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1" r:id="rId5"/>
    <p:sldId id="293" r:id="rId6"/>
    <p:sldId id="294" r:id="rId7"/>
    <p:sldId id="296" r:id="rId8"/>
    <p:sldId id="295" r:id="rId9"/>
    <p:sldId id="297" r:id="rId10"/>
    <p:sldId id="298" r:id="rId11"/>
    <p:sldId id="299" r:id="rId12"/>
    <p:sldId id="300" r:id="rId13"/>
    <p:sldId id="272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67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Lecture 22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Rehman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Normal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83163"/>
          </a:xfrm>
        </p:spPr>
        <p:txBody>
          <a:bodyPr/>
          <a:lstStyle/>
          <a:p>
            <a:r>
              <a:rPr lang="en-US" dirty="0"/>
              <a:t>The normal curve approaches the horizontal axis asymptotically as we proceed in either direction away from the mean</a:t>
            </a:r>
            <a:r>
              <a:rPr lang="en-US" dirty="0" smtClean="0"/>
              <a:t>.</a:t>
            </a:r>
          </a:p>
          <a:p>
            <a:r>
              <a:rPr lang="en-US" dirty="0"/>
              <a:t>The total area under the curve and above the horizontal axis is equal to 1.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81400"/>
            <a:ext cx="4227891" cy="220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9532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of Normal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477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of Normal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44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Uniform </a:t>
            </a:r>
            <a:r>
              <a:rPr lang="en-US" sz="2400" dirty="0" smtClean="0"/>
              <a:t>Distribution(Contd.)</a:t>
            </a:r>
            <a:endParaRPr lang="en-US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Normal</a:t>
            </a:r>
            <a:r>
              <a:rPr lang="en-US" dirty="0" smtClean="0"/>
              <a:t> </a:t>
            </a:r>
            <a:r>
              <a:rPr lang="en-US" sz="2400" dirty="0"/>
              <a:t>Distributions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and Statistics for Engineers and Scientists by Walpole</a:t>
            </a:r>
          </a:p>
          <a:p>
            <a:r>
              <a:rPr lang="en-US" dirty="0" err="1" smtClean="0"/>
              <a:t>Schaum</a:t>
            </a:r>
            <a:r>
              <a:rPr lang="en-US" dirty="0" smtClean="0"/>
              <a:t> outline series in Probability and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Poisson Distribution</a:t>
            </a:r>
          </a:p>
          <a:p>
            <a:r>
              <a:rPr lang="en-US" dirty="0" smtClean="0"/>
              <a:t>Uniform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Uniform Distribution</a:t>
            </a:r>
          </a:p>
          <a:p>
            <a:r>
              <a:rPr lang="en-US" dirty="0" smtClean="0"/>
              <a:t>Normal Distribution</a:t>
            </a:r>
          </a:p>
        </p:txBody>
      </p:sp>
    </p:spTree>
    <p:extLst>
      <p:ext uri="{BB962C8B-B14F-4D97-AF65-F5344CB8AC3E}">
        <p14:creationId xmlns:p14="http://schemas.microsoft.com/office/powerpoint/2010/main" xmlns="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Distribution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density function of the continuous uniform random variable </a:t>
                </a:r>
                <a:r>
                  <a:rPr lang="en-US" i="1" dirty="0"/>
                  <a:t>X </a:t>
                </a:r>
                <a:r>
                  <a:rPr lang="en-US" dirty="0"/>
                  <a:t>on </a:t>
                </a:r>
                <a:r>
                  <a:rPr lang="en-US" dirty="0" smtClean="0"/>
                  <a:t>the </a:t>
                </a:r>
                <a:r>
                  <a:rPr lang="en-US" dirty="0"/>
                  <a:t>interval </a:t>
                </a:r>
                <a:r>
                  <a:rPr lang="en-US" i="1" dirty="0"/>
                  <a:t>[A, B] </a:t>
                </a:r>
                <a:r>
                  <a:rPr lang="en-US" dirty="0" smtClean="0"/>
                  <a:t>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𝐵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𝑓𝑜𝑟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0        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𝑒𝑙𝑠𝑒𝑤h𝑒𝑟𝑒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Uniform distribution is also called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rectangular distribution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963" t="-979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030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Mean of Uniform Distribution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 cstate="print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776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Variance </a:t>
                </a:r>
                <a:r>
                  <a:rPr lang="en-US" dirty="0"/>
                  <a:t>of Uniform Distribution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 cstate="print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70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Distribution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continuous random variable </a:t>
                </a:r>
                <a:r>
                  <a:rPr lang="en-US" i="1" dirty="0"/>
                  <a:t>X </a:t>
                </a:r>
                <a:r>
                  <a:rPr lang="en-US" dirty="0"/>
                  <a:t>having the bell-shaped distribution </a:t>
                </a:r>
                <a:r>
                  <a:rPr lang="en-US" dirty="0" smtClean="0"/>
                  <a:t>is </a:t>
                </a:r>
                <a:r>
                  <a:rPr lang="en-US" dirty="0"/>
                  <a:t>called a </a:t>
                </a:r>
                <a:r>
                  <a:rPr lang="en-US" b="1" dirty="0">
                    <a:solidFill>
                      <a:srgbClr val="FF0000"/>
                    </a:solidFill>
                  </a:rPr>
                  <a:t>normal random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variable</a:t>
                </a:r>
                <a:r>
                  <a:rPr lang="en-US" b="1" dirty="0" smtClean="0"/>
                  <a:t>. </a:t>
                </a:r>
                <a:r>
                  <a:rPr lang="en-US" dirty="0"/>
                  <a:t>D</a:t>
                </a:r>
                <a:r>
                  <a:rPr lang="en-US" dirty="0" smtClean="0"/>
                  <a:t>ensity of X is denoted by n(x, </a:t>
                </a:r>
                <a:r>
                  <a:rPr lang="el-GR" dirty="0" smtClean="0"/>
                  <a:t>μ</a:t>
                </a:r>
                <a:r>
                  <a:rPr lang="en-US" dirty="0" smtClean="0"/>
                  <a:t>, </a:t>
                </a:r>
                <a:r>
                  <a:rPr lang="el-GR" dirty="0" smtClean="0"/>
                  <a:t>σ</a:t>
                </a:r>
                <a:r>
                  <a:rPr lang="en-US" dirty="0" smtClean="0"/>
                  <a:t>).</a:t>
                </a:r>
              </a:p>
              <a:p>
                <a:r>
                  <a:rPr lang="en-US" dirty="0"/>
                  <a:t>The density of the normal random variable </a:t>
                </a:r>
                <a:r>
                  <a:rPr lang="en-US" i="1" dirty="0"/>
                  <a:t>X, </a:t>
                </a:r>
                <a:r>
                  <a:rPr lang="en-US" dirty="0"/>
                  <a:t>with mean </a:t>
                </a:r>
                <a:r>
                  <a:rPr lang="el-GR" dirty="0"/>
                  <a:t>μ</a:t>
                </a:r>
                <a:r>
                  <a:rPr lang="en-US" i="1" dirty="0" smtClean="0"/>
                  <a:t> </a:t>
                </a:r>
                <a:r>
                  <a:rPr lang="en-US" dirty="0"/>
                  <a:t>and variance </a:t>
                </a:r>
                <a:r>
                  <a:rPr lang="el-GR" dirty="0" smtClean="0"/>
                  <a:t>σ</a:t>
                </a:r>
                <a:r>
                  <a:rPr lang="en-US" baseline="30000" dirty="0" smtClean="0"/>
                  <a:t>2</a:t>
                </a:r>
                <a:r>
                  <a:rPr lang="en-US" i="1" dirty="0" smtClean="0"/>
                  <a:t>, </a:t>
                </a:r>
                <a:r>
                  <a:rPr lang="en-US" dirty="0" smtClean="0"/>
                  <a:t>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√2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𝜋𝜎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𝑓𝑜𝑟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−∞&lt;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963" t="-979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6298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101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Normal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mode, which is the point on </a:t>
            </a:r>
            <a:r>
              <a:rPr lang="en-US" dirty="0" smtClean="0"/>
              <a:t>the horizontal </a:t>
            </a:r>
            <a:r>
              <a:rPr lang="en-US" dirty="0"/>
              <a:t>axis where the curve is </a:t>
            </a:r>
            <a:r>
              <a:rPr lang="en-US" dirty="0" smtClean="0"/>
              <a:t>a maximum</a:t>
            </a:r>
            <a:r>
              <a:rPr lang="en-US" dirty="0"/>
              <a:t>, occurs at </a:t>
            </a:r>
            <a:r>
              <a:rPr lang="en-US" i="1" dirty="0"/>
              <a:t>x = </a:t>
            </a:r>
            <a:r>
              <a:rPr lang="el-GR" i="1" dirty="0" smtClean="0"/>
              <a:t>μ</a:t>
            </a:r>
            <a:endParaRPr lang="en-US" i="1" dirty="0" smtClean="0"/>
          </a:p>
          <a:p>
            <a:r>
              <a:rPr lang="en-US" dirty="0"/>
              <a:t>The curve is symmetric about a vertical axis through the mean </a:t>
            </a:r>
            <a:r>
              <a:rPr lang="el-GR" i="1" dirty="0"/>
              <a:t>μ </a:t>
            </a:r>
            <a:r>
              <a:rPr lang="en-US" i="1" dirty="0" smtClean="0"/>
              <a:t>.</a:t>
            </a:r>
          </a:p>
          <a:p>
            <a:r>
              <a:rPr lang="en-US" dirty="0"/>
              <a:t>The curve has its points of inflection at </a:t>
            </a:r>
            <a:r>
              <a:rPr lang="en-US" i="1" dirty="0"/>
              <a:t>x </a:t>
            </a:r>
            <a:r>
              <a:rPr lang="en-US" dirty="0"/>
              <a:t>= </a:t>
            </a:r>
            <a:r>
              <a:rPr lang="en-US" i="1" dirty="0"/>
              <a:t>p </a:t>
            </a:r>
            <a:r>
              <a:rPr lang="en-US" dirty="0"/>
              <a:t>± </a:t>
            </a:r>
            <a:r>
              <a:rPr lang="en-US" i="1" dirty="0"/>
              <a:t>σ</a:t>
            </a:r>
            <a:r>
              <a:rPr lang="en-US" i="1" dirty="0" smtClean="0"/>
              <a:t>, </a:t>
            </a:r>
            <a:r>
              <a:rPr lang="en-US" dirty="0"/>
              <a:t>is concave downward </a:t>
            </a:r>
            <a:r>
              <a:rPr lang="en-US" dirty="0" smtClean="0"/>
              <a:t>if </a:t>
            </a:r>
            <a:r>
              <a:rPr lang="en-US" i="1" dirty="0" smtClean="0"/>
              <a:t>p </a:t>
            </a:r>
            <a:r>
              <a:rPr lang="en-US" i="1" dirty="0"/>
              <a:t>— σ</a:t>
            </a:r>
            <a:r>
              <a:rPr lang="en-US" i="1" dirty="0" smtClean="0"/>
              <a:t> </a:t>
            </a:r>
            <a:r>
              <a:rPr lang="en-US" i="1" dirty="0"/>
              <a:t>&lt; X &lt; p + σ</a:t>
            </a:r>
            <a:r>
              <a:rPr lang="en-US" i="1" dirty="0" smtClean="0"/>
              <a:t>, </a:t>
            </a:r>
            <a:r>
              <a:rPr lang="en-US" dirty="0"/>
              <a:t>and is concave upward otherwise</a:t>
            </a:r>
            <a:r>
              <a:rPr lang="en-US" dirty="0" smtClean="0"/>
              <a:t>.</a:t>
            </a:r>
            <a:endParaRPr lang="en-US" i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1" y="4381677"/>
            <a:ext cx="4572000" cy="2384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0313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3308</TotalTime>
  <Words>171</Words>
  <Application>Microsoft Office PowerPoint</Application>
  <PresentationFormat>On-screen Show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Statistics and Probability Theory</vt:lpstr>
      <vt:lpstr>Last Class</vt:lpstr>
      <vt:lpstr>Today’s Agenda</vt:lpstr>
      <vt:lpstr>Uniform Distribution</vt:lpstr>
      <vt:lpstr> </vt:lpstr>
      <vt:lpstr> </vt:lpstr>
      <vt:lpstr>Normal Distribution</vt:lpstr>
      <vt:lpstr>Normal Distribution</vt:lpstr>
      <vt:lpstr>Properties of Normal Distribution</vt:lpstr>
      <vt:lpstr>Properties of Normal Distribution</vt:lpstr>
      <vt:lpstr>Mean of Normal Distribution</vt:lpstr>
      <vt:lpstr>Variance of Normal Distribution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NTS</cp:lastModifiedBy>
  <cp:revision>255</cp:revision>
  <dcterms:created xsi:type="dcterms:W3CDTF">2013-05-04T10:14:09Z</dcterms:created>
  <dcterms:modified xsi:type="dcterms:W3CDTF">2013-12-06T14:03:12Z</dcterms:modified>
</cp:coreProperties>
</file>