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7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67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78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3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5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400">
                <a:latin typeface="Arial Black" pitchFamily="34" charset="0"/>
              </a:defRPr>
            </a:lvl1pPr>
            <a:lvl2pPr>
              <a:defRPr sz="2000">
                <a:latin typeface="Arial Black" pitchFamily="34" charset="0"/>
              </a:defRPr>
            </a:lvl2pPr>
            <a:lvl3pPr>
              <a:defRPr sz="1800">
                <a:latin typeface="Arial Black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1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9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50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9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82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9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4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1665-C0A3-4567-B279-D21BF5E6B223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4B07-E1DF-494F-8188-564F20F01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7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Statistics and Probability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24</a:t>
            </a:r>
          </a:p>
          <a:p>
            <a:r>
              <a:rPr lang="en-US" dirty="0" err="1" smtClean="0"/>
              <a:t>Fasih</a:t>
            </a:r>
            <a:r>
              <a:rPr lang="en-US" dirty="0" smtClean="0"/>
              <a:t> </a:t>
            </a:r>
            <a:r>
              <a:rPr lang="en-US" dirty="0" err="1" smtClean="0"/>
              <a:t>ur</a:t>
            </a:r>
            <a:r>
              <a:rPr lang="en-US" dirty="0" smtClean="0"/>
              <a:t> Rehman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normal distribution with μ</a:t>
            </a:r>
            <a:r>
              <a:rPr lang="en-US" dirty="0" smtClean="0"/>
              <a:t> </a:t>
            </a:r>
            <a:r>
              <a:rPr lang="en-US" dirty="0"/>
              <a:t>= 40 and </a:t>
            </a:r>
            <a:r>
              <a:rPr lang="el-GR" dirty="0" smtClean="0"/>
              <a:t>σ</a:t>
            </a:r>
            <a:r>
              <a:rPr lang="en-US" i="1" dirty="0" smtClean="0"/>
              <a:t> </a:t>
            </a:r>
            <a:r>
              <a:rPr lang="en-US" dirty="0"/>
              <a:t>= 6, find the value of </a:t>
            </a:r>
            <a:r>
              <a:rPr lang="en-US" i="1" dirty="0"/>
              <a:t>x </a:t>
            </a:r>
            <a:r>
              <a:rPr lang="en-US" dirty="0"/>
              <a:t>that </a:t>
            </a:r>
            <a:r>
              <a:rPr lang="en-US" dirty="0" smtClean="0"/>
              <a:t>has</a:t>
            </a:r>
          </a:p>
          <a:p>
            <a:pPr marL="0" indent="0">
              <a:buNone/>
            </a:pPr>
            <a:r>
              <a:rPr lang="en-US" dirty="0" smtClean="0"/>
              <a:t>(a</a:t>
            </a:r>
            <a:r>
              <a:rPr lang="en-US" dirty="0"/>
              <a:t>) 45% of the area to the left, and</a:t>
            </a:r>
          </a:p>
          <a:p>
            <a:pPr marL="0" indent="0">
              <a:buNone/>
            </a:pPr>
            <a:r>
              <a:rPr lang="en-US" dirty="0"/>
              <a:t>(b) 14% of the area to </a:t>
            </a:r>
            <a:r>
              <a:rPr lang="en-US" dirty="0" smtClean="0"/>
              <a:t>the </a:t>
            </a:r>
            <a:r>
              <a:rPr lang="en-US" dirty="0"/>
              <a:t>right.</a:t>
            </a:r>
          </a:p>
        </p:txBody>
      </p:sp>
    </p:spTree>
    <p:extLst>
      <p:ext uri="{BB962C8B-B14F-4D97-AF65-F5344CB8AC3E}">
        <p14:creationId xmlns:p14="http://schemas.microsoft.com/office/powerpoint/2010/main" xmlns="" val="42655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certain type of storage battery lasts, on average, 3.0 years with a </a:t>
            </a:r>
            <a:r>
              <a:rPr lang="en-US" sz="2000" dirty="0" smtClean="0"/>
              <a:t>standard deviation </a:t>
            </a:r>
            <a:r>
              <a:rPr lang="en-US" sz="2000" dirty="0"/>
              <a:t>of 0.5 year. Assuming that the battery lives are normally </a:t>
            </a:r>
            <a:r>
              <a:rPr lang="en-US" sz="2000" dirty="0" smtClean="0"/>
              <a:t>distributed, find </a:t>
            </a:r>
            <a:r>
              <a:rPr lang="en-US" sz="2000" dirty="0"/>
              <a:t>the probability that a given battery will last less than 2.3 years.</a:t>
            </a:r>
          </a:p>
        </p:txBody>
      </p:sp>
    </p:spTree>
    <p:extLst>
      <p:ext uri="{BB962C8B-B14F-4D97-AF65-F5344CB8AC3E}">
        <p14:creationId xmlns:p14="http://schemas.microsoft.com/office/powerpoint/2010/main" xmlns="" val="6555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An electrical firm manufactures light bulbs that have a life, before burn-out, </a:t>
            </a:r>
            <a:r>
              <a:rPr lang="en-US" sz="2000" dirty="0" smtClean="0"/>
              <a:t>that is </a:t>
            </a:r>
            <a:r>
              <a:rPr lang="en-US" sz="2000" dirty="0"/>
              <a:t>normally distributed with mean equal to 800 hours and a standard deviation </a:t>
            </a:r>
            <a:r>
              <a:rPr lang="en-US" sz="2000" dirty="0" smtClean="0"/>
              <a:t>of 40 </a:t>
            </a:r>
            <a:r>
              <a:rPr lang="en-US" sz="2000" dirty="0"/>
              <a:t>hours. Find the probability that a bulb burns between 778 and 834 hours.</a:t>
            </a:r>
          </a:p>
        </p:txBody>
      </p:sp>
    </p:spTree>
    <p:extLst>
      <p:ext uri="{BB962C8B-B14F-4D97-AF65-F5344CB8AC3E}">
        <p14:creationId xmlns:p14="http://schemas.microsoft.com/office/powerpoint/2010/main" xmlns="" val="3058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buyer </a:t>
            </a:r>
            <a:r>
              <a:rPr lang="en-US" dirty="0" smtClean="0"/>
              <a:t>of ball bearing sets </a:t>
            </a:r>
            <a:r>
              <a:rPr lang="en-US" dirty="0"/>
              <a:t>specifications on the diameter to be 3.0 ± 0.01 cm. </a:t>
            </a:r>
            <a:r>
              <a:rPr lang="en-US" dirty="0" smtClean="0"/>
              <a:t>The diameter </a:t>
            </a:r>
            <a:r>
              <a:rPr lang="en-US" dirty="0"/>
              <a:t>of a ball bearing has a normal </a:t>
            </a:r>
            <a:r>
              <a:rPr lang="en-US" dirty="0" smtClean="0"/>
              <a:t>distribution with mean </a:t>
            </a:r>
            <a:r>
              <a:rPr lang="en-US" dirty="0"/>
              <a:t>3.0 and standard deviation </a:t>
            </a:r>
            <a:r>
              <a:rPr lang="en-US" dirty="0" smtClean="0"/>
              <a:t>0.005</a:t>
            </a:r>
            <a:r>
              <a:rPr lang="en-US" dirty="0"/>
              <a:t>. On the average, how </a:t>
            </a:r>
            <a:r>
              <a:rPr lang="en-US" dirty="0" smtClean="0"/>
              <a:t>many manufactured </a:t>
            </a:r>
            <a:r>
              <a:rPr lang="en-US" dirty="0"/>
              <a:t>ball bearings will </a:t>
            </a:r>
            <a:r>
              <a:rPr lang="en-US" dirty="0" smtClean="0"/>
              <a:t>be scrapped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52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Gauges are used to reject all components where a certain dimension is not </a:t>
            </a:r>
            <a:r>
              <a:rPr lang="en-US" sz="2000" dirty="0" smtClean="0"/>
              <a:t>within the </a:t>
            </a:r>
            <a:r>
              <a:rPr lang="en-US" sz="2000" dirty="0"/>
              <a:t>specification </a:t>
            </a:r>
            <a:r>
              <a:rPr lang="en-US" sz="2000" i="1" dirty="0"/>
              <a:t>l.50±d. </a:t>
            </a:r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measurement is normally </a:t>
            </a:r>
            <a:r>
              <a:rPr lang="en-US" sz="2000" dirty="0" smtClean="0"/>
              <a:t>distributed with </a:t>
            </a:r>
            <a:r>
              <a:rPr lang="en-US" sz="2000" dirty="0"/>
              <a:t>mean 1.50 and standard deviation 0.2. Determine the value </a:t>
            </a:r>
            <a:r>
              <a:rPr lang="en-US" sz="2000" i="1" dirty="0"/>
              <a:t>d </a:t>
            </a:r>
            <a:r>
              <a:rPr lang="en-US" sz="2000" dirty="0"/>
              <a:t>such that </a:t>
            </a:r>
            <a:r>
              <a:rPr lang="en-US" sz="2000" dirty="0" smtClean="0"/>
              <a:t>the specifications cover </a:t>
            </a:r>
            <a:r>
              <a:rPr lang="en-US" sz="2000" dirty="0"/>
              <a:t>95% of the measurements.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34342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Normal</a:t>
            </a:r>
            <a:r>
              <a:rPr lang="en-US" dirty="0" smtClean="0"/>
              <a:t> </a:t>
            </a:r>
            <a:r>
              <a:rPr lang="en-US" sz="2400" dirty="0"/>
              <a:t>Distributions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and Statistics for Engineers and Scientists by Walpole</a:t>
            </a:r>
          </a:p>
          <a:p>
            <a:r>
              <a:rPr lang="en-US" dirty="0" err="1" smtClean="0"/>
              <a:t>Schaum</a:t>
            </a:r>
            <a:r>
              <a:rPr lang="en-US" dirty="0" smtClean="0"/>
              <a:t> outline series in Probability and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  <a:p>
            <a:r>
              <a:rPr lang="en-US" dirty="0"/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45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Distribution (cont.)</a:t>
            </a:r>
          </a:p>
        </p:txBody>
      </p:sp>
    </p:spTree>
    <p:extLst>
      <p:ext uri="{BB962C8B-B14F-4D97-AF65-F5344CB8AC3E}">
        <p14:creationId xmlns:p14="http://schemas.microsoft.com/office/powerpoint/2010/main" xmlns="" val="503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the Normal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52538"/>
            <a:ext cx="86677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0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38225"/>
            <a:ext cx="83629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14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A.3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824"/>
            <a:ext cx="8689989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56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standard normal distribution, find the value of </a:t>
            </a:r>
            <a:r>
              <a:rPr lang="en-US" i="1" dirty="0"/>
              <a:t>k</a:t>
            </a:r>
            <a:r>
              <a:rPr lang="en-US" dirty="0" smtClean="0"/>
              <a:t> </a:t>
            </a:r>
            <a:r>
              <a:rPr lang="en-US" dirty="0"/>
              <a:t>such </a:t>
            </a:r>
            <a:r>
              <a:rPr lang="en-US" dirty="0" smtClean="0"/>
              <a:t>that 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: P(Z &gt; k) = 0.3015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: P(k &lt; Z &lt; -0.18) = 0.4197</a:t>
            </a:r>
          </a:p>
        </p:txBody>
      </p:sp>
    </p:spTree>
    <p:extLst>
      <p:ext uri="{BB962C8B-B14F-4D97-AF65-F5344CB8AC3E}">
        <p14:creationId xmlns:p14="http://schemas.microsoft.com/office/powerpoint/2010/main" xmlns="" val="16721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Given a random variable </a:t>
            </a:r>
            <a:r>
              <a:rPr lang="en-US" sz="2000" i="1" dirty="0"/>
              <a:t>X </a:t>
            </a:r>
            <a:r>
              <a:rPr lang="en-US" sz="2000" dirty="0"/>
              <a:t>having a normal distribution with </a:t>
            </a:r>
            <a:r>
              <a:rPr lang="en-US" sz="2000" i="1" dirty="0" smtClean="0"/>
              <a:t>μ = </a:t>
            </a:r>
            <a:r>
              <a:rPr lang="en-US" sz="2000" dirty="0" smtClean="0"/>
              <a:t>50 </a:t>
            </a:r>
            <a:r>
              <a:rPr lang="en-US" sz="2000" dirty="0"/>
              <a:t>and </a:t>
            </a:r>
            <a:r>
              <a:rPr lang="en-US" sz="2000" i="1" dirty="0"/>
              <a:t>σ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smtClean="0"/>
              <a:t>10, find </a:t>
            </a:r>
            <a:r>
              <a:rPr lang="en-US" sz="2000" dirty="0"/>
              <a:t>the probability that </a:t>
            </a:r>
            <a:r>
              <a:rPr lang="en-US" sz="2000" i="1" dirty="0"/>
              <a:t>X </a:t>
            </a:r>
            <a:r>
              <a:rPr lang="en-US" sz="2000" dirty="0"/>
              <a:t>assumes a value between 45 and 62.</a:t>
            </a:r>
          </a:p>
        </p:txBody>
      </p:sp>
    </p:spTree>
    <p:extLst>
      <p:ext uri="{BB962C8B-B14F-4D97-AF65-F5344CB8AC3E}">
        <p14:creationId xmlns:p14="http://schemas.microsoft.com/office/powerpoint/2010/main" xmlns="" val="21997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that </a:t>
            </a:r>
            <a:r>
              <a:rPr lang="en-US" i="1" dirty="0"/>
              <a:t>X </a:t>
            </a:r>
            <a:r>
              <a:rPr lang="en-US" dirty="0"/>
              <a:t>has a normal distribution with </a:t>
            </a:r>
            <a:r>
              <a:rPr lang="el-GR" dirty="0" smtClean="0"/>
              <a:t>μ</a:t>
            </a:r>
            <a:r>
              <a:rPr lang="en-US" i="1" dirty="0" smtClean="0"/>
              <a:t> </a:t>
            </a:r>
            <a:r>
              <a:rPr lang="en-US" dirty="0"/>
              <a:t>300 and </a:t>
            </a:r>
            <a:r>
              <a:rPr lang="en-US" i="1" dirty="0"/>
              <a:t>σ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dirty="0"/>
              <a:t>50, find </a:t>
            </a:r>
            <a:r>
              <a:rPr lang="en-US" dirty="0" smtClean="0"/>
              <a:t>the probability </a:t>
            </a:r>
            <a:r>
              <a:rPr lang="en-US" dirty="0"/>
              <a:t>that </a:t>
            </a:r>
            <a:r>
              <a:rPr lang="en-US" i="1" dirty="0"/>
              <a:t>X </a:t>
            </a:r>
            <a:r>
              <a:rPr lang="en-US" dirty="0"/>
              <a:t>assumes a value greater than 362.</a:t>
            </a:r>
          </a:p>
        </p:txBody>
      </p:sp>
    </p:spTree>
    <p:extLst>
      <p:ext uri="{BB962C8B-B14F-4D97-AF65-F5344CB8AC3E}">
        <p14:creationId xmlns:p14="http://schemas.microsoft.com/office/powerpoint/2010/main" xmlns="" val="10364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378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Statistics and Probability Theory</vt:lpstr>
      <vt:lpstr>Last Class</vt:lpstr>
      <vt:lpstr>Today’s Agenda</vt:lpstr>
      <vt:lpstr>Area under the Normal Curve</vt:lpstr>
      <vt:lpstr>Table A.3</vt:lpstr>
      <vt:lpstr>Table A.3 (Cont.)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Summary</vt:lpstr>
      <vt:lpstr>References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MyUserName</dc:creator>
  <cp:lastModifiedBy>NTS</cp:lastModifiedBy>
  <cp:revision>276</cp:revision>
  <dcterms:created xsi:type="dcterms:W3CDTF">2013-05-04T10:14:09Z</dcterms:created>
  <dcterms:modified xsi:type="dcterms:W3CDTF">2013-12-07T12:28:29Z</dcterms:modified>
</cp:coreProperties>
</file>