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99" r:id="rId8"/>
    <p:sldId id="289" r:id="rId9"/>
    <p:sldId id="290" r:id="rId10"/>
    <p:sldId id="292" r:id="rId11"/>
    <p:sldId id="291" r:id="rId12"/>
    <p:sldId id="293" r:id="rId13"/>
    <p:sldId id="294" r:id="rId14"/>
    <p:sldId id="295" r:id="rId15"/>
    <p:sldId id="296" r:id="rId16"/>
    <p:sldId id="298" r:id="rId17"/>
    <p:sldId id="297" r:id="rId18"/>
    <p:sldId id="272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6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25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and </a:t>
            </a:r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54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Gamma Function </a:t>
                </a:r>
                <a:r>
                  <a:rPr lang="en-US" dirty="0" smtClean="0"/>
                  <a:t>is defined by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Γ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&gt;0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integrating by parts and manipulating results we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Γ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−1)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Γ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909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Gamma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Γ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!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Γ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Γ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Γ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037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398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continuous random variable </a:t>
                </a:r>
                <a:r>
                  <a:rPr lang="en-US" i="1" dirty="0"/>
                  <a:t>X </a:t>
                </a:r>
                <a:r>
                  <a:rPr lang="en-US" dirty="0"/>
                  <a:t>has a </a:t>
                </a:r>
                <a:r>
                  <a:rPr lang="en-US" dirty="0">
                    <a:solidFill>
                      <a:srgbClr val="FF0000"/>
                    </a:solidFill>
                  </a:rPr>
                  <a:t>gamma </a:t>
                </a:r>
                <a:r>
                  <a:rPr lang="en-US" b="1" dirty="0">
                    <a:solidFill>
                      <a:srgbClr val="FF0000"/>
                    </a:solidFill>
                  </a:rPr>
                  <a:t>distribution</a:t>
                </a:r>
                <a:r>
                  <a:rPr lang="en-US" b="1" dirty="0"/>
                  <a:t>, </a:t>
                </a:r>
                <a:r>
                  <a:rPr lang="en-US" dirty="0"/>
                  <a:t>with </a:t>
                </a:r>
                <a:r>
                  <a:rPr lang="en-US" dirty="0" smtClean="0"/>
                  <a:t>parameters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if its density function is given </a:t>
                </a:r>
                <a:r>
                  <a:rPr lang="en-US" dirty="0" smtClean="0"/>
                  <a:t>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  <a:ea typeface="Cambria Math"/>
                                    </a:rPr>
                                    <m:t>Γ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.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0. 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𝑒𝑙𝑠𝑒𝑤h𝑒𝑟𝑒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979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56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435" y="1066800"/>
            <a:ext cx="7394196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58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Special case of Gamma function with </a:t>
                </a:r>
                <a:r>
                  <a:rPr lang="el-GR" dirty="0" smtClean="0"/>
                  <a:t>α</a:t>
                </a:r>
                <a:r>
                  <a:rPr lang="en-US" dirty="0"/>
                  <a:t> </a:t>
                </a:r>
                <a:r>
                  <a:rPr lang="en-US" dirty="0" smtClean="0"/>
                  <a:t>= 1</a:t>
                </a:r>
              </a:p>
              <a:p>
                <a:r>
                  <a:rPr lang="en-US" dirty="0"/>
                  <a:t>The continuous random variable </a:t>
                </a:r>
                <a:r>
                  <a:rPr lang="en-US" i="1" dirty="0"/>
                  <a:t>X </a:t>
                </a:r>
                <a:r>
                  <a:rPr lang="en-US" dirty="0"/>
                  <a:t>has </a:t>
                </a:r>
                <a:r>
                  <a:rPr lang="en-US" dirty="0" smtClean="0"/>
                  <a:t>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exponential </a:t>
                </a:r>
                <a:r>
                  <a:rPr lang="en-US" b="1" dirty="0">
                    <a:solidFill>
                      <a:srgbClr val="FF0000"/>
                    </a:solidFill>
                  </a:rPr>
                  <a:t>distribution</a:t>
                </a:r>
                <a:r>
                  <a:rPr lang="en-US" b="1" dirty="0"/>
                  <a:t>, </a:t>
                </a:r>
                <a:r>
                  <a:rPr lang="en-US" dirty="0"/>
                  <a:t>with </a:t>
                </a:r>
                <a:r>
                  <a:rPr lang="en-US" dirty="0" smtClean="0"/>
                  <a:t>parameter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/>
                  <a:t>if its density function is given </a:t>
                </a:r>
                <a:r>
                  <a:rPr lang="en-US" dirty="0"/>
                  <a:t>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;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0. 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𝑒𝑙𝑠𝑒𝑤h𝑒𝑟𝑒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755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435" y="1066800"/>
            <a:ext cx="7394196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58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and 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mean and variance of the gamma distribution are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/>
                  <a:t>The mean and variance of the exponential distribution </a:t>
                </a:r>
                <a:r>
                  <a:rPr lang="en-US" dirty="0" smtClean="0"/>
                  <a:t>are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77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Normal Approximation to Binomial Distributions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Gamma Distribution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smtClean="0"/>
              <a:t>Exponential Distribution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/>
              <a:t>Distribution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Gamma and Exponential Dist.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Approximation to the Binomial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:r>
                  <a:rPr lang="en-US" dirty="0"/>
                  <a:t>X</a:t>
                </a:r>
                <a:r>
                  <a:rPr lang="en-US" dirty="0" smtClean="0"/>
                  <a:t> </a:t>
                </a:r>
                <a:r>
                  <a:rPr lang="en-US" dirty="0"/>
                  <a:t>is a binomial random variable with mean </a:t>
                </a:r>
                <a:r>
                  <a:rPr lang="en-US" i="1" dirty="0" smtClean="0"/>
                  <a:t>μ = </a:t>
                </a:r>
                <a:r>
                  <a:rPr lang="en-US" i="1" dirty="0" err="1" smtClean="0"/>
                  <a:t>np</a:t>
                </a:r>
                <a:r>
                  <a:rPr lang="en-US" i="1" dirty="0" smtClean="0"/>
                  <a:t> </a:t>
                </a:r>
                <a:r>
                  <a:rPr lang="en-US" dirty="0"/>
                  <a:t>and variance </a:t>
                </a:r>
                <a:r>
                  <a:rPr lang="en-US" i="1" dirty="0" smtClean="0"/>
                  <a:t>σ</a:t>
                </a:r>
                <a:r>
                  <a:rPr lang="en-US" i="1" baseline="30000" dirty="0" smtClean="0"/>
                  <a:t>2</a:t>
                </a:r>
                <a:r>
                  <a:rPr lang="en-US" i="1" dirty="0" smtClean="0"/>
                  <a:t> </a:t>
                </a:r>
                <a:r>
                  <a:rPr lang="en-US" i="1" dirty="0"/>
                  <a:t>= </a:t>
                </a:r>
                <a:r>
                  <a:rPr lang="en-US" i="1" dirty="0" err="1" smtClean="0"/>
                  <a:t>npq</a:t>
                </a:r>
                <a:r>
                  <a:rPr lang="en-US" i="1" dirty="0"/>
                  <a:t> </a:t>
                </a:r>
                <a:r>
                  <a:rPr lang="en-US" dirty="0" smtClean="0"/>
                  <a:t>then </a:t>
                </a:r>
                <a:r>
                  <a:rPr lang="en-US" dirty="0"/>
                  <a:t>the limiting form of the distribution </a:t>
                </a:r>
                <a:r>
                  <a:rPr lang="en-US" dirty="0" smtClean="0"/>
                  <a:t>of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𝑛𝑝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√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𝑛𝑝𝑞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as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n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→∞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𝑠𝑡𝑎𝑛𝑑𝑎𝑟𝑑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𝑑𝑖𝑠𝑡𝑟𝑖𝑏𝑢𝑡𝑖𝑜𝑛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;0,1)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828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67" y="1219200"/>
            <a:ext cx="8785371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12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912" y="1371600"/>
            <a:ext cx="859017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49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probability that a patient recovers from a rare blood disease is 0.4. If </a:t>
            </a:r>
            <a:r>
              <a:rPr lang="en-US" dirty="0" smtClean="0"/>
              <a:t>100 people </a:t>
            </a:r>
            <a:r>
              <a:rPr lang="en-US" dirty="0"/>
              <a:t>are known to have contracted this disease, what is the probability that </a:t>
            </a:r>
            <a:r>
              <a:rPr lang="en-US" dirty="0" smtClean="0"/>
              <a:t>less than </a:t>
            </a:r>
            <a:r>
              <a:rPr lang="en-US" dirty="0"/>
              <a:t>30 survive?</a:t>
            </a:r>
          </a:p>
        </p:txBody>
      </p:sp>
    </p:spTree>
    <p:extLst>
      <p:ext uri="{BB962C8B-B14F-4D97-AF65-F5344CB8AC3E}">
        <p14:creationId xmlns:p14="http://schemas.microsoft.com/office/powerpoint/2010/main" xmlns="" val="26305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multiple-choice quiz has 200 questions each with 4 possible answers of </a:t>
            </a:r>
            <a:r>
              <a:rPr lang="en-US" sz="2000" dirty="0" smtClean="0"/>
              <a:t>which only </a:t>
            </a:r>
            <a:r>
              <a:rPr lang="en-US" sz="2000" dirty="0"/>
              <a:t>1 is the correct answer. What is the probability that sheer guesswork </a:t>
            </a:r>
            <a:r>
              <a:rPr lang="en-US" sz="2000" dirty="0" smtClean="0"/>
              <a:t>yields from </a:t>
            </a:r>
            <a:r>
              <a:rPr lang="en-US" sz="2000" dirty="0"/>
              <a:t>25 to 30 correct answers for 80 of the 200 problems about which the </a:t>
            </a:r>
            <a:r>
              <a:rPr lang="en-US" sz="2000" dirty="0" smtClean="0"/>
              <a:t>student has </a:t>
            </a:r>
            <a:r>
              <a:rPr lang="en-US" sz="2000" dirty="0"/>
              <a:t>no knowledge?</a:t>
            </a:r>
          </a:p>
        </p:txBody>
      </p:sp>
    </p:spTree>
    <p:extLst>
      <p:ext uri="{BB962C8B-B14F-4D97-AF65-F5344CB8AC3E}">
        <p14:creationId xmlns:p14="http://schemas.microsoft.com/office/powerpoint/2010/main" xmlns="" val="3384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161</Words>
  <Application>Microsoft Office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Statistics and Probability Theory</vt:lpstr>
      <vt:lpstr>Last Class</vt:lpstr>
      <vt:lpstr>Today’s Agenda</vt:lpstr>
      <vt:lpstr>Normal Approximation to the Binomial</vt:lpstr>
      <vt:lpstr>Comparison</vt:lpstr>
      <vt:lpstr>Comparison</vt:lpstr>
      <vt:lpstr>Explanation</vt:lpstr>
      <vt:lpstr>Example</vt:lpstr>
      <vt:lpstr>Example</vt:lpstr>
      <vt:lpstr>Symmetry and Skewness</vt:lpstr>
      <vt:lpstr>Gamma Distribution</vt:lpstr>
      <vt:lpstr>Properties of Gamma Function</vt:lpstr>
      <vt:lpstr>Gamma Distribution</vt:lpstr>
      <vt:lpstr>Gamma Distribution</vt:lpstr>
      <vt:lpstr>Exponential Distribution</vt:lpstr>
      <vt:lpstr>Gamma Distribution</vt:lpstr>
      <vt:lpstr>Mean and Variance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283</cp:revision>
  <dcterms:created xsi:type="dcterms:W3CDTF">2013-05-04T10:14:09Z</dcterms:created>
  <dcterms:modified xsi:type="dcterms:W3CDTF">2013-12-07T14:22:17Z</dcterms:modified>
</cp:coreProperties>
</file>