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72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08-Dec-13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08-Dec-13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08-Dec-13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08-Dec-13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08-Dec-13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08-Dec-13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08-Dec-13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26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945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maximum likelihood estimates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in </a:t>
                </a:r>
                <a:r>
                  <a:rPr lang="en-US" dirty="0"/>
                  <a:t>the case of the </a:t>
                </a:r>
                <a:r>
                  <a:rPr lang="en-US" dirty="0" smtClean="0"/>
                  <a:t>Poisson distribution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5507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Estimation of Parameters</a:t>
            </a:r>
          </a:p>
          <a:p>
            <a:r>
              <a:rPr lang="en-US" dirty="0" smtClean="0"/>
              <a:t>MLE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smtClean="0"/>
              <a:t>Advanced Engineering Mathematics by E </a:t>
            </a:r>
            <a:r>
              <a:rPr lang="en-US" dirty="0" err="1" smtClean="0"/>
              <a:t>Kreyszig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Normal Approximation to Binomial Distributions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Gamma Distribution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Exponential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Estimation of Parameters</a:t>
            </a:r>
          </a:p>
        </p:txBody>
      </p:sp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and Sample</a:t>
            </a:r>
          </a:p>
          <a:p>
            <a:r>
              <a:rPr lang="en-US" dirty="0" smtClean="0"/>
              <a:t>A </a:t>
            </a:r>
            <a:r>
              <a:rPr lang="en-US" b="1" dirty="0">
                <a:solidFill>
                  <a:srgbClr val="FF0000"/>
                </a:solidFill>
              </a:rPr>
              <a:t>point estimate </a:t>
            </a:r>
            <a:r>
              <a:rPr lang="en-US" dirty="0"/>
              <a:t>of a parameter is a number (point on the real line), which is </a:t>
            </a:r>
            <a:r>
              <a:rPr lang="en-US" dirty="0" smtClean="0"/>
              <a:t>computed from </a:t>
            </a:r>
            <a:r>
              <a:rPr lang="en-US" dirty="0"/>
              <a:t>a given sample and serves as an approximation of the unknown exact value of </a:t>
            </a:r>
            <a:r>
              <a:rPr lang="en-US" dirty="0" smtClean="0"/>
              <a:t>the parameter </a:t>
            </a:r>
            <a:r>
              <a:rPr lang="en-US" dirty="0"/>
              <a:t>of the population</a:t>
            </a:r>
            <a:r>
              <a:rPr lang="en-US" dirty="0" smtClean="0"/>
              <a:t>.</a:t>
            </a:r>
          </a:p>
          <a:p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interval estimate </a:t>
            </a:r>
            <a:r>
              <a:rPr lang="en-US" dirty="0"/>
              <a:t>is an </a:t>
            </a:r>
            <a:r>
              <a:rPr lang="en-US" dirty="0" smtClean="0"/>
              <a:t>interval (</a:t>
            </a:r>
            <a:r>
              <a:rPr lang="en-US" i="1" dirty="0" smtClean="0"/>
              <a:t>“</a:t>
            </a:r>
            <a:r>
              <a:rPr lang="en-US" i="1" dirty="0"/>
              <a:t>confidence interval</a:t>
            </a:r>
            <a:r>
              <a:rPr lang="en-US" i="1" dirty="0" smtClean="0"/>
              <a:t>”</a:t>
            </a:r>
            <a:r>
              <a:rPr lang="en-US" dirty="0" smtClean="0"/>
              <a:t>) obtained </a:t>
            </a:r>
            <a:r>
              <a:rPr lang="en-US" dirty="0"/>
              <a:t>from a </a:t>
            </a:r>
            <a:r>
              <a:rPr lang="en-US" dirty="0" smtClean="0"/>
              <a:t>sample.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15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of Mean and Variance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Mean of a population can be estimated from the mean of the corresponding sample</a:t>
                </a:r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 n is sample size.</a:t>
                </a:r>
              </a:p>
              <a:p>
                <a:r>
                  <a:rPr lang="en-US" dirty="0" smtClean="0"/>
                  <a:t>Similarly, variance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24" y="3733800"/>
            <a:ext cx="316523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7366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Method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us </a:t>
                </a:r>
                <a:r>
                  <a:rPr lang="en-US" dirty="0"/>
                  <a:t>consider a </a:t>
                </a:r>
                <a:r>
                  <a:rPr lang="en-US" dirty="0" smtClean="0"/>
                  <a:t>discrete (or </a:t>
                </a:r>
                <a:r>
                  <a:rPr lang="en-US" dirty="0"/>
                  <a:t>continuous) random variable </a:t>
                </a:r>
                <a:r>
                  <a:rPr lang="en-US" i="1" dirty="0"/>
                  <a:t>X </a:t>
                </a:r>
                <a:r>
                  <a:rPr lang="en-US" dirty="0"/>
                  <a:t>whose probability function (or density) </a:t>
                </a:r>
                <a:r>
                  <a:rPr lang="en-US" dirty="0" smtClean="0"/>
                  <a:t>depends on </a:t>
                </a:r>
                <a:r>
                  <a:rPr lang="en-US" dirty="0"/>
                  <a:t>a single </a:t>
                </a:r>
                <a:r>
                  <a:rPr lang="en-US" dirty="0" smtClean="0"/>
                  <a:t>parameter </a:t>
                </a:r>
                <a:r>
                  <a:rPr lang="el-GR" dirty="0" smtClean="0"/>
                  <a:t>θ</a:t>
                </a:r>
                <a:endParaRPr lang="en-US" dirty="0" smtClean="0"/>
              </a:p>
              <a:p>
                <a:r>
                  <a:rPr lang="en-US" dirty="0"/>
                  <a:t>We take a corresponding sample of </a:t>
                </a:r>
                <a:r>
                  <a:rPr lang="en-US" i="1" dirty="0"/>
                  <a:t>n </a:t>
                </a:r>
                <a:r>
                  <a:rPr lang="en-US" b="1" i="1" dirty="0"/>
                  <a:t>independent </a:t>
                </a:r>
                <a:r>
                  <a:rPr lang="en-US" b="1" i="1" dirty="0" smtClean="0"/>
                  <a:t/>
                </a:r>
                <a:r>
                  <a:rPr lang="en-US" dirty="0" smtClean="0"/>
                  <a:t>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…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. </m:t>
                    </m:r>
                  </m:oMath>
                </a14:m>
                <a:r>
                  <a:rPr lang="en-US" dirty="0"/>
                  <a:t>Then in the discrete case the probability that a sample of size </a:t>
                </a:r>
                <a:r>
                  <a:rPr lang="en-US" i="1" dirty="0"/>
                  <a:t>n </a:t>
                </a:r>
                <a:r>
                  <a:rPr lang="en-US" dirty="0" smtClean="0"/>
                  <a:t>consists precisely </a:t>
                </a:r>
                <a:r>
                  <a:rPr lang="en-US" dirty="0"/>
                  <a:t>of those </a:t>
                </a:r>
                <a:r>
                  <a:rPr lang="en-US" i="1" dirty="0"/>
                  <a:t>n </a:t>
                </a:r>
                <a:r>
                  <a:rPr lang="en-US" dirty="0"/>
                  <a:t>values </a:t>
                </a:r>
                <a:r>
                  <a:rPr lang="en-US" dirty="0" smtClean="0"/>
                  <a:t>is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In continuous case,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979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2204" y="3962400"/>
            <a:ext cx="4095200" cy="68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0514" y="5257800"/>
            <a:ext cx="5557673" cy="5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903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Method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Since f(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j</a:t>
                </a:r>
                <a:r>
                  <a:rPr lang="en-US" dirty="0" smtClean="0"/>
                  <a:t>) depends </a:t>
                </a:r>
                <a:r>
                  <a:rPr lang="en-US" dirty="0"/>
                  <a:t>on </a:t>
                </a:r>
                <a:r>
                  <a:rPr lang="el-GR" dirty="0" smtClean="0"/>
                  <a:t>θ</a:t>
                </a:r>
                <a:r>
                  <a:rPr lang="en-US" dirty="0" smtClean="0"/>
                  <a:t>,</a:t>
                </a:r>
                <a:r>
                  <a:rPr lang="el-GR" dirty="0" smtClean="0"/>
                  <a:t/>
                </a:r>
                <a:r>
                  <a:rPr lang="en-US" dirty="0" smtClean="0"/>
                  <a:t>the </a:t>
                </a:r>
                <a:r>
                  <a:rPr lang="en-US" dirty="0"/>
                  <a:t>function </a:t>
                </a:r>
                <a:r>
                  <a:rPr lang="en-US" i="1" dirty="0"/>
                  <a:t>l </a:t>
                </a:r>
                <a:r>
                  <a:rPr lang="en-US" dirty="0" smtClean="0"/>
                  <a:t>depends </a:t>
                </a:r>
                <a:r>
                  <a:rPr lang="en-US" dirty="0"/>
                  <a:t>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…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and</a:t>
                </a:r>
                <a:r>
                  <a:rPr lang="el-GR" dirty="0" smtClean="0"/>
                  <a:t> θ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…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be fixed </a:t>
                </a:r>
                <a:r>
                  <a:rPr lang="en-US" dirty="0"/>
                  <a:t>Then </a:t>
                </a:r>
                <a:r>
                  <a:rPr lang="en-US" i="1" dirty="0"/>
                  <a:t>l </a:t>
                </a:r>
                <a:r>
                  <a:rPr lang="en-US" dirty="0"/>
                  <a:t>is a function of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which </a:t>
                </a:r>
                <a:r>
                  <a:rPr lang="en-US" dirty="0"/>
                  <a:t>is </a:t>
                </a:r>
                <a:r>
                  <a:rPr lang="en-US" dirty="0" smtClean="0"/>
                  <a:t>called the </a:t>
                </a:r>
                <a:r>
                  <a:rPr lang="en-US" b="1" dirty="0">
                    <a:solidFill>
                      <a:srgbClr val="FF0000"/>
                    </a:solidFill>
                  </a:rPr>
                  <a:t>likelihood function</a:t>
                </a:r>
                <a:r>
                  <a:rPr lang="en-US" dirty="0"/>
                  <a:t>. </a:t>
                </a:r>
                <a:endParaRPr lang="en-US" dirty="0" smtClean="0"/>
              </a:p>
              <a:p>
                <a:r>
                  <a:rPr lang="en-US" dirty="0"/>
                  <a:t>We choose </a:t>
                </a:r>
                <a:r>
                  <a:rPr lang="en-US" i="1" dirty="0"/>
                  <a:t>that </a:t>
                </a:r>
                <a:r>
                  <a:rPr lang="en-US" dirty="0"/>
                  <a:t>approximation for the unknown value </a:t>
                </a:r>
                <a:r>
                  <a:rPr lang="en-US" dirty="0" smtClean="0"/>
                  <a:t>of </a:t>
                </a:r>
                <a:r>
                  <a:rPr lang="el-GR" dirty="0"/>
                  <a:t>θ</a:t>
                </a:r>
                <a:r>
                  <a:rPr lang="en-US" dirty="0" smtClean="0"/>
                  <a:t/>
                </a:r>
                <a:r>
                  <a:rPr lang="en-US" dirty="0"/>
                  <a:t>for which </a:t>
                </a:r>
                <a:r>
                  <a:rPr lang="en-US" i="1" dirty="0"/>
                  <a:t>l </a:t>
                </a:r>
                <a:r>
                  <a:rPr lang="en-US" dirty="0"/>
                  <a:t>is </a:t>
                </a:r>
                <a:r>
                  <a:rPr lang="en-US" dirty="0" smtClean="0"/>
                  <a:t>as large </a:t>
                </a:r>
                <a:r>
                  <a:rPr lang="en-US" dirty="0"/>
                  <a:t>as possible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If l is differentiable function of </a:t>
                </a:r>
                <a:r>
                  <a:rPr lang="el-GR" dirty="0" smtClean="0"/>
                  <a:t>θ</a:t>
                </a:r>
                <a:r>
                  <a:rPr lang="en-US" dirty="0" smtClean="0"/>
                  <a:t>, </a:t>
                </a:r>
                <a:r>
                  <a:rPr lang="en-US" dirty="0"/>
                  <a:t>a necessary condition for </a:t>
                </a:r>
                <a:r>
                  <a:rPr lang="en-US" i="1" dirty="0"/>
                  <a:t>l </a:t>
                </a:r>
                <a:r>
                  <a:rPr lang="en-US" dirty="0"/>
                  <a:t>to </a:t>
                </a:r>
                <a:r>
                  <a:rPr lang="en-US" dirty="0" smtClean="0"/>
                  <a:t>have a </a:t>
                </a:r>
                <a:r>
                  <a:rPr lang="en-US" dirty="0"/>
                  <a:t>maximum in an interval (not at the boundary) </a:t>
                </a:r>
                <a:r>
                  <a:rPr lang="en-US" dirty="0" smtClean="0"/>
                  <a:t>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num>
                        <m:den>
                          <m:r>
                            <a:rPr lang="en-US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979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6052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Method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solution of the above equation depending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…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is </a:t>
                </a:r>
                <a:r>
                  <a:rPr lang="en-US" dirty="0"/>
                  <a:t>called a </a:t>
                </a:r>
                <a:r>
                  <a:rPr lang="en-US" b="1" dirty="0"/>
                  <a:t>maximum likelihood estimate </a:t>
                </a:r>
                <a:r>
                  <a:rPr lang="en-US" dirty="0" smtClean="0"/>
                  <a:t>for </a:t>
                </a:r>
                <a:r>
                  <a:rPr lang="el-GR" dirty="0" smtClean="0"/>
                  <a:t>θ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 above equation can be written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func>
                            <m:func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as </a:t>
                </a:r>
                <a:r>
                  <a:rPr lang="en-US" dirty="0"/>
                  <a:t>f(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j</a:t>
                </a:r>
                <a:r>
                  <a:rPr lang="en-US" dirty="0"/>
                  <a:t>) </a:t>
                </a:r>
                <a:r>
                  <a:rPr lang="en-US" dirty="0" smtClean="0"/>
                  <a:t>&gt; 0, a </a:t>
                </a:r>
                <a:r>
                  <a:rPr lang="en-US" dirty="0"/>
                  <a:t>maximum of </a:t>
                </a:r>
                <a:r>
                  <a:rPr lang="en-US" i="1" dirty="0"/>
                  <a:t>l </a:t>
                </a:r>
                <a:r>
                  <a:rPr lang="en-US" dirty="0"/>
                  <a:t>is in general positive, and </a:t>
                </a:r>
                <a:r>
                  <a:rPr lang="en-US" dirty="0" err="1"/>
                  <a:t>ln</a:t>
                </a:r>
                <a:r>
                  <a:rPr lang="en-US" dirty="0"/>
                  <a:t/>
                </a:r>
                <a:r>
                  <a:rPr lang="en-US" i="1" dirty="0"/>
                  <a:t>l </a:t>
                </a:r>
                <a:r>
                  <a:rPr lang="en-US" dirty="0"/>
                  <a:t>is a monotone </a:t>
                </a:r>
                <a:r>
                  <a:rPr lang="en-US" dirty="0" smtClean="0"/>
                  <a:t>increasing function </a:t>
                </a:r>
                <a:r>
                  <a:rPr lang="en-US" dirty="0"/>
                  <a:t>of </a:t>
                </a:r>
                <a:r>
                  <a:rPr lang="en-US" i="1" dirty="0"/>
                  <a:t>l</a:t>
                </a:r>
                <a:r>
                  <a:rPr lang="en-US" dirty="0"/>
                  <a:t>. This often simplifies calculations.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979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88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Find maximum likelihood estimates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in the case of the normal distribution.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2103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3741</TotalTime>
  <Words>128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Statistics and Probability Theory</vt:lpstr>
      <vt:lpstr>Last Class</vt:lpstr>
      <vt:lpstr>Today’s Agenda</vt:lpstr>
      <vt:lpstr>Estimation of Parameters</vt:lpstr>
      <vt:lpstr>Approximation of Mean and Variance</vt:lpstr>
      <vt:lpstr>Maximum Likelihood Method</vt:lpstr>
      <vt:lpstr>Maximum Likelihood Method</vt:lpstr>
      <vt:lpstr>Maximum Likelihood Method</vt:lpstr>
      <vt:lpstr>Example</vt:lpstr>
      <vt:lpstr>Example (cont.)</vt:lpstr>
      <vt:lpstr>Example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vcomsats</cp:lastModifiedBy>
  <cp:revision>287</cp:revision>
  <dcterms:created xsi:type="dcterms:W3CDTF">2013-05-04T10:14:09Z</dcterms:created>
  <dcterms:modified xsi:type="dcterms:W3CDTF">2013-12-08T10:19:58Z</dcterms:modified>
</cp:coreProperties>
</file>