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6" r:id="rId5"/>
    <p:sldId id="297" r:id="rId6"/>
    <p:sldId id="298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4" r:id="rId15"/>
    <p:sldId id="295" r:id="rId16"/>
    <p:sldId id="272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27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Rehman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 for Mean of 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assumed that variance is known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47351"/>
            <a:ext cx="7552911" cy="383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42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Determine a </a:t>
            </a:r>
            <a:r>
              <a:rPr lang="en-US" sz="2000" dirty="0" smtClean="0"/>
              <a:t>95% confidence </a:t>
            </a:r>
            <a:r>
              <a:rPr lang="en-US" sz="2000" dirty="0"/>
              <a:t>interval for the mean of a normal distribution with variance </a:t>
            </a:r>
            <a:r>
              <a:rPr lang="en-US" sz="2000" dirty="0" smtClean="0"/>
              <a:t>9 using </a:t>
            </a:r>
            <a:r>
              <a:rPr lang="en-US" sz="2000" dirty="0"/>
              <a:t>a </a:t>
            </a:r>
            <a:r>
              <a:rPr lang="en-US" sz="2000" dirty="0" smtClean="0"/>
              <a:t>sample n = 100 values with mean 5. </a:t>
            </a:r>
            <a:r>
              <a:rPr lang="en-US" sz="2000" dirty="0"/>
              <a:t>How large must </a:t>
            </a:r>
            <a:r>
              <a:rPr lang="en-US" sz="2000" i="1" dirty="0"/>
              <a:t>n </a:t>
            </a:r>
            <a:r>
              <a:rPr lang="en-US" sz="2000" dirty="0"/>
              <a:t>be </a:t>
            </a:r>
            <a:r>
              <a:rPr lang="en-US" sz="2000" dirty="0" smtClean="0"/>
              <a:t>for this confidence </a:t>
            </a:r>
            <a:r>
              <a:rPr lang="en-US" sz="2000" dirty="0"/>
              <a:t>interval of </a:t>
            </a:r>
            <a:r>
              <a:rPr lang="en-US" sz="2000" dirty="0" smtClean="0"/>
              <a:t>length L = 0.4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1761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Height of 100 male students from 1456 students has estimated mean = 67.45” and variance = 2.39”. Find 95% and 99% confidence interval for estimation of the mean height.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6371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Mean and variance estimated from sample of 200 ball bearings are 0.824” and 0.042”. Find 95% and 99% confidence interval for this estimate.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5113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="1" dirty="0"/>
              <a:t>regression analysis </a:t>
            </a:r>
            <a:r>
              <a:rPr lang="en-US" dirty="0"/>
              <a:t>one of the two variables, call it </a:t>
            </a:r>
            <a:r>
              <a:rPr lang="en-US" i="1" dirty="0"/>
              <a:t>x</a:t>
            </a:r>
            <a:r>
              <a:rPr lang="en-US" dirty="0"/>
              <a:t>, can be regarded as </a:t>
            </a:r>
            <a:r>
              <a:rPr lang="en-US" dirty="0" smtClean="0"/>
              <a:t>an ordinary </a:t>
            </a:r>
            <a:r>
              <a:rPr lang="en-US" dirty="0"/>
              <a:t>variable because we can measure it without substantial error or we </a:t>
            </a:r>
            <a:r>
              <a:rPr lang="en-US" dirty="0" smtClean="0"/>
              <a:t>can even </a:t>
            </a:r>
            <a:r>
              <a:rPr lang="en-US" dirty="0"/>
              <a:t>give it values we want. </a:t>
            </a:r>
            <a:r>
              <a:rPr lang="en-US" i="1" dirty="0"/>
              <a:t>x </a:t>
            </a:r>
            <a:r>
              <a:rPr lang="en-US" dirty="0"/>
              <a:t>is called the </a:t>
            </a:r>
            <a:r>
              <a:rPr lang="en-US" b="1" dirty="0">
                <a:solidFill>
                  <a:srgbClr val="FF0000"/>
                </a:solidFill>
              </a:rPr>
              <a:t>independent variable</a:t>
            </a:r>
            <a:r>
              <a:rPr lang="en-US" dirty="0"/>
              <a:t>, or </a:t>
            </a:r>
            <a:r>
              <a:rPr lang="en-US" dirty="0" smtClean="0"/>
              <a:t>sometimes the </a:t>
            </a:r>
            <a:r>
              <a:rPr lang="en-US" b="1" dirty="0">
                <a:solidFill>
                  <a:srgbClr val="FF0000"/>
                </a:solidFill>
              </a:rPr>
              <a:t>controlled variable </a:t>
            </a:r>
            <a:r>
              <a:rPr lang="en-US" dirty="0"/>
              <a:t>because we can control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The other </a:t>
            </a:r>
            <a:r>
              <a:rPr lang="en-US" dirty="0"/>
              <a:t>variable, </a:t>
            </a:r>
            <a:r>
              <a:rPr lang="en-US" i="1" dirty="0"/>
              <a:t>Y</a:t>
            </a:r>
            <a:r>
              <a:rPr lang="en-US" dirty="0"/>
              <a:t>, is a random variable, and we are interested in the dependence </a:t>
            </a:r>
            <a:r>
              <a:rPr lang="en-US" dirty="0" err="1" smtClean="0"/>
              <a:t>of</a:t>
            </a:r>
            <a:r>
              <a:rPr lang="en-US" i="1" dirty="0" err="1" smtClean="0"/>
              <a:t>Y</a:t>
            </a:r>
            <a:r>
              <a:rPr lang="en-US" i="1" dirty="0" smtClean="0"/>
              <a:t> </a:t>
            </a:r>
            <a:r>
              <a:rPr lang="en-US" dirty="0"/>
              <a:t>on 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7123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Squares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straight line should be fitted through the given points so that the sum of </a:t>
            </a:r>
            <a:r>
              <a:rPr lang="en-US" dirty="0" smtClean="0"/>
              <a:t>the squares </a:t>
            </a:r>
            <a:r>
              <a:rPr lang="en-US" dirty="0"/>
              <a:t>of the distances of those points from the straight line is minimum, </a:t>
            </a:r>
            <a:r>
              <a:rPr lang="en-US" dirty="0" smtClean="0"/>
              <a:t>where the </a:t>
            </a:r>
            <a:r>
              <a:rPr lang="en-US" dirty="0"/>
              <a:t>distance is measured in the vertical </a:t>
            </a:r>
            <a:r>
              <a:rPr lang="en-US" dirty="0" smtClean="0"/>
              <a:t>direction.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38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Confidence Interval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smtClean="0"/>
              <a:t>Advanced Engineering Mathematics by E </a:t>
            </a:r>
            <a:r>
              <a:rPr lang="en-US" dirty="0" err="1" smtClean="0"/>
              <a:t>Kreyszig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Estimation of Parameters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Maximum Likelihood Method/Estimate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MLE</a:t>
            </a:r>
          </a:p>
          <a:p>
            <a:r>
              <a:rPr lang="en-US" dirty="0" smtClean="0"/>
              <a:t>Confidence Interval</a:t>
            </a:r>
          </a:p>
        </p:txBody>
      </p:sp>
    </p:spTree>
    <p:extLst>
      <p:ext uri="{BB962C8B-B14F-4D97-AF65-F5344CB8AC3E}">
        <p14:creationId xmlns="" xmlns:p14="http://schemas.microsoft.com/office/powerpoint/2010/main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MLE to exponential distribution for estimation of </a:t>
            </a:r>
            <a:r>
              <a:rPr lang="el-GR" dirty="0" smtClean="0"/>
              <a:t>β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461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It is known that a sample of 12, 11.2, 13.5, 12.3, 13.8, and 11.9 comes from a population </a:t>
                </a:r>
                <a:r>
                  <a:rPr lang="en-US" sz="2000" dirty="0"/>
                  <a:t>with the density </a:t>
                </a:r>
                <a:r>
                  <a:rPr lang="en-US" sz="2000" dirty="0" smtClean="0"/>
                  <a:t>function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+1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𝑓𝑜𝑟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&gt;1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0 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000" dirty="0" smtClean="0"/>
                  <a:t>Find MLE for </a:t>
                </a:r>
                <a:r>
                  <a:rPr lang="el-GR" sz="2000" dirty="0" smtClean="0"/>
                  <a:t>θ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612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3699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28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Confidence intervals</a:t>
                </a:r>
                <a:r>
                  <a:rPr lang="en-US" dirty="0" smtClean="0"/>
                  <a:t/>
                </a:r>
                <a:r>
                  <a:rPr lang="en-US" dirty="0"/>
                  <a:t>for an unknown parameter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of </a:t>
                </a:r>
                <a:r>
                  <a:rPr lang="en-US" dirty="0"/>
                  <a:t>some distribution </a:t>
                </a:r>
                <a:r>
                  <a:rPr lang="en-US" dirty="0" smtClean="0"/>
                  <a:t>are intervals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that </a:t>
                </a:r>
                <a:r>
                  <a:rPr lang="en-US" dirty="0"/>
                  <a:t>contain </a:t>
                </a:r>
                <a:r>
                  <a:rPr lang="el-GR" dirty="0"/>
                  <a:t>θ </a:t>
                </a:r>
                <a:r>
                  <a:rPr lang="en-US" dirty="0" smtClean="0"/>
                  <a:t>not </a:t>
                </a:r>
                <a:r>
                  <a:rPr lang="en-US" dirty="0"/>
                  <a:t>with certainty but with a high </a:t>
                </a:r>
                <a:r>
                  <a:rPr lang="en-US" dirty="0" smtClean="0"/>
                  <a:t>probability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dirty="0" smtClean="0"/>
                  <a:t> which </a:t>
                </a:r>
                <a:r>
                  <a:rPr lang="en-US" dirty="0"/>
                  <a:t>we can </a:t>
                </a:r>
                <a:r>
                  <a:rPr lang="en-US" dirty="0" smtClean="0"/>
                  <a:t>choose, 95% and 99% are popular.</a:t>
                </a:r>
              </a:p>
              <a:p>
                <a:r>
                  <a:rPr lang="en-US" dirty="0" smtClean="0"/>
                  <a:t>Interval denoted by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dirty="0" smtClean="0"/>
                  <a:t> is called the </a:t>
                </a:r>
                <a:r>
                  <a:rPr lang="en-US" b="1" dirty="0">
                    <a:solidFill>
                      <a:srgbClr val="FF0000"/>
                    </a:solidFill>
                  </a:rPr>
                  <a:t>confidence level</a:t>
                </a:r>
                <a:r>
                  <a:rPr lang="en-US" dirty="0"/>
                  <a:t>,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are </a:t>
                </a:r>
                <a:r>
                  <a:rPr lang="en-US" dirty="0"/>
                  <a:t>called the </a:t>
                </a:r>
                <a:r>
                  <a:rPr lang="en-US" b="1" dirty="0">
                    <a:solidFill>
                      <a:srgbClr val="FF0000"/>
                    </a:solidFill>
                  </a:rPr>
                  <a:t>lower</a:t>
                </a:r>
                <a:r>
                  <a:rPr lang="en-US" b="1" dirty="0"/>
                  <a:t/>
                </a:r>
                <a:r>
                  <a:rPr lang="en-US" dirty="0"/>
                  <a:t>and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upper confidence </a:t>
                </a:r>
                <a:r>
                  <a:rPr lang="en-US" b="1" dirty="0">
                    <a:solidFill>
                      <a:srgbClr val="FF0000"/>
                    </a:solidFill>
                  </a:rPr>
                  <a:t>limits</a:t>
                </a:r>
                <a:r>
                  <a:rPr lang="en-US" dirty="0"/>
                  <a:t>.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551" y="3581400"/>
            <a:ext cx="2740567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056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Interval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Lower and Upper Confidence limits depend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dirty="0"/>
                  <a:t/>
                </a:r>
                <a:endParaRPr lang="en-US" dirty="0" smtClean="0"/>
              </a:p>
              <a:p>
                <a:r>
                  <a:rPr lang="en-US" dirty="0"/>
                  <a:t>The larger we choose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dirty="0"/>
                  <a:t> the smaller is the </a:t>
                </a:r>
                <a:r>
                  <a:rPr lang="en-US" dirty="0" smtClean="0"/>
                  <a:t>error probability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1−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dirty="0"/>
                  <a:t> but the longer is the confidence </a:t>
                </a:r>
                <a:r>
                  <a:rPr lang="en-US" dirty="0" smtClean="0"/>
                  <a:t>interval.</a:t>
                </a:r>
              </a:p>
              <a:p>
                <a:r>
                  <a:rPr lang="en-US" dirty="0" smtClean="0"/>
                  <a:t>If confidence level goes to 1, length of the interval goes to infinity.</a:t>
                </a:r>
              </a:p>
              <a:p>
                <a:r>
                  <a:rPr lang="en-US" dirty="0" smtClean="0"/>
                  <a:t>Mid point of the confidence interval as approximation of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and half the length as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error bound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9322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as single observations of Random Variables 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… , 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Then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In the confidence interval we observe values of two random variables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  <a:ea typeface="Cambria Math"/>
                            </a:rPr>
                            <m:t>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  <a:ea typeface="Cambria Math"/>
                            </a:rPr>
                            <m:t>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Then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368" y="5181600"/>
            <a:ext cx="252663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748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3831</TotalTime>
  <Words>303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Statistics and Probability Theory</vt:lpstr>
      <vt:lpstr>Last Class</vt:lpstr>
      <vt:lpstr>Today’s Agenda</vt:lpstr>
      <vt:lpstr>Example</vt:lpstr>
      <vt:lpstr>Example</vt:lpstr>
      <vt:lpstr>Example (Cont.)</vt:lpstr>
      <vt:lpstr>Confidence Interval</vt:lpstr>
      <vt:lpstr>Confidence Interval</vt:lpstr>
      <vt:lpstr>Procedure</vt:lpstr>
      <vt:lpstr>Confidence Interval for Mean of ND</vt:lpstr>
      <vt:lpstr>Example</vt:lpstr>
      <vt:lpstr>Example</vt:lpstr>
      <vt:lpstr>Example</vt:lpstr>
      <vt:lpstr>Regression Analysis</vt:lpstr>
      <vt:lpstr>Least Squares Principle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301</cp:revision>
  <dcterms:created xsi:type="dcterms:W3CDTF">2013-05-04T10:14:09Z</dcterms:created>
  <dcterms:modified xsi:type="dcterms:W3CDTF">2013-12-08T11:54:42Z</dcterms:modified>
</cp:coreProperties>
</file>