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272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09-Dec-13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47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09-Dec-13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3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09-Dec-13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5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>
                <a:latin typeface="Arial Black" pitchFamily="34" charset="0"/>
              </a:defRPr>
            </a:lvl1pPr>
            <a:lvl2pPr>
              <a:defRPr sz="2000">
                <a:latin typeface="Arial Black" pitchFamily="34" charset="0"/>
              </a:defRPr>
            </a:lvl2pPr>
            <a:lvl3pPr>
              <a:defRPr sz="1800">
                <a:latin typeface="Arial Black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09-Dec-13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1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09-Dec-13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9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09-Dec-13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55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09-Dec-13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9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09-Dec-13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8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09-Dec-13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0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09-Dec-13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6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09-Dec-13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4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665-C0A3-4567-B279-D21BF5E6B223}" type="datetimeFigureOut">
              <a:rPr lang="en-US" smtClean="0"/>
              <a:pPr/>
              <a:t>09-Dec-13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8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Statistics and Probability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28</a:t>
            </a:r>
          </a:p>
          <a:p>
            <a:r>
              <a:rPr lang="en-US" dirty="0" err="1" smtClean="0"/>
              <a:t>Fasih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en-US" dirty="0" smtClean="0"/>
              <a:t> Rehman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8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Determination of Coefficients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871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Determination of Coefficients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65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Regression Analysis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3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and Statistics for Engineers and Scientists by Walpole</a:t>
            </a:r>
          </a:p>
          <a:p>
            <a:r>
              <a:rPr lang="en-US" dirty="0" smtClean="0"/>
              <a:t>Advanced Engineering Mathematics by E </a:t>
            </a:r>
            <a:r>
              <a:rPr lang="en-US" dirty="0" err="1" smtClean="0"/>
              <a:t>Kreyszig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9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Confidence Interval</a:t>
            </a:r>
          </a:p>
        </p:txBody>
      </p:sp>
    </p:spTree>
    <p:extLst>
      <p:ext uri="{BB962C8B-B14F-4D97-AF65-F5344CB8AC3E}">
        <p14:creationId xmlns:p14="http://schemas.microsoft.com/office/powerpoint/2010/main" xmlns="" val="15459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Regression</a:t>
            </a:r>
          </a:p>
        </p:txBody>
      </p:sp>
    </p:spTree>
    <p:extLst>
      <p:ext uri="{BB962C8B-B14F-4D97-AF65-F5344CB8AC3E}">
        <p14:creationId xmlns:p14="http://schemas.microsoft.com/office/powerpoint/2010/main" xmlns="" val="5033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b="1" dirty="0"/>
              <a:t>regression analysis </a:t>
            </a:r>
            <a:r>
              <a:rPr lang="en-US" dirty="0"/>
              <a:t>one of the two variables, call it </a:t>
            </a:r>
            <a:r>
              <a:rPr lang="en-US" i="1" dirty="0"/>
              <a:t>x</a:t>
            </a:r>
            <a:r>
              <a:rPr lang="en-US" dirty="0"/>
              <a:t>, can be regarded as </a:t>
            </a:r>
            <a:r>
              <a:rPr lang="en-US" dirty="0" smtClean="0"/>
              <a:t>an ordinary </a:t>
            </a:r>
            <a:r>
              <a:rPr lang="en-US" dirty="0"/>
              <a:t>variable because we can measure it without substantial error or we </a:t>
            </a:r>
            <a:r>
              <a:rPr lang="en-US" dirty="0" smtClean="0"/>
              <a:t>can even </a:t>
            </a:r>
            <a:r>
              <a:rPr lang="en-US" dirty="0"/>
              <a:t>give it values we want. </a:t>
            </a:r>
            <a:r>
              <a:rPr lang="en-US" i="1" dirty="0"/>
              <a:t>x </a:t>
            </a:r>
            <a:r>
              <a:rPr lang="en-US" dirty="0"/>
              <a:t>is called the </a:t>
            </a:r>
            <a:r>
              <a:rPr lang="en-US" b="1" dirty="0">
                <a:solidFill>
                  <a:srgbClr val="FF0000"/>
                </a:solidFill>
              </a:rPr>
              <a:t>independent variable</a:t>
            </a:r>
            <a:r>
              <a:rPr lang="en-US" dirty="0"/>
              <a:t>, or </a:t>
            </a:r>
            <a:r>
              <a:rPr lang="en-US" dirty="0" smtClean="0"/>
              <a:t>sometimes the </a:t>
            </a:r>
            <a:r>
              <a:rPr lang="en-US" b="1" dirty="0">
                <a:solidFill>
                  <a:srgbClr val="FF0000"/>
                </a:solidFill>
              </a:rPr>
              <a:t>controlled variable </a:t>
            </a:r>
            <a:r>
              <a:rPr lang="en-US" dirty="0"/>
              <a:t>because we can control </a:t>
            </a:r>
            <a:r>
              <a:rPr lang="en-US" dirty="0" smtClean="0"/>
              <a:t>it.</a:t>
            </a:r>
          </a:p>
          <a:p>
            <a:r>
              <a:rPr lang="en-US" dirty="0" smtClean="0"/>
              <a:t>The other </a:t>
            </a:r>
            <a:r>
              <a:rPr lang="en-US" dirty="0"/>
              <a:t>variable, </a:t>
            </a:r>
            <a:r>
              <a:rPr lang="en-US" i="1" dirty="0"/>
              <a:t>Y</a:t>
            </a:r>
            <a:r>
              <a:rPr lang="en-US" dirty="0"/>
              <a:t>, is a random variable, and we are interested in the dependence </a:t>
            </a:r>
            <a:r>
              <a:rPr lang="en-US" dirty="0" err="1" smtClean="0"/>
              <a:t>of</a:t>
            </a:r>
            <a:r>
              <a:rPr lang="en-US" i="1" dirty="0" err="1" smtClean="0"/>
              <a:t>Y</a:t>
            </a:r>
            <a:r>
              <a:rPr lang="en-US" i="1" dirty="0" smtClean="0"/>
              <a:t> </a:t>
            </a:r>
            <a:r>
              <a:rPr lang="en-US" dirty="0"/>
              <a:t>on </a:t>
            </a:r>
            <a:r>
              <a:rPr lang="en-US" i="1" dirty="0"/>
              <a:t>x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1231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Squares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straight line should be fitted through the given points so that the sum of </a:t>
            </a:r>
            <a:r>
              <a:rPr lang="en-US" dirty="0" smtClean="0"/>
              <a:t>the squares </a:t>
            </a:r>
            <a:r>
              <a:rPr lang="en-US" dirty="0"/>
              <a:t>of the distances of those points from the straight line is minimum, </a:t>
            </a:r>
            <a:r>
              <a:rPr lang="en-US" dirty="0" smtClean="0"/>
              <a:t>where the </a:t>
            </a:r>
            <a:r>
              <a:rPr lang="en-US" dirty="0"/>
              <a:t>distance is measured in the vertical </a:t>
            </a:r>
            <a:r>
              <a:rPr lang="en-US" dirty="0" smtClean="0"/>
              <a:t>direction.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38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Estimators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𝑏𝑥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where</a:t>
                </a:r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𝑏𝑥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b="0" dirty="0" smtClean="0"/>
                  <a:t>and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𝑥𝑦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𝑥𝑥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where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𝑥𝑥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sub/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/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73278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Estimators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𝑦𝑦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sub/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/</m:t>
                          </m:r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5794" y="4038600"/>
            <a:ext cx="804100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5552" y="2286000"/>
            <a:ext cx="236924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2842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Air velocity and evaporation coefficient of burning fuel droplets in impulse engine. Fit a </a:t>
            </a:r>
            <a:r>
              <a:rPr lang="en-US" dirty="0" err="1" smtClean="0"/>
              <a:t>st.</a:t>
            </a:r>
            <a:r>
              <a:rPr lang="en-US" dirty="0" smtClean="0"/>
              <a:t> line to these data. Use this estimate to evaluate</a:t>
            </a:r>
          </a:p>
          <a:p>
            <a:pPr marL="0" indent="0">
              <a:buNone/>
            </a:pPr>
            <a:r>
              <a:rPr lang="en-US" dirty="0" smtClean="0"/>
              <a:t>coefficient when </a:t>
            </a:r>
          </a:p>
          <a:p>
            <a:pPr marL="0" indent="0">
              <a:buNone/>
            </a:pPr>
            <a:r>
              <a:rPr lang="en-US" dirty="0" smtClean="0"/>
              <a:t>v=190 cm/s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1556901"/>
              </p:ext>
            </p:extLst>
          </p:nvPr>
        </p:nvGraphicFramePr>
        <p:xfrm>
          <a:off x="4343400" y="2286000"/>
          <a:ext cx="4267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295400"/>
                <a:gridCol w="9906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coeff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Coeff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575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926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4017</TotalTime>
  <Words>227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Statistics and Probability Theory</vt:lpstr>
      <vt:lpstr>Last Class</vt:lpstr>
      <vt:lpstr>Today’s Agenda</vt:lpstr>
      <vt:lpstr>Regression Analysis</vt:lpstr>
      <vt:lpstr>Least Squares Principle</vt:lpstr>
      <vt:lpstr>Estimators</vt:lpstr>
      <vt:lpstr>Estimators</vt:lpstr>
      <vt:lpstr>Example</vt:lpstr>
      <vt:lpstr>Example (Cont.)</vt:lpstr>
      <vt:lpstr>Determination of Coefficients</vt:lpstr>
      <vt:lpstr>Determination of Coefficients</vt:lpstr>
      <vt:lpstr>Summary</vt:lpstr>
      <vt:lpstr>References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MyUserName</dc:creator>
  <cp:lastModifiedBy>vcomsats</cp:lastModifiedBy>
  <cp:revision>309</cp:revision>
  <dcterms:created xsi:type="dcterms:W3CDTF">2013-05-04T10:14:09Z</dcterms:created>
  <dcterms:modified xsi:type="dcterms:W3CDTF">2013-12-09T06:25:42Z</dcterms:modified>
</cp:coreProperties>
</file>