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6" r:id="rId5"/>
    <p:sldId id="287" r:id="rId6"/>
    <p:sldId id="288" r:id="rId7"/>
    <p:sldId id="289" r:id="rId8"/>
    <p:sldId id="312" r:id="rId9"/>
    <p:sldId id="313" r:id="rId10"/>
    <p:sldId id="314" r:id="rId11"/>
    <p:sldId id="316" r:id="rId12"/>
    <p:sldId id="315" r:id="rId13"/>
    <p:sldId id="317" r:id="rId14"/>
    <p:sldId id="295" r:id="rId15"/>
    <p:sldId id="318" r:id="rId16"/>
    <p:sldId id="319" r:id="rId17"/>
    <p:sldId id="320" r:id="rId18"/>
    <p:sldId id="321" r:id="rId19"/>
    <p:sldId id="322" r:id="rId20"/>
    <p:sldId id="299" r:id="rId21"/>
    <p:sldId id="323" r:id="rId22"/>
    <p:sldId id="325" r:id="rId23"/>
    <p:sldId id="326" r:id="rId24"/>
    <p:sldId id="327" r:id="rId25"/>
    <p:sldId id="303" r:id="rId26"/>
    <p:sldId id="328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8" r:id="rId35"/>
    <p:sldId id="339" r:id="rId36"/>
    <p:sldId id="341" r:id="rId37"/>
    <p:sldId id="272" r:id="rId38"/>
    <p:sldId id="285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1670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Blac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478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533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052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28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>
              <a:defRPr sz="2400">
                <a:latin typeface="Arial Black" pitchFamily="34" charset="0"/>
              </a:defRPr>
            </a:lvl1pPr>
            <a:lvl2pPr>
              <a:defRPr sz="2000">
                <a:latin typeface="Arial Black" pitchFamily="34" charset="0"/>
              </a:defRPr>
            </a:lvl2pPr>
            <a:lvl3pPr>
              <a:defRPr sz="1800">
                <a:latin typeface="Arial Black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316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294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550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396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382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806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769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45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61665-C0A3-4567-B279-D21BF5E6B223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870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microsoft.com/office/2007/relationships/hdphoto" Target="../media/hdphoto1.wdp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microsoft.com/office/2007/relationships/hdphoto" Target="../media/hdphoto3.wdp"/><Relationship Id="rId5" Type="http://schemas.openxmlformats.org/officeDocument/2006/relationships/image" Target="../media/image9.png"/><Relationship Id="rId4" Type="http://schemas.microsoft.com/office/2007/relationships/hdphoto" Target="../media/hdphoto2.wdp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Statistics and Probability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31</a:t>
            </a:r>
          </a:p>
          <a:p>
            <a:r>
              <a:rPr lang="en-US" dirty="0" err="1" smtClean="0"/>
              <a:t>Fasih</a:t>
            </a:r>
            <a:r>
              <a:rPr lang="en-US" dirty="0" smtClean="0"/>
              <a:t> </a:t>
            </a:r>
            <a:r>
              <a:rPr lang="en-US" dirty="0" err="1" smtClean="0"/>
              <a:t>ur</a:t>
            </a:r>
            <a:r>
              <a:rPr lang="en-US" dirty="0" smtClean="0"/>
              <a:t> Rehman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81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and Whisker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called Box Plot</a:t>
            </a:r>
          </a:p>
          <a:p>
            <a:r>
              <a:rPr lang="en-US" dirty="0" smtClean="0"/>
              <a:t>Box plot is obtained by 5 values of data.</a:t>
            </a:r>
          </a:p>
          <a:p>
            <a:pPr lvl="1"/>
            <a:r>
              <a:rPr lang="en-US" dirty="0" smtClean="0"/>
              <a:t>Minimum value of the data</a:t>
            </a:r>
          </a:p>
          <a:p>
            <a:pPr lvl="1"/>
            <a:r>
              <a:rPr lang="en-US" dirty="0" smtClean="0"/>
              <a:t>Three quartiles</a:t>
            </a:r>
          </a:p>
          <a:p>
            <a:pPr lvl="1"/>
            <a:r>
              <a:rPr lang="en-US" dirty="0" smtClean="0"/>
              <a:t>Maximum value of the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850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Outlier</a:t>
            </a:r>
            <a:r>
              <a:rPr lang="en-US" dirty="0" smtClean="0"/>
              <a:t> is a value that appears to be uniquely different from rest of the data set.</a:t>
            </a:r>
          </a:p>
          <a:p>
            <a:pPr lvl="1"/>
            <a:r>
              <a:rPr lang="en-US" dirty="0" smtClean="0"/>
              <a:t>This might indicate that something has gone wrong with data collection process</a:t>
            </a:r>
          </a:p>
          <a:p>
            <a:pPr lvl="1"/>
            <a:r>
              <a:rPr lang="en-US" dirty="0" smtClean="0"/>
              <a:t>One way of finding outlier is using IQR</a:t>
            </a:r>
          </a:p>
          <a:p>
            <a:pPr lvl="1"/>
            <a:r>
              <a:rPr lang="en-US" dirty="0" smtClean="0"/>
              <a:t>Outlier is conventionally defined as a value more than a distance of 1.5 * IQR from either end of box </a:t>
            </a:r>
          </a:p>
        </p:txBody>
      </p:sp>
    </p:spTree>
    <p:extLst>
      <p:ext uri="{BB962C8B-B14F-4D97-AF65-F5344CB8AC3E}">
        <p14:creationId xmlns:p14="http://schemas.microsoft.com/office/powerpoint/2010/main" xmlns="" val="164963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Median of Grouped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Median of grouped data is found by</a:t>
            </a:r>
          </a:p>
          <a:p>
            <a:pPr lvl="1"/>
            <a:r>
              <a:rPr lang="en-US" dirty="0" smtClean="0"/>
              <a:t>Cumulative frequency distribution be constructed</a:t>
            </a:r>
          </a:p>
          <a:p>
            <a:pPr lvl="1"/>
            <a:r>
              <a:rPr lang="en-US" dirty="0" smtClean="0"/>
              <a:t>Decide which class has median (i.e. the class with value at least n/2)</a:t>
            </a:r>
          </a:p>
          <a:p>
            <a:pPr lvl="1"/>
            <a:r>
              <a:rPr lang="en-US" dirty="0" smtClean="0"/>
              <a:t>Median is then found by the relation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2"/>
            <a:r>
              <a:rPr lang="en-US" dirty="0" smtClean="0"/>
              <a:t>L</a:t>
            </a:r>
            <a:r>
              <a:rPr lang="en-US" baseline="-25000" dirty="0" smtClean="0"/>
              <a:t>m</a:t>
            </a:r>
            <a:r>
              <a:rPr lang="en-US" dirty="0" smtClean="0"/>
              <a:t> is the lower limit of the class that contains </a:t>
            </a:r>
            <a:br>
              <a:rPr lang="en-US" dirty="0" smtClean="0"/>
            </a:br>
            <a:r>
              <a:rPr lang="en-US" dirty="0" smtClean="0"/>
              <a:t>median</a:t>
            </a:r>
          </a:p>
          <a:p>
            <a:pPr lvl="2"/>
            <a:r>
              <a:rPr lang="en-US" dirty="0" smtClean="0"/>
              <a:t>n = </a:t>
            </a:r>
            <a:r>
              <a:rPr lang="en-US" dirty="0" smtClean="0">
                <a:sym typeface="Symbol"/>
              </a:rPr>
              <a:t>f</a:t>
            </a:r>
            <a:r>
              <a:rPr lang="en-US" baseline="-25000" dirty="0" smtClean="0">
                <a:sym typeface="Symbol"/>
              </a:rPr>
              <a:t>i</a:t>
            </a:r>
          </a:p>
          <a:p>
            <a:pPr lvl="2"/>
            <a:r>
              <a:rPr lang="en-US" dirty="0" err="1" smtClean="0">
                <a:sym typeface="Symbol"/>
              </a:rPr>
              <a:t>f</a:t>
            </a:r>
            <a:r>
              <a:rPr lang="en-US" baseline="-25000" dirty="0" err="1" smtClean="0">
                <a:sym typeface="Symbol"/>
              </a:rPr>
              <a:t>m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dirty="0" smtClean="0"/>
              <a:t>is frequency of the median class</a:t>
            </a:r>
          </a:p>
          <a:p>
            <a:pPr lvl="2"/>
            <a:r>
              <a:rPr lang="en-US" dirty="0" smtClean="0"/>
              <a:t>F Cumulative frequency before the class</a:t>
            </a:r>
          </a:p>
          <a:p>
            <a:pPr lvl="2"/>
            <a:r>
              <a:rPr lang="en-US" dirty="0" smtClean="0"/>
              <a:t>i is the class width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91351080"/>
              </p:ext>
            </p:extLst>
          </p:nvPr>
        </p:nvGraphicFramePr>
        <p:xfrm>
          <a:off x="3276600" y="3124200"/>
          <a:ext cx="2971800" cy="901700"/>
        </p:xfrm>
        <a:graphic>
          <a:graphicData uri="http://schemas.openxmlformats.org/presentationml/2006/ole">
            <p:oleObj spid="_x0000_s1027" r:id="rId3" imgW="2044700" imgH="10160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14169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 is the value that appears the most in the data.</a:t>
            </a:r>
          </a:p>
          <a:p>
            <a:r>
              <a:rPr lang="en-US" dirty="0" smtClean="0"/>
              <a:t>For grouped data, it’s mid point of the class containing largest number of element (i.e. class with highest frequency.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440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Mean and Weighted </a:t>
            </a:r>
            <a:r>
              <a:rPr lang="en-US" dirty="0" smtClean="0"/>
              <a:t>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099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Mean Median and Mode are Related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Mode = mean - 3 [mean - median]</a:t>
            </a:r>
          </a:p>
        </p:txBody>
      </p:sp>
    </p:spTree>
    <p:extLst>
      <p:ext uri="{BB962C8B-B14F-4D97-AF65-F5344CB8AC3E}">
        <p14:creationId xmlns:p14="http://schemas.microsoft.com/office/powerpoint/2010/main" xmlns="" val="299386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Spread and variability of the data values can be measure in a more refined way by standard deviation and variance.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Variance</a:t>
            </a:r>
            <a:r>
              <a:rPr lang="en-US" dirty="0" smtClean="0"/>
              <a:t> is defined as mean of the squared deviations from the mean.</a:t>
            </a:r>
          </a:p>
          <a:p>
            <a:r>
              <a:rPr lang="en-US" dirty="0" smtClean="0"/>
              <a:t>For population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Sample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34586522"/>
              </p:ext>
            </p:extLst>
          </p:nvPr>
        </p:nvGraphicFramePr>
        <p:xfrm>
          <a:off x="2928938" y="3252787"/>
          <a:ext cx="2709862" cy="1243013"/>
        </p:xfrm>
        <a:graphic>
          <a:graphicData uri="http://schemas.openxmlformats.org/presentationml/2006/ole">
            <p:oleObj spid="_x0000_s2053" name="Equation" r:id="rId3" imgW="1040948" imgH="482391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84804553"/>
              </p:ext>
            </p:extLst>
          </p:nvPr>
        </p:nvGraphicFramePr>
        <p:xfrm>
          <a:off x="3048000" y="4572000"/>
          <a:ext cx="2498725" cy="1201738"/>
        </p:xfrm>
        <a:graphic>
          <a:graphicData uri="http://schemas.openxmlformats.org/presentationml/2006/ole">
            <p:oleObj spid="_x0000_s2054" name="Equation" r:id="rId4" imgW="1002865" imgH="482391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80541271"/>
              </p:ext>
            </p:extLst>
          </p:nvPr>
        </p:nvGraphicFramePr>
        <p:xfrm>
          <a:off x="5946586" y="4724401"/>
          <a:ext cx="2740214" cy="1066800"/>
        </p:xfrm>
        <a:graphic>
          <a:graphicData uri="http://schemas.openxmlformats.org/presentationml/2006/ole">
            <p:oleObj spid="_x0000_s2055" name="Equation" r:id="rId5" imgW="1231366" imgH="482391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22812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Deviation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Standard Deviation</a:t>
            </a:r>
            <a:r>
              <a:rPr lang="en-US" dirty="0" smtClean="0"/>
              <a:t> measures variation of the scores about the mean. Mathematically, it is calculated by taking square root of the variance.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851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Experiments, Outcomes and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Experiment</a:t>
            </a:r>
            <a:r>
              <a:rPr lang="en-US" dirty="0" smtClean="0"/>
              <a:t> is a process of measurement or observation in a lab, factory, on the street, in nature or wherever.</a:t>
            </a:r>
          </a:p>
          <a:p>
            <a:pPr lvl="1"/>
            <a:r>
              <a:rPr lang="en-US" dirty="0" smtClean="0"/>
              <a:t>Experiment is used in a rather general strength</a:t>
            </a:r>
          </a:p>
          <a:p>
            <a:pPr lvl="1"/>
            <a:r>
              <a:rPr lang="en-US" dirty="0" smtClean="0"/>
              <a:t>An experiment to be random must yield at least two possible outcomes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trial</a:t>
            </a:r>
            <a:r>
              <a:rPr lang="en-US" dirty="0" smtClean="0"/>
              <a:t> is a single performance of the experiment. </a:t>
            </a:r>
          </a:p>
          <a:p>
            <a:r>
              <a:rPr lang="en-US" dirty="0" smtClean="0"/>
              <a:t>Result of a trail is called </a:t>
            </a:r>
            <a:r>
              <a:rPr lang="en-US" dirty="0" smtClean="0">
                <a:solidFill>
                  <a:srgbClr val="FF0000"/>
                </a:solidFill>
              </a:rPr>
              <a:t>outcome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sample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point</a:t>
            </a:r>
          </a:p>
          <a:p>
            <a:pPr lvl="1"/>
            <a:r>
              <a:rPr lang="en-US" dirty="0" smtClean="0"/>
              <a:t>n trials then give a sample of size n consisting n – samples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sample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space</a:t>
            </a:r>
            <a:r>
              <a:rPr lang="en-US" dirty="0" smtClean="0"/>
              <a:t> S of an experiment is the set of all possible outcomes.</a:t>
            </a:r>
          </a:p>
          <a:p>
            <a:r>
              <a:rPr lang="en-US" dirty="0" smtClean="0"/>
              <a:t>Subsets of S are called events and outcomes Simple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286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Union, Intersection, Complement of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Union</a:t>
            </a:r>
            <a:r>
              <a:rPr lang="en-US" dirty="0" smtClean="0"/>
              <a:t> AUB consists of all points in A or B or both.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intersection</a:t>
            </a:r>
            <a:r>
              <a:rPr lang="en-US" dirty="0" smtClean="0"/>
              <a:t> A </a:t>
            </a:r>
            <a:r>
              <a:rPr lang="en-US" dirty="0" smtClean="0">
                <a:sym typeface="Symbol"/>
              </a:rPr>
              <a:t> B consists of all points that are in both A and B.</a:t>
            </a:r>
          </a:p>
          <a:p>
            <a:pPr lvl="1"/>
            <a:r>
              <a:rPr lang="en-US" dirty="0" smtClean="0">
                <a:sym typeface="Symbol"/>
              </a:rPr>
              <a:t>If A and B have nothing in common then </a:t>
            </a:r>
            <a:r>
              <a:rPr lang="en-US" dirty="0"/>
              <a:t>A </a:t>
            </a:r>
            <a:r>
              <a:rPr lang="en-US" dirty="0">
                <a:sym typeface="Symbol"/>
              </a:rPr>
              <a:t> </a:t>
            </a:r>
            <a:r>
              <a:rPr lang="en-US" dirty="0" smtClean="0">
                <a:sym typeface="Symbol"/>
              </a:rPr>
              <a:t>B = </a:t>
            </a:r>
            <a:r>
              <a:rPr lang="el-GR" dirty="0" smtClean="0">
                <a:sym typeface="Symbol"/>
              </a:rPr>
              <a:t>Φ</a:t>
            </a:r>
            <a:r>
              <a:rPr lang="en-US" dirty="0" smtClean="0">
                <a:sym typeface="Symbol"/>
              </a:rPr>
              <a:t> where </a:t>
            </a:r>
            <a:r>
              <a:rPr lang="el-GR" dirty="0">
                <a:sym typeface="Symbol"/>
              </a:rPr>
              <a:t>Φ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is called empty set.</a:t>
            </a:r>
          </a:p>
          <a:p>
            <a:r>
              <a:rPr lang="en-US" dirty="0" smtClean="0">
                <a:sym typeface="Symbol"/>
              </a:rPr>
              <a:t>If </a:t>
            </a:r>
            <a:r>
              <a:rPr lang="en-US" dirty="0"/>
              <a:t>A </a:t>
            </a:r>
            <a:r>
              <a:rPr lang="en-US" dirty="0">
                <a:sym typeface="Symbol"/>
              </a:rPr>
              <a:t> B = </a:t>
            </a:r>
            <a:r>
              <a:rPr lang="el-GR" dirty="0" smtClean="0">
                <a:sym typeface="Symbol"/>
              </a:rPr>
              <a:t>Φ</a:t>
            </a:r>
            <a:r>
              <a:rPr lang="en-US" dirty="0" smtClean="0">
                <a:sym typeface="Symbol"/>
              </a:rPr>
              <a:t> then the events A and B are called Mutually Excusive or Disjoint</a:t>
            </a:r>
          </a:p>
          <a:p>
            <a:r>
              <a:rPr lang="en-US" dirty="0" smtClean="0">
                <a:sym typeface="Symbol"/>
              </a:rPr>
              <a:t>A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Complement</a:t>
            </a:r>
            <a:r>
              <a:rPr lang="en-US" dirty="0" smtClean="0">
                <a:sym typeface="Symbol"/>
              </a:rPr>
              <a:t> of set A denoted by A</a:t>
            </a:r>
            <a:r>
              <a:rPr lang="en-US" baseline="30000" dirty="0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 or A’ consists of all points of S not in A. Thus </a:t>
            </a:r>
            <a:r>
              <a:rPr lang="en-US" dirty="0"/>
              <a:t>A </a:t>
            </a:r>
            <a:r>
              <a:rPr lang="en-US" dirty="0">
                <a:sym typeface="Symbol"/>
              </a:rPr>
              <a:t> </a:t>
            </a:r>
            <a:r>
              <a:rPr lang="en-US" dirty="0" smtClean="0">
                <a:sym typeface="Symbol"/>
              </a:rPr>
              <a:t>A’ </a:t>
            </a:r>
            <a:r>
              <a:rPr lang="en-US" dirty="0">
                <a:sym typeface="Symbol"/>
              </a:rPr>
              <a:t>= </a:t>
            </a:r>
            <a:r>
              <a:rPr lang="el-GR" dirty="0" smtClean="0">
                <a:sym typeface="Symbol"/>
              </a:rPr>
              <a:t>Φ</a:t>
            </a:r>
            <a:r>
              <a:rPr lang="en-US" dirty="0" smtClean="0">
                <a:sym typeface="Symbol"/>
              </a:rPr>
              <a:t> and </a:t>
            </a:r>
            <a:r>
              <a:rPr lang="en-US" dirty="0"/>
              <a:t>A </a:t>
            </a:r>
            <a:r>
              <a:rPr lang="en-US" dirty="0" smtClean="0">
                <a:sym typeface="Symbol"/>
              </a:rPr>
              <a:t>U A’ </a:t>
            </a:r>
            <a:r>
              <a:rPr lang="en-US" dirty="0">
                <a:sym typeface="Symbol"/>
              </a:rPr>
              <a:t>= </a:t>
            </a:r>
            <a:r>
              <a:rPr lang="en-US" dirty="0" smtClean="0">
                <a:sym typeface="Symbol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xmlns="" val="188442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Correlation (Continuous variable)</a:t>
            </a:r>
          </a:p>
        </p:txBody>
      </p:sp>
    </p:spTree>
    <p:extLst>
      <p:ext uri="{BB962C8B-B14F-4D97-AF65-F5344CB8AC3E}">
        <p14:creationId xmlns:p14="http://schemas.microsoft.com/office/powerpoint/2010/main" xmlns="" val="15459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Counting </a:t>
            </a:r>
            <a:r>
              <a:rPr lang="en-US" dirty="0" smtClean="0"/>
              <a:t>Problems Tree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992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number of permutation of </a:t>
            </a:r>
            <a:r>
              <a:rPr lang="en-US" i="1" dirty="0"/>
              <a:t>n </a:t>
            </a:r>
            <a:r>
              <a:rPr lang="en-US" dirty="0"/>
              <a:t>distinct objects taken r at a time </a:t>
            </a:r>
            <a:r>
              <a:rPr lang="en-US" dirty="0" smtClean="0"/>
              <a:t>is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9988" y="2057400"/>
            <a:ext cx="17240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3207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number of combinations of </a:t>
                </a:r>
                <a:r>
                  <a:rPr lang="en-US" i="1" dirty="0"/>
                  <a:t>n </a:t>
                </a:r>
                <a:r>
                  <a:rPr lang="en-US" dirty="0"/>
                  <a:t>distinct objects taken r at a time </a:t>
                </a:r>
                <a:r>
                  <a:rPr lang="en-US" dirty="0" smtClean="0"/>
                  <a:t>is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 −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𝑟</m:t>
                            </m:r>
                          </m:e>
                        </m:d>
                        <m:r>
                          <a:rPr lang="en-US" b="0" i="1" dirty="0" smtClean="0">
                            <a:latin typeface="Cambria Math"/>
                          </a:rPr>
                          <m:t>!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𝑟</m:t>
                        </m:r>
                        <m:r>
                          <a:rPr lang="en-US" b="0" i="1" dirty="0" smtClean="0">
                            <a:latin typeface="Cambria Math"/>
                          </a:rPr>
                          <m:t>!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How to differentiate between cases of permutations and combinations</a:t>
                </a:r>
              </a:p>
              <a:p>
                <a:pPr lvl="1"/>
                <a:r>
                  <a:rPr lang="en-US" dirty="0" smtClean="0"/>
                  <a:t>in permutations repetitions are allowed </a:t>
                </a:r>
                <a:r>
                  <a:rPr lang="en-US" dirty="0" err="1" smtClean="0"/>
                  <a:t>i.e</a:t>
                </a:r>
                <a:r>
                  <a:rPr lang="en-US" dirty="0" smtClean="0"/>
                  <a:t> order of the trials does matter</a:t>
                </a:r>
              </a:p>
              <a:p>
                <a:pPr lvl="1"/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 cstate="print"/>
                <a:stretch>
                  <a:fillRect l="-963" t="-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17713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are n equally likely possibilities of which one must occur and s are regarded as favorable or success, then the probability of success is given by s/n</a:t>
            </a:r>
          </a:p>
          <a:p>
            <a:pPr lvl="1"/>
            <a:r>
              <a:rPr lang="en-US" dirty="0" smtClean="0"/>
              <a:t>If an event can occur in h different possible ways, all of which are equally likely, the probability of the event is h/n: </a:t>
            </a:r>
            <a:r>
              <a:rPr lang="en-US" dirty="0" smtClean="0">
                <a:solidFill>
                  <a:srgbClr val="FF0000"/>
                </a:solidFill>
              </a:rPr>
              <a:t>Classical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Approach</a:t>
            </a:r>
          </a:p>
          <a:p>
            <a:pPr lvl="1"/>
            <a:r>
              <a:rPr lang="en-US" dirty="0" smtClean="0"/>
              <a:t>If n repetitions of an experiment, n is very large, an event is observed to occur in h of these, the probability of the event is h/n: </a:t>
            </a:r>
            <a:r>
              <a:rPr lang="en-US" dirty="0" smtClean="0">
                <a:solidFill>
                  <a:srgbClr val="FF0000"/>
                </a:solidFill>
              </a:rPr>
              <a:t>Frequency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Approach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Empirical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Probability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598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Axioms of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each event A in the class C of events, we associate a real number P(A). The P is called the probability function, and P(A) the probability of event A if the following axioms are satisfied</a:t>
            </a:r>
          </a:p>
          <a:p>
            <a:pPr lvl="1"/>
            <a:r>
              <a:rPr lang="en-US" dirty="0" smtClean="0"/>
              <a:t>For every event A in the class C: P(A) ≥ 0</a:t>
            </a:r>
          </a:p>
          <a:p>
            <a:pPr lvl="1"/>
            <a:r>
              <a:rPr lang="en-US" dirty="0" smtClean="0"/>
              <a:t>For the certain event S in the class C: P(S) = 1</a:t>
            </a:r>
          </a:p>
          <a:p>
            <a:pPr lvl="1"/>
            <a:r>
              <a:rPr lang="en-US" dirty="0" smtClean="0"/>
              <a:t>For any number of mutually exclusive events 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 …. A</a:t>
            </a:r>
            <a:r>
              <a:rPr lang="en-US" baseline="-25000" dirty="0" smtClean="0"/>
              <a:t>n</a:t>
            </a:r>
            <a:r>
              <a:rPr lang="en-US" dirty="0" smtClean="0"/>
              <a:t> in the class C: </a:t>
            </a:r>
          </a:p>
          <a:p>
            <a:pPr marL="457200" lvl="1" indent="0" algn="ctr">
              <a:buNone/>
            </a:pPr>
            <a:r>
              <a:rPr lang="en-US" dirty="0" smtClean="0"/>
              <a:t>P(A</a:t>
            </a:r>
            <a:r>
              <a:rPr lang="en-US" baseline="-25000" dirty="0" smtClean="0"/>
              <a:t>1</a:t>
            </a:r>
            <a:r>
              <a:rPr lang="en-US" dirty="0" smtClean="0"/>
              <a:t>UA</a:t>
            </a:r>
            <a:r>
              <a:rPr lang="en-US" baseline="-25000" dirty="0" smtClean="0"/>
              <a:t>2</a:t>
            </a:r>
            <a:r>
              <a:rPr lang="en-US" dirty="0" smtClean="0"/>
              <a:t>U…..</a:t>
            </a:r>
            <a:r>
              <a:rPr lang="en-US" dirty="0" err="1" smtClean="0"/>
              <a:t>UA</a:t>
            </a:r>
            <a:r>
              <a:rPr lang="en-US" baseline="-25000" dirty="0" err="1" smtClean="0"/>
              <a:t>n</a:t>
            </a:r>
            <a:r>
              <a:rPr lang="en-US" dirty="0" smtClean="0"/>
              <a:t>) = P(A</a:t>
            </a:r>
            <a:r>
              <a:rPr lang="en-US" baseline="-25000" dirty="0" smtClean="0"/>
              <a:t>1</a:t>
            </a:r>
            <a:r>
              <a:rPr lang="en-US" dirty="0" smtClean="0"/>
              <a:t>) U P(A</a:t>
            </a:r>
            <a:r>
              <a:rPr lang="en-US" baseline="-25000" dirty="0" smtClean="0"/>
              <a:t>2</a:t>
            </a:r>
            <a:r>
              <a:rPr lang="en-US" dirty="0" smtClean="0"/>
              <a:t>) U …..U P(A</a:t>
            </a:r>
            <a:r>
              <a:rPr lang="en-US" baseline="-25000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Two events A and B are mutually exclusive or disjoint if A </a:t>
            </a:r>
            <a:r>
              <a:rPr lang="en-US" dirty="0" smtClean="0">
                <a:sym typeface="Symbol"/>
              </a:rPr>
              <a:t> B = </a:t>
            </a:r>
            <a:r>
              <a:rPr lang="el-GR" dirty="0" smtClean="0">
                <a:sym typeface="Symbol"/>
              </a:rPr>
              <a:t>Φ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23558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Additive and Multiplicative </a:t>
            </a:r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076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of Total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events </a:t>
            </a:r>
            <a:r>
              <a:rPr lang="en-US" dirty="0" smtClean="0"/>
              <a:t>B1, B2</a:t>
            </a:r>
            <a:r>
              <a:rPr lang="en-US" dirty="0"/>
              <a:t>,.. </a:t>
            </a:r>
            <a:r>
              <a:rPr lang="en-US" dirty="0" smtClean="0"/>
              <a:t> </a:t>
            </a:r>
            <a:r>
              <a:rPr lang="en-US" dirty="0"/>
              <a:t>,</a:t>
            </a:r>
            <a:r>
              <a:rPr lang="en-US" dirty="0" err="1"/>
              <a:t>Bk</a:t>
            </a:r>
            <a:r>
              <a:rPr lang="en-US" dirty="0"/>
              <a:t> constitute a partition of the sample space S such </a:t>
            </a:r>
            <a:r>
              <a:rPr lang="en-US" dirty="0" smtClean="0"/>
              <a:t>that P(Bi</a:t>
            </a:r>
            <a:r>
              <a:rPr lang="en-US" dirty="0"/>
              <a:t>) ≠</a:t>
            </a:r>
            <a:r>
              <a:rPr lang="en-US" dirty="0" smtClean="0"/>
              <a:t> </a:t>
            </a:r>
            <a:r>
              <a:rPr lang="en-US" dirty="0"/>
              <a:t>0 for 7 = 1,2</a:t>
            </a:r>
            <a:r>
              <a:rPr lang="en-US" dirty="0" smtClean="0"/>
              <a:t>,...,k</a:t>
            </a:r>
            <a:r>
              <a:rPr lang="en-US" dirty="0"/>
              <a:t>, then for any event A of S,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25038" y="2895600"/>
            <a:ext cx="4404362" cy="1000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2093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Bayes’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events </a:t>
            </a:r>
            <a:r>
              <a:rPr lang="en-US" dirty="0" smtClean="0"/>
              <a:t>B1,B2</a:t>
            </a:r>
            <a:r>
              <a:rPr lang="en-US" dirty="0"/>
              <a:t>,...,</a:t>
            </a:r>
            <a:r>
              <a:rPr lang="en-US" dirty="0" err="1"/>
              <a:t>Bk</a:t>
            </a:r>
            <a:r>
              <a:rPr lang="en-US" dirty="0"/>
              <a:t> constitute a partition of the </a:t>
            </a:r>
            <a:r>
              <a:rPr lang="en-US" dirty="0" smtClean="0"/>
              <a:t>sample space </a:t>
            </a:r>
            <a:r>
              <a:rPr lang="en-US" dirty="0"/>
              <a:t>S such that </a:t>
            </a:r>
            <a:r>
              <a:rPr lang="en-US" dirty="0" smtClean="0"/>
              <a:t>P(Bi</a:t>
            </a:r>
            <a:r>
              <a:rPr lang="en-US" dirty="0"/>
              <a:t>) </a:t>
            </a:r>
            <a:r>
              <a:rPr lang="en-US" dirty="0" smtClean="0"/>
              <a:t>≠ 0 </a:t>
            </a:r>
            <a:r>
              <a:rPr lang="en-US" dirty="0"/>
              <a:t>for i = 1, 2 , . . . , k, then for any event A in S </a:t>
            </a:r>
            <a:r>
              <a:rPr lang="en-US" dirty="0" smtClean="0"/>
              <a:t>such that </a:t>
            </a:r>
            <a:r>
              <a:rPr lang="en-US" dirty="0"/>
              <a:t>P(A) </a:t>
            </a:r>
            <a:r>
              <a:rPr lang="en-US" dirty="0" smtClean="0"/>
              <a:t>≠ </a:t>
            </a:r>
            <a:r>
              <a:rPr lang="en-US" dirty="0"/>
              <a:t>0</a:t>
            </a:r>
            <a:r>
              <a:rPr lang="en-US" dirty="0" smtClean="0"/>
              <a:t>,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 r = 1,2,…., k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7100" y="2990850"/>
            <a:ext cx="22098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81500" y="4152900"/>
            <a:ext cx="17907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9252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random variable </a:t>
            </a:r>
            <a:r>
              <a:rPr lang="en-US" dirty="0"/>
              <a:t>is a function that associates a. real number with each </a:t>
            </a:r>
            <a:r>
              <a:rPr lang="en-US" dirty="0" smtClean="0"/>
              <a:t>element in </a:t>
            </a:r>
            <a:r>
              <a:rPr lang="en-US" dirty="0"/>
              <a:t>the sample space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/>
              <a:t>Two balls are drawn in succession without replacement from an urn containing </a:t>
            </a:r>
            <a:r>
              <a:rPr lang="en-US" dirty="0" smtClean="0"/>
              <a:t>4 red balls </a:t>
            </a:r>
            <a:r>
              <a:rPr lang="en-US" dirty="0"/>
              <a:t>and 3 black </a:t>
            </a:r>
            <a:r>
              <a:rPr lang="en-US" dirty="0" smtClean="0"/>
              <a:t>balls it’s sample space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341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and Continuous Sample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sample space contains a finite </a:t>
            </a:r>
            <a:r>
              <a:rPr lang="en-US" dirty="0"/>
              <a:t>number of possibilities or an unending </a:t>
            </a:r>
            <a:r>
              <a:rPr lang="en-US" dirty="0" smtClean="0"/>
              <a:t>sequence with </a:t>
            </a:r>
            <a:r>
              <a:rPr lang="en-US" dirty="0"/>
              <a:t>as many elements as there are whole numbers, it </a:t>
            </a:r>
            <a:r>
              <a:rPr lang="en-US" dirty="0" smtClean="0"/>
              <a:t>is </a:t>
            </a:r>
            <a:r>
              <a:rPr lang="en-US" dirty="0"/>
              <a:t>called a </a:t>
            </a:r>
            <a:r>
              <a:rPr lang="en-US" dirty="0">
                <a:solidFill>
                  <a:srgbClr val="FF0000"/>
                </a:solidFill>
              </a:rPr>
              <a:t>discrete </a:t>
            </a:r>
            <a:r>
              <a:rPr lang="en-US" dirty="0" smtClean="0">
                <a:solidFill>
                  <a:srgbClr val="FF0000"/>
                </a:solidFill>
              </a:rPr>
              <a:t>sample space</a:t>
            </a:r>
            <a:r>
              <a:rPr lang="en-US" dirty="0" smtClean="0"/>
              <a:t>.</a:t>
            </a:r>
          </a:p>
          <a:p>
            <a:r>
              <a:rPr lang="en-US" dirty="0"/>
              <a:t>If a sample space contains an infinite number of possibilities equal to the </a:t>
            </a:r>
            <a:r>
              <a:rPr lang="en-US" dirty="0" smtClean="0"/>
              <a:t>number of </a:t>
            </a:r>
            <a:r>
              <a:rPr lang="en-US" dirty="0"/>
              <a:t>points on a line segment, it is called a </a:t>
            </a:r>
            <a:r>
              <a:rPr lang="en-US" dirty="0">
                <a:solidFill>
                  <a:srgbClr val="FF0000"/>
                </a:solidFill>
              </a:rPr>
              <a:t>continuous sample space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50662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 (Revision)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 Representation</a:t>
            </a:r>
            <a:endParaRPr lang="en-US" dirty="0"/>
          </a:p>
          <a:p>
            <a:r>
              <a:rPr lang="en-US" dirty="0" smtClean="0"/>
              <a:t>Stem and Leaf Plot</a:t>
            </a:r>
          </a:p>
          <a:p>
            <a:r>
              <a:rPr lang="en-US" dirty="0" smtClean="0"/>
              <a:t>Bar Chart and Histogram</a:t>
            </a:r>
          </a:p>
          <a:p>
            <a:r>
              <a:rPr lang="en-US" dirty="0" smtClean="0"/>
              <a:t>Center and Spread of Data</a:t>
            </a:r>
          </a:p>
          <a:p>
            <a:r>
              <a:rPr lang="en-US" dirty="0" smtClean="0"/>
              <a:t>Quartiles</a:t>
            </a:r>
          </a:p>
          <a:p>
            <a:r>
              <a:rPr lang="en-US" dirty="0"/>
              <a:t>Median of Grouped Data</a:t>
            </a:r>
          </a:p>
          <a:p>
            <a:r>
              <a:rPr lang="en-US" dirty="0" smtClean="0"/>
              <a:t>Box and Whisker Plot (Outliers)</a:t>
            </a:r>
          </a:p>
          <a:p>
            <a:r>
              <a:rPr lang="en-US" dirty="0" smtClean="0"/>
              <a:t>Mode</a:t>
            </a:r>
          </a:p>
          <a:p>
            <a:r>
              <a:rPr lang="en-US" dirty="0" smtClean="0"/>
              <a:t>Mean and Weighted Mean</a:t>
            </a:r>
          </a:p>
          <a:p>
            <a:r>
              <a:rPr lang="en-US" dirty="0" smtClean="0"/>
              <a:t>Variance and Standard Deviation</a:t>
            </a:r>
          </a:p>
          <a:p>
            <a:r>
              <a:rPr lang="en-US" dirty="0"/>
              <a:t>Experiments, Outcomes and </a:t>
            </a:r>
            <a:r>
              <a:rPr lang="en-US" dirty="0" smtClean="0"/>
              <a:t>Events</a:t>
            </a:r>
          </a:p>
          <a:p>
            <a:r>
              <a:rPr lang="en-US" dirty="0"/>
              <a:t>Union, Intersection, Complement of </a:t>
            </a:r>
            <a:r>
              <a:rPr lang="en-US" dirty="0" smtClean="0"/>
              <a:t>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33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Discrete and Continuous Random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Discrete Random Variable</a:t>
            </a:r>
            <a:r>
              <a:rPr lang="en-US" dirty="0" smtClean="0"/>
              <a:t> is the one that has a countable set of outcomes.</a:t>
            </a:r>
          </a:p>
          <a:p>
            <a:r>
              <a:rPr lang="en-US" dirty="0" smtClean="0"/>
              <a:t>When a random variable takes on values on continuous scale, the variable is regarded as </a:t>
            </a:r>
            <a:r>
              <a:rPr lang="en-US" dirty="0" smtClean="0">
                <a:solidFill>
                  <a:srgbClr val="FF0000"/>
                </a:solidFill>
              </a:rPr>
              <a:t>continuous random variable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019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Probability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set of ordered pairs (x, f(x)) is a </a:t>
            </a:r>
            <a:r>
              <a:rPr lang="en-US" dirty="0" smtClean="0">
                <a:solidFill>
                  <a:srgbClr val="FF0000"/>
                </a:solidFill>
              </a:rPr>
              <a:t>probability function , probability mass function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probability distribution</a:t>
            </a:r>
            <a:r>
              <a:rPr lang="en-US" dirty="0" smtClean="0"/>
              <a:t> of discrete random variable x, if for each possible outcome x</a:t>
            </a:r>
          </a:p>
          <a:p>
            <a:pPr lvl="1"/>
            <a:r>
              <a:rPr lang="en-US" dirty="0" smtClean="0"/>
              <a:t>f(x) ≥ 0</a:t>
            </a:r>
          </a:p>
          <a:p>
            <a:pPr lvl="1"/>
            <a:r>
              <a:rPr lang="en-US" dirty="0" smtClean="0">
                <a:sym typeface="Symbol"/>
              </a:rPr>
              <a:t>f(x) = 1</a:t>
            </a:r>
          </a:p>
          <a:p>
            <a:pPr lvl="1"/>
            <a:r>
              <a:rPr lang="en-US" dirty="0" smtClean="0">
                <a:sym typeface="Symbol"/>
              </a:rPr>
              <a:t>P(X = x) = f(x)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027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Cumulative Distribution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</a:t>
                </a:r>
                <a:r>
                  <a:rPr lang="en-US" b="1" dirty="0">
                    <a:solidFill>
                      <a:srgbClr val="FF0000"/>
                    </a:solidFill>
                  </a:rPr>
                  <a:t>cumulative distribution </a:t>
                </a:r>
                <a:r>
                  <a:rPr lang="en-US" b="1" dirty="0"/>
                  <a:t>function </a:t>
                </a:r>
                <a:r>
                  <a:rPr lang="en-US" i="1" dirty="0"/>
                  <a:t>F(x) </a:t>
                </a:r>
                <a:r>
                  <a:rPr lang="en-US" dirty="0"/>
                  <a:t>of a discrete random variable </a:t>
                </a:r>
                <a:r>
                  <a:rPr lang="en-US" i="1" dirty="0" smtClean="0"/>
                  <a:t>X </a:t>
                </a:r>
                <a:r>
                  <a:rPr lang="en-US" dirty="0" smtClean="0"/>
                  <a:t>with </a:t>
                </a:r>
                <a:r>
                  <a:rPr lang="en-US" dirty="0"/>
                  <a:t>probability distribution </a:t>
                </a:r>
                <a:r>
                  <a:rPr lang="en-US" i="1" dirty="0"/>
                  <a:t>f(x) </a:t>
                </a:r>
                <a:r>
                  <a:rPr lang="en-US" dirty="0" smtClean="0"/>
                  <a:t>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:r>
                  <a:rPr lang="en-US" b="0" dirty="0" smtClean="0">
                    <a:ea typeface="Cambria Math"/>
                  </a:rPr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∞≤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≤∞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 cstate="print"/>
                <a:stretch>
                  <a:fillRect l="-963" t="-979" r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79242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Probability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Continuous probability distribution cannot be written in tabular form but it can be stated as a formula.</a:t>
            </a:r>
            <a:r>
              <a:rPr lang="en-US" dirty="0"/>
              <a:t> Such a formula </a:t>
            </a:r>
            <a:r>
              <a:rPr lang="en-US" dirty="0" smtClean="0"/>
              <a:t>would necessarily </a:t>
            </a:r>
            <a:r>
              <a:rPr lang="en-US" dirty="0"/>
              <a:t>be a function of the numerical values of the continuous random </a:t>
            </a:r>
            <a:r>
              <a:rPr lang="en-US" dirty="0" smtClean="0"/>
              <a:t>variable X </a:t>
            </a:r>
            <a:r>
              <a:rPr lang="en-US" dirty="0"/>
              <a:t>and as such will be represented by the functional notation f(x</a:t>
            </a:r>
            <a:r>
              <a:rPr lang="en-US" dirty="0" smtClean="0"/>
              <a:t>).  The function f(x) usually called </a:t>
            </a:r>
            <a:r>
              <a:rPr lang="en-US" dirty="0" smtClean="0">
                <a:solidFill>
                  <a:srgbClr val="FF0000"/>
                </a:solidFill>
              </a:rPr>
              <a:t>probability density function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density function</a:t>
            </a:r>
            <a:r>
              <a:rPr lang="en-US" dirty="0" smtClean="0"/>
              <a:t> of X.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350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Cumulative Distribution Function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Cumulative Distribution Function </a:t>
                </a:r>
                <a:r>
                  <a:rPr lang="en-US" dirty="0" smtClean="0"/>
                  <a:t>F(x) of a continuous random variable X with density function f(x) is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≤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 </m:t>
                    </m:r>
                    <m:nary>
                      <m:naryPr>
                        <m:limLoc m:val="undOvr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𝑑𝑡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𝑓𝑜𝑟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−∞&lt;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&lt; ∞</m:t>
                        </m:r>
                      </m:e>
                    </m:nary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 smtClean="0"/>
                  <a:t>This definition leads to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&lt;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&lt;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𝐹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and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𝑑𝐹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if the derivative exists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 cstate="print"/>
                <a:stretch>
                  <a:fillRect l="-1111" t="-979" r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22348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Probability Distribution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function f(x, y) is a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joint probability distribution </a:t>
                </a:r>
                <a:r>
                  <a:rPr lang="en-US" dirty="0" smtClean="0"/>
                  <a:t>or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probability mass function </a:t>
                </a:r>
                <a:r>
                  <a:rPr lang="en-US" dirty="0" smtClean="0"/>
                  <a:t>of the discrete random variable x and y if </a:t>
                </a:r>
              </a:p>
              <a:p>
                <a:pPr marL="0" indent="0">
                  <a:buNone/>
                </a:pP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≥0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𝑓𝑜𝑟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𝑎𝑙𝑙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(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sym typeface="Symbol"/>
                        </a:rPr>
                        <m:t></m:t>
                      </m:r>
                      <m:r>
                        <a:rPr lang="en-US" b="0" i="1" smtClean="0">
                          <a:latin typeface="Cambria Math"/>
                          <a:sym typeface="Symbol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  <a:sym typeface="Symbol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)=1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;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𝑌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for any region A in the </a:t>
                </a:r>
                <a:r>
                  <a:rPr lang="en-US" dirty="0" err="1" smtClean="0"/>
                  <a:t>xy</a:t>
                </a:r>
                <a:r>
                  <a:rPr lang="en-US" dirty="0" smtClean="0"/>
                  <a:t> plane,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/>
                          <a:ea typeface="Cambria Math"/>
                        </a:rPr>
                        <m:t>P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x</m:t>
                              </m:r>
                              <m: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,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y</m:t>
                              </m:r>
                            </m:e>
                          </m:d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 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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  <a:ea typeface="Cambria Math"/>
                          <a:sym typeface="Symbol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 cstate="print"/>
                <a:stretch>
                  <a:fillRect l="-1111" t="-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63673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Marginal Distribution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</a:t>
                </a:r>
                <a:r>
                  <a:rPr lang="en-US" b="1" dirty="0">
                    <a:solidFill>
                      <a:srgbClr val="FF0000"/>
                    </a:solidFill>
                  </a:rPr>
                  <a:t>marginal distributions</a:t>
                </a:r>
                <a:r>
                  <a:rPr lang="en-US" b="1" dirty="0"/>
                  <a:t> </a:t>
                </a:r>
                <a:r>
                  <a:rPr lang="en-US" dirty="0"/>
                  <a:t>of </a:t>
                </a:r>
                <a:r>
                  <a:rPr lang="en-US" i="1" dirty="0"/>
                  <a:t>X </a:t>
                </a:r>
                <a:r>
                  <a:rPr lang="en-US" dirty="0"/>
                  <a:t>alone and of </a:t>
                </a:r>
                <a:r>
                  <a:rPr lang="en-US" i="1" dirty="0"/>
                  <a:t>Y </a:t>
                </a:r>
                <a:r>
                  <a:rPr lang="en-US" dirty="0" smtClean="0"/>
                  <a:t>alone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b>
                        <m:sup/>
                        <m:e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for discrete case while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nary>
                      <m:naryPr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𝑎𝑛𝑑</m:t>
                        </m:r>
                      </m:e>
                    </m:nary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 </m:t>
                    </m:r>
                    <m:nary>
                      <m:naryPr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∞</m:t>
                        </m:r>
                      </m:sub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,</m:t>
                            </m:r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for continuous case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 cstate="print"/>
                <a:stretch>
                  <a:fillRect l="-1111" t="-979" r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8935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Revision of 1</a:t>
            </a:r>
            <a:r>
              <a:rPr lang="en-US" baseline="30000" dirty="0" smtClean="0"/>
              <a:t>st</a:t>
            </a:r>
            <a:r>
              <a:rPr lang="en-US" dirty="0" smtClean="0"/>
              <a:t> half of the course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32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 and Statistics for Engineers and Scientists by Walpole</a:t>
            </a:r>
          </a:p>
          <a:p>
            <a:r>
              <a:rPr lang="en-US" dirty="0" err="1" smtClean="0"/>
              <a:t>Schaum</a:t>
            </a:r>
            <a:r>
              <a:rPr lang="en-US" dirty="0" smtClean="0"/>
              <a:t> Outline Series on Probability </a:t>
            </a:r>
            <a:r>
              <a:rPr lang="en-US" smtClean="0"/>
              <a:t>and Statistics.</a:t>
            </a:r>
            <a:endParaRPr lang="en-US" dirty="0" smtClean="0"/>
          </a:p>
          <a:p>
            <a:r>
              <a:rPr lang="en-US" dirty="0" smtClean="0"/>
              <a:t>Advanced Engineering Mathematics by E </a:t>
            </a:r>
            <a:r>
              <a:rPr lang="en-US" dirty="0" err="1" smtClean="0"/>
              <a:t>Kreyszig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94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 (Revision)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Probability</a:t>
            </a:r>
          </a:p>
          <a:p>
            <a:r>
              <a:rPr lang="en-US" dirty="0" smtClean="0"/>
              <a:t>Counting Problems</a:t>
            </a:r>
          </a:p>
          <a:p>
            <a:pPr lvl="1"/>
            <a:r>
              <a:rPr lang="en-US" dirty="0" smtClean="0"/>
              <a:t>Tree Diagrams</a:t>
            </a:r>
          </a:p>
          <a:p>
            <a:pPr lvl="1"/>
            <a:r>
              <a:rPr lang="en-US" dirty="0" smtClean="0"/>
              <a:t>Permutations and Combinations</a:t>
            </a:r>
          </a:p>
          <a:p>
            <a:r>
              <a:rPr lang="en-US" dirty="0" smtClean="0"/>
              <a:t>Axioms of Probability</a:t>
            </a:r>
          </a:p>
          <a:p>
            <a:r>
              <a:rPr lang="en-US" dirty="0" smtClean="0"/>
              <a:t>Additive and Multiplicative Rules</a:t>
            </a:r>
          </a:p>
          <a:p>
            <a:r>
              <a:rPr lang="en-US" dirty="0" smtClean="0"/>
              <a:t>Conditional Probability</a:t>
            </a:r>
          </a:p>
          <a:p>
            <a:r>
              <a:rPr lang="en-US" dirty="0"/>
              <a:t>Independent Events</a:t>
            </a:r>
          </a:p>
          <a:p>
            <a:r>
              <a:rPr lang="en-US" dirty="0" smtClean="0"/>
              <a:t>Theorem of total Probability</a:t>
            </a:r>
          </a:p>
          <a:p>
            <a:r>
              <a:rPr lang="en-US" dirty="0" smtClean="0"/>
              <a:t>Bayes Rule</a:t>
            </a:r>
          </a:p>
          <a:p>
            <a:r>
              <a:rPr lang="en-US" dirty="0" smtClean="0"/>
              <a:t>Random Variables</a:t>
            </a:r>
          </a:p>
          <a:p>
            <a:r>
              <a:rPr lang="en-US" dirty="0" smtClean="0"/>
              <a:t>Probability Distributions</a:t>
            </a:r>
          </a:p>
          <a:p>
            <a:r>
              <a:rPr lang="en-US" dirty="0" smtClean="0"/>
              <a:t>Cumulative and Marginal Distribution</a:t>
            </a:r>
          </a:p>
          <a:p>
            <a:r>
              <a:rPr lang="en-US" dirty="0" smtClean="0"/>
              <a:t>Mean and Variance of Distributions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672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</a:t>
            </a:r>
            <a:r>
              <a:rPr lang="en-US" dirty="0" smtClean="0"/>
              <a:t>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329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Stem and Leaf </a:t>
            </a:r>
            <a:r>
              <a:rPr lang="en-US" dirty="0" smtClean="0"/>
              <a:t>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350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Bar Chart and </a:t>
            </a:r>
            <a:r>
              <a:rPr lang="en-US" dirty="0" smtClean="0"/>
              <a:t>Histogram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420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Center and Spread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center of location the location of data values we can take a </a:t>
            </a:r>
            <a:r>
              <a:rPr lang="en-US" i="1" dirty="0" smtClean="0">
                <a:solidFill>
                  <a:srgbClr val="C00000"/>
                </a:solidFill>
              </a:rPr>
              <a:t>median</a:t>
            </a:r>
            <a:r>
              <a:rPr lang="en-US" dirty="0" smtClean="0"/>
              <a:t>.</a:t>
            </a:r>
          </a:p>
          <a:p>
            <a:r>
              <a:rPr lang="en-US" dirty="0"/>
              <a:t>78 81 83  84 86 87 87 89 89 89 89 90 91 99</a:t>
            </a:r>
          </a:p>
          <a:p>
            <a:r>
              <a:rPr lang="en-US" dirty="0" smtClean="0"/>
              <a:t>87 and 89 are middle values (7</a:t>
            </a:r>
            <a:r>
              <a:rPr lang="en-US" baseline="30000" dirty="0" smtClean="0"/>
              <a:t>th</a:t>
            </a:r>
            <a:r>
              <a:rPr lang="en-US" dirty="0" smtClean="0"/>
              <a:t> and 8</a:t>
            </a:r>
            <a:r>
              <a:rPr lang="en-US" baseline="30000" dirty="0" smtClean="0"/>
              <a:t>th</a:t>
            </a:r>
            <a:r>
              <a:rPr lang="en-US" dirty="0" smtClean="0"/>
              <a:t>) so median will be 88.</a:t>
            </a:r>
          </a:p>
          <a:p>
            <a:r>
              <a:rPr lang="en-US" dirty="0" smtClean="0"/>
              <a:t>Median may not be present in the data.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Spread</a:t>
            </a:r>
            <a:r>
              <a:rPr lang="en-US" dirty="0" smtClean="0"/>
              <a:t> of data can be measured by the range</a:t>
            </a:r>
          </a:p>
          <a:p>
            <a:r>
              <a:rPr lang="en-US" dirty="0" smtClean="0"/>
              <a:t>Spread is also called </a:t>
            </a:r>
            <a:r>
              <a:rPr lang="en-US" dirty="0" smtClean="0">
                <a:solidFill>
                  <a:srgbClr val="C00000"/>
                </a:solidFill>
              </a:rPr>
              <a:t>variability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In this case spread is 99 – 78 = </a:t>
            </a:r>
            <a:r>
              <a:rPr lang="en-US" dirty="0" smtClean="0">
                <a:solidFill>
                  <a:srgbClr val="C00000"/>
                </a:solidFill>
              </a:rPr>
              <a:t>21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52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Quartiles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Quartiles data is divided in 4 groups in the same manner as we do for median.</a:t>
            </a:r>
          </a:p>
          <a:p>
            <a:r>
              <a:rPr lang="en-US" dirty="0" smtClean="0"/>
              <a:t>There are three quartiles in data called</a:t>
            </a:r>
          </a:p>
          <a:p>
            <a:pPr lvl="1"/>
            <a:r>
              <a:rPr lang="en-US" i="1" dirty="0" smtClean="0">
                <a:solidFill>
                  <a:srgbClr val="C00000"/>
                </a:solidFill>
              </a:rPr>
              <a:t>Lower Quartile</a:t>
            </a:r>
            <a:r>
              <a:rPr lang="en-US" dirty="0" smtClean="0"/>
              <a:t>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l</a:t>
            </a:r>
            <a:r>
              <a:rPr lang="en-US" dirty="0" smtClean="0"/>
              <a:t> (median of the lower half of the data)</a:t>
            </a:r>
          </a:p>
          <a:p>
            <a:pPr lvl="1"/>
            <a:r>
              <a:rPr lang="en-US" i="1" dirty="0" smtClean="0">
                <a:solidFill>
                  <a:srgbClr val="C00000"/>
                </a:solidFill>
              </a:rPr>
              <a:t>Middle Quartile</a:t>
            </a:r>
            <a:r>
              <a:rPr lang="en-US" dirty="0" smtClean="0"/>
              <a:t>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m</a:t>
            </a:r>
            <a:r>
              <a:rPr lang="en-US" dirty="0" smtClean="0"/>
              <a:t>(median of the data)</a:t>
            </a:r>
          </a:p>
          <a:p>
            <a:pPr lvl="1"/>
            <a:r>
              <a:rPr lang="en-US" i="1" dirty="0" smtClean="0">
                <a:solidFill>
                  <a:srgbClr val="C00000"/>
                </a:solidFill>
              </a:rPr>
              <a:t>Upper </a:t>
            </a:r>
            <a:r>
              <a:rPr lang="en-US" i="1" dirty="0">
                <a:solidFill>
                  <a:srgbClr val="C00000"/>
                </a:solidFill>
              </a:rPr>
              <a:t>Quartile</a:t>
            </a:r>
            <a:r>
              <a:rPr lang="en-US" dirty="0"/>
              <a:t>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u</a:t>
            </a:r>
            <a:r>
              <a:rPr lang="en-US" dirty="0" smtClean="0"/>
              <a:t> (median </a:t>
            </a:r>
            <a:r>
              <a:rPr lang="en-US" dirty="0"/>
              <a:t>of the </a:t>
            </a:r>
            <a:r>
              <a:rPr lang="en-US" dirty="0" smtClean="0"/>
              <a:t>upper </a:t>
            </a:r>
            <a:r>
              <a:rPr lang="en-US" dirty="0"/>
              <a:t>half of the </a:t>
            </a:r>
            <a:r>
              <a:rPr lang="en-US" dirty="0" smtClean="0"/>
              <a:t>data)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Interquartile Range IQR</a:t>
            </a:r>
            <a:r>
              <a:rPr lang="en-US" dirty="0" smtClean="0"/>
              <a:t> can be found by </a:t>
            </a:r>
          </a:p>
          <a:p>
            <a:pPr marL="0" indent="0" algn="ctr">
              <a:buNone/>
            </a:pPr>
            <a:r>
              <a:rPr lang="en-US" dirty="0" smtClean="0"/>
              <a:t>IQR =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u</a:t>
            </a:r>
            <a:r>
              <a:rPr lang="en-US" dirty="0" smtClean="0"/>
              <a:t> -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282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4227</TotalTime>
  <Words>1407</Words>
  <Application>Microsoft Office PowerPoint</Application>
  <PresentationFormat>On-screen Show (4:3)</PresentationFormat>
  <Paragraphs>165</Paragraphs>
  <Slides>38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Office Theme</vt:lpstr>
      <vt:lpstr>Equation</vt:lpstr>
      <vt:lpstr>Statistics and Probability Theory</vt:lpstr>
      <vt:lpstr>Last Class</vt:lpstr>
      <vt:lpstr>Today’s Agenda (Revision)</vt:lpstr>
      <vt:lpstr>Today’s Agenda (Revision)</vt:lpstr>
      <vt:lpstr>Data Representation</vt:lpstr>
      <vt:lpstr>Stem and Leaf Plot</vt:lpstr>
      <vt:lpstr>Bar Chart and Histogram</vt:lpstr>
      <vt:lpstr>Center and Spread of Data</vt:lpstr>
      <vt:lpstr>Quartiles</vt:lpstr>
      <vt:lpstr>Box and Whisker Plot</vt:lpstr>
      <vt:lpstr>Outliers</vt:lpstr>
      <vt:lpstr>Median of Grouped Data</vt:lpstr>
      <vt:lpstr>Mode</vt:lpstr>
      <vt:lpstr>Mean and Weighted Mean</vt:lpstr>
      <vt:lpstr>How Mean Median and Mode are Related</vt:lpstr>
      <vt:lpstr>Variance</vt:lpstr>
      <vt:lpstr>Standard Deviation</vt:lpstr>
      <vt:lpstr>Experiments, Outcomes and Events</vt:lpstr>
      <vt:lpstr>Union, Intersection, Complement of Events</vt:lpstr>
      <vt:lpstr>Counting Problems Tree Diagrams</vt:lpstr>
      <vt:lpstr>Permutations</vt:lpstr>
      <vt:lpstr>Combinations</vt:lpstr>
      <vt:lpstr>Probability</vt:lpstr>
      <vt:lpstr>Axioms of Probability</vt:lpstr>
      <vt:lpstr>Additive and Multiplicative Rules</vt:lpstr>
      <vt:lpstr>Theorem of Total Probability</vt:lpstr>
      <vt:lpstr>Bayes’ Rule</vt:lpstr>
      <vt:lpstr>Random Variables</vt:lpstr>
      <vt:lpstr>Discrete and Continuous Sample Space</vt:lpstr>
      <vt:lpstr>Discrete and Continuous Random Variables</vt:lpstr>
      <vt:lpstr>Discrete Probability Distribution</vt:lpstr>
      <vt:lpstr>Cumulative Distribution</vt:lpstr>
      <vt:lpstr>Continuous Probability Distribution</vt:lpstr>
      <vt:lpstr>Cumulative Distribution Function</vt:lpstr>
      <vt:lpstr>Joint Probability Distribution</vt:lpstr>
      <vt:lpstr>Marginal Distribution</vt:lpstr>
      <vt:lpstr>Summary</vt:lpstr>
      <vt:lpstr>References</vt:lpstr>
    </vt:vector>
  </TitlesOfParts>
  <Company>MyCompanyName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</dc:title>
  <dc:creator>MyUserName</dc:creator>
  <cp:lastModifiedBy>NTS</cp:lastModifiedBy>
  <cp:revision>334</cp:revision>
  <dcterms:created xsi:type="dcterms:W3CDTF">2013-05-04T10:14:09Z</dcterms:created>
  <dcterms:modified xsi:type="dcterms:W3CDTF">2013-12-10T15:52:10Z</dcterms:modified>
</cp:coreProperties>
</file>