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5" r:id="rId24"/>
    <p:sldId id="336" r:id="rId25"/>
    <p:sldId id="338" r:id="rId26"/>
    <p:sldId id="339" r:id="rId27"/>
    <p:sldId id="340" r:id="rId28"/>
    <p:sldId id="341" r:id="rId29"/>
    <p:sldId id="344" r:id="rId30"/>
    <p:sldId id="342" r:id="rId31"/>
    <p:sldId id="345" r:id="rId32"/>
    <p:sldId id="272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67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478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533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052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28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 sz="2400">
                <a:latin typeface="Arial Black" pitchFamily="34" charset="0"/>
              </a:defRPr>
            </a:lvl1pPr>
            <a:lvl2pPr>
              <a:defRPr sz="2000">
                <a:latin typeface="Arial Black" pitchFamily="34" charset="0"/>
              </a:defRPr>
            </a:lvl2pPr>
            <a:lvl3pPr>
              <a:defRPr sz="1800">
                <a:latin typeface="Arial Black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316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294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550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396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382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806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69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045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1665-C0A3-4567-B279-D21BF5E6B223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870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Statistics and Probability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32</a:t>
            </a:r>
          </a:p>
          <a:p>
            <a:r>
              <a:rPr lang="en-US" dirty="0" err="1" smtClean="0"/>
              <a:t>Fasih</a:t>
            </a:r>
            <a:r>
              <a:rPr lang="en-US" dirty="0" smtClean="0"/>
              <a:t> </a:t>
            </a:r>
            <a:r>
              <a:rPr lang="en-US" dirty="0" err="1" smtClean="0"/>
              <a:t>ur</a:t>
            </a:r>
            <a:r>
              <a:rPr lang="en-US" dirty="0" smtClean="0"/>
              <a:t> Rehman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8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Binomial 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81088"/>
            <a:ext cx="89535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71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Poisson’s Experiment and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Experiments yielding numerical values of a random variable </a:t>
            </a:r>
            <a:r>
              <a:rPr lang="en-US" i="1" dirty="0"/>
              <a:t>X, </a:t>
            </a:r>
            <a:r>
              <a:rPr lang="en-US" dirty="0"/>
              <a:t>the number </a:t>
            </a:r>
            <a:r>
              <a:rPr lang="en-US" dirty="0" smtClean="0"/>
              <a:t>of outcomes </a:t>
            </a:r>
            <a:r>
              <a:rPr lang="en-US" dirty="0"/>
              <a:t>occurring during a given time interval or in a specified region, are </a:t>
            </a:r>
            <a:r>
              <a:rPr lang="en-US" dirty="0" smtClean="0"/>
              <a:t>called </a:t>
            </a:r>
            <a:r>
              <a:rPr lang="en-US" b="1" dirty="0" smtClean="0">
                <a:solidFill>
                  <a:srgbClr val="FF0000"/>
                </a:solidFill>
              </a:rPr>
              <a:t>Poisson </a:t>
            </a:r>
            <a:r>
              <a:rPr lang="en-US" b="1" dirty="0">
                <a:solidFill>
                  <a:srgbClr val="FF0000"/>
                </a:solidFill>
              </a:rPr>
              <a:t>experiments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Poisson Experiment is derived from the Poisson’s Process.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12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Poisson’s </a:t>
            </a:r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process is called a </a:t>
            </a:r>
            <a:r>
              <a:rPr lang="en-US" dirty="0" smtClean="0">
                <a:solidFill>
                  <a:srgbClr val="FF0000"/>
                </a:solidFill>
              </a:rPr>
              <a:t>Poisson Process </a:t>
            </a:r>
            <a:r>
              <a:rPr lang="en-US" dirty="0" smtClean="0"/>
              <a:t>if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process has no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probability that a single outcome will occur during a very short </a:t>
            </a:r>
            <a:r>
              <a:rPr lang="en-US" dirty="0" smtClean="0"/>
              <a:t>time interval </a:t>
            </a:r>
            <a:r>
              <a:rPr lang="en-US" dirty="0"/>
              <a:t>or in a small region is proportional to the length of the time </a:t>
            </a:r>
            <a:r>
              <a:rPr lang="en-US" dirty="0" smtClean="0"/>
              <a:t>interval or </a:t>
            </a:r>
            <a:r>
              <a:rPr lang="en-US" dirty="0"/>
              <a:t>the size of the region and does not depend on the number of </a:t>
            </a:r>
            <a:r>
              <a:rPr lang="en-US" dirty="0" smtClean="0"/>
              <a:t>outcomes occurring </a:t>
            </a:r>
            <a:r>
              <a:rPr lang="en-US" dirty="0"/>
              <a:t>outside this time interval or </a:t>
            </a:r>
            <a:r>
              <a:rPr lang="en-US" dirty="0" smtClean="0"/>
              <a:t>region.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probability that more than one outcome will occur in such a short </a:t>
            </a:r>
            <a:r>
              <a:rPr lang="en-US" dirty="0" smtClean="0"/>
              <a:t>time interval </a:t>
            </a:r>
            <a:r>
              <a:rPr lang="en-US" dirty="0"/>
              <a:t>or fall in such a small region is negligible.</a:t>
            </a:r>
            <a:endParaRPr lang="en-US" dirty="0" smtClean="0"/>
          </a:p>
          <a:p>
            <a:r>
              <a:rPr lang="en-US" dirty="0"/>
              <a:t>The number X of outcomes occurring during a Poisson experiment is called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Poisson </a:t>
            </a:r>
            <a:r>
              <a:rPr lang="en-US" b="1" dirty="0">
                <a:solidFill>
                  <a:srgbClr val="FF0000"/>
                </a:solidFill>
              </a:rPr>
              <a:t>random variable</a:t>
            </a:r>
            <a:r>
              <a:rPr lang="en-US" b="1" dirty="0"/>
              <a:t>, </a:t>
            </a:r>
            <a:r>
              <a:rPr lang="en-US" dirty="0"/>
              <a:t>and its probability distribution is called the </a:t>
            </a:r>
            <a:r>
              <a:rPr lang="en-US" b="1" dirty="0" smtClean="0">
                <a:solidFill>
                  <a:srgbClr val="FF0000"/>
                </a:solidFill>
              </a:rPr>
              <a:t>Poisson distribution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13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Distribution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32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A.2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915400" cy="53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62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Distribution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density function of the continuous uniform random variable </a:t>
                </a:r>
                <a:r>
                  <a:rPr lang="en-US" i="1" dirty="0"/>
                  <a:t>X </a:t>
                </a:r>
                <a:r>
                  <a:rPr lang="en-US" dirty="0"/>
                  <a:t>on </a:t>
                </a:r>
                <a:r>
                  <a:rPr lang="en-US" dirty="0" smtClean="0"/>
                  <a:t>the </a:t>
                </a:r>
                <a:r>
                  <a:rPr lang="en-US" dirty="0"/>
                  <a:t>interval </a:t>
                </a:r>
                <a:r>
                  <a:rPr lang="en-US" i="1" dirty="0"/>
                  <a:t>[A, B] </a:t>
                </a:r>
                <a:r>
                  <a:rPr lang="en-US" dirty="0" smtClean="0"/>
                  <a:t>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0        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𝑒𝑙𝑠𝑒𝑤h𝑒𝑟𝑒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Uniform distribution is also called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rectangular distribution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963" t="-979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0541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continuous random variable </a:t>
                </a:r>
                <a:r>
                  <a:rPr lang="en-US" i="1" dirty="0"/>
                  <a:t>X </a:t>
                </a:r>
                <a:r>
                  <a:rPr lang="en-US" dirty="0"/>
                  <a:t>having the bell-shaped distribution </a:t>
                </a:r>
                <a:r>
                  <a:rPr lang="en-US" dirty="0" smtClean="0"/>
                  <a:t>is </a:t>
                </a:r>
                <a:r>
                  <a:rPr lang="en-US" dirty="0"/>
                  <a:t>called a </a:t>
                </a:r>
                <a:r>
                  <a:rPr lang="en-US" b="1" dirty="0">
                    <a:solidFill>
                      <a:srgbClr val="FF0000"/>
                    </a:solidFill>
                  </a:rPr>
                  <a:t>normal random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variable</a:t>
                </a:r>
                <a:r>
                  <a:rPr lang="en-US" b="1" dirty="0" smtClean="0"/>
                  <a:t>. </a:t>
                </a:r>
                <a:r>
                  <a:rPr lang="en-US" dirty="0"/>
                  <a:t>D</a:t>
                </a:r>
                <a:r>
                  <a:rPr lang="en-US" dirty="0" smtClean="0"/>
                  <a:t>ensity of X is denoted by n(x, </a:t>
                </a:r>
                <a:r>
                  <a:rPr lang="el-GR" dirty="0" smtClean="0"/>
                  <a:t>μ</a:t>
                </a:r>
                <a:r>
                  <a:rPr lang="en-US" dirty="0" smtClean="0"/>
                  <a:t>, </a:t>
                </a:r>
                <a:r>
                  <a:rPr lang="el-GR" dirty="0" smtClean="0"/>
                  <a:t>σ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/>
                  <a:t>The density of the normal random variable </a:t>
                </a:r>
                <a:r>
                  <a:rPr lang="en-US" i="1" dirty="0"/>
                  <a:t>X, </a:t>
                </a:r>
                <a:r>
                  <a:rPr lang="en-US" dirty="0"/>
                  <a:t>with mean </a:t>
                </a:r>
                <a:r>
                  <a:rPr lang="el-GR" dirty="0"/>
                  <a:t>μ</a:t>
                </a:r>
                <a:r>
                  <a:rPr lang="en-US" i="1" dirty="0" smtClean="0"/>
                  <a:t> </a:t>
                </a:r>
                <a:r>
                  <a:rPr lang="en-US" dirty="0"/>
                  <a:t>and variance </a:t>
                </a:r>
                <a:r>
                  <a:rPr lang="el-GR" dirty="0" smtClean="0"/>
                  <a:t>σ</a:t>
                </a:r>
                <a:r>
                  <a:rPr lang="en-US" baseline="30000" dirty="0" smtClean="0"/>
                  <a:t>2</a:t>
                </a:r>
                <a:r>
                  <a:rPr lang="en-US" i="1" dirty="0" smtClean="0"/>
                  <a:t>, </a:t>
                </a:r>
                <a:r>
                  <a:rPr lang="en-US" dirty="0" smtClean="0"/>
                  <a:t>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√2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𝜋𝜎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−∞&lt;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963" t="-979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4522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Normal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mode, which is the point on </a:t>
            </a:r>
            <a:r>
              <a:rPr lang="en-US" dirty="0" smtClean="0"/>
              <a:t>the horizontal </a:t>
            </a:r>
            <a:r>
              <a:rPr lang="en-US" dirty="0"/>
              <a:t>axis where the curve is </a:t>
            </a:r>
            <a:r>
              <a:rPr lang="en-US" dirty="0" smtClean="0"/>
              <a:t>a maximum</a:t>
            </a:r>
            <a:r>
              <a:rPr lang="en-US" dirty="0"/>
              <a:t>, occurs at </a:t>
            </a:r>
            <a:r>
              <a:rPr lang="en-US" i="1" dirty="0"/>
              <a:t>x = </a:t>
            </a:r>
            <a:r>
              <a:rPr lang="el-GR" i="1" dirty="0" smtClean="0"/>
              <a:t>μ</a:t>
            </a:r>
            <a:endParaRPr lang="en-US" i="1" dirty="0" smtClean="0"/>
          </a:p>
          <a:p>
            <a:r>
              <a:rPr lang="en-US" dirty="0"/>
              <a:t>The curve is symmetric about a vertical axis through the mean </a:t>
            </a:r>
            <a:r>
              <a:rPr lang="el-GR" i="1" dirty="0"/>
              <a:t>μ </a:t>
            </a:r>
            <a:r>
              <a:rPr lang="en-US" i="1" dirty="0" smtClean="0"/>
              <a:t>.</a:t>
            </a:r>
          </a:p>
          <a:p>
            <a:r>
              <a:rPr lang="en-US" dirty="0"/>
              <a:t>The curve has its points of inflection at 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/>
              <a:t>p </a:t>
            </a:r>
            <a:r>
              <a:rPr lang="en-US" dirty="0"/>
              <a:t>± </a:t>
            </a:r>
            <a:r>
              <a:rPr lang="en-US" i="1" dirty="0"/>
              <a:t>σ</a:t>
            </a:r>
            <a:r>
              <a:rPr lang="en-US" i="1" dirty="0" smtClean="0"/>
              <a:t>, </a:t>
            </a:r>
            <a:r>
              <a:rPr lang="en-US" dirty="0"/>
              <a:t>is concave downward </a:t>
            </a:r>
            <a:r>
              <a:rPr lang="en-US" dirty="0" smtClean="0"/>
              <a:t>if </a:t>
            </a:r>
            <a:r>
              <a:rPr lang="en-US" i="1" dirty="0" smtClean="0"/>
              <a:t>p </a:t>
            </a:r>
            <a:r>
              <a:rPr lang="en-US" i="1" dirty="0"/>
              <a:t>— σ</a:t>
            </a:r>
            <a:r>
              <a:rPr lang="en-US" i="1" dirty="0" smtClean="0"/>
              <a:t> </a:t>
            </a:r>
            <a:r>
              <a:rPr lang="en-US" i="1" dirty="0"/>
              <a:t>&lt; X &lt; p + σ</a:t>
            </a:r>
            <a:r>
              <a:rPr lang="en-US" i="1" dirty="0" smtClean="0"/>
              <a:t>, </a:t>
            </a:r>
            <a:r>
              <a:rPr lang="en-US" dirty="0"/>
              <a:t>and is concave upward otherwise</a:t>
            </a:r>
            <a:r>
              <a:rPr lang="en-US" dirty="0" smtClean="0"/>
              <a:t>.</a:t>
            </a:r>
            <a:endParaRPr lang="en-US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4381677"/>
            <a:ext cx="4572000" cy="238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38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83163"/>
          </a:xfrm>
        </p:spPr>
        <p:txBody>
          <a:bodyPr/>
          <a:lstStyle/>
          <a:p>
            <a:r>
              <a:rPr lang="en-US" dirty="0"/>
              <a:t>The normal curve approaches the horizontal axis asymptotically as we proceed in either direction away from the mean</a:t>
            </a:r>
            <a:r>
              <a:rPr lang="en-US" dirty="0" smtClean="0"/>
              <a:t>.</a:t>
            </a:r>
          </a:p>
          <a:p>
            <a:r>
              <a:rPr lang="en-US" dirty="0"/>
              <a:t>The total area under the curve and above the horizontal axis is equal to 1.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4227891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97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Smaller the </a:t>
                </a:r>
                <a:r>
                  <a:rPr lang="el-GR" dirty="0"/>
                  <a:t>σ</a:t>
                </a:r>
                <a:r>
                  <a:rPr lang="en-US" dirty="0"/>
                  <a:t> narrower is the curve i.e. the function goes to zero very fast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curve has its point of inflection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)≈68%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)&lt;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&lt;(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)≈95.5%</m:t>
                      </m:r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−3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)&lt;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&lt;(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+3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)≈99.7%</m:t>
                      </m:r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892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Revision (1</a:t>
            </a:r>
            <a:r>
              <a:rPr lang="en-US" baseline="30000" dirty="0" smtClean="0"/>
              <a:t>st</a:t>
            </a:r>
            <a:r>
              <a:rPr lang="en-US" dirty="0" smtClean="0"/>
              <a:t> half)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59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 smtClean="0">
                    <a:latin typeface="Cambria Math"/>
                  </a:rPr>
                  <a:t>Also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−1.96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)&lt;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&lt;(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+1.96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)≈95%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−2.58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)&lt;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&lt;(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+2.58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)≈99%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−3.29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)&lt;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&lt;(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+3.29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)≈99.9%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963" t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8893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Normal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distribution of a normal random variable with mean 0 and variance 1 is </a:t>
            </a:r>
            <a:r>
              <a:rPr lang="en-US" dirty="0" smtClean="0"/>
              <a:t>called a </a:t>
            </a:r>
            <a:r>
              <a:rPr lang="en-US" b="1" dirty="0">
                <a:solidFill>
                  <a:srgbClr val="FF0000"/>
                </a:solidFill>
              </a:rPr>
              <a:t>standard normal distribution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5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under the Normal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252538"/>
            <a:ext cx="866775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358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and Sample</a:t>
            </a:r>
          </a:p>
          <a:p>
            <a:r>
              <a:rPr lang="en-US" dirty="0" smtClean="0"/>
              <a:t>A </a:t>
            </a:r>
            <a:r>
              <a:rPr lang="en-US" b="1" dirty="0">
                <a:solidFill>
                  <a:srgbClr val="FF0000"/>
                </a:solidFill>
              </a:rPr>
              <a:t>point estimate </a:t>
            </a:r>
            <a:r>
              <a:rPr lang="en-US" dirty="0"/>
              <a:t>of a parameter is a number (point on the real line), which is </a:t>
            </a:r>
            <a:r>
              <a:rPr lang="en-US" dirty="0" smtClean="0"/>
              <a:t>computed from </a:t>
            </a:r>
            <a:r>
              <a:rPr lang="en-US" dirty="0"/>
              <a:t>a given sample and serves as an approximation of the unknown exact value of </a:t>
            </a:r>
            <a:r>
              <a:rPr lang="en-US" dirty="0" smtClean="0"/>
              <a:t>the parameter </a:t>
            </a:r>
            <a:r>
              <a:rPr lang="en-US" dirty="0"/>
              <a:t>of the population</a:t>
            </a:r>
            <a:r>
              <a:rPr lang="en-US" dirty="0" smtClean="0"/>
              <a:t>.</a:t>
            </a:r>
          </a:p>
          <a:p>
            <a:r>
              <a:rPr lang="en-US" dirty="0"/>
              <a:t>An </a:t>
            </a:r>
            <a:r>
              <a:rPr lang="en-US" b="1" dirty="0">
                <a:solidFill>
                  <a:srgbClr val="FF0000"/>
                </a:solidFill>
              </a:rPr>
              <a:t>interval estimate </a:t>
            </a:r>
            <a:r>
              <a:rPr lang="en-US" dirty="0"/>
              <a:t>is an </a:t>
            </a:r>
            <a:r>
              <a:rPr lang="en-US" dirty="0" smtClean="0"/>
              <a:t>interval (</a:t>
            </a:r>
            <a:r>
              <a:rPr lang="en-US" i="1" dirty="0" smtClean="0"/>
              <a:t>“</a:t>
            </a:r>
            <a:r>
              <a:rPr lang="en-US" i="1" dirty="0"/>
              <a:t>confidence interval</a:t>
            </a:r>
            <a:r>
              <a:rPr lang="en-US" i="1" dirty="0" smtClean="0"/>
              <a:t>”</a:t>
            </a:r>
            <a:r>
              <a:rPr lang="en-US" dirty="0" smtClean="0"/>
              <a:t>) obtained </a:t>
            </a:r>
            <a:r>
              <a:rPr lang="en-US" dirty="0"/>
              <a:t>from a </a:t>
            </a:r>
            <a:r>
              <a:rPr lang="en-US" dirty="0" smtClean="0"/>
              <a:t>sample.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59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32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 for Mean of 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assumed that variance is known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47351"/>
            <a:ext cx="7552911" cy="383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789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="1" dirty="0"/>
              <a:t>regression analysis </a:t>
            </a:r>
            <a:r>
              <a:rPr lang="en-US" dirty="0"/>
              <a:t>one of the two variables, call it </a:t>
            </a:r>
            <a:r>
              <a:rPr lang="en-US" i="1" dirty="0"/>
              <a:t>x</a:t>
            </a:r>
            <a:r>
              <a:rPr lang="en-US" dirty="0"/>
              <a:t>, can be regarded as </a:t>
            </a:r>
            <a:r>
              <a:rPr lang="en-US" dirty="0" smtClean="0"/>
              <a:t>an ordinary </a:t>
            </a:r>
            <a:r>
              <a:rPr lang="en-US" dirty="0"/>
              <a:t>variable because we can measure it without substantial error or we </a:t>
            </a:r>
            <a:r>
              <a:rPr lang="en-US" dirty="0" smtClean="0"/>
              <a:t>can even </a:t>
            </a:r>
            <a:r>
              <a:rPr lang="en-US" dirty="0"/>
              <a:t>give it values we want. </a:t>
            </a:r>
            <a:r>
              <a:rPr lang="en-US" i="1" dirty="0"/>
              <a:t>x </a:t>
            </a:r>
            <a:r>
              <a:rPr lang="en-US" dirty="0"/>
              <a:t>is called the </a:t>
            </a:r>
            <a:r>
              <a:rPr lang="en-US" b="1" dirty="0">
                <a:solidFill>
                  <a:srgbClr val="FF0000"/>
                </a:solidFill>
              </a:rPr>
              <a:t>independent variable</a:t>
            </a:r>
            <a:r>
              <a:rPr lang="en-US" dirty="0"/>
              <a:t>, or </a:t>
            </a:r>
            <a:r>
              <a:rPr lang="en-US" dirty="0" smtClean="0"/>
              <a:t>sometimes the </a:t>
            </a:r>
            <a:r>
              <a:rPr lang="en-US" b="1" dirty="0">
                <a:solidFill>
                  <a:srgbClr val="FF0000"/>
                </a:solidFill>
              </a:rPr>
              <a:t>controlled variable </a:t>
            </a:r>
            <a:r>
              <a:rPr lang="en-US" dirty="0"/>
              <a:t>because we can control </a:t>
            </a:r>
            <a:r>
              <a:rPr lang="en-US" dirty="0" smtClean="0"/>
              <a:t>it.</a:t>
            </a:r>
          </a:p>
          <a:p>
            <a:r>
              <a:rPr lang="en-US" dirty="0" smtClean="0"/>
              <a:t>The other </a:t>
            </a:r>
            <a:r>
              <a:rPr lang="en-US" dirty="0"/>
              <a:t>variable, </a:t>
            </a:r>
            <a:r>
              <a:rPr lang="en-US" i="1" dirty="0"/>
              <a:t>Y</a:t>
            </a:r>
            <a:r>
              <a:rPr lang="en-US" dirty="0"/>
              <a:t>, is a random variable, and we are interested in the dependence </a:t>
            </a:r>
            <a:r>
              <a:rPr lang="en-US" dirty="0" err="1" smtClean="0"/>
              <a:t>of</a:t>
            </a:r>
            <a:r>
              <a:rPr lang="en-US" i="1" dirty="0" err="1" smtClean="0"/>
              <a:t>Y</a:t>
            </a:r>
            <a:r>
              <a:rPr lang="en-US" i="1" dirty="0" smtClean="0"/>
              <a:t> </a:t>
            </a:r>
            <a:r>
              <a:rPr lang="en-US" dirty="0"/>
              <a:t>on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9322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straight line should be fitted through the given points so that the sum of </a:t>
            </a:r>
            <a:r>
              <a:rPr lang="en-US" dirty="0" smtClean="0"/>
              <a:t>the squares </a:t>
            </a:r>
            <a:r>
              <a:rPr lang="en-US" dirty="0"/>
              <a:t>of the distances of those points from the straight line is minimum, </a:t>
            </a:r>
            <a:r>
              <a:rPr lang="en-US" dirty="0" smtClean="0"/>
              <a:t>where the </a:t>
            </a:r>
            <a:r>
              <a:rPr lang="en-US" dirty="0"/>
              <a:t>distance is measured in the vertical </a:t>
            </a:r>
            <a:r>
              <a:rPr lang="en-US" dirty="0" smtClean="0"/>
              <a:t>direction.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66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41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</a:t>
            </a:r>
            <a:r>
              <a:rPr lang="en-US" dirty="0"/>
              <a:t>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X and Y be random variables with covariance </a:t>
                </a:r>
                <a:r>
                  <a:rPr lang="el-GR" dirty="0" smtClean="0"/>
                  <a:t>σ</a:t>
                </a:r>
                <a:r>
                  <a:rPr lang="en-US" baseline="-25000" dirty="0" err="1" smtClean="0"/>
                  <a:t>xy</a:t>
                </a:r>
                <a:r>
                  <a:rPr lang="en-US" dirty="0" smtClean="0"/>
                  <a:t> and standard deviations </a:t>
                </a:r>
                <a:r>
                  <a:rPr lang="el-GR" dirty="0" smtClean="0"/>
                  <a:t>σ</a:t>
                </a:r>
                <a:r>
                  <a:rPr lang="en-US" baseline="-25000" dirty="0" smtClean="0"/>
                  <a:t>x </a:t>
                </a:r>
                <a:r>
                  <a:rPr lang="en-US" dirty="0" smtClean="0"/>
                  <a:t>and </a:t>
                </a:r>
                <a:r>
                  <a:rPr lang="el-GR" dirty="0" smtClean="0"/>
                  <a:t>σ</a:t>
                </a:r>
                <a:r>
                  <a:rPr lang="en-US" baseline="-25000" dirty="0" smtClean="0"/>
                  <a:t>y </a:t>
                </a:r>
                <a:r>
                  <a:rPr lang="en-US" dirty="0" smtClean="0"/>
                  <a:t>respectively.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correlation coefficient</a:t>
                </a:r>
                <a:r>
                  <a:rPr lang="en-US" dirty="0" smtClean="0"/>
                  <a:t> of X and 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963" t="-97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726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 (Revision)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Statistical </a:t>
            </a:r>
            <a:r>
              <a:rPr lang="en-US" dirty="0" smtClean="0"/>
              <a:t>Independence</a:t>
            </a:r>
          </a:p>
          <a:p>
            <a:r>
              <a:rPr lang="en-US" dirty="0"/>
              <a:t>Mean of a joint distribution</a:t>
            </a:r>
          </a:p>
          <a:p>
            <a:r>
              <a:rPr lang="en-US" dirty="0" smtClean="0"/>
              <a:t>Covariance and Correlation</a:t>
            </a:r>
            <a:endParaRPr lang="en-US" dirty="0"/>
          </a:p>
          <a:p>
            <a:r>
              <a:rPr lang="en-US" dirty="0"/>
              <a:t>Discrete Uniform </a:t>
            </a:r>
            <a:r>
              <a:rPr lang="en-US" dirty="0" smtClean="0"/>
              <a:t>Distribution</a:t>
            </a:r>
          </a:p>
          <a:p>
            <a:r>
              <a:rPr lang="en-US" dirty="0" err="1"/>
              <a:t>Bournoulli’s</a:t>
            </a:r>
            <a:r>
              <a:rPr lang="en-US" dirty="0"/>
              <a:t> Process </a:t>
            </a:r>
            <a:r>
              <a:rPr lang="en-US" dirty="0" smtClean="0"/>
              <a:t>&amp; Binomial Distribution</a:t>
            </a:r>
          </a:p>
          <a:p>
            <a:r>
              <a:rPr lang="en-US" dirty="0"/>
              <a:t>Poisson’s </a:t>
            </a:r>
            <a:r>
              <a:rPr lang="en-US" dirty="0" smtClean="0"/>
              <a:t>Process and </a:t>
            </a:r>
            <a:r>
              <a:rPr lang="en-US" dirty="0"/>
              <a:t>Poisson’s Distribution</a:t>
            </a:r>
            <a:endParaRPr lang="en-US" dirty="0" smtClean="0"/>
          </a:p>
          <a:p>
            <a:r>
              <a:rPr lang="en-US" dirty="0" smtClean="0"/>
              <a:t>Continuous </a:t>
            </a:r>
            <a:r>
              <a:rPr lang="en-US" dirty="0"/>
              <a:t>Uniform </a:t>
            </a:r>
            <a:r>
              <a:rPr lang="en-US" dirty="0" smtClean="0"/>
              <a:t>Distribution</a:t>
            </a:r>
          </a:p>
          <a:p>
            <a:r>
              <a:rPr lang="en-US" dirty="0" smtClean="0"/>
              <a:t>Normal Distribution</a:t>
            </a:r>
          </a:p>
          <a:p>
            <a:r>
              <a:rPr lang="en-US" dirty="0"/>
              <a:t>Gamma and Exponential Distribution</a:t>
            </a:r>
            <a:endParaRPr lang="en-US" dirty="0" smtClean="0"/>
          </a:p>
          <a:p>
            <a:r>
              <a:rPr lang="en-US" dirty="0"/>
              <a:t>Estimation of </a:t>
            </a:r>
            <a:r>
              <a:rPr lang="en-US" dirty="0" smtClean="0"/>
              <a:t>Parameters</a:t>
            </a:r>
          </a:p>
          <a:p>
            <a:r>
              <a:rPr lang="en-US" dirty="0"/>
              <a:t>Maximum Likelihood </a:t>
            </a:r>
            <a:r>
              <a:rPr lang="en-US" dirty="0" smtClean="0"/>
              <a:t>Method</a:t>
            </a:r>
          </a:p>
          <a:p>
            <a:r>
              <a:rPr lang="en-US" dirty="0"/>
              <a:t>Confidence </a:t>
            </a:r>
            <a:r>
              <a:rPr lang="en-US" dirty="0" smtClean="0"/>
              <a:t>Interval</a:t>
            </a:r>
          </a:p>
          <a:p>
            <a:r>
              <a:rPr lang="en-US" dirty="0"/>
              <a:t>Regression </a:t>
            </a:r>
            <a:r>
              <a:rPr lang="en-US" dirty="0" smtClean="0"/>
              <a:t>and Correlation Analysis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33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Correlation Coefficient for a Discrete Data set is defined as</a:t>
            </a:r>
          </a:p>
          <a:p>
            <a:pPr algn="ctr">
              <a:buNone/>
            </a:pPr>
            <a:r>
              <a:rPr lang="en-US" dirty="0" smtClean="0"/>
              <a:t>r =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xy</a:t>
            </a:r>
            <a:r>
              <a:rPr lang="en-US" dirty="0" smtClean="0"/>
              <a:t>/(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xx</a:t>
            </a:r>
            <a:r>
              <a:rPr lang="en-US" dirty="0" err="1" smtClean="0"/>
              <a:t>S</a:t>
            </a:r>
            <a:r>
              <a:rPr lang="en-US" baseline="-25000" dirty="0" err="1" smtClean="0"/>
              <a:t>yy</a:t>
            </a:r>
            <a:r>
              <a:rPr lang="en-US" dirty="0" smtClean="0"/>
              <a:t>)</a:t>
            </a:r>
            <a:r>
              <a:rPr lang="en-US" baseline="30000" dirty="0" smtClean="0"/>
              <a:t>1/2</a:t>
            </a:r>
          </a:p>
          <a:p>
            <a:r>
              <a:rPr lang="en-US" dirty="0" smtClean="0"/>
              <a:t>The Correlation Coefficient r describes strength of linear relation and sign its direction</a:t>
            </a:r>
          </a:p>
          <a:p>
            <a:r>
              <a:rPr lang="en-US" dirty="0" smtClean="0"/>
              <a:t>If r = 1 all (</a:t>
            </a:r>
            <a:r>
              <a:rPr lang="en-US" dirty="0" err="1" smtClean="0"/>
              <a:t>x,y</a:t>
            </a:r>
            <a:r>
              <a:rPr lang="en-US" dirty="0" smtClean="0"/>
              <a:t>) lie on </a:t>
            </a:r>
            <a:r>
              <a:rPr lang="en-US" dirty="0" err="1" smtClean="0"/>
              <a:t>st</a:t>
            </a:r>
            <a:r>
              <a:rPr lang="en-US" dirty="0" smtClean="0"/>
              <a:t> line with +</a:t>
            </a:r>
            <a:r>
              <a:rPr lang="en-US" dirty="0" err="1" smtClean="0"/>
              <a:t>ve</a:t>
            </a:r>
            <a:r>
              <a:rPr lang="en-US" dirty="0" smtClean="0"/>
              <a:t> slope and vice versa</a:t>
            </a:r>
          </a:p>
          <a:p>
            <a:r>
              <a:rPr lang="en-US" dirty="0" smtClean="0"/>
              <a:t>If r &gt; 0, the pattern in </a:t>
            </a:r>
            <a:r>
              <a:rPr lang="en-US" dirty="0" err="1" smtClean="0"/>
              <a:t>scattergram</a:t>
            </a:r>
            <a:r>
              <a:rPr lang="en-US" dirty="0" smtClean="0"/>
              <a:t> runs from bottom left to top right and vice versa</a:t>
            </a:r>
          </a:p>
          <a:p>
            <a:r>
              <a:rPr lang="en-US" dirty="0" smtClean="0"/>
              <a:t>Magnitude of r is closer to 1 means strong linear relation and closer to 0 signifies weak relation.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48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Revision of 2</a:t>
            </a:r>
            <a:r>
              <a:rPr lang="en-US" baseline="30000" dirty="0" smtClean="0"/>
              <a:t>nd</a:t>
            </a:r>
            <a:r>
              <a:rPr lang="en-US" dirty="0" smtClean="0"/>
              <a:t> half of the course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32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and Statistics for Engineers and Scientists by Walpole</a:t>
            </a:r>
          </a:p>
          <a:p>
            <a:r>
              <a:rPr lang="en-US" dirty="0" err="1" smtClean="0"/>
              <a:t>Schaum</a:t>
            </a:r>
            <a:r>
              <a:rPr lang="en-US" dirty="0" smtClean="0"/>
              <a:t> Outline Series on Probability and Statistics.</a:t>
            </a:r>
          </a:p>
          <a:p>
            <a:r>
              <a:rPr lang="en-US" dirty="0" smtClean="0"/>
              <a:t>Advanced Engineering Mathematics by E </a:t>
            </a:r>
            <a:r>
              <a:rPr lang="en-US" dirty="0" err="1" smtClean="0"/>
              <a:t>Kreyszig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94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Independence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:r>
                  <a:rPr lang="en-US" i="1" dirty="0"/>
                  <a:t>X </a:t>
                </a:r>
                <a:r>
                  <a:rPr lang="en-US" dirty="0"/>
                  <a:t>and </a:t>
                </a:r>
                <a:r>
                  <a:rPr lang="en-US" i="1" dirty="0"/>
                  <a:t>Y </a:t>
                </a:r>
                <a:r>
                  <a:rPr lang="en-US" dirty="0"/>
                  <a:t>be two random variables, discrete or continuous, with joint </a:t>
                </a:r>
                <a:r>
                  <a:rPr lang="en-US" b="1" dirty="0"/>
                  <a:t>probability </a:t>
                </a:r>
                <a:r>
                  <a:rPr lang="en-US" dirty="0"/>
                  <a:t>distribution </a:t>
                </a:r>
                <a:r>
                  <a:rPr lang="en-US" i="1" dirty="0"/>
                  <a:t>f(</a:t>
                </a:r>
                <a:r>
                  <a:rPr lang="en-US" i="1" dirty="0" err="1"/>
                  <a:t>x,y</a:t>
                </a:r>
                <a:r>
                  <a:rPr lang="en-US" i="1" dirty="0"/>
                  <a:t>) </a:t>
                </a:r>
                <a:r>
                  <a:rPr lang="en-US" dirty="0"/>
                  <a:t>and marginal distributions </a:t>
                </a:r>
                <a:r>
                  <a:rPr lang="en-US" i="1" dirty="0"/>
                  <a:t>g(x) </a:t>
                </a:r>
                <a:r>
                  <a:rPr lang="en-US" dirty="0"/>
                  <a:t>and </a:t>
                </a:r>
                <a:r>
                  <a:rPr lang="en-US" i="1" dirty="0"/>
                  <a:t>h(y), </a:t>
                </a:r>
                <a:r>
                  <a:rPr lang="en-US" dirty="0"/>
                  <a:t>respectively. The random variables </a:t>
                </a:r>
                <a:r>
                  <a:rPr lang="en-US" i="1" dirty="0"/>
                  <a:t>X </a:t>
                </a:r>
                <a:r>
                  <a:rPr lang="en-US" dirty="0"/>
                  <a:t>and </a:t>
                </a:r>
                <a:r>
                  <a:rPr lang="en-US" i="1" dirty="0"/>
                  <a:t>Y </a:t>
                </a:r>
                <a:r>
                  <a:rPr lang="en-US" dirty="0"/>
                  <a:t>are said to be </a:t>
                </a:r>
                <a:r>
                  <a:rPr lang="en-US" dirty="0">
                    <a:solidFill>
                      <a:srgbClr val="FF0000"/>
                    </a:solidFill>
                  </a:rPr>
                  <a:t>statistically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dirty="0"/>
                  <a:t> if and only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for </a:t>
                </a:r>
                <a:r>
                  <a:rPr lang="en-US" dirty="0"/>
                  <a:t>all (x, y) within their range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963" t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9232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X and </a:t>
                </a:r>
                <a:r>
                  <a:rPr lang="en-US" i="1" dirty="0"/>
                  <a:t>Y </a:t>
                </a:r>
                <a:r>
                  <a:rPr lang="en-US" dirty="0"/>
                  <a:t>be random variables with joint probability distribution </a:t>
                </a:r>
                <a:r>
                  <a:rPr lang="en-US" i="1" dirty="0"/>
                  <a:t>f(x, y). </a:t>
                </a: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covariance</a:t>
                </a:r>
                <a:r>
                  <a:rPr lang="en-US" dirty="0" smtClean="0"/>
                  <a:t> </a:t>
                </a:r>
                <a:r>
                  <a:rPr lang="en-US" dirty="0"/>
                  <a:t>of </a:t>
                </a:r>
                <a:r>
                  <a:rPr lang="en-US" i="1" dirty="0"/>
                  <a:t>X </a:t>
                </a:r>
                <a:r>
                  <a:rPr lang="en-US" dirty="0"/>
                  <a:t>and </a:t>
                </a:r>
                <a:r>
                  <a:rPr lang="en-US" i="1" dirty="0"/>
                  <a:t>Y </a:t>
                </a:r>
                <a:r>
                  <a:rPr lang="en-US" dirty="0" smtClean="0"/>
                  <a:t>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𝑥𝑦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X and Y are discrete 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𝑥𝑦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), 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dxdy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X and Y are continuous.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111" t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667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</a:t>
            </a:r>
            <a:r>
              <a:rPr lang="en-US" dirty="0"/>
              <a:t>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X and Y be random variables with covariance </a:t>
                </a:r>
                <a:r>
                  <a:rPr lang="el-GR" dirty="0" smtClean="0"/>
                  <a:t>σ</a:t>
                </a:r>
                <a:r>
                  <a:rPr lang="en-US" baseline="-25000" dirty="0" err="1" smtClean="0"/>
                  <a:t>xy</a:t>
                </a:r>
                <a:r>
                  <a:rPr lang="en-US" dirty="0" smtClean="0"/>
                  <a:t> and standard deviations </a:t>
                </a:r>
                <a:r>
                  <a:rPr lang="el-GR" dirty="0" smtClean="0"/>
                  <a:t>σ</a:t>
                </a:r>
                <a:r>
                  <a:rPr lang="en-US" baseline="-25000" dirty="0" smtClean="0"/>
                  <a:t>x </a:t>
                </a:r>
                <a:r>
                  <a:rPr lang="en-US" dirty="0" smtClean="0"/>
                  <a:t>and </a:t>
                </a:r>
                <a:r>
                  <a:rPr lang="el-GR" dirty="0" smtClean="0"/>
                  <a:t>σ</a:t>
                </a:r>
                <a:r>
                  <a:rPr lang="en-US" baseline="-25000" dirty="0" smtClean="0"/>
                  <a:t>y </a:t>
                </a:r>
                <a:r>
                  <a:rPr lang="en-US" dirty="0" smtClean="0"/>
                  <a:t>respectively.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correlation coefficient</a:t>
                </a:r>
                <a:r>
                  <a:rPr lang="en-US" dirty="0" smtClean="0"/>
                  <a:t> of X and 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97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726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Uniform Distribution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 random variable </a:t>
                </a:r>
                <a:r>
                  <a:rPr lang="en-US" i="1" dirty="0"/>
                  <a:t>X </a:t>
                </a:r>
                <a:r>
                  <a:rPr lang="en-US" dirty="0"/>
                  <a:t>assumes the values </a:t>
                </a:r>
                <a:r>
                  <a:rPr lang="en-US" i="1" dirty="0" smtClean="0"/>
                  <a:t>x</a:t>
                </a:r>
                <a:r>
                  <a:rPr lang="en-US" i="1" baseline="-25000" dirty="0" smtClean="0"/>
                  <a:t>1</a:t>
                </a:r>
                <a:r>
                  <a:rPr lang="en-US" i="1" dirty="0" smtClean="0"/>
                  <a:t>,x</a:t>
                </a:r>
                <a:r>
                  <a:rPr lang="en-US" i="1" baseline="-25000" dirty="0" smtClean="0"/>
                  <a:t>2</a:t>
                </a:r>
                <a:r>
                  <a:rPr lang="en-US" i="1" dirty="0" smtClean="0"/>
                  <a:t>, …. </a:t>
                </a:r>
                <a:r>
                  <a:rPr lang="en-US" i="1" dirty="0" err="1" smtClean="0"/>
                  <a:t>x</a:t>
                </a:r>
                <a:r>
                  <a:rPr lang="en-US" i="1" baseline="-25000" dirty="0" err="1" smtClean="0"/>
                  <a:t>k</a:t>
                </a:r>
                <a:r>
                  <a:rPr lang="en-US" dirty="0" smtClean="0"/>
                  <a:t> </a:t>
                </a:r>
                <a:r>
                  <a:rPr lang="en-US" dirty="0"/>
                  <a:t>with equal </a:t>
                </a:r>
                <a:r>
                  <a:rPr lang="en-US" dirty="0" smtClean="0"/>
                  <a:t>probabilities</a:t>
                </a:r>
                <a:r>
                  <a:rPr lang="en-US" dirty="0"/>
                  <a:t>, </a:t>
                </a:r>
                <a:r>
                  <a:rPr lang="en-US" dirty="0" smtClean="0"/>
                  <a:t>then </a:t>
                </a:r>
                <a:r>
                  <a:rPr lang="en-US" dirty="0"/>
                  <a:t>the discrete </a:t>
                </a:r>
                <a:r>
                  <a:rPr lang="en-US" dirty="0" smtClean="0"/>
                  <a:t>uniform </a:t>
                </a:r>
                <a:r>
                  <a:rPr lang="en-US" dirty="0"/>
                  <a:t>distribution is given </a:t>
                </a:r>
                <a:r>
                  <a:rPr lang="en-US" dirty="0" smtClean="0"/>
                  <a:t>by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𝑓𝑜𝑟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1 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….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963" t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658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Bournoulli’s</a:t>
            </a:r>
            <a:r>
              <a:rPr lang="en-US" dirty="0" smtClean="0"/>
              <a:t> Process / Trail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Bournoulli’s</a:t>
            </a:r>
            <a:r>
              <a:rPr lang="en-US" dirty="0" smtClean="0"/>
              <a:t> process possesses following properties</a:t>
            </a:r>
          </a:p>
          <a:p>
            <a:pPr lvl="1"/>
            <a:r>
              <a:rPr lang="en-US" dirty="0" smtClean="0"/>
              <a:t>The experiments consists of repeated trails</a:t>
            </a:r>
          </a:p>
          <a:p>
            <a:pPr lvl="1"/>
            <a:r>
              <a:rPr lang="en-US" dirty="0" smtClean="0"/>
              <a:t>The probability of success is same in each trail</a:t>
            </a:r>
          </a:p>
          <a:p>
            <a:pPr lvl="1"/>
            <a:r>
              <a:rPr lang="en-US" dirty="0" smtClean="0"/>
              <a:t>There are n trails and n is constant</a:t>
            </a:r>
          </a:p>
          <a:p>
            <a:pPr lvl="1"/>
            <a:r>
              <a:rPr lang="en-US" dirty="0" smtClean="0"/>
              <a:t>The n – trails are independent.</a:t>
            </a:r>
          </a:p>
        </p:txBody>
      </p:sp>
    </p:spTree>
    <p:extLst>
      <p:ext uri="{BB962C8B-B14F-4D97-AF65-F5344CB8AC3E}">
        <p14:creationId xmlns="" xmlns:p14="http://schemas.microsoft.com/office/powerpoint/2010/main" val="30313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Bernoulli trial can result in a success with probability </a:t>
                </a:r>
                <a:r>
                  <a:rPr lang="en-US" i="1" dirty="0"/>
                  <a:t>p </a:t>
                </a:r>
                <a:r>
                  <a:rPr lang="en-US" dirty="0"/>
                  <a:t>and a failure </a:t>
                </a:r>
                <a:r>
                  <a:rPr lang="en-US" dirty="0" smtClean="0"/>
                  <a:t>with </a:t>
                </a:r>
                <a:r>
                  <a:rPr lang="en-US" dirty="0"/>
                  <a:t>probability </a:t>
                </a:r>
                <a:r>
                  <a:rPr lang="en-US" i="1" dirty="0"/>
                  <a:t>q </a:t>
                </a:r>
                <a:r>
                  <a:rPr lang="en-US" dirty="0"/>
                  <a:t>= 1 — </a:t>
                </a:r>
                <a:r>
                  <a:rPr lang="en-US" i="1" dirty="0"/>
                  <a:t>p. </a:t>
                </a:r>
                <a:r>
                  <a:rPr lang="en-US" dirty="0"/>
                  <a:t>Then the probability distribution of the binomial </a:t>
                </a:r>
                <a:r>
                  <a:rPr lang="en-US" dirty="0" smtClean="0"/>
                  <a:t>random variable </a:t>
                </a:r>
                <a:r>
                  <a:rPr lang="en-US" dirty="0"/>
                  <a:t>X, the number of successes in n independent trials, </a:t>
                </a:r>
                <a:r>
                  <a:rPr lang="en-US" dirty="0" smtClean="0"/>
                  <a:t>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=0, 1, 2,…, 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111" t="-979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352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4246</TotalTime>
  <Words>756</Words>
  <Application>Microsoft Office PowerPoint</Application>
  <PresentationFormat>On-screen Show (4:3)</PresentationFormat>
  <Paragraphs>94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Statistics and Probability Theory</vt:lpstr>
      <vt:lpstr>Last Class</vt:lpstr>
      <vt:lpstr>Today’s Agenda (Revision)</vt:lpstr>
      <vt:lpstr>Statistical Independence</vt:lpstr>
      <vt:lpstr>Covariance</vt:lpstr>
      <vt:lpstr>Correlation</vt:lpstr>
      <vt:lpstr>Discrete Uniform Distribution</vt:lpstr>
      <vt:lpstr>Bournoulli’s Process / Trail</vt:lpstr>
      <vt:lpstr>Binomial Distribution</vt:lpstr>
      <vt:lpstr>Table of Binomial Sum</vt:lpstr>
      <vt:lpstr>Poisson’s Experiment and Process</vt:lpstr>
      <vt:lpstr>Poisson’s Process</vt:lpstr>
      <vt:lpstr>Poisson Distribution</vt:lpstr>
      <vt:lpstr>Table A.2</vt:lpstr>
      <vt:lpstr>Uniform Distribution</vt:lpstr>
      <vt:lpstr>Normal Distribution</vt:lpstr>
      <vt:lpstr>Properties of Normal Distribution</vt:lpstr>
      <vt:lpstr>Properties of Normal Distribution</vt:lpstr>
      <vt:lpstr>Normal Distribution</vt:lpstr>
      <vt:lpstr>Normal Distribution</vt:lpstr>
      <vt:lpstr>Standard Normal Distribution</vt:lpstr>
      <vt:lpstr>Area under the Normal Curve</vt:lpstr>
      <vt:lpstr>Estimation of Parameters</vt:lpstr>
      <vt:lpstr>Maximum Likelihood Method</vt:lpstr>
      <vt:lpstr>Confidence Interval for Mean of ND</vt:lpstr>
      <vt:lpstr>Regression Analysis</vt:lpstr>
      <vt:lpstr>Least Squares Principle</vt:lpstr>
      <vt:lpstr>Normal Fit</vt:lpstr>
      <vt:lpstr>Correlation</vt:lpstr>
      <vt:lpstr>Correlation Analysis</vt:lpstr>
      <vt:lpstr>Correlation</vt:lpstr>
      <vt:lpstr>Summary</vt:lpstr>
      <vt:lpstr>References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</dc:title>
  <dc:creator>MyUserName</dc:creator>
  <cp:lastModifiedBy>NTS</cp:lastModifiedBy>
  <cp:revision>338</cp:revision>
  <dcterms:created xsi:type="dcterms:W3CDTF">2013-05-04T10:14:09Z</dcterms:created>
  <dcterms:modified xsi:type="dcterms:W3CDTF">2013-12-10T17:25:17Z</dcterms:modified>
</cp:coreProperties>
</file>