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sldIdLst>
    <p:sldId id="257" r:id="rId2"/>
    <p:sldId id="314"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10" r:id="rId54"/>
    <p:sldId id="311" r:id="rId55"/>
    <p:sldId id="312" r:id="rId56"/>
    <p:sldId id="313"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62" autoAdjust="0"/>
    <p:restoredTop sz="94660"/>
  </p:normalViewPr>
  <p:slideViewPr>
    <p:cSldViewPr>
      <p:cViewPr varScale="1">
        <p:scale>
          <a:sx n="37" d="100"/>
          <a:sy n="37" d="100"/>
        </p:scale>
        <p:origin x="-1406" y="-8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pitchFamily="34" charset="0"/>
                <a:cs typeface="Arial" pitchFamily="34" charset="0"/>
              </a:defRPr>
            </a:lvl1pPr>
          </a:lstStyle>
          <a:p>
            <a:pPr>
              <a:defRPr/>
            </a:pPr>
            <a:fld id="{28497AFA-DC3B-4568-A1C5-217970074911}" type="datetimeFigureOut">
              <a:rPr lang="en-US"/>
              <a:pPr>
                <a:defRPr/>
              </a:pPr>
              <a:t>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pitchFamily="34" charset="0"/>
                <a:cs typeface="Arial" pitchFamily="34" charset="0"/>
              </a:defRPr>
            </a:lvl1pPr>
          </a:lstStyle>
          <a:p>
            <a:pPr>
              <a:defRPr/>
            </a:pPr>
            <a:fld id="{174125F3-F29C-44F8-98C1-9322781EACEC}" type="slidenum">
              <a:rPr lang="en-US"/>
              <a:pPr>
                <a:defRPr/>
              </a:pPr>
              <a:t>‹#›</a:t>
            </a:fld>
            <a:endParaRPr lang="en-US"/>
          </a:p>
        </p:txBody>
      </p:sp>
    </p:spTree>
    <p:extLst>
      <p:ext uri="{BB962C8B-B14F-4D97-AF65-F5344CB8AC3E}">
        <p14:creationId xmlns:p14="http://schemas.microsoft.com/office/powerpoint/2010/main" xmlns="" val="11925986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3367E3B-DC47-4FD3-86DD-613074104772}" type="slidenum">
              <a:rPr lang="en-US" altLang="en-US"/>
              <a:pPr eaLnBrk="1" hangingPunct="1"/>
              <a:t>1</a:t>
            </a:fld>
            <a:endParaRPr lang="en-US" altLang="en-US"/>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840F9DA-DBBA-43DA-96B9-A7374453A500}" type="slidenum">
              <a:rPr lang="en-US" altLang="en-US"/>
              <a:pPr eaLnBrk="1" hangingPunct="1"/>
              <a:t>3</a:t>
            </a:fld>
            <a:endParaRPr lang="en-US" altLang="en-US"/>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2468"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D04FA63-1D10-469B-9049-F5B63857A03D}" type="slidenum">
              <a:rPr lang="zh-CN" altLang="en-US"/>
              <a:pPr>
                <a:defRPr/>
              </a:pPr>
              <a:t>‹#›</a:t>
            </a:fld>
            <a:endParaRPr lang="en-US" altLang="en-US"/>
          </a:p>
        </p:txBody>
      </p:sp>
    </p:spTree>
    <p:extLst>
      <p:ext uri="{BB962C8B-B14F-4D97-AF65-F5344CB8AC3E}">
        <p14:creationId xmlns:p14="http://schemas.microsoft.com/office/powerpoint/2010/main" xmlns="" val="1806320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4596375-C4AB-4687-8E4F-1978801BA530}" type="slidenum">
              <a:rPr lang="zh-CN" altLang="en-US"/>
              <a:pPr>
                <a:defRPr/>
              </a:pPr>
              <a:t>‹#›</a:t>
            </a:fld>
            <a:endParaRPr lang="en-US" altLang="en-US"/>
          </a:p>
        </p:txBody>
      </p:sp>
    </p:spTree>
    <p:extLst>
      <p:ext uri="{BB962C8B-B14F-4D97-AF65-F5344CB8AC3E}">
        <p14:creationId xmlns:p14="http://schemas.microsoft.com/office/powerpoint/2010/main" xmlns="" val="127462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5FAB42-4A21-4B27-B11F-694865E64236}" type="slidenum">
              <a:rPr lang="zh-CN" altLang="en-US"/>
              <a:pPr>
                <a:defRPr/>
              </a:pPr>
              <a:t>‹#›</a:t>
            </a:fld>
            <a:endParaRPr lang="en-US" altLang="en-US"/>
          </a:p>
        </p:txBody>
      </p:sp>
    </p:spTree>
    <p:extLst>
      <p:ext uri="{BB962C8B-B14F-4D97-AF65-F5344CB8AC3E}">
        <p14:creationId xmlns:p14="http://schemas.microsoft.com/office/powerpoint/2010/main" xmlns="" val="365851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EBD2FE3-C8A0-4AA5-9D81-1DB78F89BC26}" type="slidenum">
              <a:rPr lang="zh-CN" altLang="en-US"/>
              <a:pPr>
                <a:defRPr/>
              </a:pPr>
              <a:t>‹#›</a:t>
            </a:fld>
            <a:endParaRPr lang="en-US" altLang="en-US"/>
          </a:p>
        </p:txBody>
      </p:sp>
    </p:spTree>
    <p:extLst>
      <p:ext uri="{BB962C8B-B14F-4D97-AF65-F5344CB8AC3E}">
        <p14:creationId xmlns:p14="http://schemas.microsoft.com/office/powerpoint/2010/main" xmlns="" val="3021938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74A456-245A-43AF-B198-7DBF0B3960A6}" type="slidenum">
              <a:rPr lang="zh-CN" altLang="en-US"/>
              <a:pPr>
                <a:defRPr/>
              </a:pPr>
              <a:t>‹#›</a:t>
            </a:fld>
            <a:endParaRPr lang="en-US" altLang="en-US"/>
          </a:p>
        </p:txBody>
      </p:sp>
    </p:spTree>
    <p:extLst>
      <p:ext uri="{BB962C8B-B14F-4D97-AF65-F5344CB8AC3E}">
        <p14:creationId xmlns:p14="http://schemas.microsoft.com/office/powerpoint/2010/main" xmlns="" val="564295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852DD1-A609-4CFF-82C4-E73AE3C48AAC}" type="slidenum">
              <a:rPr lang="zh-CN" altLang="en-US"/>
              <a:pPr>
                <a:defRPr/>
              </a:pPr>
              <a:t>‹#›</a:t>
            </a:fld>
            <a:endParaRPr lang="en-US" altLang="en-US"/>
          </a:p>
        </p:txBody>
      </p:sp>
    </p:spTree>
    <p:extLst>
      <p:ext uri="{BB962C8B-B14F-4D97-AF65-F5344CB8AC3E}">
        <p14:creationId xmlns:p14="http://schemas.microsoft.com/office/powerpoint/2010/main" xmlns="" val="220121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3B0B417-2EDE-40F4-9E02-E0798AAF539A}" type="slidenum">
              <a:rPr lang="zh-CN" altLang="en-US"/>
              <a:pPr>
                <a:defRPr/>
              </a:pPr>
              <a:t>‹#›</a:t>
            </a:fld>
            <a:endParaRPr lang="en-US" altLang="en-US"/>
          </a:p>
        </p:txBody>
      </p:sp>
    </p:spTree>
    <p:extLst>
      <p:ext uri="{BB962C8B-B14F-4D97-AF65-F5344CB8AC3E}">
        <p14:creationId xmlns:p14="http://schemas.microsoft.com/office/powerpoint/2010/main" xmlns="" val="2663863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C43D73D-ED76-4DD7-BABE-431776896C94}" type="slidenum">
              <a:rPr lang="zh-CN" altLang="en-US"/>
              <a:pPr>
                <a:defRPr/>
              </a:pPr>
              <a:t>‹#›</a:t>
            </a:fld>
            <a:endParaRPr lang="en-US" altLang="en-US"/>
          </a:p>
        </p:txBody>
      </p:sp>
    </p:spTree>
    <p:extLst>
      <p:ext uri="{BB962C8B-B14F-4D97-AF65-F5344CB8AC3E}">
        <p14:creationId xmlns:p14="http://schemas.microsoft.com/office/powerpoint/2010/main" xmlns="" val="2522134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BD9CB738-4F0E-43A7-AE43-3A97E4B0F5D0}" type="slidenum">
              <a:rPr lang="zh-CN" altLang="en-US"/>
              <a:pPr>
                <a:defRPr/>
              </a:pPr>
              <a:t>‹#›</a:t>
            </a:fld>
            <a:endParaRPr lang="en-US" altLang="en-US"/>
          </a:p>
        </p:txBody>
      </p:sp>
    </p:spTree>
    <p:extLst>
      <p:ext uri="{BB962C8B-B14F-4D97-AF65-F5344CB8AC3E}">
        <p14:creationId xmlns:p14="http://schemas.microsoft.com/office/powerpoint/2010/main" xmlns="" val="194613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7A69BED-F73C-4269-BE80-9964F450CAC5}" type="slidenum">
              <a:rPr lang="zh-CN" altLang="en-US"/>
              <a:pPr>
                <a:defRPr/>
              </a:pPr>
              <a:t>‹#›</a:t>
            </a:fld>
            <a:endParaRPr lang="en-US" altLang="en-US"/>
          </a:p>
        </p:txBody>
      </p:sp>
    </p:spTree>
    <p:extLst>
      <p:ext uri="{BB962C8B-B14F-4D97-AF65-F5344CB8AC3E}">
        <p14:creationId xmlns:p14="http://schemas.microsoft.com/office/powerpoint/2010/main" xmlns="" val="1004090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F5C252C-1134-4DD5-BB53-9A428FF073F0}" type="slidenum">
              <a:rPr lang="zh-CN" altLang="en-US"/>
              <a:pPr>
                <a:defRPr/>
              </a:pPr>
              <a:t>‹#›</a:t>
            </a:fld>
            <a:endParaRPr lang="en-US" altLang="en-US"/>
          </a:p>
        </p:txBody>
      </p:sp>
    </p:spTree>
    <p:extLst>
      <p:ext uri="{BB962C8B-B14F-4D97-AF65-F5344CB8AC3E}">
        <p14:creationId xmlns:p14="http://schemas.microsoft.com/office/powerpoint/2010/main" xmlns="" val="837624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pitchFamily="34" charset="0"/>
                <a:ea typeface="宋体" pitchFamily="2" charset="-122"/>
                <a:cs typeface="Arial"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pitchFamily="34" charset="0"/>
                <a:ea typeface="宋体" pitchFamily="2" charset="-122"/>
                <a:cs typeface="Arial"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Arial" pitchFamily="34" charset="0"/>
                <a:ea typeface="宋体" pitchFamily="2" charset="-122"/>
                <a:cs typeface="Arial" pitchFamily="34" charset="0"/>
              </a:defRPr>
            </a:lvl1pPr>
          </a:lstStyle>
          <a:p>
            <a:pPr>
              <a:defRPr/>
            </a:pPr>
            <a:fld id="{2F782608-4B9F-4FFE-8F14-4541F54C042F}" type="slidenum">
              <a:rPr lang="zh-CN"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mtClean="0"/>
              <a:t>Islamic Modes of Financing</a:t>
            </a:r>
            <a:br>
              <a:rPr lang="en-US" altLang="en-US" smtClean="0"/>
            </a:br>
            <a:r>
              <a:rPr lang="en-US" altLang="en-US" smtClean="0"/>
              <a:t>Murabaha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533400"/>
            <a:ext cx="8080375" cy="838200"/>
          </a:xfrm>
        </p:spPr>
        <p:txBody>
          <a:bodyPr/>
          <a:lstStyle/>
          <a:p>
            <a:pPr eaLnBrk="1" hangingPunct="1"/>
            <a:r>
              <a:rPr lang="en-US" altLang="en-US" smtClean="0"/>
              <a:t>Features of Murabaha</a:t>
            </a:r>
          </a:p>
        </p:txBody>
      </p:sp>
      <p:sp>
        <p:nvSpPr>
          <p:cNvPr id="11267" name="Rectangle 3"/>
          <p:cNvSpPr>
            <a:spLocks noGrp="1" noChangeArrowheads="1"/>
          </p:cNvSpPr>
          <p:nvPr>
            <p:ph type="body" idx="1"/>
          </p:nvPr>
        </p:nvSpPr>
        <p:spPr>
          <a:xfrm>
            <a:off x="457200" y="1752600"/>
            <a:ext cx="8305800" cy="4495800"/>
          </a:xfrm>
        </p:spPr>
        <p:txBody>
          <a:bodyPr/>
          <a:lstStyle/>
          <a:p>
            <a:pPr marL="514350" indent="-514350" eaLnBrk="1" hangingPunct="1">
              <a:lnSpc>
                <a:spcPct val="150000"/>
              </a:lnSpc>
              <a:buFont typeface="+mj-lt"/>
              <a:buAutoNum type="arabicPeriod" startAt="7"/>
            </a:pPr>
            <a:r>
              <a:rPr lang="en-US" altLang="en-US" sz="2800" dirty="0" smtClean="0"/>
              <a:t>It is a fixed price sale and normally is done for  short term.</a:t>
            </a:r>
          </a:p>
          <a:p>
            <a:pPr marL="514350" indent="-514350" eaLnBrk="1" hangingPunct="1">
              <a:lnSpc>
                <a:spcPct val="150000"/>
              </a:lnSpc>
              <a:buFont typeface="+mj-lt"/>
              <a:buAutoNum type="arabicPeriod" startAt="7"/>
            </a:pPr>
            <a:endParaRPr lang="en-US" altLang="en-US" sz="2800" dirty="0" smtClean="0"/>
          </a:p>
          <a:p>
            <a:pPr marL="514350" indent="-514350" eaLnBrk="1" hangingPunct="1">
              <a:lnSpc>
                <a:spcPct val="150000"/>
              </a:lnSpc>
              <a:buFont typeface="+mj-lt"/>
              <a:buAutoNum type="arabicPeriod" startAt="7"/>
            </a:pPr>
            <a:r>
              <a:rPr lang="en-US" altLang="en-US" sz="2800" dirty="0" smtClean="0"/>
              <a:t>The </a:t>
            </a:r>
            <a:r>
              <a:rPr lang="en-US" altLang="en-US" sz="2800" dirty="0" err="1" smtClean="0"/>
              <a:t>Murabaha</a:t>
            </a:r>
            <a:r>
              <a:rPr lang="en-US" altLang="en-US" sz="2800" dirty="0" smtClean="0"/>
              <a:t> Finance can be used  to meet the working capital requirements. However, it cannot be used to meet the liquidity requirements.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684213" y="2060575"/>
            <a:ext cx="7772400" cy="2603500"/>
          </a:xfrm>
        </p:spPr>
        <p:txBody>
          <a:bodyPr/>
          <a:lstStyle/>
          <a:p>
            <a:pPr algn="ctr" eaLnBrk="1" hangingPunct="1">
              <a:lnSpc>
                <a:spcPct val="150000"/>
              </a:lnSpc>
              <a:buFont typeface="Wingdings" pitchFamily="2" charset="2"/>
              <a:buNone/>
            </a:pPr>
            <a:r>
              <a:rPr lang="en-US" altLang="en-US" sz="4400" smtClean="0"/>
              <a:t>VARIOUS MODELS OF MURABAHA FINANCE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609600" y="685800"/>
            <a:ext cx="7850188" cy="5486400"/>
          </a:xfrm>
        </p:spPr>
        <p:txBody>
          <a:bodyPr/>
          <a:lstStyle/>
          <a:p>
            <a:pPr eaLnBrk="1" hangingPunct="1">
              <a:lnSpc>
                <a:spcPct val="80000"/>
              </a:lnSpc>
              <a:buFont typeface="Wingdings" pitchFamily="2" charset="2"/>
              <a:buNone/>
              <a:defRPr/>
            </a:pPr>
            <a:r>
              <a:rPr lang="en-US" altLang="en-US" dirty="0" smtClean="0"/>
              <a:t>Model - I</a:t>
            </a:r>
          </a:p>
          <a:p>
            <a:pPr eaLnBrk="1" hangingPunct="1">
              <a:lnSpc>
                <a:spcPct val="80000"/>
              </a:lnSpc>
              <a:buFont typeface="Wingdings" pitchFamily="2" charset="2"/>
              <a:buNone/>
              <a:defRPr/>
            </a:pPr>
            <a:r>
              <a:rPr lang="en-US" altLang="en-US" sz="2800" dirty="0" smtClean="0"/>
              <a:t>Two party relationship</a:t>
            </a:r>
          </a:p>
          <a:p>
            <a:pPr marL="860425" eaLnBrk="1" hangingPunct="1">
              <a:lnSpc>
                <a:spcPct val="80000"/>
              </a:lnSpc>
              <a:defRPr/>
            </a:pPr>
            <a:r>
              <a:rPr lang="en-US" altLang="en-US" sz="2800" dirty="0" smtClean="0"/>
              <a:t>Bank – customer </a:t>
            </a:r>
          </a:p>
          <a:p>
            <a:pPr eaLnBrk="1" hangingPunct="1">
              <a:lnSpc>
                <a:spcPct val="80000"/>
              </a:lnSpc>
              <a:buFont typeface="Wingdings" pitchFamily="2" charset="2"/>
              <a:buNone/>
              <a:defRPr/>
            </a:pPr>
            <a:endParaRPr lang="en-US" altLang="en-US" sz="2800" dirty="0" smtClean="0"/>
          </a:p>
          <a:p>
            <a:pPr eaLnBrk="1" hangingPunct="1">
              <a:lnSpc>
                <a:spcPct val="80000"/>
              </a:lnSpc>
              <a:buFont typeface="Wingdings" pitchFamily="2" charset="2"/>
              <a:buNone/>
              <a:defRPr/>
            </a:pPr>
            <a:r>
              <a:rPr lang="en-US" altLang="en-US" dirty="0" smtClean="0"/>
              <a:t>Model - II</a:t>
            </a:r>
          </a:p>
          <a:p>
            <a:pPr eaLnBrk="1" hangingPunct="1">
              <a:lnSpc>
                <a:spcPct val="80000"/>
              </a:lnSpc>
              <a:buFont typeface="Wingdings" pitchFamily="2" charset="2"/>
              <a:buNone/>
              <a:defRPr/>
            </a:pPr>
            <a:r>
              <a:rPr lang="en-US" altLang="en-US" sz="2800" dirty="0" smtClean="0"/>
              <a:t>Three party relationship</a:t>
            </a:r>
          </a:p>
          <a:p>
            <a:pPr marL="860425" eaLnBrk="1" hangingPunct="1">
              <a:lnSpc>
                <a:spcPct val="80000"/>
              </a:lnSpc>
              <a:defRPr/>
            </a:pPr>
            <a:r>
              <a:rPr lang="en-US" altLang="en-US" sz="2800" dirty="0" smtClean="0"/>
              <a:t>(Bank-vendor) and customer</a:t>
            </a:r>
          </a:p>
          <a:p>
            <a:pPr eaLnBrk="1" hangingPunct="1">
              <a:lnSpc>
                <a:spcPct val="80000"/>
              </a:lnSpc>
              <a:buFont typeface="Wingdings" pitchFamily="2" charset="2"/>
              <a:buNone/>
              <a:defRPr/>
            </a:pPr>
            <a:endParaRPr lang="en-US" altLang="en-US" sz="2800" dirty="0" smtClean="0"/>
          </a:p>
          <a:p>
            <a:pPr eaLnBrk="1" hangingPunct="1">
              <a:lnSpc>
                <a:spcPct val="80000"/>
              </a:lnSpc>
              <a:buFont typeface="Wingdings" pitchFamily="2" charset="2"/>
              <a:buNone/>
              <a:defRPr/>
            </a:pPr>
            <a:r>
              <a:rPr lang="en-US" altLang="en-US" dirty="0" smtClean="0"/>
              <a:t>Model - III</a:t>
            </a:r>
          </a:p>
          <a:p>
            <a:pPr eaLnBrk="1" hangingPunct="1">
              <a:lnSpc>
                <a:spcPct val="80000"/>
              </a:lnSpc>
              <a:buFont typeface="Wingdings" pitchFamily="2" charset="2"/>
              <a:buNone/>
              <a:defRPr/>
            </a:pPr>
            <a:r>
              <a:rPr lang="en-US" altLang="en-US" sz="2800" dirty="0" smtClean="0"/>
              <a:t>Three party relationship</a:t>
            </a:r>
          </a:p>
          <a:p>
            <a:pPr marL="860425" eaLnBrk="1" hangingPunct="1">
              <a:lnSpc>
                <a:spcPct val="80000"/>
              </a:lnSpc>
              <a:defRPr/>
            </a:pPr>
            <a:r>
              <a:rPr lang="en-US" altLang="en-US" sz="2800" dirty="0" smtClean="0"/>
              <a:t>Bank and (vendor-customer)</a:t>
            </a:r>
            <a:endParaRPr lang="en-US" alt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381000"/>
            <a:ext cx="8534400" cy="685800"/>
          </a:xfrm>
        </p:spPr>
        <p:txBody>
          <a:bodyPr/>
          <a:lstStyle/>
          <a:p>
            <a:pPr eaLnBrk="1" hangingPunct="1"/>
            <a:r>
              <a:rPr lang="en-US" altLang="en-US" smtClean="0"/>
              <a:t/>
            </a:r>
            <a:br>
              <a:rPr lang="en-US" altLang="en-US" smtClean="0"/>
            </a:br>
            <a:r>
              <a:rPr lang="en-US" altLang="en-US" smtClean="0"/>
              <a:t>Model - I</a:t>
            </a:r>
            <a:br>
              <a:rPr lang="en-US" altLang="en-US" smtClean="0"/>
            </a:br>
            <a:endParaRPr lang="en-US" altLang="en-US" smtClean="0"/>
          </a:p>
        </p:txBody>
      </p:sp>
      <p:sp>
        <p:nvSpPr>
          <p:cNvPr id="14339" name="Rectangle 3"/>
          <p:cNvSpPr>
            <a:spLocks noGrp="1" noChangeArrowheads="1"/>
          </p:cNvSpPr>
          <p:nvPr>
            <p:ph type="body" idx="1"/>
          </p:nvPr>
        </p:nvSpPr>
        <p:spPr>
          <a:xfrm>
            <a:off x="304800" y="1143000"/>
            <a:ext cx="8382000" cy="5410200"/>
          </a:xfrm>
        </p:spPr>
        <p:txBody>
          <a:bodyPr/>
          <a:lstStyle/>
          <a:p>
            <a:pPr eaLnBrk="1" hangingPunct="1">
              <a:lnSpc>
                <a:spcPct val="150000"/>
              </a:lnSpc>
            </a:pPr>
            <a:r>
              <a:rPr lang="en-US" altLang="en-US" sz="2400" smtClean="0"/>
              <a:t>The simplest possible model emerges when the transaction involves two parties only, i.e. Bank and the customer. </a:t>
            </a:r>
          </a:p>
          <a:p>
            <a:pPr eaLnBrk="1" hangingPunct="1">
              <a:lnSpc>
                <a:spcPct val="150000"/>
              </a:lnSpc>
            </a:pPr>
            <a:endParaRPr lang="en-US" altLang="en-US" sz="1000" smtClean="0"/>
          </a:p>
          <a:p>
            <a:pPr eaLnBrk="1" hangingPunct="1">
              <a:lnSpc>
                <a:spcPct val="150000"/>
              </a:lnSpc>
            </a:pPr>
            <a:r>
              <a:rPr lang="en-US" altLang="en-US" sz="2400" smtClean="0"/>
              <a:t>The bank is also vendor and sells the asset(s) to its customers on deferred payment basis.</a:t>
            </a:r>
          </a:p>
          <a:p>
            <a:pPr eaLnBrk="1" hangingPunct="1">
              <a:lnSpc>
                <a:spcPct val="150000"/>
              </a:lnSpc>
            </a:pPr>
            <a:endParaRPr lang="en-US" altLang="en-US" sz="1000" smtClean="0"/>
          </a:p>
          <a:p>
            <a:pPr eaLnBrk="1" hangingPunct="1">
              <a:lnSpc>
                <a:spcPct val="150000"/>
              </a:lnSpc>
            </a:pPr>
            <a:r>
              <a:rPr lang="en-US" altLang="en-US" sz="2400" smtClean="0"/>
              <a:t>From Shariah perspective it is an ideal model and its profits are fully justified because bank assumes all risks as vendor/trader.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028700" y="1905000"/>
            <a:ext cx="6927850" cy="2820144"/>
            <a:chOff x="1028700" y="1905000"/>
            <a:chExt cx="6927850" cy="2268538"/>
          </a:xfrm>
          <a:solidFill>
            <a:schemeClr val="bg1"/>
          </a:solidFill>
        </p:grpSpPr>
        <p:sp>
          <p:nvSpPr>
            <p:cNvPr id="15362" name="Rectangle 3"/>
            <p:cNvSpPr>
              <a:spLocks noChangeArrowheads="1"/>
            </p:cNvSpPr>
            <p:nvPr/>
          </p:nvSpPr>
          <p:spPr bwMode="auto">
            <a:xfrm>
              <a:off x="6000750" y="2857500"/>
              <a:ext cx="1955800" cy="381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Bank/Vendor</a:t>
              </a:r>
            </a:p>
          </p:txBody>
        </p:sp>
        <p:sp>
          <p:nvSpPr>
            <p:cNvPr id="15363" name="Rectangle 6"/>
            <p:cNvSpPr>
              <a:spLocks noChangeArrowheads="1"/>
            </p:cNvSpPr>
            <p:nvPr/>
          </p:nvSpPr>
          <p:spPr bwMode="auto">
            <a:xfrm>
              <a:off x="1028700" y="2895600"/>
              <a:ext cx="1828800" cy="381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Customer</a:t>
              </a:r>
            </a:p>
          </p:txBody>
        </p:sp>
        <p:sp>
          <p:nvSpPr>
            <p:cNvPr id="15364" name="Line 9"/>
            <p:cNvSpPr>
              <a:spLocks noChangeShapeType="1"/>
            </p:cNvSpPr>
            <p:nvPr/>
          </p:nvSpPr>
          <p:spPr bwMode="auto">
            <a:xfrm>
              <a:off x="2895600" y="3048000"/>
              <a:ext cx="3048000" cy="0"/>
            </a:xfrm>
            <a:prstGeom prst="line">
              <a:avLst/>
            </a:prstGeom>
            <a:grpFill/>
            <a:ln w="381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5365" name="Oval 10"/>
            <p:cNvSpPr>
              <a:spLocks noChangeArrowheads="1"/>
            </p:cNvSpPr>
            <p:nvPr/>
          </p:nvSpPr>
          <p:spPr bwMode="auto">
            <a:xfrm>
              <a:off x="4102100" y="2781300"/>
              <a:ext cx="457200" cy="4572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1</a:t>
              </a:r>
            </a:p>
          </p:txBody>
        </p:sp>
        <p:cxnSp>
          <p:nvCxnSpPr>
            <p:cNvPr id="15366" name="AutoShape 11"/>
            <p:cNvCxnSpPr>
              <a:cxnSpLocks noChangeShapeType="1"/>
              <a:stCxn id="15362" idx="0"/>
              <a:endCxn id="15363" idx="0"/>
            </p:cNvCxnSpPr>
            <p:nvPr/>
          </p:nvCxnSpPr>
          <p:spPr bwMode="auto">
            <a:xfrm rot="16200000" flipH="1" flipV="1">
              <a:off x="4441825" y="358775"/>
              <a:ext cx="38100" cy="5035550"/>
            </a:xfrm>
            <a:prstGeom prst="bentConnector3">
              <a:avLst>
                <a:gd name="adj1" fmla="val -1800005"/>
              </a:avLst>
            </a:prstGeom>
            <a:grpFill/>
            <a:ln w="28575">
              <a:solidFill>
                <a:schemeClr val="tx1"/>
              </a:solidFill>
              <a:miter lim="800000"/>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5367" name="Oval 12"/>
            <p:cNvSpPr>
              <a:spLocks noChangeArrowheads="1"/>
            </p:cNvSpPr>
            <p:nvPr/>
          </p:nvSpPr>
          <p:spPr bwMode="auto">
            <a:xfrm>
              <a:off x="4102100" y="1905000"/>
              <a:ext cx="457200" cy="4572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2</a:t>
              </a:r>
            </a:p>
          </p:txBody>
        </p:sp>
        <p:cxnSp>
          <p:nvCxnSpPr>
            <p:cNvPr id="15368" name="AutoShape 13"/>
            <p:cNvCxnSpPr>
              <a:cxnSpLocks noChangeShapeType="1"/>
              <a:stCxn id="15363" idx="2"/>
              <a:endCxn id="15362" idx="2"/>
            </p:cNvCxnSpPr>
            <p:nvPr/>
          </p:nvCxnSpPr>
          <p:spPr bwMode="auto">
            <a:xfrm rot="5400000" flipH="1" flipV="1">
              <a:off x="4441825" y="739775"/>
              <a:ext cx="38100" cy="5035550"/>
            </a:xfrm>
            <a:prstGeom prst="bentConnector3">
              <a:avLst>
                <a:gd name="adj1" fmla="val -1761296"/>
              </a:avLst>
            </a:prstGeom>
            <a:grpFill/>
            <a:ln w="28575">
              <a:solidFill>
                <a:schemeClr val="tx1"/>
              </a:solidFill>
              <a:miter lim="800000"/>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5369" name="Oval 14"/>
            <p:cNvSpPr>
              <a:spLocks noChangeArrowheads="1"/>
            </p:cNvSpPr>
            <p:nvPr/>
          </p:nvSpPr>
          <p:spPr bwMode="auto">
            <a:xfrm>
              <a:off x="4102100" y="3716338"/>
              <a:ext cx="457200" cy="4572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3</a:t>
              </a:r>
            </a:p>
          </p:txBody>
        </p:sp>
      </p:grpSp>
      <p:sp>
        <p:nvSpPr>
          <p:cNvPr id="38927" name="Rectangle 15"/>
          <p:cNvSpPr>
            <a:spLocks noChangeArrowheads="1"/>
          </p:cNvSpPr>
          <p:nvPr/>
        </p:nvSpPr>
        <p:spPr bwMode="auto">
          <a:xfrm>
            <a:off x="152400" y="304800"/>
            <a:ext cx="86868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92075" tIns="46038" rIns="92075" bIns="46038" anchor="ctr"/>
          <a:lstStyle>
            <a:lvl1pPr>
              <a:spcBef>
                <a:spcPct val="0"/>
              </a:spcBef>
              <a:defRPr kumimoji="1" sz="2400">
                <a:solidFill>
                  <a:schemeClr val="tx1"/>
                </a:solidFill>
                <a:latin typeface="Times New Roman" charset="0"/>
              </a:defRPr>
            </a:lvl1pPr>
            <a:lvl2pPr>
              <a:spcBef>
                <a:spcPct val="0"/>
              </a:spcBef>
              <a:defRPr kumimoji="1" sz="2400">
                <a:solidFill>
                  <a:schemeClr val="tx1"/>
                </a:solidFill>
                <a:latin typeface="Times New Roman" charset="0"/>
              </a:defRPr>
            </a:lvl2pPr>
            <a:lvl3pPr>
              <a:spcBef>
                <a:spcPct val="0"/>
              </a:spcBef>
              <a:defRPr kumimoji="1" sz="2400">
                <a:solidFill>
                  <a:schemeClr val="tx1"/>
                </a:solidFill>
                <a:latin typeface="Times New Roman" charset="0"/>
              </a:defRPr>
            </a:lvl3pPr>
            <a:lvl4pPr>
              <a:spcBef>
                <a:spcPct val="0"/>
              </a:spcBef>
              <a:defRPr kumimoji="1" sz="2400">
                <a:solidFill>
                  <a:schemeClr val="tx1"/>
                </a:solidFill>
                <a:latin typeface="Times New Roman" charset="0"/>
              </a:defRPr>
            </a:lvl4pPr>
            <a:lvl5pPr>
              <a:spcBef>
                <a:spcPct val="0"/>
              </a:spcBef>
              <a:defRPr kumimoji="1" sz="2400">
                <a:solidFill>
                  <a:schemeClr val="tx1"/>
                </a:solidFill>
                <a:latin typeface="Times New Roman" charset="0"/>
              </a:defRPr>
            </a:lvl5pPr>
            <a:lvl6pPr marL="457200" fontAlgn="base">
              <a:spcBef>
                <a:spcPct val="0"/>
              </a:spcBef>
              <a:spcAft>
                <a:spcPct val="0"/>
              </a:spcAft>
              <a:defRPr kumimoji="1" sz="2400">
                <a:solidFill>
                  <a:schemeClr val="tx1"/>
                </a:solidFill>
                <a:latin typeface="Times New Roman" charset="0"/>
              </a:defRPr>
            </a:lvl6pPr>
            <a:lvl7pPr marL="914400" fontAlgn="base">
              <a:spcBef>
                <a:spcPct val="0"/>
              </a:spcBef>
              <a:spcAft>
                <a:spcPct val="0"/>
              </a:spcAft>
              <a:defRPr kumimoji="1" sz="2400">
                <a:solidFill>
                  <a:schemeClr val="tx1"/>
                </a:solidFill>
                <a:latin typeface="Times New Roman" charset="0"/>
              </a:defRPr>
            </a:lvl7pPr>
            <a:lvl8pPr marL="1371600" fontAlgn="base">
              <a:spcBef>
                <a:spcPct val="0"/>
              </a:spcBef>
              <a:spcAft>
                <a:spcPct val="0"/>
              </a:spcAft>
              <a:defRPr kumimoji="1" sz="2400">
                <a:solidFill>
                  <a:schemeClr val="tx1"/>
                </a:solidFill>
                <a:latin typeface="Times New Roman" charset="0"/>
              </a:defRPr>
            </a:lvl8pPr>
            <a:lvl9pPr marL="1828800" fontAlgn="base">
              <a:spcBef>
                <a:spcPct val="0"/>
              </a:spcBef>
              <a:spcAft>
                <a:spcPct val="0"/>
              </a:spcAft>
              <a:defRPr kumimoji="1" sz="2400">
                <a:solidFill>
                  <a:schemeClr val="tx1"/>
                </a:solidFill>
                <a:latin typeface="Times New Roman" charset="0"/>
              </a:defRPr>
            </a:lvl9pPr>
          </a:lstStyle>
          <a:p>
            <a:pPr algn="ctr">
              <a:defRPr/>
            </a:pPr>
            <a:r>
              <a:rPr lang="en-US" altLang="en-US" sz="3200" dirty="0">
                <a:latin typeface="+mj-lt"/>
                <a:cs typeface="Arial" pitchFamily="34" charset="0"/>
              </a:rPr>
              <a:t>MODEL I – GRAPHICAL PRESENTATION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5288" y="260350"/>
            <a:ext cx="8534400" cy="609600"/>
          </a:xfrm>
        </p:spPr>
        <p:txBody>
          <a:bodyPr/>
          <a:lstStyle/>
          <a:p>
            <a:pPr eaLnBrk="1" hangingPunct="1"/>
            <a:r>
              <a:rPr lang="en-US" altLang="en-US" smtClean="0"/>
              <a:t>Model I - Phases</a:t>
            </a:r>
          </a:p>
        </p:txBody>
      </p:sp>
      <p:sp>
        <p:nvSpPr>
          <p:cNvPr id="16387" name="Rectangle 3"/>
          <p:cNvSpPr>
            <a:spLocks noGrp="1" noChangeArrowheads="1"/>
          </p:cNvSpPr>
          <p:nvPr>
            <p:ph type="body" idx="1"/>
          </p:nvPr>
        </p:nvSpPr>
        <p:spPr>
          <a:xfrm>
            <a:off x="323850" y="981075"/>
            <a:ext cx="8382000" cy="5472113"/>
          </a:xfrm>
        </p:spPr>
        <p:txBody>
          <a:bodyPr/>
          <a:lstStyle/>
          <a:p>
            <a:pPr eaLnBrk="1" hangingPunct="1">
              <a:buFont typeface="Wingdings" pitchFamily="2" charset="2"/>
              <a:buNone/>
            </a:pPr>
            <a:r>
              <a:rPr lang="en-US" altLang="en-US" sz="2600" u="sng" dirty="0" smtClean="0"/>
              <a:t>Phase 1:</a:t>
            </a:r>
            <a:r>
              <a:rPr lang="en-US" altLang="en-US" sz="2600" dirty="0" smtClean="0"/>
              <a:t> </a:t>
            </a:r>
          </a:p>
          <a:p>
            <a:pPr eaLnBrk="1" hangingPunct="1">
              <a:buFont typeface="Wingdings" pitchFamily="2" charset="2"/>
              <a:buNone/>
            </a:pPr>
            <a:r>
              <a:rPr lang="en-US" altLang="en-US" sz="2600" dirty="0" smtClean="0"/>
              <a:t>	The customer approaches Bank (Vendor) and identifies Asset(s) and collects relevant information including cost and profit.</a:t>
            </a:r>
          </a:p>
          <a:p>
            <a:pPr eaLnBrk="1" hangingPunct="1">
              <a:buFontTx/>
              <a:buNone/>
            </a:pPr>
            <a:r>
              <a:rPr lang="en-US" altLang="en-US" sz="2600" u="sng" dirty="0" smtClean="0"/>
              <a:t>Phase 2:</a:t>
            </a:r>
          </a:p>
          <a:p>
            <a:pPr eaLnBrk="1" hangingPunct="1">
              <a:buFont typeface="Wingdings" pitchFamily="2" charset="2"/>
              <a:buNone/>
            </a:pPr>
            <a:r>
              <a:rPr lang="en-US" altLang="en-US" sz="2600" dirty="0" smtClean="0"/>
              <a:t>	Bank sells Asset(s) to the Customer, transfer risk and ownership to the Customer at certain Murabaha Price.</a:t>
            </a:r>
          </a:p>
          <a:p>
            <a:pPr eaLnBrk="1" hangingPunct="1">
              <a:buFont typeface="Wingdings" pitchFamily="2" charset="2"/>
              <a:buNone/>
            </a:pPr>
            <a:r>
              <a:rPr lang="en-US" altLang="en-US" sz="2600" u="sng" dirty="0" smtClean="0"/>
              <a:t>Phase 3:</a:t>
            </a:r>
          </a:p>
          <a:p>
            <a:pPr eaLnBrk="1" hangingPunct="1">
              <a:buFont typeface="Wingdings" pitchFamily="2" charset="2"/>
              <a:buNone/>
            </a:pPr>
            <a:r>
              <a:rPr lang="en-US" altLang="en-US" sz="2600" dirty="0" smtClean="0"/>
              <a:t>	Customer pays Murabaha Price in lump sum or in installments on agreed dates.</a:t>
            </a:r>
          </a:p>
          <a:p>
            <a:pPr eaLnBrk="1" hangingPunct="1">
              <a:buFont typeface="Wingdings" pitchFamily="2" charset="2"/>
              <a:buNone/>
            </a:pPr>
            <a:endParaRPr lang="en-US" altLang="en-US" sz="2600" b="1" u="sng"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381000"/>
            <a:ext cx="8534400" cy="838200"/>
          </a:xfrm>
        </p:spPr>
        <p:txBody>
          <a:bodyPr/>
          <a:lstStyle/>
          <a:p>
            <a:pPr eaLnBrk="1" hangingPunct="1"/>
            <a:r>
              <a:rPr lang="en-US" altLang="en-US" smtClean="0"/>
              <a:t>Model - II</a:t>
            </a:r>
          </a:p>
        </p:txBody>
      </p:sp>
      <p:sp>
        <p:nvSpPr>
          <p:cNvPr id="17411" name="Rectangle 3"/>
          <p:cNvSpPr>
            <a:spLocks noGrp="1" noChangeArrowheads="1"/>
          </p:cNvSpPr>
          <p:nvPr>
            <p:ph type="body" idx="1"/>
          </p:nvPr>
        </p:nvSpPr>
        <p:spPr>
          <a:xfrm>
            <a:off x="228600" y="1371600"/>
            <a:ext cx="8610600" cy="4953000"/>
          </a:xfrm>
        </p:spPr>
        <p:txBody>
          <a:bodyPr/>
          <a:lstStyle/>
          <a:p>
            <a:pPr eaLnBrk="1" hangingPunct="1">
              <a:lnSpc>
                <a:spcPct val="150000"/>
              </a:lnSpc>
            </a:pPr>
            <a:r>
              <a:rPr lang="en-US" altLang="en-US" sz="2800" smtClean="0"/>
              <a:t>In most cases Murabaha transaction involves a third party (i.e. Vendor) because bank is not expected to engage in sale of variety of products required for variety of customers.</a:t>
            </a:r>
          </a:p>
          <a:p>
            <a:pPr eaLnBrk="1" hangingPunct="1">
              <a:lnSpc>
                <a:spcPct val="150000"/>
              </a:lnSpc>
              <a:buFont typeface="Wingdings" pitchFamily="2" charset="2"/>
              <a:buNone/>
            </a:pPr>
            <a:endParaRPr lang="en-US" altLang="en-US" sz="2800" smtClean="0"/>
          </a:p>
          <a:p>
            <a:pPr eaLnBrk="1" hangingPunct="1">
              <a:lnSpc>
                <a:spcPct val="150000"/>
              </a:lnSpc>
            </a:pPr>
            <a:r>
              <a:rPr lang="en-US" altLang="en-US" sz="2800" smtClean="0"/>
              <a:t>The bank directly deals with the vendor and purchases the asset(s).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88913"/>
            <a:ext cx="8458200" cy="954087"/>
          </a:xfrm>
        </p:spPr>
        <p:txBody>
          <a:bodyPr/>
          <a:lstStyle/>
          <a:p>
            <a:pPr eaLnBrk="1" hangingPunct="1"/>
            <a:r>
              <a:rPr lang="en-US" altLang="en-US" smtClean="0"/>
              <a:t>Model II</a:t>
            </a:r>
          </a:p>
        </p:txBody>
      </p:sp>
      <p:sp>
        <p:nvSpPr>
          <p:cNvPr id="18435" name="Rectangle 3"/>
          <p:cNvSpPr>
            <a:spLocks noGrp="1" noChangeArrowheads="1"/>
          </p:cNvSpPr>
          <p:nvPr>
            <p:ph type="body" idx="1"/>
          </p:nvPr>
        </p:nvSpPr>
        <p:spPr>
          <a:xfrm>
            <a:off x="685800" y="1295400"/>
            <a:ext cx="7775575" cy="4876800"/>
          </a:xfrm>
        </p:spPr>
        <p:txBody>
          <a:bodyPr/>
          <a:lstStyle/>
          <a:p>
            <a:pPr eaLnBrk="1" hangingPunct="1">
              <a:lnSpc>
                <a:spcPct val="150000"/>
              </a:lnSpc>
            </a:pPr>
            <a:r>
              <a:rPr lang="en-US" altLang="en-US" sz="2800" smtClean="0"/>
              <a:t>The bank sells the purchased asset(s) to the customer on cost plus basis.</a:t>
            </a:r>
          </a:p>
          <a:p>
            <a:pPr eaLnBrk="1" hangingPunct="1">
              <a:lnSpc>
                <a:spcPct val="150000"/>
              </a:lnSpc>
            </a:pPr>
            <a:endParaRPr lang="en-US" altLang="en-US" sz="2800" smtClean="0"/>
          </a:p>
          <a:p>
            <a:pPr eaLnBrk="1" hangingPunct="1">
              <a:lnSpc>
                <a:spcPct val="150000"/>
              </a:lnSpc>
            </a:pPr>
            <a:r>
              <a:rPr lang="en-US" altLang="en-US" sz="2800" smtClean="0"/>
              <a:t>There are two distinct sale contracts at different point of times. First between bank and vendor and second between bank and the customer.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19100" y="1772816"/>
            <a:ext cx="7810500" cy="3600400"/>
            <a:chOff x="419100" y="2219325"/>
            <a:chExt cx="7810500" cy="2705100"/>
          </a:xfrm>
          <a:solidFill>
            <a:schemeClr val="bg1"/>
          </a:solidFill>
        </p:grpSpPr>
        <p:sp>
          <p:nvSpPr>
            <p:cNvPr id="19458" name="Rectangle 14"/>
            <p:cNvSpPr>
              <a:spLocks noChangeArrowheads="1"/>
            </p:cNvSpPr>
            <p:nvPr/>
          </p:nvSpPr>
          <p:spPr bwMode="auto">
            <a:xfrm>
              <a:off x="3309938" y="2219325"/>
              <a:ext cx="1787525" cy="762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Vendor</a:t>
              </a:r>
            </a:p>
          </p:txBody>
        </p:sp>
        <p:grpSp>
          <p:nvGrpSpPr>
            <p:cNvPr id="19459" name="Group 4"/>
            <p:cNvGrpSpPr>
              <a:grpSpLocks/>
            </p:cNvGrpSpPr>
            <p:nvPr/>
          </p:nvGrpSpPr>
          <p:grpSpPr bwMode="auto">
            <a:xfrm>
              <a:off x="419100" y="2333625"/>
              <a:ext cx="7810500" cy="2590800"/>
              <a:chOff x="419100" y="2971800"/>
              <a:chExt cx="7810500" cy="2590800"/>
            </a:xfrm>
            <a:grpFill/>
          </p:grpSpPr>
          <p:cxnSp>
            <p:nvCxnSpPr>
              <p:cNvPr id="19461" name="AutoShape 9"/>
              <p:cNvCxnSpPr>
                <a:cxnSpLocks noChangeShapeType="1"/>
              </p:cNvCxnSpPr>
              <p:nvPr/>
            </p:nvCxnSpPr>
            <p:spPr bwMode="auto">
              <a:xfrm flipV="1">
                <a:off x="1409700" y="3200400"/>
                <a:ext cx="1866900" cy="1066800"/>
              </a:xfrm>
              <a:prstGeom prst="bentConnector3">
                <a:avLst>
                  <a:gd name="adj1" fmla="val 231"/>
                </a:avLst>
              </a:prstGeom>
              <a:grpFill/>
              <a:ln w="25400">
                <a:solidFill>
                  <a:schemeClr val="tx1"/>
                </a:solidFill>
                <a:miter lim="800000"/>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9462" name="Line 10"/>
              <p:cNvSpPr>
                <a:spLocks noChangeShapeType="1"/>
              </p:cNvSpPr>
              <p:nvPr/>
            </p:nvSpPr>
            <p:spPr bwMode="auto">
              <a:xfrm>
                <a:off x="2362200" y="4876800"/>
                <a:ext cx="4191000" cy="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463" name="Rectangle 12"/>
              <p:cNvSpPr>
                <a:spLocks noChangeArrowheads="1"/>
              </p:cNvSpPr>
              <p:nvPr/>
            </p:nvSpPr>
            <p:spPr bwMode="auto">
              <a:xfrm>
                <a:off x="419100" y="4267200"/>
                <a:ext cx="1828800" cy="1226574"/>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Customer</a:t>
                </a:r>
              </a:p>
            </p:txBody>
          </p:sp>
          <p:sp>
            <p:nvSpPr>
              <p:cNvPr id="19464" name="Rectangle 13"/>
              <p:cNvSpPr>
                <a:spLocks noChangeArrowheads="1"/>
              </p:cNvSpPr>
              <p:nvPr/>
            </p:nvSpPr>
            <p:spPr bwMode="auto">
              <a:xfrm>
                <a:off x="6553200" y="4267200"/>
                <a:ext cx="1676400" cy="12192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Bank</a:t>
                </a:r>
              </a:p>
            </p:txBody>
          </p:sp>
          <p:cxnSp>
            <p:nvCxnSpPr>
              <p:cNvPr id="19465" name="AutoShape 15"/>
              <p:cNvCxnSpPr>
                <a:cxnSpLocks noChangeShapeType="1"/>
                <a:stCxn id="19464" idx="0"/>
              </p:cNvCxnSpPr>
              <p:nvPr/>
            </p:nvCxnSpPr>
            <p:spPr bwMode="auto">
              <a:xfrm rot="16200000" flipV="1">
                <a:off x="5701507" y="2577306"/>
                <a:ext cx="1085850" cy="2293937"/>
              </a:xfrm>
              <a:prstGeom prst="bentConnector2">
                <a:avLst/>
              </a:prstGeom>
              <a:grpFill/>
              <a:ln w="25400">
                <a:solidFill>
                  <a:schemeClr val="tx1"/>
                </a:solidFill>
                <a:miter lim="800000"/>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9466" name="Line 17"/>
              <p:cNvSpPr>
                <a:spLocks noChangeShapeType="1"/>
              </p:cNvSpPr>
              <p:nvPr/>
            </p:nvSpPr>
            <p:spPr bwMode="auto">
              <a:xfrm>
                <a:off x="5105400" y="3505200"/>
                <a:ext cx="1828800" cy="0"/>
              </a:xfrm>
              <a:prstGeom prst="line">
                <a:avLst/>
              </a:prstGeom>
              <a:grpFill/>
              <a:ln w="254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467" name="Line 18"/>
              <p:cNvSpPr>
                <a:spLocks noChangeShapeType="1"/>
              </p:cNvSpPr>
              <p:nvPr/>
            </p:nvSpPr>
            <p:spPr bwMode="auto">
              <a:xfrm>
                <a:off x="6934200" y="3505200"/>
                <a:ext cx="0" cy="76200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468" name="Oval 19"/>
              <p:cNvSpPr>
                <a:spLocks noChangeArrowheads="1"/>
              </p:cNvSpPr>
              <p:nvPr/>
            </p:nvSpPr>
            <p:spPr bwMode="auto">
              <a:xfrm>
                <a:off x="1981200" y="3048000"/>
                <a:ext cx="533400" cy="3810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1</a:t>
                </a:r>
              </a:p>
            </p:txBody>
          </p:sp>
          <p:sp>
            <p:nvSpPr>
              <p:cNvPr id="19469" name="Oval 20"/>
              <p:cNvSpPr>
                <a:spLocks noChangeArrowheads="1"/>
              </p:cNvSpPr>
              <p:nvPr/>
            </p:nvSpPr>
            <p:spPr bwMode="auto">
              <a:xfrm>
                <a:off x="3733800" y="4724400"/>
                <a:ext cx="533400" cy="3810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2</a:t>
                </a:r>
              </a:p>
            </p:txBody>
          </p:sp>
          <p:sp>
            <p:nvSpPr>
              <p:cNvPr id="19470" name="Oval 21"/>
              <p:cNvSpPr>
                <a:spLocks noChangeArrowheads="1"/>
              </p:cNvSpPr>
              <p:nvPr/>
            </p:nvSpPr>
            <p:spPr bwMode="auto">
              <a:xfrm>
                <a:off x="6705600" y="2971800"/>
                <a:ext cx="533400" cy="3810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3</a:t>
                </a:r>
              </a:p>
            </p:txBody>
          </p:sp>
          <p:sp>
            <p:nvSpPr>
              <p:cNvPr id="19471" name="Oval 22"/>
              <p:cNvSpPr>
                <a:spLocks noChangeArrowheads="1"/>
              </p:cNvSpPr>
              <p:nvPr/>
            </p:nvSpPr>
            <p:spPr bwMode="auto">
              <a:xfrm>
                <a:off x="5486400" y="3352800"/>
                <a:ext cx="533400" cy="3810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4</a:t>
                </a:r>
              </a:p>
            </p:txBody>
          </p:sp>
          <p:sp>
            <p:nvSpPr>
              <p:cNvPr id="19472" name="Line 23"/>
              <p:cNvSpPr>
                <a:spLocks noChangeShapeType="1"/>
              </p:cNvSpPr>
              <p:nvPr/>
            </p:nvSpPr>
            <p:spPr bwMode="auto">
              <a:xfrm flipH="1">
                <a:off x="2362200" y="4495800"/>
                <a:ext cx="4114800" cy="0"/>
              </a:xfrm>
              <a:prstGeom prst="line">
                <a:avLst/>
              </a:prstGeom>
              <a:grpFill/>
              <a:ln w="25400">
                <a:solidFill>
                  <a:schemeClr val="tx1"/>
                </a:solidFill>
                <a:round/>
                <a:headEnd type="none" w="sm" len="sm"/>
                <a:tailEnd type="stealth"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473" name="Line 24"/>
              <p:cNvSpPr>
                <a:spLocks noChangeShapeType="1"/>
              </p:cNvSpPr>
              <p:nvPr/>
            </p:nvSpPr>
            <p:spPr bwMode="auto">
              <a:xfrm>
                <a:off x="2286000" y="5410200"/>
                <a:ext cx="4267200" cy="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9474" name="Oval 25"/>
              <p:cNvSpPr>
                <a:spLocks noChangeArrowheads="1"/>
              </p:cNvSpPr>
              <p:nvPr/>
            </p:nvSpPr>
            <p:spPr bwMode="auto">
              <a:xfrm>
                <a:off x="3733800" y="5181600"/>
                <a:ext cx="533400" cy="3810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6</a:t>
                </a:r>
              </a:p>
            </p:txBody>
          </p:sp>
          <p:sp>
            <p:nvSpPr>
              <p:cNvPr id="19475" name="Oval 26"/>
              <p:cNvSpPr>
                <a:spLocks noChangeArrowheads="1"/>
              </p:cNvSpPr>
              <p:nvPr/>
            </p:nvSpPr>
            <p:spPr bwMode="auto">
              <a:xfrm>
                <a:off x="3733800" y="4267200"/>
                <a:ext cx="533400" cy="3810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5</a:t>
                </a:r>
              </a:p>
            </p:txBody>
          </p:sp>
        </p:grpSp>
      </p:grpSp>
      <p:sp>
        <p:nvSpPr>
          <p:cNvPr id="42011" name="Rectangle 27"/>
          <p:cNvSpPr>
            <a:spLocks noChangeArrowheads="1"/>
          </p:cNvSpPr>
          <p:nvPr/>
        </p:nvSpPr>
        <p:spPr bwMode="auto">
          <a:xfrm>
            <a:off x="377825" y="342900"/>
            <a:ext cx="8534400" cy="9985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ctr"/>
          <a:lstStyle>
            <a:lvl1pPr>
              <a:spcBef>
                <a:spcPct val="0"/>
              </a:spcBef>
              <a:defRPr kumimoji="1" sz="2400">
                <a:solidFill>
                  <a:schemeClr val="tx1"/>
                </a:solidFill>
                <a:latin typeface="Times New Roman" charset="0"/>
              </a:defRPr>
            </a:lvl1pPr>
            <a:lvl2pPr>
              <a:spcBef>
                <a:spcPct val="0"/>
              </a:spcBef>
              <a:defRPr kumimoji="1" sz="2400">
                <a:solidFill>
                  <a:schemeClr val="tx1"/>
                </a:solidFill>
                <a:latin typeface="Times New Roman" charset="0"/>
              </a:defRPr>
            </a:lvl2pPr>
            <a:lvl3pPr>
              <a:spcBef>
                <a:spcPct val="0"/>
              </a:spcBef>
              <a:defRPr kumimoji="1" sz="2400">
                <a:solidFill>
                  <a:schemeClr val="tx1"/>
                </a:solidFill>
                <a:latin typeface="Times New Roman" charset="0"/>
              </a:defRPr>
            </a:lvl3pPr>
            <a:lvl4pPr>
              <a:spcBef>
                <a:spcPct val="0"/>
              </a:spcBef>
              <a:defRPr kumimoji="1" sz="2400">
                <a:solidFill>
                  <a:schemeClr val="tx1"/>
                </a:solidFill>
                <a:latin typeface="Times New Roman" charset="0"/>
              </a:defRPr>
            </a:lvl4pPr>
            <a:lvl5pPr>
              <a:spcBef>
                <a:spcPct val="0"/>
              </a:spcBef>
              <a:defRPr kumimoji="1" sz="2400">
                <a:solidFill>
                  <a:schemeClr val="tx1"/>
                </a:solidFill>
                <a:latin typeface="Times New Roman" charset="0"/>
              </a:defRPr>
            </a:lvl5pPr>
            <a:lvl6pPr marL="457200" fontAlgn="base">
              <a:spcBef>
                <a:spcPct val="0"/>
              </a:spcBef>
              <a:spcAft>
                <a:spcPct val="0"/>
              </a:spcAft>
              <a:defRPr kumimoji="1" sz="2400">
                <a:solidFill>
                  <a:schemeClr val="tx1"/>
                </a:solidFill>
                <a:latin typeface="Times New Roman" charset="0"/>
              </a:defRPr>
            </a:lvl6pPr>
            <a:lvl7pPr marL="914400" fontAlgn="base">
              <a:spcBef>
                <a:spcPct val="0"/>
              </a:spcBef>
              <a:spcAft>
                <a:spcPct val="0"/>
              </a:spcAft>
              <a:defRPr kumimoji="1" sz="2400">
                <a:solidFill>
                  <a:schemeClr val="tx1"/>
                </a:solidFill>
                <a:latin typeface="Times New Roman" charset="0"/>
              </a:defRPr>
            </a:lvl7pPr>
            <a:lvl8pPr marL="1371600" fontAlgn="base">
              <a:spcBef>
                <a:spcPct val="0"/>
              </a:spcBef>
              <a:spcAft>
                <a:spcPct val="0"/>
              </a:spcAft>
              <a:defRPr kumimoji="1" sz="2400">
                <a:solidFill>
                  <a:schemeClr val="tx1"/>
                </a:solidFill>
                <a:latin typeface="Times New Roman" charset="0"/>
              </a:defRPr>
            </a:lvl8pPr>
            <a:lvl9pPr marL="1828800" fontAlgn="base">
              <a:spcBef>
                <a:spcPct val="0"/>
              </a:spcBef>
              <a:spcAft>
                <a:spcPct val="0"/>
              </a:spcAft>
              <a:defRPr kumimoji="1" sz="2400">
                <a:solidFill>
                  <a:schemeClr val="tx1"/>
                </a:solidFill>
                <a:latin typeface="Times New Roman" charset="0"/>
              </a:defRPr>
            </a:lvl9pPr>
          </a:lstStyle>
          <a:p>
            <a:pPr algn="ctr">
              <a:defRPr/>
            </a:pPr>
            <a:r>
              <a:rPr lang="en-US" altLang="en-US" sz="4400" dirty="0" smtClean="0">
                <a:latin typeface="+mj-lt"/>
                <a:cs typeface="Arial" pitchFamily="34" charset="0"/>
              </a:rPr>
              <a:t>Model II – Graphical Presentation</a:t>
            </a:r>
            <a:endParaRPr lang="en-US" altLang="en-US" sz="4400" dirty="0">
              <a:latin typeface="+mj-lt"/>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a:xfrm>
            <a:off x="228600" y="228600"/>
            <a:ext cx="8686800" cy="609600"/>
          </a:xfrm>
        </p:spPr>
        <p:txBody>
          <a:bodyPr/>
          <a:lstStyle/>
          <a:p>
            <a:pPr eaLnBrk="1" hangingPunct="1"/>
            <a:r>
              <a:rPr lang="en-US" altLang="en-US" smtClean="0"/>
              <a:t>Model II - Phases</a:t>
            </a:r>
          </a:p>
        </p:txBody>
      </p:sp>
      <p:sp>
        <p:nvSpPr>
          <p:cNvPr id="20483" name="Rectangle 1027"/>
          <p:cNvSpPr>
            <a:spLocks noGrp="1" noChangeArrowheads="1"/>
          </p:cNvSpPr>
          <p:nvPr>
            <p:ph type="body" idx="1"/>
          </p:nvPr>
        </p:nvSpPr>
        <p:spPr>
          <a:xfrm>
            <a:off x="323850" y="1052513"/>
            <a:ext cx="8458200" cy="5040312"/>
          </a:xfrm>
        </p:spPr>
        <p:txBody>
          <a:bodyPr/>
          <a:lstStyle/>
          <a:p>
            <a:pPr eaLnBrk="1" hangingPunct="1">
              <a:buFont typeface="Wingdings" pitchFamily="2" charset="2"/>
              <a:buNone/>
            </a:pPr>
            <a:r>
              <a:rPr lang="en-US" altLang="en-US" sz="2800" u="sng" smtClean="0"/>
              <a:t>Phase 1:</a:t>
            </a:r>
          </a:p>
          <a:p>
            <a:pPr eaLnBrk="1" hangingPunct="1">
              <a:buFont typeface="Wingdings" pitchFamily="2" charset="2"/>
              <a:buNone/>
            </a:pPr>
            <a:r>
              <a:rPr lang="en-US" altLang="en-US" sz="2800" smtClean="0"/>
              <a:t>	Customer identifies and approaches the Vendor or Supplier of the Asset(s) and collects all relevant information.</a:t>
            </a:r>
          </a:p>
          <a:p>
            <a:pPr eaLnBrk="1" hangingPunct="1">
              <a:buFont typeface="Wingdings" pitchFamily="2" charset="2"/>
              <a:buNone/>
            </a:pPr>
            <a:endParaRPr lang="en-US" altLang="en-US" sz="800" smtClean="0"/>
          </a:p>
          <a:p>
            <a:pPr eaLnBrk="1" hangingPunct="1">
              <a:buFont typeface="Wingdings" pitchFamily="2" charset="2"/>
              <a:buNone/>
            </a:pPr>
            <a:r>
              <a:rPr lang="en-US" altLang="en-US" sz="2800" u="sng" smtClean="0"/>
              <a:t>Phase 2:</a:t>
            </a:r>
          </a:p>
          <a:p>
            <a:pPr eaLnBrk="1" hangingPunct="1">
              <a:buFont typeface="Wingdings" pitchFamily="2" charset="2"/>
              <a:buNone/>
            </a:pPr>
            <a:r>
              <a:rPr lang="en-US" altLang="en-US" sz="2800" smtClean="0"/>
              <a:t>	Customer approaches the Bank for Murabaha Financing and promises to buy the Asset(s).</a:t>
            </a:r>
          </a:p>
          <a:p>
            <a:pPr eaLnBrk="1" hangingPunct="1">
              <a:buFont typeface="Wingdings" pitchFamily="2" charset="2"/>
              <a:buNone/>
            </a:pPr>
            <a:endParaRPr lang="en-US" altLang="en-US" sz="800" u="sng" smtClean="0"/>
          </a:p>
          <a:p>
            <a:pPr eaLnBrk="1" hangingPunct="1">
              <a:buFont typeface="Wingdings" pitchFamily="2" charset="2"/>
              <a:buNone/>
            </a:pPr>
            <a:r>
              <a:rPr lang="en-US" altLang="en-US" sz="2800" u="sng" smtClean="0"/>
              <a:t>Phase 3:</a:t>
            </a:r>
          </a:p>
          <a:p>
            <a:pPr eaLnBrk="1" hangingPunct="1">
              <a:buFont typeface="Wingdings" pitchFamily="2" charset="2"/>
              <a:buNone/>
            </a:pPr>
            <a:r>
              <a:rPr lang="en-US" altLang="en-US" sz="2800" smtClean="0"/>
              <a:t>	The Bank makes payment to vendor directly.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922337"/>
          </a:xfrm>
        </p:spPr>
        <p:txBody>
          <a:bodyPr/>
          <a:lstStyle/>
          <a:p>
            <a:pPr eaLnBrk="1" hangingPunct="1"/>
            <a:r>
              <a:rPr lang="en-US" altLang="en-US" sz="4000" smtClean="0"/>
              <a:t>Summary of the Previous Lecture</a:t>
            </a:r>
          </a:p>
        </p:txBody>
      </p:sp>
      <p:sp>
        <p:nvSpPr>
          <p:cNvPr id="3" name="Content Placeholder 2"/>
          <p:cNvSpPr>
            <a:spLocks noGrp="1"/>
          </p:cNvSpPr>
          <p:nvPr>
            <p:ph idx="1"/>
          </p:nvPr>
        </p:nvSpPr>
        <p:spPr>
          <a:xfrm>
            <a:off x="323850" y="1196975"/>
            <a:ext cx="8569325" cy="5256213"/>
          </a:xfrm>
        </p:spPr>
        <p:txBody>
          <a:bodyPr/>
          <a:lstStyle/>
          <a:p>
            <a:pPr marL="0" indent="0" eaLnBrk="1" hangingPunct="1">
              <a:lnSpc>
                <a:spcPct val="150000"/>
              </a:lnSpc>
              <a:buFontTx/>
              <a:buNone/>
              <a:defRPr/>
            </a:pPr>
            <a:r>
              <a:rPr lang="en-US" sz="2400" dirty="0" smtClean="0"/>
              <a:t>In previous lecture we discussed the;</a:t>
            </a:r>
          </a:p>
          <a:p>
            <a:pPr eaLnBrk="1" hangingPunct="1">
              <a:lnSpc>
                <a:spcPct val="150000"/>
              </a:lnSpc>
              <a:defRPr/>
            </a:pPr>
            <a:r>
              <a:rPr lang="en-US" sz="2400" dirty="0" smtClean="0"/>
              <a:t>Governing features of Islamic banking system</a:t>
            </a:r>
          </a:p>
          <a:p>
            <a:pPr marL="1138238" indent="-447675" eaLnBrk="1" hangingPunct="1">
              <a:lnSpc>
                <a:spcPct val="150000"/>
              </a:lnSpc>
              <a:buFontTx/>
              <a:buAutoNum type="arabicPeriod"/>
              <a:defRPr/>
            </a:pPr>
            <a:r>
              <a:rPr lang="en-US" altLang="en-US" sz="2400" dirty="0" smtClean="0"/>
              <a:t>The prohibition of interest based transactions</a:t>
            </a:r>
          </a:p>
          <a:p>
            <a:pPr marL="1138238" indent="-447675" eaLnBrk="1" hangingPunct="1">
              <a:lnSpc>
                <a:spcPct val="150000"/>
              </a:lnSpc>
              <a:buFontTx/>
              <a:buAutoNum type="arabicPeriod"/>
              <a:defRPr/>
            </a:pPr>
            <a:r>
              <a:rPr lang="en-US" altLang="en-US" sz="2400" dirty="0" smtClean="0"/>
              <a:t>Avoidance of speculations (</a:t>
            </a:r>
            <a:r>
              <a:rPr lang="en-US" altLang="en-US" sz="2400" dirty="0" err="1" smtClean="0"/>
              <a:t>gharar</a:t>
            </a:r>
            <a:r>
              <a:rPr lang="en-US" altLang="en-US" sz="2400" dirty="0" smtClean="0"/>
              <a:t>)</a:t>
            </a:r>
          </a:p>
          <a:p>
            <a:pPr marL="1138238" indent="-447675" eaLnBrk="1" hangingPunct="1">
              <a:lnSpc>
                <a:spcPct val="150000"/>
              </a:lnSpc>
              <a:buFontTx/>
              <a:buAutoNum type="arabicPeriod"/>
              <a:defRPr/>
            </a:pPr>
            <a:r>
              <a:rPr lang="en-US" altLang="en-US" sz="2400" dirty="0" smtClean="0"/>
              <a:t>Avoidance of oppression (</a:t>
            </a:r>
            <a:r>
              <a:rPr lang="en-US" altLang="en-US" sz="2400" dirty="0" err="1" smtClean="0"/>
              <a:t>zulm</a:t>
            </a:r>
            <a:r>
              <a:rPr lang="en-US" altLang="en-US" sz="2400" dirty="0" smtClean="0"/>
              <a:t>)</a:t>
            </a:r>
          </a:p>
          <a:p>
            <a:pPr marL="1138238" indent="-447675" eaLnBrk="1" hangingPunct="1">
              <a:lnSpc>
                <a:spcPct val="150000"/>
              </a:lnSpc>
              <a:buFontTx/>
              <a:buAutoNum type="arabicPeriod"/>
              <a:defRPr/>
            </a:pPr>
            <a:r>
              <a:rPr lang="en-US" altLang="en-US" sz="2400" dirty="0" smtClean="0"/>
              <a:t>Introduction of Islamic tax (zakat)</a:t>
            </a:r>
          </a:p>
          <a:p>
            <a:pPr marL="1138238" indent="-447675" eaLnBrk="1" hangingPunct="1">
              <a:lnSpc>
                <a:spcPct val="150000"/>
              </a:lnSpc>
              <a:buFontTx/>
              <a:buAutoNum type="arabicPeriod"/>
              <a:defRPr/>
            </a:pPr>
            <a:r>
              <a:rPr lang="en-US" altLang="en-US" sz="2400" dirty="0" smtClean="0"/>
              <a:t>Financing of Sharia Approved activities</a:t>
            </a:r>
            <a:endParaRPr lang="en-US" sz="2400" dirty="0" smtClean="0"/>
          </a:p>
          <a:p>
            <a:pPr eaLnBrk="1" hangingPunct="1">
              <a:lnSpc>
                <a:spcPct val="150000"/>
              </a:lnSpc>
              <a:defRPr/>
            </a:pPr>
            <a:r>
              <a:rPr lang="en-US" sz="2400" dirty="0" smtClean="0"/>
              <a:t>Comparison of Islamic and conventional banking system.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95288" y="260350"/>
            <a:ext cx="8534400" cy="609600"/>
          </a:xfrm>
        </p:spPr>
        <p:txBody>
          <a:bodyPr/>
          <a:lstStyle/>
          <a:p>
            <a:pPr eaLnBrk="1" hangingPunct="1"/>
            <a:r>
              <a:rPr lang="en-US" altLang="en-US" smtClean="0"/>
              <a:t>Model II – Phases</a:t>
            </a:r>
          </a:p>
        </p:txBody>
      </p:sp>
      <p:sp>
        <p:nvSpPr>
          <p:cNvPr id="21507" name="Rectangle 3"/>
          <p:cNvSpPr>
            <a:spLocks noGrp="1" noChangeArrowheads="1"/>
          </p:cNvSpPr>
          <p:nvPr>
            <p:ph type="body" idx="1"/>
          </p:nvPr>
        </p:nvSpPr>
        <p:spPr>
          <a:xfrm>
            <a:off x="381000" y="1219200"/>
            <a:ext cx="8458200" cy="5257800"/>
          </a:xfrm>
        </p:spPr>
        <p:txBody>
          <a:bodyPr/>
          <a:lstStyle/>
          <a:p>
            <a:pPr eaLnBrk="1" hangingPunct="1">
              <a:buFont typeface="Wingdings" pitchFamily="2" charset="2"/>
              <a:buNone/>
            </a:pPr>
            <a:r>
              <a:rPr lang="en-US" altLang="en-US" u="sng" smtClean="0"/>
              <a:t>Phase 4:</a:t>
            </a:r>
          </a:p>
          <a:p>
            <a:pPr eaLnBrk="1" hangingPunct="1">
              <a:buFont typeface="Wingdings" pitchFamily="2" charset="2"/>
              <a:buNone/>
            </a:pPr>
            <a:r>
              <a:rPr lang="en-US" altLang="en-US" smtClean="0"/>
              <a:t>	Vendor delivers the Asset(s) &amp; transfers the ownership of Asset(s) to the Bank.</a:t>
            </a:r>
          </a:p>
          <a:p>
            <a:pPr eaLnBrk="1" hangingPunct="1">
              <a:buFont typeface="Wingdings" pitchFamily="2" charset="2"/>
              <a:buNone/>
            </a:pPr>
            <a:r>
              <a:rPr lang="en-US" altLang="en-US" u="sng" smtClean="0"/>
              <a:t>Phase 5:</a:t>
            </a:r>
          </a:p>
          <a:p>
            <a:pPr eaLnBrk="1" hangingPunct="1">
              <a:buFont typeface="Wingdings" pitchFamily="2" charset="2"/>
              <a:buNone/>
            </a:pPr>
            <a:r>
              <a:rPr lang="en-US" altLang="en-US" smtClean="0"/>
              <a:t>	Bank sells the Asset(s) to Customer on cost plus basis and transfers ownership.</a:t>
            </a:r>
          </a:p>
          <a:p>
            <a:pPr eaLnBrk="1" hangingPunct="1">
              <a:buFont typeface="Wingdings" pitchFamily="2" charset="2"/>
              <a:buNone/>
            </a:pPr>
            <a:r>
              <a:rPr lang="en-US" altLang="en-US" u="sng" smtClean="0"/>
              <a:t>Phase 6:</a:t>
            </a:r>
            <a:r>
              <a:rPr lang="en-US" altLang="en-US" smtClean="0"/>
              <a:t>  </a:t>
            </a:r>
          </a:p>
          <a:p>
            <a:pPr eaLnBrk="1" hangingPunct="1">
              <a:buFont typeface="Wingdings" pitchFamily="2" charset="2"/>
              <a:buNone/>
            </a:pPr>
            <a:r>
              <a:rPr lang="en-US" altLang="en-US" smtClean="0"/>
              <a:t>	Customer pays Murabaha Price in lump sum or in installments on agreed dates.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z="3800" smtClean="0"/>
              <a:t>Model III – Banking Murabaha</a:t>
            </a:r>
          </a:p>
        </p:txBody>
      </p:sp>
      <p:sp>
        <p:nvSpPr>
          <p:cNvPr id="22531" name="Rectangle 3"/>
          <p:cNvSpPr>
            <a:spLocks noGrp="1" noChangeArrowheads="1"/>
          </p:cNvSpPr>
          <p:nvPr>
            <p:ph type="body" idx="1"/>
          </p:nvPr>
        </p:nvSpPr>
        <p:spPr>
          <a:xfrm>
            <a:off x="684213" y="1628775"/>
            <a:ext cx="7772400" cy="4572000"/>
          </a:xfrm>
        </p:spPr>
        <p:txBody>
          <a:bodyPr/>
          <a:lstStyle/>
          <a:p>
            <a:pPr eaLnBrk="1" hangingPunct="1"/>
            <a:r>
              <a:rPr lang="en-US" altLang="en-US" sz="2800" smtClean="0"/>
              <a:t>This Murabaha model is mostly practiced model in banking now a  days and therefore we will look at it in more detail.</a:t>
            </a:r>
          </a:p>
          <a:p>
            <a:pPr eaLnBrk="1" hangingPunct="1">
              <a:buFont typeface="Wingdings" pitchFamily="2" charset="2"/>
              <a:buNone/>
            </a:pPr>
            <a:r>
              <a:rPr lang="en-US" altLang="en-US" sz="2800" smtClean="0"/>
              <a:t>	We will also look at the documentation required at different stages of the transaction.</a:t>
            </a:r>
          </a:p>
          <a:p>
            <a:pPr eaLnBrk="1" hangingPunct="1">
              <a:buFont typeface="Wingdings" pitchFamily="2" charset="2"/>
              <a:buNone/>
            </a:pPr>
            <a:endParaRPr lang="en-US" altLang="en-US" sz="2800" smtClean="0"/>
          </a:p>
          <a:p>
            <a:pPr eaLnBrk="1" hangingPunct="1"/>
            <a:r>
              <a:rPr lang="en-US" altLang="en-US" sz="2800" smtClean="0"/>
              <a:t>It is also a three-party structure but it is bit complicated than previous ones.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8080375" cy="1143000"/>
          </a:xfrm>
        </p:spPr>
        <p:txBody>
          <a:bodyPr/>
          <a:lstStyle/>
          <a:p>
            <a:pPr eaLnBrk="1" hangingPunct="1"/>
            <a:r>
              <a:rPr lang="en-US" altLang="en-US" sz="3600" smtClean="0"/>
              <a:t>Model III – Banking Murabaha</a:t>
            </a:r>
          </a:p>
        </p:txBody>
      </p:sp>
      <p:sp>
        <p:nvSpPr>
          <p:cNvPr id="23555" name="Rectangle 3"/>
          <p:cNvSpPr>
            <a:spLocks noGrp="1" noChangeArrowheads="1"/>
          </p:cNvSpPr>
          <p:nvPr>
            <p:ph type="body" idx="1"/>
          </p:nvPr>
        </p:nvSpPr>
        <p:spPr>
          <a:xfrm>
            <a:off x="395288" y="1676400"/>
            <a:ext cx="8520112" cy="4343400"/>
          </a:xfrm>
        </p:spPr>
        <p:txBody>
          <a:bodyPr/>
          <a:lstStyle/>
          <a:p>
            <a:pPr eaLnBrk="1" hangingPunct="1">
              <a:lnSpc>
                <a:spcPct val="150000"/>
              </a:lnSpc>
            </a:pPr>
            <a:r>
              <a:rPr lang="en-US" altLang="en-US" sz="2800" smtClean="0"/>
              <a:t>The product of Murabaha that is being used in Islamic banking as a mode of finance is something different from the Murabaha used in normal trade .</a:t>
            </a:r>
          </a:p>
          <a:p>
            <a:pPr eaLnBrk="1" hangingPunct="1">
              <a:lnSpc>
                <a:spcPct val="150000"/>
              </a:lnSpc>
              <a:buFont typeface="Wingdings" pitchFamily="2" charset="2"/>
              <a:buNone/>
            </a:pPr>
            <a:endParaRPr lang="en-US" altLang="en-US" sz="2800" smtClean="0"/>
          </a:p>
          <a:p>
            <a:pPr eaLnBrk="1" hangingPunct="1">
              <a:lnSpc>
                <a:spcPct val="150000"/>
              </a:lnSpc>
            </a:pPr>
            <a:r>
              <a:rPr lang="en-US" altLang="en-US" sz="2800" smtClean="0"/>
              <a:t>It is called Murabaha to the purchase order.</a:t>
            </a:r>
          </a:p>
          <a:p>
            <a:pPr eaLnBrk="1" hangingPunct="1">
              <a:lnSpc>
                <a:spcPct val="150000"/>
              </a:lnSpc>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8080375" cy="1143000"/>
          </a:xfrm>
        </p:spPr>
        <p:txBody>
          <a:bodyPr/>
          <a:lstStyle/>
          <a:p>
            <a:pPr eaLnBrk="1" hangingPunct="1"/>
            <a:r>
              <a:rPr lang="en-US" altLang="en-US" smtClean="0"/>
              <a:t>Model III – Banking Murabaha</a:t>
            </a:r>
          </a:p>
        </p:txBody>
      </p:sp>
      <p:sp>
        <p:nvSpPr>
          <p:cNvPr id="24579" name="Rectangle 3"/>
          <p:cNvSpPr>
            <a:spLocks noGrp="1" noChangeArrowheads="1"/>
          </p:cNvSpPr>
          <p:nvPr>
            <p:ph type="body" idx="1"/>
          </p:nvPr>
        </p:nvSpPr>
        <p:spPr>
          <a:xfrm>
            <a:off x="381000" y="1989138"/>
            <a:ext cx="8458200" cy="4106862"/>
          </a:xfrm>
        </p:spPr>
        <p:txBody>
          <a:bodyPr/>
          <a:lstStyle/>
          <a:p>
            <a:pPr eaLnBrk="1" hangingPunct="1">
              <a:lnSpc>
                <a:spcPct val="150000"/>
              </a:lnSpc>
            </a:pPr>
            <a:r>
              <a:rPr lang="en-US" altLang="en-US" sz="2800" smtClean="0"/>
              <a:t>It is a bunch of contracts completed in steps and ultimately serves the financial needs of the client.</a:t>
            </a:r>
          </a:p>
          <a:p>
            <a:pPr algn="just" eaLnBrk="1" hangingPunct="1">
              <a:lnSpc>
                <a:spcPct val="150000"/>
              </a:lnSpc>
            </a:pPr>
            <a:endParaRPr lang="en-US" altLang="en-US" sz="2800" smtClean="0"/>
          </a:p>
          <a:p>
            <a:pPr eaLnBrk="1" hangingPunct="1">
              <a:lnSpc>
                <a:spcPct val="150000"/>
              </a:lnSpc>
            </a:pPr>
            <a:r>
              <a:rPr lang="en-US" altLang="en-US" sz="2800" smtClean="0"/>
              <a:t>The sequence of their execution is extremely important to make the transaction Shariah compliant.</a:t>
            </a:r>
          </a:p>
          <a:p>
            <a:pPr eaLnBrk="1" hangingPunct="1">
              <a:lnSpc>
                <a:spcPct val="150000"/>
              </a:lnSpc>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27" name="Rectangle 23"/>
          <p:cNvSpPr>
            <a:spLocks noChangeArrowheads="1"/>
          </p:cNvSpPr>
          <p:nvPr/>
        </p:nvSpPr>
        <p:spPr bwMode="auto">
          <a:xfrm>
            <a:off x="28575" y="0"/>
            <a:ext cx="8858250" cy="954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2075" tIns="46038" rIns="92075" bIns="46038" anchor="ctr"/>
          <a:lstStyle>
            <a:lvl1pPr>
              <a:spcBef>
                <a:spcPct val="0"/>
              </a:spcBef>
              <a:defRPr kumimoji="1" sz="2400">
                <a:solidFill>
                  <a:schemeClr val="tx1"/>
                </a:solidFill>
                <a:latin typeface="Times New Roman" charset="0"/>
              </a:defRPr>
            </a:lvl1pPr>
            <a:lvl2pPr>
              <a:spcBef>
                <a:spcPct val="0"/>
              </a:spcBef>
              <a:defRPr kumimoji="1" sz="2400">
                <a:solidFill>
                  <a:schemeClr val="tx1"/>
                </a:solidFill>
                <a:latin typeface="Times New Roman" charset="0"/>
              </a:defRPr>
            </a:lvl2pPr>
            <a:lvl3pPr>
              <a:spcBef>
                <a:spcPct val="0"/>
              </a:spcBef>
              <a:defRPr kumimoji="1" sz="2400">
                <a:solidFill>
                  <a:schemeClr val="tx1"/>
                </a:solidFill>
                <a:latin typeface="Times New Roman" charset="0"/>
              </a:defRPr>
            </a:lvl3pPr>
            <a:lvl4pPr>
              <a:spcBef>
                <a:spcPct val="0"/>
              </a:spcBef>
              <a:defRPr kumimoji="1" sz="2400">
                <a:solidFill>
                  <a:schemeClr val="tx1"/>
                </a:solidFill>
                <a:latin typeface="Times New Roman" charset="0"/>
              </a:defRPr>
            </a:lvl4pPr>
            <a:lvl5pPr>
              <a:spcBef>
                <a:spcPct val="0"/>
              </a:spcBef>
              <a:defRPr kumimoji="1" sz="2400">
                <a:solidFill>
                  <a:schemeClr val="tx1"/>
                </a:solidFill>
                <a:latin typeface="Times New Roman" charset="0"/>
              </a:defRPr>
            </a:lvl5pPr>
            <a:lvl6pPr marL="457200" fontAlgn="base">
              <a:spcBef>
                <a:spcPct val="0"/>
              </a:spcBef>
              <a:spcAft>
                <a:spcPct val="0"/>
              </a:spcAft>
              <a:defRPr kumimoji="1" sz="2400">
                <a:solidFill>
                  <a:schemeClr val="tx1"/>
                </a:solidFill>
                <a:latin typeface="Times New Roman" charset="0"/>
              </a:defRPr>
            </a:lvl6pPr>
            <a:lvl7pPr marL="914400" fontAlgn="base">
              <a:spcBef>
                <a:spcPct val="0"/>
              </a:spcBef>
              <a:spcAft>
                <a:spcPct val="0"/>
              </a:spcAft>
              <a:defRPr kumimoji="1" sz="2400">
                <a:solidFill>
                  <a:schemeClr val="tx1"/>
                </a:solidFill>
                <a:latin typeface="Times New Roman" charset="0"/>
              </a:defRPr>
            </a:lvl7pPr>
            <a:lvl8pPr marL="1371600" fontAlgn="base">
              <a:spcBef>
                <a:spcPct val="0"/>
              </a:spcBef>
              <a:spcAft>
                <a:spcPct val="0"/>
              </a:spcAft>
              <a:defRPr kumimoji="1" sz="2400">
                <a:solidFill>
                  <a:schemeClr val="tx1"/>
                </a:solidFill>
                <a:latin typeface="Times New Roman" charset="0"/>
              </a:defRPr>
            </a:lvl8pPr>
            <a:lvl9pPr marL="1828800" fontAlgn="base">
              <a:spcBef>
                <a:spcPct val="0"/>
              </a:spcBef>
              <a:spcAft>
                <a:spcPct val="0"/>
              </a:spcAft>
              <a:defRPr kumimoji="1" sz="2400">
                <a:solidFill>
                  <a:schemeClr val="tx1"/>
                </a:solidFill>
                <a:latin typeface="Times New Roman" charset="0"/>
              </a:defRPr>
            </a:lvl9pPr>
          </a:lstStyle>
          <a:p>
            <a:pPr algn="ctr">
              <a:defRPr/>
            </a:pPr>
            <a:r>
              <a:rPr lang="en-US" altLang="en-US" sz="3600" dirty="0" smtClean="0">
                <a:latin typeface="+mj-lt"/>
                <a:cs typeface="Arial" pitchFamily="34" charset="0"/>
              </a:rPr>
              <a:t>Model III – Graphical Presentation</a:t>
            </a:r>
            <a:endParaRPr lang="en-US" altLang="en-US" sz="3600" dirty="0">
              <a:latin typeface="+mj-lt"/>
              <a:cs typeface="Arial" pitchFamily="34" charset="0"/>
            </a:endParaRPr>
          </a:p>
        </p:txBody>
      </p:sp>
      <p:grpSp>
        <p:nvGrpSpPr>
          <p:cNvPr id="25603" name="Group 36"/>
          <p:cNvGrpSpPr>
            <a:grpSpLocks/>
          </p:cNvGrpSpPr>
          <p:nvPr/>
        </p:nvGrpSpPr>
        <p:grpSpPr bwMode="auto">
          <a:xfrm>
            <a:off x="251520" y="1244600"/>
            <a:ext cx="8424936" cy="5496768"/>
            <a:chOff x="571500" y="2057400"/>
            <a:chExt cx="7739216" cy="4887861"/>
          </a:xfrm>
          <a:solidFill>
            <a:schemeClr val="bg1"/>
          </a:solidFill>
        </p:grpSpPr>
        <p:cxnSp>
          <p:nvCxnSpPr>
            <p:cNvPr id="54" name="Straight Connector 53"/>
            <p:cNvCxnSpPr/>
            <p:nvPr/>
          </p:nvCxnSpPr>
          <p:spPr>
            <a:xfrm>
              <a:off x="1600220" y="6028985"/>
              <a:ext cx="5564298" cy="0"/>
            </a:xfrm>
            <a:prstGeom prst="line">
              <a:avLst/>
            </a:prstGeom>
            <a:grpFill/>
            <a:ln w="25400">
              <a:solidFill>
                <a:schemeClr val="tx1"/>
              </a:solidFill>
              <a:tailEnd w="lg" len="lg"/>
            </a:ln>
          </p:spPr>
          <p:style>
            <a:lnRef idx="1">
              <a:schemeClr val="accent1"/>
            </a:lnRef>
            <a:fillRef idx="0">
              <a:schemeClr val="accent1"/>
            </a:fillRef>
            <a:effectRef idx="0">
              <a:schemeClr val="accent1"/>
            </a:effectRef>
            <a:fontRef idx="minor">
              <a:schemeClr val="tx1"/>
            </a:fontRef>
          </p:style>
        </p:cxnSp>
        <p:sp>
          <p:nvSpPr>
            <p:cNvPr id="25605" name="Rectangle 3"/>
            <p:cNvSpPr>
              <a:spLocks noChangeArrowheads="1"/>
            </p:cNvSpPr>
            <p:nvPr/>
          </p:nvSpPr>
          <p:spPr bwMode="auto">
            <a:xfrm>
              <a:off x="6634316" y="3810000"/>
              <a:ext cx="1676400" cy="18669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Bank</a:t>
              </a:r>
            </a:p>
          </p:txBody>
        </p:sp>
        <p:sp>
          <p:nvSpPr>
            <p:cNvPr id="25606" name="Rectangle 7"/>
            <p:cNvSpPr>
              <a:spLocks noChangeArrowheads="1"/>
            </p:cNvSpPr>
            <p:nvPr/>
          </p:nvSpPr>
          <p:spPr bwMode="auto">
            <a:xfrm>
              <a:off x="3276600" y="2057400"/>
              <a:ext cx="1793158" cy="1000124"/>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Vendor</a:t>
              </a:r>
            </a:p>
          </p:txBody>
        </p:sp>
        <p:sp>
          <p:nvSpPr>
            <p:cNvPr id="25607" name="Line 9"/>
            <p:cNvSpPr>
              <a:spLocks noChangeShapeType="1"/>
            </p:cNvSpPr>
            <p:nvPr/>
          </p:nvSpPr>
          <p:spPr bwMode="auto">
            <a:xfrm flipH="1">
              <a:off x="2247900" y="4648200"/>
              <a:ext cx="4381500" cy="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cxnSp>
          <p:nvCxnSpPr>
            <p:cNvPr id="25608" name="AutoShape 10"/>
            <p:cNvCxnSpPr>
              <a:cxnSpLocks noChangeShapeType="1"/>
              <a:stCxn id="25625" idx="0"/>
            </p:cNvCxnSpPr>
            <p:nvPr/>
          </p:nvCxnSpPr>
          <p:spPr bwMode="auto">
            <a:xfrm rot="5400000" flipH="1" flipV="1">
              <a:off x="1628775" y="2162175"/>
              <a:ext cx="1428750" cy="1866900"/>
            </a:xfrm>
            <a:prstGeom prst="bentConnector2">
              <a:avLst/>
            </a:prstGeom>
            <a:grpFill/>
            <a:ln w="25400" cap="rnd">
              <a:solidFill>
                <a:schemeClr val="tx1"/>
              </a:solidFill>
              <a:miter lim="800000"/>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5609" name="Line 11"/>
            <p:cNvSpPr>
              <a:spLocks noChangeShapeType="1"/>
            </p:cNvSpPr>
            <p:nvPr/>
          </p:nvSpPr>
          <p:spPr bwMode="auto">
            <a:xfrm flipH="1">
              <a:off x="1752600" y="2743200"/>
              <a:ext cx="1485900" cy="0"/>
            </a:xfrm>
            <a:prstGeom prst="line">
              <a:avLst/>
            </a:prstGeom>
            <a:grpFill/>
            <a:ln w="25400">
              <a:solidFill>
                <a:schemeClr val="tx1"/>
              </a:solidFill>
              <a:round/>
              <a:headEnd type="none" w="sm" len="sm"/>
              <a:tailEnd type="non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5610" name="Line 12"/>
            <p:cNvSpPr>
              <a:spLocks noChangeShapeType="1"/>
            </p:cNvSpPr>
            <p:nvPr/>
          </p:nvSpPr>
          <p:spPr bwMode="auto">
            <a:xfrm>
              <a:off x="1752600" y="2743200"/>
              <a:ext cx="0" cy="106680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5611" name="Oval 19"/>
            <p:cNvSpPr>
              <a:spLocks noChangeArrowheads="1"/>
            </p:cNvSpPr>
            <p:nvPr/>
          </p:nvSpPr>
          <p:spPr bwMode="auto">
            <a:xfrm>
              <a:off x="2362200" y="25146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4</a:t>
              </a:r>
            </a:p>
          </p:txBody>
        </p:sp>
        <p:sp>
          <p:nvSpPr>
            <p:cNvPr id="25612" name="Oval 20"/>
            <p:cNvSpPr>
              <a:spLocks noChangeArrowheads="1"/>
            </p:cNvSpPr>
            <p:nvPr/>
          </p:nvSpPr>
          <p:spPr bwMode="auto">
            <a:xfrm>
              <a:off x="1600200" y="20574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3</a:t>
              </a:r>
            </a:p>
          </p:txBody>
        </p:sp>
        <p:sp>
          <p:nvSpPr>
            <p:cNvPr id="25613" name="Line 22"/>
            <p:cNvSpPr>
              <a:spLocks noChangeShapeType="1"/>
            </p:cNvSpPr>
            <p:nvPr/>
          </p:nvSpPr>
          <p:spPr bwMode="auto">
            <a:xfrm flipH="1">
              <a:off x="2247900" y="4038600"/>
              <a:ext cx="4381500" cy="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5614" name="Oval 25"/>
            <p:cNvSpPr>
              <a:spLocks noChangeArrowheads="1"/>
            </p:cNvSpPr>
            <p:nvPr/>
          </p:nvSpPr>
          <p:spPr bwMode="auto">
            <a:xfrm>
              <a:off x="4191000" y="43434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2</a:t>
              </a:r>
            </a:p>
          </p:txBody>
        </p:sp>
        <p:sp>
          <p:nvSpPr>
            <p:cNvPr id="25615" name="Oval 26"/>
            <p:cNvSpPr>
              <a:spLocks noChangeArrowheads="1"/>
            </p:cNvSpPr>
            <p:nvPr/>
          </p:nvSpPr>
          <p:spPr bwMode="auto">
            <a:xfrm>
              <a:off x="4191000" y="57912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1</a:t>
              </a:r>
            </a:p>
          </p:txBody>
        </p:sp>
        <p:sp>
          <p:nvSpPr>
            <p:cNvPr id="25616" name="Oval 28"/>
            <p:cNvSpPr>
              <a:spLocks noChangeArrowheads="1"/>
            </p:cNvSpPr>
            <p:nvPr/>
          </p:nvSpPr>
          <p:spPr bwMode="auto">
            <a:xfrm>
              <a:off x="4191000" y="37338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2400"/>
            </a:p>
            <a:p>
              <a:pPr algn="ctr" eaLnBrk="1" hangingPunct="1"/>
              <a:r>
                <a:rPr lang="en-US" altLang="en-US" sz="2400"/>
                <a:t>5</a:t>
              </a:r>
            </a:p>
            <a:p>
              <a:pPr algn="ctr" eaLnBrk="1" hangingPunct="1"/>
              <a:endParaRPr lang="en-US" altLang="en-US" sz="2400"/>
            </a:p>
          </p:txBody>
        </p:sp>
        <p:sp>
          <p:nvSpPr>
            <p:cNvPr id="25617" name="Line 30"/>
            <p:cNvSpPr>
              <a:spLocks noChangeShapeType="1"/>
            </p:cNvSpPr>
            <p:nvPr/>
          </p:nvSpPr>
          <p:spPr bwMode="auto">
            <a:xfrm flipH="1" flipV="1">
              <a:off x="5105400" y="2514600"/>
              <a:ext cx="1524000" cy="152400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5618" name="Oval 31"/>
            <p:cNvSpPr>
              <a:spLocks noChangeArrowheads="1"/>
            </p:cNvSpPr>
            <p:nvPr/>
          </p:nvSpPr>
          <p:spPr bwMode="auto">
            <a:xfrm>
              <a:off x="5486400" y="29718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2400"/>
            </a:p>
            <a:p>
              <a:pPr algn="ctr" eaLnBrk="1" hangingPunct="1"/>
              <a:r>
                <a:rPr lang="en-US" altLang="en-US" sz="2400"/>
                <a:t>5</a:t>
              </a:r>
            </a:p>
            <a:p>
              <a:pPr algn="ctr" eaLnBrk="1" hangingPunct="1"/>
              <a:endParaRPr lang="en-US" altLang="en-US" sz="2400"/>
            </a:p>
          </p:txBody>
        </p:sp>
        <p:sp>
          <p:nvSpPr>
            <p:cNvPr id="25619" name="Oval 33"/>
            <p:cNvSpPr>
              <a:spLocks noChangeArrowheads="1"/>
            </p:cNvSpPr>
            <p:nvPr/>
          </p:nvSpPr>
          <p:spPr bwMode="auto">
            <a:xfrm>
              <a:off x="4191000" y="5029200"/>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sz="2400"/>
            </a:p>
            <a:p>
              <a:pPr algn="ctr" eaLnBrk="1" hangingPunct="1"/>
              <a:r>
                <a:rPr lang="en-US" altLang="en-US" sz="2400"/>
                <a:t>6</a:t>
              </a:r>
            </a:p>
            <a:p>
              <a:pPr algn="ctr" eaLnBrk="1" hangingPunct="1"/>
              <a:endParaRPr lang="en-US" altLang="en-US" sz="2400"/>
            </a:p>
          </p:txBody>
        </p:sp>
        <p:sp>
          <p:nvSpPr>
            <p:cNvPr id="25620" name="Rectangle 34"/>
            <p:cNvSpPr>
              <a:spLocks noChangeArrowheads="1"/>
            </p:cNvSpPr>
            <p:nvPr/>
          </p:nvSpPr>
          <p:spPr bwMode="auto">
            <a:xfrm>
              <a:off x="2324100" y="5456289"/>
              <a:ext cx="990600" cy="381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Offer</a:t>
              </a:r>
            </a:p>
          </p:txBody>
        </p:sp>
        <p:sp>
          <p:nvSpPr>
            <p:cNvPr id="25621" name="Rectangle 35"/>
            <p:cNvSpPr>
              <a:spLocks noChangeArrowheads="1"/>
            </p:cNvSpPr>
            <p:nvPr/>
          </p:nvSpPr>
          <p:spPr bwMode="auto">
            <a:xfrm>
              <a:off x="4833392" y="5486400"/>
              <a:ext cx="1719808" cy="381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Acceptance</a:t>
              </a:r>
            </a:p>
          </p:txBody>
        </p:sp>
        <p:sp>
          <p:nvSpPr>
            <p:cNvPr id="25622" name="AutoShape 38"/>
            <p:cNvSpPr>
              <a:spLocks noChangeArrowheads="1"/>
            </p:cNvSpPr>
            <p:nvPr/>
          </p:nvSpPr>
          <p:spPr bwMode="auto">
            <a:xfrm>
              <a:off x="2286000" y="5181600"/>
              <a:ext cx="1905000" cy="228600"/>
            </a:xfrm>
            <a:prstGeom prst="rightArrow">
              <a:avLst>
                <a:gd name="adj1" fmla="val 50000"/>
                <a:gd name="adj2" fmla="val 208333"/>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5623" name="AutoShape 39"/>
            <p:cNvSpPr>
              <a:spLocks noChangeArrowheads="1"/>
            </p:cNvSpPr>
            <p:nvPr/>
          </p:nvSpPr>
          <p:spPr bwMode="auto">
            <a:xfrm>
              <a:off x="4724400" y="5181600"/>
              <a:ext cx="1828800" cy="228600"/>
            </a:xfrm>
            <a:prstGeom prst="leftArrow">
              <a:avLst>
                <a:gd name="adj1" fmla="val 50000"/>
                <a:gd name="adj2" fmla="val 200000"/>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5624" name="Line 45"/>
            <p:cNvSpPr>
              <a:spLocks noChangeShapeType="1"/>
            </p:cNvSpPr>
            <p:nvPr/>
          </p:nvSpPr>
          <p:spPr bwMode="auto">
            <a:xfrm flipV="1">
              <a:off x="7740352" y="5676900"/>
              <a:ext cx="0" cy="1066800"/>
            </a:xfrm>
            <a:prstGeom prst="line">
              <a:avLst/>
            </a:prstGeom>
            <a:grpFill/>
            <a:ln w="25400">
              <a:solidFill>
                <a:schemeClr val="tx1"/>
              </a:solidFill>
              <a:round/>
              <a:headEnd type="none" w="sm" len="sm"/>
              <a:tailEnd type="triangle" w="lg" len="lg"/>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5625" name="Rectangle 3"/>
            <p:cNvSpPr>
              <a:spLocks noChangeArrowheads="1"/>
            </p:cNvSpPr>
            <p:nvPr/>
          </p:nvSpPr>
          <p:spPr bwMode="auto">
            <a:xfrm>
              <a:off x="571500" y="3810000"/>
              <a:ext cx="1676400" cy="18669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Customer</a:t>
              </a:r>
            </a:p>
          </p:txBody>
        </p:sp>
        <p:cxnSp>
          <p:nvCxnSpPr>
            <p:cNvPr id="21" name="Straight Connector 20"/>
            <p:cNvCxnSpPr/>
            <p:nvPr/>
          </p:nvCxnSpPr>
          <p:spPr>
            <a:xfrm>
              <a:off x="1116024" y="5676449"/>
              <a:ext cx="0" cy="1029023"/>
            </a:xfrm>
            <a:prstGeom prst="line">
              <a:avLst/>
            </a:prstGeom>
            <a:grpFill/>
            <a:ln w="25400">
              <a:solidFill>
                <a:schemeClr val="tx1"/>
              </a:solidFill>
              <a:tailEnd w="lg" len="lg"/>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116024" y="6705473"/>
              <a:ext cx="6624768" cy="0"/>
            </a:xfrm>
            <a:prstGeom prst="line">
              <a:avLst/>
            </a:prstGeom>
            <a:grpFill/>
            <a:ln w="25400">
              <a:solidFill>
                <a:schemeClr val="tx1"/>
              </a:solidFill>
              <a:tailEnd w="lg" len="lg"/>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600220" y="5676449"/>
              <a:ext cx="0" cy="352536"/>
            </a:xfrm>
            <a:prstGeom prst="line">
              <a:avLst/>
            </a:prstGeom>
            <a:grpFill/>
            <a:ln w="25400">
              <a:solidFill>
                <a:schemeClr val="tx1"/>
              </a:solidFill>
              <a:tailEnd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7164518" y="5676449"/>
              <a:ext cx="0" cy="352536"/>
            </a:xfrm>
            <a:prstGeom prst="straightConnector1">
              <a:avLst/>
            </a:prstGeom>
            <a:grpFill/>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25630" name="Oval 46"/>
            <p:cNvSpPr>
              <a:spLocks noChangeArrowheads="1"/>
            </p:cNvSpPr>
            <p:nvPr/>
          </p:nvSpPr>
          <p:spPr bwMode="auto">
            <a:xfrm>
              <a:off x="4191000" y="6411861"/>
              <a:ext cx="533400" cy="533400"/>
            </a:xfrm>
            <a:prstGeom prst="ellipse">
              <a:avLst/>
            </a:prstGeom>
            <a:grpFill/>
            <a:ln w="1270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7</a:t>
              </a: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79388" y="115888"/>
            <a:ext cx="8856662" cy="874712"/>
          </a:xfrm>
        </p:spPr>
        <p:txBody>
          <a:bodyPr/>
          <a:lstStyle/>
          <a:p>
            <a:pPr eaLnBrk="1" hangingPunct="1"/>
            <a:r>
              <a:rPr lang="en-US" altLang="en-US" sz="3800" smtClean="0"/>
              <a:t>Phase I – Promise to Purchase and Sell</a:t>
            </a:r>
          </a:p>
        </p:txBody>
      </p:sp>
      <p:sp>
        <p:nvSpPr>
          <p:cNvPr id="26627" name="Rectangle 3"/>
          <p:cNvSpPr>
            <a:spLocks noGrp="1" noChangeArrowheads="1"/>
          </p:cNvSpPr>
          <p:nvPr>
            <p:ph type="body" idx="1"/>
          </p:nvPr>
        </p:nvSpPr>
        <p:spPr>
          <a:xfrm>
            <a:off x="381000" y="1143000"/>
            <a:ext cx="8382000" cy="5334000"/>
          </a:xfrm>
        </p:spPr>
        <p:txBody>
          <a:bodyPr/>
          <a:lstStyle/>
          <a:p>
            <a:pPr marL="609600" indent="-609600" eaLnBrk="1" hangingPunct="1">
              <a:lnSpc>
                <a:spcPct val="150000"/>
              </a:lnSpc>
            </a:pPr>
            <a:r>
              <a:rPr lang="en-US" altLang="en-US" sz="2600" smtClean="0"/>
              <a:t>The customer approaches the bank for Murabaha Finance and promises to  purchase the asset(s) from the bank which, the customer will purchase as an agent of the bank.  </a:t>
            </a:r>
          </a:p>
          <a:p>
            <a:pPr marL="609600" indent="-609600" eaLnBrk="1" hangingPunct="1">
              <a:lnSpc>
                <a:spcPct val="150000"/>
              </a:lnSpc>
            </a:pPr>
            <a:r>
              <a:rPr lang="en-US" altLang="en-US" sz="2600" smtClean="0"/>
              <a:t>Master Murabaha Finance Agreement (MMFA) shall be signed by the bank and the customer at this stage. This is basically a memorandum of understanding between two parties.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81000"/>
            <a:ext cx="8080375" cy="762000"/>
          </a:xfrm>
        </p:spPr>
        <p:txBody>
          <a:bodyPr/>
          <a:lstStyle/>
          <a:p>
            <a:pPr eaLnBrk="1" hangingPunct="1"/>
            <a:r>
              <a:rPr lang="en-US" altLang="en-US" sz="4000" smtClean="0"/>
              <a:t>Phase II – Appointment of Agent</a:t>
            </a:r>
          </a:p>
        </p:txBody>
      </p:sp>
      <p:sp>
        <p:nvSpPr>
          <p:cNvPr id="27651" name="Rectangle 3"/>
          <p:cNvSpPr>
            <a:spLocks noGrp="1" noChangeArrowheads="1"/>
          </p:cNvSpPr>
          <p:nvPr>
            <p:ph type="body" idx="1"/>
          </p:nvPr>
        </p:nvSpPr>
        <p:spPr>
          <a:xfrm>
            <a:off x="457200" y="1628775"/>
            <a:ext cx="8305800" cy="4924425"/>
          </a:xfrm>
        </p:spPr>
        <p:txBody>
          <a:bodyPr/>
          <a:lstStyle/>
          <a:p>
            <a:pPr marL="609600" indent="-609600" eaLnBrk="1" hangingPunct="1">
              <a:lnSpc>
                <a:spcPct val="150000"/>
              </a:lnSpc>
            </a:pPr>
            <a:r>
              <a:rPr lang="en-US" altLang="en-US" sz="2400" dirty="0" smtClean="0"/>
              <a:t>In the absence of expertise required to purchase particular kind of asset(s), the bank appoints customer as its agent to buy asset(s) on its behalf </a:t>
            </a:r>
          </a:p>
          <a:p>
            <a:pPr marL="609600" indent="-609600" eaLnBrk="1" hangingPunct="1">
              <a:lnSpc>
                <a:spcPct val="150000"/>
              </a:lnSpc>
            </a:pPr>
            <a:endParaRPr lang="en-US" altLang="en-US" sz="6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2625" y="381000"/>
            <a:ext cx="8080375" cy="762000"/>
          </a:xfrm>
        </p:spPr>
        <p:txBody>
          <a:bodyPr/>
          <a:lstStyle/>
          <a:p>
            <a:pPr eaLnBrk="1" hangingPunct="1"/>
            <a:r>
              <a:rPr lang="en-US" altLang="en-US" sz="3600" smtClean="0"/>
              <a:t>Phase II – Appointment of Agent</a:t>
            </a:r>
          </a:p>
        </p:txBody>
      </p:sp>
      <p:sp>
        <p:nvSpPr>
          <p:cNvPr id="28675" name="Rectangle 3"/>
          <p:cNvSpPr>
            <a:spLocks noGrp="1" noChangeArrowheads="1"/>
          </p:cNvSpPr>
          <p:nvPr>
            <p:ph type="body" idx="1"/>
          </p:nvPr>
        </p:nvSpPr>
        <p:spPr>
          <a:xfrm>
            <a:off x="682625" y="1295400"/>
            <a:ext cx="7699375" cy="5029200"/>
          </a:xfrm>
        </p:spPr>
        <p:txBody>
          <a:bodyPr/>
          <a:lstStyle/>
          <a:p>
            <a:pPr eaLnBrk="1" hangingPunct="1">
              <a:lnSpc>
                <a:spcPct val="150000"/>
              </a:lnSpc>
            </a:pPr>
            <a:r>
              <a:rPr lang="en-US" altLang="en-US" sz="2400" dirty="0" smtClean="0"/>
              <a:t>The appointment of an agent for purchase of asset(s) for and on behalf of the bank and the ultimate sale of such asset(s) to the customer shall be independent transactions of each other and separately documented. </a:t>
            </a:r>
          </a:p>
          <a:p>
            <a:pPr eaLnBrk="1" hangingPunct="1">
              <a:lnSpc>
                <a:spcPct val="150000"/>
              </a:lnSpc>
              <a:buFont typeface="Wingdings" pitchFamily="2" charset="2"/>
              <a:buNone/>
            </a:pPr>
            <a:endParaRPr lang="en-US" altLang="en-US" sz="2400" dirty="0" smtClean="0"/>
          </a:p>
          <a:p>
            <a:pPr eaLnBrk="1" hangingPunct="1">
              <a:lnSpc>
                <a:spcPct val="150000"/>
              </a:lnSpc>
            </a:pPr>
            <a:r>
              <a:rPr lang="en-US" altLang="en-US" sz="2400" dirty="0" smtClean="0"/>
              <a:t>However, according to </a:t>
            </a:r>
            <a:r>
              <a:rPr lang="en-US" altLang="en-US" sz="2400" dirty="0" err="1" smtClean="0"/>
              <a:t>Shariah</a:t>
            </a:r>
            <a:r>
              <a:rPr lang="en-US" altLang="en-US" sz="2400" dirty="0" smtClean="0"/>
              <a:t>, it is preferable to appoint the agent other than the customer.</a:t>
            </a:r>
            <a:endParaRPr lang="en-US" altLang="en-US"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04800"/>
            <a:ext cx="8080375" cy="990600"/>
          </a:xfrm>
        </p:spPr>
        <p:txBody>
          <a:bodyPr/>
          <a:lstStyle/>
          <a:p>
            <a:pPr eaLnBrk="1" hangingPunct="1"/>
            <a:r>
              <a:rPr lang="en-US" altLang="en-US" sz="4000" smtClean="0"/>
              <a:t>Phase II – Appointment of Agent</a:t>
            </a:r>
          </a:p>
        </p:txBody>
      </p:sp>
      <p:sp>
        <p:nvSpPr>
          <p:cNvPr id="29699" name="Rectangle 3"/>
          <p:cNvSpPr>
            <a:spLocks noGrp="1" noChangeArrowheads="1"/>
          </p:cNvSpPr>
          <p:nvPr>
            <p:ph type="body" idx="1"/>
          </p:nvPr>
        </p:nvSpPr>
        <p:spPr>
          <a:xfrm>
            <a:off x="682625" y="1371600"/>
            <a:ext cx="7775575" cy="5029200"/>
          </a:xfrm>
        </p:spPr>
        <p:txBody>
          <a:bodyPr/>
          <a:lstStyle/>
          <a:p>
            <a:pPr eaLnBrk="1" hangingPunct="1">
              <a:lnSpc>
                <a:spcPct val="150000"/>
              </a:lnSpc>
            </a:pPr>
            <a:r>
              <a:rPr lang="en-US" altLang="en-US" sz="2400" dirty="0" smtClean="0"/>
              <a:t>Agency agreement is not the condition of the </a:t>
            </a:r>
            <a:r>
              <a:rPr lang="en-US" altLang="en-US" sz="2400" dirty="0" err="1" smtClean="0"/>
              <a:t>M</a:t>
            </a:r>
            <a:r>
              <a:rPr lang="en-US" altLang="en-US" sz="2400" dirty="0" err="1" smtClean="0"/>
              <a:t>urabaha</a:t>
            </a:r>
            <a:r>
              <a:rPr lang="en-US" altLang="en-US" sz="2400" dirty="0" smtClean="0"/>
              <a:t> if the institution can make direct purchases from the supplier.</a:t>
            </a:r>
          </a:p>
          <a:p>
            <a:pPr eaLnBrk="1" hangingPunct="1">
              <a:lnSpc>
                <a:spcPct val="150000"/>
              </a:lnSpc>
            </a:pPr>
            <a:endParaRPr lang="en-US" altLang="en-US" sz="2400" dirty="0" smtClean="0"/>
          </a:p>
          <a:p>
            <a:pPr eaLnBrk="1" hangingPunct="1">
              <a:lnSpc>
                <a:spcPct val="150000"/>
              </a:lnSpc>
            </a:pPr>
            <a:r>
              <a:rPr lang="en-US" altLang="en-US" sz="2400" dirty="0" smtClean="0"/>
              <a:t>It is advisable to execute agency agreement because financial institution does not have the expertise to identify the asset(s) and negotiate an efficient price. </a:t>
            </a:r>
            <a:endParaRPr lang="en-US" altLang="en-US"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304800"/>
            <a:ext cx="8080375" cy="762000"/>
          </a:xfrm>
        </p:spPr>
        <p:txBody>
          <a:bodyPr/>
          <a:lstStyle/>
          <a:p>
            <a:pPr eaLnBrk="1" hangingPunct="1"/>
            <a:r>
              <a:rPr lang="en-US" altLang="en-US" sz="4000" smtClean="0"/>
              <a:t>Phase II – Documentation</a:t>
            </a:r>
          </a:p>
        </p:txBody>
      </p:sp>
      <p:sp>
        <p:nvSpPr>
          <p:cNvPr id="59395" name="Rectangle 3"/>
          <p:cNvSpPr>
            <a:spLocks noGrp="1" noChangeArrowheads="1"/>
          </p:cNvSpPr>
          <p:nvPr>
            <p:ph type="body" idx="1"/>
          </p:nvPr>
        </p:nvSpPr>
        <p:spPr>
          <a:xfrm>
            <a:off x="323850" y="1196975"/>
            <a:ext cx="8458200" cy="5184775"/>
          </a:xfrm>
        </p:spPr>
        <p:txBody>
          <a:bodyPr/>
          <a:lstStyle/>
          <a:p>
            <a:pPr eaLnBrk="1" hangingPunct="1">
              <a:lnSpc>
                <a:spcPct val="150000"/>
              </a:lnSpc>
              <a:buFont typeface="Wingdings" pitchFamily="2" charset="2"/>
              <a:buNone/>
            </a:pPr>
            <a:r>
              <a:rPr lang="en-US" altLang="en-US" sz="2400" u="sng" dirty="0" smtClean="0"/>
              <a:t>Agency agreement</a:t>
            </a:r>
          </a:p>
          <a:p>
            <a:pPr eaLnBrk="1" hangingPunct="1">
              <a:lnSpc>
                <a:spcPct val="150000"/>
              </a:lnSpc>
            </a:pPr>
            <a:r>
              <a:rPr lang="en-US" altLang="en-US" sz="2400" dirty="0" smtClean="0"/>
              <a:t>This agreement must contain:</a:t>
            </a:r>
          </a:p>
          <a:p>
            <a:pPr marL="1049338" indent="-592138" eaLnBrk="1" hangingPunct="1">
              <a:lnSpc>
                <a:spcPct val="150000"/>
              </a:lnSpc>
              <a:buFontTx/>
              <a:buAutoNum type="alphaLcPeriod"/>
            </a:pPr>
            <a:r>
              <a:rPr lang="en-US" altLang="en-US" sz="2400" dirty="0" smtClean="0"/>
              <a:t>Types (global/specific)</a:t>
            </a:r>
          </a:p>
          <a:p>
            <a:pPr marL="1049338" indent="-592138" eaLnBrk="1" hangingPunct="1">
              <a:lnSpc>
                <a:spcPct val="150000"/>
              </a:lnSpc>
              <a:buFontTx/>
              <a:buAutoNum type="alphaLcPeriod"/>
            </a:pPr>
            <a:r>
              <a:rPr lang="en-US" altLang="en-US" sz="2400" dirty="0" smtClean="0"/>
              <a:t>Description of asset(s) to be purchased</a:t>
            </a:r>
          </a:p>
          <a:p>
            <a:pPr marL="1049338" indent="-592138" eaLnBrk="1" hangingPunct="1">
              <a:lnSpc>
                <a:spcPct val="150000"/>
              </a:lnSpc>
              <a:buFontTx/>
              <a:buAutoNum type="alphaLcPeriod"/>
            </a:pPr>
            <a:r>
              <a:rPr lang="en-US" altLang="en-US" sz="2400" dirty="0" smtClean="0"/>
              <a:t>Mode of disbursement of funds</a:t>
            </a:r>
          </a:p>
          <a:p>
            <a:pPr marL="1049338" indent="-592138" eaLnBrk="1" hangingPunct="1">
              <a:lnSpc>
                <a:spcPct val="150000"/>
              </a:lnSpc>
              <a:buFontTx/>
              <a:buAutoNum type="alphaLcPeriod"/>
            </a:pPr>
            <a:r>
              <a:rPr lang="en-US" altLang="en-US" sz="2400" dirty="0" smtClean="0"/>
              <a:t>Roles and responsibilities of agent</a:t>
            </a:r>
          </a:p>
          <a:p>
            <a:pPr eaLnBrk="1" hangingPunct="1">
              <a:lnSpc>
                <a:spcPct val="150000"/>
              </a:lnSpc>
            </a:pPr>
            <a:endParaRPr lang="en-US" altLang="en-US" sz="1100" dirty="0" smtClean="0"/>
          </a:p>
          <a:p>
            <a:pPr eaLnBrk="1" hangingPunct="1">
              <a:lnSpc>
                <a:spcPct val="150000"/>
              </a:lnSpc>
            </a:pPr>
            <a:r>
              <a:rPr lang="en-US" altLang="en-US" sz="2400" dirty="0" smtClean="0"/>
              <a:t>This documents must be signed before purchase of asset(s) by the agent</a:t>
            </a:r>
          </a:p>
          <a:p>
            <a:pPr eaLnBrk="1" hangingPunct="1">
              <a:lnSpc>
                <a:spcPct val="150000"/>
              </a:lnSpc>
              <a:buFont typeface="Wingdings" pitchFamily="2" charset="2"/>
              <a:buNone/>
            </a:pPr>
            <a:endParaRPr lang="en-US" alt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609600" y="304800"/>
            <a:ext cx="8080375" cy="1066800"/>
          </a:xfrm>
        </p:spPr>
        <p:txBody>
          <a:bodyPr/>
          <a:lstStyle/>
          <a:p>
            <a:pPr eaLnBrk="1" hangingPunct="1"/>
            <a:r>
              <a:rPr lang="en-US" altLang="en-US" b="1" smtClean="0"/>
              <a:t>Learning Outcomes</a:t>
            </a:r>
            <a:r>
              <a:rPr lang="en-US" altLang="en-US" smtClean="0"/>
              <a:t> </a:t>
            </a:r>
          </a:p>
        </p:txBody>
      </p:sp>
      <p:sp>
        <p:nvSpPr>
          <p:cNvPr id="5125" name="Rectangle 5"/>
          <p:cNvSpPr>
            <a:spLocks noGrp="1" noChangeArrowheads="1"/>
          </p:cNvSpPr>
          <p:nvPr>
            <p:ph type="body" idx="1"/>
          </p:nvPr>
        </p:nvSpPr>
        <p:spPr>
          <a:xfrm>
            <a:off x="611188" y="1628775"/>
            <a:ext cx="8080375" cy="4648200"/>
          </a:xfrm>
        </p:spPr>
        <p:txBody>
          <a:bodyPr/>
          <a:lstStyle/>
          <a:p>
            <a:pPr marL="0" indent="0" eaLnBrk="1" hangingPunct="1">
              <a:lnSpc>
                <a:spcPct val="150000"/>
              </a:lnSpc>
              <a:buFontTx/>
              <a:buNone/>
              <a:defRPr/>
            </a:pPr>
            <a:r>
              <a:rPr lang="en-US" altLang="en-US" sz="2400" dirty="0" smtClean="0"/>
              <a:t>After this lecture you should be able to understand</a:t>
            </a:r>
          </a:p>
          <a:p>
            <a:pPr eaLnBrk="1" hangingPunct="1">
              <a:lnSpc>
                <a:spcPct val="150000"/>
              </a:lnSpc>
              <a:defRPr/>
            </a:pPr>
            <a:r>
              <a:rPr lang="en-US" altLang="en-US" sz="2400" dirty="0" smtClean="0"/>
              <a:t>The concept </a:t>
            </a:r>
            <a:r>
              <a:rPr lang="en-US" altLang="en-US" sz="2400" dirty="0"/>
              <a:t>of Murabaha</a:t>
            </a:r>
          </a:p>
          <a:p>
            <a:pPr eaLnBrk="1" hangingPunct="1">
              <a:lnSpc>
                <a:spcPct val="150000"/>
              </a:lnSpc>
              <a:defRPr/>
            </a:pPr>
            <a:r>
              <a:rPr lang="en-US" altLang="en-US" sz="2400" dirty="0" smtClean="0"/>
              <a:t>The stages </a:t>
            </a:r>
            <a:r>
              <a:rPr lang="en-US" altLang="en-US" sz="2400" dirty="0"/>
              <a:t>involved in Murabaha </a:t>
            </a:r>
            <a:r>
              <a:rPr lang="en-US" altLang="en-US" sz="2400" dirty="0" smtClean="0"/>
              <a:t>transaction</a:t>
            </a:r>
            <a:endParaRPr lang="en-US" altLang="en-US" sz="2400" dirty="0"/>
          </a:p>
          <a:p>
            <a:pPr eaLnBrk="1" hangingPunct="1">
              <a:lnSpc>
                <a:spcPct val="150000"/>
              </a:lnSpc>
              <a:defRPr/>
            </a:pPr>
            <a:r>
              <a:rPr lang="en-US" altLang="en-US" sz="2400" dirty="0"/>
              <a:t>Practical issues in Murabaha and their resolution</a:t>
            </a:r>
          </a:p>
          <a:p>
            <a:pPr eaLnBrk="1" hangingPunct="1">
              <a:lnSpc>
                <a:spcPct val="150000"/>
              </a:lnSpc>
              <a:defRPr/>
            </a:pPr>
            <a:r>
              <a:rPr lang="en-US" altLang="en-US" sz="2400" dirty="0"/>
              <a:t>Murabaha </a:t>
            </a:r>
            <a:r>
              <a:rPr lang="en-US" altLang="en-US" sz="2400" dirty="0" smtClean="0"/>
              <a:t>documentation</a:t>
            </a:r>
            <a:endParaRPr lang="en-US" altLang="en-US" sz="2400" dirty="0"/>
          </a:p>
          <a:p>
            <a:pPr eaLnBrk="1" hangingPunct="1">
              <a:lnSpc>
                <a:spcPct val="150000"/>
              </a:lnSpc>
              <a:defRPr/>
            </a:pPr>
            <a:r>
              <a:rPr lang="en-US" altLang="en-US" sz="2400" dirty="0"/>
              <a:t>Uses of Murabaha as Mode of </a:t>
            </a:r>
            <a:r>
              <a:rPr lang="en-US" altLang="en-US" sz="2400" dirty="0" smtClean="0"/>
              <a:t>finance </a:t>
            </a:r>
            <a:r>
              <a:rPr lang="en-US" altLang="en-US" sz="2400" dirty="0"/>
              <a:t>(Local as well as import Murabaha)</a:t>
            </a:r>
          </a:p>
        </p:txBody>
      </p:sp>
    </p:spTree>
  </p:cSld>
  <p:clrMapOvr>
    <a:masterClrMapping/>
  </p:clrMapOvr>
  <p:transition>
    <p:check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95288" y="188913"/>
            <a:ext cx="8080375" cy="892175"/>
          </a:xfrm>
        </p:spPr>
        <p:txBody>
          <a:bodyPr/>
          <a:lstStyle/>
          <a:p>
            <a:pPr eaLnBrk="1" hangingPunct="1"/>
            <a:r>
              <a:rPr lang="en-US" altLang="en-US" sz="3200" smtClean="0"/>
              <a:t>Phase III &amp; IV – </a:t>
            </a:r>
            <a:br>
              <a:rPr lang="en-US" altLang="en-US" sz="3200" smtClean="0"/>
            </a:br>
            <a:r>
              <a:rPr lang="en-US" altLang="en-US" sz="3200" smtClean="0"/>
              <a:t>Purchase of Assets by Agent</a:t>
            </a:r>
          </a:p>
        </p:txBody>
      </p:sp>
      <p:sp>
        <p:nvSpPr>
          <p:cNvPr id="31747" name="Rectangle 3"/>
          <p:cNvSpPr>
            <a:spLocks noGrp="1" noChangeArrowheads="1"/>
          </p:cNvSpPr>
          <p:nvPr>
            <p:ph type="body" idx="1"/>
          </p:nvPr>
        </p:nvSpPr>
        <p:spPr>
          <a:xfrm>
            <a:off x="323850" y="1557338"/>
            <a:ext cx="8229600" cy="4518025"/>
          </a:xfrm>
        </p:spPr>
        <p:txBody>
          <a:bodyPr/>
          <a:lstStyle/>
          <a:p>
            <a:pPr eaLnBrk="1" hangingPunct="1">
              <a:lnSpc>
                <a:spcPct val="150000"/>
              </a:lnSpc>
            </a:pPr>
            <a:r>
              <a:rPr lang="en-US" altLang="en-US" sz="2400" smtClean="0"/>
              <a:t>The customer identifies the vendor, selects the asset(s) on behalf of the bank and advice its particulars, including the vendor’s name and purchase price to the bank.</a:t>
            </a:r>
          </a:p>
          <a:p>
            <a:pPr eaLnBrk="1" hangingPunct="1">
              <a:lnSpc>
                <a:spcPct val="150000"/>
              </a:lnSpc>
              <a:buFont typeface="Wingdings" pitchFamily="2" charset="2"/>
              <a:buNone/>
            </a:pPr>
            <a:endParaRPr lang="en-US" altLang="en-US" sz="2400" smtClean="0"/>
          </a:p>
          <a:p>
            <a:pPr eaLnBrk="1" hangingPunct="1">
              <a:lnSpc>
                <a:spcPct val="150000"/>
              </a:lnSpc>
            </a:pPr>
            <a:r>
              <a:rPr lang="en-US" altLang="en-US" sz="2400" smtClean="0"/>
              <a:t>If the supplier is nominated by the customer  itself, guarantee for good performance can be demanded from the customer.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60350"/>
            <a:ext cx="8080375" cy="958850"/>
          </a:xfrm>
        </p:spPr>
        <p:txBody>
          <a:bodyPr/>
          <a:lstStyle/>
          <a:p>
            <a:pPr eaLnBrk="1" hangingPunct="1"/>
            <a:r>
              <a:rPr lang="en-US" altLang="en-US" sz="3200" smtClean="0"/>
              <a:t>Phase III &amp; IV – </a:t>
            </a:r>
            <a:br>
              <a:rPr lang="en-US" altLang="en-US" sz="3200" smtClean="0"/>
            </a:br>
            <a:r>
              <a:rPr lang="en-US" altLang="en-US" sz="3200" smtClean="0"/>
              <a:t>Purchase of Asses by Agent</a:t>
            </a:r>
          </a:p>
        </p:txBody>
      </p:sp>
      <p:sp>
        <p:nvSpPr>
          <p:cNvPr id="32771" name="Rectangle 3"/>
          <p:cNvSpPr>
            <a:spLocks noGrp="1" noChangeArrowheads="1"/>
          </p:cNvSpPr>
          <p:nvPr>
            <p:ph type="body" idx="1"/>
          </p:nvPr>
        </p:nvSpPr>
        <p:spPr>
          <a:xfrm>
            <a:off x="228600" y="1600200"/>
            <a:ext cx="8610600" cy="4637088"/>
          </a:xfrm>
        </p:spPr>
        <p:txBody>
          <a:bodyPr/>
          <a:lstStyle/>
          <a:p>
            <a:pPr eaLnBrk="1" hangingPunct="1">
              <a:lnSpc>
                <a:spcPct val="150000"/>
              </a:lnSpc>
            </a:pPr>
            <a:r>
              <a:rPr lang="en-US" altLang="en-US" sz="2400" smtClean="0"/>
              <a:t>The customer takes possession of the asset(s) as an agent of the bank.</a:t>
            </a:r>
          </a:p>
          <a:p>
            <a:pPr eaLnBrk="1" hangingPunct="1">
              <a:lnSpc>
                <a:spcPct val="150000"/>
              </a:lnSpc>
            </a:pPr>
            <a:r>
              <a:rPr lang="en-US" altLang="en-US" sz="2400" smtClean="0"/>
              <a:t>It is the obligation of the customer(agent) to ensure, at this stage, that asset(s) supplied is in accordance with the given specifications.</a:t>
            </a:r>
          </a:p>
          <a:p>
            <a:pPr eaLnBrk="1" hangingPunct="1">
              <a:lnSpc>
                <a:spcPct val="150000"/>
              </a:lnSpc>
            </a:pPr>
            <a:r>
              <a:rPr lang="en-US" altLang="en-US" sz="2400" smtClean="0"/>
              <a:t>To ensure that  fresh asset(s) are purchased by the agent, bank’s staff should verify actual purchase of asset(s).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04800"/>
            <a:ext cx="8080375" cy="685800"/>
          </a:xfrm>
        </p:spPr>
        <p:txBody>
          <a:bodyPr/>
          <a:lstStyle/>
          <a:p>
            <a:pPr eaLnBrk="1" hangingPunct="1"/>
            <a:r>
              <a:rPr lang="en-US" altLang="en-US" sz="3600" smtClean="0"/>
              <a:t>Phase III &amp; IV– Documentation</a:t>
            </a:r>
          </a:p>
        </p:txBody>
      </p:sp>
      <p:sp>
        <p:nvSpPr>
          <p:cNvPr id="33795" name="Rectangle 3"/>
          <p:cNvSpPr>
            <a:spLocks noGrp="1" noChangeArrowheads="1"/>
          </p:cNvSpPr>
          <p:nvPr>
            <p:ph type="body" idx="1"/>
          </p:nvPr>
        </p:nvSpPr>
        <p:spPr>
          <a:xfrm>
            <a:off x="457200" y="1143000"/>
            <a:ext cx="8382000" cy="5410200"/>
          </a:xfrm>
        </p:spPr>
        <p:txBody>
          <a:bodyPr/>
          <a:lstStyle/>
          <a:p>
            <a:pPr eaLnBrk="1" hangingPunct="1">
              <a:buFont typeface="Wingdings" pitchFamily="2" charset="2"/>
              <a:buNone/>
            </a:pPr>
            <a:r>
              <a:rPr lang="en-US" altLang="en-US" sz="2800" u="sng" dirty="0" smtClean="0"/>
              <a:t>Declaration from customer (agent)</a:t>
            </a:r>
          </a:p>
          <a:p>
            <a:pPr eaLnBrk="1" hangingPunct="1">
              <a:buFont typeface="Wingdings" pitchFamily="2" charset="2"/>
              <a:buNone/>
            </a:pPr>
            <a:endParaRPr lang="en-US" altLang="en-US" sz="2400" dirty="0" smtClean="0"/>
          </a:p>
          <a:p>
            <a:pPr eaLnBrk="1" hangingPunct="1"/>
            <a:r>
              <a:rPr lang="en-US" altLang="en-US" sz="2400" dirty="0" smtClean="0"/>
              <a:t>The customer (agent) will inform the bank, through this document, that it has taken the possession of asset(s) on behalf of the bank.</a:t>
            </a:r>
          </a:p>
          <a:p>
            <a:pPr eaLnBrk="1" hangingPunct="1">
              <a:buFont typeface="Wingdings" pitchFamily="2" charset="2"/>
              <a:buNone/>
            </a:pPr>
            <a:endParaRPr lang="en-US" altLang="en-US" sz="2400" dirty="0" smtClean="0"/>
          </a:p>
          <a:p>
            <a:pPr eaLnBrk="1" hangingPunct="1"/>
            <a:r>
              <a:rPr lang="en-US" altLang="en-US" sz="2400" dirty="0" smtClean="0"/>
              <a:t>This transactional document shall be an integral part of master </a:t>
            </a:r>
            <a:r>
              <a:rPr lang="en-US" altLang="en-US" sz="2400" dirty="0" err="1" smtClean="0"/>
              <a:t>Murabaha</a:t>
            </a:r>
            <a:r>
              <a:rPr lang="en-US" altLang="en-US" sz="2400" dirty="0" smtClean="0"/>
              <a:t> financing agreement (MMFA).</a:t>
            </a:r>
          </a:p>
          <a:p>
            <a:pPr eaLnBrk="1" hangingPunct="1"/>
            <a:endParaRPr lang="en-US" altLang="en-US" sz="2400" dirty="0" smtClean="0"/>
          </a:p>
          <a:p>
            <a:pPr eaLnBrk="1" hangingPunct="1"/>
            <a:r>
              <a:rPr lang="en-US" altLang="en-US" sz="2400" dirty="0" smtClean="0"/>
              <a:t>This declaration must contain the statement that customer has inspected the asset(s) to ensure that its appropriateness and suitability to the customer.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50825" y="115888"/>
            <a:ext cx="8642350" cy="1179512"/>
          </a:xfrm>
        </p:spPr>
        <p:txBody>
          <a:bodyPr/>
          <a:lstStyle/>
          <a:p>
            <a:pPr eaLnBrk="1" hangingPunct="1"/>
            <a:r>
              <a:rPr lang="en-US" altLang="en-US" sz="3200" smtClean="0"/>
              <a:t>Phase v </a:t>
            </a:r>
            <a:br>
              <a:rPr lang="en-US" altLang="en-US" sz="3200" smtClean="0"/>
            </a:br>
            <a:r>
              <a:rPr lang="en-US" altLang="en-US" sz="3200" smtClean="0"/>
              <a:t>Disbursement of Funds / Payment to Vendor</a:t>
            </a:r>
          </a:p>
        </p:txBody>
      </p:sp>
      <p:sp>
        <p:nvSpPr>
          <p:cNvPr id="60419" name="Rectangle 3"/>
          <p:cNvSpPr>
            <a:spLocks noGrp="1" noChangeArrowheads="1"/>
          </p:cNvSpPr>
          <p:nvPr>
            <p:ph type="body" idx="1"/>
          </p:nvPr>
        </p:nvSpPr>
        <p:spPr>
          <a:xfrm>
            <a:off x="228600" y="1524000"/>
            <a:ext cx="8534400" cy="4641850"/>
          </a:xfrm>
        </p:spPr>
        <p:txBody>
          <a:bodyPr/>
          <a:lstStyle/>
          <a:p>
            <a:pPr marL="609600" indent="-609600" eaLnBrk="1" hangingPunct="1">
              <a:lnSpc>
                <a:spcPct val="150000"/>
              </a:lnSpc>
              <a:defRPr/>
            </a:pPr>
            <a:r>
              <a:rPr lang="en-US" altLang="en-US" sz="2400" dirty="0" smtClean="0"/>
              <a:t>The bank has two options regarding </a:t>
            </a:r>
            <a:r>
              <a:rPr lang="en-US" altLang="en-US" sz="2400" dirty="0" smtClean="0"/>
              <a:t>payment </a:t>
            </a:r>
            <a:r>
              <a:rPr lang="en-US" altLang="en-US" sz="2400" dirty="0" smtClean="0"/>
              <a:t>of purchase price of asset(s) bought by agent on its behalf.</a:t>
            </a:r>
          </a:p>
          <a:p>
            <a:pPr marL="609600" indent="-609600" eaLnBrk="1" hangingPunct="1">
              <a:lnSpc>
                <a:spcPct val="150000"/>
              </a:lnSpc>
              <a:buFont typeface="Wingdings" pitchFamily="2" charset="2"/>
              <a:buNone/>
              <a:defRPr/>
            </a:pPr>
            <a:endParaRPr lang="en-US" altLang="en-US" sz="2400" dirty="0" smtClean="0"/>
          </a:p>
          <a:p>
            <a:pPr marL="1258888" indent="-609600" eaLnBrk="1" hangingPunct="1">
              <a:lnSpc>
                <a:spcPct val="150000"/>
              </a:lnSpc>
              <a:buFont typeface="Wingdings" pitchFamily="2" charset="2"/>
              <a:buAutoNum type="alphaLcParenR"/>
              <a:defRPr/>
            </a:pPr>
            <a:r>
              <a:rPr lang="en-US" altLang="en-US" sz="2400" dirty="0" smtClean="0"/>
              <a:t>Direct payment to vendor by the bank (preferable).</a:t>
            </a:r>
          </a:p>
          <a:p>
            <a:pPr marL="1258888" indent="-609600" eaLnBrk="1" hangingPunct="1">
              <a:lnSpc>
                <a:spcPct val="150000"/>
              </a:lnSpc>
              <a:buFont typeface="Wingdings" pitchFamily="2" charset="2"/>
              <a:buAutoNum type="alphaLcParenR"/>
              <a:defRPr/>
            </a:pPr>
            <a:r>
              <a:rPr lang="en-US" altLang="en-US" sz="2400" dirty="0" smtClean="0"/>
              <a:t>Disbursement of funds to agent’s (customer’s) account for onward payment to vendor through cross </a:t>
            </a:r>
            <a:r>
              <a:rPr lang="en-US" altLang="en-US" sz="2400" dirty="0" err="1" smtClean="0"/>
              <a:t>cheque</a:t>
            </a:r>
            <a:r>
              <a:rPr lang="en-US" altLang="en-US" sz="2400" dirty="0" smtClean="0"/>
              <a:t> / pay order / demand draft etc.</a:t>
            </a:r>
            <a:endParaRPr lang="en-US" altLang="en-US"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Phase V - Documentation</a:t>
            </a:r>
          </a:p>
        </p:txBody>
      </p:sp>
      <p:sp>
        <p:nvSpPr>
          <p:cNvPr id="35843" name="Rectangle 3"/>
          <p:cNvSpPr>
            <a:spLocks noGrp="1" noChangeArrowheads="1"/>
          </p:cNvSpPr>
          <p:nvPr>
            <p:ph type="body" idx="1"/>
          </p:nvPr>
        </p:nvSpPr>
        <p:spPr>
          <a:xfrm>
            <a:off x="685800" y="1752600"/>
            <a:ext cx="7772400" cy="4724400"/>
          </a:xfrm>
        </p:spPr>
        <p:txBody>
          <a:bodyPr/>
          <a:lstStyle/>
          <a:p>
            <a:pPr eaLnBrk="1" hangingPunct="1">
              <a:buFont typeface="Wingdings" pitchFamily="2" charset="2"/>
              <a:buNone/>
            </a:pPr>
            <a:r>
              <a:rPr lang="en-US" altLang="en-US" sz="2800" u="sng" dirty="0" smtClean="0"/>
              <a:t>Letter of disbursement</a:t>
            </a:r>
          </a:p>
          <a:p>
            <a:pPr eaLnBrk="1" hangingPunct="1">
              <a:buFont typeface="Wingdings" pitchFamily="2" charset="2"/>
              <a:buNone/>
            </a:pPr>
            <a:endParaRPr lang="en-US" altLang="en-US" sz="2800" dirty="0" smtClean="0"/>
          </a:p>
          <a:p>
            <a:pPr eaLnBrk="1" hangingPunct="1"/>
            <a:r>
              <a:rPr lang="en-US" altLang="en-US" sz="2800" dirty="0" smtClean="0"/>
              <a:t>This documents </a:t>
            </a:r>
            <a:r>
              <a:rPr lang="en-US" altLang="en-US" sz="2800" dirty="0" smtClean="0"/>
              <a:t>is a </a:t>
            </a:r>
            <a:r>
              <a:rPr lang="en-US" altLang="en-US" sz="2800" dirty="0" smtClean="0"/>
              <a:t>request from customer to disburse funds for payment to vendor.</a:t>
            </a:r>
          </a:p>
          <a:p>
            <a:pPr eaLnBrk="1" hangingPunct="1">
              <a:buFont typeface="Wingdings" pitchFamily="2" charset="2"/>
              <a:buNone/>
            </a:pPr>
            <a:endParaRPr lang="en-US" altLang="en-US" sz="2800" dirty="0" smtClean="0"/>
          </a:p>
          <a:p>
            <a:pPr eaLnBrk="1" hangingPunct="1"/>
            <a:r>
              <a:rPr lang="en-US" altLang="en-US" sz="2800" dirty="0" smtClean="0"/>
              <a:t>The disbursement of funds to the customer shall be treated as “advance against </a:t>
            </a:r>
            <a:r>
              <a:rPr lang="en-US" altLang="en-US" sz="2800" dirty="0" err="1" smtClean="0"/>
              <a:t>Murabaha</a:t>
            </a:r>
            <a:r>
              <a:rPr lang="en-US" altLang="en-US" sz="2800" dirty="0" smtClean="0"/>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115888"/>
            <a:ext cx="8001000" cy="1447800"/>
          </a:xfrm>
        </p:spPr>
        <p:txBody>
          <a:bodyPr/>
          <a:lstStyle/>
          <a:p>
            <a:pPr eaLnBrk="1" hangingPunct="1"/>
            <a:r>
              <a:rPr lang="en-US" altLang="en-US" sz="4000" smtClean="0"/>
              <a:t>Phase VI - Murabaha Execution Stage (Offer and Acceptance)</a:t>
            </a:r>
          </a:p>
        </p:txBody>
      </p:sp>
      <p:sp>
        <p:nvSpPr>
          <p:cNvPr id="36867" name="Rectangle 3"/>
          <p:cNvSpPr>
            <a:spLocks noGrp="1" noChangeArrowheads="1"/>
          </p:cNvSpPr>
          <p:nvPr>
            <p:ph type="body" idx="1"/>
          </p:nvPr>
        </p:nvSpPr>
        <p:spPr>
          <a:xfrm>
            <a:off x="395288" y="1989138"/>
            <a:ext cx="8382000" cy="4103687"/>
          </a:xfrm>
        </p:spPr>
        <p:txBody>
          <a:bodyPr/>
          <a:lstStyle/>
          <a:p>
            <a:pPr eaLnBrk="1" hangingPunct="1">
              <a:lnSpc>
                <a:spcPct val="80000"/>
              </a:lnSpc>
            </a:pPr>
            <a:r>
              <a:rPr lang="en-US" altLang="en-US" sz="2800" smtClean="0"/>
              <a:t>The customer offers to buy the asset(s) from the bank which it has purchased as an agent of the bank.</a:t>
            </a:r>
          </a:p>
          <a:p>
            <a:pPr eaLnBrk="1" hangingPunct="1">
              <a:lnSpc>
                <a:spcPct val="80000"/>
              </a:lnSpc>
              <a:buFont typeface="Wingdings" pitchFamily="2" charset="2"/>
              <a:buNone/>
            </a:pPr>
            <a:endParaRPr lang="en-US" altLang="en-US" sz="2800" smtClean="0"/>
          </a:p>
          <a:p>
            <a:pPr eaLnBrk="1" hangingPunct="1">
              <a:lnSpc>
                <a:spcPct val="80000"/>
              </a:lnSpc>
            </a:pPr>
            <a:r>
              <a:rPr lang="en-US" altLang="en-US" sz="2800" smtClean="0"/>
              <a:t>The bank gives the acceptance to the customer’s offer.</a:t>
            </a:r>
          </a:p>
          <a:p>
            <a:pPr eaLnBrk="1" hangingPunct="1">
              <a:lnSpc>
                <a:spcPct val="80000"/>
              </a:lnSpc>
              <a:buFont typeface="Wingdings" pitchFamily="2" charset="2"/>
              <a:buNone/>
            </a:pPr>
            <a:endParaRPr lang="en-US" altLang="en-US" sz="2800" smtClean="0"/>
          </a:p>
          <a:p>
            <a:pPr eaLnBrk="1" hangingPunct="1">
              <a:lnSpc>
                <a:spcPct val="80000"/>
              </a:lnSpc>
            </a:pPr>
            <a:r>
              <a:rPr lang="en-US" altLang="en-US" sz="2800" smtClean="0"/>
              <a:t>This is the point where the Murabaha comes in to existence.</a:t>
            </a:r>
          </a:p>
          <a:p>
            <a:pPr eaLnBrk="1" hangingPunct="1">
              <a:lnSpc>
                <a:spcPct val="80000"/>
              </a:lnSpc>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79388" y="188913"/>
            <a:ext cx="8785225" cy="1208087"/>
          </a:xfrm>
        </p:spPr>
        <p:txBody>
          <a:bodyPr/>
          <a:lstStyle/>
          <a:p>
            <a:pPr eaLnBrk="1" hangingPunct="1"/>
            <a:r>
              <a:rPr lang="en-US" altLang="en-US" sz="3600" smtClean="0"/>
              <a:t>Phase VI Murabaha Execution Stage (Offer And Acceptance)</a:t>
            </a:r>
          </a:p>
        </p:txBody>
      </p:sp>
      <p:sp>
        <p:nvSpPr>
          <p:cNvPr id="37891" name="Rectangle 3"/>
          <p:cNvSpPr>
            <a:spLocks noGrp="1" noChangeArrowheads="1"/>
          </p:cNvSpPr>
          <p:nvPr>
            <p:ph type="body" idx="1"/>
          </p:nvPr>
        </p:nvSpPr>
        <p:spPr>
          <a:xfrm>
            <a:off x="323850" y="1700213"/>
            <a:ext cx="8424863" cy="4752975"/>
          </a:xfrm>
        </p:spPr>
        <p:txBody>
          <a:bodyPr/>
          <a:lstStyle/>
          <a:p>
            <a:pPr eaLnBrk="1" hangingPunct="1">
              <a:lnSpc>
                <a:spcPct val="80000"/>
              </a:lnSpc>
            </a:pPr>
            <a:r>
              <a:rPr lang="en-US" altLang="en-US" sz="2600" smtClean="0"/>
              <a:t>It is obligatory that the point when the risk of the asset(s) is passed on by the bank to the customer be clearly identified.</a:t>
            </a:r>
          </a:p>
          <a:p>
            <a:pPr eaLnBrk="1" hangingPunct="1">
              <a:lnSpc>
                <a:spcPct val="80000"/>
              </a:lnSpc>
              <a:buFont typeface="Wingdings" pitchFamily="2" charset="2"/>
              <a:buNone/>
            </a:pPr>
            <a:endParaRPr lang="en-US" altLang="en-US" sz="2600" smtClean="0"/>
          </a:p>
          <a:p>
            <a:pPr eaLnBrk="1" hangingPunct="1">
              <a:lnSpc>
                <a:spcPct val="80000"/>
              </a:lnSpc>
            </a:pPr>
            <a:r>
              <a:rPr lang="en-US" altLang="en-US" sz="2600" smtClean="0"/>
              <a:t>It is mandatory to determine the Murabaha price at this stage, otherwise Murabaha shall not be valid.</a:t>
            </a:r>
          </a:p>
          <a:p>
            <a:pPr eaLnBrk="1" hangingPunct="1">
              <a:lnSpc>
                <a:spcPct val="80000"/>
              </a:lnSpc>
              <a:buFont typeface="Wingdings" pitchFamily="2" charset="2"/>
              <a:buNone/>
            </a:pPr>
            <a:endParaRPr lang="en-US" altLang="en-US" sz="2600" smtClean="0"/>
          </a:p>
          <a:p>
            <a:pPr eaLnBrk="1" hangingPunct="1">
              <a:lnSpc>
                <a:spcPct val="80000"/>
              </a:lnSpc>
            </a:pPr>
            <a:r>
              <a:rPr lang="en-US" altLang="en-US" sz="2600" smtClean="0"/>
              <a:t>It is also mandatory to determine the date of payment of Murabaha price rendering the Murabaha to be valid.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188913"/>
            <a:ext cx="8229600" cy="1143000"/>
          </a:xfrm>
        </p:spPr>
        <p:txBody>
          <a:bodyPr/>
          <a:lstStyle/>
          <a:p>
            <a:pPr eaLnBrk="1" hangingPunct="1"/>
            <a:r>
              <a:rPr lang="en-US" altLang="en-US" sz="3200" smtClean="0"/>
              <a:t>Phase VI </a:t>
            </a:r>
            <a:br>
              <a:rPr lang="en-US" altLang="en-US" sz="3200" smtClean="0"/>
            </a:br>
            <a:r>
              <a:rPr lang="en-US" altLang="en-US" sz="3200" smtClean="0"/>
              <a:t>Murabaha Execution Stage Documentation</a:t>
            </a:r>
          </a:p>
        </p:txBody>
      </p:sp>
      <p:sp>
        <p:nvSpPr>
          <p:cNvPr id="38915" name="Rectangle 3"/>
          <p:cNvSpPr>
            <a:spLocks noGrp="1" noChangeArrowheads="1"/>
          </p:cNvSpPr>
          <p:nvPr>
            <p:ph type="body" idx="1"/>
          </p:nvPr>
        </p:nvSpPr>
        <p:spPr>
          <a:xfrm>
            <a:off x="539750" y="1557338"/>
            <a:ext cx="8153400" cy="4751387"/>
          </a:xfrm>
        </p:spPr>
        <p:txBody>
          <a:bodyPr/>
          <a:lstStyle/>
          <a:p>
            <a:pPr marL="609600" indent="-609600" eaLnBrk="1" hangingPunct="1">
              <a:lnSpc>
                <a:spcPct val="150000"/>
              </a:lnSpc>
              <a:buFont typeface="Wingdings" pitchFamily="2" charset="2"/>
              <a:buAutoNum type="alphaLcParenR"/>
            </a:pPr>
            <a:r>
              <a:rPr lang="en-US" altLang="en-US" sz="2800" u="sng" dirty="0" smtClean="0"/>
              <a:t>Offer for purchase</a:t>
            </a:r>
          </a:p>
          <a:p>
            <a:pPr marL="609600" indent="-609600" eaLnBrk="1" hangingPunct="1">
              <a:lnSpc>
                <a:spcPct val="150000"/>
              </a:lnSpc>
            </a:pPr>
            <a:r>
              <a:rPr lang="en-US" altLang="en-US" sz="2400" dirty="0" smtClean="0"/>
              <a:t>The customer offers to buy the asset(s) purchased by it as an agent.</a:t>
            </a:r>
          </a:p>
          <a:p>
            <a:pPr marL="609600" indent="-609600" eaLnBrk="1" hangingPunct="1">
              <a:lnSpc>
                <a:spcPct val="150000"/>
              </a:lnSpc>
            </a:pPr>
            <a:r>
              <a:rPr lang="en-US" altLang="en-US" sz="2400" dirty="0" smtClean="0"/>
              <a:t>This documents should be signed after actual possession of asset(s) by the customer but before consumption of such asset(s).</a:t>
            </a:r>
          </a:p>
          <a:p>
            <a:pPr marL="609600" indent="-609600" eaLnBrk="1" hangingPunct="1">
              <a:lnSpc>
                <a:spcPct val="150000"/>
              </a:lnSpc>
            </a:pPr>
            <a:r>
              <a:rPr lang="en-US" altLang="en-US" sz="2400" dirty="0" smtClean="0"/>
              <a:t>This transactional document shall be an integral part of master </a:t>
            </a:r>
            <a:r>
              <a:rPr lang="en-US" altLang="en-US" sz="2400" dirty="0" err="1" smtClean="0"/>
              <a:t>Murabaha</a:t>
            </a:r>
            <a:r>
              <a:rPr lang="en-US" altLang="en-US" sz="2400" dirty="0" smtClean="0"/>
              <a:t> financing agreement (MMFA).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z="3200" smtClean="0"/>
              <a:t>Phase VI </a:t>
            </a:r>
            <a:br>
              <a:rPr lang="en-US" altLang="en-US" sz="3200" smtClean="0"/>
            </a:br>
            <a:r>
              <a:rPr lang="en-US" altLang="en-US" sz="3200" smtClean="0"/>
              <a:t>Murabaha Execution Stage Documentation</a:t>
            </a:r>
          </a:p>
        </p:txBody>
      </p:sp>
      <p:sp>
        <p:nvSpPr>
          <p:cNvPr id="39939" name="Rectangle 3"/>
          <p:cNvSpPr>
            <a:spLocks noGrp="1" noChangeArrowheads="1"/>
          </p:cNvSpPr>
          <p:nvPr>
            <p:ph type="body" idx="1"/>
          </p:nvPr>
        </p:nvSpPr>
        <p:spPr>
          <a:xfrm>
            <a:off x="685800" y="1773238"/>
            <a:ext cx="7924800" cy="4779962"/>
          </a:xfrm>
        </p:spPr>
        <p:txBody>
          <a:bodyPr/>
          <a:lstStyle/>
          <a:p>
            <a:pPr marL="609600" indent="-609600" eaLnBrk="1" hangingPunct="1">
              <a:lnSpc>
                <a:spcPct val="150000"/>
              </a:lnSpc>
              <a:buFont typeface="Wingdings" pitchFamily="2" charset="2"/>
              <a:buAutoNum type="alphaLcParenR" startAt="2"/>
            </a:pPr>
            <a:r>
              <a:rPr lang="en-US" altLang="en-US" sz="2400" u="sng" smtClean="0"/>
              <a:t>Bank’s acceptance of offer</a:t>
            </a:r>
          </a:p>
          <a:p>
            <a:pPr marL="609600" indent="-609600" eaLnBrk="1" hangingPunct="1">
              <a:lnSpc>
                <a:spcPct val="150000"/>
              </a:lnSpc>
            </a:pPr>
            <a:r>
              <a:rPr lang="en-US" altLang="en-US" sz="2400" smtClean="0"/>
              <a:t>Bank accepts the customer’s offer and sells the asset(s) purchased by customer(agent) on its behalf on Murabaha price to be paid on agreed future date.</a:t>
            </a:r>
          </a:p>
          <a:p>
            <a:pPr marL="609600" indent="-609600" eaLnBrk="1" hangingPunct="1">
              <a:lnSpc>
                <a:spcPct val="150000"/>
              </a:lnSpc>
            </a:pPr>
            <a:endParaRPr lang="en-US" altLang="en-US" sz="2400" smtClean="0"/>
          </a:p>
          <a:p>
            <a:pPr marL="609600" indent="-609600" eaLnBrk="1" hangingPunct="1">
              <a:lnSpc>
                <a:spcPct val="150000"/>
              </a:lnSpc>
            </a:pPr>
            <a:r>
              <a:rPr lang="en-US" altLang="en-US" sz="2400" smtClean="0"/>
              <a:t>The asset(s) must be in bank’s possession by either way, i.e. Physical or constructive.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3200" dirty="0" smtClean="0"/>
              <a:t>Phase </a:t>
            </a:r>
            <a:r>
              <a:rPr lang="en-US" altLang="en-US" sz="3200" dirty="0" smtClean="0"/>
              <a:t>VI </a:t>
            </a:r>
            <a:r>
              <a:rPr lang="en-US" altLang="en-US" sz="3200" dirty="0" smtClean="0"/>
              <a:t/>
            </a:r>
            <a:br>
              <a:rPr lang="en-US" altLang="en-US" sz="3200" dirty="0" smtClean="0"/>
            </a:br>
            <a:r>
              <a:rPr lang="en-US" altLang="en-US" sz="3200" dirty="0" err="1" smtClean="0"/>
              <a:t>Murabaha</a:t>
            </a:r>
            <a:r>
              <a:rPr lang="en-US" altLang="en-US" sz="3200" dirty="0" smtClean="0"/>
              <a:t> Execution Stage Documentation</a:t>
            </a:r>
          </a:p>
        </p:txBody>
      </p:sp>
      <p:sp>
        <p:nvSpPr>
          <p:cNvPr id="66563" name="Rectangle 3"/>
          <p:cNvSpPr>
            <a:spLocks noGrp="1" noChangeArrowheads="1"/>
          </p:cNvSpPr>
          <p:nvPr>
            <p:ph type="body" idx="1"/>
          </p:nvPr>
        </p:nvSpPr>
        <p:spPr>
          <a:xfrm>
            <a:off x="468313" y="1844675"/>
            <a:ext cx="8229600" cy="3097213"/>
          </a:xfrm>
        </p:spPr>
        <p:txBody>
          <a:bodyPr/>
          <a:lstStyle/>
          <a:p>
            <a:pPr marL="660400" indent="-660400" eaLnBrk="1" hangingPunct="1">
              <a:defRPr/>
            </a:pPr>
            <a:r>
              <a:rPr lang="en-US" altLang="en-US" dirty="0" smtClean="0"/>
              <a:t>This document must contain</a:t>
            </a:r>
          </a:p>
          <a:p>
            <a:pPr marL="660400" indent="-660400" eaLnBrk="1" hangingPunct="1">
              <a:buFont typeface="Wingdings" pitchFamily="2" charset="2"/>
              <a:buNone/>
              <a:defRPr/>
            </a:pPr>
            <a:endParaRPr lang="en-US" altLang="en-US" dirty="0" smtClean="0"/>
          </a:p>
          <a:p>
            <a:pPr marL="1427163" indent="-660400" eaLnBrk="1" hangingPunct="1">
              <a:buFont typeface="Wingdings" pitchFamily="2" charset="2"/>
              <a:buAutoNum type="romanLcPeriod"/>
              <a:defRPr/>
            </a:pPr>
            <a:r>
              <a:rPr lang="en-US" altLang="en-US" dirty="0" smtClean="0"/>
              <a:t>Murabaha price (</a:t>
            </a:r>
            <a:r>
              <a:rPr lang="en-US" altLang="en-US" dirty="0" err="1" smtClean="0"/>
              <a:t>cost+profit</a:t>
            </a:r>
            <a:r>
              <a:rPr lang="en-US" altLang="en-US" dirty="0" smtClean="0"/>
              <a:t>)</a:t>
            </a:r>
          </a:p>
          <a:p>
            <a:pPr marL="1427163" indent="-660400" eaLnBrk="1" hangingPunct="1">
              <a:buFont typeface="Wingdings" pitchFamily="2" charset="2"/>
              <a:buAutoNum type="romanLcPeriod"/>
              <a:defRPr/>
            </a:pPr>
            <a:r>
              <a:rPr lang="en-US" altLang="en-US" dirty="0" smtClean="0"/>
              <a:t>Repayment date </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4213" y="333375"/>
            <a:ext cx="8080375" cy="762000"/>
          </a:xfrm>
        </p:spPr>
        <p:txBody>
          <a:bodyPr/>
          <a:lstStyle/>
          <a:p>
            <a:pPr eaLnBrk="1" hangingPunct="1"/>
            <a:r>
              <a:rPr lang="en-US" altLang="en-US" smtClean="0"/>
              <a:t>Definition of Murabaha</a:t>
            </a:r>
          </a:p>
        </p:txBody>
      </p:sp>
      <p:sp>
        <p:nvSpPr>
          <p:cNvPr id="5123" name="Rectangle 3"/>
          <p:cNvSpPr>
            <a:spLocks noGrp="1" noChangeArrowheads="1"/>
          </p:cNvSpPr>
          <p:nvPr>
            <p:ph type="body" idx="1"/>
          </p:nvPr>
        </p:nvSpPr>
        <p:spPr>
          <a:xfrm>
            <a:off x="533400" y="1524000"/>
            <a:ext cx="8001000" cy="4267200"/>
          </a:xfrm>
        </p:spPr>
        <p:txBody>
          <a:bodyPr/>
          <a:lstStyle/>
          <a:p>
            <a:pPr marL="0" indent="0" algn="just" eaLnBrk="1" hangingPunct="1">
              <a:lnSpc>
                <a:spcPct val="150000"/>
              </a:lnSpc>
              <a:buFont typeface="Wingdings" pitchFamily="2" charset="2"/>
              <a:buNone/>
            </a:pPr>
            <a:r>
              <a:rPr lang="en-US" altLang="en-US" sz="2800" smtClean="0"/>
              <a:t>Murabaha is a particular kind of sale where seller expressly mentions the cost it has incurred on purchase of the asset(s) to be sold and sells it to another person by adding some profit, which is known to buyer.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z="3200" smtClean="0"/>
              <a:t>Phase VI </a:t>
            </a:r>
            <a:br>
              <a:rPr lang="en-US" altLang="en-US" sz="3200" smtClean="0"/>
            </a:br>
            <a:r>
              <a:rPr lang="en-US" altLang="en-US" sz="3200" smtClean="0"/>
              <a:t>Murabaha Execution Stage Documentation</a:t>
            </a:r>
          </a:p>
        </p:txBody>
      </p:sp>
      <p:sp>
        <p:nvSpPr>
          <p:cNvPr id="67587" name="Rectangle 3"/>
          <p:cNvSpPr>
            <a:spLocks noGrp="1" noChangeArrowheads="1"/>
          </p:cNvSpPr>
          <p:nvPr>
            <p:ph type="body" idx="1"/>
          </p:nvPr>
        </p:nvSpPr>
        <p:spPr>
          <a:xfrm>
            <a:off x="685800" y="1700213"/>
            <a:ext cx="7772400" cy="4929187"/>
          </a:xfrm>
        </p:spPr>
        <p:txBody>
          <a:bodyPr/>
          <a:lstStyle/>
          <a:p>
            <a:pPr marL="609600" indent="-609600" eaLnBrk="1" hangingPunct="1">
              <a:lnSpc>
                <a:spcPct val="150000"/>
              </a:lnSpc>
              <a:buFont typeface="Wingdings" pitchFamily="2" charset="2"/>
              <a:buAutoNum type="alphaLcParenR" startAt="3"/>
              <a:defRPr/>
            </a:pPr>
            <a:r>
              <a:rPr lang="en-US" altLang="en-US" sz="2400" u="sng" dirty="0" smtClean="0"/>
              <a:t>Payment schedule summary</a:t>
            </a:r>
          </a:p>
          <a:p>
            <a:pPr marL="1031875" indent="-485775" eaLnBrk="1" hangingPunct="1">
              <a:lnSpc>
                <a:spcPct val="150000"/>
              </a:lnSpc>
              <a:defRPr/>
            </a:pPr>
            <a:r>
              <a:rPr lang="en-US" altLang="en-US" sz="2400" dirty="0" smtClean="0"/>
              <a:t>The customer has three options to pay the Murabaha price.</a:t>
            </a:r>
          </a:p>
          <a:p>
            <a:pPr marL="1716088" indent="-609600" eaLnBrk="1" hangingPunct="1">
              <a:lnSpc>
                <a:spcPct val="150000"/>
              </a:lnSpc>
              <a:buFont typeface="Wingdings" pitchFamily="2" charset="2"/>
              <a:buAutoNum type="romanLcPeriod"/>
              <a:defRPr/>
            </a:pPr>
            <a:r>
              <a:rPr lang="en-US" altLang="en-US" sz="2400" dirty="0" smtClean="0"/>
              <a:t>Lump-sum payment</a:t>
            </a:r>
          </a:p>
          <a:p>
            <a:pPr marL="1716088" indent="-609600" eaLnBrk="1" hangingPunct="1">
              <a:lnSpc>
                <a:spcPct val="150000"/>
              </a:lnSpc>
              <a:buFont typeface="Wingdings" pitchFamily="2" charset="2"/>
              <a:buAutoNum type="romanLcPeriod"/>
              <a:defRPr/>
            </a:pPr>
            <a:r>
              <a:rPr lang="en-US" altLang="en-US" sz="2400" dirty="0" smtClean="0"/>
              <a:t>Installment payment</a:t>
            </a:r>
          </a:p>
          <a:p>
            <a:pPr marL="1716088" indent="-609600" eaLnBrk="1" hangingPunct="1">
              <a:lnSpc>
                <a:spcPct val="150000"/>
              </a:lnSpc>
              <a:buFont typeface="Wingdings" pitchFamily="2" charset="2"/>
              <a:buAutoNum type="romanLcPeriod"/>
              <a:defRPr/>
            </a:pPr>
            <a:r>
              <a:rPr lang="en-US" altLang="en-US" sz="2400" dirty="0" smtClean="0"/>
              <a:t>Partly instant and partly in installment</a:t>
            </a:r>
          </a:p>
          <a:p>
            <a:pPr marL="609600" indent="-609600" eaLnBrk="1" hangingPunct="1">
              <a:lnSpc>
                <a:spcPct val="150000"/>
              </a:lnSpc>
              <a:defRPr/>
            </a:pPr>
            <a:r>
              <a:rPr lang="en-US" altLang="en-US" sz="2400" dirty="0" smtClean="0"/>
              <a:t>This documents is required if the customer wishes to pay the Murabaha price in installments</a:t>
            </a:r>
            <a:endParaRPr lang="en-US" altLang="en-US"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sz="3200" smtClean="0"/>
              <a:t>Phase VI </a:t>
            </a:r>
            <a:br>
              <a:rPr lang="en-US" altLang="en-US" sz="3200" smtClean="0"/>
            </a:br>
            <a:r>
              <a:rPr lang="en-US" altLang="en-US" sz="3200" smtClean="0"/>
              <a:t>Murabaha Execution Stage Documentation</a:t>
            </a:r>
          </a:p>
        </p:txBody>
      </p:sp>
      <p:sp>
        <p:nvSpPr>
          <p:cNvPr id="68611" name="Rectangle 3"/>
          <p:cNvSpPr>
            <a:spLocks noGrp="1" noChangeArrowheads="1"/>
          </p:cNvSpPr>
          <p:nvPr>
            <p:ph type="body" idx="1"/>
          </p:nvPr>
        </p:nvSpPr>
        <p:spPr>
          <a:xfrm>
            <a:off x="685800" y="1700213"/>
            <a:ext cx="7772400" cy="4929187"/>
          </a:xfrm>
        </p:spPr>
        <p:txBody>
          <a:bodyPr/>
          <a:lstStyle/>
          <a:p>
            <a:pPr marL="609600" indent="-609600" eaLnBrk="1" hangingPunct="1">
              <a:lnSpc>
                <a:spcPct val="150000"/>
              </a:lnSpc>
              <a:buFont typeface="Wingdings" pitchFamily="2" charset="2"/>
              <a:buAutoNum type="alphaLcPeriod" startAt="4"/>
              <a:defRPr/>
            </a:pPr>
            <a:r>
              <a:rPr lang="en-US" altLang="en-US" sz="2400" u="sng" dirty="0" smtClean="0"/>
              <a:t>Demand promissory note</a:t>
            </a:r>
          </a:p>
          <a:p>
            <a:pPr marL="1150938" indent="-517525" eaLnBrk="1" hangingPunct="1">
              <a:lnSpc>
                <a:spcPct val="150000"/>
              </a:lnSpc>
              <a:defRPr/>
            </a:pPr>
            <a:r>
              <a:rPr lang="en-US" altLang="en-US" sz="2400" dirty="0" smtClean="0"/>
              <a:t>After execution of Murabaha, the Murabaha price will become the debt (</a:t>
            </a:r>
            <a:r>
              <a:rPr lang="en-US" altLang="en-US" sz="2400" dirty="0" err="1" smtClean="0"/>
              <a:t>dayn</a:t>
            </a:r>
            <a:r>
              <a:rPr lang="en-US" altLang="en-US" sz="2400" dirty="0" smtClean="0"/>
              <a:t>) on the customer.</a:t>
            </a:r>
          </a:p>
          <a:p>
            <a:pPr marL="1150938" indent="-517525" eaLnBrk="1" hangingPunct="1">
              <a:lnSpc>
                <a:spcPct val="150000"/>
              </a:lnSpc>
              <a:defRPr/>
            </a:pPr>
            <a:r>
              <a:rPr lang="en-US" altLang="en-US" sz="2400" dirty="0" smtClean="0"/>
              <a:t>This document is customer’s acknowledgement to the debt amount and its promise to pay the debt.</a:t>
            </a:r>
            <a:endParaRPr lang="en-US" altLang="en-US"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79388" y="260350"/>
            <a:ext cx="8856662" cy="1066800"/>
          </a:xfrm>
        </p:spPr>
        <p:txBody>
          <a:bodyPr/>
          <a:lstStyle/>
          <a:p>
            <a:pPr eaLnBrk="1" hangingPunct="1"/>
            <a:r>
              <a:rPr lang="en-US" altLang="en-US" sz="3600" smtClean="0"/>
              <a:t>Phase VII </a:t>
            </a:r>
            <a:br>
              <a:rPr lang="en-US" altLang="en-US" sz="3600" smtClean="0"/>
            </a:br>
            <a:r>
              <a:rPr lang="en-US" altLang="en-US" sz="3600" smtClean="0"/>
              <a:t>Payment of Murabaha Price by Customer</a:t>
            </a:r>
          </a:p>
        </p:txBody>
      </p:sp>
      <p:sp>
        <p:nvSpPr>
          <p:cNvPr id="44035" name="Rectangle 3"/>
          <p:cNvSpPr>
            <a:spLocks noGrp="1" noChangeArrowheads="1"/>
          </p:cNvSpPr>
          <p:nvPr>
            <p:ph type="body" idx="1"/>
          </p:nvPr>
        </p:nvSpPr>
        <p:spPr>
          <a:xfrm>
            <a:off x="457200" y="1752600"/>
            <a:ext cx="8305800" cy="4648200"/>
          </a:xfrm>
        </p:spPr>
        <p:txBody>
          <a:bodyPr/>
          <a:lstStyle/>
          <a:p>
            <a:pPr eaLnBrk="1" hangingPunct="1">
              <a:lnSpc>
                <a:spcPct val="150000"/>
              </a:lnSpc>
            </a:pPr>
            <a:r>
              <a:rPr lang="en-US" altLang="en-US" sz="2400" dirty="0" smtClean="0"/>
              <a:t>Customer will pay the </a:t>
            </a:r>
            <a:r>
              <a:rPr lang="en-US" altLang="en-US" sz="2400" dirty="0" err="1" smtClean="0"/>
              <a:t>Murabaha</a:t>
            </a:r>
            <a:r>
              <a:rPr lang="en-US" altLang="en-US" sz="2400" dirty="0" smtClean="0"/>
              <a:t> price to the bank on the agreed date.</a:t>
            </a:r>
          </a:p>
          <a:p>
            <a:pPr eaLnBrk="1" hangingPunct="1">
              <a:lnSpc>
                <a:spcPct val="150000"/>
              </a:lnSpc>
            </a:pPr>
            <a:r>
              <a:rPr lang="en-US" altLang="en-US" sz="2400" dirty="0" smtClean="0"/>
              <a:t>The customer is not entitled to any reduction in </a:t>
            </a:r>
            <a:r>
              <a:rPr lang="en-US" altLang="en-US" sz="2400" dirty="0" err="1" smtClean="0"/>
              <a:t>M</a:t>
            </a:r>
            <a:r>
              <a:rPr lang="en-US" altLang="en-US" sz="2400" dirty="0" err="1" smtClean="0"/>
              <a:t>urabaha</a:t>
            </a:r>
            <a:r>
              <a:rPr lang="en-US" altLang="en-US" sz="2400" dirty="0" smtClean="0"/>
              <a:t> price in case of early payment of </a:t>
            </a:r>
            <a:r>
              <a:rPr lang="en-US" altLang="en-US" sz="2400" dirty="0" err="1" smtClean="0"/>
              <a:t>M</a:t>
            </a:r>
            <a:r>
              <a:rPr lang="en-US" altLang="en-US" sz="2400" dirty="0" err="1" smtClean="0"/>
              <a:t>urabaha</a:t>
            </a:r>
            <a:r>
              <a:rPr lang="en-US" altLang="en-US" sz="2400" dirty="0" smtClean="0"/>
              <a:t> price.</a:t>
            </a:r>
          </a:p>
          <a:p>
            <a:pPr eaLnBrk="1" hangingPunct="1">
              <a:lnSpc>
                <a:spcPct val="150000"/>
              </a:lnSpc>
            </a:pPr>
            <a:r>
              <a:rPr lang="en-US" altLang="en-US" sz="2400" dirty="0" smtClean="0"/>
              <a:t>In same way bank can not increase the </a:t>
            </a:r>
            <a:r>
              <a:rPr lang="en-US" altLang="en-US" sz="2400" dirty="0" err="1" smtClean="0"/>
              <a:t>M</a:t>
            </a:r>
            <a:r>
              <a:rPr lang="en-US" altLang="en-US" sz="2400" dirty="0" err="1" smtClean="0"/>
              <a:t>urabaha</a:t>
            </a:r>
            <a:r>
              <a:rPr lang="en-US" altLang="en-US" sz="2400" dirty="0" smtClean="0"/>
              <a:t> price if the customer defaults or make delayed payment.</a:t>
            </a:r>
            <a:endParaRPr lang="en-US" altLang="en-US" sz="24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304800"/>
            <a:ext cx="8080375" cy="838200"/>
          </a:xfrm>
        </p:spPr>
        <p:txBody>
          <a:bodyPr/>
          <a:lstStyle/>
          <a:p>
            <a:pPr eaLnBrk="1" hangingPunct="1"/>
            <a:r>
              <a:rPr lang="en-US" altLang="en-US" smtClean="0"/>
              <a:t>Securities in Murabaha</a:t>
            </a:r>
          </a:p>
        </p:txBody>
      </p:sp>
      <p:sp>
        <p:nvSpPr>
          <p:cNvPr id="45059" name="Rectangle 3"/>
          <p:cNvSpPr>
            <a:spLocks noGrp="1" noChangeArrowheads="1"/>
          </p:cNvSpPr>
          <p:nvPr>
            <p:ph type="body" idx="1"/>
          </p:nvPr>
        </p:nvSpPr>
        <p:spPr>
          <a:xfrm>
            <a:off x="381000" y="1219200"/>
            <a:ext cx="8385175" cy="4586288"/>
          </a:xfrm>
        </p:spPr>
        <p:txBody>
          <a:bodyPr/>
          <a:lstStyle/>
          <a:p>
            <a:pPr eaLnBrk="1" hangingPunct="1">
              <a:lnSpc>
                <a:spcPct val="150000"/>
              </a:lnSpc>
            </a:pPr>
            <a:r>
              <a:rPr lang="en-US" altLang="en-US" sz="2400" dirty="0" smtClean="0"/>
              <a:t>The institution may ask the customer to furnish a security to its satisfaction for prompt payment of the Deferred </a:t>
            </a:r>
            <a:r>
              <a:rPr lang="en-US" altLang="en-US" sz="2400" dirty="0" err="1" smtClean="0"/>
              <a:t>Murabaha</a:t>
            </a:r>
            <a:r>
              <a:rPr lang="en-US" altLang="en-US" sz="2400" dirty="0" smtClean="0"/>
              <a:t> price.</a:t>
            </a:r>
          </a:p>
          <a:p>
            <a:pPr eaLnBrk="1" hangingPunct="1">
              <a:lnSpc>
                <a:spcPct val="150000"/>
              </a:lnSpc>
            </a:pPr>
            <a:endParaRPr lang="en-US" altLang="en-US" sz="800" dirty="0" smtClean="0"/>
          </a:p>
          <a:p>
            <a:pPr eaLnBrk="1" hangingPunct="1">
              <a:lnSpc>
                <a:spcPct val="150000"/>
              </a:lnSpc>
            </a:pPr>
            <a:r>
              <a:rPr lang="en-US" altLang="en-US" sz="2400" dirty="0" smtClean="0"/>
              <a:t>It is also permissible that the sold </a:t>
            </a:r>
            <a:r>
              <a:rPr lang="en-US" altLang="en-US" sz="2400" dirty="0" smtClean="0"/>
              <a:t>asset(s</a:t>
            </a:r>
            <a:r>
              <a:rPr lang="en-US" altLang="en-US" sz="2400" dirty="0" smtClean="0"/>
              <a:t>) itself is given to the seller as a security.</a:t>
            </a:r>
          </a:p>
          <a:p>
            <a:pPr eaLnBrk="1" hangingPunct="1">
              <a:lnSpc>
                <a:spcPct val="150000"/>
              </a:lnSpc>
            </a:pPr>
            <a:endParaRPr lang="en-US" altLang="en-US" sz="800" dirty="0" smtClean="0"/>
          </a:p>
          <a:p>
            <a:pPr eaLnBrk="1" hangingPunct="1">
              <a:lnSpc>
                <a:spcPct val="150000"/>
              </a:lnSpc>
            </a:pPr>
            <a:r>
              <a:rPr lang="en-US" altLang="en-US" sz="2400" dirty="0" smtClean="0"/>
              <a:t>It is preferable not to take Interest bearing instruments as securities.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304800"/>
            <a:ext cx="8080375" cy="838200"/>
          </a:xfrm>
        </p:spPr>
        <p:txBody>
          <a:bodyPr/>
          <a:lstStyle/>
          <a:p>
            <a:pPr eaLnBrk="1" hangingPunct="1"/>
            <a:r>
              <a:rPr lang="en-US" altLang="en-US" smtClean="0"/>
              <a:t>Securities in Murabaha</a:t>
            </a:r>
          </a:p>
        </p:txBody>
      </p:sp>
      <p:sp>
        <p:nvSpPr>
          <p:cNvPr id="81923" name="Rectangle 3"/>
          <p:cNvSpPr>
            <a:spLocks noGrp="1" noChangeArrowheads="1"/>
          </p:cNvSpPr>
          <p:nvPr>
            <p:ph type="body" idx="1"/>
          </p:nvPr>
        </p:nvSpPr>
        <p:spPr>
          <a:xfrm>
            <a:off x="323850" y="1371600"/>
            <a:ext cx="8496300" cy="5181600"/>
          </a:xfrm>
        </p:spPr>
        <p:txBody>
          <a:bodyPr/>
          <a:lstStyle/>
          <a:p>
            <a:pPr eaLnBrk="1" hangingPunct="1"/>
            <a:r>
              <a:rPr lang="en-US" altLang="en-US" sz="2800" dirty="0" smtClean="0"/>
              <a:t>Bank can obtain any of the following security from its customer client depending upon the nature of credit facility, amount of facility and credibility of the customer.</a:t>
            </a:r>
          </a:p>
          <a:p>
            <a:pPr marL="923925" indent="-528638" eaLnBrk="1" hangingPunct="1">
              <a:buFontTx/>
              <a:buAutoNum type="alphaLcPeriod"/>
            </a:pPr>
            <a:r>
              <a:rPr lang="en-US" altLang="en-US" sz="2800" dirty="0" smtClean="0"/>
              <a:t>Hypothecation of assets</a:t>
            </a:r>
          </a:p>
          <a:p>
            <a:pPr marL="923925" indent="-528638" eaLnBrk="1" hangingPunct="1">
              <a:buFontTx/>
              <a:buAutoNum type="alphaLcPeriod"/>
            </a:pPr>
            <a:r>
              <a:rPr lang="en-US" altLang="en-US" sz="2800" dirty="0" smtClean="0"/>
              <a:t>Pledge of goods and/or marketable securities.</a:t>
            </a:r>
          </a:p>
          <a:p>
            <a:pPr marL="923925" indent="-528638" eaLnBrk="1" hangingPunct="1">
              <a:buFontTx/>
              <a:buAutoNum type="alphaLcPeriod"/>
            </a:pPr>
            <a:r>
              <a:rPr lang="en-US" altLang="en-US" sz="2800" dirty="0" smtClean="0"/>
              <a:t>Lien on deposits.</a:t>
            </a:r>
          </a:p>
          <a:p>
            <a:pPr marL="923925" indent="-528638" eaLnBrk="1" hangingPunct="1">
              <a:buFontTx/>
              <a:buAutoNum type="alphaLcPeriod"/>
            </a:pPr>
            <a:r>
              <a:rPr lang="en-US" altLang="en-US" sz="2800" dirty="0" smtClean="0"/>
              <a:t>Mortgage on immovable properties.</a:t>
            </a:r>
          </a:p>
          <a:p>
            <a:pPr marL="923925" indent="-528638" eaLnBrk="1" hangingPunct="1">
              <a:buFontTx/>
              <a:buAutoNum type="alphaLcPeriod"/>
            </a:pPr>
            <a:r>
              <a:rPr lang="en-US" altLang="en-US" sz="2800" dirty="0" smtClean="0"/>
              <a:t>Bank guarantees.</a:t>
            </a:r>
          </a:p>
          <a:p>
            <a:pPr marL="923925" indent="-528638" eaLnBrk="1" hangingPunct="1">
              <a:buFontTx/>
              <a:buAutoNum type="alphaLcPeriod"/>
            </a:pPr>
            <a:r>
              <a:rPr lang="en-US" altLang="en-US" sz="2800" dirty="0" smtClean="0"/>
              <a:t>Personal guarantees.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9750" y="188913"/>
            <a:ext cx="8080375" cy="792162"/>
          </a:xfrm>
        </p:spPr>
        <p:txBody>
          <a:bodyPr/>
          <a:lstStyle/>
          <a:p>
            <a:pPr eaLnBrk="1" hangingPunct="1"/>
            <a:r>
              <a:rPr lang="en-US" altLang="en-US" sz="4000" smtClean="0"/>
              <a:t>Murabaha in Foreign Trade</a:t>
            </a:r>
          </a:p>
        </p:txBody>
      </p:sp>
      <p:grpSp>
        <p:nvGrpSpPr>
          <p:cNvPr id="47107" name="Group 1"/>
          <p:cNvGrpSpPr>
            <a:grpSpLocks/>
          </p:cNvGrpSpPr>
          <p:nvPr/>
        </p:nvGrpSpPr>
        <p:grpSpPr bwMode="auto">
          <a:xfrm>
            <a:off x="795338" y="1714500"/>
            <a:ext cx="7696200" cy="3733800"/>
            <a:chOff x="794792" y="1714500"/>
            <a:chExt cx="7696200" cy="3733800"/>
          </a:xfrm>
          <a:solidFill>
            <a:schemeClr val="bg1"/>
          </a:solidFill>
        </p:grpSpPr>
        <p:sp>
          <p:nvSpPr>
            <p:cNvPr id="47108" name="Rectangle 5"/>
            <p:cNvSpPr>
              <a:spLocks noChangeArrowheads="1"/>
            </p:cNvSpPr>
            <p:nvPr/>
          </p:nvSpPr>
          <p:spPr bwMode="auto">
            <a:xfrm>
              <a:off x="2699792" y="1714500"/>
              <a:ext cx="2590800" cy="685800"/>
            </a:xfrm>
            <a:prstGeom prst="rect">
              <a:avLst/>
            </a:prstGeom>
            <a:grp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182562" tIns="46038" rIns="182562" bIns="46038"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Wingdings" pitchFamily="2" charset="2"/>
                <a:buNone/>
              </a:pPr>
              <a:r>
                <a:rPr lang="en-US" altLang="en-US" sz="2200"/>
                <a:t>Murabaha</a:t>
              </a:r>
            </a:p>
          </p:txBody>
        </p:sp>
        <p:sp>
          <p:nvSpPr>
            <p:cNvPr id="47109" name="Line 6"/>
            <p:cNvSpPr>
              <a:spLocks noChangeShapeType="1"/>
            </p:cNvSpPr>
            <p:nvPr/>
          </p:nvSpPr>
          <p:spPr bwMode="auto">
            <a:xfrm>
              <a:off x="3995192" y="2400300"/>
              <a:ext cx="0" cy="533400"/>
            </a:xfrm>
            <a:prstGeom prst="line">
              <a:avLst/>
            </a:prstGeom>
            <a:grp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182562" tIns="46038" rIns="182562" bIns="46038"/>
            <a:lstStyle/>
            <a:p>
              <a:endParaRPr lang="en-US" sz="2200"/>
            </a:p>
          </p:txBody>
        </p:sp>
        <p:sp>
          <p:nvSpPr>
            <p:cNvPr id="47110" name="Rectangle 9"/>
            <p:cNvSpPr>
              <a:spLocks noChangeArrowheads="1"/>
            </p:cNvSpPr>
            <p:nvPr/>
          </p:nvSpPr>
          <p:spPr bwMode="auto">
            <a:xfrm>
              <a:off x="794792" y="3390900"/>
              <a:ext cx="1371600" cy="762000"/>
            </a:xfrm>
            <a:prstGeom prst="rect">
              <a:avLst/>
            </a:prstGeom>
            <a:grp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182562" tIns="46038" rIns="182562" bIns="46038"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Wingdings" pitchFamily="2" charset="2"/>
                <a:buNone/>
              </a:pPr>
              <a:r>
                <a:rPr lang="en-US" altLang="en-US" sz="2200"/>
                <a:t>Import </a:t>
              </a:r>
            </a:p>
            <a:p>
              <a:pPr algn="ctr" eaLnBrk="1" hangingPunct="1">
                <a:buFont typeface="Wingdings" pitchFamily="2" charset="2"/>
                <a:buNone/>
              </a:pPr>
              <a:r>
                <a:rPr lang="en-US" altLang="en-US" sz="2200"/>
                <a:t>Murabaha</a:t>
              </a:r>
            </a:p>
          </p:txBody>
        </p:sp>
        <p:sp>
          <p:nvSpPr>
            <p:cNvPr id="47111" name="Rectangle 10"/>
            <p:cNvSpPr>
              <a:spLocks noChangeArrowheads="1"/>
            </p:cNvSpPr>
            <p:nvPr/>
          </p:nvSpPr>
          <p:spPr bwMode="auto">
            <a:xfrm>
              <a:off x="5823992" y="3390900"/>
              <a:ext cx="1295400" cy="762000"/>
            </a:xfrm>
            <a:prstGeom prst="rect">
              <a:avLst/>
            </a:prstGeom>
            <a:grp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182562" tIns="46038" rIns="182562" bIns="46038"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Wingdings" pitchFamily="2" charset="2"/>
                <a:buNone/>
              </a:pPr>
              <a:r>
                <a:rPr lang="en-US" altLang="en-US" sz="2200"/>
                <a:t>Export </a:t>
              </a:r>
            </a:p>
            <a:p>
              <a:pPr algn="ctr" eaLnBrk="1" hangingPunct="1">
                <a:buFont typeface="Wingdings" pitchFamily="2" charset="2"/>
                <a:buNone/>
              </a:pPr>
              <a:r>
                <a:rPr lang="en-US" altLang="en-US" sz="2200"/>
                <a:t>Murabaha</a:t>
              </a:r>
            </a:p>
          </p:txBody>
        </p:sp>
        <p:sp>
          <p:nvSpPr>
            <p:cNvPr id="47112" name="Line 11"/>
            <p:cNvSpPr>
              <a:spLocks noChangeShapeType="1"/>
            </p:cNvSpPr>
            <p:nvPr/>
          </p:nvSpPr>
          <p:spPr bwMode="auto">
            <a:xfrm>
              <a:off x="1480592" y="2933700"/>
              <a:ext cx="0" cy="457200"/>
            </a:xfrm>
            <a:prstGeom prst="line">
              <a:avLst/>
            </a:prstGeom>
            <a:grpFill/>
            <a:ln w="9525">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182562" tIns="46038" rIns="182562" bIns="46038"/>
            <a:lstStyle/>
            <a:p>
              <a:endParaRPr lang="en-US" sz="2200"/>
            </a:p>
          </p:txBody>
        </p:sp>
        <p:sp>
          <p:nvSpPr>
            <p:cNvPr id="47113" name="Line 12"/>
            <p:cNvSpPr>
              <a:spLocks noChangeShapeType="1"/>
            </p:cNvSpPr>
            <p:nvPr/>
          </p:nvSpPr>
          <p:spPr bwMode="auto">
            <a:xfrm>
              <a:off x="6509792" y="2933700"/>
              <a:ext cx="0" cy="457200"/>
            </a:xfrm>
            <a:prstGeom prst="line">
              <a:avLst/>
            </a:prstGeom>
            <a:grpFill/>
            <a:ln w="9525">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182562" tIns="46038" rIns="182562" bIns="46038"/>
            <a:lstStyle/>
            <a:p>
              <a:endParaRPr lang="en-US" sz="2200"/>
            </a:p>
          </p:txBody>
        </p:sp>
        <p:sp>
          <p:nvSpPr>
            <p:cNvPr id="47114" name="Line 14"/>
            <p:cNvSpPr>
              <a:spLocks noChangeShapeType="1"/>
            </p:cNvSpPr>
            <p:nvPr/>
          </p:nvSpPr>
          <p:spPr bwMode="auto">
            <a:xfrm>
              <a:off x="1480592" y="2933700"/>
              <a:ext cx="2514600" cy="0"/>
            </a:xfrm>
            <a:prstGeom prst="line">
              <a:avLst/>
            </a:prstGeom>
            <a:grp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182562" tIns="46038" rIns="182562" bIns="46038"/>
            <a:lstStyle/>
            <a:p>
              <a:endParaRPr lang="en-US" sz="2200"/>
            </a:p>
          </p:txBody>
        </p:sp>
        <p:sp>
          <p:nvSpPr>
            <p:cNvPr id="47115" name="Line 16"/>
            <p:cNvSpPr>
              <a:spLocks noChangeShapeType="1"/>
            </p:cNvSpPr>
            <p:nvPr/>
          </p:nvSpPr>
          <p:spPr bwMode="auto">
            <a:xfrm>
              <a:off x="3995192" y="2933700"/>
              <a:ext cx="2514600" cy="0"/>
            </a:xfrm>
            <a:prstGeom prst="line">
              <a:avLst/>
            </a:prstGeom>
            <a:grp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182562" tIns="46038" rIns="182562" bIns="46038"/>
            <a:lstStyle/>
            <a:p>
              <a:endParaRPr lang="en-US" sz="2200"/>
            </a:p>
          </p:txBody>
        </p:sp>
        <p:sp>
          <p:nvSpPr>
            <p:cNvPr id="47116" name="Line 17"/>
            <p:cNvSpPr>
              <a:spLocks noChangeShapeType="1"/>
            </p:cNvSpPr>
            <p:nvPr/>
          </p:nvSpPr>
          <p:spPr bwMode="auto">
            <a:xfrm>
              <a:off x="6433592" y="4152900"/>
              <a:ext cx="0" cy="381000"/>
            </a:xfrm>
            <a:prstGeom prst="line">
              <a:avLst/>
            </a:prstGeom>
            <a:grp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182562" tIns="46038" rIns="182562" bIns="46038"/>
            <a:lstStyle/>
            <a:p>
              <a:endParaRPr lang="en-US" sz="2200"/>
            </a:p>
          </p:txBody>
        </p:sp>
        <p:sp>
          <p:nvSpPr>
            <p:cNvPr id="47117" name="Line 18"/>
            <p:cNvSpPr>
              <a:spLocks noChangeShapeType="1"/>
            </p:cNvSpPr>
            <p:nvPr/>
          </p:nvSpPr>
          <p:spPr bwMode="auto">
            <a:xfrm flipH="1">
              <a:off x="5366792" y="4533900"/>
              <a:ext cx="1066800" cy="0"/>
            </a:xfrm>
            <a:prstGeom prst="line">
              <a:avLst/>
            </a:prstGeom>
            <a:grp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182562" tIns="46038" rIns="182562" bIns="46038"/>
            <a:lstStyle/>
            <a:p>
              <a:endParaRPr lang="en-US" sz="2200"/>
            </a:p>
          </p:txBody>
        </p:sp>
        <p:sp>
          <p:nvSpPr>
            <p:cNvPr id="47118" name="Line 19"/>
            <p:cNvSpPr>
              <a:spLocks noChangeShapeType="1"/>
            </p:cNvSpPr>
            <p:nvPr/>
          </p:nvSpPr>
          <p:spPr bwMode="auto">
            <a:xfrm flipH="1">
              <a:off x="6433592" y="4533900"/>
              <a:ext cx="1066800" cy="0"/>
            </a:xfrm>
            <a:prstGeom prst="line">
              <a:avLst/>
            </a:prstGeom>
            <a:grp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182562" tIns="46038" rIns="182562" bIns="46038"/>
            <a:lstStyle/>
            <a:p>
              <a:endParaRPr lang="en-US" sz="2200"/>
            </a:p>
          </p:txBody>
        </p:sp>
        <p:sp>
          <p:nvSpPr>
            <p:cNvPr id="47119" name="Rectangle 20"/>
            <p:cNvSpPr>
              <a:spLocks noChangeArrowheads="1"/>
            </p:cNvSpPr>
            <p:nvPr/>
          </p:nvSpPr>
          <p:spPr bwMode="auto">
            <a:xfrm>
              <a:off x="4528592" y="4991100"/>
              <a:ext cx="1676400" cy="457200"/>
            </a:xfrm>
            <a:prstGeom prst="rect">
              <a:avLst/>
            </a:prstGeom>
            <a:grp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182562" tIns="46038" rIns="182562" bIns="46038"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Wingdings" pitchFamily="2" charset="2"/>
                <a:buNone/>
              </a:pPr>
              <a:r>
                <a:rPr lang="en-US" altLang="en-US" sz="2200"/>
                <a:t>Pre-shipment</a:t>
              </a:r>
            </a:p>
          </p:txBody>
        </p:sp>
        <p:sp>
          <p:nvSpPr>
            <p:cNvPr id="47120" name="Rectangle 21"/>
            <p:cNvSpPr>
              <a:spLocks noChangeArrowheads="1"/>
            </p:cNvSpPr>
            <p:nvPr/>
          </p:nvSpPr>
          <p:spPr bwMode="auto">
            <a:xfrm>
              <a:off x="6662192" y="4991100"/>
              <a:ext cx="1828800" cy="457200"/>
            </a:xfrm>
            <a:prstGeom prst="rect">
              <a:avLst/>
            </a:prstGeom>
            <a:grp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182562" tIns="46038" rIns="182562" bIns="46038"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Wingdings" pitchFamily="2" charset="2"/>
                <a:buNone/>
              </a:pPr>
              <a:r>
                <a:rPr lang="en-US" altLang="en-US" sz="2200"/>
                <a:t>Post-shipment</a:t>
              </a:r>
            </a:p>
          </p:txBody>
        </p:sp>
        <p:sp>
          <p:nvSpPr>
            <p:cNvPr id="47121" name="Line 22"/>
            <p:cNvSpPr>
              <a:spLocks noChangeShapeType="1"/>
            </p:cNvSpPr>
            <p:nvPr/>
          </p:nvSpPr>
          <p:spPr bwMode="auto">
            <a:xfrm>
              <a:off x="5366792" y="4533900"/>
              <a:ext cx="0" cy="457200"/>
            </a:xfrm>
            <a:prstGeom prst="line">
              <a:avLst/>
            </a:prstGeom>
            <a:grpFill/>
            <a:ln w="9525">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182562" tIns="46038" rIns="182562" bIns="46038"/>
            <a:lstStyle/>
            <a:p>
              <a:endParaRPr lang="en-US" sz="2200"/>
            </a:p>
          </p:txBody>
        </p:sp>
        <p:sp>
          <p:nvSpPr>
            <p:cNvPr id="47122" name="Line 23"/>
            <p:cNvSpPr>
              <a:spLocks noChangeShapeType="1"/>
            </p:cNvSpPr>
            <p:nvPr/>
          </p:nvSpPr>
          <p:spPr bwMode="auto">
            <a:xfrm>
              <a:off x="7500392" y="4533900"/>
              <a:ext cx="0" cy="457200"/>
            </a:xfrm>
            <a:prstGeom prst="line">
              <a:avLst/>
            </a:prstGeom>
            <a:grpFill/>
            <a:ln w="9525">
              <a:solidFill>
                <a:schemeClr val="tx1"/>
              </a:solidFill>
              <a:round/>
              <a:headEnd/>
              <a:tailEnd type="triangle" w="med" len="me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182562" tIns="46038" rIns="182562" bIns="46038"/>
            <a:lstStyle/>
            <a:p>
              <a:endParaRPr lang="en-US" sz="2200"/>
            </a:p>
          </p:txBody>
        </p: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188913"/>
            <a:ext cx="8080375" cy="801687"/>
          </a:xfrm>
        </p:spPr>
        <p:txBody>
          <a:bodyPr/>
          <a:lstStyle/>
          <a:p>
            <a:pPr eaLnBrk="1" hangingPunct="1"/>
            <a:r>
              <a:rPr lang="en-US" altLang="en-US" smtClean="0"/>
              <a:t>Use of Murabaha in Imports</a:t>
            </a:r>
          </a:p>
        </p:txBody>
      </p:sp>
      <p:sp>
        <p:nvSpPr>
          <p:cNvPr id="48131" name="Rectangle 3"/>
          <p:cNvSpPr>
            <a:spLocks noGrp="1" noChangeArrowheads="1"/>
          </p:cNvSpPr>
          <p:nvPr>
            <p:ph type="body" idx="1"/>
          </p:nvPr>
        </p:nvSpPr>
        <p:spPr>
          <a:xfrm>
            <a:off x="457200" y="1484784"/>
            <a:ext cx="8229600" cy="4992216"/>
          </a:xfrm>
        </p:spPr>
        <p:txBody>
          <a:bodyPr/>
          <a:lstStyle/>
          <a:p>
            <a:pPr eaLnBrk="1" hangingPunct="1">
              <a:lnSpc>
                <a:spcPct val="150000"/>
              </a:lnSpc>
            </a:pPr>
            <a:r>
              <a:rPr lang="en-US" altLang="en-US" sz="2800" dirty="0" smtClean="0"/>
              <a:t>Agency agreement must be signed before opening of L/C in case of imports.</a:t>
            </a:r>
          </a:p>
          <a:p>
            <a:pPr eaLnBrk="1" hangingPunct="1">
              <a:lnSpc>
                <a:spcPct val="150000"/>
              </a:lnSpc>
            </a:pPr>
            <a:r>
              <a:rPr lang="en-US" altLang="en-US" sz="2800" dirty="0" smtClean="0"/>
              <a:t>All costs/charges (e.g. SWIFT charges, L/C opening commission) shall be included in the cost of </a:t>
            </a:r>
            <a:r>
              <a:rPr lang="en-US" altLang="en-US" sz="2800" dirty="0" err="1" smtClean="0"/>
              <a:t>Murabaha</a:t>
            </a:r>
            <a:r>
              <a:rPr lang="en-US" altLang="en-US" sz="2800" dirty="0" smtClean="0"/>
              <a:t> asset.</a:t>
            </a:r>
          </a:p>
          <a:p>
            <a:pPr eaLnBrk="1" hangingPunct="1">
              <a:lnSpc>
                <a:spcPct val="150000"/>
              </a:lnSpc>
            </a:pPr>
            <a:r>
              <a:rPr lang="en-US" altLang="en-US" sz="2800" dirty="0" smtClean="0"/>
              <a:t>Offer and acceptance may be signed when the asset(s) arrived at port</a:t>
            </a:r>
            <a:r>
              <a:rPr lang="en-US" altLang="en-US" sz="2800" dirty="0" smtClean="0"/>
              <a:t>.</a:t>
            </a:r>
            <a:endParaRPr lang="en-US" altLang="en-US" sz="2800"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304800"/>
            <a:ext cx="8080375" cy="609600"/>
          </a:xfrm>
        </p:spPr>
        <p:txBody>
          <a:bodyPr/>
          <a:lstStyle/>
          <a:p>
            <a:pPr eaLnBrk="1" hangingPunct="1"/>
            <a:r>
              <a:rPr lang="en-US" altLang="en-US" smtClean="0"/>
              <a:t>Use of Murabaha in Exports</a:t>
            </a:r>
          </a:p>
        </p:txBody>
      </p:sp>
      <p:sp>
        <p:nvSpPr>
          <p:cNvPr id="49155" name="Rectangle 3"/>
          <p:cNvSpPr>
            <a:spLocks noGrp="1" noChangeArrowheads="1"/>
          </p:cNvSpPr>
          <p:nvPr>
            <p:ph type="body" idx="1"/>
          </p:nvPr>
        </p:nvSpPr>
        <p:spPr>
          <a:xfrm>
            <a:off x="533400" y="1219200"/>
            <a:ext cx="8229600" cy="5257800"/>
          </a:xfrm>
        </p:spPr>
        <p:txBody>
          <a:bodyPr/>
          <a:lstStyle/>
          <a:p>
            <a:pPr eaLnBrk="1" hangingPunct="1">
              <a:lnSpc>
                <a:spcPct val="150000"/>
              </a:lnSpc>
            </a:pPr>
            <a:r>
              <a:rPr lang="en-US" altLang="en-US" sz="2600" smtClean="0"/>
              <a:t>In case of pre-shipment, normal procedure as adopted in local Murabaha shall be strictly followed.</a:t>
            </a:r>
          </a:p>
          <a:p>
            <a:pPr eaLnBrk="1" hangingPunct="1">
              <a:lnSpc>
                <a:spcPct val="150000"/>
              </a:lnSpc>
              <a:buFont typeface="Wingdings" pitchFamily="2" charset="2"/>
              <a:buNone/>
            </a:pPr>
            <a:endParaRPr lang="en-US" altLang="en-US" sz="2600" smtClean="0"/>
          </a:p>
          <a:p>
            <a:pPr eaLnBrk="1" hangingPunct="1">
              <a:lnSpc>
                <a:spcPct val="150000"/>
              </a:lnSpc>
            </a:pPr>
            <a:r>
              <a:rPr lang="en-US" altLang="en-US" sz="2600" smtClean="0"/>
              <a:t>In case of post-shipment, Murabaha can not be executed for goods already exported. However, Murabaha can be executed for fresh purchases required for next shipment against assignment of receivables for first shipment.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Title 1"/>
          <p:cNvSpPr>
            <a:spLocks noGrp="1"/>
          </p:cNvSpPr>
          <p:nvPr>
            <p:ph type="ctrTitle"/>
          </p:nvPr>
        </p:nvSpPr>
        <p:spPr/>
        <p:txBody>
          <a:bodyPr/>
          <a:lstStyle/>
          <a:p>
            <a:pPr eaLnBrk="1" hangingPunct="1"/>
            <a:r>
              <a:rPr lang="en-US" altLang="en-US" smtClean="0"/>
              <a:t/>
            </a:r>
            <a:br>
              <a:rPr lang="en-US" altLang="en-US" smtClean="0"/>
            </a:br>
            <a:r>
              <a:rPr lang="en-US" altLang="en-US" smtClean="0"/>
              <a:t>Practical Issues in Murabaha</a:t>
            </a:r>
            <a:br>
              <a:rPr lang="en-US" altLang="en-US" smtClean="0"/>
            </a:br>
            <a:endParaRPr lang="en-US" alt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050"/>
          <p:cNvSpPr>
            <a:spLocks noGrp="1" noChangeArrowheads="1"/>
          </p:cNvSpPr>
          <p:nvPr>
            <p:ph type="title"/>
          </p:nvPr>
        </p:nvSpPr>
        <p:spPr/>
        <p:txBody>
          <a:bodyPr/>
          <a:lstStyle/>
          <a:p>
            <a:pPr eaLnBrk="1" hangingPunct="1"/>
            <a:r>
              <a:rPr lang="en-US" altLang="en-US" sz="4000" smtClean="0"/>
              <a:t>Discount on Acquisition of Assets</a:t>
            </a:r>
          </a:p>
        </p:txBody>
      </p:sp>
      <p:sp>
        <p:nvSpPr>
          <p:cNvPr id="51203" name="Rectangle 2051"/>
          <p:cNvSpPr>
            <a:spLocks noGrp="1" noChangeArrowheads="1"/>
          </p:cNvSpPr>
          <p:nvPr>
            <p:ph type="body" idx="1"/>
          </p:nvPr>
        </p:nvSpPr>
        <p:spPr>
          <a:xfrm>
            <a:off x="395288" y="1916113"/>
            <a:ext cx="8305800" cy="2249487"/>
          </a:xfrm>
        </p:spPr>
        <p:txBody>
          <a:bodyPr/>
          <a:lstStyle/>
          <a:p>
            <a:pPr marL="457200" lvl="1" indent="0">
              <a:lnSpc>
                <a:spcPct val="150000"/>
              </a:lnSpc>
              <a:spcBef>
                <a:spcPct val="0"/>
              </a:spcBef>
              <a:buFontTx/>
              <a:buNone/>
            </a:pPr>
            <a:r>
              <a:rPr lang="en-US" altLang="en-US" smtClean="0"/>
              <a:t>Discounts from supplier (If any) would be passed on to the customer at the time of Murabaha Sale by reducing the cost of sales.</a:t>
            </a:r>
          </a:p>
          <a:p>
            <a:pPr marL="457200" indent="0" eaLnBrk="1" hangingPunct="1">
              <a:lnSpc>
                <a:spcPct val="150000"/>
              </a:lnSpc>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What is Sale?</a:t>
            </a:r>
          </a:p>
        </p:txBody>
      </p:sp>
      <p:sp>
        <p:nvSpPr>
          <p:cNvPr id="6147" name="Rectangle 3"/>
          <p:cNvSpPr>
            <a:spLocks noGrp="1" noChangeArrowheads="1"/>
          </p:cNvSpPr>
          <p:nvPr>
            <p:ph type="body" idx="1"/>
          </p:nvPr>
        </p:nvSpPr>
        <p:spPr>
          <a:xfrm>
            <a:off x="533400" y="1981200"/>
            <a:ext cx="8153400" cy="4114800"/>
          </a:xfrm>
        </p:spPr>
        <p:txBody>
          <a:bodyPr/>
          <a:lstStyle/>
          <a:p>
            <a:pPr eaLnBrk="1" hangingPunct="1">
              <a:lnSpc>
                <a:spcPct val="150000"/>
              </a:lnSpc>
              <a:buFont typeface="Wingdings" pitchFamily="2" charset="2"/>
              <a:buNone/>
            </a:pPr>
            <a:r>
              <a:rPr lang="en-US" altLang="en-US" sz="2800" dirty="0" smtClean="0"/>
              <a:t>	Sale is defined in the Islamic </a:t>
            </a:r>
            <a:r>
              <a:rPr lang="en-US" altLang="en-US" sz="2800" dirty="0" err="1" smtClean="0"/>
              <a:t>Fiqh</a:t>
            </a:r>
            <a:r>
              <a:rPr lang="en-US" altLang="en-US" sz="2800" dirty="0" smtClean="0"/>
              <a:t> as an</a:t>
            </a:r>
          </a:p>
          <a:p>
            <a:pPr eaLnBrk="1" hangingPunct="1">
              <a:lnSpc>
                <a:spcPct val="150000"/>
              </a:lnSpc>
              <a:buFont typeface="Wingdings" pitchFamily="2" charset="2"/>
              <a:buNone/>
            </a:pPr>
            <a:r>
              <a:rPr lang="en-US" altLang="en-US" sz="2800" dirty="0" smtClean="0"/>
              <a:t>	</a:t>
            </a:r>
            <a:r>
              <a:rPr lang="en-US" altLang="en-US" sz="2800" dirty="0" smtClean="0"/>
              <a:t>Exchange </a:t>
            </a:r>
            <a:r>
              <a:rPr lang="en-US" altLang="en-US" sz="2800" dirty="0" smtClean="0"/>
              <a:t>of a </a:t>
            </a:r>
            <a:r>
              <a:rPr lang="en-US" altLang="en-US" sz="2800" dirty="0" smtClean="0"/>
              <a:t>thing </a:t>
            </a:r>
            <a:r>
              <a:rPr lang="en-US" altLang="en-US" sz="2800" dirty="0" smtClean="0"/>
              <a:t>of value with another thing of value, with mutual </a:t>
            </a:r>
            <a:r>
              <a:rPr lang="en-US" altLang="en-US" sz="2800" dirty="0" smtClean="0"/>
              <a:t>consent.</a:t>
            </a:r>
            <a:endParaRPr lang="en-US" altLang="en-US" sz="28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381000"/>
            <a:ext cx="8080375" cy="990600"/>
          </a:xfrm>
        </p:spPr>
        <p:txBody>
          <a:bodyPr/>
          <a:lstStyle/>
          <a:p>
            <a:pPr eaLnBrk="1" hangingPunct="1"/>
            <a:r>
              <a:rPr lang="en-US" altLang="en-US" smtClean="0"/>
              <a:t>Rise in Prices of Asset(s)</a:t>
            </a:r>
          </a:p>
        </p:txBody>
      </p:sp>
      <p:sp>
        <p:nvSpPr>
          <p:cNvPr id="52227" name="Rectangle 3"/>
          <p:cNvSpPr>
            <a:spLocks noGrp="1" noChangeArrowheads="1"/>
          </p:cNvSpPr>
          <p:nvPr>
            <p:ph type="body" idx="1"/>
          </p:nvPr>
        </p:nvSpPr>
        <p:spPr>
          <a:xfrm>
            <a:off x="682625" y="1600200"/>
            <a:ext cx="7772400" cy="4800600"/>
          </a:xfrm>
        </p:spPr>
        <p:txBody>
          <a:bodyPr/>
          <a:lstStyle/>
          <a:p>
            <a:pPr eaLnBrk="1" hangingPunct="1">
              <a:lnSpc>
                <a:spcPct val="150000"/>
              </a:lnSpc>
            </a:pPr>
            <a:r>
              <a:rPr lang="en-US" altLang="en-US" sz="2400" smtClean="0"/>
              <a:t>If there is a rise in prices and the amount escalates for which financing is availed then the transaction can only be executed if the Bank has been informed and the Bank subsequently accepts the same.</a:t>
            </a:r>
          </a:p>
          <a:p>
            <a:pPr eaLnBrk="1" hangingPunct="1">
              <a:lnSpc>
                <a:spcPct val="150000"/>
              </a:lnSpc>
              <a:buFont typeface="Wingdings" pitchFamily="2" charset="2"/>
              <a:buNone/>
            </a:pPr>
            <a:endParaRPr lang="en-US" altLang="en-US" sz="2400" smtClean="0"/>
          </a:p>
          <a:p>
            <a:pPr eaLnBrk="1" hangingPunct="1">
              <a:lnSpc>
                <a:spcPct val="150000"/>
              </a:lnSpc>
            </a:pPr>
            <a:r>
              <a:rPr lang="en-US" altLang="en-US" sz="2400" smtClean="0"/>
              <a:t>The institution reserves the right to reject the purchases if made other then agreed price.    </a:t>
            </a:r>
          </a:p>
          <a:p>
            <a:pPr eaLnBrk="1" hangingPunct="1">
              <a:lnSpc>
                <a:spcPct val="150000"/>
              </a:lnSpc>
              <a:buFont typeface="Wingdings" pitchFamily="2" charset="2"/>
              <a:buNone/>
            </a:pPr>
            <a:endParaRPr lang="en-US" altLang="en-US" sz="240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2625" y="381000"/>
            <a:ext cx="8080375" cy="1219200"/>
          </a:xfrm>
        </p:spPr>
        <p:txBody>
          <a:bodyPr/>
          <a:lstStyle/>
          <a:p>
            <a:pPr eaLnBrk="1" hangingPunct="1"/>
            <a:r>
              <a:rPr lang="en-US" altLang="en-US" smtClean="0"/>
              <a:t>Change of Asset(s)</a:t>
            </a:r>
          </a:p>
        </p:txBody>
      </p:sp>
      <p:sp>
        <p:nvSpPr>
          <p:cNvPr id="53251" name="Rectangle 3"/>
          <p:cNvSpPr>
            <a:spLocks noGrp="1" noChangeArrowheads="1"/>
          </p:cNvSpPr>
          <p:nvPr>
            <p:ph type="body" idx="1"/>
          </p:nvPr>
        </p:nvSpPr>
        <p:spPr>
          <a:xfrm>
            <a:off x="682625" y="1828800"/>
            <a:ext cx="7772400" cy="4724400"/>
          </a:xfrm>
        </p:spPr>
        <p:txBody>
          <a:bodyPr/>
          <a:lstStyle/>
          <a:p>
            <a:pPr eaLnBrk="1" hangingPunct="1">
              <a:lnSpc>
                <a:spcPct val="150000"/>
              </a:lnSpc>
            </a:pPr>
            <a:r>
              <a:rPr lang="en-US" altLang="en-US" sz="2800" smtClean="0"/>
              <a:t>Change of Asset(s) in the agency agreement can be done with mutual consent.</a:t>
            </a:r>
          </a:p>
          <a:p>
            <a:pPr eaLnBrk="1" hangingPunct="1">
              <a:lnSpc>
                <a:spcPct val="150000"/>
              </a:lnSpc>
              <a:buFont typeface="Wingdings" pitchFamily="2" charset="2"/>
              <a:buNone/>
            </a:pPr>
            <a:endParaRPr lang="en-US" altLang="en-US" sz="1800" smtClean="0"/>
          </a:p>
          <a:p>
            <a:pPr eaLnBrk="1" hangingPunct="1">
              <a:lnSpc>
                <a:spcPct val="150000"/>
              </a:lnSpc>
            </a:pPr>
            <a:r>
              <a:rPr lang="en-US" altLang="en-US" sz="2800" smtClean="0"/>
              <a:t>If Agency Agreement is for specific Asset(s) then new agreement is required for changed Asset(s).</a:t>
            </a:r>
          </a:p>
          <a:p>
            <a:pPr eaLnBrk="1" hangingPunct="1">
              <a:lnSpc>
                <a:spcPct val="150000"/>
              </a:lnSpc>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2625" y="609600"/>
            <a:ext cx="8080375" cy="685800"/>
          </a:xfrm>
        </p:spPr>
        <p:txBody>
          <a:bodyPr/>
          <a:lstStyle/>
          <a:p>
            <a:pPr eaLnBrk="1" hangingPunct="1"/>
            <a:r>
              <a:rPr lang="en-US" altLang="en-US" sz="4000" smtClean="0"/>
              <a:t>Delay in Supply from the Supplier</a:t>
            </a:r>
          </a:p>
        </p:txBody>
      </p:sp>
      <p:sp>
        <p:nvSpPr>
          <p:cNvPr id="54275" name="Rectangle 3"/>
          <p:cNvSpPr>
            <a:spLocks noGrp="1" noChangeArrowheads="1"/>
          </p:cNvSpPr>
          <p:nvPr>
            <p:ph type="body" idx="1"/>
          </p:nvPr>
        </p:nvSpPr>
        <p:spPr>
          <a:xfrm>
            <a:off x="684213" y="1557338"/>
            <a:ext cx="8004175" cy="4221162"/>
          </a:xfrm>
        </p:spPr>
        <p:txBody>
          <a:bodyPr/>
          <a:lstStyle/>
          <a:p>
            <a:pPr marL="0" indent="0" eaLnBrk="1" hangingPunct="1">
              <a:lnSpc>
                <a:spcPct val="200000"/>
              </a:lnSpc>
              <a:buFontTx/>
              <a:buNone/>
            </a:pPr>
            <a:r>
              <a:rPr lang="en-US" altLang="en-US" sz="2400" smtClean="0"/>
              <a:t>Delay in Supply from the supplier in case where specific time was allowed, leads to the revocation of  agency agreement. In such cases the customer will refund the cost of goods.  </a:t>
            </a:r>
          </a:p>
          <a:p>
            <a:pPr marL="0" indent="0" eaLnBrk="1" hangingPunct="1">
              <a:lnSpc>
                <a:spcPct val="200000"/>
              </a:lnSpc>
              <a:buFontTx/>
              <a:buNone/>
            </a:pPr>
            <a:endParaRPr lang="en-US" altLang="en-US" sz="24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smtClean="0"/>
              <a:t>Rollover in Murabaha</a:t>
            </a:r>
          </a:p>
        </p:txBody>
      </p:sp>
      <p:sp>
        <p:nvSpPr>
          <p:cNvPr id="56323" name="Rectangle 3"/>
          <p:cNvSpPr>
            <a:spLocks noGrp="1" noChangeArrowheads="1"/>
          </p:cNvSpPr>
          <p:nvPr>
            <p:ph type="body" idx="1"/>
          </p:nvPr>
        </p:nvSpPr>
        <p:spPr>
          <a:xfrm>
            <a:off x="381000" y="1905000"/>
            <a:ext cx="8382000" cy="4419600"/>
          </a:xfrm>
        </p:spPr>
        <p:txBody>
          <a:bodyPr/>
          <a:lstStyle/>
          <a:p>
            <a:pPr eaLnBrk="1" hangingPunct="1">
              <a:lnSpc>
                <a:spcPct val="150000"/>
              </a:lnSpc>
            </a:pPr>
            <a:r>
              <a:rPr lang="en-US" altLang="en-US" sz="2800" smtClean="0"/>
              <a:t>Rollover (renegotiate) is also not allowed.  </a:t>
            </a:r>
          </a:p>
          <a:p>
            <a:pPr eaLnBrk="1" hangingPunct="1">
              <a:lnSpc>
                <a:spcPct val="150000"/>
              </a:lnSpc>
              <a:buFont typeface="Wingdings" pitchFamily="2" charset="2"/>
              <a:buNone/>
            </a:pPr>
            <a:endParaRPr lang="en-US" altLang="en-US" sz="2800" smtClean="0"/>
          </a:p>
          <a:p>
            <a:pPr eaLnBrk="1" hangingPunct="1">
              <a:lnSpc>
                <a:spcPct val="150000"/>
              </a:lnSpc>
            </a:pPr>
            <a:r>
              <a:rPr lang="en-US" altLang="en-US" sz="2800" smtClean="0"/>
              <a:t>Rollover in a Murabaha transaction would imply that payment of earlier Murabaha price by executing new Murabaha.</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2625" y="609600"/>
            <a:ext cx="8080375" cy="914400"/>
          </a:xfrm>
        </p:spPr>
        <p:txBody>
          <a:bodyPr/>
          <a:lstStyle/>
          <a:p>
            <a:pPr eaLnBrk="1" hangingPunct="1"/>
            <a:r>
              <a:rPr lang="en-US" altLang="en-US" smtClean="0"/>
              <a:t>Partial Murabaha</a:t>
            </a:r>
          </a:p>
        </p:txBody>
      </p:sp>
      <p:sp>
        <p:nvSpPr>
          <p:cNvPr id="57347" name="Rectangle 3"/>
          <p:cNvSpPr>
            <a:spLocks noGrp="1" noChangeArrowheads="1"/>
          </p:cNvSpPr>
          <p:nvPr>
            <p:ph type="body" idx="1"/>
          </p:nvPr>
        </p:nvSpPr>
        <p:spPr/>
        <p:txBody>
          <a:bodyPr/>
          <a:lstStyle/>
          <a:p>
            <a:pPr algn="just" eaLnBrk="1" hangingPunct="1">
              <a:lnSpc>
                <a:spcPct val="150000"/>
              </a:lnSpc>
            </a:pPr>
            <a:r>
              <a:rPr lang="en-US" altLang="en-US" sz="2800" smtClean="0"/>
              <a:t>At times Customer may require partial financing for its shipment. </a:t>
            </a:r>
          </a:p>
          <a:p>
            <a:pPr algn="just" eaLnBrk="1" hangingPunct="1">
              <a:lnSpc>
                <a:spcPct val="150000"/>
              </a:lnSpc>
            </a:pPr>
            <a:r>
              <a:rPr lang="en-US" altLang="en-US" sz="2800" smtClean="0"/>
              <a:t>In this case the share of Seller (Bank) should be mentioned on the invoice and that share should be separately kept to facilitate the verification by Bank’s officer.</a:t>
            </a:r>
          </a:p>
          <a:p>
            <a:pPr eaLnBrk="1" hangingPunct="1">
              <a:lnSpc>
                <a:spcPct val="150000"/>
              </a:lnSpc>
              <a:buFont typeface="Wingdings" pitchFamily="2" charset="2"/>
              <a:buNone/>
            </a:pPr>
            <a:endParaRPr lang="en-US" altLang="en-US" sz="280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304800"/>
            <a:ext cx="8080375" cy="762000"/>
          </a:xfrm>
        </p:spPr>
        <p:txBody>
          <a:bodyPr/>
          <a:lstStyle/>
          <a:p>
            <a:pPr eaLnBrk="1" hangingPunct="1"/>
            <a:r>
              <a:rPr lang="en-US" altLang="en-US" smtClean="0"/>
              <a:t>Murabaha with Related Parties</a:t>
            </a:r>
          </a:p>
        </p:txBody>
      </p:sp>
      <p:sp>
        <p:nvSpPr>
          <p:cNvPr id="87043" name="Rectangle 3"/>
          <p:cNvSpPr>
            <a:spLocks noGrp="1" noChangeArrowheads="1"/>
          </p:cNvSpPr>
          <p:nvPr>
            <p:ph type="body" idx="1"/>
          </p:nvPr>
        </p:nvSpPr>
        <p:spPr>
          <a:xfrm>
            <a:off x="381000" y="1295400"/>
            <a:ext cx="8305800" cy="5257800"/>
          </a:xfrm>
        </p:spPr>
        <p:txBody>
          <a:bodyPr/>
          <a:lstStyle/>
          <a:p>
            <a:pPr eaLnBrk="1" hangingPunct="1">
              <a:lnSpc>
                <a:spcPct val="150000"/>
              </a:lnSpc>
              <a:defRPr/>
            </a:pPr>
            <a:r>
              <a:rPr lang="en-US" altLang="en-US" sz="2400" dirty="0" smtClean="0"/>
              <a:t>In case of Murabaha, the vendor and the customer must be independent to each other. </a:t>
            </a:r>
          </a:p>
          <a:p>
            <a:pPr eaLnBrk="1" hangingPunct="1">
              <a:lnSpc>
                <a:spcPct val="150000"/>
              </a:lnSpc>
              <a:defRPr/>
            </a:pPr>
            <a:endParaRPr lang="en-US" altLang="en-US" sz="1000" dirty="0" smtClean="0"/>
          </a:p>
          <a:p>
            <a:pPr eaLnBrk="1" hangingPunct="1">
              <a:lnSpc>
                <a:spcPct val="150000"/>
              </a:lnSpc>
              <a:defRPr/>
            </a:pPr>
            <a:r>
              <a:rPr lang="en-US" altLang="en-US" sz="2400" dirty="0" smtClean="0"/>
              <a:t>Banks are not allowed to enter into a Murabaha transaction where vendor and customer are associated parties. </a:t>
            </a:r>
          </a:p>
          <a:p>
            <a:pPr eaLnBrk="1" hangingPunct="1">
              <a:lnSpc>
                <a:spcPct val="150000"/>
              </a:lnSpc>
              <a:defRPr/>
            </a:pPr>
            <a:endParaRPr lang="en-US" altLang="en-US" sz="1050" dirty="0" smtClean="0"/>
          </a:p>
          <a:p>
            <a:pPr eaLnBrk="1" hangingPunct="1">
              <a:lnSpc>
                <a:spcPct val="150000"/>
              </a:lnSpc>
              <a:defRPr/>
            </a:pPr>
            <a:r>
              <a:rPr lang="en-US" altLang="en-US" sz="2400" dirty="0" smtClean="0"/>
              <a:t>Parties are considered to be related parties if one party has 33% or more shares/ownership in the business of other party.</a:t>
            </a:r>
            <a:endParaRPr lang="en-US" altLang="en-US" sz="24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altLang="en-US" smtClean="0"/>
              <a:t>Summary of the Lecture</a:t>
            </a:r>
          </a:p>
        </p:txBody>
      </p:sp>
      <p:sp>
        <p:nvSpPr>
          <p:cNvPr id="59395" name="Content Placeholder 3"/>
          <p:cNvSpPr>
            <a:spLocks noGrp="1"/>
          </p:cNvSpPr>
          <p:nvPr>
            <p:ph idx="1"/>
          </p:nvPr>
        </p:nvSpPr>
        <p:spPr>
          <a:xfrm>
            <a:off x="457200" y="1600200"/>
            <a:ext cx="8229600" cy="4709120"/>
          </a:xfrm>
        </p:spPr>
        <p:txBody>
          <a:bodyPr/>
          <a:lstStyle/>
          <a:p>
            <a:pPr marL="0" indent="0" eaLnBrk="1" hangingPunct="1">
              <a:buFontTx/>
              <a:buNone/>
            </a:pPr>
            <a:r>
              <a:rPr lang="en-US" altLang="en-US" sz="2800" dirty="0"/>
              <a:t>In this lecture we covered </a:t>
            </a:r>
          </a:p>
          <a:p>
            <a:pPr eaLnBrk="1" hangingPunct="1">
              <a:lnSpc>
                <a:spcPct val="150000"/>
              </a:lnSpc>
              <a:defRPr/>
            </a:pPr>
            <a:r>
              <a:rPr lang="en-US" altLang="en-US" sz="2800" dirty="0"/>
              <a:t>The concept of Murabaha</a:t>
            </a:r>
          </a:p>
          <a:p>
            <a:pPr eaLnBrk="1" hangingPunct="1">
              <a:lnSpc>
                <a:spcPct val="150000"/>
              </a:lnSpc>
              <a:defRPr/>
            </a:pPr>
            <a:r>
              <a:rPr lang="en-US" altLang="en-US" sz="2800" dirty="0"/>
              <a:t>The stages involved in Murabaha transaction</a:t>
            </a:r>
          </a:p>
          <a:p>
            <a:pPr eaLnBrk="1" hangingPunct="1">
              <a:lnSpc>
                <a:spcPct val="150000"/>
              </a:lnSpc>
              <a:defRPr/>
            </a:pPr>
            <a:r>
              <a:rPr lang="en-US" altLang="en-US" sz="2800" dirty="0"/>
              <a:t>Practical issues in Murabaha and their resolution</a:t>
            </a:r>
          </a:p>
          <a:p>
            <a:pPr eaLnBrk="1" hangingPunct="1">
              <a:lnSpc>
                <a:spcPct val="150000"/>
              </a:lnSpc>
              <a:defRPr/>
            </a:pPr>
            <a:r>
              <a:rPr lang="en-US" altLang="en-US" sz="2800" dirty="0"/>
              <a:t>Murabaha documentation</a:t>
            </a:r>
          </a:p>
          <a:p>
            <a:pPr eaLnBrk="1" hangingPunct="1">
              <a:lnSpc>
                <a:spcPct val="150000"/>
              </a:lnSpc>
              <a:defRPr/>
            </a:pPr>
            <a:r>
              <a:rPr lang="en-US" altLang="en-US" sz="2800" dirty="0"/>
              <a:t>Uses of Murabaha as Mode of finance (Local as well as import Murabaha)</a:t>
            </a:r>
          </a:p>
          <a:p>
            <a:pPr marL="0" indent="0" eaLnBrk="1" hangingPunct="1">
              <a:buFontTx/>
              <a:buNone/>
            </a:pPr>
            <a:endParaRPr lang="en-US"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5888"/>
            <a:ext cx="8229600" cy="1143000"/>
          </a:xfrm>
        </p:spPr>
        <p:txBody>
          <a:bodyPr/>
          <a:lstStyle/>
          <a:p>
            <a:pPr eaLnBrk="1" hangingPunct="1"/>
            <a:r>
              <a:rPr lang="en-US" altLang="en-US" smtClean="0"/>
              <a:t>Components of Valid Sale</a:t>
            </a:r>
          </a:p>
        </p:txBody>
      </p:sp>
      <p:grpSp>
        <p:nvGrpSpPr>
          <p:cNvPr id="7171" name="Group 1"/>
          <p:cNvGrpSpPr>
            <a:grpSpLocks/>
          </p:cNvGrpSpPr>
          <p:nvPr/>
        </p:nvGrpSpPr>
        <p:grpSpPr bwMode="auto">
          <a:xfrm>
            <a:off x="304800" y="1412776"/>
            <a:ext cx="8587680" cy="5030688"/>
            <a:chOff x="304800" y="1447800"/>
            <a:chExt cx="8587680" cy="5030688"/>
          </a:xfrm>
          <a:solidFill>
            <a:schemeClr val="bg1"/>
          </a:solidFill>
        </p:grpSpPr>
        <p:sp>
          <p:nvSpPr>
            <p:cNvPr id="7172" name="Rectangle 4"/>
            <p:cNvSpPr>
              <a:spLocks noChangeArrowheads="1"/>
            </p:cNvSpPr>
            <p:nvPr/>
          </p:nvSpPr>
          <p:spPr bwMode="auto">
            <a:xfrm>
              <a:off x="3581400" y="1447800"/>
              <a:ext cx="1905000" cy="5334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SALE</a:t>
              </a:r>
            </a:p>
          </p:txBody>
        </p:sp>
        <p:sp>
          <p:nvSpPr>
            <p:cNvPr id="7173" name="Line 6"/>
            <p:cNvSpPr>
              <a:spLocks noChangeShapeType="1"/>
            </p:cNvSpPr>
            <p:nvPr/>
          </p:nvSpPr>
          <p:spPr bwMode="auto">
            <a:xfrm>
              <a:off x="4495800" y="1981200"/>
              <a:ext cx="0" cy="304800"/>
            </a:xfrm>
            <a:prstGeom prst="line">
              <a:avLst/>
            </a:prstGeom>
            <a:grpFill/>
            <a:ln w="3175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7174" name="Line 7"/>
            <p:cNvSpPr>
              <a:spLocks noChangeShapeType="1"/>
            </p:cNvSpPr>
            <p:nvPr/>
          </p:nvSpPr>
          <p:spPr bwMode="auto">
            <a:xfrm>
              <a:off x="1676400" y="2286000"/>
              <a:ext cx="6172200" cy="0"/>
            </a:xfrm>
            <a:prstGeom prst="line">
              <a:avLst/>
            </a:prstGeom>
            <a:grpFill/>
            <a:ln w="31750">
              <a:solidFill>
                <a:schemeClr val="tx1"/>
              </a:solidFill>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7175" name="Rectangle 8"/>
            <p:cNvSpPr>
              <a:spLocks noChangeArrowheads="1"/>
            </p:cNvSpPr>
            <p:nvPr/>
          </p:nvSpPr>
          <p:spPr bwMode="auto">
            <a:xfrm>
              <a:off x="611560" y="2743200"/>
              <a:ext cx="1979240" cy="6096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dirty="0"/>
                <a:t>CONTRACT</a:t>
              </a:r>
            </a:p>
          </p:txBody>
        </p:sp>
        <p:sp>
          <p:nvSpPr>
            <p:cNvPr id="7176" name="Rectangle 10"/>
            <p:cNvSpPr>
              <a:spLocks noChangeArrowheads="1"/>
            </p:cNvSpPr>
            <p:nvPr/>
          </p:nvSpPr>
          <p:spPr bwMode="auto">
            <a:xfrm>
              <a:off x="2971800" y="2743200"/>
              <a:ext cx="1600200" cy="762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SUBJECT </a:t>
              </a:r>
            </a:p>
            <a:p>
              <a:pPr algn="ctr" eaLnBrk="1" hangingPunct="1"/>
              <a:r>
                <a:rPr lang="en-US" altLang="en-US" sz="2400"/>
                <a:t>MATTER</a:t>
              </a:r>
            </a:p>
          </p:txBody>
        </p:sp>
        <p:sp>
          <p:nvSpPr>
            <p:cNvPr id="7177" name="Rectangle 11"/>
            <p:cNvSpPr>
              <a:spLocks noChangeArrowheads="1"/>
            </p:cNvSpPr>
            <p:nvPr/>
          </p:nvSpPr>
          <p:spPr bwMode="auto">
            <a:xfrm>
              <a:off x="4953000" y="2743200"/>
              <a:ext cx="1600200" cy="6096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a:t>PRICE</a:t>
              </a:r>
            </a:p>
          </p:txBody>
        </p:sp>
        <p:sp>
          <p:nvSpPr>
            <p:cNvPr id="7178" name="Rectangle 12"/>
            <p:cNvSpPr>
              <a:spLocks noChangeArrowheads="1"/>
            </p:cNvSpPr>
            <p:nvPr/>
          </p:nvSpPr>
          <p:spPr bwMode="auto">
            <a:xfrm>
              <a:off x="6732240" y="2743200"/>
              <a:ext cx="2160240" cy="6096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400" dirty="0"/>
                <a:t>POSSESSION</a:t>
              </a:r>
            </a:p>
          </p:txBody>
        </p:sp>
        <p:sp>
          <p:nvSpPr>
            <p:cNvPr id="7179" name="AutoShape 13"/>
            <p:cNvSpPr>
              <a:spLocks noChangeArrowheads="1"/>
            </p:cNvSpPr>
            <p:nvPr/>
          </p:nvSpPr>
          <p:spPr bwMode="auto">
            <a:xfrm>
              <a:off x="1600200" y="2286000"/>
              <a:ext cx="152400" cy="457200"/>
            </a:xfrm>
            <a:prstGeom prst="downArrow">
              <a:avLst>
                <a:gd name="adj1" fmla="val 50000"/>
                <a:gd name="adj2" fmla="val 75000"/>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80" name="Rectangle 17"/>
            <p:cNvSpPr>
              <a:spLocks noChangeArrowheads="1"/>
            </p:cNvSpPr>
            <p:nvPr/>
          </p:nvSpPr>
          <p:spPr bwMode="auto">
            <a:xfrm>
              <a:off x="304800" y="4114800"/>
              <a:ext cx="2286000" cy="10668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altLang="en-US" sz="2000" dirty="0"/>
                <a:t>Offer/Acceptance</a:t>
              </a:r>
            </a:p>
            <a:p>
              <a:pPr eaLnBrk="1" hangingPunct="1"/>
              <a:r>
                <a:rPr lang="en-US" altLang="en-US" sz="2000" dirty="0" smtClean="0"/>
                <a:t>  Buyer/Seller</a:t>
              </a:r>
              <a:endParaRPr lang="en-US" altLang="en-US" sz="2000" dirty="0"/>
            </a:p>
          </p:txBody>
        </p:sp>
        <p:sp>
          <p:nvSpPr>
            <p:cNvPr id="7181" name="Rectangle 21"/>
            <p:cNvSpPr>
              <a:spLocks noChangeArrowheads="1"/>
            </p:cNvSpPr>
            <p:nvPr/>
          </p:nvSpPr>
          <p:spPr bwMode="auto">
            <a:xfrm>
              <a:off x="2771800" y="4040088"/>
              <a:ext cx="1905000" cy="24384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000" dirty="0"/>
            </a:p>
            <a:p>
              <a:pPr eaLnBrk="1" hangingPunct="1">
                <a:buFontTx/>
                <a:buChar char="•"/>
              </a:pPr>
              <a:endParaRPr lang="en-US" altLang="en-US" sz="2000" dirty="0"/>
            </a:p>
            <a:p>
              <a:pPr eaLnBrk="1" hangingPunct="1">
                <a:buFontTx/>
                <a:buChar char="•"/>
              </a:pPr>
              <a:r>
                <a:rPr lang="en-US" altLang="en-US" sz="2000" dirty="0"/>
                <a:t>Existence</a:t>
              </a:r>
            </a:p>
            <a:p>
              <a:pPr eaLnBrk="1" hangingPunct="1">
                <a:buFontTx/>
                <a:buChar char="•"/>
              </a:pPr>
              <a:r>
                <a:rPr lang="en-US" altLang="en-US" sz="2000" dirty="0"/>
                <a:t>Ownership</a:t>
              </a:r>
            </a:p>
            <a:p>
              <a:pPr eaLnBrk="1" hangingPunct="1">
                <a:buFontTx/>
                <a:buChar char="•"/>
              </a:pPr>
              <a:r>
                <a:rPr lang="en-US" altLang="en-US" sz="2000" dirty="0"/>
                <a:t>Possession</a:t>
              </a:r>
            </a:p>
            <a:p>
              <a:pPr eaLnBrk="1" hangingPunct="1">
                <a:buFontTx/>
                <a:buChar char="•"/>
              </a:pPr>
              <a:r>
                <a:rPr lang="en-US" altLang="en-US" sz="2000" dirty="0"/>
                <a:t>Valuable</a:t>
              </a:r>
            </a:p>
            <a:p>
              <a:pPr eaLnBrk="1" hangingPunct="1">
                <a:buFontTx/>
                <a:buChar char="•"/>
              </a:pPr>
              <a:r>
                <a:rPr lang="en-US" altLang="en-US" sz="2000" dirty="0"/>
                <a:t>Specific</a:t>
              </a:r>
            </a:p>
            <a:p>
              <a:pPr eaLnBrk="1" hangingPunct="1">
                <a:buFontTx/>
                <a:buChar char="•"/>
              </a:pPr>
              <a:r>
                <a:rPr lang="en-US" altLang="en-US" sz="2000" dirty="0" err="1"/>
                <a:t>Halal</a:t>
              </a:r>
              <a:r>
                <a:rPr lang="en-US" altLang="en-US" sz="2000" dirty="0"/>
                <a:t> Purpose</a:t>
              </a:r>
            </a:p>
            <a:p>
              <a:pPr eaLnBrk="1" hangingPunct="1">
                <a:buFontTx/>
                <a:buChar char="•"/>
              </a:pPr>
              <a:r>
                <a:rPr lang="en-US" altLang="en-US" sz="2000" dirty="0"/>
                <a:t>Delivery</a:t>
              </a:r>
            </a:p>
            <a:p>
              <a:pPr eaLnBrk="1" hangingPunct="1"/>
              <a:endParaRPr lang="en-US" altLang="en-US" sz="2000" dirty="0"/>
            </a:p>
            <a:p>
              <a:pPr eaLnBrk="1" hangingPunct="1"/>
              <a:endParaRPr lang="en-US" altLang="en-US" sz="2000" dirty="0"/>
            </a:p>
          </p:txBody>
        </p:sp>
        <p:sp>
          <p:nvSpPr>
            <p:cNvPr id="7182" name="Rectangle 25"/>
            <p:cNvSpPr>
              <a:spLocks noChangeArrowheads="1"/>
            </p:cNvSpPr>
            <p:nvPr/>
          </p:nvSpPr>
          <p:spPr bwMode="auto">
            <a:xfrm>
              <a:off x="4953000" y="4114800"/>
              <a:ext cx="1600200" cy="9906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altLang="en-US" sz="2000"/>
                <a:t>Quantified</a:t>
              </a:r>
            </a:p>
            <a:p>
              <a:pPr eaLnBrk="1" hangingPunct="1">
                <a:buFontTx/>
                <a:buChar char="•"/>
              </a:pPr>
              <a:r>
                <a:rPr lang="en-US" altLang="en-US" sz="2000"/>
                <a:t>Certain</a:t>
              </a:r>
            </a:p>
          </p:txBody>
        </p:sp>
        <p:sp>
          <p:nvSpPr>
            <p:cNvPr id="7183" name="Rectangle 29"/>
            <p:cNvSpPr>
              <a:spLocks noChangeArrowheads="1"/>
            </p:cNvSpPr>
            <p:nvPr/>
          </p:nvSpPr>
          <p:spPr bwMode="auto">
            <a:xfrm>
              <a:off x="6934200" y="4114800"/>
              <a:ext cx="1828800" cy="1143000"/>
            </a:xfrm>
            <a:prstGeom prst="rect">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altLang="en-US" sz="2000"/>
                <a:t>Physical</a:t>
              </a:r>
            </a:p>
            <a:p>
              <a:pPr eaLnBrk="1" hangingPunct="1">
                <a:buFontTx/>
                <a:buChar char="•"/>
              </a:pPr>
              <a:r>
                <a:rPr lang="en-US" altLang="en-US" sz="2000"/>
                <a:t>Constructive</a:t>
              </a:r>
            </a:p>
          </p:txBody>
        </p:sp>
        <p:sp>
          <p:nvSpPr>
            <p:cNvPr id="7184" name="AutoShape 30"/>
            <p:cNvSpPr>
              <a:spLocks noChangeArrowheads="1"/>
            </p:cNvSpPr>
            <p:nvPr/>
          </p:nvSpPr>
          <p:spPr bwMode="auto">
            <a:xfrm>
              <a:off x="1600200" y="3352800"/>
              <a:ext cx="228600" cy="762000"/>
            </a:xfrm>
            <a:prstGeom prst="upDownArrow">
              <a:avLst>
                <a:gd name="adj1" fmla="val 50000"/>
                <a:gd name="adj2" fmla="val 66667"/>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85" name="AutoShape 32"/>
            <p:cNvSpPr>
              <a:spLocks noChangeArrowheads="1"/>
            </p:cNvSpPr>
            <p:nvPr/>
          </p:nvSpPr>
          <p:spPr bwMode="auto">
            <a:xfrm>
              <a:off x="7772400" y="2286000"/>
              <a:ext cx="152400" cy="457200"/>
            </a:xfrm>
            <a:prstGeom prst="downArrow">
              <a:avLst>
                <a:gd name="adj1" fmla="val 50000"/>
                <a:gd name="adj2" fmla="val 75000"/>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86" name="AutoShape 33"/>
            <p:cNvSpPr>
              <a:spLocks noChangeArrowheads="1"/>
            </p:cNvSpPr>
            <p:nvPr/>
          </p:nvSpPr>
          <p:spPr bwMode="auto">
            <a:xfrm>
              <a:off x="5638800" y="2286000"/>
              <a:ext cx="152400" cy="457200"/>
            </a:xfrm>
            <a:prstGeom prst="downArrow">
              <a:avLst>
                <a:gd name="adj1" fmla="val 50000"/>
                <a:gd name="adj2" fmla="val 75000"/>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87" name="AutoShape 34"/>
            <p:cNvSpPr>
              <a:spLocks noChangeArrowheads="1"/>
            </p:cNvSpPr>
            <p:nvPr/>
          </p:nvSpPr>
          <p:spPr bwMode="auto">
            <a:xfrm>
              <a:off x="3657600" y="2286000"/>
              <a:ext cx="152400" cy="457200"/>
            </a:xfrm>
            <a:prstGeom prst="downArrow">
              <a:avLst>
                <a:gd name="adj1" fmla="val 50000"/>
                <a:gd name="adj2" fmla="val 75000"/>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88" name="AutoShape 37"/>
            <p:cNvSpPr>
              <a:spLocks noChangeArrowheads="1"/>
            </p:cNvSpPr>
            <p:nvPr/>
          </p:nvSpPr>
          <p:spPr bwMode="auto">
            <a:xfrm>
              <a:off x="7620000" y="3352800"/>
              <a:ext cx="228600" cy="762000"/>
            </a:xfrm>
            <a:prstGeom prst="upDownArrow">
              <a:avLst>
                <a:gd name="adj1" fmla="val 50000"/>
                <a:gd name="adj2" fmla="val 66667"/>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89" name="AutoShape 38"/>
            <p:cNvSpPr>
              <a:spLocks noChangeArrowheads="1"/>
            </p:cNvSpPr>
            <p:nvPr/>
          </p:nvSpPr>
          <p:spPr bwMode="auto">
            <a:xfrm>
              <a:off x="5638800" y="3352800"/>
              <a:ext cx="228600" cy="762000"/>
            </a:xfrm>
            <a:prstGeom prst="upDownArrow">
              <a:avLst>
                <a:gd name="adj1" fmla="val 50000"/>
                <a:gd name="adj2" fmla="val 66667"/>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sp>
          <p:nvSpPr>
            <p:cNvPr id="7190" name="AutoShape 39"/>
            <p:cNvSpPr>
              <a:spLocks noChangeArrowheads="1"/>
            </p:cNvSpPr>
            <p:nvPr/>
          </p:nvSpPr>
          <p:spPr bwMode="auto">
            <a:xfrm>
              <a:off x="3581400" y="3505200"/>
              <a:ext cx="198512" cy="534888"/>
            </a:xfrm>
            <a:prstGeom prst="upDownArrow">
              <a:avLst>
                <a:gd name="adj1" fmla="val 50000"/>
                <a:gd name="adj2" fmla="val 60000"/>
              </a:avLst>
            </a:prstGeom>
            <a:grpFill/>
            <a:ln w="12700">
              <a:solidFill>
                <a:schemeClr val="tx1"/>
              </a:solidFill>
              <a:miter lim="800000"/>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2625" y="381000"/>
            <a:ext cx="8080375" cy="914400"/>
          </a:xfrm>
        </p:spPr>
        <p:txBody>
          <a:bodyPr/>
          <a:lstStyle/>
          <a:p>
            <a:pPr eaLnBrk="1" hangingPunct="1"/>
            <a:r>
              <a:rPr lang="en-US" altLang="en-US" smtClean="0"/>
              <a:t>Features of Murabaha </a:t>
            </a:r>
          </a:p>
        </p:txBody>
      </p:sp>
      <p:sp>
        <p:nvSpPr>
          <p:cNvPr id="8195" name="Rectangle 3"/>
          <p:cNvSpPr>
            <a:spLocks noGrp="1" noChangeArrowheads="1"/>
          </p:cNvSpPr>
          <p:nvPr>
            <p:ph type="body" idx="1"/>
          </p:nvPr>
        </p:nvSpPr>
        <p:spPr>
          <a:xfrm>
            <a:off x="533400" y="1828800"/>
            <a:ext cx="8305800" cy="4343400"/>
          </a:xfrm>
        </p:spPr>
        <p:txBody>
          <a:bodyPr/>
          <a:lstStyle/>
          <a:p>
            <a:pPr marL="514350" indent="-514350" algn="just" eaLnBrk="1" hangingPunct="1">
              <a:lnSpc>
                <a:spcPct val="150000"/>
              </a:lnSpc>
              <a:buFont typeface="+mj-lt"/>
              <a:buAutoNum type="arabicPeriod"/>
            </a:pPr>
            <a:r>
              <a:rPr lang="en-US" altLang="en-US" sz="2800" dirty="0" err="1" smtClean="0"/>
              <a:t>Murabaha</a:t>
            </a:r>
            <a:r>
              <a:rPr lang="en-US" altLang="en-US" sz="2800" dirty="0" smtClean="0"/>
              <a:t> finance is not a loan given on interest, it is a sale of asset(s) for cash/deferred price.</a:t>
            </a:r>
          </a:p>
          <a:p>
            <a:pPr marL="514350" indent="-514350" algn="just" eaLnBrk="1" hangingPunct="1">
              <a:lnSpc>
                <a:spcPct val="150000"/>
              </a:lnSpc>
              <a:buFont typeface="+mj-lt"/>
              <a:buAutoNum type="arabicPeriod"/>
            </a:pPr>
            <a:r>
              <a:rPr lang="en-US" altLang="en-US" sz="2800" dirty="0" smtClean="0"/>
              <a:t>It is the obligation of the seller to disclose the cost and profit to the buyer.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2625" y="381000"/>
            <a:ext cx="8080375" cy="990600"/>
          </a:xfrm>
        </p:spPr>
        <p:txBody>
          <a:bodyPr/>
          <a:lstStyle/>
          <a:p>
            <a:pPr eaLnBrk="1" hangingPunct="1"/>
            <a:r>
              <a:rPr lang="en-US" altLang="en-US" smtClean="0"/>
              <a:t>Features of Murabaha</a:t>
            </a:r>
          </a:p>
        </p:txBody>
      </p:sp>
      <p:sp>
        <p:nvSpPr>
          <p:cNvPr id="9219" name="Rectangle 3"/>
          <p:cNvSpPr>
            <a:spLocks noGrp="1" noChangeArrowheads="1"/>
          </p:cNvSpPr>
          <p:nvPr>
            <p:ph type="body" idx="1"/>
          </p:nvPr>
        </p:nvSpPr>
        <p:spPr>
          <a:xfrm>
            <a:off x="381000" y="1524000"/>
            <a:ext cx="8534400" cy="4648200"/>
          </a:xfrm>
        </p:spPr>
        <p:txBody>
          <a:bodyPr/>
          <a:lstStyle/>
          <a:p>
            <a:pPr marL="514350" indent="-514350" algn="just" eaLnBrk="1" hangingPunct="1">
              <a:lnSpc>
                <a:spcPct val="150000"/>
              </a:lnSpc>
              <a:buFont typeface="+mj-lt"/>
              <a:buAutoNum type="arabicPeriod" startAt="3"/>
            </a:pPr>
            <a:r>
              <a:rPr lang="en-US" altLang="en-US" sz="2800" dirty="0" err="1" smtClean="0"/>
              <a:t>Murabaha</a:t>
            </a:r>
            <a:r>
              <a:rPr lang="en-US" altLang="en-US" sz="2800" dirty="0" smtClean="0"/>
              <a:t> finance can only be used for the purchase of fresh asset(s) only. </a:t>
            </a:r>
          </a:p>
          <a:p>
            <a:pPr marL="514350" indent="-514350" algn="just" eaLnBrk="1" hangingPunct="1">
              <a:lnSpc>
                <a:spcPct val="150000"/>
              </a:lnSpc>
              <a:buFont typeface="+mj-lt"/>
              <a:buAutoNum type="arabicPeriod" startAt="3"/>
            </a:pPr>
            <a:endParaRPr lang="en-US" altLang="en-US" sz="2800" dirty="0" smtClean="0"/>
          </a:p>
          <a:p>
            <a:pPr marL="514350" indent="-514350" algn="just" eaLnBrk="1" hangingPunct="1">
              <a:lnSpc>
                <a:spcPct val="150000"/>
              </a:lnSpc>
              <a:buFont typeface="+mj-lt"/>
              <a:buAutoNum type="arabicPeriod" startAt="3"/>
            </a:pPr>
            <a:r>
              <a:rPr lang="en-US" altLang="en-US" sz="2800" dirty="0" smtClean="0"/>
              <a:t>Buy-back arrangement is prohibited. This means that </a:t>
            </a:r>
            <a:r>
              <a:rPr lang="en-US" altLang="en-US" sz="2800" dirty="0" err="1" smtClean="0"/>
              <a:t>M</a:t>
            </a:r>
            <a:r>
              <a:rPr lang="en-US" altLang="en-US" sz="2800" dirty="0" err="1" smtClean="0"/>
              <a:t>urabaha</a:t>
            </a:r>
            <a:r>
              <a:rPr lang="en-US" altLang="en-US" sz="2800" dirty="0" smtClean="0"/>
              <a:t> </a:t>
            </a:r>
            <a:r>
              <a:rPr lang="en-US" altLang="en-US" sz="2800" dirty="0" smtClean="0"/>
              <a:t>transaction cannot be executed for the asset(s) already purchased by the customer.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8080375" cy="838200"/>
          </a:xfrm>
        </p:spPr>
        <p:txBody>
          <a:bodyPr/>
          <a:lstStyle/>
          <a:p>
            <a:pPr eaLnBrk="1" hangingPunct="1"/>
            <a:r>
              <a:rPr lang="en-US" altLang="en-US" smtClean="0"/>
              <a:t>Features of Murabaha</a:t>
            </a:r>
          </a:p>
        </p:txBody>
      </p:sp>
      <p:sp>
        <p:nvSpPr>
          <p:cNvPr id="10243" name="Rectangle 3"/>
          <p:cNvSpPr>
            <a:spLocks noGrp="1" noChangeArrowheads="1"/>
          </p:cNvSpPr>
          <p:nvPr>
            <p:ph type="body" idx="1"/>
          </p:nvPr>
        </p:nvSpPr>
        <p:spPr>
          <a:xfrm>
            <a:off x="533400" y="1371600"/>
            <a:ext cx="8305800" cy="5029200"/>
          </a:xfrm>
        </p:spPr>
        <p:txBody>
          <a:bodyPr/>
          <a:lstStyle/>
          <a:p>
            <a:pPr marL="514350" indent="-514350" eaLnBrk="1" hangingPunct="1">
              <a:lnSpc>
                <a:spcPct val="150000"/>
              </a:lnSpc>
              <a:buFont typeface="+mj-lt"/>
              <a:buAutoNum type="arabicPeriod" startAt="5"/>
            </a:pPr>
            <a:r>
              <a:rPr lang="en-US" altLang="en-US" sz="2800" dirty="0" err="1" smtClean="0"/>
              <a:t>Murabaha</a:t>
            </a:r>
            <a:r>
              <a:rPr lang="en-US" altLang="en-US" sz="2800" dirty="0" smtClean="0"/>
              <a:t> Transaction can either be a cash sale (Spot Payment </a:t>
            </a:r>
            <a:r>
              <a:rPr lang="en-US" altLang="en-US" sz="2800" dirty="0" err="1" smtClean="0"/>
              <a:t>Murabaha</a:t>
            </a:r>
            <a:r>
              <a:rPr lang="en-US" altLang="en-US" sz="2800" dirty="0" smtClean="0"/>
              <a:t>) or a credit sale (Deferred Payment </a:t>
            </a:r>
            <a:r>
              <a:rPr lang="en-US" altLang="en-US" sz="2800" dirty="0" err="1" smtClean="0"/>
              <a:t>Murabaha</a:t>
            </a:r>
            <a:r>
              <a:rPr lang="en-US" altLang="en-US" sz="2800" dirty="0" smtClean="0"/>
              <a:t>) or a combination of both.</a:t>
            </a:r>
          </a:p>
          <a:p>
            <a:pPr marL="514350" indent="-514350" eaLnBrk="1" hangingPunct="1">
              <a:lnSpc>
                <a:spcPct val="150000"/>
              </a:lnSpc>
              <a:buFont typeface="+mj-lt"/>
              <a:buAutoNum type="arabicPeriod" startAt="5"/>
            </a:pPr>
            <a:r>
              <a:rPr lang="en-US" altLang="en-US" sz="2800" dirty="0" smtClean="0"/>
              <a:t>Payment of </a:t>
            </a:r>
            <a:r>
              <a:rPr lang="en-US" altLang="en-US" sz="2800" dirty="0" err="1" smtClean="0"/>
              <a:t>Murabaha</a:t>
            </a:r>
            <a:r>
              <a:rPr lang="en-US" altLang="en-US" sz="2800" dirty="0" smtClean="0"/>
              <a:t> Price can be made in lump sum or in installments or combination of both.  </a:t>
            </a:r>
          </a:p>
          <a:p>
            <a:pPr algn="just" eaLnBrk="1" hangingPunct="1">
              <a:lnSpc>
                <a:spcPct val="150000"/>
              </a:lnSpc>
              <a:buFont typeface="Wingdings" pitchFamily="2" charset="2"/>
              <a:buNone/>
            </a:pPr>
            <a:endParaRPr lang="en-US" alt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TotalTime>
  <Pages>0</Pages>
  <Words>2247</Words>
  <Characters>0</Characters>
  <Application>Microsoft Office PowerPoint</Application>
  <DocSecurity>0</DocSecurity>
  <PresentationFormat>On-screen Show (4:3)</PresentationFormat>
  <Lines>0</Lines>
  <Paragraphs>309</Paragraphs>
  <Slides>56</Slides>
  <Notes>2</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Default Design</vt:lpstr>
      <vt:lpstr>Islamic Modes of Financing Murabaha</vt:lpstr>
      <vt:lpstr>Summary of the Previous Lecture</vt:lpstr>
      <vt:lpstr>Learning Outcomes </vt:lpstr>
      <vt:lpstr>Definition of Murabaha</vt:lpstr>
      <vt:lpstr>What is Sale?</vt:lpstr>
      <vt:lpstr>Components of Valid Sale</vt:lpstr>
      <vt:lpstr>Features of Murabaha </vt:lpstr>
      <vt:lpstr>Features of Murabaha</vt:lpstr>
      <vt:lpstr>Features of Murabaha</vt:lpstr>
      <vt:lpstr>Features of Murabaha</vt:lpstr>
      <vt:lpstr>Slide 11</vt:lpstr>
      <vt:lpstr>Slide 12</vt:lpstr>
      <vt:lpstr> Model - I </vt:lpstr>
      <vt:lpstr>Slide 14</vt:lpstr>
      <vt:lpstr>Model I - Phases</vt:lpstr>
      <vt:lpstr>Model - II</vt:lpstr>
      <vt:lpstr>Model II</vt:lpstr>
      <vt:lpstr>Slide 18</vt:lpstr>
      <vt:lpstr>Model II - Phases</vt:lpstr>
      <vt:lpstr>Model II – Phases</vt:lpstr>
      <vt:lpstr>Model III – Banking Murabaha</vt:lpstr>
      <vt:lpstr>Model III – Banking Murabaha</vt:lpstr>
      <vt:lpstr>Model III – Banking Murabaha</vt:lpstr>
      <vt:lpstr>Slide 24</vt:lpstr>
      <vt:lpstr>Phase I – Promise to Purchase and Sell</vt:lpstr>
      <vt:lpstr>Phase II – Appointment of Agent</vt:lpstr>
      <vt:lpstr>Phase II – Appointment of Agent</vt:lpstr>
      <vt:lpstr>Phase II – Appointment of Agent</vt:lpstr>
      <vt:lpstr>Phase II – Documentation</vt:lpstr>
      <vt:lpstr>Phase III &amp; IV –  Purchase of Assets by Agent</vt:lpstr>
      <vt:lpstr>Phase III &amp; IV –  Purchase of Asses by Agent</vt:lpstr>
      <vt:lpstr>Phase III &amp; IV– Documentation</vt:lpstr>
      <vt:lpstr>Phase v  Disbursement of Funds / Payment to Vendor</vt:lpstr>
      <vt:lpstr>Phase V - Documentation</vt:lpstr>
      <vt:lpstr>Phase VI - Murabaha Execution Stage (Offer and Acceptance)</vt:lpstr>
      <vt:lpstr>Phase VI Murabaha Execution Stage (Offer And Acceptance)</vt:lpstr>
      <vt:lpstr>Phase VI  Murabaha Execution Stage Documentation</vt:lpstr>
      <vt:lpstr>Phase VI  Murabaha Execution Stage Documentation</vt:lpstr>
      <vt:lpstr>Phase VI  Murabaha Execution Stage Documentation</vt:lpstr>
      <vt:lpstr>Phase VI  Murabaha Execution Stage Documentation</vt:lpstr>
      <vt:lpstr>Phase VI  Murabaha Execution Stage Documentation</vt:lpstr>
      <vt:lpstr>Phase VII  Payment of Murabaha Price by Customer</vt:lpstr>
      <vt:lpstr>Securities in Murabaha</vt:lpstr>
      <vt:lpstr>Securities in Murabaha</vt:lpstr>
      <vt:lpstr>Murabaha in Foreign Trade</vt:lpstr>
      <vt:lpstr>Use of Murabaha in Imports</vt:lpstr>
      <vt:lpstr>Use of Murabaha in Exports</vt:lpstr>
      <vt:lpstr> Practical Issues in Murabaha </vt:lpstr>
      <vt:lpstr>Discount on Acquisition of Assets</vt:lpstr>
      <vt:lpstr>Rise in Prices of Asset(s)</vt:lpstr>
      <vt:lpstr>Change of Asset(s)</vt:lpstr>
      <vt:lpstr>Delay in Supply from the Supplier</vt:lpstr>
      <vt:lpstr>Rollover in Murabaha</vt:lpstr>
      <vt:lpstr>Partial Murabaha</vt:lpstr>
      <vt:lpstr>Murabaha with Related Parties</vt:lpstr>
      <vt:lpstr>Summary of the Lecture</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MURABAHA FINANCE</dc:title>
  <dc:creator>Administrator</dc:creator>
  <cp:lastModifiedBy>NTS</cp:lastModifiedBy>
  <cp:revision>29</cp:revision>
  <cp:lastPrinted>1899-12-30T00:00:00Z</cp:lastPrinted>
  <dcterms:created xsi:type="dcterms:W3CDTF">2006-07-13T01:48:10Z</dcterms:created>
  <dcterms:modified xsi:type="dcterms:W3CDTF">2013-11-06T06:34:11Z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2052-6.6.0.2450</vt:lpwstr>
  </property>
</Properties>
</file>