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96" r:id="rId5"/>
    <p:sldId id="259" r:id="rId6"/>
    <p:sldId id="260" r:id="rId7"/>
    <p:sldId id="261" r:id="rId8"/>
    <p:sldId id="262" r:id="rId9"/>
    <p:sldId id="263" r:id="rId10"/>
    <p:sldId id="264" r:id="rId11"/>
    <p:sldId id="265" r:id="rId12"/>
    <p:sldId id="266" r:id="rId13"/>
    <p:sldId id="267" r:id="rId14"/>
    <p:sldId id="270" r:id="rId15"/>
    <p:sldId id="268" r:id="rId16"/>
    <p:sldId id="269" r:id="rId17"/>
    <p:sldId id="271" r:id="rId18"/>
    <p:sldId id="272" r:id="rId19"/>
    <p:sldId id="273" r:id="rId20"/>
    <p:sldId id="274" r:id="rId21"/>
    <p:sldId id="275" r:id="rId22"/>
    <p:sldId id="277" r:id="rId23"/>
    <p:sldId id="276" r:id="rId24"/>
    <p:sldId id="278" r:id="rId25"/>
    <p:sldId id="279" r:id="rId26"/>
    <p:sldId id="280" r:id="rId27"/>
    <p:sldId id="281" r:id="rId28"/>
    <p:sldId id="282" r:id="rId29"/>
    <p:sldId id="283" r:id="rId30"/>
    <p:sldId id="284" r:id="rId31"/>
    <p:sldId id="286" r:id="rId32"/>
    <p:sldId id="287" r:id="rId33"/>
    <p:sldId id="288" r:id="rId34"/>
    <p:sldId id="289" r:id="rId35"/>
    <p:sldId id="290" r:id="rId36"/>
    <p:sldId id="291" r:id="rId37"/>
    <p:sldId id="294" r:id="rId38"/>
    <p:sldId id="295" r:id="rId39"/>
    <p:sldId id="292" r:id="rId40"/>
    <p:sldId id="293"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Applications of Islamic Finance</a:t>
            </a:r>
          </a:p>
        </p:txBody>
      </p:sp>
    </p:spTree>
    <p:extLst>
      <p:ext uri="{BB962C8B-B14F-4D97-AF65-F5344CB8AC3E}">
        <p14:creationId xmlns:p14="http://schemas.microsoft.com/office/powerpoint/2010/main" xmlns="" val="7959703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Financing of a Single Transaction</a:t>
            </a:r>
          </a:p>
        </p:txBody>
      </p:sp>
      <p:sp>
        <p:nvSpPr>
          <p:cNvPr id="3" name="Content Placeholder 2"/>
          <p:cNvSpPr>
            <a:spLocks noGrp="1"/>
          </p:cNvSpPr>
          <p:nvPr>
            <p:ph idx="1"/>
          </p:nvPr>
        </p:nvSpPr>
        <p:spPr>
          <a:xfrm>
            <a:off x="457200" y="1371600"/>
            <a:ext cx="8229600" cy="5334000"/>
          </a:xfrm>
        </p:spPr>
        <p:txBody>
          <a:bodyPr>
            <a:normAutofit fontScale="92500" lnSpcReduction="10000"/>
          </a:bodyPr>
          <a:lstStyle/>
          <a:p>
            <a:pPr>
              <a:lnSpc>
                <a:spcPct val="150000"/>
              </a:lnSpc>
            </a:pPr>
            <a:r>
              <a:rPr lang="en-US" sz="2800" dirty="0" smtClean="0"/>
              <a:t>In case of import financing if </a:t>
            </a:r>
            <a:r>
              <a:rPr lang="en-US" sz="2800" dirty="0"/>
              <a:t>the letter of credit has been opened without any margin, the form of Mudarabah can be </a:t>
            </a:r>
            <a:r>
              <a:rPr lang="en-US" sz="2800" dirty="0" smtClean="0"/>
              <a:t>adopted</a:t>
            </a:r>
            <a:r>
              <a:rPr lang="en-US" sz="2800" dirty="0"/>
              <a:t>.</a:t>
            </a:r>
            <a:r>
              <a:rPr lang="en-US" sz="2800" dirty="0" smtClean="0"/>
              <a:t> </a:t>
            </a:r>
          </a:p>
          <a:p>
            <a:pPr>
              <a:lnSpc>
                <a:spcPct val="150000"/>
              </a:lnSpc>
            </a:pPr>
            <a:r>
              <a:rPr lang="en-US" sz="2800" dirty="0" smtClean="0"/>
              <a:t>If </a:t>
            </a:r>
            <a:r>
              <a:rPr lang="en-US" sz="2800" dirty="0"/>
              <a:t>the </a:t>
            </a:r>
            <a:r>
              <a:rPr lang="en-US" sz="2800" dirty="0" smtClean="0"/>
              <a:t>letter of credit (L/C) </a:t>
            </a:r>
            <a:r>
              <a:rPr lang="en-US" sz="2800" dirty="0"/>
              <a:t>is opened with some margin, the form of Musharakah or a combination of both will be relevant. </a:t>
            </a:r>
            <a:endParaRPr lang="en-US" sz="2800" dirty="0" smtClean="0"/>
          </a:p>
          <a:p>
            <a:pPr>
              <a:lnSpc>
                <a:spcPct val="150000"/>
              </a:lnSpc>
            </a:pPr>
            <a:r>
              <a:rPr lang="en-US" sz="2800" dirty="0" smtClean="0"/>
              <a:t>After </a:t>
            </a:r>
            <a:r>
              <a:rPr lang="en-US" sz="2800" dirty="0"/>
              <a:t>the imported goods are cleared from the port, their sale proceeds may be shared </a:t>
            </a:r>
            <a:r>
              <a:rPr lang="en-US" sz="2800" dirty="0" smtClean="0"/>
              <a:t>according </a:t>
            </a:r>
            <a:r>
              <a:rPr lang="en-US" sz="2800" dirty="0"/>
              <a:t>to a pre-agreed ratio.</a:t>
            </a:r>
          </a:p>
        </p:txBody>
      </p:sp>
    </p:spTree>
    <p:extLst>
      <p:ext uri="{BB962C8B-B14F-4D97-AF65-F5344CB8AC3E}">
        <p14:creationId xmlns:p14="http://schemas.microsoft.com/office/powerpoint/2010/main" xmlns="" val="4408046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Financing of a Single Transaction</a:t>
            </a:r>
          </a:p>
        </p:txBody>
      </p:sp>
      <p:sp>
        <p:nvSpPr>
          <p:cNvPr id="3" name="Content Placeholder 2"/>
          <p:cNvSpPr>
            <a:spLocks noGrp="1"/>
          </p:cNvSpPr>
          <p:nvPr>
            <p:ph idx="1"/>
          </p:nvPr>
        </p:nvSpPr>
        <p:spPr/>
        <p:txBody>
          <a:bodyPr>
            <a:normAutofit/>
          </a:bodyPr>
          <a:lstStyle/>
          <a:p>
            <a:pPr>
              <a:lnSpc>
                <a:spcPct val="150000"/>
              </a:lnSpc>
            </a:pPr>
            <a:r>
              <a:rPr lang="en-US" sz="2800" dirty="0" smtClean="0"/>
              <a:t>Ownership </a:t>
            </a:r>
            <a:r>
              <a:rPr lang="en-US" sz="2800" dirty="0"/>
              <a:t>of the imported goods shall remain with the financier to the extent of the ratio </a:t>
            </a:r>
            <a:r>
              <a:rPr lang="en-US" sz="2800" dirty="0" smtClean="0"/>
              <a:t>of </a:t>
            </a:r>
            <a:r>
              <a:rPr lang="en-US" sz="2800" dirty="0"/>
              <a:t>investment</a:t>
            </a:r>
            <a:r>
              <a:rPr lang="en-US" sz="2800" dirty="0" smtClean="0"/>
              <a:t>.</a:t>
            </a:r>
          </a:p>
          <a:p>
            <a:pPr>
              <a:lnSpc>
                <a:spcPct val="150000"/>
              </a:lnSpc>
            </a:pPr>
            <a:r>
              <a:rPr lang="en-US" sz="2800" dirty="0" smtClean="0"/>
              <a:t>Sale proceeds at market rate shall be divided according to ownership proportion.</a:t>
            </a:r>
          </a:p>
          <a:p>
            <a:pPr>
              <a:lnSpc>
                <a:spcPct val="150000"/>
              </a:lnSpc>
            </a:pPr>
            <a:endParaRPr lang="en-US" sz="2800" dirty="0" smtClean="0"/>
          </a:p>
          <a:p>
            <a:pPr>
              <a:lnSpc>
                <a:spcPct val="150000"/>
              </a:lnSpc>
            </a:pPr>
            <a:endParaRPr lang="en-US" sz="2800" dirty="0"/>
          </a:p>
        </p:txBody>
      </p:sp>
    </p:spTree>
    <p:extLst>
      <p:ext uri="{BB962C8B-B14F-4D97-AF65-F5344CB8AC3E}">
        <p14:creationId xmlns:p14="http://schemas.microsoft.com/office/powerpoint/2010/main" xmlns="" val="1152634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Financing of a Single Transaction</a:t>
            </a:r>
          </a:p>
        </p:txBody>
      </p:sp>
      <p:sp>
        <p:nvSpPr>
          <p:cNvPr id="3" name="Content Placeholder 2"/>
          <p:cNvSpPr>
            <a:spLocks noGrp="1"/>
          </p:cNvSpPr>
          <p:nvPr>
            <p:ph idx="1"/>
          </p:nvPr>
        </p:nvSpPr>
        <p:spPr>
          <a:xfrm>
            <a:off x="457200" y="1600200"/>
            <a:ext cx="8229600" cy="4953000"/>
          </a:xfrm>
        </p:spPr>
        <p:txBody>
          <a:bodyPr>
            <a:normAutofit/>
          </a:bodyPr>
          <a:lstStyle/>
          <a:p>
            <a:r>
              <a:rPr lang="en-US" sz="2800" dirty="0" smtClean="0"/>
              <a:t>In case of export financing goods are sold at predetermined price and the financier can easily calculate the expected profit.</a:t>
            </a:r>
          </a:p>
          <a:p>
            <a:r>
              <a:rPr lang="en-US" sz="2800" dirty="0" smtClean="0"/>
              <a:t>Musharakah and Mudarabah both can be applied here.</a:t>
            </a:r>
          </a:p>
          <a:p>
            <a:r>
              <a:rPr lang="en-US" sz="2800" dirty="0" smtClean="0"/>
              <a:t>Any loss resulting from the negligence by the exporter will be recovered from the exporter.</a:t>
            </a:r>
          </a:p>
          <a:p>
            <a:r>
              <a:rPr lang="en-US" sz="2800" dirty="0" smtClean="0"/>
              <a:t>Any loss out of natural reasons will be shared according to the proportionate capital committed by the exporter and financier.</a:t>
            </a:r>
            <a:endParaRPr lang="en-US" sz="2800" dirty="0"/>
          </a:p>
        </p:txBody>
      </p:sp>
    </p:spTree>
    <p:extLst>
      <p:ext uri="{BB962C8B-B14F-4D97-AF65-F5344CB8AC3E}">
        <p14:creationId xmlns:p14="http://schemas.microsoft.com/office/powerpoint/2010/main" xmlns="" val="20740161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Working Capital Financing</a:t>
            </a:r>
            <a:endParaRPr lang="en-US" dirty="0"/>
          </a:p>
        </p:txBody>
      </p:sp>
      <p:sp>
        <p:nvSpPr>
          <p:cNvPr id="3" name="Content Placeholder 2"/>
          <p:cNvSpPr>
            <a:spLocks noGrp="1"/>
          </p:cNvSpPr>
          <p:nvPr>
            <p:ph idx="1"/>
          </p:nvPr>
        </p:nvSpPr>
        <p:spPr>
          <a:xfrm>
            <a:off x="457200" y="1600200"/>
            <a:ext cx="8229600" cy="4876800"/>
          </a:xfrm>
        </p:spPr>
        <p:txBody>
          <a:bodyPr>
            <a:noAutofit/>
          </a:bodyPr>
          <a:lstStyle/>
          <a:p>
            <a:pPr marL="0" indent="0">
              <a:lnSpc>
                <a:spcPct val="150000"/>
              </a:lnSpc>
              <a:buNone/>
            </a:pPr>
            <a:r>
              <a:rPr lang="en-US" sz="2800" dirty="0"/>
              <a:t>Musharakah instrument can be used in the following way to finance a working capital requirement.</a:t>
            </a:r>
          </a:p>
          <a:p>
            <a:pPr marL="514350" indent="-514350">
              <a:lnSpc>
                <a:spcPct val="150000"/>
              </a:lnSpc>
              <a:buFont typeface="+mj-lt"/>
              <a:buAutoNum type="arabicPeriod"/>
            </a:pPr>
            <a:r>
              <a:rPr lang="en-US" sz="2800" dirty="0"/>
              <a:t>Capital Evaluation with Mutual Consent</a:t>
            </a:r>
          </a:p>
          <a:p>
            <a:pPr marL="514350" indent="-514350">
              <a:lnSpc>
                <a:spcPct val="150000"/>
              </a:lnSpc>
              <a:buFont typeface="+mj-lt"/>
              <a:buAutoNum type="arabicPeriod"/>
            </a:pPr>
            <a:r>
              <a:rPr lang="en-US" sz="2800" dirty="0"/>
              <a:t>Sharing in the gross profit only</a:t>
            </a:r>
          </a:p>
          <a:p>
            <a:pPr marL="514350" indent="-514350">
              <a:lnSpc>
                <a:spcPct val="150000"/>
              </a:lnSpc>
              <a:buFont typeface="+mj-lt"/>
              <a:buAutoNum type="arabicPeriod"/>
            </a:pPr>
            <a:r>
              <a:rPr lang="en-US" sz="2800" dirty="0"/>
              <a:t>Running Musharakah Account on the Basis of Daily Products</a:t>
            </a:r>
          </a:p>
        </p:txBody>
      </p:sp>
    </p:spTree>
    <p:extLst>
      <p:ext uri="{BB962C8B-B14F-4D97-AF65-F5344CB8AC3E}">
        <p14:creationId xmlns:p14="http://schemas.microsoft.com/office/powerpoint/2010/main" xmlns="" val="6857197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Working </a:t>
            </a:r>
            <a:r>
              <a:rPr lang="en-US" dirty="0"/>
              <a:t>Capital Financing</a:t>
            </a:r>
          </a:p>
        </p:txBody>
      </p:sp>
      <p:sp>
        <p:nvSpPr>
          <p:cNvPr id="3" name="Content Placeholder 2"/>
          <p:cNvSpPr>
            <a:spLocks noGrp="1"/>
          </p:cNvSpPr>
          <p:nvPr>
            <p:ph idx="1"/>
          </p:nvPr>
        </p:nvSpPr>
        <p:spPr/>
        <p:txBody>
          <a:bodyPr>
            <a:normAutofit/>
          </a:bodyPr>
          <a:lstStyle/>
          <a:p>
            <a:pPr marL="0" indent="0">
              <a:buNone/>
            </a:pPr>
            <a:r>
              <a:rPr lang="en-US" sz="2800" b="1" u="sng" dirty="0"/>
              <a:t>2.1 Capital Evaluation with Mutual Consent</a:t>
            </a:r>
          </a:p>
          <a:p>
            <a:r>
              <a:rPr lang="en-US" sz="2800" dirty="0"/>
              <a:t>The capital of the running business may be evaluated with mutual consent.</a:t>
            </a:r>
          </a:p>
          <a:p>
            <a:endParaRPr lang="en-US" sz="900" dirty="0"/>
          </a:p>
          <a:p>
            <a:r>
              <a:rPr lang="en-US" sz="2800" dirty="0"/>
              <a:t>The value of the business can be treated as the investment of the person who seeks finance.</a:t>
            </a:r>
          </a:p>
          <a:p>
            <a:endParaRPr lang="en-US" sz="900" dirty="0"/>
          </a:p>
          <a:p>
            <a:r>
              <a:rPr lang="en-US" sz="2800" dirty="0"/>
              <a:t>The amount given by the financier can be treated as his share of investment.</a:t>
            </a:r>
          </a:p>
          <a:p>
            <a:endParaRPr lang="en-US" sz="2800" dirty="0"/>
          </a:p>
        </p:txBody>
      </p:sp>
    </p:spTree>
    <p:extLst>
      <p:ext uri="{BB962C8B-B14F-4D97-AF65-F5344CB8AC3E}">
        <p14:creationId xmlns:p14="http://schemas.microsoft.com/office/powerpoint/2010/main" xmlns="" val="42246557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Capital Financing</a:t>
            </a:r>
          </a:p>
        </p:txBody>
      </p:sp>
      <p:sp>
        <p:nvSpPr>
          <p:cNvPr id="3" name="Content Placeholder 2"/>
          <p:cNvSpPr>
            <a:spLocks noGrp="1"/>
          </p:cNvSpPr>
          <p:nvPr>
            <p:ph idx="1"/>
          </p:nvPr>
        </p:nvSpPr>
        <p:spPr/>
        <p:txBody>
          <a:bodyPr>
            <a:normAutofit lnSpcReduction="10000"/>
          </a:bodyPr>
          <a:lstStyle/>
          <a:p>
            <a:pPr marL="0" indent="0">
              <a:lnSpc>
                <a:spcPct val="150000"/>
              </a:lnSpc>
              <a:buNone/>
            </a:pPr>
            <a:r>
              <a:rPr lang="en-US" sz="2800" dirty="0" smtClean="0"/>
              <a:t>If Musharakah is for a specific time period;</a:t>
            </a:r>
          </a:p>
          <a:p>
            <a:pPr>
              <a:lnSpc>
                <a:spcPct val="150000"/>
              </a:lnSpc>
            </a:pPr>
            <a:r>
              <a:rPr lang="en-US" sz="2800" dirty="0" smtClean="0"/>
              <a:t>Both parties agree to share profit, and being a sleeping partner the share of financier will not exceed his/her investment proportion.</a:t>
            </a:r>
          </a:p>
          <a:p>
            <a:pPr>
              <a:lnSpc>
                <a:spcPct val="150000"/>
              </a:lnSpc>
            </a:pPr>
            <a:r>
              <a:rPr lang="en-US" sz="2800" dirty="0" smtClean="0"/>
              <a:t>At the time of expiry of the Musharakah, business assets (liquid and non liquid) are evaluated again and profit will be distributed according to this evaluation.</a:t>
            </a:r>
            <a:endParaRPr lang="en-US" sz="2800" dirty="0"/>
          </a:p>
        </p:txBody>
      </p:sp>
    </p:spTree>
    <p:extLst>
      <p:ext uri="{BB962C8B-B14F-4D97-AF65-F5344CB8AC3E}">
        <p14:creationId xmlns:p14="http://schemas.microsoft.com/office/powerpoint/2010/main" xmlns="" val="24330172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dirty="0"/>
              <a:t>Working Capital Financing</a:t>
            </a:r>
          </a:p>
        </p:txBody>
      </p:sp>
      <p:sp>
        <p:nvSpPr>
          <p:cNvPr id="3" name="Content Placeholder 2"/>
          <p:cNvSpPr>
            <a:spLocks noGrp="1"/>
          </p:cNvSpPr>
          <p:nvPr>
            <p:ph idx="1"/>
          </p:nvPr>
        </p:nvSpPr>
        <p:spPr>
          <a:xfrm>
            <a:off x="152400" y="1066800"/>
            <a:ext cx="8763000" cy="5638800"/>
          </a:xfrm>
        </p:spPr>
        <p:txBody>
          <a:bodyPr>
            <a:noAutofit/>
          </a:bodyPr>
          <a:lstStyle/>
          <a:p>
            <a:pPr marL="0" indent="0">
              <a:buNone/>
            </a:pPr>
            <a:r>
              <a:rPr lang="en-US" sz="2600" b="1" u="sng" dirty="0" smtClean="0"/>
              <a:t>Illustration: Working Capital Financing</a:t>
            </a:r>
          </a:p>
          <a:p>
            <a:pPr marL="0" indent="0">
              <a:buNone/>
            </a:pPr>
            <a:r>
              <a:rPr lang="en-US" sz="2600" dirty="0" smtClean="0"/>
              <a:t>For </a:t>
            </a:r>
            <a:r>
              <a:rPr lang="en-US" sz="2600" dirty="0"/>
              <a:t>example, the total value of the business of 'A' is 30 units. 'B' finances another 20 units, raising the total worth to 50 units; 40% having been contributed by 'B', and 60% by 'A'. It is agreed that 'B' shall get 20% of the actual profit. At the end of the term, the total worth of the business has increased to 100 units. Now, if the share of 'B' is purchased by 'A', he should have paid to him 40 units, because he owns 40% of the assets of the business. But in order to reflect the agreed ratio of profit in the price of his share, the formula of pricing will be different. Any increase in the value of the business shall be divided between the parties in the ratio of 20% and 80%, because this ratio was determined in the contract for the purpose of distribution of profit.</a:t>
            </a:r>
          </a:p>
        </p:txBody>
      </p:sp>
    </p:spTree>
    <p:extLst>
      <p:ext uri="{BB962C8B-B14F-4D97-AF65-F5344CB8AC3E}">
        <p14:creationId xmlns:p14="http://schemas.microsoft.com/office/powerpoint/2010/main" xmlns="" val="35155229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Working Capital Financing</a:t>
            </a:r>
          </a:p>
        </p:txBody>
      </p:sp>
      <p:sp>
        <p:nvSpPr>
          <p:cNvPr id="3" name="Content Placeholder 2"/>
          <p:cNvSpPr>
            <a:spLocks noGrp="1"/>
          </p:cNvSpPr>
          <p:nvPr>
            <p:ph idx="1"/>
          </p:nvPr>
        </p:nvSpPr>
        <p:spPr/>
        <p:txBody>
          <a:bodyPr>
            <a:normAutofit/>
          </a:bodyPr>
          <a:lstStyle/>
          <a:p>
            <a:pPr marL="0" indent="0">
              <a:lnSpc>
                <a:spcPct val="200000"/>
              </a:lnSpc>
              <a:buNone/>
            </a:pPr>
            <a:r>
              <a:rPr lang="en-US" sz="2800" dirty="0"/>
              <a:t>I</a:t>
            </a:r>
            <a:r>
              <a:rPr lang="en-US" sz="2800" dirty="0" smtClean="0"/>
              <a:t>ncrease </a:t>
            </a:r>
            <a:r>
              <a:rPr lang="en-US" sz="2800" dirty="0"/>
              <a:t>in the value of the business </a:t>
            </a:r>
            <a:r>
              <a:rPr lang="en-US" sz="2800" dirty="0" smtClean="0"/>
              <a:t>= </a:t>
            </a:r>
            <a:r>
              <a:rPr lang="en-US" sz="2800" dirty="0"/>
              <a:t>50 </a:t>
            </a:r>
            <a:r>
              <a:rPr lang="en-US" sz="2800" dirty="0" smtClean="0"/>
              <a:t>units</a:t>
            </a:r>
          </a:p>
          <a:p>
            <a:pPr marL="0" indent="0">
              <a:lnSpc>
                <a:spcPct val="200000"/>
              </a:lnSpc>
              <a:buNone/>
            </a:pPr>
            <a:r>
              <a:rPr lang="en-US" sz="2800" dirty="0" smtClean="0"/>
              <a:t>Ratio of distribution = 20:80</a:t>
            </a:r>
          </a:p>
          <a:p>
            <a:pPr marL="0" indent="0">
              <a:lnSpc>
                <a:spcPct val="200000"/>
              </a:lnSpc>
              <a:buNone/>
            </a:pPr>
            <a:r>
              <a:rPr lang="en-US" sz="2800" dirty="0" smtClean="0"/>
              <a:t>B’s earning = 10 </a:t>
            </a:r>
            <a:r>
              <a:rPr lang="en-US" sz="2800" dirty="0"/>
              <a:t>units. </a:t>
            </a:r>
            <a:endParaRPr lang="en-US" sz="2800" dirty="0" smtClean="0"/>
          </a:p>
          <a:p>
            <a:pPr marL="0" indent="0">
              <a:lnSpc>
                <a:spcPct val="200000"/>
              </a:lnSpc>
              <a:buNone/>
            </a:pPr>
            <a:r>
              <a:rPr lang="en-US" sz="2800" dirty="0" smtClean="0"/>
              <a:t>Price </a:t>
            </a:r>
            <a:r>
              <a:rPr lang="en-US" sz="2800" dirty="0"/>
              <a:t>of </a:t>
            </a:r>
            <a:r>
              <a:rPr lang="en-US" sz="2800" dirty="0" smtClean="0"/>
              <a:t>B’s </a:t>
            </a:r>
            <a:r>
              <a:rPr lang="en-US" sz="2800" dirty="0"/>
              <a:t>share </a:t>
            </a:r>
            <a:r>
              <a:rPr lang="en-US" sz="2800" dirty="0" smtClean="0"/>
              <a:t>= 20 + 10 = 30 </a:t>
            </a:r>
            <a:r>
              <a:rPr lang="en-US" sz="2800" dirty="0"/>
              <a:t>units.</a:t>
            </a:r>
          </a:p>
          <a:p>
            <a:pPr marL="0" indent="0">
              <a:lnSpc>
                <a:spcPct val="200000"/>
              </a:lnSpc>
              <a:buNone/>
            </a:pPr>
            <a:endParaRPr lang="en-US" sz="2800" dirty="0"/>
          </a:p>
        </p:txBody>
      </p:sp>
    </p:spTree>
    <p:extLst>
      <p:ext uri="{BB962C8B-B14F-4D97-AF65-F5344CB8AC3E}">
        <p14:creationId xmlns:p14="http://schemas.microsoft.com/office/powerpoint/2010/main" xmlns="" val="10651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Working Capital Financing</a:t>
            </a:r>
          </a:p>
        </p:txBody>
      </p:sp>
      <p:sp>
        <p:nvSpPr>
          <p:cNvPr id="3" name="Content Placeholder 2"/>
          <p:cNvSpPr>
            <a:spLocks noGrp="1"/>
          </p:cNvSpPr>
          <p:nvPr>
            <p:ph idx="1"/>
          </p:nvPr>
        </p:nvSpPr>
        <p:spPr/>
        <p:txBody>
          <a:bodyPr>
            <a:normAutofit/>
          </a:bodyPr>
          <a:lstStyle/>
          <a:p>
            <a:pPr marL="0" indent="0">
              <a:buNone/>
            </a:pPr>
            <a:r>
              <a:rPr lang="en-US" sz="2800" dirty="0"/>
              <a:t>In </a:t>
            </a:r>
            <a:r>
              <a:rPr lang="en-US" sz="2800" dirty="0" smtClean="0"/>
              <a:t>case </a:t>
            </a:r>
            <a:r>
              <a:rPr lang="en-US" sz="2800" dirty="0"/>
              <a:t>of loss, </a:t>
            </a:r>
            <a:r>
              <a:rPr lang="en-US" sz="2800" dirty="0" smtClean="0"/>
              <a:t>the </a:t>
            </a:r>
            <a:r>
              <a:rPr lang="en-US" sz="2800" dirty="0"/>
              <a:t>total value of the assets should be divided between them exactly in the ratio of their investment, i.e., in the ratio of </a:t>
            </a:r>
            <a:r>
              <a:rPr lang="en-US" sz="2800" dirty="0" smtClean="0"/>
              <a:t>40:60 </a:t>
            </a:r>
          </a:p>
          <a:p>
            <a:pPr marL="0" indent="0">
              <a:buNone/>
            </a:pPr>
            <a:r>
              <a:rPr lang="en-US" sz="2800" dirty="0" smtClean="0"/>
              <a:t>Therefore</a:t>
            </a:r>
            <a:r>
              <a:rPr lang="en-US" sz="2800" dirty="0"/>
              <a:t>, if the value of the business has decreased, in the above example, by 10 </a:t>
            </a:r>
            <a:r>
              <a:rPr lang="en-US" sz="2800" dirty="0" smtClean="0"/>
              <a:t>units.</a:t>
            </a:r>
          </a:p>
          <a:p>
            <a:pPr marL="0" indent="0">
              <a:buNone/>
            </a:pPr>
            <a:endParaRPr lang="en-US" sz="800" dirty="0" smtClean="0"/>
          </a:p>
          <a:p>
            <a:pPr marL="0" indent="0">
              <a:buNone/>
            </a:pPr>
            <a:r>
              <a:rPr lang="en-US" sz="2800" dirty="0" smtClean="0"/>
              <a:t>Total </a:t>
            </a:r>
            <a:r>
              <a:rPr lang="en-US" sz="2800" dirty="0"/>
              <a:t>number of units </a:t>
            </a:r>
            <a:r>
              <a:rPr lang="en-US" sz="2800" dirty="0" smtClean="0"/>
              <a:t>after loss = 40</a:t>
            </a:r>
          </a:p>
          <a:p>
            <a:pPr marL="0" indent="0">
              <a:buNone/>
            </a:pPr>
            <a:r>
              <a:rPr lang="en-US" sz="2800" dirty="0" smtClean="0"/>
              <a:t>B’s share of loss = </a:t>
            </a:r>
            <a:r>
              <a:rPr lang="en-US" sz="2800" dirty="0"/>
              <a:t>4 units </a:t>
            </a:r>
            <a:r>
              <a:rPr lang="en-US" sz="2800" dirty="0" smtClean="0"/>
              <a:t>(40</a:t>
            </a:r>
            <a:r>
              <a:rPr lang="en-US" sz="2800" dirty="0"/>
              <a:t>% </a:t>
            </a:r>
            <a:r>
              <a:rPr lang="en-US" sz="2800" dirty="0" smtClean="0"/>
              <a:t>x 10 units of loss)</a:t>
            </a:r>
          </a:p>
          <a:p>
            <a:pPr marL="0" indent="0">
              <a:buNone/>
            </a:pPr>
            <a:r>
              <a:rPr lang="en-US" sz="2800" dirty="0" smtClean="0"/>
              <a:t>Price of B’s share = 20 – 4 = 16 units</a:t>
            </a:r>
            <a:endParaRPr lang="en-US" sz="2800" dirty="0"/>
          </a:p>
          <a:p>
            <a:pPr marL="0" indent="0">
              <a:buNone/>
            </a:pPr>
            <a:endParaRPr lang="en-US" sz="2800" dirty="0"/>
          </a:p>
        </p:txBody>
      </p:sp>
    </p:spTree>
    <p:extLst>
      <p:ext uri="{BB962C8B-B14F-4D97-AF65-F5344CB8AC3E}">
        <p14:creationId xmlns:p14="http://schemas.microsoft.com/office/powerpoint/2010/main" xmlns="" val="7012294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Working Capital Financing</a:t>
            </a:r>
          </a:p>
        </p:txBody>
      </p:sp>
      <p:sp>
        <p:nvSpPr>
          <p:cNvPr id="3" name="Content Placeholder 2"/>
          <p:cNvSpPr>
            <a:spLocks noGrp="1"/>
          </p:cNvSpPr>
          <p:nvPr>
            <p:ph idx="1"/>
          </p:nvPr>
        </p:nvSpPr>
        <p:spPr/>
        <p:txBody>
          <a:bodyPr>
            <a:normAutofit fontScale="92500" lnSpcReduction="20000"/>
          </a:bodyPr>
          <a:lstStyle/>
          <a:p>
            <a:pPr marL="0" indent="0">
              <a:lnSpc>
                <a:spcPct val="150000"/>
              </a:lnSpc>
              <a:buNone/>
            </a:pPr>
            <a:r>
              <a:rPr lang="en-US" sz="2800" b="1" u="sng" dirty="0" smtClean="0"/>
              <a:t>2.2 Sharing in the gross profit only</a:t>
            </a:r>
          </a:p>
          <a:p>
            <a:pPr marL="0" indent="0">
              <a:lnSpc>
                <a:spcPct val="150000"/>
              </a:lnSpc>
              <a:buNone/>
            </a:pPr>
            <a:r>
              <a:rPr lang="en-US" sz="2800" dirty="0"/>
              <a:t>Financing on the basis of Musharakah according to the </a:t>
            </a:r>
            <a:r>
              <a:rPr lang="en-US" sz="2800" dirty="0" smtClean="0"/>
              <a:t>capital evaluation procedure </a:t>
            </a:r>
            <a:r>
              <a:rPr lang="en-US" sz="2800" dirty="0"/>
              <a:t>may be difficult in a business having a large number of fixed assets, particularly in a running industry, </a:t>
            </a:r>
            <a:r>
              <a:rPr lang="en-US" sz="2800" dirty="0" smtClean="0"/>
              <a:t>because</a:t>
            </a:r>
          </a:p>
          <a:p>
            <a:pPr>
              <a:lnSpc>
                <a:spcPct val="150000"/>
              </a:lnSpc>
            </a:pPr>
            <a:r>
              <a:rPr lang="en-US" sz="2800" dirty="0" smtClean="0"/>
              <a:t>The </a:t>
            </a:r>
            <a:r>
              <a:rPr lang="en-US" sz="2800" dirty="0"/>
              <a:t>valuation of all </a:t>
            </a:r>
            <a:r>
              <a:rPr lang="en-US" sz="2800" dirty="0" smtClean="0"/>
              <a:t>the </a:t>
            </a:r>
            <a:r>
              <a:rPr lang="en-US" sz="2800" dirty="0"/>
              <a:t>assets </a:t>
            </a:r>
            <a:endParaRPr lang="en-US" sz="2800" dirty="0" smtClean="0"/>
          </a:p>
          <a:p>
            <a:pPr>
              <a:lnSpc>
                <a:spcPct val="150000"/>
              </a:lnSpc>
            </a:pPr>
            <a:r>
              <a:rPr lang="en-US" sz="2800" dirty="0" smtClean="0"/>
              <a:t>Their </a:t>
            </a:r>
            <a:r>
              <a:rPr lang="en-US" sz="2800" dirty="0"/>
              <a:t>depreciation or appreciation may create accounting problems giving rise to </a:t>
            </a:r>
            <a:r>
              <a:rPr lang="en-US" sz="2800" dirty="0" smtClean="0"/>
              <a:t>disputes.</a:t>
            </a:r>
            <a:endParaRPr lang="en-US" sz="2800" dirty="0"/>
          </a:p>
        </p:txBody>
      </p:sp>
    </p:spTree>
    <p:extLst>
      <p:ext uri="{BB962C8B-B14F-4D97-AF65-F5344CB8AC3E}">
        <p14:creationId xmlns:p14="http://schemas.microsoft.com/office/powerpoint/2010/main" xmlns="" val="596953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74638"/>
            <a:ext cx="8229600" cy="922114"/>
          </a:xfrm>
        </p:spPr>
        <p:txBody>
          <a:bodyPr/>
          <a:lstStyle/>
          <a:p>
            <a:pPr eaLnBrk="1" hangingPunct="1"/>
            <a:r>
              <a:rPr lang="en-US" altLang="en-US" dirty="0" smtClean="0"/>
              <a:t>Summary of the Lecture</a:t>
            </a:r>
          </a:p>
        </p:txBody>
      </p:sp>
      <p:sp>
        <p:nvSpPr>
          <p:cNvPr id="4099" name="Content Placeholder 2"/>
          <p:cNvSpPr>
            <a:spLocks noGrp="1"/>
          </p:cNvSpPr>
          <p:nvPr>
            <p:ph idx="1"/>
          </p:nvPr>
        </p:nvSpPr>
        <p:spPr>
          <a:xfrm>
            <a:off x="457200" y="1412776"/>
            <a:ext cx="8229600" cy="4713387"/>
          </a:xfrm>
        </p:spPr>
        <p:txBody>
          <a:bodyPr/>
          <a:lstStyle/>
          <a:p>
            <a:pPr marL="0" indent="0" eaLnBrk="1" hangingPunct="1">
              <a:buNone/>
            </a:pPr>
            <a:r>
              <a:rPr lang="en-US" altLang="en-US" sz="2400" dirty="0" smtClean="0"/>
              <a:t>In this lecture discussed the following;</a:t>
            </a:r>
          </a:p>
          <a:p>
            <a:pPr marL="457200" indent="-457200" eaLnBrk="1" hangingPunct="1">
              <a:buFont typeface="+mj-lt"/>
              <a:buAutoNum type="arabicPeriod"/>
            </a:pPr>
            <a:r>
              <a:rPr lang="en-US" altLang="en-US" sz="2400" dirty="0" smtClean="0"/>
              <a:t>Background of Ijarah contract</a:t>
            </a:r>
          </a:p>
          <a:p>
            <a:pPr marL="457200" indent="-457200" eaLnBrk="1" hangingPunct="1">
              <a:buFont typeface="+mj-lt"/>
              <a:buAutoNum type="arabicPeriod"/>
            </a:pPr>
            <a:r>
              <a:rPr lang="en-US" altLang="en-US" sz="2400" dirty="0" smtClean="0"/>
              <a:t>Applications of Ijarah</a:t>
            </a:r>
          </a:p>
          <a:p>
            <a:pPr marL="914400" indent="-457200" eaLnBrk="1" hangingPunct="1"/>
            <a:r>
              <a:rPr lang="en-US" altLang="en-US" sz="2400" dirty="0" smtClean="0"/>
              <a:t>property financing </a:t>
            </a:r>
          </a:p>
          <a:p>
            <a:pPr marL="914400" indent="-457200" eaLnBrk="1" hangingPunct="1"/>
            <a:r>
              <a:rPr lang="en-US" altLang="en-US" sz="2400" dirty="0" smtClean="0"/>
              <a:t>vehicle financing</a:t>
            </a:r>
          </a:p>
          <a:p>
            <a:pPr marL="914400" indent="-457200" eaLnBrk="1" hangingPunct="1"/>
            <a:r>
              <a:rPr lang="en-US" altLang="en-US" sz="2400" dirty="0" smtClean="0"/>
              <a:t>project financing </a:t>
            </a:r>
          </a:p>
          <a:p>
            <a:pPr marL="914400" indent="-457200" eaLnBrk="1" hangingPunct="1"/>
            <a:r>
              <a:rPr lang="en-US" altLang="en-US" sz="2400" dirty="0" smtClean="0"/>
              <a:t>personal financing</a:t>
            </a:r>
          </a:p>
          <a:p>
            <a:pPr marL="914400" indent="-457200" eaLnBrk="1" hangingPunct="1"/>
            <a:r>
              <a:rPr lang="en-US" altLang="en-US" sz="2400" dirty="0" smtClean="0"/>
              <a:t>structured products</a:t>
            </a:r>
          </a:p>
          <a:p>
            <a:pPr marL="457200" indent="-457200" eaLnBrk="1" hangingPunct="1">
              <a:buFont typeface="+mj-lt"/>
              <a:buAutoNum type="arabicPeriod" startAt="4"/>
            </a:pPr>
            <a:r>
              <a:rPr lang="en-US" altLang="en-US" sz="2400" dirty="0" smtClean="0"/>
              <a:t>Definition and types of Ijarah</a:t>
            </a:r>
          </a:p>
          <a:p>
            <a:pPr marL="457200" indent="-457200" eaLnBrk="1" hangingPunct="1">
              <a:buFont typeface="+mj-lt"/>
              <a:buAutoNum type="arabicPeriod" startAt="4"/>
            </a:pPr>
            <a:r>
              <a:rPr lang="en-US" altLang="en-US" sz="2400" dirty="0" smtClean="0"/>
              <a:t>Shariah Legitimacy of Ijarah Contract</a:t>
            </a:r>
          </a:p>
        </p:txBody>
      </p:sp>
    </p:spTree>
    <p:extLst>
      <p:ext uri="{BB962C8B-B14F-4D97-AF65-F5344CB8AC3E}">
        <p14:creationId xmlns:p14="http://schemas.microsoft.com/office/powerpoint/2010/main" xmlns="" val="1485505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Working Capital Financing</a:t>
            </a:r>
          </a:p>
        </p:txBody>
      </p:sp>
      <p:sp>
        <p:nvSpPr>
          <p:cNvPr id="3" name="Content Placeholder 2"/>
          <p:cNvSpPr>
            <a:spLocks noGrp="1"/>
          </p:cNvSpPr>
          <p:nvPr>
            <p:ph idx="1"/>
          </p:nvPr>
        </p:nvSpPr>
        <p:spPr>
          <a:xfrm>
            <a:off x="457200" y="1295400"/>
            <a:ext cx="8229600" cy="5257800"/>
          </a:xfrm>
        </p:spPr>
        <p:txBody>
          <a:bodyPr>
            <a:normAutofit fontScale="92500" lnSpcReduction="20000"/>
          </a:bodyPr>
          <a:lstStyle/>
          <a:p>
            <a:pPr marL="0" indent="0">
              <a:lnSpc>
                <a:spcPct val="150000"/>
              </a:lnSpc>
              <a:buNone/>
            </a:pPr>
            <a:r>
              <a:rPr lang="en-US" sz="2800" b="1" u="sng" dirty="0"/>
              <a:t>2.2 Sharing in the gross profit only</a:t>
            </a:r>
          </a:p>
          <a:p>
            <a:pPr>
              <a:lnSpc>
                <a:spcPct val="150000"/>
              </a:lnSpc>
            </a:pPr>
            <a:r>
              <a:rPr lang="en-US" sz="2800" dirty="0"/>
              <a:t>The major </a:t>
            </a:r>
            <a:r>
              <a:rPr lang="en-US" sz="2800" dirty="0" smtClean="0"/>
              <a:t>difficulties are the </a:t>
            </a:r>
            <a:r>
              <a:rPr lang="en-US" sz="2800" dirty="0"/>
              <a:t>calculation of indirect expenses, like depreciation of the machinery, salaries of the staff etc. </a:t>
            </a:r>
            <a:endParaRPr lang="en-US" sz="2800" dirty="0" smtClean="0"/>
          </a:p>
          <a:p>
            <a:pPr>
              <a:lnSpc>
                <a:spcPct val="150000"/>
              </a:lnSpc>
            </a:pPr>
            <a:r>
              <a:rPr lang="en-US" sz="2800" dirty="0" smtClean="0"/>
              <a:t>As a solution to </a:t>
            </a:r>
            <a:r>
              <a:rPr lang="en-US" sz="2800" dirty="0"/>
              <a:t>this problem, the parties may agree on the principle that, instead of net profit, the gross profit will be distributed between the </a:t>
            </a:r>
            <a:r>
              <a:rPr lang="en-US" sz="2800" dirty="0" smtClean="0"/>
              <a:t>parties.</a:t>
            </a:r>
          </a:p>
          <a:p>
            <a:pPr>
              <a:lnSpc>
                <a:spcPct val="150000"/>
              </a:lnSpc>
            </a:pPr>
            <a:r>
              <a:rPr lang="en-US" sz="2800" dirty="0" smtClean="0"/>
              <a:t>Indirect </a:t>
            </a:r>
            <a:r>
              <a:rPr lang="en-US" sz="2800" dirty="0"/>
              <a:t>expenses shall not be deducted from the distributable profit.</a:t>
            </a:r>
          </a:p>
        </p:txBody>
      </p:sp>
    </p:spTree>
    <p:extLst>
      <p:ext uri="{BB962C8B-B14F-4D97-AF65-F5344CB8AC3E}">
        <p14:creationId xmlns:p14="http://schemas.microsoft.com/office/powerpoint/2010/main" xmlns="" val="34296454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Working Capital Financing</a:t>
            </a:r>
          </a:p>
        </p:txBody>
      </p:sp>
      <p:sp>
        <p:nvSpPr>
          <p:cNvPr id="3" name="Content Placeholder 2"/>
          <p:cNvSpPr>
            <a:spLocks noGrp="1"/>
          </p:cNvSpPr>
          <p:nvPr>
            <p:ph idx="1"/>
          </p:nvPr>
        </p:nvSpPr>
        <p:spPr/>
        <p:txBody>
          <a:bodyPr>
            <a:normAutofit lnSpcReduction="10000"/>
          </a:bodyPr>
          <a:lstStyle/>
          <a:p>
            <a:pPr marL="0" indent="0">
              <a:lnSpc>
                <a:spcPct val="150000"/>
              </a:lnSpc>
              <a:buNone/>
            </a:pPr>
            <a:r>
              <a:rPr lang="en-US" sz="2800" b="1" u="sng" dirty="0"/>
              <a:t>2.2 Sharing in the gross profit only</a:t>
            </a:r>
          </a:p>
          <a:p>
            <a:pPr>
              <a:lnSpc>
                <a:spcPct val="150000"/>
              </a:lnSpc>
            </a:pPr>
            <a:r>
              <a:rPr lang="en-US" sz="2800" dirty="0"/>
              <a:t>O</a:t>
            </a:r>
            <a:r>
              <a:rPr lang="en-US" sz="2800" dirty="0" smtClean="0"/>
              <a:t>nly </a:t>
            </a:r>
            <a:r>
              <a:rPr lang="en-US" sz="2800" dirty="0"/>
              <a:t>direct expenses (like those of raw material, direct labor, electricity etc.) shall be borne by the Musharakah. </a:t>
            </a:r>
            <a:endParaRPr lang="en-US" sz="2800" dirty="0" smtClean="0"/>
          </a:p>
          <a:p>
            <a:pPr>
              <a:lnSpc>
                <a:spcPct val="150000"/>
              </a:lnSpc>
            </a:pPr>
            <a:r>
              <a:rPr lang="en-US" sz="2800" dirty="0" smtClean="0"/>
              <a:t>Profit share of the </a:t>
            </a:r>
            <a:r>
              <a:rPr lang="en-US" sz="2800" dirty="0"/>
              <a:t>industrialist </a:t>
            </a:r>
            <a:r>
              <a:rPr lang="en-US" sz="2800" dirty="0" smtClean="0"/>
              <a:t>may be increased to compensated the use of different facilities like machinery</a:t>
            </a:r>
            <a:r>
              <a:rPr lang="en-US" sz="2800" dirty="0"/>
              <a:t>, building and staff to the </a:t>
            </a:r>
            <a:r>
              <a:rPr lang="en-US" sz="2800" dirty="0" smtClean="0"/>
              <a:t>Musharakah.</a:t>
            </a:r>
            <a:endParaRPr lang="en-US" sz="2800" dirty="0"/>
          </a:p>
        </p:txBody>
      </p:sp>
    </p:spTree>
    <p:extLst>
      <p:ext uri="{BB962C8B-B14F-4D97-AF65-F5344CB8AC3E}">
        <p14:creationId xmlns:p14="http://schemas.microsoft.com/office/powerpoint/2010/main" xmlns="" val="16655731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dirty="0"/>
              <a:t>2. Working Capital Financing</a:t>
            </a:r>
          </a:p>
        </p:txBody>
      </p:sp>
      <p:sp>
        <p:nvSpPr>
          <p:cNvPr id="3" name="Content Placeholder 2"/>
          <p:cNvSpPr>
            <a:spLocks noGrp="1"/>
          </p:cNvSpPr>
          <p:nvPr>
            <p:ph idx="1"/>
          </p:nvPr>
        </p:nvSpPr>
        <p:spPr>
          <a:xfrm>
            <a:off x="457200" y="1066800"/>
            <a:ext cx="8382000" cy="5410200"/>
          </a:xfrm>
        </p:spPr>
        <p:txBody>
          <a:bodyPr>
            <a:noAutofit/>
          </a:bodyPr>
          <a:lstStyle/>
          <a:p>
            <a:pPr marL="0" indent="0">
              <a:lnSpc>
                <a:spcPct val="150000"/>
              </a:lnSpc>
              <a:buNone/>
            </a:pPr>
            <a:r>
              <a:rPr lang="en-US" sz="2600" b="1" u="sng" dirty="0"/>
              <a:t>2.2 Sharing in the gross profit only</a:t>
            </a:r>
          </a:p>
          <a:p>
            <a:pPr marL="0" indent="0">
              <a:lnSpc>
                <a:spcPct val="150000"/>
              </a:lnSpc>
              <a:buNone/>
            </a:pPr>
            <a:r>
              <a:rPr lang="en-US" sz="2600" dirty="0" smtClean="0"/>
              <a:t>The </a:t>
            </a:r>
            <a:r>
              <a:rPr lang="en-US" sz="2600" dirty="0"/>
              <a:t>direct expenses may include the following:</a:t>
            </a:r>
          </a:p>
          <a:p>
            <a:pPr marL="742950" indent="-514350">
              <a:lnSpc>
                <a:spcPct val="150000"/>
              </a:lnSpc>
              <a:buFont typeface="+mj-lt"/>
              <a:buAutoNum type="arabicPeriod"/>
            </a:pPr>
            <a:r>
              <a:rPr lang="en-US" sz="2600" dirty="0" smtClean="0"/>
              <a:t>The </a:t>
            </a:r>
            <a:r>
              <a:rPr lang="en-US" sz="2600" dirty="0"/>
              <a:t>amount spent in purchasing raw material. </a:t>
            </a:r>
          </a:p>
          <a:p>
            <a:pPr marL="742950" indent="-514350">
              <a:lnSpc>
                <a:spcPct val="150000"/>
              </a:lnSpc>
              <a:buFont typeface="+mj-lt"/>
              <a:buAutoNum type="arabicPeriod"/>
            </a:pPr>
            <a:r>
              <a:rPr lang="en-US" sz="2600" dirty="0" smtClean="0"/>
              <a:t>The </a:t>
            </a:r>
            <a:r>
              <a:rPr lang="en-US" sz="2600" dirty="0"/>
              <a:t>wages of the labor directly involved in processing the raw material.</a:t>
            </a:r>
          </a:p>
          <a:p>
            <a:pPr marL="742950" indent="-514350">
              <a:lnSpc>
                <a:spcPct val="150000"/>
              </a:lnSpc>
              <a:buFont typeface="+mj-lt"/>
              <a:buAutoNum type="arabicPeriod"/>
            </a:pPr>
            <a:r>
              <a:rPr lang="en-US" sz="2600" dirty="0" smtClean="0"/>
              <a:t>The </a:t>
            </a:r>
            <a:r>
              <a:rPr lang="en-US" sz="2600" dirty="0"/>
              <a:t>expenses for electricity consumed in the </a:t>
            </a:r>
            <a:r>
              <a:rPr lang="en-US" sz="2600" dirty="0" smtClean="0"/>
              <a:t>process</a:t>
            </a:r>
            <a:endParaRPr lang="en-US" sz="2600" dirty="0"/>
          </a:p>
          <a:p>
            <a:pPr marL="742950" indent="-514350">
              <a:lnSpc>
                <a:spcPct val="150000"/>
              </a:lnSpc>
              <a:buFont typeface="+mj-lt"/>
              <a:buAutoNum type="arabicPeriod"/>
            </a:pPr>
            <a:r>
              <a:rPr lang="en-US" sz="2600" dirty="0" smtClean="0"/>
              <a:t>The </a:t>
            </a:r>
            <a:r>
              <a:rPr lang="en-US" sz="2600" dirty="0"/>
              <a:t>bills for other services directly rendered for the Musharakah.</a:t>
            </a:r>
          </a:p>
          <a:p>
            <a:pPr marL="0" indent="0">
              <a:lnSpc>
                <a:spcPct val="150000"/>
              </a:lnSpc>
              <a:buNone/>
            </a:pPr>
            <a:endParaRPr lang="en-US" sz="2600" dirty="0"/>
          </a:p>
        </p:txBody>
      </p:sp>
    </p:spTree>
    <p:extLst>
      <p:ext uri="{BB962C8B-B14F-4D97-AF65-F5344CB8AC3E}">
        <p14:creationId xmlns:p14="http://schemas.microsoft.com/office/powerpoint/2010/main" xmlns="" val="9917658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dirty="0"/>
              <a:t>2. Working Capital Financing</a:t>
            </a:r>
          </a:p>
        </p:txBody>
      </p:sp>
      <p:sp>
        <p:nvSpPr>
          <p:cNvPr id="3" name="Content Placeholder 2"/>
          <p:cNvSpPr>
            <a:spLocks noGrp="1"/>
          </p:cNvSpPr>
          <p:nvPr>
            <p:ph idx="1"/>
          </p:nvPr>
        </p:nvSpPr>
        <p:spPr>
          <a:xfrm>
            <a:off x="457200" y="1066800"/>
            <a:ext cx="8458200" cy="5486400"/>
          </a:xfrm>
        </p:spPr>
        <p:txBody>
          <a:bodyPr>
            <a:noAutofit/>
          </a:bodyPr>
          <a:lstStyle/>
          <a:p>
            <a:pPr marL="0" indent="0">
              <a:lnSpc>
                <a:spcPct val="160000"/>
              </a:lnSpc>
              <a:buNone/>
            </a:pPr>
            <a:r>
              <a:rPr lang="en-US" sz="2400" b="1" u="sng" dirty="0" smtClean="0"/>
              <a:t>Illustration: Sharing </a:t>
            </a:r>
            <a:r>
              <a:rPr lang="en-US" sz="2400" b="1" u="sng" dirty="0"/>
              <a:t>in the gross </a:t>
            </a:r>
            <a:r>
              <a:rPr lang="en-US" sz="2400" b="1" u="sng" dirty="0" smtClean="0"/>
              <a:t>profit</a:t>
            </a:r>
            <a:endParaRPr lang="en-US" sz="2400" b="1" u="sng" dirty="0"/>
          </a:p>
          <a:p>
            <a:pPr marL="0" indent="0">
              <a:lnSpc>
                <a:spcPct val="160000"/>
              </a:lnSpc>
              <a:buNone/>
            </a:pPr>
            <a:r>
              <a:rPr lang="en-US" sz="2400" dirty="0"/>
              <a:t>Suppose a ginning factory has a building worth </a:t>
            </a:r>
            <a:r>
              <a:rPr lang="en-US" sz="2400" dirty="0" err="1"/>
              <a:t>Rs</a:t>
            </a:r>
            <a:r>
              <a:rPr lang="en-US" sz="2400" dirty="0"/>
              <a:t>. 22 million, plant and machinery valuing </a:t>
            </a:r>
            <a:r>
              <a:rPr lang="en-US" sz="2400" dirty="0" err="1"/>
              <a:t>Rs</a:t>
            </a:r>
            <a:r>
              <a:rPr lang="en-US" sz="2400" dirty="0"/>
              <a:t>. 2 million and the staff is paid </a:t>
            </a:r>
            <a:r>
              <a:rPr lang="en-US" sz="2400" dirty="0" err="1"/>
              <a:t>Rs</a:t>
            </a:r>
            <a:r>
              <a:rPr lang="en-US" sz="2400" dirty="0"/>
              <a:t>. 50,000/- per month. The factory sought finance of </a:t>
            </a:r>
            <a:r>
              <a:rPr lang="en-US" sz="2400" dirty="0" err="1"/>
              <a:t>Rs</a:t>
            </a:r>
            <a:r>
              <a:rPr lang="en-US" sz="2400" dirty="0"/>
              <a:t>. 5,000,000/- from a bank on the basis of Musharakah for a term of one year. It means that after one year the Musharakah will be terminated, and the profits accrued up to that point will be distributed between the parties according to the agreed ratio. While determining the profit, all direct expenses will be deducted from the income.</a:t>
            </a:r>
          </a:p>
        </p:txBody>
      </p:sp>
    </p:spTree>
    <p:extLst>
      <p:ext uri="{BB962C8B-B14F-4D97-AF65-F5344CB8AC3E}">
        <p14:creationId xmlns:p14="http://schemas.microsoft.com/office/powerpoint/2010/main" xmlns="" val="7300850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Working Capital Financing</a:t>
            </a:r>
          </a:p>
        </p:txBody>
      </p:sp>
      <p:sp>
        <p:nvSpPr>
          <p:cNvPr id="3" name="Content Placeholder 2"/>
          <p:cNvSpPr>
            <a:spLocks noGrp="1"/>
          </p:cNvSpPr>
          <p:nvPr>
            <p:ph idx="1"/>
          </p:nvPr>
        </p:nvSpPr>
        <p:spPr/>
        <p:txBody>
          <a:bodyPr>
            <a:normAutofit/>
          </a:bodyPr>
          <a:lstStyle/>
          <a:p>
            <a:pPr>
              <a:lnSpc>
                <a:spcPct val="150000"/>
              </a:lnSpc>
            </a:pPr>
            <a:r>
              <a:rPr lang="en-US" sz="2800" dirty="0" smtClean="0"/>
              <a:t>Now the parties to the Musharakah contract have two options;</a:t>
            </a:r>
          </a:p>
          <a:p>
            <a:pPr marL="919163" indent="-514350">
              <a:lnSpc>
                <a:spcPct val="150000"/>
              </a:lnSpc>
              <a:buFont typeface="+mj-lt"/>
              <a:buAutoNum type="alphaLcParenR"/>
            </a:pPr>
            <a:r>
              <a:rPr lang="en-US" sz="2800" dirty="0" smtClean="0"/>
              <a:t>To pay rent for the use of building, machinery, and staff of the client.</a:t>
            </a:r>
          </a:p>
          <a:p>
            <a:pPr marL="919163" indent="-514350">
              <a:lnSpc>
                <a:spcPct val="150000"/>
              </a:lnSpc>
              <a:buFont typeface="+mj-lt"/>
              <a:buAutoNum type="alphaLcParenR"/>
            </a:pPr>
            <a:r>
              <a:rPr lang="en-US" sz="2800" dirty="0" smtClean="0"/>
              <a:t>Ratio of profit for the client may be increased.</a:t>
            </a:r>
            <a:endParaRPr lang="en-US" sz="2800" dirty="0"/>
          </a:p>
        </p:txBody>
      </p:sp>
    </p:spTree>
    <p:extLst>
      <p:ext uri="{BB962C8B-B14F-4D97-AF65-F5344CB8AC3E}">
        <p14:creationId xmlns:p14="http://schemas.microsoft.com/office/powerpoint/2010/main" xmlns="" val="11394003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dirty="0"/>
              <a:t>2. Working Capital Financing</a:t>
            </a:r>
          </a:p>
        </p:txBody>
      </p:sp>
      <p:sp>
        <p:nvSpPr>
          <p:cNvPr id="3" name="Content Placeholder 2"/>
          <p:cNvSpPr>
            <a:spLocks noGrp="1"/>
          </p:cNvSpPr>
          <p:nvPr>
            <p:ph idx="1"/>
          </p:nvPr>
        </p:nvSpPr>
        <p:spPr>
          <a:xfrm>
            <a:off x="457200" y="990600"/>
            <a:ext cx="8229600" cy="5715000"/>
          </a:xfrm>
        </p:spPr>
        <p:txBody>
          <a:bodyPr>
            <a:noAutofit/>
          </a:bodyPr>
          <a:lstStyle/>
          <a:p>
            <a:pPr marL="0" indent="0">
              <a:buNone/>
            </a:pPr>
            <a:r>
              <a:rPr lang="en-US" sz="2800" b="1" u="sng" dirty="0"/>
              <a:t>2.3 Running Musharakah Account on Daily Basis </a:t>
            </a:r>
            <a:endParaRPr lang="en-US" sz="2800" b="1" u="sng" dirty="0" smtClean="0"/>
          </a:p>
          <a:p>
            <a:pPr marL="0" indent="0">
              <a:buNone/>
            </a:pPr>
            <a:r>
              <a:rPr lang="en-US" sz="2800" dirty="0" smtClean="0"/>
              <a:t>It’s a </a:t>
            </a:r>
            <a:r>
              <a:rPr lang="en-US" sz="2800" dirty="0"/>
              <a:t>substitute </a:t>
            </a:r>
            <a:r>
              <a:rPr lang="en-US" sz="2800" dirty="0" smtClean="0"/>
              <a:t>for conventional banking running finance facility. Under the conventional system </a:t>
            </a:r>
          </a:p>
          <a:p>
            <a:r>
              <a:rPr lang="en-US" sz="2800" dirty="0" smtClean="0"/>
              <a:t>Financial institutions </a:t>
            </a:r>
            <a:r>
              <a:rPr lang="en-US" sz="2800" dirty="0"/>
              <a:t>finance the working capital of an enterprise by opening a running account for </a:t>
            </a:r>
            <a:r>
              <a:rPr lang="en-US" sz="2800" dirty="0" smtClean="0"/>
              <a:t>them.</a:t>
            </a:r>
          </a:p>
          <a:p>
            <a:r>
              <a:rPr lang="en-US" sz="2800" dirty="0" smtClean="0"/>
              <a:t>Clients </a:t>
            </a:r>
            <a:r>
              <a:rPr lang="en-US" sz="2800" dirty="0"/>
              <a:t>draw different amounts at different </a:t>
            </a:r>
            <a:r>
              <a:rPr lang="en-US" sz="2800" dirty="0" smtClean="0"/>
              <a:t>intervals.</a:t>
            </a:r>
          </a:p>
          <a:p>
            <a:r>
              <a:rPr lang="en-US" sz="2800" dirty="0" smtClean="0"/>
              <a:t>Clients keep depositing </a:t>
            </a:r>
            <a:r>
              <a:rPr lang="en-US" sz="2800" dirty="0"/>
              <a:t>their surplus </a:t>
            </a:r>
            <a:r>
              <a:rPr lang="en-US" sz="2800" dirty="0" smtClean="0"/>
              <a:t>amounts in the account.</a:t>
            </a:r>
          </a:p>
          <a:p>
            <a:r>
              <a:rPr lang="en-US" sz="2800" dirty="0" smtClean="0"/>
              <a:t>The </a:t>
            </a:r>
            <a:r>
              <a:rPr lang="en-US" sz="2800" dirty="0"/>
              <a:t>process of debit and credit goes on up to the date of maturity, and the interest is calculated on </a:t>
            </a:r>
            <a:r>
              <a:rPr lang="en-US" sz="2800" dirty="0" smtClean="0"/>
              <a:t>daily basis.</a:t>
            </a:r>
            <a:endParaRPr lang="en-US" sz="2800" dirty="0"/>
          </a:p>
        </p:txBody>
      </p:sp>
    </p:spTree>
    <p:extLst>
      <p:ext uri="{BB962C8B-B14F-4D97-AF65-F5344CB8AC3E}">
        <p14:creationId xmlns:p14="http://schemas.microsoft.com/office/powerpoint/2010/main" xmlns="" val="33896507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a:t>2. Working Capital Financing</a:t>
            </a:r>
          </a:p>
        </p:txBody>
      </p:sp>
      <p:sp>
        <p:nvSpPr>
          <p:cNvPr id="3" name="Content Placeholder 2"/>
          <p:cNvSpPr>
            <a:spLocks noGrp="1"/>
          </p:cNvSpPr>
          <p:nvPr>
            <p:ph idx="1"/>
          </p:nvPr>
        </p:nvSpPr>
        <p:spPr>
          <a:xfrm>
            <a:off x="457200" y="1143000"/>
            <a:ext cx="8229600" cy="5486400"/>
          </a:xfrm>
        </p:spPr>
        <p:txBody>
          <a:bodyPr>
            <a:noAutofit/>
          </a:bodyPr>
          <a:lstStyle/>
          <a:p>
            <a:pPr marL="0" indent="0">
              <a:lnSpc>
                <a:spcPct val="150000"/>
              </a:lnSpc>
              <a:buNone/>
            </a:pPr>
            <a:r>
              <a:rPr lang="en-US" sz="2800" b="1" u="sng" dirty="0"/>
              <a:t>2.3 Running Musharakah Account on </a:t>
            </a:r>
            <a:r>
              <a:rPr lang="en-US" sz="2800" b="1" u="sng" dirty="0" smtClean="0"/>
              <a:t>Daily Basis</a:t>
            </a:r>
            <a:endParaRPr lang="en-US" sz="2800" b="1" u="sng" dirty="0"/>
          </a:p>
          <a:p>
            <a:pPr>
              <a:lnSpc>
                <a:spcPct val="150000"/>
              </a:lnSpc>
            </a:pPr>
            <a:r>
              <a:rPr lang="en-US" sz="2800" dirty="0" smtClean="0"/>
              <a:t>Clients can </a:t>
            </a:r>
            <a:r>
              <a:rPr lang="en-US" sz="2800" dirty="0"/>
              <a:t>withdraw cash as per their needs within the limit of the Running </a:t>
            </a:r>
            <a:r>
              <a:rPr lang="en-US" sz="2800" dirty="0" smtClean="0"/>
              <a:t>Musharakah.</a:t>
            </a:r>
            <a:endParaRPr lang="en-US" sz="2800" dirty="0"/>
          </a:p>
          <a:p>
            <a:pPr>
              <a:lnSpc>
                <a:spcPct val="150000"/>
              </a:lnSpc>
            </a:pPr>
            <a:r>
              <a:rPr lang="en-US" sz="2800" dirty="0"/>
              <a:t>Clients can deposit their collection in the Running Musharakah </a:t>
            </a:r>
            <a:r>
              <a:rPr lang="en-US" sz="2800" dirty="0" smtClean="0"/>
              <a:t>account. </a:t>
            </a:r>
            <a:endParaRPr lang="en-US" sz="2800" dirty="0"/>
          </a:p>
          <a:p>
            <a:pPr>
              <a:lnSpc>
                <a:spcPct val="150000"/>
              </a:lnSpc>
            </a:pPr>
            <a:r>
              <a:rPr lang="en-US" sz="2800" dirty="0"/>
              <a:t>Clients are only required to pay profit to the bank for the net capital extended under Running Musharakah Facility to the clients.</a:t>
            </a:r>
          </a:p>
          <a:p>
            <a:pPr>
              <a:lnSpc>
                <a:spcPct val="150000"/>
              </a:lnSpc>
            </a:pPr>
            <a:endParaRPr lang="en-US" sz="2800" dirty="0"/>
          </a:p>
        </p:txBody>
      </p:sp>
    </p:spTree>
    <p:extLst>
      <p:ext uri="{BB962C8B-B14F-4D97-AF65-F5344CB8AC3E}">
        <p14:creationId xmlns:p14="http://schemas.microsoft.com/office/powerpoint/2010/main" xmlns="" val="17271868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Working Capital Financing</a:t>
            </a:r>
          </a:p>
        </p:txBody>
      </p:sp>
      <p:sp>
        <p:nvSpPr>
          <p:cNvPr id="3" name="Content Placeholder 2"/>
          <p:cNvSpPr>
            <a:spLocks noGrp="1"/>
          </p:cNvSpPr>
          <p:nvPr>
            <p:ph idx="1"/>
          </p:nvPr>
        </p:nvSpPr>
        <p:spPr/>
        <p:txBody>
          <a:bodyPr>
            <a:normAutofit/>
          </a:bodyPr>
          <a:lstStyle/>
          <a:p>
            <a:pPr marL="0" indent="0">
              <a:buNone/>
            </a:pPr>
            <a:r>
              <a:rPr lang="en-US" sz="2800" b="1" u="sng" dirty="0"/>
              <a:t>2.3 Running Musharakah Account on Daily </a:t>
            </a:r>
            <a:r>
              <a:rPr lang="en-US" sz="2800" b="1" u="sng" dirty="0" smtClean="0"/>
              <a:t>Basis</a:t>
            </a:r>
          </a:p>
          <a:p>
            <a:pPr marL="0" indent="0">
              <a:buNone/>
            </a:pPr>
            <a:r>
              <a:rPr lang="en-US" sz="2800" dirty="0"/>
              <a:t>Keeping in view the basic principles of Musharakah the following procedure may be suggested for this purpose:</a:t>
            </a:r>
          </a:p>
          <a:p>
            <a:pPr marL="0" indent="0">
              <a:buNone/>
            </a:pPr>
            <a:r>
              <a:rPr lang="en-US" sz="2800" dirty="0" smtClean="0"/>
              <a:t>A </a:t>
            </a:r>
            <a:r>
              <a:rPr lang="en-US" sz="2800" dirty="0"/>
              <a:t>certain percentage of the actual profit must be allocated for the management.</a:t>
            </a:r>
          </a:p>
          <a:p>
            <a:pPr marL="0" indent="0">
              <a:buNone/>
            </a:pPr>
            <a:r>
              <a:rPr lang="en-US" sz="2800" dirty="0" smtClean="0"/>
              <a:t>The </a:t>
            </a:r>
            <a:r>
              <a:rPr lang="en-US" sz="2800" dirty="0"/>
              <a:t>remaining percentage of the profit must be allocated for the investors.</a:t>
            </a:r>
          </a:p>
          <a:p>
            <a:pPr marL="0" indent="0">
              <a:buNone/>
            </a:pPr>
            <a:r>
              <a:rPr lang="en-US" sz="2800" dirty="0" smtClean="0"/>
              <a:t>The </a:t>
            </a:r>
            <a:r>
              <a:rPr lang="en-US" sz="2800" dirty="0"/>
              <a:t>loss, if any, should be borne by the investors only in exact proportion of their    respective investments.</a:t>
            </a:r>
          </a:p>
          <a:p>
            <a:pPr marL="0" indent="0">
              <a:buNone/>
            </a:pPr>
            <a:endParaRPr lang="en-US" sz="2800" dirty="0"/>
          </a:p>
        </p:txBody>
      </p:sp>
    </p:spTree>
    <p:extLst>
      <p:ext uri="{BB962C8B-B14F-4D97-AF65-F5344CB8AC3E}">
        <p14:creationId xmlns:p14="http://schemas.microsoft.com/office/powerpoint/2010/main" xmlns="" val="34418114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Working Capital Financing</a:t>
            </a:r>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pPr marL="0" indent="0">
              <a:lnSpc>
                <a:spcPct val="150000"/>
              </a:lnSpc>
              <a:buNone/>
            </a:pPr>
            <a:r>
              <a:rPr lang="en-US" sz="2800" b="1" u="sng" dirty="0"/>
              <a:t>2.3 Running Musharakah Account on Daily Basis</a:t>
            </a:r>
          </a:p>
          <a:p>
            <a:pPr>
              <a:lnSpc>
                <a:spcPct val="150000"/>
              </a:lnSpc>
            </a:pPr>
            <a:r>
              <a:rPr lang="en-US" sz="2800" dirty="0" smtClean="0"/>
              <a:t>The </a:t>
            </a:r>
            <a:r>
              <a:rPr lang="en-US" sz="2800" dirty="0"/>
              <a:t>average balance of the contributions made to the Musharakah </a:t>
            </a:r>
            <a:r>
              <a:rPr lang="en-US" sz="2800" dirty="0" smtClean="0"/>
              <a:t>account calculated </a:t>
            </a:r>
            <a:r>
              <a:rPr lang="en-US" sz="2800" dirty="0"/>
              <a:t>on the basis of daily </a:t>
            </a:r>
            <a:r>
              <a:rPr lang="en-US" sz="2800" dirty="0" smtClean="0"/>
              <a:t>outstanding balance shall </a:t>
            </a:r>
            <a:r>
              <a:rPr lang="en-US" sz="2800" dirty="0"/>
              <a:t>be treated as the share capital of the financier.</a:t>
            </a:r>
          </a:p>
          <a:p>
            <a:pPr>
              <a:lnSpc>
                <a:spcPct val="150000"/>
              </a:lnSpc>
            </a:pPr>
            <a:r>
              <a:rPr lang="en-US" sz="2800" dirty="0"/>
              <a:t>The profit accruing at the end of the term shall be calculated on daily </a:t>
            </a:r>
            <a:r>
              <a:rPr lang="en-US" sz="2800" dirty="0" smtClean="0"/>
              <a:t>basis</a:t>
            </a:r>
            <a:r>
              <a:rPr lang="en-US" sz="2800" dirty="0"/>
              <a:t>, and shall be distributed accordingly.</a:t>
            </a:r>
          </a:p>
          <a:p>
            <a:pPr>
              <a:lnSpc>
                <a:spcPct val="150000"/>
              </a:lnSpc>
            </a:pPr>
            <a:endParaRPr lang="en-US" sz="2800" dirty="0"/>
          </a:p>
        </p:txBody>
      </p:sp>
    </p:spTree>
    <p:extLst>
      <p:ext uri="{BB962C8B-B14F-4D97-AF65-F5344CB8AC3E}">
        <p14:creationId xmlns:p14="http://schemas.microsoft.com/office/powerpoint/2010/main" xmlns="" val="3091705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Import Financing</a:t>
            </a:r>
            <a:endParaRPr lang="en-US" dirty="0"/>
          </a:p>
        </p:txBody>
      </p:sp>
      <p:sp>
        <p:nvSpPr>
          <p:cNvPr id="3" name="Content Placeholder 2"/>
          <p:cNvSpPr>
            <a:spLocks noGrp="1"/>
          </p:cNvSpPr>
          <p:nvPr>
            <p:ph idx="1"/>
          </p:nvPr>
        </p:nvSpPr>
        <p:spPr/>
        <p:txBody>
          <a:bodyPr>
            <a:normAutofit/>
          </a:bodyPr>
          <a:lstStyle/>
          <a:p>
            <a:pPr marL="0" indent="0">
              <a:lnSpc>
                <a:spcPct val="150000"/>
              </a:lnSpc>
              <a:buNone/>
            </a:pPr>
            <a:r>
              <a:rPr lang="en-US" sz="2800" dirty="0"/>
              <a:t>Musharakah can be used for Import Financing as well. </a:t>
            </a:r>
            <a:endParaRPr lang="en-US" sz="2800" dirty="0" smtClean="0"/>
          </a:p>
          <a:p>
            <a:pPr marL="0" indent="0">
              <a:lnSpc>
                <a:spcPct val="150000"/>
              </a:lnSpc>
              <a:buNone/>
            </a:pPr>
            <a:r>
              <a:rPr lang="en-US" sz="2800" dirty="0" smtClean="0"/>
              <a:t>Types </a:t>
            </a:r>
            <a:r>
              <a:rPr lang="en-US" sz="2800" dirty="0"/>
              <a:t>of bank charges on the letter of credit </a:t>
            </a:r>
            <a:r>
              <a:rPr lang="en-US" sz="2800" dirty="0" smtClean="0"/>
              <a:t>under the conventional banking system:</a:t>
            </a:r>
            <a:endParaRPr lang="en-US" sz="2800" dirty="0"/>
          </a:p>
          <a:p>
            <a:pPr marL="514350" indent="-514350">
              <a:lnSpc>
                <a:spcPct val="150000"/>
              </a:lnSpc>
              <a:buFont typeface="+mj-lt"/>
              <a:buAutoNum type="arabicPeriod"/>
            </a:pPr>
            <a:r>
              <a:rPr lang="en-US" sz="2800" dirty="0" smtClean="0"/>
              <a:t>Service </a:t>
            </a:r>
            <a:r>
              <a:rPr lang="en-US" sz="2800" dirty="0"/>
              <a:t>charges for opening an LC</a:t>
            </a:r>
          </a:p>
          <a:p>
            <a:pPr marL="514350" indent="-514350">
              <a:lnSpc>
                <a:spcPct val="150000"/>
              </a:lnSpc>
              <a:buFont typeface="+mj-lt"/>
              <a:buAutoNum type="arabicPeriod"/>
            </a:pPr>
            <a:r>
              <a:rPr lang="en-US" sz="2800" dirty="0" smtClean="0"/>
              <a:t>Interest </a:t>
            </a:r>
            <a:r>
              <a:rPr lang="en-US" sz="2800" dirty="0"/>
              <a:t>charged on LCs, which are not opened on full margin.</a:t>
            </a:r>
          </a:p>
          <a:p>
            <a:pPr marL="0" indent="0">
              <a:lnSpc>
                <a:spcPct val="150000"/>
              </a:lnSpc>
              <a:buNone/>
            </a:pPr>
            <a:endParaRPr lang="en-US" sz="2800" dirty="0"/>
          </a:p>
        </p:txBody>
      </p:sp>
    </p:spTree>
    <p:extLst>
      <p:ext uri="{BB962C8B-B14F-4D97-AF65-F5344CB8AC3E}">
        <p14:creationId xmlns:p14="http://schemas.microsoft.com/office/powerpoint/2010/main" xmlns="" val="27194151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74638"/>
            <a:ext cx="8229600" cy="922114"/>
          </a:xfrm>
        </p:spPr>
        <p:txBody>
          <a:bodyPr/>
          <a:lstStyle/>
          <a:p>
            <a:pPr eaLnBrk="1" hangingPunct="1"/>
            <a:r>
              <a:rPr lang="en-US" altLang="en-US" dirty="0" smtClean="0"/>
              <a:t>Summary of the Lecture</a:t>
            </a:r>
          </a:p>
        </p:txBody>
      </p:sp>
      <p:sp>
        <p:nvSpPr>
          <p:cNvPr id="4099" name="Content Placeholder 2"/>
          <p:cNvSpPr>
            <a:spLocks noGrp="1"/>
          </p:cNvSpPr>
          <p:nvPr>
            <p:ph idx="1"/>
          </p:nvPr>
        </p:nvSpPr>
        <p:spPr>
          <a:xfrm>
            <a:off x="467544" y="1196752"/>
            <a:ext cx="8229600" cy="5508848"/>
          </a:xfrm>
        </p:spPr>
        <p:txBody>
          <a:bodyPr>
            <a:normAutofit fontScale="77500" lnSpcReduction="20000"/>
          </a:bodyPr>
          <a:lstStyle/>
          <a:p>
            <a:pPr marL="571500" indent="-571500" eaLnBrk="1" hangingPunct="1">
              <a:lnSpc>
                <a:spcPct val="150000"/>
              </a:lnSpc>
              <a:buFont typeface="+mj-lt"/>
              <a:buAutoNum type="arabicPeriod" startAt="6"/>
            </a:pPr>
            <a:r>
              <a:rPr lang="en-US" altLang="en-US" sz="2800" dirty="0" smtClean="0"/>
              <a:t>Features of Ijarah Contract</a:t>
            </a:r>
          </a:p>
          <a:p>
            <a:pPr marL="571500" indent="0" eaLnBrk="1" hangingPunct="1">
              <a:lnSpc>
                <a:spcPct val="150000"/>
              </a:lnSpc>
              <a:buNone/>
            </a:pPr>
            <a:r>
              <a:rPr lang="en-US" altLang="en-US" sz="2800" dirty="0"/>
              <a:t>6.1  Usufruct and services</a:t>
            </a:r>
          </a:p>
          <a:p>
            <a:pPr marL="571500" indent="0" eaLnBrk="1" hangingPunct="1">
              <a:lnSpc>
                <a:spcPct val="150000"/>
              </a:lnSpc>
              <a:buNone/>
            </a:pPr>
            <a:r>
              <a:rPr lang="en-US" altLang="en-US" sz="2800" dirty="0"/>
              <a:t>6.2  Asset for Ijarah</a:t>
            </a:r>
          </a:p>
          <a:p>
            <a:pPr marL="571500" indent="0" eaLnBrk="1" hangingPunct="1">
              <a:lnSpc>
                <a:spcPct val="150000"/>
              </a:lnSpc>
              <a:buNone/>
            </a:pPr>
            <a:r>
              <a:rPr lang="en-US" altLang="en-US" sz="2800" dirty="0"/>
              <a:t>6.3  Ownership rights and liabilities</a:t>
            </a:r>
          </a:p>
          <a:p>
            <a:pPr marL="571500" indent="0" eaLnBrk="1" hangingPunct="1">
              <a:lnSpc>
                <a:spcPct val="150000"/>
              </a:lnSpc>
              <a:buNone/>
            </a:pPr>
            <a:r>
              <a:rPr lang="en-US" altLang="en-US" sz="2800" dirty="0"/>
              <a:t>6.4  Utilization of leased assets</a:t>
            </a:r>
          </a:p>
          <a:p>
            <a:pPr marL="571500" indent="0" eaLnBrk="1" hangingPunct="1">
              <a:lnSpc>
                <a:spcPct val="150000"/>
              </a:lnSpc>
              <a:buNone/>
            </a:pPr>
            <a:r>
              <a:rPr lang="en-US" altLang="en-US" sz="2800" dirty="0"/>
              <a:t>6.5  Lease period</a:t>
            </a:r>
          </a:p>
          <a:p>
            <a:pPr marL="571500" indent="0" eaLnBrk="1" hangingPunct="1">
              <a:lnSpc>
                <a:spcPct val="150000"/>
              </a:lnSpc>
              <a:buNone/>
            </a:pPr>
            <a:r>
              <a:rPr lang="en-US" altLang="en-US" sz="2800" dirty="0"/>
              <a:t>6.6  Rental amount and </a:t>
            </a:r>
            <a:r>
              <a:rPr lang="en-US" altLang="en-US" sz="2800" dirty="0" smtClean="0"/>
              <a:t>payment</a:t>
            </a:r>
          </a:p>
          <a:p>
            <a:pPr marL="571500" indent="-571500">
              <a:buFontTx/>
              <a:buAutoNum type="arabicPeriod" startAt="7"/>
              <a:defRPr/>
            </a:pPr>
            <a:r>
              <a:rPr lang="en-US" altLang="en-US" sz="2800" dirty="0"/>
              <a:t>The situation of default and compensation in Ijarah</a:t>
            </a:r>
          </a:p>
          <a:p>
            <a:pPr marL="571500" indent="-571500">
              <a:buFontTx/>
              <a:buAutoNum type="arabicPeriod" startAt="7"/>
              <a:defRPr/>
            </a:pPr>
            <a:r>
              <a:rPr lang="en-US" altLang="en-US" sz="2800" dirty="0"/>
              <a:t>Nature of promise in Ijarah arrangement</a:t>
            </a:r>
          </a:p>
          <a:p>
            <a:pPr marL="571500" indent="-571500">
              <a:buFontTx/>
              <a:buAutoNum type="arabicPeriod" startAt="7"/>
              <a:defRPr/>
            </a:pPr>
            <a:r>
              <a:rPr lang="en-US" altLang="en-US" sz="2800" dirty="0"/>
              <a:t>How cancellation of Ijarah contract takes place</a:t>
            </a:r>
          </a:p>
          <a:p>
            <a:pPr marL="571500" indent="-571500">
              <a:buFontTx/>
              <a:buAutoNum type="arabicPeriod" startAt="7"/>
              <a:defRPr/>
            </a:pPr>
            <a:r>
              <a:rPr lang="en-US" altLang="en-US" sz="2800" dirty="0"/>
              <a:t>Concept of selling of the leased assets</a:t>
            </a:r>
          </a:p>
          <a:p>
            <a:pPr marL="571500" indent="-571500">
              <a:buFontTx/>
              <a:buAutoNum type="arabicPeriod" startAt="7"/>
              <a:defRPr/>
            </a:pPr>
            <a:r>
              <a:rPr lang="en-US" altLang="en-US" sz="2800" dirty="0"/>
              <a:t>Concept of takaful for Ijarah assets.</a:t>
            </a:r>
          </a:p>
          <a:p>
            <a:pPr marL="571500" indent="0" eaLnBrk="1" hangingPunct="1">
              <a:lnSpc>
                <a:spcPct val="150000"/>
              </a:lnSpc>
              <a:buNone/>
            </a:pPr>
            <a:endParaRPr lang="en-US" altLang="en-US" sz="2800" dirty="0"/>
          </a:p>
          <a:p>
            <a:pPr marL="0" indent="0" eaLnBrk="1" hangingPunct="1">
              <a:lnSpc>
                <a:spcPct val="150000"/>
              </a:lnSpc>
              <a:buNone/>
            </a:pPr>
            <a:endParaRPr lang="en-US" altLang="en-US" sz="2800" dirty="0" smtClean="0"/>
          </a:p>
        </p:txBody>
      </p:sp>
    </p:spTree>
    <p:extLst>
      <p:ext uri="{BB962C8B-B14F-4D97-AF65-F5344CB8AC3E}">
        <p14:creationId xmlns:p14="http://schemas.microsoft.com/office/powerpoint/2010/main" xmlns="" val="33230380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35719"/>
            <a:ext cx="9144000" cy="692943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Rectangle 3"/>
          <p:cNvSpPr/>
          <p:nvPr/>
        </p:nvSpPr>
        <p:spPr>
          <a:xfrm>
            <a:off x="5943600" y="4572000"/>
            <a:ext cx="16764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Issuing Bank</a:t>
            </a:r>
            <a:endParaRPr lang="en-US" sz="2400" b="1" dirty="0">
              <a:solidFill>
                <a:schemeClr val="tx1"/>
              </a:solidFill>
            </a:endParaRPr>
          </a:p>
        </p:txBody>
      </p:sp>
    </p:spTree>
    <p:extLst>
      <p:ext uri="{BB962C8B-B14F-4D97-AF65-F5344CB8AC3E}">
        <p14:creationId xmlns:p14="http://schemas.microsoft.com/office/powerpoint/2010/main" xmlns="" val="27327016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Import Financing</a:t>
            </a:r>
          </a:p>
        </p:txBody>
      </p:sp>
      <p:sp>
        <p:nvSpPr>
          <p:cNvPr id="3" name="Content Placeholder 2"/>
          <p:cNvSpPr>
            <a:spLocks noGrp="1"/>
          </p:cNvSpPr>
          <p:nvPr>
            <p:ph idx="1"/>
          </p:nvPr>
        </p:nvSpPr>
        <p:spPr/>
        <p:txBody>
          <a:bodyPr>
            <a:normAutofit/>
          </a:bodyPr>
          <a:lstStyle/>
          <a:p>
            <a:pPr marL="0" indent="0">
              <a:lnSpc>
                <a:spcPct val="150000"/>
              </a:lnSpc>
              <a:buNone/>
            </a:pPr>
            <a:r>
              <a:rPr lang="en-US" sz="2800" dirty="0"/>
              <a:t>Collecting service charges for </a:t>
            </a:r>
            <a:r>
              <a:rPr lang="en-US" sz="2800" dirty="0" smtClean="0"/>
              <a:t>opening an LC is </a:t>
            </a:r>
            <a:r>
              <a:rPr lang="en-US" sz="2800" dirty="0"/>
              <a:t>allowed, but as interest cannot be charged in any </a:t>
            </a:r>
            <a:r>
              <a:rPr lang="en-US" sz="2800" dirty="0" smtClean="0"/>
              <a:t>case.</a:t>
            </a:r>
          </a:p>
          <a:p>
            <a:pPr marL="0" indent="0">
              <a:lnSpc>
                <a:spcPct val="150000"/>
              </a:lnSpc>
              <a:buNone/>
            </a:pPr>
            <a:r>
              <a:rPr lang="en-US" sz="2800" dirty="0" smtClean="0"/>
              <a:t>Two </a:t>
            </a:r>
            <a:r>
              <a:rPr lang="en-US" sz="2800" dirty="0"/>
              <a:t>methods for financing </a:t>
            </a:r>
            <a:r>
              <a:rPr lang="en-US" sz="2800" dirty="0" smtClean="0"/>
              <a:t>LCs are proposed:</a:t>
            </a:r>
            <a:endParaRPr lang="en-US" sz="2800" dirty="0"/>
          </a:p>
          <a:p>
            <a:pPr marL="514350" indent="-514350">
              <a:lnSpc>
                <a:spcPct val="150000"/>
              </a:lnSpc>
              <a:buFont typeface="+mj-lt"/>
              <a:buAutoNum type="arabicPeriod"/>
            </a:pPr>
            <a:r>
              <a:rPr lang="en-US" sz="2800" dirty="0" smtClean="0"/>
              <a:t>Based </a:t>
            </a:r>
            <a:r>
              <a:rPr lang="en-US" sz="2800" dirty="0"/>
              <a:t>on Musharakah / Mudarabah</a:t>
            </a:r>
          </a:p>
          <a:p>
            <a:pPr marL="514350" indent="-514350">
              <a:lnSpc>
                <a:spcPct val="150000"/>
              </a:lnSpc>
              <a:buFont typeface="+mj-lt"/>
              <a:buAutoNum type="arabicPeriod"/>
            </a:pPr>
            <a:r>
              <a:rPr lang="en-US" sz="2800" dirty="0" smtClean="0"/>
              <a:t>Based </a:t>
            </a:r>
            <a:r>
              <a:rPr lang="en-US" sz="2800" dirty="0"/>
              <a:t>on </a:t>
            </a:r>
            <a:r>
              <a:rPr lang="en-US" sz="2800" dirty="0" smtClean="0"/>
              <a:t>Murabaha </a:t>
            </a:r>
            <a:endParaRPr lang="en-US" sz="2800" dirty="0"/>
          </a:p>
        </p:txBody>
      </p:sp>
    </p:spTree>
    <p:extLst>
      <p:ext uri="{BB962C8B-B14F-4D97-AF65-F5344CB8AC3E}">
        <p14:creationId xmlns:p14="http://schemas.microsoft.com/office/powerpoint/2010/main" xmlns="" val="7233198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dirty="0"/>
              <a:t>3. Import Financing</a:t>
            </a:r>
          </a:p>
        </p:txBody>
      </p:sp>
      <p:sp>
        <p:nvSpPr>
          <p:cNvPr id="3" name="Content Placeholder 2"/>
          <p:cNvSpPr>
            <a:spLocks noGrp="1"/>
          </p:cNvSpPr>
          <p:nvPr>
            <p:ph idx="1"/>
          </p:nvPr>
        </p:nvSpPr>
        <p:spPr>
          <a:xfrm>
            <a:off x="457200" y="1143000"/>
            <a:ext cx="8229600" cy="5486400"/>
          </a:xfrm>
        </p:spPr>
        <p:txBody>
          <a:bodyPr>
            <a:normAutofit/>
          </a:bodyPr>
          <a:lstStyle/>
          <a:p>
            <a:pPr marL="0" indent="0">
              <a:lnSpc>
                <a:spcPct val="150000"/>
              </a:lnSpc>
              <a:buNone/>
            </a:pPr>
            <a:r>
              <a:rPr lang="en-US" sz="2800" b="1" u="sng" dirty="0" smtClean="0"/>
              <a:t>3.1 Musharakah / Mudarabah</a:t>
            </a:r>
          </a:p>
          <a:p>
            <a:pPr>
              <a:lnSpc>
                <a:spcPct val="150000"/>
              </a:lnSpc>
            </a:pPr>
            <a:r>
              <a:rPr lang="en-US" sz="2800" dirty="0" smtClean="0"/>
              <a:t>Bank and importer sign an agreement of Musharakah / Mudarabah.</a:t>
            </a:r>
          </a:p>
          <a:p>
            <a:pPr>
              <a:lnSpc>
                <a:spcPct val="150000"/>
              </a:lnSpc>
            </a:pPr>
            <a:r>
              <a:rPr lang="en-US" sz="2800" dirty="0"/>
              <a:t>If the LC is </a:t>
            </a:r>
            <a:r>
              <a:rPr lang="en-US" sz="2800" dirty="0" smtClean="0"/>
              <a:t>opened </a:t>
            </a:r>
            <a:r>
              <a:rPr lang="en-US" sz="2800" dirty="0"/>
              <a:t>at zero margins then </a:t>
            </a:r>
            <a:r>
              <a:rPr lang="en-US" sz="2800" dirty="0" smtClean="0"/>
              <a:t>Mudarabah agreement can </a:t>
            </a:r>
            <a:r>
              <a:rPr lang="en-US" sz="2800" dirty="0"/>
              <a:t>be made, in which the bank will become </a:t>
            </a:r>
            <a:r>
              <a:rPr lang="en-US" sz="2800" dirty="0" err="1" smtClean="0"/>
              <a:t>Rabb</a:t>
            </a:r>
            <a:r>
              <a:rPr lang="en-US" sz="2800" dirty="0" smtClean="0"/>
              <a:t>-</a:t>
            </a:r>
            <a:r>
              <a:rPr lang="en-US" sz="2800" dirty="0" err="1" smtClean="0"/>
              <a:t>ul</a:t>
            </a:r>
            <a:r>
              <a:rPr lang="en-US" sz="2800" dirty="0" smtClean="0"/>
              <a:t>-Mal </a:t>
            </a:r>
            <a:r>
              <a:rPr lang="en-US" sz="2800" dirty="0"/>
              <a:t>and the importer Mudarib</a:t>
            </a:r>
            <a:r>
              <a:rPr lang="en-US" sz="2800" dirty="0" smtClean="0"/>
              <a:t>.</a:t>
            </a:r>
          </a:p>
          <a:p>
            <a:pPr>
              <a:lnSpc>
                <a:spcPct val="150000"/>
              </a:lnSpc>
            </a:pPr>
            <a:r>
              <a:rPr lang="en-US" sz="2800" dirty="0"/>
              <a:t>If the LC is being opened with a margin then a Musharakah agreement can be made.</a:t>
            </a:r>
          </a:p>
        </p:txBody>
      </p:sp>
    </p:spTree>
    <p:extLst>
      <p:ext uri="{BB962C8B-B14F-4D97-AF65-F5344CB8AC3E}">
        <p14:creationId xmlns:p14="http://schemas.microsoft.com/office/powerpoint/2010/main" xmlns="" val="27680692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Import Financing</a:t>
            </a:r>
          </a:p>
        </p:txBody>
      </p:sp>
      <p:sp>
        <p:nvSpPr>
          <p:cNvPr id="3" name="Content Placeholder 2"/>
          <p:cNvSpPr>
            <a:spLocks noGrp="1"/>
          </p:cNvSpPr>
          <p:nvPr>
            <p:ph idx="1"/>
          </p:nvPr>
        </p:nvSpPr>
        <p:spPr/>
        <p:txBody>
          <a:bodyPr/>
          <a:lstStyle/>
          <a:p>
            <a:pPr marL="0" indent="0">
              <a:lnSpc>
                <a:spcPct val="150000"/>
              </a:lnSpc>
              <a:buNone/>
            </a:pPr>
            <a:r>
              <a:rPr lang="en-US" b="1" u="sng" dirty="0"/>
              <a:t>3.1 Musharakah / Mudarabah</a:t>
            </a:r>
          </a:p>
          <a:p>
            <a:pPr>
              <a:lnSpc>
                <a:spcPct val="150000"/>
              </a:lnSpc>
            </a:pPr>
            <a:r>
              <a:rPr lang="en-US" dirty="0" smtClean="0"/>
              <a:t>Importer will purchase Bank’s share at market price, if goods are not sold during the specified time period.</a:t>
            </a:r>
            <a:endParaRPr lang="en-US" dirty="0"/>
          </a:p>
        </p:txBody>
      </p:sp>
    </p:spTree>
    <p:extLst>
      <p:ext uri="{BB962C8B-B14F-4D97-AF65-F5344CB8AC3E}">
        <p14:creationId xmlns:p14="http://schemas.microsoft.com/office/powerpoint/2010/main" xmlns="" val="36723035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dirty="0"/>
              <a:t>3. Import Financing</a:t>
            </a:r>
          </a:p>
        </p:txBody>
      </p:sp>
      <p:sp>
        <p:nvSpPr>
          <p:cNvPr id="3" name="Content Placeholder 2"/>
          <p:cNvSpPr>
            <a:spLocks noGrp="1"/>
          </p:cNvSpPr>
          <p:nvPr>
            <p:ph idx="1"/>
          </p:nvPr>
        </p:nvSpPr>
        <p:spPr>
          <a:xfrm>
            <a:off x="457200" y="1295400"/>
            <a:ext cx="8229600" cy="5029200"/>
          </a:xfrm>
        </p:spPr>
        <p:txBody>
          <a:bodyPr>
            <a:normAutofit fontScale="92500" lnSpcReduction="20000"/>
          </a:bodyPr>
          <a:lstStyle/>
          <a:p>
            <a:pPr marL="0" indent="0">
              <a:lnSpc>
                <a:spcPct val="150000"/>
              </a:lnSpc>
              <a:buNone/>
            </a:pPr>
            <a:r>
              <a:rPr lang="en-US" sz="3000" b="1" u="sng" dirty="0" smtClean="0"/>
              <a:t>3.2 Murabaha</a:t>
            </a:r>
          </a:p>
          <a:p>
            <a:pPr>
              <a:lnSpc>
                <a:spcPct val="150000"/>
              </a:lnSpc>
            </a:pPr>
            <a:r>
              <a:rPr lang="en-US" sz="3000" dirty="0" smtClean="0"/>
              <a:t>Islamic banks use Murabaha to finance LC.</a:t>
            </a:r>
          </a:p>
          <a:p>
            <a:pPr>
              <a:lnSpc>
                <a:spcPct val="150000"/>
              </a:lnSpc>
            </a:pPr>
            <a:r>
              <a:rPr lang="en-US" sz="3000" dirty="0" smtClean="0"/>
              <a:t>Banks themselves import the required goods and then sell these goods to the importer on Murabaha agreement. </a:t>
            </a:r>
          </a:p>
          <a:p>
            <a:pPr>
              <a:lnSpc>
                <a:spcPct val="150000"/>
              </a:lnSpc>
            </a:pPr>
            <a:r>
              <a:rPr lang="en-US" sz="3000" dirty="0" smtClean="0"/>
              <a:t>Importer promises to purchase the imported goods.</a:t>
            </a:r>
          </a:p>
          <a:p>
            <a:pPr>
              <a:lnSpc>
                <a:spcPct val="150000"/>
              </a:lnSpc>
            </a:pPr>
            <a:r>
              <a:rPr lang="en-US" sz="3000" dirty="0" smtClean="0"/>
              <a:t>The banks appoints the importer </a:t>
            </a:r>
            <a:r>
              <a:rPr lang="en-US" sz="3000" dirty="0"/>
              <a:t>as the agent of the bank (agency agreement</a:t>
            </a:r>
            <a:r>
              <a:rPr lang="en-US" sz="3000" dirty="0" smtClean="0"/>
              <a:t>).</a:t>
            </a:r>
          </a:p>
        </p:txBody>
      </p:sp>
    </p:spTree>
    <p:extLst>
      <p:ext uri="{BB962C8B-B14F-4D97-AF65-F5344CB8AC3E}">
        <p14:creationId xmlns:p14="http://schemas.microsoft.com/office/powerpoint/2010/main" xmlns="" val="7618597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4. Export Financing </a:t>
            </a:r>
            <a:endParaRPr lang="en-US" dirty="0"/>
          </a:p>
        </p:txBody>
      </p:sp>
      <p:sp>
        <p:nvSpPr>
          <p:cNvPr id="3" name="Content Placeholder 2"/>
          <p:cNvSpPr>
            <a:spLocks noGrp="1"/>
          </p:cNvSpPr>
          <p:nvPr>
            <p:ph idx="1"/>
          </p:nvPr>
        </p:nvSpPr>
        <p:spPr/>
        <p:txBody>
          <a:bodyPr>
            <a:normAutofit fontScale="92500" lnSpcReduction="10000"/>
          </a:bodyPr>
          <a:lstStyle/>
          <a:p>
            <a:pPr marL="0" indent="0">
              <a:lnSpc>
                <a:spcPct val="150000"/>
              </a:lnSpc>
              <a:buNone/>
            </a:pPr>
            <a:r>
              <a:rPr lang="en-US" sz="2800" dirty="0" smtClean="0"/>
              <a:t>Conventional bank perform two important roles in exports.</a:t>
            </a:r>
          </a:p>
          <a:p>
            <a:pPr marL="514350" indent="-514350">
              <a:lnSpc>
                <a:spcPct val="150000"/>
              </a:lnSpc>
              <a:buAutoNum type="arabicPeriod"/>
            </a:pPr>
            <a:r>
              <a:rPr lang="en-US" sz="2800" dirty="0" smtClean="0"/>
              <a:t>Negotiating bank</a:t>
            </a:r>
          </a:p>
          <a:p>
            <a:pPr marL="514350" indent="-514350">
              <a:lnSpc>
                <a:spcPct val="150000"/>
              </a:lnSpc>
              <a:buAutoNum type="arabicPeriod"/>
            </a:pPr>
            <a:r>
              <a:rPr lang="en-US" sz="2800" dirty="0" smtClean="0"/>
              <a:t>Financing the shipment on interest basis</a:t>
            </a:r>
          </a:p>
          <a:p>
            <a:pPr marL="581025" indent="0">
              <a:lnSpc>
                <a:spcPct val="150000"/>
              </a:lnSpc>
              <a:buNone/>
            </a:pPr>
            <a:r>
              <a:rPr lang="en-US" sz="2800" dirty="0" smtClean="0"/>
              <a:t>2.1 Pre shipment financing</a:t>
            </a:r>
          </a:p>
          <a:p>
            <a:pPr marL="581025" indent="0">
              <a:lnSpc>
                <a:spcPct val="150000"/>
              </a:lnSpc>
              <a:buNone/>
            </a:pPr>
            <a:r>
              <a:rPr lang="en-US" sz="2800" dirty="0" smtClean="0"/>
              <a:t>2.2 Post shipment financing</a:t>
            </a:r>
          </a:p>
          <a:p>
            <a:pPr marL="0" indent="0">
              <a:lnSpc>
                <a:spcPct val="150000"/>
              </a:lnSpc>
              <a:buNone/>
            </a:pPr>
            <a:r>
              <a:rPr lang="en-US" sz="2800" dirty="0" smtClean="0"/>
              <a:t>Charging fee for negotiation is allowed in sharia, however charging interest for financing shipments is not allowed.</a:t>
            </a:r>
            <a:endParaRPr lang="en-US" sz="2800" dirty="0"/>
          </a:p>
        </p:txBody>
      </p:sp>
    </p:spTree>
    <p:extLst>
      <p:ext uri="{BB962C8B-B14F-4D97-AF65-F5344CB8AC3E}">
        <p14:creationId xmlns:p14="http://schemas.microsoft.com/office/powerpoint/2010/main" xmlns="" val="5619937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4. Export Financing </a:t>
            </a:r>
            <a:endParaRPr lang="en-US" dirty="0"/>
          </a:p>
        </p:txBody>
      </p:sp>
      <p:sp>
        <p:nvSpPr>
          <p:cNvPr id="3" name="Content Placeholder 2"/>
          <p:cNvSpPr>
            <a:spLocks noGrp="1"/>
          </p:cNvSpPr>
          <p:nvPr>
            <p:ph idx="1"/>
          </p:nvPr>
        </p:nvSpPr>
        <p:spPr>
          <a:xfrm>
            <a:off x="228600" y="1295400"/>
            <a:ext cx="8915400" cy="5257800"/>
          </a:xfrm>
        </p:spPr>
        <p:txBody>
          <a:bodyPr>
            <a:normAutofit/>
          </a:bodyPr>
          <a:lstStyle/>
          <a:p>
            <a:pPr marL="0" indent="0">
              <a:lnSpc>
                <a:spcPct val="150000"/>
              </a:lnSpc>
              <a:buNone/>
            </a:pPr>
            <a:r>
              <a:rPr lang="en-US" sz="2800" b="1" u="sng" dirty="0" smtClean="0"/>
              <a:t>4.1 Pre shipment financing using Musharakah/Mudarabah</a:t>
            </a:r>
          </a:p>
          <a:p>
            <a:pPr>
              <a:lnSpc>
                <a:spcPct val="150000"/>
              </a:lnSpc>
            </a:pPr>
            <a:r>
              <a:rPr lang="en-US" sz="2800" dirty="0" smtClean="0"/>
              <a:t>Bank </a:t>
            </a:r>
            <a:r>
              <a:rPr lang="en-US" sz="2800" dirty="0"/>
              <a:t>and exporter can make an agreement of Mudarabah provided that the exporter is not investing; other </a:t>
            </a:r>
            <a:r>
              <a:rPr lang="en-US" sz="2800" dirty="0" smtClean="0"/>
              <a:t>wise there will be a </a:t>
            </a:r>
            <a:r>
              <a:rPr lang="en-US" sz="2800" dirty="0"/>
              <a:t>Musharakah </a:t>
            </a:r>
            <a:r>
              <a:rPr lang="en-US" sz="2800" dirty="0" smtClean="0"/>
              <a:t>agreement.</a:t>
            </a:r>
            <a:endParaRPr lang="en-US" sz="2800" dirty="0"/>
          </a:p>
          <a:p>
            <a:pPr>
              <a:lnSpc>
                <a:spcPct val="150000"/>
              </a:lnSpc>
            </a:pPr>
            <a:r>
              <a:rPr lang="en-US" sz="2800" dirty="0"/>
              <a:t>The exporter will manufacture or purchase goods and the profit obtained by exporting it will be distributed between them according to the predefined ratio.</a:t>
            </a:r>
          </a:p>
          <a:p>
            <a:pPr>
              <a:lnSpc>
                <a:spcPct val="150000"/>
              </a:lnSpc>
            </a:pPr>
            <a:endParaRPr lang="en-US" sz="2800" dirty="0" smtClean="0"/>
          </a:p>
          <a:p>
            <a:pPr>
              <a:lnSpc>
                <a:spcPct val="150000"/>
              </a:lnSpc>
            </a:pPr>
            <a:endParaRPr lang="en-US" sz="2800" dirty="0"/>
          </a:p>
        </p:txBody>
      </p:sp>
    </p:spTree>
    <p:extLst>
      <p:ext uri="{BB962C8B-B14F-4D97-AF65-F5344CB8AC3E}">
        <p14:creationId xmlns:p14="http://schemas.microsoft.com/office/powerpoint/2010/main" xmlns="" val="25247789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4. Export Financing </a:t>
            </a:r>
            <a:endParaRPr lang="en-US" dirty="0"/>
          </a:p>
        </p:txBody>
      </p:sp>
      <p:sp>
        <p:nvSpPr>
          <p:cNvPr id="3" name="Content Placeholder 2"/>
          <p:cNvSpPr>
            <a:spLocks noGrp="1"/>
          </p:cNvSpPr>
          <p:nvPr>
            <p:ph idx="1"/>
          </p:nvPr>
        </p:nvSpPr>
        <p:spPr>
          <a:xfrm>
            <a:off x="152400" y="1295400"/>
            <a:ext cx="8839200" cy="5257800"/>
          </a:xfrm>
        </p:spPr>
        <p:txBody>
          <a:bodyPr>
            <a:normAutofit/>
          </a:bodyPr>
          <a:lstStyle/>
          <a:p>
            <a:pPr marL="0" indent="0">
              <a:lnSpc>
                <a:spcPct val="200000"/>
              </a:lnSpc>
              <a:buNone/>
            </a:pPr>
            <a:r>
              <a:rPr lang="en-US" sz="2800" b="1" u="sng" dirty="0" smtClean="0"/>
              <a:t>4.1 Pre shipment financing using Musharakah/Mudarabah </a:t>
            </a:r>
          </a:p>
          <a:p>
            <a:pPr>
              <a:lnSpc>
                <a:spcPct val="200000"/>
              </a:lnSpc>
            </a:pPr>
            <a:r>
              <a:rPr lang="en-US" sz="2800" dirty="0" smtClean="0"/>
              <a:t>In case of default by the exporter the ultimate loser is the IFI, to avoid such loss exporter can be held liable for any misconduct and the resulting losses will be recovered from the exporter.</a:t>
            </a:r>
          </a:p>
        </p:txBody>
      </p:sp>
    </p:spTree>
    <p:extLst>
      <p:ext uri="{BB962C8B-B14F-4D97-AF65-F5344CB8AC3E}">
        <p14:creationId xmlns:p14="http://schemas.microsoft.com/office/powerpoint/2010/main" xmlns="" val="14214816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normAutofit/>
          </a:bodyPr>
          <a:lstStyle/>
          <a:p>
            <a:r>
              <a:rPr lang="en-US" dirty="0" smtClean="0"/>
              <a:t>4. Export Financing </a:t>
            </a:r>
            <a:endParaRPr lang="en-US" dirty="0"/>
          </a:p>
        </p:txBody>
      </p:sp>
      <p:sp>
        <p:nvSpPr>
          <p:cNvPr id="3" name="Content Placeholder 2"/>
          <p:cNvSpPr>
            <a:spLocks noGrp="1"/>
          </p:cNvSpPr>
          <p:nvPr>
            <p:ph idx="1"/>
          </p:nvPr>
        </p:nvSpPr>
        <p:spPr>
          <a:xfrm>
            <a:off x="457200" y="1143000"/>
            <a:ext cx="8305800" cy="5562600"/>
          </a:xfrm>
        </p:spPr>
        <p:txBody>
          <a:bodyPr>
            <a:noAutofit/>
          </a:bodyPr>
          <a:lstStyle/>
          <a:p>
            <a:pPr marL="0" indent="0">
              <a:lnSpc>
                <a:spcPct val="150000"/>
              </a:lnSpc>
              <a:buNone/>
            </a:pPr>
            <a:r>
              <a:rPr lang="en-US" sz="2600" b="1" u="sng" dirty="0" smtClean="0"/>
              <a:t>4.2 Pre shipment financing using Murabaha</a:t>
            </a:r>
          </a:p>
          <a:p>
            <a:pPr>
              <a:lnSpc>
                <a:spcPct val="150000"/>
              </a:lnSpc>
            </a:pPr>
            <a:r>
              <a:rPr lang="en-US" sz="2600" dirty="0" smtClean="0"/>
              <a:t>Banks </a:t>
            </a:r>
            <a:r>
              <a:rPr lang="en-US" sz="2600" dirty="0"/>
              <a:t>purchases goods that are to be exported at </a:t>
            </a:r>
            <a:r>
              <a:rPr lang="en-US" sz="2600" dirty="0" smtClean="0"/>
              <a:t>a price less </a:t>
            </a:r>
            <a:r>
              <a:rPr lang="en-US" sz="2600" dirty="0"/>
              <a:t>than the price agreed between the exporter and the importer</a:t>
            </a:r>
            <a:r>
              <a:rPr lang="en-US" sz="2600" dirty="0" smtClean="0"/>
              <a:t>.</a:t>
            </a:r>
          </a:p>
          <a:p>
            <a:pPr>
              <a:lnSpc>
                <a:spcPct val="150000"/>
              </a:lnSpc>
            </a:pPr>
            <a:r>
              <a:rPr lang="en-US" sz="2600" dirty="0" smtClean="0"/>
              <a:t>Two </a:t>
            </a:r>
            <a:r>
              <a:rPr lang="en-US" sz="2600" dirty="0"/>
              <a:t>agreements </a:t>
            </a:r>
            <a:r>
              <a:rPr lang="en-US" sz="2600" dirty="0" smtClean="0"/>
              <a:t>are signed separately</a:t>
            </a:r>
            <a:r>
              <a:rPr lang="en-US" sz="2600" dirty="0"/>
              <a:t>, one for the purchase of goods and the other for appointing the exporter </a:t>
            </a:r>
            <a:r>
              <a:rPr lang="en-US" sz="2600" dirty="0" smtClean="0"/>
              <a:t>as </a:t>
            </a:r>
            <a:r>
              <a:rPr lang="en-US" sz="2600" dirty="0"/>
              <a:t>agent of the </a:t>
            </a:r>
            <a:r>
              <a:rPr lang="en-US" sz="2600" dirty="0" smtClean="0"/>
              <a:t>bank.</a:t>
            </a:r>
          </a:p>
          <a:p>
            <a:pPr>
              <a:lnSpc>
                <a:spcPct val="150000"/>
              </a:lnSpc>
            </a:pPr>
            <a:r>
              <a:rPr lang="en-US" sz="2600" dirty="0" smtClean="0"/>
              <a:t>The exporter then </a:t>
            </a:r>
            <a:r>
              <a:rPr lang="en-US" sz="2600" dirty="0"/>
              <a:t>negotiate</a:t>
            </a:r>
            <a:r>
              <a:rPr lang="en-US" sz="2600" dirty="0" smtClean="0"/>
              <a:t> with the importer on </a:t>
            </a:r>
            <a:r>
              <a:rPr lang="en-US" sz="2600" dirty="0"/>
              <a:t>behalf of the bank</a:t>
            </a:r>
            <a:r>
              <a:rPr lang="en-US" sz="2600" dirty="0" smtClean="0"/>
              <a:t>.</a:t>
            </a:r>
          </a:p>
          <a:p>
            <a:pPr>
              <a:lnSpc>
                <a:spcPct val="150000"/>
              </a:lnSpc>
            </a:pPr>
            <a:endParaRPr lang="en-US" sz="2600" dirty="0"/>
          </a:p>
        </p:txBody>
      </p:sp>
    </p:spTree>
    <p:extLst>
      <p:ext uri="{BB962C8B-B14F-4D97-AF65-F5344CB8AC3E}">
        <p14:creationId xmlns:p14="http://schemas.microsoft.com/office/powerpoint/2010/main" xmlns="" val="14214816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4. Export Financing </a:t>
            </a:r>
            <a:endParaRPr lang="en-US" dirty="0"/>
          </a:p>
        </p:txBody>
      </p:sp>
      <p:sp>
        <p:nvSpPr>
          <p:cNvPr id="3" name="Content Placeholder 2"/>
          <p:cNvSpPr>
            <a:spLocks noGrp="1"/>
          </p:cNvSpPr>
          <p:nvPr>
            <p:ph idx="1"/>
          </p:nvPr>
        </p:nvSpPr>
        <p:spPr>
          <a:xfrm>
            <a:off x="457200" y="1219200"/>
            <a:ext cx="8229600" cy="5334000"/>
          </a:xfrm>
        </p:spPr>
        <p:txBody>
          <a:bodyPr>
            <a:normAutofit fontScale="62500" lnSpcReduction="20000"/>
          </a:bodyPr>
          <a:lstStyle/>
          <a:p>
            <a:pPr marL="0" indent="0">
              <a:lnSpc>
                <a:spcPct val="170000"/>
              </a:lnSpc>
              <a:buNone/>
            </a:pPr>
            <a:r>
              <a:rPr lang="en-US" b="1" u="sng" dirty="0" smtClean="0"/>
              <a:t>4.3 Post Shipment financing</a:t>
            </a:r>
          </a:p>
          <a:p>
            <a:pPr>
              <a:lnSpc>
                <a:spcPct val="170000"/>
              </a:lnSpc>
            </a:pPr>
            <a:r>
              <a:rPr lang="en-US" dirty="0"/>
              <a:t>Post shipment finance is similar to the discounting of the bill of </a:t>
            </a:r>
            <a:r>
              <a:rPr lang="en-US" dirty="0" smtClean="0"/>
              <a:t>exchange which is not allowed under Islamic financial system.</a:t>
            </a:r>
          </a:p>
          <a:p>
            <a:pPr>
              <a:lnSpc>
                <a:spcPct val="170000"/>
              </a:lnSpc>
            </a:pPr>
            <a:r>
              <a:rPr lang="en-US" dirty="0" smtClean="0"/>
              <a:t>However, the </a:t>
            </a:r>
            <a:r>
              <a:rPr lang="en-US" dirty="0"/>
              <a:t>exporter with the bill of exchange can appoint the bank as his agent to collect receivable on his behalf. </a:t>
            </a:r>
            <a:endParaRPr lang="en-US" dirty="0" smtClean="0"/>
          </a:p>
          <a:p>
            <a:pPr>
              <a:lnSpc>
                <a:spcPct val="170000"/>
              </a:lnSpc>
            </a:pPr>
            <a:r>
              <a:rPr lang="en-US" dirty="0" smtClean="0"/>
              <a:t>The </a:t>
            </a:r>
            <a:r>
              <a:rPr lang="en-US" dirty="0"/>
              <a:t>bank can charge a fee for this </a:t>
            </a:r>
            <a:r>
              <a:rPr lang="en-US" dirty="0" smtClean="0"/>
              <a:t>service.</a:t>
            </a:r>
          </a:p>
          <a:p>
            <a:pPr>
              <a:lnSpc>
                <a:spcPct val="170000"/>
              </a:lnSpc>
            </a:pPr>
            <a:r>
              <a:rPr lang="en-US" dirty="0" smtClean="0"/>
              <a:t>And </a:t>
            </a:r>
            <a:r>
              <a:rPr lang="en-US" dirty="0"/>
              <a:t>can provide interest free loan to the exporter, which is equal to the amount of the </a:t>
            </a:r>
            <a:r>
              <a:rPr lang="en-US" dirty="0" smtClean="0"/>
              <a:t>bill.</a:t>
            </a:r>
          </a:p>
          <a:p>
            <a:pPr>
              <a:lnSpc>
                <a:spcPct val="170000"/>
              </a:lnSpc>
            </a:pPr>
            <a:r>
              <a:rPr lang="en-US" dirty="0" smtClean="0"/>
              <a:t>The </a:t>
            </a:r>
            <a:r>
              <a:rPr lang="en-US" dirty="0"/>
              <a:t>exporter will give his consent to the bank that it can keep the amount received from the bill as a payment of the loan</a:t>
            </a:r>
            <a:r>
              <a:rPr lang="en-US" dirty="0" smtClean="0"/>
              <a:t>.</a:t>
            </a:r>
            <a:endParaRPr lang="en-US" dirty="0"/>
          </a:p>
        </p:txBody>
      </p:sp>
    </p:spTree>
    <p:extLst>
      <p:ext uri="{BB962C8B-B14F-4D97-AF65-F5344CB8AC3E}">
        <p14:creationId xmlns:p14="http://schemas.microsoft.com/office/powerpoint/2010/main" xmlns="" val="25247789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Learning outcomes</a:t>
            </a:r>
            <a:endParaRPr lang="en-US" dirty="0"/>
          </a:p>
        </p:txBody>
      </p:sp>
      <p:sp>
        <p:nvSpPr>
          <p:cNvPr id="3" name="Content Placeholder 2"/>
          <p:cNvSpPr>
            <a:spLocks noGrp="1"/>
          </p:cNvSpPr>
          <p:nvPr>
            <p:ph idx="1"/>
          </p:nvPr>
        </p:nvSpPr>
        <p:spPr/>
        <p:txBody>
          <a:bodyPr>
            <a:normAutofit fontScale="85000" lnSpcReduction="20000"/>
          </a:bodyPr>
          <a:lstStyle/>
          <a:p>
            <a:pPr marL="0" indent="0">
              <a:lnSpc>
                <a:spcPct val="150000"/>
              </a:lnSpc>
              <a:buNone/>
            </a:pPr>
            <a:r>
              <a:rPr lang="en-US" dirty="0" smtClean="0"/>
              <a:t>After this lecture you will be able </a:t>
            </a:r>
            <a:r>
              <a:rPr lang="en-US" smtClean="0"/>
              <a:t>to understand</a:t>
            </a:r>
            <a:endParaRPr lang="en-US" dirty="0" smtClean="0"/>
          </a:p>
          <a:p>
            <a:pPr marL="0" indent="0">
              <a:lnSpc>
                <a:spcPct val="150000"/>
              </a:lnSpc>
              <a:buNone/>
            </a:pPr>
            <a:r>
              <a:rPr lang="en-US" dirty="0" smtClean="0"/>
              <a:t>the concept of Islamic financing regarding its applications in different areas like,</a:t>
            </a:r>
          </a:p>
          <a:p>
            <a:pPr marL="919163" indent="-514350">
              <a:lnSpc>
                <a:spcPct val="150000"/>
              </a:lnSpc>
              <a:buFont typeface="+mj-lt"/>
              <a:buAutoNum type="arabicPeriod"/>
            </a:pPr>
            <a:r>
              <a:rPr lang="en-US" dirty="0" smtClean="0"/>
              <a:t>Project financing</a:t>
            </a:r>
          </a:p>
          <a:p>
            <a:pPr marL="919163" indent="-514350">
              <a:lnSpc>
                <a:spcPct val="150000"/>
              </a:lnSpc>
              <a:buFont typeface="+mj-lt"/>
              <a:buAutoNum type="arabicPeriod"/>
            </a:pPr>
            <a:r>
              <a:rPr lang="en-US" dirty="0" smtClean="0"/>
              <a:t>Working capital financing</a:t>
            </a:r>
          </a:p>
          <a:p>
            <a:pPr marL="919163" indent="-514350">
              <a:lnSpc>
                <a:spcPct val="150000"/>
              </a:lnSpc>
              <a:buFont typeface="+mj-lt"/>
              <a:buAutoNum type="arabicPeriod"/>
            </a:pPr>
            <a:r>
              <a:rPr lang="en-US" dirty="0" smtClean="0"/>
              <a:t>Import financing </a:t>
            </a:r>
          </a:p>
          <a:p>
            <a:pPr marL="919163" indent="-514350">
              <a:lnSpc>
                <a:spcPct val="150000"/>
              </a:lnSpc>
              <a:buFont typeface="+mj-lt"/>
              <a:buAutoNum type="arabicPeriod"/>
            </a:pPr>
            <a:r>
              <a:rPr lang="en-US" dirty="0" smtClean="0"/>
              <a:t>Export financing</a:t>
            </a:r>
            <a:endParaRPr lang="en-US" dirty="0"/>
          </a:p>
        </p:txBody>
      </p:sp>
    </p:spTree>
    <p:extLst>
      <p:ext uri="{BB962C8B-B14F-4D97-AF65-F5344CB8AC3E}">
        <p14:creationId xmlns:p14="http://schemas.microsoft.com/office/powerpoint/2010/main" xmlns="" val="10968497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 of the Lecture</a:t>
            </a:r>
            <a:endParaRPr lang="en-US" dirty="0"/>
          </a:p>
        </p:txBody>
      </p:sp>
      <p:sp>
        <p:nvSpPr>
          <p:cNvPr id="3" name="Content Placeholder 2"/>
          <p:cNvSpPr>
            <a:spLocks noGrp="1"/>
          </p:cNvSpPr>
          <p:nvPr>
            <p:ph idx="1"/>
          </p:nvPr>
        </p:nvSpPr>
        <p:spPr/>
        <p:txBody>
          <a:bodyPr>
            <a:normAutofit fontScale="92500" lnSpcReduction="10000"/>
          </a:bodyPr>
          <a:lstStyle/>
          <a:p>
            <a:pPr marL="0" indent="0">
              <a:lnSpc>
                <a:spcPct val="150000"/>
              </a:lnSpc>
              <a:buNone/>
            </a:pPr>
            <a:r>
              <a:rPr lang="en-US" dirty="0" smtClean="0"/>
              <a:t>In this lecture we studied the concept of applications of Islamic financing, i.e.</a:t>
            </a:r>
          </a:p>
          <a:p>
            <a:pPr marL="919163" indent="-514350">
              <a:lnSpc>
                <a:spcPct val="150000"/>
              </a:lnSpc>
              <a:buFont typeface="+mj-lt"/>
              <a:buAutoNum type="arabicPeriod"/>
            </a:pPr>
            <a:r>
              <a:rPr lang="en-US" dirty="0" smtClean="0"/>
              <a:t>Project financing</a:t>
            </a:r>
          </a:p>
          <a:p>
            <a:pPr marL="919163" indent="-514350">
              <a:lnSpc>
                <a:spcPct val="150000"/>
              </a:lnSpc>
              <a:buFont typeface="+mj-lt"/>
              <a:buAutoNum type="arabicPeriod"/>
            </a:pPr>
            <a:r>
              <a:rPr lang="en-US" dirty="0" smtClean="0"/>
              <a:t>Working capital financing</a:t>
            </a:r>
          </a:p>
          <a:p>
            <a:pPr marL="919163" indent="-514350">
              <a:lnSpc>
                <a:spcPct val="150000"/>
              </a:lnSpc>
              <a:buFont typeface="+mj-lt"/>
              <a:buAutoNum type="arabicPeriod"/>
            </a:pPr>
            <a:r>
              <a:rPr lang="en-US" dirty="0" smtClean="0"/>
              <a:t>Import financing </a:t>
            </a:r>
          </a:p>
          <a:p>
            <a:pPr marL="919163" indent="-514350">
              <a:lnSpc>
                <a:spcPct val="150000"/>
              </a:lnSpc>
              <a:buFont typeface="+mj-lt"/>
              <a:buAutoNum type="arabicPeriod"/>
            </a:pPr>
            <a:r>
              <a:rPr lang="en-US" dirty="0" smtClean="0"/>
              <a:t>Export financing</a:t>
            </a:r>
            <a:endParaRPr lang="en-US" dirty="0"/>
          </a:p>
        </p:txBody>
      </p:sp>
    </p:spTree>
    <p:extLst>
      <p:ext uri="{BB962C8B-B14F-4D97-AF65-F5344CB8AC3E}">
        <p14:creationId xmlns:p14="http://schemas.microsoft.com/office/powerpoint/2010/main" xmlns="" val="25247789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Project Financing</a:t>
            </a:r>
            <a:endParaRPr lang="en-US" dirty="0"/>
          </a:p>
        </p:txBody>
      </p:sp>
      <p:sp>
        <p:nvSpPr>
          <p:cNvPr id="3" name="Content Placeholder 2"/>
          <p:cNvSpPr>
            <a:spLocks noGrp="1"/>
          </p:cNvSpPr>
          <p:nvPr>
            <p:ph idx="1"/>
          </p:nvPr>
        </p:nvSpPr>
        <p:spPr/>
        <p:txBody>
          <a:bodyPr>
            <a:normAutofit/>
          </a:bodyPr>
          <a:lstStyle/>
          <a:p>
            <a:pPr marL="0" indent="0">
              <a:lnSpc>
                <a:spcPct val="150000"/>
              </a:lnSpc>
              <a:buNone/>
            </a:pPr>
            <a:r>
              <a:rPr lang="en-US" sz="2800" dirty="0" smtClean="0"/>
              <a:t>Basic principles of Musharakah and Mudarabah apply in Project financing</a:t>
            </a:r>
          </a:p>
          <a:p>
            <a:pPr>
              <a:lnSpc>
                <a:spcPct val="150000"/>
              </a:lnSpc>
            </a:pPr>
            <a:r>
              <a:rPr lang="en-US" sz="2800" dirty="0" smtClean="0"/>
              <a:t>Financing in participatory modes of financing does not mean advancing of loan.</a:t>
            </a:r>
          </a:p>
          <a:p>
            <a:pPr>
              <a:lnSpc>
                <a:spcPct val="150000"/>
              </a:lnSpc>
            </a:pPr>
            <a:r>
              <a:rPr lang="en-US" sz="2800" dirty="0" smtClean="0"/>
              <a:t>Capital contributions or investments must qualify the requirements of Musharakah and Mudarabah.</a:t>
            </a:r>
          </a:p>
        </p:txBody>
      </p:sp>
    </p:spTree>
    <p:extLst>
      <p:ext uri="{BB962C8B-B14F-4D97-AF65-F5344CB8AC3E}">
        <p14:creationId xmlns:p14="http://schemas.microsoft.com/office/powerpoint/2010/main" xmlns="" val="26675102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Project Financing</a:t>
            </a:r>
            <a:endParaRPr lang="en-US" dirty="0"/>
          </a:p>
        </p:txBody>
      </p:sp>
      <p:sp>
        <p:nvSpPr>
          <p:cNvPr id="3" name="Content Placeholder 2"/>
          <p:cNvSpPr>
            <a:spLocks noGrp="1"/>
          </p:cNvSpPr>
          <p:nvPr>
            <p:ph idx="1"/>
          </p:nvPr>
        </p:nvSpPr>
        <p:spPr/>
        <p:txBody>
          <a:bodyPr>
            <a:normAutofit/>
          </a:bodyPr>
          <a:lstStyle/>
          <a:p>
            <a:pPr>
              <a:lnSpc>
                <a:spcPct val="150000"/>
              </a:lnSpc>
            </a:pPr>
            <a:r>
              <a:rPr lang="en-US" sz="2800" dirty="0"/>
              <a:t>Profits sharing ratio can be determined with mutual agreement.</a:t>
            </a:r>
          </a:p>
          <a:p>
            <a:pPr>
              <a:lnSpc>
                <a:spcPct val="150000"/>
              </a:lnSpc>
            </a:pPr>
            <a:r>
              <a:rPr lang="en-US" sz="2800" dirty="0"/>
              <a:t>A sleeping partner can’t claim a share of profit more than the proportionate share in the total capital</a:t>
            </a:r>
            <a:r>
              <a:rPr lang="en-US" sz="2800" dirty="0" smtClean="0"/>
              <a:t>.</a:t>
            </a:r>
          </a:p>
          <a:p>
            <a:pPr>
              <a:lnSpc>
                <a:spcPct val="150000"/>
              </a:lnSpc>
            </a:pPr>
            <a:r>
              <a:rPr lang="en-US" sz="2800" dirty="0" smtClean="0"/>
              <a:t>However, losses will be shared according to the investment.</a:t>
            </a:r>
            <a:endParaRPr lang="en-US" sz="2800" dirty="0"/>
          </a:p>
          <a:p>
            <a:pPr marL="0" indent="0">
              <a:lnSpc>
                <a:spcPct val="150000"/>
              </a:lnSpc>
              <a:buNone/>
            </a:pPr>
            <a:endParaRPr lang="en-US" sz="2800" dirty="0"/>
          </a:p>
        </p:txBody>
      </p:sp>
    </p:spTree>
    <p:extLst>
      <p:ext uri="{BB962C8B-B14F-4D97-AF65-F5344CB8AC3E}">
        <p14:creationId xmlns:p14="http://schemas.microsoft.com/office/powerpoint/2010/main" xmlns="" val="40324762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Project Financing</a:t>
            </a:r>
            <a:endParaRPr lang="en-US" dirty="0"/>
          </a:p>
        </p:txBody>
      </p:sp>
      <p:sp>
        <p:nvSpPr>
          <p:cNvPr id="3" name="Content Placeholder 2"/>
          <p:cNvSpPr>
            <a:spLocks noGrp="1"/>
          </p:cNvSpPr>
          <p:nvPr>
            <p:ph idx="1"/>
          </p:nvPr>
        </p:nvSpPr>
        <p:spPr>
          <a:xfrm>
            <a:off x="457200" y="1371600"/>
            <a:ext cx="8229600" cy="5181600"/>
          </a:xfrm>
        </p:spPr>
        <p:txBody>
          <a:bodyPr>
            <a:normAutofit/>
          </a:bodyPr>
          <a:lstStyle/>
          <a:p>
            <a:pPr marL="0" indent="0">
              <a:buNone/>
            </a:pPr>
            <a:r>
              <a:rPr lang="en-US" sz="2800" dirty="0" smtClean="0"/>
              <a:t>Traditional methods </a:t>
            </a:r>
            <a:r>
              <a:rPr lang="en-US" sz="2800" dirty="0"/>
              <a:t>of Musharakah or Mudarabah can be </a:t>
            </a:r>
            <a:r>
              <a:rPr lang="en-US" sz="2800" dirty="0" smtClean="0"/>
              <a:t>adopted in project financing i.e.</a:t>
            </a:r>
          </a:p>
          <a:p>
            <a:r>
              <a:rPr lang="en-US" sz="2800" dirty="0" smtClean="0"/>
              <a:t>If </a:t>
            </a:r>
            <a:r>
              <a:rPr lang="en-US" sz="2800" dirty="0"/>
              <a:t>the financier wants to finance the whole project, the form of Mudarabah can come into operation. </a:t>
            </a:r>
            <a:endParaRPr lang="en-US" sz="2800" dirty="0" smtClean="0"/>
          </a:p>
          <a:p>
            <a:r>
              <a:rPr lang="en-US" sz="2800" dirty="0" smtClean="0"/>
              <a:t>If </a:t>
            </a:r>
            <a:r>
              <a:rPr lang="en-US" sz="2800" dirty="0"/>
              <a:t>investment comes from both sides, the form of Musharakah can be adopted. </a:t>
            </a:r>
            <a:endParaRPr lang="en-US" sz="2800" dirty="0" smtClean="0"/>
          </a:p>
          <a:p>
            <a:r>
              <a:rPr lang="en-US" sz="2800" dirty="0" smtClean="0"/>
              <a:t>In </a:t>
            </a:r>
            <a:r>
              <a:rPr lang="en-US" sz="2800" dirty="0"/>
              <a:t>case, if the management is the sole responsibility of one party, while the investment comes from both, a combination of Musharakah and Mudarabah can be brought into play </a:t>
            </a:r>
            <a:r>
              <a:rPr lang="en-US" sz="2800" dirty="0" smtClean="0"/>
              <a:t>.</a:t>
            </a:r>
            <a:endParaRPr lang="en-US" sz="2800" dirty="0"/>
          </a:p>
          <a:p>
            <a:pPr marL="0" indent="0">
              <a:buNone/>
            </a:pPr>
            <a:endParaRPr lang="en-US" sz="2800" dirty="0"/>
          </a:p>
        </p:txBody>
      </p:sp>
    </p:spTree>
    <p:extLst>
      <p:ext uri="{BB962C8B-B14F-4D97-AF65-F5344CB8AC3E}">
        <p14:creationId xmlns:p14="http://schemas.microsoft.com/office/powerpoint/2010/main" xmlns="" val="7008281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Project Financing</a:t>
            </a:r>
            <a:endParaRPr lang="en-US" dirty="0"/>
          </a:p>
        </p:txBody>
      </p:sp>
      <p:sp>
        <p:nvSpPr>
          <p:cNvPr id="3" name="Content Placeholder 2"/>
          <p:cNvSpPr>
            <a:spLocks noGrp="1"/>
          </p:cNvSpPr>
          <p:nvPr>
            <p:ph idx="1"/>
          </p:nvPr>
        </p:nvSpPr>
        <p:spPr>
          <a:xfrm>
            <a:off x="457200" y="1295400"/>
            <a:ext cx="8229600" cy="5181600"/>
          </a:xfrm>
        </p:spPr>
        <p:txBody>
          <a:bodyPr>
            <a:normAutofit fontScale="92500" lnSpcReduction="20000"/>
          </a:bodyPr>
          <a:lstStyle/>
          <a:p>
            <a:pPr marL="0" indent="0">
              <a:lnSpc>
                <a:spcPct val="150000"/>
              </a:lnSpc>
              <a:buNone/>
            </a:pPr>
            <a:r>
              <a:rPr lang="en-US" sz="2800" dirty="0"/>
              <a:t>However, if the financier wants to withdraw from the Musharakah, while the other party wants to continue the </a:t>
            </a:r>
            <a:r>
              <a:rPr lang="en-US" sz="2800" dirty="0" smtClean="0"/>
              <a:t>business</a:t>
            </a:r>
            <a:r>
              <a:rPr lang="en-US" sz="2800" dirty="0"/>
              <a:t>;</a:t>
            </a:r>
            <a:endParaRPr lang="en-US" sz="2800" dirty="0" smtClean="0"/>
          </a:p>
          <a:p>
            <a:pPr>
              <a:lnSpc>
                <a:spcPct val="150000"/>
              </a:lnSpc>
            </a:pPr>
            <a:r>
              <a:rPr lang="en-US" sz="2800" dirty="0" smtClean="0"/>
              <a:t>The </a:t>
            </a:r>
            <a:r>
              <a:rPr lang="en-US" sz="2800" dirty="0"/>
              <a:t>financier may get back the </a:t>
            </a:r>
            <a:r>
              <a:rPr lang="en-US" sz="2800" dirty="0" smtClean="0"/>
              <a:t>invested amount along with a profit. </a:t>
            </a:r>
          </a:p>
          <a:p>
            <a:pPr>
              <a:lnSpc>
                <a:spcPct val="150000"/>
              </a:lnSpc>
            </a:pPr>
            <a:r>
              <a:rPr lang="en-US" sz="2800" dirty="0" smtClean="0"/>
              <a:t>Financier can be replaced with a third party be selling the share of the leaving partner to a third party.</a:t>
            </a:r>
          </a:p>
          <a:p>
            <a:pPr>
              <a:lnSpc>
                <a:spcPct val="150000"/>
              </a:lnSpc>
            </a:pPr>
            <a:r>
              <a:rPr lang="en-US" sz="2800" dirty="0" smtClean="0"/>
              <a:t>Remaining partner can purchase the share of the leaving partner at an agreed price.</a:t>
            </a:r>
            <a:endParaRPr lang="en-US" sz="2800" dirty="0"/>
          </a:p>
        </p:txBody>
      </p:sp>
    </p:spTree>
    <p:extLst>
      <p:ext uri="{BB962C8B-B14F-4D97-AF65-F5344CB8AC3E}">
        <p14:creationId xmlns:p14="http://schemas.microsoft.com/office/powerpoint/2010/main" xmlns="" val="20709471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Financing of a Single Transaction</a:t>
            </a:r>
            <a:endParaRPr lang="en-US" dirty="0"/>
          </a:p>
        </p:txBody>
      </p:sp>
      <p:sp>
        <p:nvSpPr>
          <p:cNvPr id="3" name="Content Placeholder 2"/>
          <p:cNvSpPr>
            <a:spLocks noGrp="1"/>
          </p:cNvSpPr>
          <p:nvPr>
            <p:ph idx="1"/>
          </p:nvPr>
        </p:nvSpPr>
        <p:spPr/>
        <p:txBody>
          <a:bodyPr/>
          <a:lstStyle/>
          <a:p>
            <a:pPr marL="0" indent="0">
              <a:lnSpc>
                <a:spcPct val="200000"/>
              </a:lnSpc>
              <a:buNone/>
            </a:pPr>
            <a:r>
              <a:rPr lang="en-US" dirty="0"/>
              <a:t>Musharakah and Mudarabah can be used more easily for financing a single transaction</a:t>
            </a:r>
            <a:r>
              <a:rPr lang="en-US" dirty="0" smtClean="0"/>
              <a:t>.</a:t>
            </a:r>
          </a:p>
          <a:p>
            <a:pPr>
              <a:lnSpc>
                <a:spcPct val="200000"/>
              </a:lnSpc>
            </a:pPr>
            <a:r>
              <a:rPr lang="en-US" dirty="0" smtClean="0"/>
              <a:t>Import financing</a:t>
            </a:r>
          </a:p>
          <a:p>
            <a:pPr>
              <a:lnSpc>
                <a:spcPct val="200000"/>
              </a:lnSpc>
            </a:pPr>
            <a:r>
              <a:rPr lang="en-US" dirty="0" smtClean="0"/>
              <a:t>Export financing</a:t>
            </a:r>
            <a:endParaRPr lang="en-US" dirty="0"/>
          </a:p>
        </p:txBody>
      </p:sp>
    </p:spTree>
    <p:extLst>
      <p:ext uri="{BB962C8B-B14F-4D97-AF65-F5344CB8AC3E}">
        <p14:creationId xmlns:p14="http://schemas.microsoft.com/office/powerpoint/2010/main" xmlns="" val="5735461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TotalTime>
  <Words>2384</Words>
  <Application>Microsoft Office PowerPoint</Application>
  <PresentationFormat>On-screen Show (4:3)</PresentationFormat>
  <Paragraphs>204</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Applications of Islamic Finance</vt:lpstr>
      <vt:lpstr>Summary of the Lecture</vt:lpstr>
      <vt:lpstr>Summary of the Lecture</vt:lpstr>
      <vt:lpstr>Learning outcomes</vt:lpstr>
      <vt:lpstr>1. Project Financing</vt:lpstr>
      <vt:lpstr>1. Project Financing</vt:lpstr>
      <vt:lpstr>1. Project Financing</vt:lpstr>
      <vt:lpstr>1. Project Financing</vt:lpstr>
      <vt:lpstr>Financing of a Single Transaction</vt:lpstr>
      <vt:lpstr>Financing of a Single Transaction</vt:lpstr>
      <vt:lpstr>Financing of a Single Transaction</vt:lpstr>
      <vt:lpstr>Financing of a Single Transaction</vt:lpstr>
      <vt:lpstr>2. Working Capital Financing</vt:lpstr>
      <vt:lpstr>2. Working Capital Financing</vt:lpstr>
      <vt:lpstr>Working Capital Financing</vt:lpstr>
      <vt:lpstr>Working Capital Financing</vt:lpstr>
      <vt:lpstr>2. Working Capital Financing</vt:lpstr>
      <vt:lpstr>2. Working Capital Financing</vt:lpstr>
      <vt:lpstr>2. Working Capital Financing</vt:lpstr>
      <vt:lpstr>2. Working Capital Financing</vt:lpstr>
      <vt:lpstr>2. Working Capital Financing</vt:lpstr>
      <vt:lpstr>2. Working Capital Financing</vt:lpstr>
      <vt:lpstr>2. Working Capital Financing</vt:lpstr>
      <vt:lpstr>2. Working Capital Financing</vt:lpstr>
      <vt:lpstr>2. Working Capital Financing</vt:lpstr>
      <vt:lpstr>2. Working Capital Financing</vt:lpstr>
      <vt:lpstr>2. Working Capital Financing</vt:lpstr>
      <vt:lpstr>2. Working Capital Financing</vt:lpstr>
      <vt:lpstr>3. Import Financing</vt:lpstr>
      <vt:lpstr>Slide 30</vt:lpstr>
      <vt:lpstr>3. Import Financing</vt:lpstr>
      <vt:lpstr>3. Import Financing</vt:lpstr>
      <vt:lpstr>3. Import Financing</vt:lpstr>
      <vt:lpstr>3. Import Financing</vt:lpstr>
      <vt:lpstr>4. Export Financing </vt:lpstr>
      <vt:lpstr>4. Export Financing </vt:lpstr>
      <vt:lpstr>4. Export Financing </vt:lpstr>
      <vt:lpstr>4. Export Financing </vt:lpstr>
      <vt:lpstr>4. Export Financing </vt:lpstr>
      <vt:lpstr>Summary of the Lecture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Applications of Islamic Finance</dc:title>
  <dc:creator>Administrator</dc:creator>
  <cp:lastModifiedBy>Administrator</cp:lastModifiedBy>
  <cp:revision>30</cp:revision>
  <dcterms:created xsi:type="dcterms:W3CDTF">2006-08-16T00:00:00Z</dcterms:created>
  <dcterms:modified xsi:type="dcterms:W3CDTF">2013-12-09T06:25:28Z</dcterms:modified>
</cp:coreProperties>
</file>