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336" r:id="rId3"/>
    <p:sldId id="258" r:id="rId4"/>
    <p:sldId id="339" r:id="rId5"/>
    <p:sldId id="259" r:id="rId6"/>
    <p:sldId id="264" r:id="rId7"/>
    <p:sldId id="260" r:id="rId8"/>
    <p:sldId id="261" r:id="rId9"/>
    <p:sldId id="262" r:id="rId10"/>
    <p:sldId id="263" r:id="rId11"/>
    <p:sldId id="265" r:id="rId12"/>
    <p:sldId id="296" r:id="rId13"/>
    <p:sldId id="297" r:id="rId14"/>
    <p:sldId id="267" r:id="rId15"/>
    <p:sldId id="337" r:id="rId16"/>
    <p:sldId id="268" r:id="rId17"/>
    <p:sldId id="285" r:id="rId18"/>
    <p:sldId id="300" r:id="rId19"/>
    <p:sldId id="301" r:id="rId20"/>
    <p:sldId id="302" r:id="rId21"/>
    <p:sldId id="303" r:id="rId22"/>
    <p:sldId id="304" r:id="rId23"/>
    <p:sldId id="270" r:id="rId24"/>
    <p:sldId id="286" r:id="rId25"/>
    <p:sldId id="305" r:id="rId26"/>
    <p:sldId id="271" r:id="rId27"/>
    <p:sldId id="287" r:id="rId28"/>
    <p:sldId id="288" r:id="rId29"/>
    <p:sldId id="273" r:id="rId30"/>
    <p:sldId id="274" r:id="rId31"/>
    <p:sldId id="323" r:id="rId32"/>
    <p:sldId id="275" r:id="rId33"/>
    <p:sldId id="289" r:id="rId34"/>
    <p:sldId id="276" r:id="rId35"/>
    <p:sldId id="290" r:id="rId36"/>
    <p:sldId id="33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872"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F3649-602E-4869-B9B5-676E1E3AF522}" type="datetimeFigureOut">
              <a:rPr lang="en-US" smtClean="0"/>
              <a:pPr/>
              <a:t>12/10/2013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69AA7-4325-46F8-9E68-F090B7232037}" type="slidenum">
              <a:rPr lang="en-US" smtClean="0"/>
              <a:pPr/>
              <a:t>‹#›</a:t>
            </a:fld>
            <a:endParaRPr lang="en-US"/>
          </a:p>
        </p:txBody>
      </p:sp>
    </p:spTree>
    <p:extLst>
      <p:ext uri="{BB962C8B-B14F-4D97-AF65-F5344CB8AC3E}">
        <p14:creationId xmlns="" xmlns:p14="http://schemas.microsoft.com/office/powerpoint/2010/main" val="413997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AE9426FF-6E25-417C-8715-C28A20BF935B}" type="slidenum">
              <a:rPr lang="en-US" altLang="en-US" sz="1400">
                <a:solidFill>
                  <a:srgbClr val="000000"/>
                </a:solidFill>
              </a:rPr>
              <a:pPr/>
              <a:t>6</a:t>
            </a:fld>
            <a:endParaRPr lang="en-US" altLang="en-US" sz="1400">
              <a:solidFill>
                <a:srgbClr val="000000"/>
              </a:solidFill>
            </a:endParaRPr>
          </a:p>
        </p:txBody>
      </p:sp>
      <p:sp>
        <p:nvSpPr>
          <p:cNvPr id="36867"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ACC69F4A-7EBB-4835-B37B-8EBF98749AEB}" type="slidenum">
              <a:rPr lang="en-US" altLang="en-US" sz="1400">
                <a:solidFill>
                  <a:srgbClr val="000000"/>
                </a:solidFill>
              </a:rPr>
              <a:pPr/>
              <a:t>18</a:t>
            </a:fld>
            <a:endParaRPr lang="en-US" altLang="en-US" sz="1400">
              <a:solidFill>
                <a:srgbClr val="000000"/>
              </a:solidFill>
            </a:endParaRPr>
          </a:p>
        </p:txBody>
      </p:sp>
      <p:sp>
        <p:nvSpPr>
          <p:cNvPr id="39939"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E041E254-815A-4EAF-A7DA-5FED4DA2EABB}" type="slidenum">
              <a:rPr lang="en-US" altLang="en-US" sz="1400">
                <a:solidFill>
                  <a:srgbClr val="000000"/>
                </a:solidFill>
              </a:rPr>
              <a:pPr/>
              <a:t>19</a:t>
            </a:fld>
            <a:endParaRPr lang="en-US" altLang="en-US" sz="1400">
              <a:solidFill>
                <a:srgbClr val="000000"/>
              </a:solidFill>
            </a:endParaRPr>
          </a:p>
        </p:txBody>
      </p:sp>
      <p:sp>
        <p:nvSpPr>
          <p:cNvPr id="40963"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2384DCA2-FC46-45A0-BFBE-14C6AD2D3D1A}" type="slidenum">
              <a:rPr lang="en-US" altLang="en-US" sz="1400">
                <a:solidFill>
                  <a:srgbClr val="000000"/>
                </a:solidFill>
              </a:rPr>
              <a:pPr/>
              <a:t>20</a:t>
            </a:fld>
            <a:endParaRPr lang="en-US" altLang="en-US" sz="1400">
              <a:solidFill>
                <a:srgbClr val="000000"/>
              </a:solidFill>
            </a:endParaRPr>
          </a:p>
        </p:txBody>
      </p:sp>
      <p:sp>
        <p:nvSpPr>
          <p:cNvPr id="41987"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DFDB30E1-226C-4B35-8585-1CEA5E9D6A09}" type="slidenum">
              <a:rPr lang="en-US" altLang="en-US" sz="1400">
                <a:solidFill>
                  <a:srgbClr val="000000"/>
                </a:solidFill>
              </a:rPr>
              <a:pPr/>
              <a:t>21</a:t>
            </a:fld>
            <a:endParaRPr lang="en-US" altLang="en-US" sz="1400">
              <a:solidFill>
                <a:srgbClr val="000000"/>
              </a:solidFill>
            </a:endParaRPr>
          </a:p>
        </p:txBody>
      </p:sp>
      <p:sp>
        <p:nvSpPr>
          <p:cNvPr id="43011"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B6C039FF-CAEF-4380-87A6-A25054F82650}" type="slidenum">
              <a:rPr lang="en-US" altLang="en-US" sz="1400">
                <a:solidFill>
                  <a:srgbClr val="000000"/>
                </a:solidFill>
              </a:rPr>
              <a:pPr/>
              <a:t>22</a:t>
            </a:fld>
            <a:endParaRPr lang="en-US" altLang="en-US" sz="1400">
              <a:solidFill>
                <a:srgbClr val="000000"/>
              </a:solidFill>
            </a:endParaRPr>
          </a:p>
        </p:txBody>
      </p:sp>
      <p:sp>
        <p:nvSpPr>
          <p:cNvPr id="44035" name="Rectangle 1"/>
          <p:cNvSpPr>
            <a:spLocks noGrp="1" noRot="1" noChangeAspect="1" noChangeArrowheads="1" noTextEdit="1"/>
          </p:cNvSpPr>
          <p:nvPr>
            <p:ph type="sldImg"/>
          </p:nvPr>
        </p:nvSpPr>
        <p:spPr>
          <a:xfrm>
            <a:off x="1143000" y="685800"/>
            <a:ext cx="4570413"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p:spPr>
        <p:txBody>
          <a:bodyPr/>
          <a:lstStyle>
            <a:lvl1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1pPr>
            <a:lvl2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2pPr>
            <a:lvl3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3pPr>
            <a:lvl4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4pPr>
            <a:lvl5pPr>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5pPr>
            <a:lvl6pPr marL="25146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6pPr>
            <a:lvl7pPr marL="29718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7pPr>
            <a:lvl8pPr marL="34290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8pPr>
            <a:lvl9pPr marL="3886200" indent="-228600" defTabSz="457200" eaLnBrk="0" fontAlgn="base" hangingPunct="0">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sz="2400">
                <a:solidFill>
                  <a:schemeClr val="bg1"/>
                </a:solidFill>
                <a:latin typeface="Times New Roman" pitchFamily="16" charset="0"/>
                <a:ea typeface="ＭＳ Ｐゴシック" charset="-128"/>
              </a:defRPr>
            </a:lvl9pPr>
          </a:lstStyle>
          <a:p>
            <a:fld id="{2B37F56D-ED44-4D34-976A-433E9B0F4801}" type="slidenum">
              <a:rPr lang="en-US" altLang="en-US" sz="1400">
                <a:solidFill>
                  <a:srgbClr val="000000"/>
                </a:solidFill>
              </a:rPr>
              <a:pPr/>
              <a:t>25</a:t>
            </a:fld>
            <a:endParaRPr lang="en-US" altLang="en-US" sz="1400">
              <a:solidFill>
                <a:srgbClr val="000000"/>
              </a:solidFill>
            </a:endParaRPr>
          </a:p>
        </p:txBody>
      </p:sp>
      <p:sp>
        <p:nvSpPr>
          <p:cNvPr id="45059" name="Rectangle 1"/>
          <p:cNvSpPr>
            <a:spLocks noGrp="1" noRot="1" noChangeAspect="1" noChangeArrowheads="1" noTextEdit="1"/>
          </p:cNvSpPr>
          <p:nvPr>
            <p:ph type="sldImg"/>
          </p:nvPr>
        </p:nvSpPr>
        <p:spPr>
          <a:xfrm>
            <a:off x="1141413" y="693738"/>
            <a:ext cx="4572000" cy="3429000"/>
          </a:xfr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685442" y="4343400"/>
            <a:ext cx="5485921" cy="4114800"/>
          </a:xfrm>
          <a:noFill/>
          <a:extLs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BFE5FC56-A8D1-4A88-9016-C9907AD6901D}" type="slidenum">
              <a:rPr lang="en-GB" altLang="en-US"/>
              <a:pPr/>
              <a:t>‹#›</a:t>
            </a:fld>
            <a:endParaRPr lang="en-GB" altLang="en-US"/>
          </a:p>
        </p:txBody>
      </p:sp>
    </p:spTree>
    <p:extLst>
      <p:ext uri="{BB962C8B-B14F-4D97-AF65-F5344CB8AC3E}">
        <p14:creationId xmlns="" xmlns:p14="http://schemas.microsoft.com/office/powerpoint/2010/main" val="414607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Sukuk (1)</a:t>
            </a:r>
            <a:endParaRPr lang="en-US" sz="6000" dirty="0"/>
          </a:p>
        </p:txBody>
      </p:sp>
    </p:spTree>
    <p:extLst>
      <p:ext uri="{BB962C8B-B14F-4D97-AF65-F5344CB8AC3E}">
        <p14:creationId xmlns="" xmlns:p14="http://schemas.microsoft.com/office/powerpoint/2010/main" val="314014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Shariah Bases of Sukuk Issue </a:t>
            </a:r>
          </a:p>
        </p:txBody>
      </p:sp>
      <p:sp>
        <p:nvSpPr>
          <p:cNvPr id="3" name="Content Placeholder 2"/>
          <p:cNvSpPr>
            <a:spLocks noGrp="1"/>
          </p:cNvSpPr>
          <p:nvPr>
            <p:ph idx="1"/>
          </p:nvPr>
        </p:nvSpPr>
        <p:spPr/>
        <p:txBody>
          <a:bodyPr>
            <a:normAutofit/>
          </a:bodyPr>
          <a:lstStyle/>
          <a:p>
            <a:pPr>
              <a:lnSpc>
                <a:spcPct val="150000"/>
              </a:lnSpc>
            </a:pPr>
            <a:r>
              <a:rPr lang="en-US" dirty="0" smtClean="0"/>
              <a:t>Equity </a:t>
            </a:r>
            <a:r>
              <a:rPr lang="en-US" dirty="0"/>
              <a:t>Based: </a:t>
            </a:r>
            <a:r>
              <a:rPr lang="en-US" dirty="0" smtClean="0"/>
              <a:t>Conditions of </a:t>
            </a:r>
            <a:r>
              <a:rPr lang="en-US" dirty="0"/>
              <a:t>Musharakah and </a:t>
            </a:r>
            <a:r>
              <a:rPr lang="en-US" dirty="0" smtClean="0"/>
              <a:t>			Mudarabah </a:t>
            </a:r>
          </a:p>
          <a:p>
            <a:pPr>
              <a:lnSpc>
                <a:spcPct val="150000"/>
              </a:lnSpc>
            </a:pPr>
            <a:r>
              <a:rPr lang="en-US" dirty="0" smtClean="0"/>
              <a:t>Salam </a:t>
            </a:r>
            <a:r>
              <a:rPr lang="en-US" dirty="0"/>
              <a:t>based – salam Rules </a:t>
            </a:r>
            <a:endParaRPr lang="en-US" dirty="0" smtClean="0"/>
          </a:p>
          <a:p>
            <a:pPr>
              <a:lnSpc>
                <a:spcPct val="150000"/>
              </a:lnSpc>
            </a:pPr>
            <a:r>
              <a:rPr lang="en-US" dirty="0" smtClean="0"/>
              <a:t>Ijarah </a:t>
            </a:r>
            <a:r>
              <a:rPr lang="en-US" dirty="0"/>
              <a:t>based – Rules of Ijarah </a:t>
            </a:r>
            <a:endParaRPr lang="en-US" dirty="0" smtClean="0"/>
          </a:p>
        </p:txBody>
      </p:sp>
    </p:spTree>
    <p:extLst>
      <p:ext uri="{BB962C8B-B14F-4D97-AF65-F5344CB8AC3E}">
        <p14:creationId xmlns="" xmlns:p14="http://schemas.microsoft.com/office/powerpoint/2010/main" val="2013215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of Sukuk</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pPr>
              <a:lnSpc>
                <a:spcPct val="150000"/>
              </a:lnSpc>
            </a:pPr>
            <a:r>
              <a:rPr lang="en-US" sz="2800" dirty="0" smtClean="0"/>
              <a:t>While </a:t>
            </a:r>
            <a:r>
              <a:rPr lang="en-US" sz="2800" dirty="0"/>
              <a:t>a conventional bond is a promise to repay a loan, </a:t>
            </a:r>
            <a:r>
              <a:rPr lang="en-US" sz="2800" dirty="0" smtClean="0"/>
              <a:t>Sukuk </a:t>
            </a:r>
            <a:r>
              <a:rPr lang="en-US" sz="2800" dirty="0"/>
              <a:t>constitutes partial ownership in a debt </a:t>
            </a:r>
            <a:r>
              <a:rPr lang="en-US" sz="2800" dirty="0" smtClean="0"/>
              <a:t>(Sukuk Murabaha), </a:t>
            </a:r>
            <a:r>
              <a:rPr lang="en-US" sz="2800" dirty="0"/>
              <a:t>asset </a:t>
            </a:r>
            <a:r>
              <a:rPr lang="en-US" sz="2800" dirty="0" smtClean="0"/>
              <a:t>(Sukuk </a:t>
            </a:r>
            <a:r>
              <a:rPr lang="en-US" sz="2800" dirty="0"/>
              <a:t>Al </a:t>
            </a:r>
            <a:r>
              <a:rPr lang="en-US" sz="2800" dirty="0" smtClean="0"/>
              <a:t>Ijara), </a:t>
            </a:r>
            <a:r>
              <a:rPr lang="en-US" sz="2800" dirty="0"/>
              <a:t>project </a:t>
            </a:r>
            <a:r>
              <a:rPr lang="en-US" sz="2800" dirty="0" smtClean="0"/>
              <a:t>(Sukuk </a:t>
            </a:r>
            <a:r>
              <a:rPr lang="en-US" sz="2800" dirty="0"/>
              <a:t>Al </a:t>
            </a:r>
            <a:r>
              <a:rPr lang="en-US" sz="2800" dirty="0" smtClean="0"/>
              <a:t>Istisna), </a:t>
            </a:r>
            <a:r>
              <a:rPr lang="en-US" sz="2800" dirty="0"/>
              <a:t>business </a:t>
            </a:r>
            <a:r>
              <a:rPr lang="en-US" sz="2800" dirty="0" smtClean="0"/>
              <a:t>(Sukuk </a:t>
            </a:r>
            <a:r>
              <a:rPr lang="en-US" sz="2800" dirty="0"/>
              <a:t>Al </a:t>
            </a:r>
            <a:r>
              <a:rPr lang="en-US" sz="2800" dirty="0" smtClean="0"/>
              <a:t>Musharakah), </a:t>
            </a:r>
            <a:r>
              <a:rPr lang="en-US" sz="2800" dirty="0"/>
              <a:t>or investment </a:t>
            </a:r>
            <a:r>
              <a:rPr lang="en-US" sz="2800" dirty="0" smtClean="0"/>
              <a:t>(Sukuk </a:t>
            </a:r>
            <a:r>
              <a:rPr lang="en-US" sz="2800" dirty="0"/>
              <a:t>Al </a:t>
            </a:r>
            <a:r>
              <a:rPr lang="en-US" sz="2800" dirty="0" err="1" smtClean="0"/>
              <a:t>Istithmar</a:t>
            </a:r>
            <a:r>
              <a:rPr lang="en-US" sz="2800" dirty="0" smtClean="0"/>
              <a:t>). </a:t>
            </a:r>
          </a:p>
          <a:p>
            <a:pPr>
              <a:lnSpc>
                <a:spcPct val="150000"/>
              </a:lnSpc>
            </a:pPr>
            <a:r>
              <a:rPr lang="en-US" sz="2800" dirty="0" smtClean="0"/>
              <a:t>Sukuk </a:t>
            </a:r>
            <a:r>
              <a:rPr lang="en-US" sz="2800" dirty="0"/>
              <a:t>structures replicate the cash flows of conventional bonds, and are listed on exchanges </a:t>
            </a:r>
            <a:r>
              <a:rPr lang="en-US" sz="2800" dirty="0" smtClean="0"/>
              <a:t>and </a:t>
            </a:r>
            <a:r>
              <a:rPr lang="en-US" sz="2800" dirty="0"/>
              <a:t>tradable </a:t>
            </a:r>
            <a:r>
              <a:rPr lang="en-US" sz="2800" dirty="0" smtClean="0"/>
              <a:t>in the secondary markets.</a:t>
            </a:r>
            <a:endParaRPr lang="en-US" sz="2800" dirty="0"/>
          </a:p>
        </p:txBody>
      </p:sp>
    </p:spTree>
    <p:extLst>
      <p:ext uri="{BB962C8B-B14F-4D97-AF65-F5344CB8AC3E}">
        <p14:creationId xmlns="" xmlns:p14="http://schemas.microsoft.com/office/powerpoint/2010/main" val="2240664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143000"/>
          </a:xfrm>
        </p:spPr>
        <p:txBody>
          <a:bodyPr/>
          <a:lstStyle/>
          <a:p>
            <a:r>
              <a:rPr lang="en-GB" altLang="en-US" dirty="0"/>
              <a:t>Basics of Sukuk </a:t>
            </a:r>
          </a:p>
        </p:txBody>
      </p:sp>
      <p:sp>
        <p:nvSpPr>
          <p:cNvPr id="6147" name="Rectangle 3"/>
          <p:cNvSpPr>
            <a:spLocks noGrp="1" noChangeArrowheads="1"/>
          </p:cNvSpPr>
          <p:nvPr>
            <p:ph idx="1"/>
          </p:nvPr>
        </p:nvSpPr>
        <p:spPr>
          <a:xfrm>
            <a:off x="457200" y="1371600"/>
            <a:ext cx="8229600" cy="4800600"/>
          </a:xfrm>
        </p:spPr>
        <p:txBody>
          <a:bodyPr>
            <a:noAutofit/>
          </a:bodyPr>
          <a:lstStyle/>
          <a:p>
            <a:pPr>
              <a:lnSpc>
                <a:spcPct val="150000"/>
              </a:lnSpc>
            </a:pPr>
            <a:r>
              <a:rPr lang="en-GB" altLang="en-US" sz="2800" dirty="0"/>
              <a:t>Sukuk is popularly known as </a:t>
            </a:r>
            <a:r>
              <a:rPr lang="en-GB" altLang="en-US" sz="2800" dirty="0" smtClean="0"/>
              <a:t>Sharia </a:t>
            </a:r>
            <a:r>
              <a:rPr lang="en-GB" altLang="en-US" sz="2800" dirty="0"/>
              <a:t>compliant ‘Bond’ whilst in actual fact, it is an asset-backed trust certificate. </a:t>
            </a:r>
          </a:p>
          <a:p>
            <a:pPr>
              <a:lnSpc>
                <a:spcPct val="150000"/>
              </a:lnSpc>
            </a:pPr>
            <a:r>
              <a:rPr lang="en-GB" altLang="en-US" sz="2800" dirty="0"/>
              <a:t>In its simplest form Sukuk is a certificate evidencing ownership of an asset.</a:t>
            </a:r>
          </a:p>
          <a:p>
            <a:pPr>
              <a:lnSpc>
                <a:spcPct val="150000"/>
              </a:lnSpc>
            </a:pPr>
            <a:r>
              <a:rPr lang="en-GB" altLang="en-US" sz="2800" dirty="0"/>
              <a:t>The Sukuk structures </a:t>
            </a:r>
            <a:r>
              <a:rPr lang="en-GB" altLang="en-US" sz="2800" dirty="0" smtClean="0"/>
              <a:t>rely </a:t>
            </a:r>
            <a:r>
              <a:rPr lang="en-GB" altLang="en-US" sz="2800" dirty="0"/>
              <a:t>on the creation of a Special Purpose Vehicle (SPV</a:t>
            </a:r>
            <a:r>
              <a:rPr lang="en-GB" altLang="en-US" sz="2800" dirty="0" smtClean="0"/>
              <a:t>).</a:t>
            </a:r>
            <a:endParaRPr lang="en-GB" altLang="en-US" sz="2800" dirty="0"/>
          </a:p>
        </p:txBody>
      </p:sp>
    </p:spTree>
    <p:extLst>
      <p:ext uri="{BB962C8B-B14F-4D97-AF65-F5344CB8AC3E}">
        <p14:creationId xmlns="" xmlns:p14="http://schemas.microsoft.com/office/powerpoint/2010/main" val="3806399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GB" altLang="en-US" dirty="0"/>
              <a:t>Basics of Sukuk </a:t>
            </a:r>
          </a:p>
        </p:txBody>
      </p:sp>
      <p:sp>
        <p:nvSpPr>
          <p:cNvPr id="6147" name="Rectangle 3"/>
          <p:cNvSpPr>
            <a:spLocks noGrp="1" noChangeArrowheads="1"/>
          </p:cNvSpPr>
          <p:nvPr>
            <p:ph idx="1"/>
          </p:nvPr>
        </p:nvSpPr>
        <p:spPr>
          <a:xfrm>
            <a:off x="457200" y="1295400"/>
            <a:ext cx="8229600" cy="5334000"/>
          </a:xfrm>
        </p:spPr>
        <p:txBody>
          <a:bodyPr>
            <a:noAutofit/>
          </a:bodyPr>
          <a:lstStyle/>
          <a:p>
            <a:pPr>
              <a:lnSpc>
                <a:spcPct val="200000"/>
              </a:lnSpc>
            </a:pPr>
            <a:r>
              <a:rPr lang="en-GB" altLang="en-US" sz="2500" dirty="0"/>
              <a:t>SPV would issue </a:t>
            </a:r>
            <a:r>
              <a:rPr lang="en-GB" altLang="en-US" sz="2500" dirty="0" smtClean="0"/>
              <a:t>Sukuk certificates </a:t>
            </a:r>
            <a:r>
              <a:rPr lang="en-GB" altLang="en-US" sz="2500" dirty="0"/>
              <a:t>which represents the ownership of an asset, </a:t>
            </a:r>
            <a:r>
              <a:rPr lang="en-GB" altLang="en-US" sz="2500" dirty="0" smtClean="0"/>
              <a:t>entitlement </a:t>
            </a:r>
            <a:r>
              <a:rPr lang="en-GB" altLang="en-US" sz="2500" dirty="0"/>
              <a:t>to rental </a:t>
            </a:r>
            <a:r>
              <a:rPr lang="en-GB" altLang="en-US" sz="2500" dirty="0" smtClean="0"/>
              <a:t>incomes. </a:t>
            </a:r>
            <a:endParaRPr lang="en-GB" altLang="en-US" sz="2500" dirty="0"/>
          </a:p>
          <a:p>
            <a:pPr>
              <a:lnSpc>
                <a:spcPct val="200000"/>
              </a:lnSpc>
            </a:pPr>
            <a:r>
              <a:rPr lang="en-GB" altLang="en-US" sz="2500" dirty="0" smtClean="0"/>
              <a:t>The </a:t>
            </a:r>
            <a:r>
              <a:rPr lang="en-GB" altLang="en-US" sz="2500" dirty="0"/>
              <a:t>return provided to Sukuk holders therefore come in the form of profit from a sale, rental or a combination of both.</a:t>
            </a:r>
          </a:p>
          <a:p>
            <a:pPr>
              <a:lnSpc>
                <a:spcPct val="200000"/>
              </a:lnSpc>
            </a:pPr>
            <a:r>
              <a:rPr lang="en-GB" altLang="en-US" sz="2500" dirty="0"/>
              <a:t>Sukuk could be based on Mudaraba, </a:t>
            </a:r>
            <a:r>
              <a:rPr lang="en-GB" altLang="en-US" sz="2500" dirty="0" smtClean="0"/>
              <a:t>Musharakah, </a:t>
            </a:r>
            <a:r>
              <a:rPr lang="en-GB" altLang="en-US" sz="2500" dirty="0"/>
              <a:t>Murabaha, Salam, </a:t>
            </a:r>
            <a:r>
              <a:rPr lang="en-GB" altLang="en-US" sz="2500" dirty="0" smtClean="0"/>
              <a:t>Istisna</a:t>
            </a:r>
            <a:r>
              <a:rPr lang="en-GB" altLang="en-US" sz="2500" dirty="0"/>
              <a:t>, </a:t>
            </a:r>
            <a:r>
              <a:rPr lang="en-GB" altLang="en-US" sz="2500" dirty="0" smtClean="0"/>
              <a:t>Ijarah </a:t>
            </a:r>
            <a:r>
              <a:rPr lang="en-GB" altLang="en-US" sz="2500" dirty="0"/>
              <a:t>or hybrid of all these.</a:t>
            </a:r>
          </a:p>
        </p:txBody>
      </p:sp>
    </p:spTree>
    <p:extLst>
      <p:ext uri="{BB962C8B-B14F-4D97-AF65-F5344CB8AC3E}">
        <p14:creationId xmlns="" xmlns:p14="http://schemas.microsoft.com/office/powerpoint/2010/main" val="8871336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Sukuk </a:t>
            </a:r>
            <a:r>
              <a:rPr lang="en-US" dirty="0"/>
              <a:t>in Secondary Market</a:t>
            </a:r>
          </a:p>
        </p:txBody>
      </p:sp>
      <p:sp>
        <p:nvSpPr>
          <p:cNvPr id="3" name="Content Placeholder 2"/>
          <p:cNvSpPr>
            <a:spLocks noGrp="1"/>
          </p:cNvSpPr>
          <p:nvPr>
            <p:ph idx="1"/>
          </p:nvPr>
        </p:nvSpPr>
        <p:spPr/>
        <p:txBody>
          <a:bodyPr>
            <a:normAutofit/>
          </a:bodyPr>
          <a:lstStyle/>
          <a:p>
            <a:pPr>
              <a:lnSpc>
                <a:spcPct val="150000"/>
              </a:lnSpc>
            </a:pPr>
            <a:r>
              <a:rPr lang="en-US" sz="2800" dirty="0" smtClean="0"/>
              <a:t>Sukuk </a:t>
            </a:r>
            <a:r>
              <a:rPr lang="en-US" sz="2800" dirty="0"/>
              <a:t>securities </a:t>
            </a:r>
            <a:r>
              <a:rPr lang="en-US" sz="2800" dirty="0" smtClean="0"/>
              <a:t>are normally  purchased and held by the investors, </a:t>
            </a:r>
            <a:r>
              <a:rPr lang="en-US" sz="2800" dirty="0"/>
              <a:t>as a result, little of the securities enter the secondary </a:t>
            </a:r>
            <a:r>
              <a:rPr lang="en-US" sz="2800" dirty="0" smtClean="0"/>
              <a:t>market. </a:t>
            </a:r>
          </a:p>
          <a:p>
            <a:pPr>
              <a:lnSpc>
                <a:spcPct val="150000"/>
              </a:lnSpc>
            </a:pPr>
            <a:r>
              <a:rPr lang="en-US" sz="2800" dirty="0" smtClean="0"/>
              <a:t>Furthermore</a:t>
            </a:r>
            <a:r>
              <a:rPr lang="en-US" sz="2800" dirty="0"/>
              <a:t>, only public Sukuk are able to enter this market, as they are listed on stock exchanges</a:t>
            </a:r>
          </a:p>
        </p:txBody>
      </p:sp>
    </p:spTree>
    <p:extLst>
      <p:ext uri="{BB962C8B-B14F-4D97-AF65-F5344CB8AC3E}">
        <p14:creationId xmlns="" xmlns:p14="http://schemas.microsoft.com/office/powerpoint/2010/main" val="1571095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Secondary Market of Sukuk</a:t>
            </a: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a:lnSpc>
                <a:spcPct val="150000"/>
              </a:lnSpc>
            </a:pPr>
            <a:r>
              <a:rPr lang="en-US" dirty="0" smtClean="0"/>
              <a:t>Shirkah </a:t>
            </a:r>
            <a:r>
              <a:rPr lang="en-US" dirty="0"/>
              <a:t>based and Ijarah Sukuk </a:t>
            </a:r>
            <a:r>
              <a:rPr lang="en-US" dirty="0" smtClean="0"/>
              <a:t>-  Marketing </a:t>
            </a:r>
            <a:r>
              <a:rPr lang="en-US" dirty="0"/>
              <a:t>based on the market signals and forces. </a:t>
            </a:r>
            <a:endParaRPr lang="en-US" dirty="0" smtClean="0"/>
          </a:p>
          <a:p>
            <a:pPr>
              <a:lnSpc>
                <a:spcPct val="150000"/>
              </a:lnSpc>
            </a:pPr>
            <a:r>
              <a:rPr lang="en-US" dirty="0" smtClean="0"/>
              <a:t>Murabaha </a:t>
            </a:r>
            <a:r>
              <a:rPr lang="en-US" dirty="0"/>
              <a:t>, Salam and </a:t>
            </a:r>
            <a:r>
              <a:rPr lang="en-US" dirty="0" smtClean="0"/>
              <a:t>Istisna Sukuk representing a claim only so can be negotiated only </a:t>
            </a:r>
            <a:r>
              <a:rPr lang="en-US" dirty="0"/>
              <a:t>at face </a:t>
            </a:r>
            <a:r>
              <a:rPr lang="en-US" dirty="0" smtClean="0"/>
              <a:t>value.</a:t>
            </a:r>
          </a:p>
          <a:p>
            <a:pPr>
              <a:lnSpc>
                <a:spcPct val="150000"/>
              </a:lnSpc>
            </a:pPr>
            <a:r>
              <a:rPr lang="en-US" dirty="0" smtClean="0"/>
              <a:t>Instruments </a:t>
            </a:r>
            <a:r>
              <a:rPr lang="en-US" dirty="0"/>
              <a:t>representing a pool of different categories are subject to the rules relating to the dominant category in the </a:t>
            </a:r>
            <a:r>
              <a:rPr lang="en-US" dirty="0" smtClean="0"/>
              <a:t>pool, i.e. proportion of liquid and illiquid assets.</a:t>
            </a:r>
            <a:endParaRPr lang="en-US" dirty="0"/>
          </a:p>
        </p:txBody>
      </p:sp>
    </p:spTree>
    <p:extLst>
      <p:ext uri="{BB962C8B-B14F-4D97-AF65-F5344CB8AC3E}">
        <p14:creationId xmlns="" xmlns:p14="http://schemas.microsoft.com/office/powerpoint/2010/main" val="4272390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a:t>Sukuk – Guiding principles </a:t>
            </a:r>
          </a:p>
        </p:txBody>
      </p:sp>
      <p:sp>
        <p:nvSpPr>
          <p:cNvPr id="3" name="Content Placeholder 2"/>
          <p:cNvSpPr>
            <a:spLocks noGrp="1"/>
          </p:cNvSpPr>
          <p:nvPr>
            <p:ph idx="1"/>
          </p:nvPr>
        </p:nvSpPr>
        <p:spPr>
          <a:xfrm>
            <a:off x="457200" y="1066800"/>
            <a:ext cx="8229600" cy="4800600"/>
          </a:xfrm>
        </p:spPr>
        <p:txBody>
          <a:bodyPr>
            <a:noAutofit/>
          </a:bodyPr>
          <a:lstStyle/>
          <a:p>
            <a:pPr>
              <a:lnSpc>
                <a:spcPct val="170000"/>
              </a:lnSpc>
            </a:pPr>
            <a:r>
              <a:rPr lang="en-US" sz="2400" dirty="0" smtClean="0"/>
              <a:t>Islamic </a:t>
            </a:r>
            <a:r>
              <a:rPr lang="en-US" sz="2400" dirty="0"/>
              <a:t>certificates of investment referred to as Sukuk involve structuring of pools of </a:t>
            </a:r>
            <a:r>
              <a:rPr lang="en-US" sz="2400" dirty="0" smtClean="0"/>
              <a:t>Shariah </a:t>
            </a:r>
            <a:r>
              <a:rPr lang="en-US" sz="2400" dirty="0"/>
              <a:t>compliant </a:t>
            </a:r>
            <a:r>
              <a:rPr lang="en-US" sz="2400" dirty="0" smtClean="0"/>
              <a:t>assets. </a:t>
            </a:r>
          </a:p>
          <a:p>
            <a:pPr>
              <a:lnSpc>
                <a:spcPct val="170000"/>
              </a:lnSpc>
            </a:pPr>
            <a:r>
              <a:rPr lang="en-US" sz="2400" dirty="0" smtClean="0"/>
              <a:t>Investors </a:t>
            </a:r>
            <a:r>
              <a:rPr lang="en-US" sz="2400" dirty="0"/>
              <a:t>have an undivided interest in the underlying assets and are therefore entitled to share jointly the related </a:t>
            </a:r>
            <a:r>
              <a:rPr lang="en-US" sz="2400" dirty="0" smtClean="0"/>
              <a:t>returns. </a:t>
            </a:r>
          </a:p>
          <a:p>
            <a:pPr>
              <a:lnSpc>
                <a:spcPct val="170000"/>
              </a:lnSpc>
            </a:pPr>
            <a:r>
              <a:rPr lang="en-US" sz="2400" dirty="0" smtClean="0"/>
              <a:t>Could </a:t>
            </a:r>
            <a:r>
              <a:rPr lang="en-US" sz="2400" dirty="0"/>
              <a:t>take place through application of various </a:t>
            </a:r>
            <a:r>
              <a:rPr lang="en-US" sz="2400" dirty="0" smtClean="0"/>
              <a:t>Shariah </a:t>
            </a:r>
            <a:r>
              <a:rPr lang="en-US" sz="2400" dirty="0"/>
              <a:t>principles such as Ijarah , Salam, Musharakah , Mudaraba and mixed pools. </a:t>
            </a:r>
            <a:endParaRPr lang="en-US" sz="2400" dirty="0" smtClean="0"/>
          </a:p>
        </p:txBody>
      </p:sp>
    </p:spTree>
    <p:extLst>
      <p:ext uri="{BB962C8B-B14F-4D97-AF65-F5344CB8AC3E}">
        <p14:creationId xmlns="" xmlns:p14="http://schemas.microsoft.com/office/powerpoint/2010/main" val="1947654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lstStyle/>
          <a:p>
            <a:r>
              <a:rPr lang="en-US" dirty="0"/>
              <a:t>Sukuk – Guiding principles </a:t>
            </a:r>
          </a:p>
        </p:txBody>
      </p:sp>
      <p:sp>
        <p:nvSpPr>
          <p:cNvPr id="3" name="Content Placeholder 2"/>
          <p:cNvSpPr>
            <a:spLocks noGrp="1"/>
          </p:cNvSpPr>
          <p:nvPr>
            <p:ph idx="1"/>
          </p:nvPr>
        </p:nvSpPr>
        <p:spPr>
          <a:xfrm>
            <a:off x="457200" y="1600200"/>
            <a:ext cx="8229600" cy="4724400"/>
          </a:xfrm>
        </p:spPr>
        <p:txBody>
          <a:bodyPr>
            <a:noAutofit/>
          </a:bodyPr>
          <a:lstStyle/>
          <a:p>
            <a:pPr>
              <a:lnSpc>
                <a:spcPct val="170000"/>
              </a:lnSpc>
            </a:pPr>
            <a:r>
              <a:rPr lang="en-US" sz="2800" dirty="0" smtClean="0"/>
              <a:t>Provision </a:t>
            </a:r>
            <a:r>
              <a:rPr lang="en-US" sz="2800" dirty="0"/>
              <a:t>for credit enhancement and/or liquidity enhancement </a:t>
            </a:r>
            <a:r>
              <a:rPr lang="en-US" sz="2800" dirty="0" smtClean="0"/>
              <a:t>features.</a:t>
            </a:r>
          </a:p>
          <a:p>
            <a:pPr>
              <a:lnSpc>
                <a:spcPct val="170000"/>
              </a:lnSpc>
            </a:pPr>
            <a:r>
              <a:rPr lang="en-US" sz="2800" dirty="0" smtClean="0"/>
              <a:t>From </a:t>
            </a:r>
            <a:r>
              <a:rPr lang="en-US" sz="2800" dirty="0"/>
              <a:t>credit perspective, investors expect the Sukuk issue to represent the same credit risk as that of the ultimate issuer/guarantor.</a:t>
            </a:r>
          </a:p>
        </p:txBody>
      </p:sp>
    </p:spTree>
    <p:extLst>
      <p:ext uri="{BB962C8B-B14F-4D97-AF65-F5344CB8AC3E}">
        <p14:creationId xmlns="" xmlns:p14="http://schemas.microsoft.com/office/powerpoint/2010/main" val="16060716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Advantage of Sukuk </a:t>
            </a:r>
            <a:r>
              <a:rPr lang="en-US" altLang="en-US" dirty="0" smtClean="0"/>
              <a:t>- Issuer</a:t>
            </a:r>
            <a:endParaRPr lang="en-US" altLang="en-US" dirty="0"/>
          </a:p>
        </p:txBody>
      </p:sp>
      <p:sp>
        <p:nvSpPr>
          <p:cNvPr id="9218" name="Rectangle 2"/>
          <p:cNvSpPr>
            <a:spLocks noGrp="1" noChangeArrowheads="1"/>
          </p:cNvSpPr>
          <p:nvPr>
            <p:ph idx="1"/>
          </p:nvPr>
        </p:nvSpPr>
        <p:spPr/>
        <p:txBody>
          <a:bodyPr lIns="90000" tIns="46800" rIns="90000" bIns="46800">
            <a:normAutofit/>
          </a:bodyPr>
          <a:lstStyle/>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Diversify funding source</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Create and enhance profile in international market</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Pricing benchmark</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Secondary liquidity</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Sizeable financing.</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Ease of clearing and settlement</a:t>
            </a:r>
          </a:p>
          <a:p>
            <a:pPr>
              <a:lnSpc>
                <a:spcPct val="150000"/>
              </a:lnSpc>
              <a:spcBef>
                <a:spcPts val="8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800" dirty="0"/>
          </a:p>
        </p:txBody>
      </p:sp>
    </p:spTree>
    <p:extLst>
      <p:ext uri="{BB962C8B-B14F-4D97-AF65-F5344CB8AC3E}">
        <p14:creationId xmlns="" xmlns:p14="http://schemas.microsoft.com/office/powerpoint/2010/main" val="115596686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9217"/>
                                        </p:tgtEl>
                                        <p:attrNameLst>
                                          <p:attrName>style.visibility</p:attrName>
                                        </p:attrNameLst>
                                      </p:cBhvr>
                                      <p:to>
                                        <p:strVal val="visible"/>
                                      </p:to>
                                    </p:set>
                                  </p:childTnLst>
                                </p:cTn>
                              </p:par>
                            </p:childTnLst>
                          </p:cTn>
                        </p:par>
                        <p:par>
                          <p:cTn id="7" fill="hold" nodeType="afterGroup">
                            <p:stCondLst>
                              <p:cond delay="1"/>
                            </p:stCondLst>
                            <p:childTnLst>
                              <p:par>
                                <p:cTn id="8" presetID="1" presetClass="entr" fill="hold" nodeType="afterEffect">
                                  <p:stCondLst>
                                    <p:cond delay="0"/>
                                  </p:stCondLst>
                                  <p:childTnLst>
                                    <p:set>
                                      <p:cBhvr additive="repl">
                                        <p:cTn id="9" dur="1" fill="hold">
                                          <p:stCondLst>
                                            <p:cond delay="0"/>
                                          </p:stCondLst>
                                        </p:cTn>
                                        <p:tgtEl>
                                          <p:spTgt spid="92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Advantage of Sukuk </a:t>
            </a:r>
            <a:r>
              <a:rPr lang="en-US" altLang="en-US" dirty="0" smtClean="0"/>
              <a:t>- Investor</a:t>
            </a:r>
            <a:endParaRPr lang="en-US" altLang="en-US" dirty="0"/>
          </a:p>
        </p:txBody>
      </p:sp>
      <p:sp>
        <p:nvSpPr>
          <p:cNvPr id="7171" name="Rectangle 2"/>
          <p:cNvSpPr>
            <a:spLocks noGrp="1" noChangeArrowheads="1"/>
          </p:cNvSpPr>
          <p:nvPr>
            <p:ph idx="1"/>
          </p:nvPr>
        </p:nvSpPr>
        <p:spPr>
          <a:xfrm>
            <a:off x="457200" y="1371600"/>
            <a:ext cx="8229600" cy="4754563"/>
          </a:xfrm>
        </p:spPr>
        <p:txBody>
          <a:bodyPr lIns="90000" tIns="46800" rIns="90000" bIns="46800">
            <a:noAutofit/>
          </a:bodyPr>
          <a:lstStyle/>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smtClean="0"/>
              <a:t>Diversify </a:t>
            </a:r>
            <a:r>
              <a:rPr lang="en-US" altLang="en-US" sz="2600" dirty="0"/>
              <a:t>Investment</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Provides Leveraging Capabilities</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Secondary Market Liquidity</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Ease of clearing and Settlement</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Investment available to Institutional and Retail investors</a:t>
            </a:r>
          </a:p>
          <a:p>
            <a:pPr marL="352425" indent="-352425">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600" dirty="0"/>
              <a:t>Allows for many computation of Risk – </a:t>
            </a:r>
            <a:r>
              <a:rPr lang="en-US" altLang="en-US" sz="2600" dirty="0" smtClean="0"/>
              <a:t>credit, </a:t>
            </a:r>
            <a:r>
              <a:rPr lang="en-US" altLang="en-US" sz="2600" dirty="0"/>
              <a:t>m</a:t>
            </a:r>
            <a:r>
              <a:rPr lang="en-US" altLang="en-US" sz="2600" dirty="0" smtClean="0"/>
              <a:t>arket, duration </a:t>
            </a:r>
            <a:r>
              <a:rPr lang="en-US" altLang="en-US" sz="2600" dirty="0"/>
              <a:t>etc.</a:t>
            </a:r>
          </a:p>
          <a:p>
            <a:pPr marL="300038" indent="-457200">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600" dirty="0"/>
          </a:p>
        </p:txBody>
      </p:sp>
    </p:spTree>
    <p:extLst>
      <p:ext uri="{BB962C8B-B14F-4D97-AF65-F5344CB8AC3E}">
        <p14:creationId xmlns="" xmlns:p14="http://schemas.microsoft.com/office/powerpoint/2010/main" val="2218520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a:t>
            </a:r>
            <a:r>
              <a:rPr lang="en-US" dirty="0" smtClean="0"/>
              <a:t>the </a:t>
            </a:r>
            <a:r>
              <a:rPr lang="en-US" dirty="0" smtClean="0"/>
              <a:t>Previous Lecture</a:t>
            </a:r>
            <a:endParaRPr lang="en-US" dirty="0"/>
          </a:p>
        </p:txBody>
      </p:sp>
      <p:sp>
        <p:nvSpPr>
          <p:cNvPr id="4" name="Content Placeholder 2"/>
          <p:cNvSpPr>
            <a:spLocks noGrp="1"/>
          </p:cNvSpPr>
          <p:nvPr>
            <p:ph idx="1"/>
          </p:nvPr>
        </p:nvSpPr>
        <p:spPr>
          <a:xfrm>
            <a:off x="457200" y="1295400"/>
            <a:ext cx="8229600" cy="5562600"/>
          </a:xfrm>
        </p:spPr>
        <p:txBody>
          <a:bodyPr>
            <a:normAutofit fontScale="85000" lnSpcReduction="20000"/>
          </a:bodyPr>
          <a:lstStyle/>
          <a:p>
            <a:pPr marL="0" indent="0">
              <a:buNone/>
            </a:pPr>
            <a:r>
              <a:rPr lang="en-US" dirty="0"/>
              <a:t>W</a:t>
            </a:r>
            <a:r>
              <a:rPr lang="en-US" dirty="0" smtClean="0"/>
              <a:t>e studied the following concepts of Islamic </a:t>
            </a:r>
            <a:r>
              <a:rPr lang="en-US" dirty="0"/>
              <a:t>i</a:t>
            </a:r>
            <a:r>
              <a:rPr lang="en-US" dirty="0" smtClean="0"/>
              <a:t>nvestment funds in our previous class; </a:t>
            </a:r>
          </a:p>
          <a:p>
            <a:r>
              <a:rPr lang="en-US" dirty="0" smtClean="0"/>
              <a:t>Principles of Islamic investment funds.</a:t>
            </a:r>
          </a:p>
          <a:p>
            <a:r>
              <a:rPr lang="en-US" dirty="0" smtClean="0"/>
              <a:t>Modes of investment of funds and their management under Islamic financial system.</a:t>
            </a:r>
          </a:p>
          <a:p>
            <a:pPr marL="862013" indent="-509588">
              <a:buFont typeface="+mj-lt"/>
              <a:buAutoNum type="arabicPeriod"/>
            </a:pPr>
            <a:r>
              <a:rPr lang="en-US" dirty="0" smtClean="0"/>
              <a:t>Equity </a:t>
            </a:r>
            <a:r>
              <a:rPr lang="en-US" dirty="0"/>
              <a:t>fund</a:t>
            </a:r>
          </a:p>
          <a:p>
            <a:pPr marL="862013" indent="-509588">
              <a:buFont typeface="+mj-lt"/>
              <a:buAutoNum type="arabicPeriod"/>
            </a:pPr>
            <a:r>
              <a:rPr lang="en-US" dirty="0" smtClean="0"/>
              <a:t>Ijarah </a:t>
            </a:r>
            <a:r>
              <a:rPr lang="en-US" dirty="0"/>
              <a:t>funds</a:t>
            </a:r>
          </a:p>
          <a:p>
            <a:pPr marL="862013" indent="-509588">
              <a:buFont typeface="+mj-lt"/>
              <a:buAutoNum type="arabicPeriod"/>
            </a:pPr>
            <a:r>
              <a:rPr lang="en-US" dirty="0" smtClean="0"/>
              <a:t>Commodity </a:t>
            </a:r>
            <a:r>
              <a:rPr lang="en-US" dirty="0"/>
              <a:t>funds</a:t>
            </a:r>
          </a:p>
          <a:p>
            <a:pPr marL="862013" indent="-509588">
              <a:buFont typeface="+mj-lt"/>
              <a:buAutoNum type="arabicPeriod"/>
            </a:pPr>
            <a:r>
              <a:rPr lang="en-US" dirty="0" smtClean="0"/>
              <a:t>Murabaha </a:t>
            </a:r>
            <a:r>
              <a:rPr lang="en-US" dirty="0"/>
              <a:t>funds</a:t>
            </a:r>
          </a:p>
          <a:p>
            <a:pPr marL="862013" indent="-509588">
              <a:buFont typeface="+mj-lt"/>
              <a:buAutoNum type="arabicPeriod"/>
            </a:pPr>
            <a:r>
              <a:rPr lang="en-US" dirty="0" err="1" smtClean="0"/>
              <a:t>Bai</a:t>
            </a:r>
            <a:r>
              <a:rPr lang="en-US" dirty="0" smtClean="0"/>
              <a:t> </a:t>
            </a:r>
            <a:r>
              <a:rPr lang="en-US" dirty="0"/>
              <a:t>al Dain</a:t>
            </a:r>
          </a:p>
          <a:p>
            <a:pPr marL="862013" indent="-509588">
              <a:buFont typeface="+mj-lt"/>
              <a:buAutoNum type="arabicPeriod"/>
            </a:pPr>
            <a:r>
              <a:rPr lang="en-US" dirty="0" smtClean="0"/>
              <a:t>Mixed funds</a:t>
            </a:r>
          </a:p>
          <a:p>
            <a:pPr marL="352425" indent="-352425"/>
            <a:r>
              <a:rPr lang="en-US" altLang="en-US" dirty="0" smtClean="0"/>
              <a:t>Challenges being faced by Islamic  funds</a:t>
            </a:r>
          </a:p>
          <a:p>
            <a:pPr marL="352425" indent="-352425"/>
            <a:r>
              <a:rPr lang="en-US" dirty="0" smtClean="0"/>
              <a:t>Opportunities in the market</a:t>
            </a:r>
          </a:p>
          <a:p>
            <a:pPr marL="352425" indent="-352425"/>
            <a:endParaRPr lang="en-US" dirty="0"/>
          </a:p>
          <a:p>
            <a:pPr marL="0" indent="0">
              <a:buNone/>
            </a:pPr>
            <a:endParaRPr lang="en-US" dirty="0"/>
          </a:p>
        </p:txBody>
      </p:sp>
    </p:spTree>
    <p:extLst>
      <p:ext uri="{BB962C8B-B14F-4D97-AF65-F5344CB8AC3E}">
        <p14:creationId xmlns="" xmlns:p14="http://schemas.microsoft.com/office/powerpoint/2010/main" val="31758975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p:txBody>
          <a:bodyPr lIns="90000" tIns="46800" rIns="90000" bIns="46800">
            <a:normAutofit/>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Issuance of </a:t>
            </a:r>
            <a:r>
              <a:rPr lang="en-US" altLang="en-US" dirty="0" smtClean="0"/>
              <a:t>Sukuk</a:t>
            </a:r>
            <a:endParaRPr lang="en-US" altLang="en-US" dirty="0"/>
          </a:p>
        </p:txBody>
      </p:sp>
      <p:sp>
        <p:nvSpPr>
          <p:cNvPr id="14339" name="Rectangle 2"/>
          <p:cNvSpPr>
            <a:spLocks noGrp="1" noChangeArrowheads="1"/>
          </p:cNvSpPr>
          <p:nvPr>
            <p:ph idx="1"/>
          </p:nvPr>
        </p:nvSpPr>
        <p:spPr>
          <a:xfrm>
            <a:off x="457200" y="1371600"/>
            <a:ext cx="8229600" cy="5029200"/>
          </a:xfrm>
        </p:spPr>
        <p:txBody>
          <a:bodyPr lIns="90000" tIns="46800" rIns="90000" bIns="46800" rtlCol="0">
            <a:noAutofit/>
          </a:bodyPr>
          <a:lstStyle/>
          <a:p>
            <a:pPr marL="0" indent="0" fontAlgn="auto">
              <a:spcBef>
                <a:spcPts val="800"/>
              </a:spcBef>
              <a:spcAft>
                <a:spcPts val="0"/>
              </a:spcAft>
              <a:buSzPct val="10000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altLang="en-US" sz="2800" dirty="0" smtClean="0"/>
              <a:t>Factor to be considered</a:t>
            </a:r>
            <a:endParaRPr lang="en-US" sz="2800" dirty="0" smtClean="0"/>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Identify investors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Rating – by a credit rating agency</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Underlying assets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Secondary market considerations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Applicable laws – SECP rules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Cost to the issuers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Drafting of legal documents</a:t>
            </a:r>
          </a:p>
          <a:p>
            <a:pPr marL="588963" fontAlgn="auto">
              <a:spcBef>
                <a:spcPts val="800"/>
              </a:spcBef>
              <a:spcAft>
                <a:spcPts val="0"/>
              </a:spcAft>
              <a:buSzPct val="100000"/>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2800" dirty="0" smtClean="0"/>
              <a:t>Regularity frame work</a:t>
            </a:r>
            <a:endParaRPr lang="en-US" sz="2800" dirty="0"/>
          </a:p>
        </p:txBody>
      </p:sp>
    </p:spTree>
    <p:extLst>
      <p:ext uri="{BB962C8B-B14F-4D97-AF65-F5344CB8AC3E}">
        <p14:creationId xmlns="" xmlns:p14="http://schemas.microsoft.com/office/powerpoint/2010/main" val="477844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Parties Involved</a:t>
            </a:r>
          </a:p>
        </p:txBody>
      </p:sp>
      <p:sp>
        <p:nvSpPr>
          <p:cNvPr id="12290" name="Rectangle 2"/>
          <p:cNvSpPr>
            <a:spLocks noGrp="1" noChangeArrowheads="1"/>
          </p:cNvSpPr>
          <p:nvPr>
            <p:ph idx="1"/>
          </p:nvPr>
        </p:nvSpPr>
        <p:spPr/>
        <p:txBody>
          <a:bodyPr lIns="90000" tIns="46800" rIns="90000" bIns="46800">
            <a:normAutofit/>
          </a:bodyPr>
          <a:lstStyle/>
          <a:p>
            <a:pPr marL="0" indent="0">
              <a:lnSpc>
                <a:spcPct val="150000"/>
              </a:lnSpc>
              <a:spcBef>
                <a:spcPts val="800"/>
              </a:spcBef>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ltLang="en-US" sz="2800" dirty="0" smtClean="0"/>
              <a:t>Originator : 				Initial Owner</a:t>
            </a:r>
          </a:p>
          <a:p>
            <a:pPr marL="0" indent="0">
              <a:lnSpc>
                <a:spcPct val="150000"/>
              </a:lnSpc>
              <a:spcBef>
                <a:spcPts val="800"/>
              </a:spcBef>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ltLang="en-US" sz="2800" dirty="0" smtClean="0"/>
              <a:t>SPV : 					Special Purpose Vehicle</a:t>
            </a:r>
          </a:p>
          <a:p>
            <a:pPr marL="0" indent="0">
              <a:lnSpc>
                <a:spcPct val="150000"/>
              </a:lnSpc>
              <a:spcBef>
                <a:spcPts val="800"/>
              </a:spcBef>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ltLang="en-US" sz="2800" dirty="0" smtClean="0"/>
              <a:t>Investors:				Subscribers.</a:t>
            </a:r>
          </a:p>
          <a:p>
            <a:pPr marL="0" indent="0">
              <a:lnSpc>
                <a:spcPct val="150000"/>
              </a:lnSpc>
              <a:spcBef>
                <a:spcPts val="800"/>
              </a:spcBef>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ltLang="en-US" sz="2800" dirty="0" smtClean="0"/>
              <a:t>Receiving /Paying Agent :		Banks</a:t>
            </a:r>
          </a:p>
          <a:p>
            <a:pPr marL="0" indent="0">
              <a:lnSpc>
                <a:spcPct val="150000"/>
              </a:lnSpc>
              <a:spcBef>
                <a:spcPts val="800"/>
              </a:spcBef>
              <a:buNone/>
              <a:tabLst>
                <a:tab pos="908050" algn="l"/>
                <a:tab pos="1822450" algn="l"/>
                <a:tab pos="2736850" algn="l"/>
                <a:tab pos="3651250" algn="l"/>
                <a:tab pos="4565650" algn="l"/>
                <a:tab pos="5480050" algn="l"/>
                <a:tab pos="6394450" algn="l"/>
                <a:tab pos="7308850" algn="l"/>
                <a:tab pos="8223250" algn="l"/>
                <a:tab pos="9137650" algn="l"/>
                <a:tab pos="10052050" algn="l"/>
                <a:tab pos="10055225" algn="l"/>
                <a:tab pos="10512425" algn="l"/>
              </a:tabLst>
            </a:pPr>
            <a:r>
              <a:rPr lang="en-US" altLang="en-US" sz="2800" dirty="0" smtClean="0"/>
              <a:t>Credit enhancement provider :</a:t>
            </a:r>
            <a:r>
              <a:rPr lang="en-US" altLang="en-US" sz="2800" dirty="0"/>
              <a:t>	</a:t>
            </a:r>
            <a:r>
              <a:rPr lang="en-US" altLang="en-US" sz="2800" dirty="0" smtClean="0"/>
              <a:t>Hedges, Guarantees, 					Takaful etc.</a:t>
            </a:r>
          </a:p>
        </p:txBody>
      </p:sp>
    </p:spTree>
    <p:extLst>
      <p:ext uri="{BB962C8B-B14F-4D97-AF65-F5344CB8AC3E}">
        <p14:creationId xmlns="" xmlns:p14="http://schemas.microsoft.com/office/powerpoint/2010/main" val="172098388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12289"/>
                                        </p:tgtEl>
                                        <p:attrNameLst>
                                          <p:attrName>style.visibility</p:attrName>
                                        </p:attrNameLst>
                                      </p:cBhvr>
                                      <p:to>
                                        <p:strVal val="visible"/>
                                      </p:to>
                                    </p:set>
                                  </p:childTnLst>
                                </p:cTn>
                              </p:par>
                            </p:childTnLst>
                          </p:cTn>
                        </p:par>
                        <p:par>
                          <p:cTn id="7" fill="hold" nodeType="afterGroup">
                            <p:stCondLst>
                              <p:cond delay="1"/>
                            </p:stCondLst>
                            <p:childTnLst>
                              <p:par>
                                <p:cTn id="8" presetID="1" presetClass="entr" fill="hold" nodeType="afterEffect">
                                  <p:stCondLst>
                                    <p:cond delay="0"/>
                                  </p:stCondLst>
                                  <p:childTnLst>
                                    <p:set>
                                      <p:cBhvr additive="repl">
                                        <p:cTn id="9"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457200"/>
            <a:ext cx="8229600" cy="1371600"/>
          </a:xfrm>
        </p:spPr>
        <p:txBody>
          <a:bodyPr lIns="90000" tIns="46800" rIns="90000" bIns="46800"/>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a:t>Parties Involved</a:t>
            </a:r>
          </a:p>
        </p:txBody>
      </p:sp>
      <p:sp>
        <p:nvSpPr>
          <p:cNvPr id="13314" name="Rectangle 2"/>
          <p:cNvSpPr>
            <a:spLocks noGrp="1" noChangeArrowheads="1"/>
          </p:cNvSpPr>
          <p:nvPr>
            <p:ph idx="1"/>
          </p:nvPr>
        </p:nvSpPr>
        <p:spPr>
          <a:xfrm>
            <a:off x="457200" y="1981200"/>
            <a:ext cx="8229600" cy="3886200"/>
          </a:xfrm>
        </p:spPr>
        <p:txBody>
          <a:bodyPr lIns="90000" tIns="46800" rIns="90000" bIns="46800">
            <a:normAutofit/>
          </a:bodyPr>
          <a:lstStyle/>
          <a:p>
            <a:pPr>
              <a:lnSpc>
                <a:spcPct val="150000"/>
              </a:lnSpc>
              <a:spcBef>
                <a:spcPts val="800"/>
              </a:spcBef>
              <a:buClr>
                <a:srgbClr val="00007D"/>
              </a:buClr>
              <a:buSzPct val="7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Merchant </a:t>
            </a:r>
            <a:r>
              <a:rPr lang="en-US" altLang="en-US" sz="2800" dirty="0" smtClean="0"/>
              <a:t>Banker</a:t>
            </a:r>
            <a:endParaRPr lang="en-US" altLang="en-US" sz="2800" dirty="0"/>
          </a:p>
          <a:p>
            <a:pPr>
              <a:lnSpc>
                <a:spcPct val="150000"/>
              </a:lnSpc>
              <a:spcBef>
                <a:spcPts val="800"/>
              </a:spcBef>
              <a:buClr>
                <a:srgbClr val="00007D"/>
              </a:buClr>
              <a:buSzPct val="7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Credit Rating </a:t>
            </a:r>
            <a:r>
              <a:rPr lang="en-US" altLang="en-US" sz="2800" dirty="0" smtClean="0"/>
              <a:t>Agency</a:t>
            </a:r>
            <a:endParaRPr lang="en-US" altLang="en-US" sz="2800" dirty="0"/>
          </a:p>
          <a:p>
            <a:pPr>
              <a:lnSpc>
                <a:spcPct val="150000"/>
              </a:lnSpc>
              <a:spcBef>
                <a:spcPts val="800"/>
              </a:spcBef>
              <a:buClr>
                <a:srgbClr val="00007D"/>
              </a:buClr>
              <a:buSzPct val="7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Legal &amp; Tax </a:t>
            </a:r>
            <a:r>
              <a:rPr lang="en-US" altLang="en-US" sz="2800" dirty="0" smtClean="0"/>
              <a:t>Counsel</a:t>
            </a:r>
            <a:endParaRPr lang="en-US" altLang="en-US" sz="2800" dirty="0"/>
          </a:p>
          <a:p>
            <a:pPr>
              <a:lnSpc>
                <a:spcPct val="150000"/>
              </a:lnSpc>
              <a:spcBef>
                <a:spcPts val="800"/>
              </a:spcBef>
              <a:buClr>
                <a:srgbClr val="00007D"/>
              </a:buClr>
              <a:buSzPct val="75000"/>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800" dirty="0"/>
              <a:t>Auditor</a:t>
            </a:r>
          </a:p>
          <a:p>
            <a:pPr>
              <a:lnSpc>
                <a:spcPct val="150000"/>
              </a:lnSpc>
              <a:spcBef>
                <a:spcPts val="800"/>
              </a:spcBef>
              <a:buSzPct val="75000"/>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2800" dirty="0"/>
          </a:p>
        </p:txBody>
      </p:sp>
    </p:spTree>
    <p:extLst>
      <p:ext uri="{BB962C8B-B14F-4D97-AF65-F5344CB8AC3E}">
        <p14:creationId xmlns="" xmlns:p14="http://schemas.microsoft.com/office/powerpoint/2010/main" val="3520197737"/>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afterEffect">
                                  <p:stCondLst>
                                    <p:cond delay="0"/>
                                  </p:stCondLst>
                                  <p:childTnLst>
                                    <p:set>
                                      <p:cBhvr additive="repl">
                                        <p:cTn id="6" dur="1" fill="hold">
                                          <p:stCondLst>
                                            <p:cond delay="0"/>
                                          </p:stCondLst>
                                        </p:cTn>
                                        <p:tgtEl>
                                          <p:spTgt spid="13313"/>
                                        </p:tgtEl>
                                        <p:attrNameLst>
                                          <p:attrName>style.visibility</p:attrName>
                                        </p:attrNameLst>
                                      </p:cBhvr>
                                      <p:to>
                                        <p:strVal val="visible"/>
                                      </p:to>
                                    </p:set>
                                  </p:childTnLst>
                                </p:cTn>
                              </p:par>
                            </p:childTnLst>
                          </p:cTn>
                        </p:par>
                        <p:par>
                          <p:cTn id="7" fill="hold" nodeType="afterGroup">
                            <p:stCondLst>
                              <p:cond delay="1"/>
                            </p:stCondLst>
                            <p:childTnLst>
                              <p:par>
                                <p:cTn id="8" presetID="1" presetClass="entr" fill="hold" nodeType="afterEffect">
                                  <p:stCondLst>
                                    <p:cond delay="0"/>
                                  </p:stCondLst>
                                  <p:childTnLst>
                                    <p:set>
                                      <p:cBhvr additive="repl">
                                        <p:cTn id="9"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Players in Sukuk Market </a:t>
            </a:r>
          </a:p>
        </p:txBody>
      </p:sp>
      <p:sp>
        <p:nvSpPr>
          <p:cNvPr id="3" name="Content Placeholder 2"/>
          <p:cNvSpPr>
            <a:spLocks noGrp="1"/>
          </p:cNvSpPr>
          <p:nvPr>
            <p:ph idx="1"/>
          </p:nvPr>
        </p:nvSpPr>
        <p:spPr>
          <a:xfrm>
            <a:off x="457200" y="1295400"/>
            <a:ext cx="8229600" cy="5410200"/>
          </a:xfrm>
        </p:spPr>
        <p:txBody>
          <a:bodyPr>
            <a:normAutofit fontScale="92500" lnSpcReduction="20000"/>
          </a:bodyPr>
          <a:lstStyle/>
          <a:p>
            <a:pPr marL="0" indent="0">
              <a:lnSpc>
                <a:spcPct val="150000"/>
              </a:lnSpc>
              <a:buNone/>
            </a:pPr>
            <a:r>
              <a:rPr lang="en-US" sz="3100" b="1" dirty="0"/>
              <a:t>Originators:</a:t>
            </a:r>
            <a:r>
              <a:rPr lang="en-US" dirty="0"/>
              <a:t> </a:t>
            </a:r>
            <a:endParaRPr lang="en-US" dirty="0" smtClean="0"/>
          </a:p>
          <a:p>
            <a:pPr>
              <a:lnSpc>
                <a:spcPct val="150000"/>
              </a:lnSpc>
            </a:pPr>
            <a:r>
              <a:rPr lang="en-US" dirty="0" smtClean="0"/>
              <a:t>Sukuk </a:t>
            </a:r>
            <a:r>
              <a:rPr lang="en-US" dirty="0"/>
              <a:t>originators are mostly governments ; also Corporate firms </a:t>
            </a:r>
            <a:endParaRPr lang="en-US" dirty="0" smtClean="0"/>
          </a:p>
          <a:p>
            <a:pPr>
              <a:lnSpc>
                <a:spcPct val="150000"/>
              </a:lnSpc>
            </a:pPr>
            <a:r>
              <a:rPr lang="en-US" dirty="0" smtClean="0"/>
              <a:t>High </a:t>
            </a:r>
            <a:r>
              <a:rPr lang="en-US" dirty="0"/>
              <a:t>costs of rating, contract documentation, investment banking and distribution </a:t>
            </a:r>
            <a:r>
              <a:rPr lang="en-US" dirty="0" smtClean="0"/>
              <a:t>fee.</a:t>
            </a:r>
          </a:p>
          <a:p>
            <a:pPr>
              <a:lnSpc>
                <a:spcPct val="150000"/>
              </a:lnSpc>
            </a:pPr>
            <a:r>
              <a:rPr lang="en-US" dirty="0" smtClean="0"/>
              <a:t>Sukuk </a:t>
            </a:r>
            <a:r>
              <a:rPr lang="en-US" dirty="0"/>
              <a:t>option is not attractive to most Islamic banks due to high proportion of short term </a:t>
            </a:r>
            <a:r>
              <a:rPr lang="en-US" dirty="0" smtClean="0"/>
              <a:t>assets. </a:t>
            </a:r>
          </a:p>
          <a:p>
            <a:pPr marL="0" indent="0">
              <a:lnSpc>
                <a:spcPct val="150000"/>
              </a:lnSpc>
              <a:buNone/>
            </a:pPr>
            <a:endParaRPr lang="en-US" dirty="0"/>
          </a:p>
        </p:txBody>
      </p:sp>
    </p:spTree>
    <p:extLst>
      <p:ext uri="{BB962C8B-B14F-4D97-AF65-F5344CB8AC3E}">
        <p14:creationId xmlns="" xmlns:p14="http://schemas.microsoft.com/office/powerpoint/2010/main" val="1118295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Key Players in Sukuk Market </a:t>
            </a:r>
          </a:p>
        </p:txBody>
      </p:sp>
      <p:sp>
        <p:nvSpPr>
          <p:cNvPr id="3" name="Content Placeholder 2"/>
          <p:cNvSpPr>
            <a:spLocks noGrp="1"/>
          </p:cNvSpPr>
          <p:nvPr>
            <p:ph idx="1"/>
          </p:nvPr>
        </p:nvSpPr>
        <p:spPr>
          <a:xfrm>
            <a:off x="457200" y="1066800"/>
            <a:ext cx="8229600" cy="5638800"/>
          </a:xfrm>
        </p:spPr>
        <p:txBody>
          <a:bodyPr>
            <a:noAutofit/>
          </a:bodyPr>
          <a:lstStyle/>
          <a:p>
            <a:pPr marL="0" indent="0">
              <a:lnSpc>
                <a:spcPct val="170000"/>
              </a:lnSpc>
              <a:buNone/>
            </a:pPr>
            <a:r>
              <a:rPr lang="en-US" sz="2300" b="1" dirty="0" smtClean="0"/>
              <a:t>Investment </a:t>
            </a:r>
            <a:r>
              <a:rPr lang="en-US" sz="2300" b="1" dirty="0"/>
              <a:t>banks: </a:t>
            </a:r>
            <a:endParaRPr lang="en-US" sz="2300" b="1" dirty="0" smtClean="0"/>
          </a:p>
          <a:p>
            <a:pPr>
              <a:lnSpc>
                <a:spcPct val="170000"/>
              </a:lnSpc>
            </a:pPr>
            <a:r>
              <a:rPr lang="en-US" sz="2300" dirty="0" smtClean="0"/>
              <a:t>Investment </a:t>
            </a:r>
            <a:r>
              <a:rPr lang="en-US" sz="2300" dirty="0"/>
              <a:t>banking, underwriting, lead managing and book making services for Sukuk are provided by Islamic banks in cooperation with conventional banks having Islamic windows. </a:t>
            </a:r>
            <a:endParaRPr lang="en-US" sz="2300" dirty="0" smtClean="0"/>
          </a:p>
          <a:p>
            <a:pPr>
              <a:lnSpc>
                <a:spcPct val="170000"/>
              </a:lnSpc>
            </a:pPr>
            <a:r>
              <a:rPr lang="en-US" sz="2300" dirty="0" smtClean="0"/>
              <a:t>Subscribers </a:t>
            </a:r>
            <a:r>
              <a:rPr lang="en-US" sz="2300" dirty="0"/>
              <a:t>of these Sukuk are mostly central banks, private sector Islamic </a:t>
            </a:r>
            <a:r>
              <a:rPr lang="en-US" sz="2300" dirty="0" smtClean="0"/>
              <a:t>banks and non bank financial institutions.</a:t>
            </a:r>
          </a:p>
          <a:p>
            <a:pPr>
              <a:lnSpc>
                <a:spcPct val="170000"/>
              </a:lnSpc>
            </a:pPr>
            <a:r>
              <a:rPr lang="en-US" sz="2300" dirty="0" smtClean="0"/>
              <a:t>Sukuks are held by the investors  </a:t>
            </a:r>
            <a:r>
              <a:rPr lang="en-US" sz="2300" dirty="0"/>
              <a:t>resulting in absence of secondary market </a:t>
            </a:r>
            <a:endParaRPr lang="en-US" sz="2300" dirty="0" smtClean="0"/>
          </a:p>
          <a:p>
            <a:pPr>
              <a:lnSpc>
                <a:spcPct val="170000"/>
              </a:lnSpc>
            </a:pPr>
            <a:r>
              <a:rPr lang="en-US" sz="2300" dirty="0" smtClean="0"/>
              <a:t>A </a:t>
            </a:r>
            <a:r>
              <a:rPr lang="en-US" sz="2300" dirty="0"/>
              <a:t>wider class of investors </a:t>
            </a:r>
            <a:r>
              <a:rPr lang="en-US" sz="2300" dirty="0" smtClean="0"/>
              <a:t>is essential </a:t>
            </a:r>
            <a:r>
              <a:rPr lang="en-US" sz="2300" dirty="0"/>
              <a:t>for active </a:t>
            </a:r>
            <a:r>
              <a:rPr lang="en-US" sz="2300" dirty="0" smtClean="0"/>
              <a:t>trading.</a:t>
            </a:r>
            <a:endParaRPr lang="en-US" sz="2300" dirty="0"/>
          </a:p>
        </p:txBody>
      </p:sp>
    </p:spTree>
    <p:extLst>
      <p:ext uri="{BB962C8B-B14F-4D97-AF65-F5344CB8AC3E}">
        <p14:creationId xmlns="" xmlns:p14="http://schemas.microsoft.com/office/powerpoint/2010/main" val="36704297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p:txBody>
          <a:bodyPr tIns="12600"/>
          <a:lstStyle/>
          <a:p>
            <a:pPr>
              <a:tabLst>
                <a:tab pos="723900" algn="l"/>
                <a:tab pos="1447800" algn="l"/>
                <a:tab pos="2171700" algn="l"/>
                <a:tab pos="2895600" algn="l"/>
                <a:tab pos="3619500" algn="l"/>
                <a:tab pos="4343400" algn="l"/>
                <a:tab pos="5067300" algn="l"/>
                <a:tab pos="5791200" algn="l"/>
                <a:tab pos="6515100" algn="l"/>
                <a:tab pos="7239000" algn="l"/>
              </a:tabLst>
            </a:pPr>
            <a:r>
              <a:rPr lang="en-US" altLang="en-US" dirty="0"/>
              <a:t>Some Popular Sukuk</a:t>
            </a:r>
          </a:p>
        </p:txBody>
      </p:sp>
      <p:sp>
        <p:nvSpPr>
          <p:cNvPr id="14338" name="Rectangle 2"/>
          <p:cNvSpPr>
            <a:spLocks noGrp="1" noChangeArrowheads="1"/>
          </p:cNvSpPr>
          <p:nvPr>
            <p:ph idx="1"/>
          </p:nvPr>
        </p:nvSpPr>
        <p:spPr/>
        <p:txBody>
          <a:bodyPr rtlCol="0">
            <a:normAutofit fontScale="92500" lnSpcReduction="20000"/>
          </a:bodyPr>
          <a:lstStyle/>
          <a:p>
            <a:pPr marL="431800" indent="-323850" fontAlgn="auto">
              <a:spcAft>
                <a:spcPts val="0"/>
              </a:spcAft>
              <a:buClr>
                <a:srgbClr val="996633"/>
              </a:buClr>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defRPr/>
            </a:pPr>
            <a:r>
              <a:rPr lang="en-US" b="1" dirty="0" smtClean="0"/>
              <a:t>Murabaha Sukuk</a:t>
            </a:r>
            <a:endParaRPr lang="en-US" b="1" dirty="0"/>
          </a:p>
          <a:p>
            <a:pPr marL="431800" indent="-323850" fontAlgn="auto">
              <a:spcAft>
                <a:spcPts val="0"/>
              </a:spcAft>
              <a:buClr>
                <a:srgbClr val="99663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dirty="0"/>
              <a:t>This is a process of direct structuring of securities wherein a Special Purpose Vehicle (SPV) invests the funds raised through the sale of Sukuk in Murabaha operations. </a:t>
            </a:r>
          </a:p>
          <a:p>
            <a:pPr marL="431800" indent="-323850" fontAlgn="auto">
              <a:spcAft>
                <a:spcPts val="0"/>
              </a:spcAft>
              <a:buClr>
                <a:srgbClr val="996633"/>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dirty="0"/>
              <a:t>The company purchases the asset from the SPV on a Murabaha basis, and the future periodic installments paid by the company to the SPV account for the repayment of the cost and the profit component.</a:t>
            </a:r>
          </a:p>
          <a:p>
            <a:pPr marL="431800" indent="-323850" fontAlgn="auto">
              <a:spcAft>
                <a:spcPts val="0"/>
              </a:spcAft>
              <a:buClr>
                <a:srgbClr val="996633"/>
              </a:buClr>
              <a:buSzPct val="45000"/>
              <a:buFont typeface="Wingdings" charset="2"/>
              <a:buNone/>
              <a:tabLst>
                <a:tab pos="723900" algn="l"/>
                <a:tab pos="1447800" algn="l"/>
                <a:tab pos="2171700" algn="l"/>
                <a:tab pos="2895600" algn="l"/>
                <a:tab pos="3619500" algn="l"/>
                <a:tab pos="4343400" algn="l"/>
                <a:tab pos="5067300" algn="l"/>
                <a:tab pos="5791200" algn="l"/>
                <a:tab pos="6515100" algn="l"/>
                <a:tab pos="7239000" algn="l"/>
              </a:tabLst>
              <a:defRPr/>
            </a:pPr>
            <a:r>
              <a:rPr lang="en-US" dirty="0"/>
              <a:t> </a:t>
            </a:r>
          </a:p>
        </p:txBody>
      </p:sp>
    </p:spTree>
    <p:extLst>
      <p:ext uri="{BB962C8B-B14F-4D97-AF65-F5344CB8AC3E}">
        <p14:creationId xmlns="" xmlns:p14="http://schemas.microsoft.com/office/powerpoint/2010/main" val="9725048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Mudarabah Sukuk (</a:t>
            </a:r>
            <a:r>
              <a:rPr lang="en-US" dirty="0" smtClean="0"/>
              <a:t>certificates</a:t>
            </a:r>
            <a:r>
              <a:rPr lang="en-US" dirty="0"/>
              <a:t>)</a:t>
            </a:r>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pPr>
              <a:lnSpc>
                <a:spcPct val="170000"/>
              </a:lnSpc>
            </a:pPr>
            <a:r>
              <a:rPr lang="en-US" dirty="0" smtClean="0"/>
              <a:t>Mudarabah </a:t>
            </a:r>
            <a:r>
              <a:rPr lang="en-US" dirty="0"/>
              <a:t>certificates or Sukuk represent projects or activities managed on Mudarabah </a:t>
            </a:r>
            <a:r>
              <a:rPr lang="en-US" dirty="0" smtClean="0"/>
              <a:t>principle.</a:t>
            </a:r>
          </a:p>
          <a:p>
            <a:pPr>
              <a:lnSpc>
                <a:spcPct val="170000"/>
              </a:lnSpc>
            </a:pPr>
            <a:r>
              <a:rPr lang="en-US" dirty="0" smtClean="0"/>
              <a:t>Any of </a:t>
            </a:r>
            <a:r>
              <a:rPr lang="en-US" dirty="0"/>
              <a:t>the partners or any other person </a:t>
            </a:r>
            <a:r>
              <a:rPr lang="en-US" dirty="0" smtClean="0"/>
              <a:t>is appointed as </a:t>
            </a:r>
            <a:r>
              <a:rPr lang="en-US" dirty="0"/>
              <a:t>Mudarib for management of the business. </a:t>
            </a:r>
            <a:endParaRPr lang="en-US" dirty="0" smtClean="0"/>
          </a:p>
          <a:p>
            <a:pPr>
              <a:lnSpc>
                <a:spcPct val="170000"/>
              </a:lnSpc>
            </a:pPr>
            <a:r>
              <a:rPr lang="en-US" dirty="0" smtClean="0"/>
              <a:t>They </a:t>
            </a:r>
            <a:r>
              <a:rPr lang="en-US" dirty="0"/>
              <a:t>entitle their holders share in the specific projects. </a:t>
            </a:r>
            <a:endParaRPr lang="en-US" dirty="0" smtClean="0"/>
          </a:p>
          <a:p>
            <a:pPr>
              <a:lnSpc>
                <a:spcPct val="170000"/>
              </a:lnSpc>
            </a:pPr>
            <a:r>
              <a:rPr lang="en-US" dirty="0" smtClean="0"/>
              <a:t>Sukuk </a:t>
            </a:r>
            <a:r>
              <a:rPr lang="en-US" dirty="0"/>
              <a:t>holder can transfer the ownership by selling the deeds in the securities market at his discretion subject to certain rules. </a:t>
            </a:r>
            <a:endParaRPr lang="en-US" dirty="0" smtClean="0"/>
          </a:p>
        </p:txBody>
      </p:sp>
    </p:spTree>
    <p:extLst>
      <p:ext uri="{BB962C8B-B14F-4D97-AF65-F5344CB8AC3E}">
        <p14:creationId xmlns="" xmlns:p14="http://schemas.microsoft.com/office/powerpoint/2010/main" val="3211026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Mudarabah Sukuk (</a:t>
            </a:r>
            <a:r>
              <a:rPr lang="en-US" dirty="0" smtClean="0"/>
              <a:t>certificates</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Trading</a:t>
            </a:r>
            <a:r>
              <a:rPr lang="en-US" b="1" dirty="0"/>
              <a:t>: </a:t>
            </a:r>
            <a:endParaRPr lang="en-US" b="1" dirty="0" smtClean="0"/>
          </a:p>
          <a:p>
            <a:r>
              <a:rPr lang="en-US" dirty="0" smtClean="0"/>
              <a:t>If </a:t>
            </a:r>
            <a:r>
              <a:rPr lang="en-US" dirty="0"/>
              <a:t>the Mudaraba capital is still in the form of money , the trading of </a:t>
            </a:r>
            <a:r>
              <a:rPr lang="en-US" dirty="0" smtClean="0"/>
              <a:t>Mudarabah Sukuk </a:t>
            </a:r>
            <a:r>
              <a:rPr lang="en-US" dirty="0"/>
              <a:t>would be like exchange of money for </a:t>
            </a:r>
            <a:r>
              <a:rPr lang="en-US" dirty="0" smtClean="0"/>
              <a:t>money, which is not permissible in Shariah.</a:t>
            </a:r>
          </a:p>
          <a:p>
            <a:r>
              <a:rPr lang="en-US" dirty="0" smtClean="0"/>
              <a:t>If </a:t>
            </a:r>
            <a:r>
              <a:rPr lang="en-US" dirty="0"/>
              <a:t>capital is in the form of combination of cash, receivables, goods, real assets and benefits , trade must be based on the market price evolved by mutual </a:t>
            </a:r>
            <a:r>
              <a:rPr lang="en-US" dirty="0" smtClean="0"/>
              <a:t>consent</a:t>
            </a:r>
            <a:endParaRPr lang="en-US" dirty="0"/>
          </a:p>
        </p:txBody>
      </p:sp>
    </p:spTree>
    <p:extLst>
      <p:ext uri="{BB962C8B-B14F-4D97-AF65-F5344CB8AC3E}">
        <p14:creationId xmlns="" xmlns:p14="http://schemas.microsoft.com/office/powerpoint/2010/main" val="1282879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Mudarabah Sukuk </a:t>
            </a:r>
            <a:endParaRPr lang="en-US" dirty="0"/>
          </a:p>
        </p:txBody>
      </p:sp>
      <p:sp>
        <p:nvSpPr>
          <p:cNvPr id="3" name="Content Placeholder 2"/>
          <p:cNvSpPr>
            <a:spLocks noGrp="1"/>
          </p:cNvSpPr>
          <p:nvPr>
            <p:ph idx="1"/>
          </p:nvPr>
        </p:nvSpPr>
        <p:spPr>
          <a:xfrm>
            <a:off x="457200" y="1219200"/>
            <a:ext cx="8229600" cy="5334000"/>
          </a:xfrm>
        </p:spPr>
        <p:txBody>
          <a:bodyPr>
            <a:noAutofit/>
          </a:bodyPr>
          <a:lstStyle/>
          <a:p>
            <a:pPr marL="0" indent="0">
              <a:lnSpc>
                <a:spcPct val="150000"/>
              </a:lnSpc>
              <a:buNone/>
            </a:pPr>
            <a:r>
              <a:rPr lang="en-US" sz="2800" b="1" dirty="0" smtClean="0"/>
              <a:t>Mudarabah </a:t>
            </a:r>
            <a:r>
              <a:rPr lang="en-US" sz="2800" b="1" dirty="0"/>
              <a:t>as a </a:t>
            </a:r>
            <a:r>
              <a:rPr lang="en-US" sz="2800" b="1" dirty="0" smtClean="0"/>
              <a:t>Basis</a:t>
            </a:r>
            <a:r>
              <a:rPr lang="en-US" sz="2800" dirty="0" smtClean="0"/>
              <a:t>:</a:t>
            </a:r>
          </a:p>
          <a:p>
            <a:pPr>
              <a:lnSpc>
                <a:spcPct val="150000"/>
              </a:lnSpc>
            </a:pPr>
            <a:r>
              <a:rPr lang="en-US" sz="2800" dirty="0" smtClean="0"/>
              <a:t>It </a:t>
            </a:r>
            <a:r>
              <a:rPr lang="en-US" sz="2800" dirty="0"/>
              <a:t>is not permissible for the issuer to guarantee the capital of the </a:t>
            </a:r>
            <a:r>
              <a:rPr lang="en-US" sz="2800" dirty="0" smtClean="0"/>
              <a:t>Mudarabah. </a:t>
            </a:r>
          </a:p>
          <a:p>
            <a:pPr>
              <a:lnSpc>
                <a:spcPct val="150000"/>
              </a:lnSpc>
            </a:pPr>
            <a:r>
              <a:rPr lang="en-US" sz="2800" dirty="0" smtClean="0"/>
              <a:t>Prospectus </a:t>
            </a:r>
            <a:r>
              <a:rPr lang="en-US" sz="2800" dirty="0"/>
              <a:t>to the issue can contain a promise by a third party to donate a specific sum, without any counter benefit, to meet losses in a given project, provided such commitment is independent of the Mudarabah contract</a:t>
            </a:r>
          </a:p>
        </p:txBody>
      </p:sp>
    </p:spTree>
    <p:extLst>
      <p:ext uri="{BB962C8B-B14F-4D97-AF65-F5344CB8AC3E}">
        <p14:creationId xmlns="" xmlns:p14="http://schemas.microsoft.com/office/powerpoint/2010/main" val="527266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Ijarah Sukuk</a:t>
            </a:r>
            <a:endParaRPr lang="en-US" dirty="0"/>
          </a:p>
        </p:txBody>
      </p:sp>
      <p:sp>
        <p:nvSpPr>
          <p:cNvPr id="3" name="Content Placeholder 2"/>
          <p:cNvSpPr>
            <a:spLocks noGrp="1"/>
          </p:cNvSpPr>
          <p:nvPr>
            <p:ph idx="1"/>
          </p:nvPr>
        </p:nvSpPr>
        <p:spPr/>
        <p:txBody>
          <a:bodyPr>
            <a:normAutofit fontScale="85000" lnSpcReduction="20000"/>
          </a:bodyPr>
          <a:lstStyle/>
          <a:p>
            <a:pPr>
              <a:lnSpc>
                <a:spcPct val="170000"/>
              </a:lnSpc>
            </a:pPr>
            <a:r>
              <a:rPr lang="en-US" dirty="0" smtClean="0"/>
              <a:t>A </a:t>
            </a:r>
            <a:r>
              <a:rPr lang="en-US" dirty="0"/>
              <a:t>key technique to achieve capital protection without amounting to a loan is a binding promise to repurchase certain assets, e.g. in the case of Sukuk Al Ijara , by the issuer. </a:t>
            </a:r>
            <a:endParaRPr lang="en-US" dirty="0" smtClean="0"/>
          </a:p>
          <a:p>
            <a:pPr>
              <a:lnSpc>
                <a:spcPct val="170000"/>
              </a:lnSpc>
            </a:pPr>
            <a:r>
              <a:rPr lang="en-US" dirty="0" smtClean="0"/>
              <a:t>In </a:t>
            </a:r>
            <a:r>
              <a:rPr lang="en-US" dirty="0"/>
              <a:t>the meantime a rent is being paid, which is often benchmarked to an interest rate like </a:t>
            </a:r>
            <a:r>
              <a:rPr lang="en-US" dirty="0" smtClean="0"/>
              <a:t>KIBOR </a:t>
            </a:r>
            <a:r>
              <a:rPr lang="en-US" dirty="0"/>
              <a:t>(which is disliked by Sharia Scholars)</a:t>
            </a:r>
          </a:p>
        </p:txBody>
      </p:sp>
    </p:spTree>
    <p:extLst>
      <p:ext uri="{BB962C8B-B14F-4D97-AF65-F5344CB8AC3E}">
        <p14:creationId xmlns="" xmlns:p14="http://schemas.microsoft.com/office/powerpoint/2010/main" val="807650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After this lecture you will be able to understand the concept of Sukuk regarding their </a:t>
            </a:r>
          </a:p>
          <a:p>
            <a:r>
              <a:rPr lang="en-US" dirty="0" smtClean="0"/>
              <a:t>Definition</a:t>
            </a:r>
          </a:p>
          <a:p>
            <a:r>
              <a:rPr lang="en-US" dirty="0" smtClean="0"/>
              <a:t>Introduction</a:t>
            </a:r>
          </a:p>
          <a:p>
            <a:r>
              <a:rPr lang="en-US" dirty="0" smtClean="0"/>
              <a:t>Objectives of Sukuk</a:t>
            </a:r>
          </a:p>
          <a:p>
            <a:r>
              <a:rPr lang="en-US" dirty="0"/>
              <a:t>Shariah Bases of Sukuk Issue </a:t>
            </a:r>
            <a:endParaRPr lang="en-US" dirty="0" smtClean="0"/>
          </a:p>
          <a:p>
            <a:r>
              <a:rPr lang="en-US" dirty="0"/>
              <a:t>Basics of </a:t>
            </a:r>
            <a:r>
              <a:rPr lang="en-US" dirty="0" smtClean="0"/>
              <a:t>Sukuk</a:t>
            </a:r>
          </a:p>
          <a:p>
            <a:r>
              <a:rPr lang="en-US" dirty="0"/>
              <a:t>Sukuk in Secondary </a:t>
            </a:r>
            <a:r>
              <a:rPr lang="en-US" dirty="0" smtClean="0"/>
              <a:t>Market</a:t>
            </a:r>
          </a:p>
          <a:p>
            <a:r>
              <a:rPr lang="en-US" dirty="0"/>
              <a:t>Sukuk – Guiding principles </a:t>
            </a:r>
            <a:endParaRPr lang="en-US" dirty="0" smtClean="0"/>
          </a:p>
          <a:p>
            <a:pPr marL="360363"/>
            <a:endParaRPr lang="en-US" dirty="0" smtClean="0"/>
          </a:p>
          <a:p>
            <a:pPr marL="360363"/>
            <a:endParaRPr lang="en-US" dirty="0" smtClean="0"/>
          </a:p>
          <a:p>
            <a:endParaRPr lang="en-US" dirty="0"/>
          </a:p>
        </p:txBody>
      </p:sp>
    </p:spTree>
    <p:extLst>
      <p:ext uri="{BB962C8B-B14F-4D97-AF65-F5344CB8AC3E}">
        <p14:creationId xmlns="" xmlns:p14="http://schemas.microsoft.com/office/powerpoint/2010/main" val="717096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a:t>Ijarah Sukuk</a:t>
            </a:r>
          </a:p>
        </p:txBody>
      </p:sp>
      <p:sp>
        <p:nvSpPr>
          <p:cNvPr id="3" name="Content Placeholder 2"/>
          <p:cNvSpPr>
            <a:spLocks noGrp="1"/>
          </p:cNvSpPr>
          <p:nvPr>
            <p:ph idx="1"/>
          </p:nvPr>
        </p:nvSpPr>
        <p:spPr>
          <a:xfrm>
            <a:off x="457200" y="1143000"/>
            <a:ext cx="8229600" cy="5562600"/>
          </a:xfrm>
        </p:spPr>
        <p:txBody>
          <a:bodyPr>
            <a:normAutofit fontScale="85000" lnSpcReduction="20000"/>
          </a:bodyPr>
          <a:lstStyle/>
          <a:p>
            <a:pPr>
              <a:lnSpc>
                <a:spcPct val="160000"/>
              </a:lnSpc>
            </a:pPr>
            <a:r>
              <a:rPr lang="en-US" dirty="0" smtClean="0"/>
              <a:t>Ijarah </a:t>
            </a:r>
            <a:r>
              <a:rPr lang="en-US" dirty="0"/>
              <a:t>Sukuk represent ownership of existing or defined and known assets tied up to a lease </a:t>
            </a:r>
            <a:r>
              <a:rPr lang="en-US" dirty="0" smtClean="0"/>
              <a:t>contract.</a:t>
            </a:r>
          </a:p>
          <a:p>
            <a:pPr>
              <a:lnSpc>
                <a:spcPct val="160000"/>
              </a:lnSpc>
            </a:pPr>
            <a:r>
              <a:rPr lang="en-US" dirty="0"/>
              <a:t>R</a:t>
            </a:r>
            <a:r>
              <a:rPr lang="en-US" dirty="0" smtClean="0"/>
              <a:t>ental </a:t>
            </a:r>
            <a:r>
              <a:rPr lang="en-US" dirty="0"/>
              <a:t>of </a:t>
            </a:r>
            <a:r>
              <a:rPr lang="en-US" dirty="0" smtClean="0"/>
              <a:t>the asset is </a:t>
            </a:r>
            <a:r>
              <a:rPr lang="en-US" dirty="0"/>
              <a:t>the return payable to Sukuk holders. </a:t>
            </a:r>
            <a:endParaRPr lang="en-US" dirty="0" smtClean="0"/>
          </a:p>
          <a:p>
            <a:pPr>
              <a:lnSpc>
                <a:spcPct val="160000"/>
              </a:lnSpc>
            </a:pPr>
            <a:r>
              <a:rPr lang="en-US" dirty="0" smtClean="0"/>
              <a:t>Expenses </a:t>
            </a:r>
            <a:r>
              <a:rPr lang="en-US" dirty="0"/>
              <a:t>related to the corpus of the leased asset are the responsibility of the owner. </a:t>
            </a:r>
            <a:endParaRPr lang="en-US" dirty="0" smtClean="0"/>
          </a:p>
          <a:p>
            <a:pPr>
              <a:lnSpc>
                <a:spcPct val="160000"/>
              </a:lnSpc>
            </a:pPr>
            <a:r>
              <a:rPr lang="en-US" dirty="0" smtClean="0"/>
              <a:t>Therefore</a:t>
            </a:r>
            <a:r>
              <a:rPr lang="en-US" dirty="0"/>
              <a:t>, the expected return flow from such Sukuk may not be completely fixed and determined in advance</a:t>
            </a:r>
            <a:r>
              <a:rPr lang="en-US" dirty="0" smtClean="0"/>
              <a:t>.</a:t>
            </a:r>
          </a:p>
        </p:txBody>
      </p:sp>
    </p:spTree>
    <p:extLst>
      <p:ext uri="{BB962C8B-B14F-4D97-AF65-F5344CB8AC3E}">
        <p14:creationId xmlns="" xmlns:p14="http://schemas.microsoft.com/office/powerpoint/2010/main" val="17616627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Transaction of </a:t>
            </a:r>
            <a:r>
              <a:rPr lang="en-US" dirty="0"/>
              <a:t>Ijarah Sukuk</a:t>
            </a:r>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524000"/>
            <a:ext cx="9143999" cy="5334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959858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Ijarah Sukuk</a:t>
            </a:r>
            <a:endParaRPr lang="en-US" dirty="0"/>
          </a:p>
        </p:txBody>
      </p:sp>
      <p:sp>
        <p:nvSpPr>
          <p:cNvPr id="3" name="Content Placeholder 2"/>
          <p:cNvSpPr>
            <a:spLocks noGrp="1"/>
          </p:cNvSpPr>
          <p:nvPr>
            <p:ph idx="1"/>
          </p:nvPr>
        </p:nvSpPr>
        <p:spPr>
          <a:xfrm>
            <a:off x="457200" y="1295400"/>
            <a:ext cx="8229600" cy="5334000"/>
          </a:xfrm>
        </p:spPr>
        <p:txBody>
          <a:bodyPr>
            <a:normAutofit/>
          </a:bodyPr>
          <a:lstStyle/>
          <a:p>
            <a:r>
              <a:rPr lang="en-US" sz="2800" dirty="0" smtClean="0"/>
              <a:t>The </a:t>
            </a:r>
            <a:r>
              <a:rPr lang="en-US" sz="2800" dirty="0"/>
              <a:t>subscription amounts are used to purchase assets like real estate, motor vehicles, or other equipment for the purpose of leasing them out to their ultimate users. </a:t>
            </a:r>
            <a:endParaRPr lang="en-US" sz="2800" dirty="0" smtClean="0"/>
          </a:p>
          <a:p>
            <a:r>
              <a:rPr lang="en-US" sz="2800" dirty="0" smtClean="0"/>
              <a:t>The </a:t>
            </a:r>
            <a:r>
              <a:rPr lang="en-US" sz="2800" dirty="0"/>
              <a:t>ownership of these assets remains with the Fund and the rentals are charged from the users. </a:t>
            </a:r>
            <a:endParaRPr lang="en-US" sz="2800" dirty="0" smtClean="0"/>
          </a:p>
          <a:p>
            <a:r>
              <a:rPr lang="en-US" sz="2800" dirty="0" smtClean="0"/>
              <a:t>These </a:t>
            </a:r>
            <a:r>
              <a:rPr lang="en-US" sz="2800" dirty="0"/>
              <a:t>rentals are the source of income for the fund which is distributed pro rated to the subscribers. </a:t>
            </a:r>
            <a:endParaRPr lang="en-US" sz="2800" dirty="0" smtClean="0"/>
          </a:p>
          <a:p>
            <a:r>
              <a:rPr lang="en-US" sz="2800" dirty="0" smtClean="0"/>
              <a:t>Each </a:t>
            </a:r>
            <a:r>
              <a:rPr lang="en-US" sz="2800" dirty="0"/>
              <a:t>subscriber is given a certificate to evidence his subscription and to ensure his entitlement to the pro rated share in the income</a:t>
            </a:r>
          </a:p>
        </p:txBody>
      </p:sp>
    </p:spTree>
    <p:extLst>
      <p:ext uri="{BB962C8B-B14F-4D97-AF65-F5344CB8AC3E}">
        <p14:creationId xmlns="" xmlns:p14="http://schemas.microsoft.com/office/powerpoint/2010/main" val="20393794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Ijarah Sukuk</a:t>
            </a:r>
          </a:p>
        </p:txBody>
      </p:sp>
      <p:sp>
        <p:nvSpPr>
          <p:cNvPr id="3" name="Content Placeholder 2"/>
          <p:cNvSpPr>
            <a:spLocks noGrp="1"/>
          </p:cNvSpPr>
          <p:nvPr>
            <p:ph idx="1"/>
          </p:nvPr>
        </p:nvSpPr>
        <p:spPr>
          <a:xfrm>
            <a:off x="457200" y="1447800"/>
            <a:ext cx="8229600" cy="5105400"/>
          </a:xfrm>
        </p:spPr>
        <p:txBody>
          <a:bodyPr>
            <a:normAutofit/>
          </a:bodyPr>
          <a:lstStyle/>
          <a:p>
            <a:pPr>
              <a:lnSpc>
                <a:spcPct val="150000"/>
              </a:lnSpc>
            </a:pPr>
            <a:r>
              <a:rPr lang="en-US" sz="2800" dirty="0" smtClean="0"/>
              <a:t>As </a:t>
            </a:r>
            <a:r>
              <a:rPr lang="en-US" sz="2800" dirty="0"/>
              <a:t>the lessor can stipulate the rentals in advance, the rentals on Sukuk issue can be indicated in advance with possibility of very small variation that might be possible due to payment of ownership-related un-predictable expenses by the lessor or possibility of any default by the lessee</a:t>
            </a:r>
          </a:p>
        </p:txBody>
      </p:sp>
    </p:spTree>
    <p:extLst>
      <p:ext uri="{BB962C8B-B14F-4D97-AF65-F5344CB8AC3E}">
        <p14:creationId xmlns="" xmlns:p14="http://schemas.microsoft.com/office/powerpoint/2010/main" val="25146640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Ijarah fund </a:t>
            </a:r>
          </a:p>
        </p:txBody>
      </p:sp>
      <p:sp>
        <p:nvSpPr>
          <p:cNvPr id="3" name="Content Placeholder 2"/>
          <p:cNvSpPr>
            <a:spLocks noGrp="1"/>
          </p:cNvSpPr>
          <p:nvPr>
            <p:ph idx="1"/>
          </p:nvPr>
        </p:nvSpPr>
        <p:spPr>
          <a:xfrm>
            <a:off x="457200" y="1371600"/>
            <a:ext cx="8229600" cy="5181600"/>
          </a:xfrm>
        </p:spPr>
        <p:txBody>
          <a:bodyPr>
            <a:normAutofit/>
          </a:bodyPr>
          <a:lstStyle/>
          <a:p>
            <a:pPr>
              <a:lnSpc>
                <a:spcPct val="150000"/>
              </a:lnSpc>
            </a:pPr>
            <a:r>
              <a:rPr lang="en-US" sz="2800" dirty="0" smtClean="0"/>
              <a:t>These </a:t>
            </a:r>
            <a:r>
              <a:rPr lang="en-US" sz="2800" dirty="0"/>
              <a:t>certificates may be preferably called " </a:t>
            </a:r>
            <a:r>
              <a:rPr lang="en-US" sz="2800" dirty="0" smtClean="0"/>
              <a:t>Sukuk “</a:t>
            </a:r>
          </a:p>
          <a:p>
            <a:pPr>
              <a:lnSpc>
                <a:spcPct val="150000"/>
              </a:lnSpc>
            </a:pPr>
            <a:r>
              <a:rPr lang="en-US" sz="2800" dirty="0" smtClean="0"/>
              <a:t>Sukuk </a:t>
            </a:r>
            <a:r>
              <a:rPr lang="en-US" sz="2800" dirty="0"/>
              <a:t>represent the pro rated ownership of their holders in the tangible assets of the fund, and not the liquid amounts or </a:t>
            </a:r>
            <a:r>
              <a:rPr lang="en-US" sz="2800" dirty="0" smtClean="0"/>
              <a:t>debts.</a:t>
            </a:r>
          </a:p>
          <a:p>
            <a:pPr>
              <a:lnSpc>
                <a:spcPct val="150000"/>
              </a:lnSpc>
            </a:pPr>
            <a:r>
              <a:rPr lang="en-US" sz="2800" dirty="0" smtClean="0"/>
              <a:t>They </a:t>
            </a:r>
            <a:r>
              <a:rPr lang="en-US" sz="2800" dirty="0"/>
              <a:t>are fully negotiable and can be sold and purchased in the secondary market. </a:t>
            </a:r>
            <a:endParaRPr lang="en-US" sz="2800" dirty="0" smtClean="0"/>
          </a:p>
        </p:txBody>
      </p:sp>
    </p:spTree>
    <p:extLst>
      <p:ext uri="{BB962C8B-B14F-4D97-AF65-F5344CB8AC3E}">
        <p14:creationId xmlns="" xmlns:p14="http://schemas.microsoft.com/office/powerpoint/2010/main" val="42077610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a:t>Ijarah fund </a:t>
            </a:r>
          </a:p>
        </p:txBody>
      </p:sp>
      <p:sp>
        <p:nvSpPr>
          <p:cNvPr id="3" name="Content Placeholder 2"/>
          <p:cNvSpPr>
            <a:spLocks noGrp="1"/>
          </p:cNvSpPr>
          <p:nvPr>
            <p:ph idx="1"/>
          </p:nvPr>
        </p:nvSpPr>
        <p:spPr>
          <a:xfrm>
            <a:off x="457200" y="1066800"/>
            <a:ext cx="8229600" cy="5562600"/>
          </a:xfrm>
        </p:spPr>
        <p:txBody>
          <a:bodyPr>
            <a:normAutofit/>
          </a:bodyPr>
          <a:lstStyle/>
          <a:p>
            <a:pPr>
              <a:lnSpc>
                <a:spcPct val="150000"/>
              </a:lnSpc>
            </a:pPr>
            <a:r>
              <a:rPr lang="en-US" sz="2800" dirty="0" smtClean="0"/>
              <a:t>Anyone </a:t>
            </a:r>
            <a:r>
              <a:rPr lang="en-US" sz="2800" dirty="0"/>
              <a:t>who purchases these </a:t>
            </a:r>
            <a:r>
              <a:rPr lang="en-US" sz="2800" dirty="0" smtClean="0"/>
              <a:t>Sukuk, replaces </a:t>
            </a:r>
            <a:r>
              <a:rPr lang="en-US" sz="2800" dirty="0"/>
              <a:t>the sellers in the pro rated ownership of the relevant assets and all the rights and obligations of the original subscriber are passed on to him. </a:t>
            </a:r>
            <a:endParaRPr lang="en-US" sz="2800" dirty="0" smtClean="0"/>
          </a:p>
          <a:p>
            <a:pPr>
              <a:lnSpc>
                <a:spcPct val="150000"/>
              </a:lnSpc>
            </a:pPr>
            <a:endParaRPr lang="en-US" sz="800" dirty="0" smtClean="0"/>
          </a:p>
          <a:p>
            <a:pPr>
              <a:lnSpc>
                <a:spcPct val="150000"/>
              </a:lnSpc>
            </a:pPr>
            <a:r>
              <a:rPr lang="en-US" sz="2800" dirty="0" smtClean="0"/>
              <a:t>The </a:t>
            </a:r>
            <a:r>
              <a:rPr lang="en-US" sz="2800" dirty="0"/>
              <a:t>price of these </a:t>
            </a:r>
            <a:r>
              <a:rPr lang="en-US" sz="2800" dirty="0" smtClean="0"/>
              <a:t>Sukuk </a:t>
            </a:r>
            <a:r>
              <a:rPr lang="en-US" sz="2800" dirty="0"/>
              <a:t>will be determined on the basis of market forces, and are normally based on their profitability</a:t>
            </a:r>
          </a:p>
        </p:txBody>
      </p:sp>
    </p:spTree>
    <p:extLst>
      <p:ext uri="{BB962C8B-B14F-4D97-AF65-F5344CB8AC3E}">
        <p14:creationId xmlns="" xmlns:p14="http://schemas.microsoft.com/office/powerpoint/2010/main" val="11176890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a:xfrm>
            <a:off x="457200" y="1219200"/>
            <a:ext cx="8229600" cy="5181600"/>
          </a:xfrm>
        </p:spPr>
        <p:txBody>
          <a:bodyPr>
            <a:normAutofit/>
          </a:bodyPr>
          <a:lstStyle/>
          <a:p>
            <a:pPr marL="0" indent="0">
              <a:buNone/>
            </a:pPr>
            <a:r>
              <a:rPr lang="en-US" dirty="0" smtClean="0"/>
              <a:t>In todays lecture we studies the following concepts of Sukuk. </a:t>
            </a:r>
            <a:endParaRPr lang="en-US" dirty="0"/>
          </a:p>
          <a:p>
            <a:pPr marL="571500"/>
            <a:r>
              <a:rPr lang="en-US" dirty="0" smtClean="0"/>
              <a:t>Basics </a:t>
            </a:r>
            <a:r>
              <a:rPr lang="en-US" dirty="0"/>
              <a:t>of Sukuk</a:t>
            </a:r>
          </a:p>
          <a:p>
            <a:pPr marL="571500"/>
            <a:r>
              <a:rPr lang="en-US" dirty="0"/>
              <a:t>Sukuk in Secondary Market</a:t>
            </a:r>
          </a:p>
          <a:p>
            <a:pPr marL="571500"/>
            <a:r>
              <a:rPr lang="en-US" dirty="0"/>
              <a:t>Sukuk – Guiding principles </a:t>
            </a:r>
            <a:endParaRPr lang="en-US" dirty="0" smtClean="0"/>
          </a:p>
          <a:p>
            <a:pPr marL="571500"/>
            <a:r>
              <a:rPr lang="en-US" altLang="en-US" dirty="0"/>
              <a:t>Advantage of Sukuk – Issuer</a:t>
            </a:r>
          </a:p>
          <a:p>
            <a:pPr marL="571500"/>
            <a:r>
              <a:rPr lang="en-US" altLang="en-US" dirty="0"/>
              <a:t>Advantage of Sukuk – Investor</a:t>
            </a:r>
          </a:p>
          <a:p>
            <a:pPr marL="571500"/>
            <a:r>
              <a:rPr lang="en-US" altLang="en-US" dirty="0"/>
              <a:t>Parties Involved</a:t>
            </a:r>
          </a:p>
          <a:p>
            <a:pPr marL="571500"/>
            <a:r>
              <a:rPr lang="en-US" dirty="0"/>
              <a:t>Popular Sukuks</a:t>
            </a:r>
          </a:p>
          <a:p>
            <a:endParaRPr lang="en-US" dirty="0"/>
          </a:p>
          <a:p>
            <a:endParaRPr lang="en-US" dirty="0"/>
          </a:p>
        </p:txBody>
      </p:sp>
    </p:spTree>
    <p:extLst>
      <p:ext uri="{BB962C8B-B14F-4D97-AF65-F5344CB8AC3E}">
        <p14:creationId xmlns="" xmlns:p14="http://schemas.microsoft.com/office/powerpoint/2010/main" val="223149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altLang="en-US" dirty="0" smtClean="0"/>
              <a:t>Advantage of Sukuk – Issuer</a:t>
            </a:r>
          </a:p>
          <a:p>
            <a:r>
              <a:rPr lang="en-US" altLang="en-US" dirty="0" smtClean="0"/>
              <a:t>Advantage of Sukuk – Investor</a:t>
            </a:r>
          </a:p>
          <a:p>
            <a:r>
              <a:rPr lang="en-US" altLang="en-US" dirty="0" smtClean="0"/>
              <a:t>Parties Involved</a:t>
            </a:r>
          </a:p>
          <a:p>
            <a:r>
              <a:rPr lang="en-US" dirty="0" smtClean="0"/>
              <a:t>Popular Sukuks</a:t>
            </a:r>
          </a:p>
          <a:p>
            <a:pPr marL="922338"/>
            <a:r>
              <a:rPr lang="en-US" dirty="0" smtClean="0"/>
              <a:t>Sukuk al Murabaha</a:t>
            </a:r>
          </a:p>
          <a:p>
            <a:pPr marL="922338"/>
            <a:r>
              <a:rPr lang="en-US" dirty="0" smtClean="0"/>
              <a:t>Sukuk al Ijarah</a:t>
            </a:r>
          </a:p>
          <a:p>
            <a:pPr marL="922338"/>
            <a:r>
              <a:rPr lang="en-US" dirty="0" smtClean="0"/>
              <a:t>Sukuk al Musharakah</a:t>
            </a:r>
          </a:p>
          <a:p>
            <a:pPr marL="360363"/>
            <a:r>
              <a:rPr lang="en-US" dirty="0" smtClean="0"/>
              <a:t>Sukuk Growth</a:t>
            </a:r>
          </a:p>
          <a:p>
            <a:pPr marL="360363"/>
            <a:r>
              <a:rPr lang="en-US" dirty="0" smtClean="0"/>
              <a:t>Controversies in different types of Sukuks</a:t>
            </a:r>
          </a:p>
          <a:p>
            <a:pPr marL="360363"/>
            <a:r>
              <a:rPr lang="en-US" dirty="0" smtClean="0"/>
              <a:t>Differences between Sukuk and Bonds</a:t>
            </a:r>
          </a:p>
          <a:p>
            <a:pPr marL="360363"/>
            <a:endParaRPr lang="en-US" dirty="0" smtClean="0"/>
          </a:p>
          <a:p>
            <a:pPr marL="360363"/>
            <a:endParaRPr lang="en-US" dirty="0" smtClean="0"/>
          </a:p>
          <a:p>
            <a:endParaRPr lang="en-US" dirty="0"/>
          </a:p>
        </p:txBody>
      </p:sp>
    </p:spTree>
    <p:extLst>
      <p:ext uri="{BB962C8B-B14F-4D97-AF65-F5344CB8AC3E}">
        <p14:creationId xmlns="" xmlns:p14="http://schemas.microsoft.com/office/powerpoint/2010/main" val="3487840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Sukuk is the Arabic name for a financial </a:t>
            </a:r>
            <a:r>
              <a:rPr lang="en-US" sz="2800" dirty="0" smtClean="0"/>
              <a:t>certificate. </a:t>
            </a:r>
          </a:p>
          <a:p>
            <a:pPr>
              <a:lnSpc>
                <a:spcPct val="150000"/>
              </a:lnSpc>
            </a:pPr>
            <a:r>
              <a:rPr lang="en-US" sz="2800" dirty="0" smtClean="0"/>
              <a:t>Its an </a:t>
            </a:r>
            <a:r>
              <a:rPr lang="en-US" sz="2800" dirty="0"/>
              <a:t>Islamic alternative to </a:t>
            </a:r>
            <a:r>
              <a:rPr lang="en-US" sz="2800" dirty="0" smtClean="0"/>
              <a:t>the conventional interest bearing bonds.</a:t>
            </a:r>
          </a:p>
          <a:p>
            <a:pPr>
              <a:lnSpc>
                <a:spcPct val="150000"/>
              </a:lnSpc>
            </a:pPr>
            <a:r>
              <a:rPr lang="en-US" sz="2800" dirty="0" smtClean="0"/>
              <a:t>Sukuk </a:t>
            </a:r>
            <a:r>
              <a:rPr lang="en-US" sz="2800" dirty="0"/>
              <a:t>is a Trust certificate in which investor returns are derived from legal or beneficial ownership of assets.</a:t>
            </a:r>
          </a:p>
          <a:p>
            <a:pPr>
              <a:lnSpc>
                <a:spcPct val="150000"/>
              </a:lnSpc>
            </a:pPr>
            <a:endParaRPr lang="en-US" sz="2800" dirty="0"/>
          </a:p>
        </p:txBody>
      </p:sp>
    </p:spTree>
    <p:extLst>
      <p:ext uri="{BB962C8B-B14F-4D97-AF65-F5344CB8AC3E}">
        <p14:creationId xmlns="" xmlns:p14="http://schemas.microsoft.com/office/powerpoint/2010/main" val="166589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defRPr/>
            </a:pPr>
            <a:fld id="{99C5E22E-953E-4124-A1E5-2D30BFA7D0E9}" type="slidenum">
              <a:rPr lang="en-US"/>
              <a:pPr>
                <a:defRPr/>
              </a:pPr>
              <a:t>6</a:t>
            </a:fld>
            <a:endParaRPr lang="en-US"/>
          </a:p>
        </p:txBody>
      </p:sp>
      <p:grpSp>
        <p:nvGrpSpPr>
          <p:cNvPr id="3076" name="Group 2"/>
          <p:cNvGrpSpPr>
            <a:grpSpLocks/>
          </p:cNvGrpSpPr>
          <p:nvPr/>
        </p:nvGrpSpPr>
        <p:grpSpPr bwMode="auto">
          <a:xfrm>
            <a:off x="533400" y="381000"/>
            <a:ext cx="7853363" cy="6092825"/>
            <a:chOff x="336" y="1008"/>
            <a:chExt cx="4947" cy="3070"/>
          </a:xfrm>
        </p:grpSpPr>
        <p:pic>
          <p:nvPicPr>
            <p:cNvPr id="3081"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36" y="1008"/>
              <a:ext cx="4947" cy="307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3082" name="Text Box 4"/>
            <p:cNvSpPr txBox="1">
              <a:spLocks noChangeArrowheads="1"/>
            </p:cNvSpPr>
            <p:nvPr/>
          </p:nvSpPr>
          <p:spPr bwMode="auto">
            <a:xfrm>
              <a:off x="336" y="1008"/>
              <a:ext cx="4947" cy="307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grpSp>
      <p:sp>
        <p:nvSpPr>
          <p:cNvPr id="2" name="Rounded Rectangle 1"/>
          <p:cNvSpPr/>
          <p:nvPr/>
        </p:nvSpPr>
        <p:spPr>
          <a:xfrm>
            <a:off x="5029200" y="5105400"/>
            <a:ext cx="838200" cy="457200"/>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b="1" dirty="0"/>
              <a:t>Sukuk</a:t>
            </a:r>
          </a:p>
        </p:txBody>
      </p:sp>
      <p:sp>
        <p:nvSpPr>
          <p:cNvPr id="3" name="Rounded Rectangle 2"/>
          <p:cNvSpPr/>
          <p:nvPr/>
        </p:nvSpPr>
        <p:spPr>
          <a:xfrm>
            <a:off x="3429000" y="5105400"/>
            <a:ext cx="838200" cy="457200"/>
          </a:xfrm>
          <a:prstGeom prst="roundRect">
            <a:avLst/>
          </a:prstGeom>
          <a:solidFill>
            <a:schemeClr val="bg1">
              <a:lumMod val="50000"/>
            </a:schemeClr>
          </a:solidFill>
          <a:ln>
            <a:solidFill>
              <a:schemeClr val="bg1">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sz="2000" b="1" dirty="0"/>
              <a:t>Bond</a:t>
            </a:r>
            <a:endParaRPr lang="en-US" sz="2400" b="1" dirty="0"/>
          </a:p>
        </p:txBody>
      </p:sp>
    </p:spTree>
    <p:extLst>
      <p:ext uri="{BB962C8B-B14F-4D97-AF65-F5344CB8AC3E}">
        <p14:creationId xmlns="" xmlns:p14="http://schemas.microsoft.com/office/powerpoint/2010/main" val="234086785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Sukuk</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lnSpc>
                <a:spcPct val="150000"/>
              </a:lnSpc>
            </a:pPr>
            <a:r>
              <a:rPr lang="en-US" sz="2800" dirty="0" smtClean="0"/>
              <a:t>Sukuk </a:t>
            </a:r>
            <a:r>
              <a:rPr lang="en-US" sz="2800" dirty="0"/>
              <a:t>refer to securitization, a process in which ownership of the underlying assets is transferred to a large number of investors. </a:t>
            </a:r>
            <a:endParaRPr lang="en-US" sz="2800" dirty="0" smtClean="0"/>
          </a:p>
          <a:p>
            <a:pPr>
              <a:lnSpc>
                <a:spcPct val="150000"/>
              </a:lnSpc>
            </a:pPr>
            <a:r>
              <a:rPr lang="en-US" sz="2800" dirty="0" smtClean="0"/>
              <a:t>These </a:t>
            </a:r>
            <a:r>
              <a:rPr lang="en-US" sz="2800" dirty="0"/>
              <a:t>are certificates of equal redeemable value representing undivided share in ownership of tangible assets of particular projects or specific investment activity and services. </a:t>
            </a:r>
          </a:p>
        </p:txBody>
      </p:sp>
    </p:spTree>
    <p:extLst>
      <p:ext uri="{BB962C8B-B14F-4D97-AF65-F5344CB8AC3E}">
        <p14:creationId xmlns="" xmlns:p14="http://schemas.microsoft.com/office/powerpoint/2010/main" val="231853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Sukuk</a:t>
            </a:r>
            <a:endParaRPr lang="en-US" dirty="0"/>
          </a:p>
        </p:txBody>
      </p:sp>
      <p:sp>
        <p:nvSpPr>
          <p:cNvPr id="3" name="Content Placeholder 2"/>
          <p:cNvSpPr>
            <a:spLocks noGrp="1"/>
          </p:cNvSpPr>
          <p:nvPr>
            <p:ph idx="1"/>
          </p:nvPr>
        </p:nvSpPr>
        <p:spPr>
          <a:xfrm>
            <a:off x="457200" y="1676400"/>
            <a:ext cx="8229600" cy="4495800"/>
          </a:xfrm>
        </p:spPr>
        <p:txBody>
          <a:bodyPr>
            <a:normAutofit/>
          </a:bodyPr>
          <a:lstStyle/>
          <a:p>
            <a:pPr>
              <a:lnSpc>
                <a:spcPct val="150000"/>
              </a:lnSpc>
            </a:pPr>
            <a:r>
              <a:rPr lang="en-US" sz="2800" dirty="0" smtClean="0"/>
              <a:t>Its </a:t>
            </a:r>
            <a:r>
              <a:rPr lang="en-US" sz="2800" dirty="0"/>
              <a:t>great potential is in transforming an asset’s future cash flow into present cash flow . </a:t>
            </a:r>
            <a:endParaRPr lang="en-US" sz="2800" dirty="0" smtClean="0"/>
          </a:p>
          <a:p>
            <a:pPr>
              <a:lnSpc>
                <a:spcPct val="150000"/>
              </a:lnSpc>
            </a:pPr>
            <a:r>
              <a:rPr lang="en-US" sz="2800" dirty="0" smtClean="0"/>
              <a:t>Sukuk </a:t>
            </a:r>
            <a:r>
              <a:rPr lang="en-US" sz="2800" dirty="0"/>
              <a:t>may be issued on existing as well as specific assets that may become available at a future date.</a:t>
            </a:r>
          </a:p>
        </p:txBody>
      </p:sp>
    </p:spTree>
    <p:extLst>
      <p:ext uri="{BB962C8B-B14F-4D97-AF65-F5344CB8AC3E}">
        <p14:creationId xmlns="" xmlns:p14="http://schemas.microsoft.com/office/powerpoint/2010/main" val="3341171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Sukuk</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Objective of Sukuk is to </a:t>
            </a:r>
            <a:r>
              <a:rPr lang="en-US" sz="2800" dirty="0"/>
              <a:t>enable organizations </a:t>
            </a:r>
            <a:endParaRPr lang="en-US" sz="2800" dirty="0" smtClean="0"/>
          </a:p>
          <a:p>
            <a:pPr marL="514350" indent="-514350">
              <a:lnSpc>
                <a:spcPct val="150000"/>
              </a:lnSpc>
              <a:buFont typeface="+mj-lt"/>
              <a:buAutoNum type="arabicPeriod"/>
            </a:pPr>
            <a:r>
              <a:rPr lang="en-US" sz="2800" dirty="0" smtClean="0"/>
              <a:t>To </a:t>
            </a:r>
            <a:r>
              <a:rPr lang="en-US" sz="2800" dirty="0"/>
              <a:t>raise capital in a Shariah -compliant fashion , whilst at the same time </a:t>
            </a:r>
            <a:endParaRPr lang="en-US" sz="2800" dirty="0" smtClean="0"/>
          </a:p>
          <a:p>
            <a:pPr marL="514350" indent="-514350">
              <a:lnSpc>
                <a:spcPct val="150000"/>
              </a:lnSpc>
              <a:buAutoNum type="arabicPeriod"/>
            </a:pPr>
            <a:r>
              <a:rPr lang="en-US" sz="2800" dirty="0" smtClean="0"/>
              <a:t>Expanding </a:t>
            </a:r>
            <a:r>
              <a:rPr lang="en-US" sz="2800" dirty="0"/>
              <a:t>the investor base and </a:t>
            </a:r>
            <a:endParaRPr lang="en-US" sz="2800" dirty="0" smtClean="0"/>
          </a:p>
          <a:p>
            <a:pPr marL="514350" indent="-514350">
              <a:lnSpc>
                <a:spcPct val="150000"/>
              </a:lnSpc>
              <a:buAutoNum type="arabicPeriod"/>
            </a:pPr>
            <a:r>
              <a:rPr lang="en-US" sz="2800" dirty="0" smtClean="0"/>
              <a:t>Offering </a:t>
            </a:r>
            <a:r>
              <a:rPr lang="en-US" sz="2800" dirty="0"/>
              <a:t>investment opportunities to new groups.</a:t>
            </a:r>
          </a:p>
        </p:txBody>
      </p:sp>
    </p:spTree>
    <p:extLst>
      <p:ext uri="{BB962C8B-B14F-4D97-AF65-F5344CB8AC3E}">
        <p14:creationId xmlns="" xmlns:p14="http://schemas.microsoft.com/office/powerpoint/2010/main" val="83012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1683</Words>
  <Application>Microsoft Office PowerPoint</Application>
  <PresentationFormat>On-screen Show (4:3)</PresentationFormat>
  <Paragraphs>186</Paragraphs>
  <Slides>36</Slides>
  <Notes>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Sukuk (1)</vt:lpstr>
      <vt:lpstr>Summary of the Previous Lecture</vt:lpstr>
      <vt:lpstr>Learning outcomes</vt:lpstr>
      <vt:lpstr>Learning outcomes</vt:lpstr>
      <vt:lpstr>Definition</vt:lpstr>
      <vt:lpstr>Slide 6</vt:lpstr>
      <vt:lpstr>Introduction of Sukuk</vt:lpstr>
      <vt:lpstr>Introduction of Sukuk</vt:lpstr>
      <vt:lpstr>Objectives of Sukuk</vt:lpstr>
      <vt:lpstr>Shariah Bases of Sukuk Issue </vt:lpstr>
      <vt:lpstr>Basics of Sukuk</vt:lpstr>
      <vt:lpstr>Basics of Sukuk </vt:lpstr>
      <vt:lpstr>Basics of Sukuk </vt:lpstr>
      <vt:lpstr>Sukuk in Secondary Market</vt:lpstr>
      <vt:lpstr>Secondary Market of Sukuk</vt:lpstr>
      <vt:lpstr>Sukuk – Guiding principles </vt:lpstr>
      <vt:lpstr>Sukuk – Guiding principles </vt:lpstr>
      <vt:lpstr>Advantage of Sukuk - Issuer</vt:lpstr>
      <vt:lpstr>Advantage of Sukuk - Investor</vt:lpstr>
      <vt:lpstr>Issuance of Sukuk</vt:lpstr>
      <vt:lpstr>Parties Involved</vt:lpstr>
      <vt:lpstr>Parties Involved</vt:lpstr>
      <vt:lpstr>Key Players in Sukuk Market </vt:lpstr>
      <vt:lpstr>Key Players in Sukuk Market </vt:lpstr>
      <vt:lpstr>Some Popular Sukuk</vt:lpstr>
      <vt:lpstr>Mudarabah Sukuk (certificates)</vt:lpstr>
      <vt:lpstr>Mudarabah Sukuk (certificates)</vt:lpstr>
      <vt:lpstr>Mudarabah Sukuk </vt:lpstr>
      <vt:lpstr>Ijarah Sukuk</vt:lpstr>
      <vt:lpstr>Ijarah Sukuk</vt:lpstr>
      <vt:lpstr>Transaction of Ijarah Sukuk</vt:lpstr>
      <vt:lpstr>Ijarah Sukuk</vt:lpstr>
      <vt:lpstr>Ijarah Sukuk</vt:lpstr>
      <vt:lpstr>Ijarah fund </vt:lpstr>
      <vt:lpstr>Ijarah fund </vt:lpstr>
      <vt:lpstr>Summary of the Lecture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Sukuk</dc:title>
  <dc:creator>Administrator</dc:creator>
  <cp:lastModifiedBy>NTS</cp:lastModifiedBy>
  <cp:revision>33</cp:revision>
  <dcterms:created xsi:type="dcterms:W3CDTF">2006-08-16T00:00:00Z</dcterms:created>
  <dcterms:modified xsi:type="dcterms:W3CDTF">2013-12-10T10:30:57Z</dcterms:modified>
</cp:coreProperties>
</file>