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89" r:id="rId2"/>
    <p:sldId id="291" r:id="rId3"/>
    <p:sldId id="292" r:id="rId4"/>
    <p:sldId id="293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AB676-A009-4360-AA0F-DF4F1B1F709A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9B2F3-7553-4CE5-B395-972A0441FA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604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3FA756EF-CC11-4505-B87D-9559922646C5}" type="slidenum">
              <a:rPr lang="en-US" altLang="en-US" sz="1400">
                <a:solidFill>
                  <a:srgbClr val="000000"/>
                </a:solidFill>
              </a:rPr>
              <a:pPr/>
              <a:t>11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42" y="4343400"/>
            <a:ext cx="5485921" cy="4114800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ACB72B68-2D52-4B76-849C-127C4E48BC34}" type="slidenum">
              <a:rPr lang="en-US" altLang="en-US" sz="1400">
                <a:solidFill>
                  <a:srgbClr val="000000"/>
                </a:solidFill>
              </a:rPr>
              <a:pPr/>
              <a:t>18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42" y="4343400"/>
            <a:ext cx="5485921" cy="4114800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7D6E42-4DEF-4466-9ABC-6CECC6937E8A}" type="slidenum">
              <a:rPr lang="en-US" altLang="en-US" sz="1400">
                <a:solidFill>
                  <a:srgbClr val="000000"/>
                </a:solidFill>
              </a:rPr>
              <a:pPr/>
              <a:t>19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542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42" y="4343400"/>
            <a:ext cx="5485921" cy="4114800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8FB01E0F-1D21-43FB-B9F6-797740412E3A}" type="slidenum">
              <a:rPr lang="en-US" altLang="en-US" sz="1400">
                <a:solidFill>
                  <a:srgbClr val="000000"/>
                </a:solidFill>
              </a:rPr>
              <a:pPr/>
              <a:t>20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42" y="4343400"/>
            <a:ext cx="5485921" cy="4114800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92CAC194-9A7E-4A6E-8DE2-BA9326469403}" type="slidenum">
              <a:rPr lang="en-US" altLang="en-US" sz="1400">
                <a:solidFill>
                  <a:srgbClr val="000000"/>
                </a:solidFill>
              </a:rPr>
              <a:pPr/>
              <a:t>21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42" y="4343400"/>
            <a:ext cx="5485921" cy="4114800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C4DB3AE8-FC12-489E-953A-47C98496C305}" type="slidenum">
              <a:rPr lang="en-US" altLang="en-US" sz="1400">
                <a:solidFill>
                  <a:srgbClr val="000000"/>
                </a:solidFill>
              </a:rPr>
              <a:pPr/>
              <a:t>22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42" y="4343400"/>
            <a:ext cx="5485921" cy="4114800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5FEC5C1D-E43F-452E-B711-6469FB44DB9A}" type="slidenum">
              <a:rPr lang="en-US" altLang="en-US" sz="1400">
                <a:solidFill>
                  <a:srgbClr val="000000"/>
                </a:solidFill>
              </a:rPr>
              <a:pPr/>
              <a:t>23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0413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42" y="4343400"/>
            <a:ext cx="5485921" cy="4114800"/>
          </a:xfrm>
          <a:noFill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Sukuk (II)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220529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Sukuk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2300" dirty="0" smtClean="0"/>
              <a:t>Sukuk are </a:t>
            </a:r>
            <a:r>
              <a:rPr lang="en-US" sz="2300" dirty="0"/>
              <a:t>gaining popularity as alternative source of funding. </a:t>
            </a:r>
            <a:endParaRPr lang="en-US" sz="2300" dirty="0" smtClean="0"/>
          </a:p>
          <a:p>
            <a:pPr>
              <a:lnSpc>
                <a:spcPct val="170000"/>
              </a:lnSpc>
            </a:pPr>
            <a:r>
              <a:rPr lang="en-US" sz="2300" dirty="0" smtClean="0"/>
              <a:t>Growth </a:t>
            </a:r>
            <a:r>
              <a:rPr lang="en-US" sz="2300" dirty="0"/>
              <a:t>has been fuelled by strong demand for </a:t>
            </a:r>
            <a:r>
              <a:rPr lang="en-US" sz="2300" dirty="0" smtClean="0"/>
              <a:t>Shariah compliant </a:t>
            </a:r>
            <a:r>
              <a:rPr lang="en-US" sz="2300" dirty="0"/>
              <a:t>assets. </a:t>
            </a:r>
            <a:endParaRPr lang="en-US" sz="2300" dirty="0" smtClean="0"/>
          </a:p>
          <a:p>
            <a:pPr>
              <a:lnSpc>
                <a:spcPct val="170000"/>
              </a:lnSpc>
            </a:pPr>
            <a:r>
              <a:rPr lang="en-US" sz="2300" dirty="0" smtClean="0"/>
              <a:t>Malaysia </a:t>
            </a:r>
            <a:r>
              <a:rPr lang="en-US" sz="2300" dirty="0"/>
              <a:t>and Middle East have emerged as key Sukuk </a:t>
            </a:r>
            <a:r>
              <a:rPr lang="en-US" sz="2300" dirty="0" smtClean="0"/>
              <a:t>centers </a:t>
            </a:r>
          </a:p>
          <a:p>
            <a:pPr>
              <a:lnSpc>
                <a:spcPct val="170000"/>
              </a:lnSpc>
            </a:pPr>
            <a:r>
              <a:rPr lang="en-US" sz="2300" dirty="0" smtClean="0"/>
              <a:t>Also </a:t>
            </a:r>
            <a:r>
              <a:rPr lang="en-US" sz="2300" dirty="0"/>
              <a:t>issued in Germany, Britain, </a:t>
            </a:r>
            <a:r>
              <a:rPr lang="en-US" sz="2300" dirty="0" smtClean="0"/>
              <a:t>japan, Philippines </a:t>
            </a:r>
            <a:r>
              <a:rPr lang="en-US" sz="2300" dirty="0"/>
              <a:t>, </a:t>
            </a:r>
            <a:r>
              <a:rPr lang="en-US" sz="2300" dirty="0" smtClean="0"/>
              <a:t>Pakistan, etc.</a:t>
            </a:r>
          </a:p>
          <a:p>
            <a:pPr>
              <a:lnSpc>
                <a:spcPct val="170000"/>
              </a:lnSpc>
            </a:pPr>
            <a:r>
              <a:rPr lang="en-US" sz="2300" dirty="0" smtClean="0"/>
              <a:t>Ijarah </a:t>
            </a:r>
            <a:r>
              <a:rPr lang="en-US" sz="2300" dirty="0"/>
              <a:t>concept is the most popular amongst issuers of global Islamic securities</a:t>
            </a:r>
          </a:p>
        </p:txBody>
      </p:sp>
    </p:spTree>
    <p:extLst>
      <p:ext uri="{BB962C8B-B14F-4D97-AF65-F5344CB8AC3E}">
        <p14:creationId xmlns:p14="http://schemas.microsoft.com/office/powerpoint/2010/main" xmlns="" val="184765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 lIns="90000" tIns="46800" rIns="90000" bIns="46800">
            <a:normAutofit fontScale="90000"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smtClean="0"/>
              <a:t>Global Sukuk Issuance (Billion dollars)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en-US" altLang="en-US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CA5FE799-8683-44AA-BA9D-9EE778D9478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174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56369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Global Sukuk Issuance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518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1524000"/>
            <a:ext cx="1524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097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8305800" cy="5610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6923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6138" y="914400"/>
            <a:ext cx="7383462" cy="5224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4443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741363"/>
            <a:ext cx="7239000" cy="5040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7659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6477000" cy="5586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6478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471" y="685801"/>
            <a:ext cx="8387929" cy="56895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00B8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6754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 rtlCol="0">
            <a:norm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Sukuk for Construction industry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/>
        <p:txBody>
          <a:bodyPr lIns="90000" tIns="46800" rIns="90000" bIns="46800" rtlCol="0">
            <a:normAutofit/>
          </a:bodyPr>
          <a:lstStyle/>
          <a:p>
            <a:pPr marL="3175" indent="0" fontAlgn="auto">
              <a:spcBef>
                <a:spcPts val="800"/>
              </a:spcBef>
              <a:spcAft>
                <a:spcPts val="0"/>
              </a:spcAft>
              <a:buSzPct val="7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 smtClean="0"/>
              <a:t>Examples from Pakistan.</a:t>
            </a:r>
            <a:endParaRPr lang="en-US" dirty="0"/>
          </a:p>
          <a:p>
            <a:pPr marL="460375" indent="-457200" fontAlgn="auto">
              <a:spcBef>
                <a:spcPts val="800"/>
              </a:spcBef>
              <a:spcAft>
                <a:spcPts val="0"/>
              </a:spcAft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WAPDA Sukuk for upraising </a:t>
            </a:r>
            <a:r>
              <a:rPr lang="en-US" dirty="0" err="1"/>
              <a:t>Mangla</a:t>
            </a:r>
            <a:r>
              <a:rPr lang="en-US" dirty="0"/>
              <a:t> Dam</a:t>
            </a:r>
          </a:p>
          <a:p>
            <a:pPr marL="460375" indent="-457200" fontAlgn="auto">
              <a:spcBef>
                <a:spcPts val="800"/>
              </a:spcBef>
              <a:spcAft>
                <a:spcPts val="0"/>
              </a:spcAft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US" dirty="0"/>
              <a:t>Motorway Sukuk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4CFC64A0-E2E2-4D85-B399-052230BBC5D8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08926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/>
              <a:t>WAPDA Sukuk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 lIns="90000" tIns="46800" rIns="90000" bIns="46800" rtlCol="0">
            <a:normAutofit fontScale="85000" lnSpcReduction="20000"/>
          </a:bodyPr>
          <a:lstStyle/>
          <a:p>
            <a:pPr marL="3175" indent="0" fontAlgn="auto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800" dirty="0" smtClean="0"/>
              <a:t>WAPDA’s financing requirement: PKR 8,000 million to (partially) fund the </a:t>
            </a:r>
            <a:r>
              <a:rPr lang="en-US" sz="2800" dirty="0" err="1" smtClean="0"/>
              <a:t>Mangla</a:t>
            </a:r>
            <a:r>
              <a:rPr lang="en-US" sz="2800" dirty="0" smtClean="0"/>
              <a:t> Dam Raising Project</a:t>
            </a:r>
          </a:p>
          <a:p>
            <a:pPr marL="3175" indent="0" fontAlgn="auto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800" dirty="0" smtClean="0"/>
              <a:t>Key objectives for WAPDA were:</a:t>
            </a:r>
          </a:p>
          <a:p>
            <a:pPr marL="460375" indent="-457200" fontAlgn="auto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800" dirty="0" smtClean="0"/>
              <a:t>To raise financing in a cost efficient manner</a:t>
            </a:r>
          </a:p>
          <a:p>
            <a:pPr marL="460375" indent="-457200" fontAlgn="auto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800" dirty="0" smtClean="0"/>
              <a:t>Strengthen its presence in the local financial markets</a:t>
            </a:r>
          </a:p>
          <a:p>
            <a:pPr marL="460375" indent="-457200" fontAlgn="auto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800" dirty="0" smtClean="0"/>
              <a:t>Diversify and cultivate WAPDA’s investor base</a:t>
            </a:r>
          </a:p>
          <a:p>
            <a:pPr marL="460375" indent="-457200" fontAlgn="auto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US" sz="2800" dirty="0" smtClean="0"/>
              <a:t>Undertake a landmark transaction which will catalyze the promotion of Islamic Financial instruments and lead the way for other public sector entities</a:t>
            </a:r>
          </a:p>
          <a:p>
            <a:pPr marL="460375" indent="-457200" fontAlgn="auto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SzPct val="100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7062619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Previous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 smtClean="0"/>
              <a:t>We studies the following concepts of Sukuk </a:t>
            </a:r>
            <a:endParaRPr lang="en-US" sz="2800" dirty="0"/>
          </a:p>
          <a:p>
            <a:pPr marL="571500">
              <a:lnSpc>
                <a:spcPct val="150000"/>
              </a:lnSpc>
            </a:pPr>
            <a:r>
              <a:rPr lang="en-US" sz="2800" dirty="0" smtClean="0"/>
              <a:t>Basics </a:t>
            </a:r>
            <a:r>
              <a:rPr lang="en-US" sz="2800" dirty="0"/>
              <a:t>of Sukuk</a:t>
            </a:r>
          </a:p>
          <a:p>
            <a:pPr marL="571500">
              <a:lnSpc>
                <a:spcPct val="150000"/>
              </a:lnSpc>
            </a:pPr>
            <a:r>
              <a:rPr lang="en-US" sz="2800" dirty="0"/>
              <a:t>Sukuk in Secondary Market</a:t>
            </a:r>
          </a:p>
          <a:p>
            <a:pPr marL="571500">
              <a:lnSpc>
                <a:spcPct val="150000"/>
              </a:lnSpc>
            </a:pPr>
            <a:r>
              <a:rPr lang="en-US" sz="2800" dirty="0"/>
              <a:t>Sukuk – Guiding principles </a:t>
            </a:r>
            <a:endParaRPr lang="en-US" sz="2800" dirty="0" smtClean="0"/>
          </a:p>
          <a:p>
            <a:pPr marL="571500">
              <a:lnSpc>
                <a:spcPct val="150000"/>
              </a:lnSpc>
            </a:pPr>
            <a:r>
              <a:rPr lang="en-US" altLang="en-US" sz="2800" dirty="0"/>
              <a:t>Advantage of Sukuk – Issuer</a:t>
            </a:r>
          </a:p>
          <a:p>
            <a:pPr marL="571500">
              <a:lnSpc>
                <a:spcPct val="150000"/>
              </a:lnSpc>
            </a:pPr>
            <a:r>
              <a:rPr lang="en-US" altLang="en-US" sz="2800" dirty="0"/>
              <a:t>Advantage of Sukuk – Investor</a:t>
            </a:r>
          </a:p>
          <a:p>
            <a:pPr marL="571500">
              <a:lnSpc>
                <a:spcPct val="150000"/>
              </a:lnSpc>
            </a:pPr>
            <a:r>
              <a:rPr lang="en-US" altLang="en-US" sz="2800" dirty="0"/>
              <a:t>Parties Involved</a:t>
            </a:r>
          </a:p>
          <a:p>
            <a:pPr marL="571500">
              <a:lnSpc>
                <a:spcPct val="150000"/>
              </a:lnSpc>
            </a:pPr>
            <a:r>
              <a:rPr lang="en-US" sz="2800" dirty="0"/>
              <a:t>Popular Sukuks</a:t>
            </a:r>
          </a:p>
          <a:p>
            <a:pPr>
              <a:lnSpc>
                <a:spcPct val="150000"/>
              </a:lnSpc>
            </a:pPr>
            <a:endParaRPr lang="en-US" sz="2800" dirty="0"/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2757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90000" tIns="46800" rIns="90000" bIns="468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/>
              <a:t>Transaction Structure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458200" cy="5046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583493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571500" y="76200"/>
            <a:ext cx="8229600" cy="990600"/>
          </a:xfrm>
        </p:spPr>
        <p:txBody>
          <a:bodyPr lIns="90000" tIns="46800" rIns="90000" bIns="4680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/>
              <a:t>Transaction Structure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E12576B6-3EA2-46BA-BA31-EE5D07CD697B}" type="slidenum">
              <a:rPr lang="en-US"/>
              <a:pPr>
                <a:defRPr/>
              </a:pPr>
              <a:t>21</a:t>
            </a:fld>
            <a:endParaRPr lang="en-US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1"/>
            <a:ext cx="85344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689849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 lIns="90000" tIns="46800" rIns="90000" bIns="46800">
            <a:normAutofit fontScale="90000"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 smtClean="0"/>
              <a:t>Offer </a:t>
            </a:r>
            <a:r>
              <a:rPr lang="en-US" altLang="en-US" dirty="0"/>
              <a:t>Summery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593354C8-BD0E-4F26-A2C9-0AA763C451BF}" type="slidenum">
              <a:rPr lang="en-US"/>
              <a:pPr>
                <a:defRPr/>
              </a:pPr>
              <a:t>22</a:t>
            </a:fld>
            <a:endParaRPr lang="en-US"/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>
                    <a:lum contrast="12000"/>
                  </a:blip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32765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 lIns="90000" tIns="46800" rIns="90000" bIns="46800">
            <a:normAutofit/>
          </a:bodyPr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dirty="0"/>
              <a:t>Motorway Sukuk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06659A4C-4D48-421E-9E09-C0D1EAB5415A}" type="slidenum">
              <a:rPr lang="en-US"/>
              <a:pPr>
                <a:defRPr/>
              </a:pPr>
              <a:t>23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77724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457749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Sukuk versus Conventional Bonds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Sukuk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Income is generated from </a:t>
            </a:r>
            <a:r>
              <a:rPr lang="en-US" dirty="0" smtClean="0"/>
              <a:t>assets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</a:t>
            </a:r>
            <a:r>
              <a:rPr lang="en-US" dirty="0"/>
              <a:t>is expected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Negotiability is restricted </a:t>
            </a:r>
            <a:r>
              <a:rPr lang="en-US" dirty="0"/>
              <a:t>to specific types </a:t>
            </a:r>
            <a:r>
              <a:rPr lang="en-US" dirty="0" smtClean="0"/>
              <a:t>of Sukuk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Conventional Bonds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Income </a:t>
            </a:r>
            <a:r>
              <a:rPr lang="en-US" dirty="0"/>
              <a:t>is derived from debt </a:t>
            </a:r>
            <a:r>
              <a:rPr lang="en-US" dirty="0" smtClean="0"/>
              <a:t>instrument.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Return </a:t>
            </a:r>
            <a:r>
              <a:rPr lang="en-US" dirty="0"/>
              <a:t>is interest and </a:t>
            </a:r>
            <a:r>
              <a:rPr lang="en-US" dirty="0" smtClean="0"/>
              <a:t>pre-determined.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Negotiable </a:t>
            </a:r>
            <a:r>
              <a:rPr lang="en-US" dirty="0"/>
              <a:t>financial paper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xmlns="" val="265912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Sukuk versus Conventional Bonds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Sukuk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Sukuk issue is a seller of </a:t>
            </a:r>
            <a:r>
              <a:rPr lang="en-US" dirty="0" smtClean="0"/>
              <a:t>assets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Sukuk holder is an owner of </a:t>
            </a:r>
            <a:r>
              <a:rPr lang="en-US" dirty="0" smtClean="0"/>
              <a:t>assets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Seller-Buyer </a:t>
            </a:r>
            <a:r>
              <a:rPr lang="en-US" dirty="0" smtClean="0"/>
              <a:t>relationship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Business risk-return relationship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Conventional Bonds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Bond issuer is a </a:t>
            </a:r>
            <a:r>
              <a:rPr lang="en-US" dirty="0" smtClean="0"/>
              <a:t>borrower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Bond holder is a </a:t>
            </a:r>
            <a:r>
              <a:rPr lang="en-US" dirty="0" smtClean="0"/>
              <a:t>lender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Lender-borrower </a:t>
            </a:r>
            <a:r>
              <a:rPr lang="en-US" dirty="0" smtClean="0"/>
              <a:t>relationship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Issuer guarantees the payment of face </a:t>
            </a:r>
            <a:r>
              <a:rPr lang="en-US" dirty="0" smtClean="0"/>
              <a:t>value and </a:t>
            </a:r>
            <a:r>
              <a:rPr lang="en-US" dirty="0"/>
              <a:t>periodic interest</a:t>
            </a:r>
          </a:p>
        </p:txBody>
      </p:sp>
    </p:spTree>
    <p:extLst>
      <p:ext uri="{BB962C8B-B14F-4D97-AF65-F5344CB8AC3E}">
        <p14:creationId xmlns:p14="http://schemas.microsoft.com/office/powerpoint/2010/main" xmlns="" val="167013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Sukuk versus Conventional Bonds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u="sng" dirty="0" smtClean="0"/>
              <a:t>Sukuk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/>
              <a:t>Major risk lays with underlying </a:t>
            </a:r>
            <a:r>
              <a:rPr lang="en-US" dirty="0" smtClean="0"/>
              <a:t>assets</a:t>
            </a:r>
          </a:p>
          <a:p>
            <a:pPr marL="514350" indent="-514350">
              <a:buFont typeface="+mj-lt"/>
              <a:buAutoNum type="arabicPeriod" startAt="8"/>
            </a:pPr>
            <a:endParaRPr lang="en-US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dirty="0"/>
              <a:t>Return is expected from the </a:t>
            </a:r>
            <a:r>
              <a:rPr lang="en-US" dirty="0" smtClean="0"/>
              <a:t>underlying assets</a:t>
            </a:r>
          </a:p>
          <a:p>
            <a:pPr marL="514350" indent="-514350">
              <a:buFont typeface="+mj-lt"/>
              <a:buAutoNum type="arabicPeriod" startAt="8"/>
            </a:pPr>
            <a:endParaRPr lang="en-US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dirty="0"/>
              <a:t>Return of investor’s capital cannot </a:t>
            </a:r>
            <a:r>
              <a:rPr lang="en-US" dirty="0" smtClean="0"/>
              <a:t>be guaranteed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u="sng" dirty="0" smtClean="0"/>
              <a:t>Conventional Bonds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dirty="0"/>
              <a:t>Major risk is with issuer – credit </a:t>
            </a:r>
            <a:r>
              <a:rPr lang="en-US" dirty="0" smtClean="0"/>
              <a:t>risk</a:t>
            </a:r>
          </a:p>
          <a:p>
            <a:pPr marL="514350" indent="-514350">
              <a:buFont typeface="+mj-lt"/>
              <a:buAutoNum type="arabicPeriod" startAt="8"/>
            </a:pPr>
            <a:endParaRPr lang="en-US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dirty="0"/>
              <a:t>Interest payment is an </a:t>
            </a:r>
            <a:r>
              <a:rPr lang="en-US" dirty="0" smtClean="0"/>
              <a:t>obligation</a:t>
            </a:r>
          </a:p>
          <a:p>
            <a:pPr marL="514350" indent="-514350">
              <a:buFont typeface="+mj-lt"/>
              <a:buAutoNum type="arabicPeriod" startAt="8"/>
            </a:pPr>
            <a:endParaRPr lang="en-US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dirty="0"/>
              <a:t>Issuer is obligated to return investor’s </a:t>
            </a:r>
            <a:r>
              <a:rPr lang="en-US" dirty="0" smtClean="0"/>
              <a:t>capital (face </a:t>
            </a:r>
            <a:r>
              <a:rPr lang="en-US" dirty="0"/>
              <a:t>value)</a:t>
            </a:r>
          </a:p>
        </p:txBody>
      </p:sp>
    </p:spTree>
    <p:extLst>
      <p:ext uri="{BB962C8B-B14F-4D97-AF65-F5344CB8AC3E}">
        <p14:creationId xmlns:p14="http://schemas.microsoft.com/office/powerpoint/2010/main" xmlns="" val="331069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Controversies in Sukuk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u="sng" dirty="0" smtClean="0"/>
              <a:t>Sukuk al Musharakah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some </a:t>
            </a:r>
            <a:r>
              <a:rPr lang="en-US" dirty="0" smtClean="0"/>
              <a:t>Shariah </a:t>
            </a:r>
            <a:r>
              <a:rPr lang="en-US" dirty="0"/>
              <a:t>Boards approved the structure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or allowed their respective institutions to invest in such business deals, others have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prevented institutions under their respective supervision to invest in such </a:t>
            </a:r>
            <a:r>
              <a:rPr lang="en-US" dirty="0" smtClean="0"/>
              <a:t>Sukuk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viewing them </a:t>
            </a:r>
            <a:r>
              <a:rPr lang="en-US" dirty="0" smtClean="0"/>
              <a:t>Shariah </a:t>
            </a:r>
            <a:r>
              <a:rPr lang="en-US" dirty="0"/>
              <a:t>non-compliant.</a:t>
            </a:r>
          </a:p>
        </p:txBody>
      </p:sp>
    </p:spTree>
    <p:extLst>
      <p:ext uri="{BB962C8B-B14F-4D97-AF65-F5344CB8AC3E}">
        <p14:creationId xmlns:p14="http://schemas.microsoft.com/office/powerpoint/2010/main" xmlns="" val="146283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Controversies in Sukuk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u="sng" dirty="0" smtClean="0"/>
              <a:t>Sukuk al Musharakah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Disagreement arises on the </a:t>
            </a:r>
            <a:r>
              <a:rPr lang="en-US" dirty="0"/>
              <a:t>permissibility for one of the </a:t>
            </a:r>
            <a:r>
              <a:rPr lang="en-US" dirty="0" smtClean="0"/>
              <a:t>Musharakah </a:t>
            </a:r>
            <a:r>
              <a:rPr lang="en-US" dirty="0"/>
              <a:t>partners to give an undertaking </a:t>
            </a:r>
            <a:r>
              <a:rPr lang="en-US" dirty="0" smtClean="0"/>
              <a:t>to purchase </a:t>
            </a:r>
            <a:r>
              <a:rPr lang="en-US" dirty="0"/>
              <a:t>the shares or units of the second partner of the </a:t>
            </a:r>
            <a:r>
              <a:rPr lang="en-US" dirty="0" smtClean="0"/>
              <a:t>Musharakah, </a:t>
            </a:r>
            <a:r>
              <a:rPr lang="en-US" dirty="0"/>
              <a:t>at </a:t>
            </a:r>
            <a:r>
              <a:rPr lang="en-US" dirty="0" smtClean="0"/>
              <a:t>the maturity </a:t>
            </a:r>
            <a:r>
              <a:rPr lang="en-US" dirty="0"/>
              <a:t>of the </a:t>
            </a:r>
            <a:r>
              <a:rPr lang="en-US" dirty="0" smtClean="0"/>
              <a:t>Sukuk, </a:t>
            </a:r>
            <a:r>
              <a:rPr lang="en-US" dirty="0"/>
              <a:t>at face value and predetermined price.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9353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 against the Ijarah Sukuk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1. Guarantee </a:t>
            </a:r>
            <a:r>
              <a:rPr lang="en-US" b="1" u="sng" dirty="0"/>
              <a:t>in Sukuk issuance: </a:t>
            </a:r>
            <a:endParaRPr lang="en-US" b="1" u="sng" dirty="0" smtClean="0"/>
          </a:p>
          <a:p>
            <a:r>
              <a:rPr lang="en-US" dirty="0" smtClean="0"/>
              <a:t>A </a:t>
            </a:r>
            <a:r>
              <a:rPr lang="en-US" dirty="0"/>
              <a:t>third party who is normally </a:t>
            </a:r>
            <a:r>
              <a:rPr lang="en-US" dirty="0" smtClean="0"/>
              <a:t>the originator </a:t>
            </a:r>
            <a:r>
              <a:rPr lang="en-US" dirty="0"/>
              <a:t>of the </a:t>
            </a:r>
            <a:r>
              <a:rPr lang="en-US" dirty="0" smtClean="0"/>
              <a:t>Sukuk provides </a:t>
            </a:r>
            <a:r>
              <a:rPr lang="en-US" dirty="0"/>
              <a:t>a guarantee for the principal capital of </a:t>
            </a:r>
            <a:r>
              <a:rPr lang="en-US" dirty="0" smtClean="0"/>
              <a:t>the Sukuk.</a:t>
            </a:r>
          </a:p>
          <a:p>
            <a:r>
              <a:rPr lang="en-US" dirty="0" smtClean="0"/>
              <a:t>The </a:t>
            </a:r>
            <a:r>
              <a:rPr lang="en-US" dirty="0"/>
              <a:t>originator </a:t>
            </a:r>
            <a:r>
              <a:rPr lang="en-US" dirty="0" smtClean="0"/>
              <a:t>benefiting </a:t>
            </a:r>
            <a:r>
              <a:rPr lang="en-US" dirty="0"/>
              <a:t>from the </a:t>
            </a:r>
            <a:r>
              <a:rPr lang="en-US" dirty="0" smtClean="0"/>
              <a:t>Sukuk </a:t>
            </a:r>
            <a:r>
              <a:rPr lang="en-US" dirty="0"/>
              <a:t>proceeds establishes a Special </a:t>
            </a:r>
            <a:r>
              <a:rPr lang="en-US" dirty="0" smtClean="0"/>
              <a:t>Purpose Vehicle </a:t>
            </a:r>
            <a:r>
              <a:rPr lang="en-US" dirty="0"/>
              <a:t>(SPV) that issues the </a:t>
            </a:r>
            <a:r>
              <a:rPr lang="en-US" dirty="0" smtClean="0"/>
              <a:t>Sukuk </a:t>
            </a:r>
            <a:r>
              <a:rPr lang="en-US" dirty="0"/>
              <a:t>while the originator stands by to provide </a:t>
            </a:r>
            <a:r>
              <a:rPr lang="en-US" dirty="0" smtClean="0"/>
              <a:t>a guarantee </a:t>
            </a:r>
            <a:r>
              <a:rPr lang="en-US" dirty="0"/>
              <a:t>against </a:t>
            </a:r>
            <a:r>
              <a:rPr lang="en-US" dirty="0" smtClean="0"/>
              <a:t>any shortfall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502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After this lecture you will be able to understand the concept of Sukuk regarding their </a:t>
            </a:r>
          </a:p>
          <a:p>
            <a:r>
              <a:rPr lang="en-US" dirty="0" smtClean="0"/>
              <a:t>Definition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Objectives of Sukuk</a:t>
            </a:r>
          </a:p>
          <a:p>
            <a:r>
              <a:rPr lang="en-US" dirty="0"/>
              <a:t>Shariah Bases of Sukuk Issue </a:t>
            </a:r>
            <a:endParaRPr lang="en-US" dirty="0" smtClean="0"/>
          </a:p>
          <a:p>
            <a:r>
              <a:rPr lang="en-US" dirty="0"/>
              <a:t>Basics of </a:t>
            </a:r>
            <a:r>
              <a:rPr lang="en-US" dirty="0" smtClean="0"/>
              <a:t>Sukuk</a:t>
            </a:r>
          </a:p>
          <a:p>
            <a:r>
              <a:rPr lang="en-US" dirty="0"/>
              <a:t>Sukuk in Secondary </a:t>
            </a:r>
            <a:r>
              <a:rPr lang="en-US" dirty="0" smtClean="0"/>
              <a:t>Market</a:t>
            </a:r>
          </a:p>
          <a:p>
            <a:r>
              <a:rPr lang="en-US" dirty="0"/>
              <a:t>Sukuk – Guiding principles </a:t>
            </a:r>
            <a:endParaRPr lang="en-US" dirty="0" smtClean="0"/>
          </a:p>
          <a:p>
            <a:pPr marL="360363"/>
            <a:endParaRPr lang="en-US" dirty="0" smtClean="0"/>
          </a:p>
          <a:p>
            <a:pPr marL="360363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582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 against the Ijarah Sukuk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u="sng" dirty="0" smtClean="0"/>
              <a:t>1. Guarantee </a:t>
            </a:r>
            <a:r>
              <a:rPr lang="en-US" b="1" u="sng" dirty="0"/>
              <a:t>in Sukuk issuance: </a:t>
            </a:r>
            <a:endParaRPr lang="en-US" b="1" u="sng" dirty="0" smtClean="0"/>
          </a:p>
          <a:p>
            <a:pPr marL="0" indent="0">
              <a:buNone/>
            </a:pPr>
            <a:r>
              <a:rPr lang="en-US" dirty="0"/>
              <a:t>The first collective resolution </a:t>
            </a:r>
            <a:r>
              <a:rPr lang="en-US" dirty="0" smtClean="0"/>
              <a:t>issued </a:t>
            </a:r>
            <a:r>
              <a:rPr lang="en-US" dirty="0"/>
              <a:t>by </a:t>
            </a:r>
            <a:r>
              <a:rPr lang="en-US" dirty="0" smtClean="0"/>
              <a:t>the Islamic </a:t>
            </a:r>
            <a:r>
              <a:rPr lang="en-US" dirty="0" err="1"/>
              <a:t>Fiqh</a:t>
            </a:r>
            <a:r>
              <a:rPr lang="en-US" dirty="0"/>
              <a:t> Academy in its resolution </a:t>
            </a:r>
            <a:r>
              <a:rPr lang="en-US" dirty="0" smtClean="0"/>
              <a:t>30(5/4) pertaining </a:t>
            </a:r>
            <a:r>
              <a:rPr lang="en-US" dirty="0"/>
              <a:t>to </a:t>
            </a:r>
            <a:r>
              <a:rPr lang="en-US" dirty="0" smtClean="0"/>
              <a:t>Ijarah Sukuk:</a:t>
            </a:r>
          </a:p>
          <a:p>
            <a:pPr marL="0" indent="0">
              <a:buNone/>
            </a:pPr>
            <a:r>
              <a:rPr lang="en-US" dirty="0"/>
              <a:t>"There is no </a:t>
            </a:r>
            <a:r>
              <a:rPr lang="en-US" dirty="0" err="1" smtClean="0"/>
              <a:t>Shariah</a:t>
            </a:r>
            <a:r>
              <a:rPr lang="en-US" dirty="0" smtClean="0"/>
              <a:t> </a:t>
            </a:r>
            <a:r>
              <a:rPr lang="en-US" dirty="0"/>
              <a:t>objection to mention in </a:t>
            </a:r>
            <a:r>
              <a:rPr lang="en-US" dirty="0" smtClean="0"/>
              <a:t>the prospectus </a:t>
            </a:r>
            <a:r>
              <a:rPr lang="en-US" dirty="0"/>
              <a:t>of the issue or </a:t>
            </a:r>
            <a:r>
              <a:rPr lang="en-US" dirty="0" smtClean="0"/>
              <a:t>in the </a:t>
            </a:r>
            <a:r>
              <a:rPr lang="en-US" dirty="0"/>
              <a:t>document of </a:t>
            </a:r>
            <a:r>
              <a:rPr lang="en-US" dirty="0" smtClean="0"/>
              <a:t>Sukuk the </a:t>
            </a:r>
            <a:r>
              <a:rPr lang="en-US" dirty="0"/>
              <a:t>promise of a third party, who </a:t>
            </a:r>
            <a:r>
              <a:rPr lang="en-US" dirty="0" smtClean="0"/>
              <a:t>is independent personally </a:t>
            </a:r>
            <a:r>
              <a:rPr lang="en-US" dirty="0"/>
              <a:t>and in term of financial liability from the two parties </a:t>
            </a:r>
            <a:r>
              <a:rPr lang="en-US" dirty="0" smtClean="0"/>
              <a:t>to the </a:t>
            </a:r>
            <a:r>
              <a:rPr lang="en-US" dirty="0"/>
              <a:t>contract</a:t>
            </a:r>
            <a:r>
              <a:rPr lang="en-US" dirty="0" smtClean="0"/>
              <a:t>,…………</a:t>
            </a:r>
          </a:p>
        </p:txBody>
      </p:sp>
    </p:spTree>
    <p:extLst>
      <p:ext uri="{BB962C8B-B14F-4D97-AF65-F5344CB8AC3E}">
        <p14:creationId xmlns:p14="http://schemas.microsoft.com/office/powerpoint/2010/main" xmlns="" val="291363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 against the Ijarah Sukuk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1. Guarantee </a:t>
            </a:r>
            <a:r>
              <a:rPr lang="en-US" b="1" u="sng" dirty="0"/>
              <a:t>in Sukuk issuance: </a:t>
            </a:r>
            <a:endParaRPr lang="en-US" b="1" u="sng" dirty="0" smtClean="0"/>
          </a:p>
          <a:p>
            <a:pPr marL="0" indent="0">
              <a:buNone/>
            </a:pPr>
            <a:r>
              <a:rPr lang="en-US" dirty="0"/>
              <a:t>The AAOIFI </a:t>
            </a:r>
            <a:r>
              <a:rPr lang="en-US" dirty="0" smtClean="0"/>
              <a:t>Shariah </a:t>
            </a:r>
            <a:r>
              <a:rPr lang="en-US" dirty="0"/>
              <a:t>Standards No.17. on Investment </a:t>
            </a:r>
            <a:r>
              <a:rPr lang="en-US" dirty="0" smtClean="0"/>
              <a:t>Sukuk </a:t>
            </a:r>
            <a:r>
              <a:rPr lang="en-US" dirty="0"/>
              <a:t>states the</a:t>
            </a:r>
          </a:p>
          <a:p>
            <a:pPr marL="0" indent="0">
              <a:buNone/>
            </a:pPr>
            <a:r>
              <a:rPr lang="en-US" dirty="0"/>
              <a:t>following:</a:t>
            </a:r>
          </a:p>
          <a:p>
            <a:pPr marL="0" indent="0">
              <a:buNone/>
            </a:pPr>
            <a:r>
              <a:rPr lang="en-US" dirty="0"/>
              <a:t>"The prospectus must not include any statement to the effect that the issuer </a:t>
            </a:r>
            <a:r>
              <a:rPr lang="en-US" dirty="0" smtClean="0"/>
              <a:t>of the </a:t>
            </a:r>
            <a:r>
              <a:rPr lang="en-US" dirty="0"/>
              <a:t>certificates accepts the liability </a:t>
            </a:r>
            <a:r>
              <a:rPr lang="en-US" dirty="0" smtClean="0"/>
              <a:t>to compensate </a:t>
            </a:r>
            <a:r>
              <a:rPr lang="en-US" dirty="0"/>
              <a:t>the owner of the </a:t>
            </a:r>
            <a:r>
              <a:rPr lang="en-US" dirty="0" smtClean="0"/>
              <a:t>certificates up </a:t>
            </a:r>
            <a:r>
              <a:rPr lang="en-US" dirty="0"/>
              <a:t>to the nominal value of the certificates in situations other than torts </a:t>
            </a:r>
            <a:r>
              <a:rPr lang="en-US" dirty="0" smtClean="0"/>
              <a:t>and negligence </a:t>
            </a:r>
            <a:r>
              <a:rPr lang="en-US" dirty="0"/>
              <a:t>nor that he guarantees a fixed percentage of profit. It is, </a:t>
            </a:r>
            <a:r>
              <a:rPr lang="en-US" dirty="0" smtClean="0"/>
              <a:t>however, permitted </a:t>
            </a:r>
            <a:r>
              <a:rPr lang="en-US" dirty="0"/>
              <a:t>to an independent third party to provide a guarantee free of </a:t>
            </a:r>
            <a:r>
              <a:rPr lang="en-US" dirty="0" smtClean="0"/>
              <a:t>charge…………..</a:t>
            </a:r>
          </a:p>
        </p:txBody>
      </p:sp>
    </p:spTree>
    <p:extLst>
      <p:ext uri="{BB962C8B-B14F-4D97-AF65-F5344CB8AC3E}">
        <p14:creationId xmlns:p14="http://schemas.microsoft.com/office/powerpoint/2010/main" xmlns="" val="414354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 against the Ijarah Sukuk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1. Guarantee </a:t>
            </a:r>
            <a:r>
              <a:rPr lang="en-US" b="1" u="sng" dirty="0"/>
              <a:t>in Sukuk issuance: </a:t>
            </a:r>
            <a:endParaRPr lang="en-US" b="1" u="sng" dirty="0" smtClean="0"/>
          </a:p>
          <a:p>
            <a:r>
              <a:rPr lang="en-US" dirty="0" smtClean="0"/>
              <a:t>Whereas guaranteeing of capital is prohibited by all schools of Islamic law.</a:t>
            </a:r>
          </a:p>
          <a:p>
            <a:r>
              <a:rPr lang="en-US" dirty="0" smtClean="0"/>
              <a:t>Even if the third party guaranteeing the capital </a:t>
            </a:r>
            <a:r>
              <a:rPr lang="en-US" dirty="0"/>
              <a:t>is government, it shall be declared </a:t>
            </a:r>
            <a:r>
              <a:rPr lang="en-US" dirty="0" smtClean="0"/>
              <a:t>non-permissible </a:t>
            </a:r>
            <a:r>
              <a:rPr lang="en-US" dirty="0"/>
              <a:t>as the government treasury is the</a:t>
            </a:r>
          </a:p>
          <a:p>
            <a:r>
              <a:rPr lang="en-US" dirty="0"/>
              <a:t>property of the whole community and should not be exposed to financial risk </a:t>
            </a:r>
            <a:r>
              <a:rPr lang="en-US" dirty="0" smtClean="0"/>
              <a:t>and venture </a:t>
            </a:r>
            <a:r>
              <a:rPr lang="en-US" dirty="0"/>
              <a:t>of some individuals or entities.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064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 against the Ijarah Sukuk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/>
              <a:t>2</a:t>
            </a:r>
            <a:r>
              <a:rPr lang="en-US" b="1" u="sng" dirty="0" smtClean="0"/>
              <a:t>. </a:t>
            </a:r>
            <a:r>
              <a:rPr lang="en-US" b="1" u="sng" dirty="0"/>
              <a:t>The Sale and Lease Back Structure</a:t>
            </a:r>
            <a:r>
              <a:rPr lang="en-US" b="1" u="sng" dirty="0" smtClean="0"/>
              <a:t>: </a:t>
            </a:r>
          </a:p>
          <a:p>
            <a:r>
              <a:rPr lang="en-US" dirty="0"/>
              <a:t>R</a:t>
            </a:r>
            <a:r>
              <a:rPr lang="en-US" dirty="0" smtClean="0"/>
              <a:t>enting an asset </a:t>
            </a:r>
            <a:r>
              <a:rPr lang="en-US" dirty="0"/>
              <a:t>to the party who sold </a:t>
            </a:r>
            <a:r>
              <a:rPr lang="en-US" dirty="0" smtClean="0"/>
              <a:t>it, has been questioned by scholars.</a:t>
            </a:r>
          </a:p>
          <a:p>
            <a:pPr marL="0" indent="0">
              <a:buNone/>
            </a:pPr>
            <a:r>
              <a:rPr lang="en-US" b="1" u="sng" dirty="0" smtClean="0"/>
              <a:t>3. Pricing of Sukuk</a:t>
            </a:r>
          </a:p>
          <a:p>
            <a:r>
              <a:rPr lang="en-US" dirty="0" smtClean="0"/>
              <a:t>Muslim economists </a:t>
            </a:r>
            <a:r>
              <a:rPr lang="en-US" dirty="0"/>
              <a:t>and </a:t>
            </a:r>
            <a:r>
              <a:rPr lang="en-US" dirty="0" smtClean="0"/>
              <a:t>Shariah </a:t>
            </a:r>
            <a:r>
              <a:rPr lang="en-US" dirty="0"/>
              <a:t>scholars have not come up with an alternative to </a:t>
            </a:r>
            <a:r>
              <a:rPr lang="en-US" dirty="0" smtClean="0"/>
              <a:t>the interest </a:t>
            </a:r>
            <a:r>
              <a:rPr lang="en-US" dirty="0"/>
              <a:t>rate as a readily available indicator of profitability. Hence the use </a:t>
            </a:r>
            <a:r>
              <a:rPr lang="en-US" dirty="0" smtClean="0"/>
              <a:t>of LIBOR/KIBOR </a:t>
            </a:r>
            <a:r>
              <a:rPr lang="en-US" dirty="0"/>
              <a:t>as a benchmark has become part of the practice in Islamic </a:t>
            </a:r>
            <a:r>
              <a:rPr lang="en-US" dirty="0" smtClean="0"/>
              <a:t>financial institutions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3677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 against the Ijarah Sukuk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/>
              <a:t>3. Pricing of Sukuk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However, in practice this return is not at </a:t>
            </a:r>
            <a:r>
              <a:rPr lang="en-US" sz="2400" dirty="0" smtClean="0"/>
              <a:t>all reflecting </a:t>
            </a:r>
            <a:r>
              <a:rPr lang="en-US" sz="2400" dirty="0"/>
              <a:t>the rental of the underlying asset but the prevalent interest rate. </a:t>
            </a:r>
            <a:r>
              <a:rPr lang="en-US" sz="2400" dirty="0" smtClean="0"/>
              <a:t>For example</a:t>
            </a:r>
            <a:r>
              <a:rPr lang="en-US" sz="2400" dirty="0"/>
              <a:t>, if there are two real assets which are totally different from each </a:t>
            </a:r>
            <a:r>
              <a:rPr lang="en-US" sz="2400" dirty="0" smtClean="0"/>
              <a:t>other, then </a:t>
            </a:r>
            <a:r>
              <a:rPr lang="en-US" sz="2400" dirty="0"/>
              <a:t>based on market realities we expect to have different rental income on </a:t>
            </a:r>
            <a:r>
              <a:rPr lang="en-US" sz="2400" dirty="0" smtClean="0"/>
              <a:t>them.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However</a:t>
            </a:r>
            <a:r>
              <a:rPr lang="en-US" sz="2400" dirty="0"/>
              <a:t>, it is observed that same rate of return, as reflecting the prevailing </a:t>
            </a:r>
            <a:r>
              <a:rPr lang="en-US" sz="2400" dirty="0" smtClean="0"/>
              <a:t>interest rate</a:t>
            </a:r>
            <a:r>
              <a:rPr lang="en-US" sz="2400" dirty="0"/>
              <a:t>, is paid on them if they are used as underlying assets for two different </a:t>
            </a:r>
            <a:r>
              <a:rPr lang="en-US" sz="2400" dirty="0" smtClean="0"/>
              <a:t>Sukuk issues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03248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dirty="0"/>
              <a:t>variety of target-specific Sukuk can be </a:t>
            </a:r>
            <a:r>
              <a:rPr lang="en-US" dirty="0" smtClean="0"/>
              <a:t>issued, return </a:t>
            </a:r>
            <a:r>
              <a:rPr lang="en-US" dirty="0"/>
              <a:t>on which will be either variable or </a:t>
            </a:r>
            <a:r>
              <a:rPr lang="en-US" dirty="0" smtClean="0"/>
              <a:t>quasi-fixed</a:t>
            </a:r>
            <a:r>
              <a:rPr lang="en-US" dirty="0"/>
              <a:t>, not absolutely </a:t>
            </a:r>
            <a:r>
              <a:rPr lang="en-US" dirty="0" smtClean="0"/>
              <a:t>fixed.</a:t>
            </a:r>
          </a:p>
          <a:p>
            <a:r>
              <a:rPr lang="en-US" dirty="0" smtClean="0"/>
              <a:t>SPVs </a:t>
            </a:r>
            <a:r>
              <a:rPr lang="en-US" dirty="0"/>
              <a:t>or the Fund Managers have to bear the ownership related </a:t>
            </a:r>
            <a:r>
              <a:rPr lang="en-US" dirty="0" smtClean="0"/>
              <a:t>expenses/risks </a:t>
            </a:r>
            <a:r>
              <a:rPr lang="en-US" dirty="0"/>
              <a:t>and distribute the net proceeds from the businesses among the Sukuk holders. However, there is provision of any 3rd party guarantee. </a:t>
            </a:r>
            <a:endParaRPr lang="en-US" dirty="0" smtClean="0"/>
          </a:p>
          <a:p>
            <a:r>
              <a:rPr lang="en-US" dirty="0" smtClean="0"/>
              <a:t>Sukuk </a:t>
            </a:r>
            <a:r>
              <a:rPr lang="en-US" dirty="0"/>
              <a:t>are widely regarded as controversial due to their perceived purpose of evading the restrictions on </a:t>
            </a:r>
            <a:r>
              <a:rPr lang="en-US" dirty="0" err="1"/>
              <a:t>Riba</a:t>
            </a:r>
            <a:r>
              <a:rPr lang="en-US" dirty="0"/>
              <a:t> . </a:t>
            </a:r>
            <a:endParaRPr lang="en-US" dirty="0" smtClean="0"/>
          </a:p>
          <a:p>
            <a:r>
              <a:rPr lang="en-US" dirty="0" smtClean="0"/>
              <a:t>Conservative </a:t>
            </a:r>
            <a:r>
              <a:rPr lang="en-US" dirty="0"/>
              <a:t>scholars do not believe that this is effective, citing the fact that a </a:t>
            </a:r>
            <a:r>
              <a:rPr lang="en-US" dirty="0" err="1"/>
              <a:t>Sakk</a:t>
            </a:r>
            <a:r>
              <a:rPr lang="en-US" dirty="0"/>
              <a:t> (Islamic bond) effectively requires payment for the time-value of money . </a:t>
            </a:r>
            <a:endParaRPr lang="en-US" dirty="0" smtClean="0"/>
          </a:p>
          <a:p>
            <a:r>
              <a:rPr lang="en-US" dirty="0" smtClean="0"/>
              <a:t>Need </a:t>
            </a:r>
            <a:r>
              <a:rPr lang="en-US" dirty="0"/>
              <a:t>to ensure the investment of </a:t>
            </a:r>
            <a:r>
              <a:rPr lang="en-US" dirty="0" smtClean="0"/>
              <a:t>Sukuk </a:t>
            </a:r>
            <a:r>
              <a:rPr lang="en-US" dirty="0"/>
              <a:t>are based on halal activities and no </a:t>
            </a:r>
            <a:r>
              <a:rPr lang="en-US" dirty="0" err="1"/>
              <a:t>riba</a:t>
            </a:r>
            <a:r>
              <a:rPr lang="en-US" dirty="0"/>
              <a:t> transaction</a:t>
            </a:r>
          </a:p>
        </p:txBody>
      </p:sp>
    </p:spTree>
    <p:extLst>
      <p:ext uri="{BB962C8B-B14F-4D97-AF65-F5344CB8AC3E}">
        <p14:creationId xmlns:p14="http://schemas.microsoft.com/office/powerpoint/2010/main" xmlns="" val="398868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Lecture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en-US" dirty="0" smtClean="0"/>
              <a:t>We studies the following topics in todays lecture;</a:t>
            </a:r>
          </a:p>
          <a:p>
            <a:r>
              <a:rPr lang="en-US" dirty="0" smtClean="0"/>
              <a:t>Popular Sukuks</a:t>
            </a:r>
          </a:p>
          <a:p>
            <a:pPr marL="922338"/>
            <a:r>
              <a:rPr lang="en-US" dirty="0" smtClean="0"/>
              <a:t>Sukuk al Murabaha</a:t>
            </a:r>
          </a:p>
          <a:p>
            <a:pPr marL="922338"/>
            <a:r>
              <a:rPr lang="en-US" smtClean="0"/>
              <a:t>Salam </a:t>
            </a:r>
            <a:r>
              <a:rPr lang="en-US" dirty="0" smtClean="0"/>
              <a:t>Sukuk</a:t>
            </a:r>
          </a:p>
          <a:p>
            <a:pPr marL="922338"/>
            <a:r>
              <a:rPr lang="en-US" dirty="0" smtClean="0"/>
              <a:t>Istisna Sukuk</a:t>
            </a:r>
          </a:p>
          <a:p>
            <a:pPr marL="360363"/>
            <a:r>
              <a:rPr lang="en-US" dirty="0" smtClean="0"/>
              <a:t>Sukuk Growth</a:t>
            </a:r>
          </a:p>
          <a:p>
            <a:pPr marL="360363"/>
            <a:r>
              <a:rPr lang="en-US" dirty="0" smtClean="0"/>
              <a:t>Controversies in different types of Sukuks</a:t>
            </a:r>
          </a:p>
          <a:p>
            <a:pPr marL="360363"/>
            <a:r>
              <a:rPr lang="en-US" dirty="0" smtClean="0"/>
              <a:t>Differences between Sukuk and Bonds</a:t>
            </a:r>
          </a:p>
          <a:p>
            <a:pPr marL="360363"/>
            <a:endParaRPr lang="en-US" dirty="0" smtClean="0"/>
          </a:p>
          <a:p>
            <a:pPr marL="360363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629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Advantage of Sukuk – Issuer</a:t>
            </a:r>
          </a:p>
          <a:p>
            <a:r>
              <a:rPr lang="en-US" altLang="en-US" dirty="0" smtClean="0"/>
              <a:t>Advantage of Sukuk – Investor</a:t>
            </a:r>
          </a:p>
          <a:p>
            <a:r>
              <a:rPr lang="en-US" altLang="en-US" dirty="0" smtClean="0"/>
              <a:t>Parties Involved</a:t>
            </a:r>
          </a:p>
          <a:p>
            <a:r>
              <a:rPr lang="en-US" dirty="0" smtClean="0"/>
              <a:t>Popular Sukuks</a:t>
            </a:r>
          </a:p>
          <a:p>
            <a:pPr marL="922338"/>
            <a:r>
              <a:rPr lang="en-US" dirty="0" smtClean="0"/>
              <a:t>Sukuk al Murabaha</a:t>
            </a:r>
          </a:p>
          <a:p>
            <a:pPr marL="922338"/>
            <a:r>
              <a:rPr lang="en-US" dirty="0" smtClean="0"/>
              <a:t>Sukuk al Ijarah</a:t>
            </a:r>
          </a:p>
          <a:p>
            <a:pPr marL="922338"/>
            <a:r>
              <a:rPr lang="en-US" dirty="0" smtClean="0"/>
              <a:t>Sukuk al Musharakah</a:t>
            </a:r>
          </a:p>
          <a:p>
            <a:pPr marL="360363"/>
            <a:r>
              <a:rPr lang="en-US" dirty="0" smtClean="0"/>
              <a:t>Sukuk Growth</a:t>
            </a:r>
          </a:p>
          <a:p>
            <a:pPr marL="360363"/>
            <a:r>
              <a:rPr lang="en-US" dirty="0" smtClean="0"/>
              <a:t>Controversies in different types of Sukuks</a:t>
            </a:r>
          </a:p>
          <a:p>
            <a:pPr marL="360363"/>
            <a:r>
              <a:rPr lang="en-US" dirty="0" smtClean="0"/>
              <a:t>Differences between Sukuk and Bonds</a:t>
            </a:r>
          </a:p>
          <a:p>
            <a:pPr marL="360363"/>
            <a:endParaRPr lang="en-US" dirty="0" smtClean="0"/>
          </a:p>
          <a:p>
            <a:pPr marL="360363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519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Istisna </a:t>
            </a:r>
            <a:r>
              <a:rPr lang="en-US" dirty="0"/>
              <a:t>Sukuk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5626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sz="2400" dirty="0" smtClean="0"/>
              <a:t>Istisna </a:t>
            </a:r>
            <a:r>
              <a:rPr lang="en-US" sz="2400" dirty="0"/>
              <a:t>can be used for financing the manufacture or construction of houses, plants, projects, bridges, roads and highways. </a:t>
            </a:r>
            <a:endParaRPr lang="en-US" sz="2400" dirty="0" smtClean="0"/>
          </a:p>
          <a:p>
            <a:pPr>
              <a:lnSpc>
                <a:spcPct val="160000"/>
              </a:lnSpc>
            </a:pPr>
            <a:r>
              <a:rPr lang="en-US" sz="2400" dirty="0" smtClean="0"/>
              <a:t>By </a:t>
            </a:r>
            <a:r>
              <a:rPr lang="en-US" sz="2400" dirty="0"/>
              <a:t>way of parallel Istisna contract with subcontractors, Islamic banks can undertake the construction of any asset and its sale for a deferred </a:t>
            </a:r>
            <a:r>
              <a:rPr lang="en-US" sz="2400" dirty="0" smtClean="0"/>
              <a:t>price. </a:t>
            </a:r>
          </a:p>
          <a:p>
            <a:pPr>
              <a:lnSpc>
                <a:spcPct val="160000"/>
              </a:lnSpc>
            </a:pPr>
            <a:r>
              <a:rPr lang="en-US" sz="2400" dirty="0" smtClean="0"/>
              <a:t>Full </a:t>
            </a:r>
            <a:r>
              <a:rPr lang="en-US" sz="2400" dirty="0"/>
              <a:t>ownership of the </a:t>
            </a:r>
            <a:r>
              <a:rPr lang="en-US" sz="2400" b="1" dirty="0"/>
              <a:t>constructed item </a:t>
            </a:r>
            <a:r>
              <a:rPr lang="en-US" sz="2400" dirty="0"/>
              <a:t>is </a:t>
            </a:r>
            <a:r>
              <a:rPr lang="en-US" sz="2400" dirty="0" smtClean="0"/>
              <a:t>transferred </a:t>
            </a:r>
            <a:r>
              <a:rPr lang="en-US" sz="2400" dirty="0"/>
              <a:t>to the purchaser against the deferred sale price that covers not only the construction costs but also </a:t>
            </a:r>
            <a:r>
              <a:rPr lang="en-US" sz="2400" dirty="0" smtClean="0"/>
              <a:t>profits.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3905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Salam Sukuk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Salam sale is </a:t>
            </a:r>
            <a:r>
              <a:rPr lang="en-US" dirty="0"/>
              <a:t>attractive to the seller whose cash flow is enhanced in advance and to the buyer as the Salam price is normally lower than the prevailing spot price giving him a profit margin.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possibility of having negotiable Salam certificates is yet to be decided. So far, scholars are not inclined to accept it.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0350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Murabaha Sukuk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Murabaha </a:t>
            </a:r>
            <a:r>
              <a:rPr lang="en-US" sz="2800" dirty="0"/>
              <a:t>Sukuk are more likely to be used in respect of purchases of goods by the public sector. </a:t>
            </a:r>
            <a:endParaRPr lang="en-US" sz="2800" dirty="0" smtClean="0"/>
          </a:p>
          <a:p>
            <a:pPr>
              <a:lnSpc>
                <a:spcPct val="200000"/>
              </a:lnSpc>
            </a:pPr>
            <a:r>
              <a:rPr lang="en-US" sz="2800" dirty="0" smtClean="0"/>
              <a:t>In </a:t>
            </a:r>
            <a:r>
              <a:rPr lang="en-US" sz="2800" dirty="0"/>
              <a:t>case the government needs items of huge price, it may purchase them through credit sale by paying in installments.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71794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Murabaha Sukuk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seller will amortize </a:t>
            </a:r>
            <a:r>
              <a:rPr lang="en-US" sz="2800" dirty="0" smtClean="0"/>
              <a:t>the cost </a:t>
            </a:r>
            <a:r>
              <a:rPr lang="en-US" sz="2800" dirty="0"/>
              <a:t>and return over the period of installments. </a:t>
            </a:r>
            <a:endParaRPr lang="en-US" sz="2800" dirty="0" smtClean="0"/>
          </a:p>
          <a:p>
            <a:pPr>
              <a:lnSpc>
                <a:spcPct val="200000"/>
              </a:lnSpc>
            </a:pPr>
            <a:r>
              <a:rPr lang="en-US" sz="2800" dirty="0" smtClean="0"/>
              <a:t>Any Murabaha Fund </a:t>
            </a:r>
            <a:r>
              <a:rPr lang="en-US" sz="2800" dirty="0"/>
              <a:t>can also issue Murabaha </a:t>
            </a:r>
            <a:r>
              <a:rPr lang="en-US" sz="2800" dirty="0" smtClean="0"/>
              <a:t>Sukuk, </a:t>
            </a:r>
            <a:r>
              <a:rPr lang="en-US" sz="2800" dirty="0"/>
              <a:t>proceeds of which could be used for sale of assets on the basis of Murabaha to give </a:t>
            </a:r>
            <a:r>
              <a:rPr lang="en-US" sz="2800" dirty="0" smtClean="0"/>
              <a:t>fixed </a:t>
            </a:r>
            <a:r>
              <a:rPr lang="en-US" sz="2800" dirty="0"/>
              <a:t>return to the Murabaha Sukuk holders</a:t>
            </a:r>
          </a:p>
        </p:txBody>
      </p:sp>
    </p:spTree>
    <p:extLst>
      <p:ext uri="{BB962C8B-B14F-4D97-AF65-F5344CB8AC3E}">
        <p14:creationId xmlns:p14="http://schemas.microsoft.com/office/powerpoint/2010/main" xmlns="" val="101038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Portfolio </a:t>
            </a:r>
            <a:r>
              <a:rPr lang="en-US" dirty="0" smtClean="0"/>
              <a:t>Securities/Sukuk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Banks </a:t>
            </a:r>
            <a:r>
              <a:rPr lang="en-US" sz="2800" dirty="0"/>
              <a:t>may securitize a pool of Musharakah , Ijarah and some Murabaha , Salam, </a:t>
            </a:r>
            <a:r>
              <a:rPr lang="en-US" sz="2800" dirty="0" smtClean="0"/>
              <a:t> and Istisna contracts. 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Return </a:t>
            </a:r>
            <a:r>
              <a:rPr lang="en-US" sz="2800" dirty="0"/>
              <a:t>on such securities will depend on chosen mix of </a:t>
            </a:r>
            <a:r>
              <a:rPr lang="en-US" sz="2800" dirty="0" smtClean="0"/>
              <a:t>contracts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5752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1429</Words>
  <Application>Microsoft Office PowerPoint</Application>
  <PresentationFormat>On-screen Show (4:3)</PresentationFormat>
  <Paragraphs>172</Paragraphs>
  <Slides>36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Sukuk (II)</vt:lpstr>
      <vt:lpstr>Summary of the Previous Lecture</vt:lpstr>
      <vt:lpstr>Learning outcomes</vt:lpstr>
      <vt:lpstr>Learning outcomes</vt:lpstr>
      <vt:lpstr>Istisna Sukuk </vt:lpstr>
      <vt:lpstr>Salam Sukuk</vt:lpstr>
      <vt:lpstr>Murabaha Sukuk</vt:lpstr>
      <vt:lpstr>Murabaha Sukuk</vt:lpstr>
      <vt:lpstr>Mixed Portfolio Securities/Sukuk</vt:lpstr>
      <vt:lpstr>Sukuk Growth</vt:lpstr>
      <vt:lpstr>Global Sukuk Issuance (Billion dollars)</vt:lpstr>
      <vt:lpstr>Global Sukuk Issuance</vt:lpstr>
      <vt:lpstr>Slide 13</vt:lpstr>
      <vt:lpstr>Slide 14</vt:lpstr>
      <vt:lpstr>Slide 15</vt:lpstr>
      <vt:lpstr>Slide 16</vt:lpstr>
      <vt:lpstr>Slide 17</vt:lpstr>
      <vt:lpstr>Sukuk for Construction industry</vt:lpstr>
      <vt:lpstr>WAPDA Sukuk</vt:lpstr>
      <vt:lpstr>Transaction Structure</vt:lpstr>
      <vt:lpstr>Transaction Structure</vt:lpstr>
      <vt:lpstr>Offer Summery</vt:lpstr>
      <vt:lpstr>Motorway Sukuk</vt:lpstr>
      <vt:lpstr>Sukuk versus Conventional Bonds</vt:lpstr>
      <vt:lpstr>Sukuk versus Conventional Bonds</vt:lpstr>
      <vt:lpstr>Sukuk versus Conventional Bonds</vt:lpstr>
      <vt:lpstr>Controversies in Sukuk</vt:lpstr>
      <vt:lpstr>Controversies in Sukuk</vt:lpstr>
      <vt:lpstr>Criticism against the Ijarah Sukuk</vt:lpstr>
      <vt:lpstr>Criticism against the Ijarah Sukuk</vt:lpstr>
      <vt:lpstr>Criticism against the Ijarah Sukuk</vt:lpstr>
      <vt:lpstr>Criticism against the Ijarah Sukuk</vt:lpstr>
      <vt:lpstr>Criticism against the Ijarah Sukuk</vt:lpstr>
      <vt:lpstr>Criticism against the Ijarah Sukuk</vt:lpstr>
      <vt:lpstr>Conclusion</vt:lpstr>
      <vt:lpstr>Summary of the Lecture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Sukuk (II)</dc:title>
  <dc:creator>Administrator</dc:creator>
  <cp:lastModifiedBy>NTS</cp:lastModifiedBy>
  <cp:revision>8</cp:revision>
  <dcterms:created xsi:type="dcterms:W3CDTF">2006-08-16T00:00:00Z</dcterms:created>
  <dcterms:modified xsi:type="dcterms:W3CDTF">2013-12-10T11:42:16Z</dcterms:modified>
</cp:coreProperties>
</file>