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88" r:id="rId2"/>
    <p:sldId id="28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31595C-9AF5-4297-89A2-73C447CD9A6A}" type="datetimeFigureOut">
              <a:rPr lang="en-US" smtClean="0"/>
              <a:pPr/>
              <a:t>12/12/2013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131D6A-613A-498C-88D8-B783AA541942}" type="slidenum">
              <a:rPr lang="en-US" smtClean="0"/>
              <a:pPr/>
              <a:t>‹#›</a:t>
            </a:fld>
            <a:endParaRPr lang="en-US"/>
          </a:p>
        </p:txBody>
      </p:sp>
    </p:spTree>
    <p:extLst>
      <p:ext uri="{BB962C8B-B14F-4D97-AF65-F5344CB8AC3E}">
        <p14:creationId xmlns:p14="http://schemas.microsoft.com/office/powerpoint/2010/main" xmlns="" val="262714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59DE8F9A-54E8-4B96-AECB-53621C718A0B}" type="slidenum">
              <a:rPr lang="ar-SA" altLang="en-US" smtClean="0">
                <a:latin typeface="Arial" charset="0"/>
              </a:rPr>
              <a:pPr rtl="1" eaLnBrk="1" hangingPunct="1">
                <a:spcBef>
                  <a:spcPct val="0"/>
                </a:spcBef>
              </a:pPr>
              <a:t>3</a:t>
            </a:fld>
            <a:endParaRPr lang="en-US" altLang="en-US" smtClean="0">
              <a:latin typeface="Arial" charset="0"/>
            </a:endParaRPr>
          </a:p>
        </p:txBody>
      </p:sp>
      <p:sp>
        <p:nvSpPr>
          <p:cNvPr id="67587"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67588"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D4ED1AA1-6D08-43D2-8912-25876AF2A180}" type="slidenum">
              <a:rPr lang="ar-SA" altLang="en-US" smtClean="0">
                <a:latin typeface="Arial" charset="0"/>
              </a:rPr>
              <a:pPr rtl="1" eaLnBrk="1" hangingPunct="1">
                <a:spcBef>
                  <a:spcPct val="0"/>
                </a:spcBef>
              </a:pPr>
              <a:t>12</a:t>
            </a:fld>
            <a:endParaRPr lang="en-US" altLang="en-US" smtClean="0">
              <a:latin typeface="Arial" charset="0"/>
            </a:endParaRPr>
          </a:p>
        </p:txBody>
      </p:sp>
      <p:sp>
        <p:nvSpPr>
          <p:cNvPr id="76803"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6804"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AB3B9964-2E11-42A7-A197-96213401B1BC}" type="slidenum">
              <a:rPr lang="ar-SA" altLang="en-US" smtClean="0">
                <a:latin typeface="Arial" charset="0"/>
              </a:rPr>
              <a:pPr rtl="1" eaLnBrk="1" hangingPunct="1">
                <a:spcBef>
                  <a:spcPct val="0"/>
                </a:spcBef>
              </a:pPr>
              <a:t>13</a:t>
            </a:fld>
            <a:endParaRPr lang="en-US" altLang="en-US" smtClean="0">
              <a:latin typeface="Arial" charset="0"/>
            </a:endParaRPr>
          </a:p>
        </p:txBody>
      </p:sp>
      <p:sp>
        <p:nvSpPr>
          <p:cNvPr id="77827"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7828"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4C66BA15-44A5-46F7-8C92-80A4735BBBA7}" type="slidenum">
              <a:rPr lang="ar-SA" altLang="en-US" smtClean="0">
                <a:latin typeface="Arial" charset="0"/>
              </a:rPr>
              <a:pPr rtl="1" eaLnBrk="1" hangingPunct="1">
                <a:spcBef>
                  <a:spcPct val="0"/>
                </a:spcBef>
              </a:pPr>
              <a:t>14</a:t>
            </a:fld>
            <a:endParaRPr lang="en-US" altLang="en-US" smtClean="0">
              <a:latin typeface="Arial" charset="0"/>
            </a:endParaRPr>
          </a:p>
        </p:txBody>
      </p:sp>
      <p:sp>
        <p:nvSpPr>
          <p:cNvPr id="78851"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8852"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F13F8C9C-203E-4E2A-AECE-52EEABDC8D0C}" type="slidenum">
              <a:rPr lang="ar-SA" altLang="en-US" smtClean="0">
                <a:latin typeface="Arial" charset="0"/>
              </a:rPr>
              <a:pPr rtl="1" eaLnBrk="1" hangingPunct="1">
                <a:spcBef>
                  <a:spcPct val="0"/>
                </a:spcBef>
              </a:pPr>
              <a:t>15</a:t>
            </a:fld>
            <a:endParaRPr lang="en-US" altLang="en-US" smtClean="0">
              <a:latin typeface="Arial" charset="0"/>
            </a:endParaRPr>
          </a:p>
        </p:txBody>
      </p:sp>
      <p:sp>
        <p:nvSpPr>
          <p:cNvPr id="79875"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9876"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B163AE98-82A6-454D-92DB-6BEE0DD12605}" type="slidenum">
              <a:rPr lang="ar-SA" altLang="en-US" smtClean="0">
                <a:latin typeface="Arial" charset="0"/>
              </a:rPr>
              <a:pPr rtl="1" eaLnBrk="1" hangingPunct="1">
                <a:spcBef>
                  <a:spcPct val="0"/>
                </a:spcBef>
              </a:pPr>
              <a:t>16</a:t>
            </a:fld>
            <a:endParaRPr lang="en-US" altLang="en-US" smtClean="0">
              <a:latin typeface="Arial" charset="0"/>
            </a:endParaRPr>
          </a:p>
        </p:txBody>
      </p:sp>
      <p:sp>
        <p:nvSpPr>
          <p:cNvPr id="80899"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80900"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77795B8C-40BD-4A7D-892E-88FCF3E2CACA}" type="slidenum">
              <a:rPr lang="ar-SA" altLang="en-US" smtClean="0">
                <a:latin typeface="Arial" charset="0"/>
              </a:rPr>
              <a:pPr rtl="1" eaLnBrk="1" hangingPunct="1">
                <a:spcBef>
                  <a:spcPct val="0"/>
                </a:spcBef>
              </a:pPr>
              <a:t>17</a:t>
            </a:fld>
            <a:endParaRPr lang="en-US" altLang="en-US" smtClean="0">
              <a:latin typeface="Arial" charset="0"/>
            </a:endParaRPr>
          </a:p>
        </p:txBody>
      </p:sp>
      <p:sp>
        <p:nvSpPr>
          <p:cNvPr id="81923"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81924"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497557FE-2D1B-40E0-A2A2-D50FC80D4741}" type="slidenum">
              <a:rPr lang="ar-SA" altLang="en-US" smtClean="0">
                <a:latin typeface="Arial" charset="0"/>
              </a:rPr>
              <a:pPr rtl="1" eaLnBrk="1" hangingPunct="1">
                <a:spcBef>
                  <a:spcPct val="0"/>
                </a:spcBef>
              </a:pPr>
              <a:t>18</a:t>
            </a:fld>
            <a:endParaRPr lang="en-US" altLang="en-US" smtClean="0">
              <a:latin typeface="Arial" charset="0"/>
            </a:endParaRPr>
          </a:p>
        </p:txBody>
      </p:sp>
      <p:sp>
        <p:nvSpPr>
          <p:cNvPr id="82947"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82948"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E0AB8E5B-004E-4E69-B2C9-EBDF03D47CD5}" type="slidenum">
              <a:rPr lang="ar-SA" altLang="en-US" smtClean="0">
                <a:latin typeface="Arial" charset="0"/>
              </a:rPr>
              <a:pPr rtl="1" eaLnBrk="1" hangingPunct="1">
                <a:spcBef>
                  <a:spcPct val="0"/>
                </a:spcBef>
              </a:pPr>
              <a:t>19</a:t>
            </a:fld>
            <a:endParaRPr lang="en-US" altLang="en-US" smtClean="0">
              <a:latin typeface="Arial" charset="0"/>
            </a:endParaRPr>
          </a:p>
        </p:txBody>
      </p:sp>
      <p:sp>
        <p:nvSpPr>
          <p:cNvPr id="84995"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84996"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72B561EC-59F1-4BC6-B516-890992ED5AD7}" type="slidenum">
              <a:rPr lang="ar-SA" altLang="en-US" smtClean="0">
                <a:latin typeface="Arial" charset="0"/>
              </a:rPr>
              <a:pPr rtl="1" eaLnBrk="1" hangingPunct="1">
                <a:spcBef>
                  <a:spcPct val="0"/>
                </a:spcBef>
              </a:pPr>
              <a:t>20</a:t>
            </a:fld>
            <a:endParaRPr lang="en-US" altLang="en-US" smtClean="0">
              <a:latin typeface="Arial" charset="0"/>
            </a:endParaRPr>
          </a:p>
        </p:txBody>
      </p:sp>
      <p:sp>
        <p:nvSpPr>
          <p:cNvPr id="86019"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86020"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17351A42-D89A-4AE5-907A-A50504FB93D1}" type="slidenum">
              <a:rPr lang="ar-SA" altLang="en-US" smtClean="0">
                <a:latin typeface="Arial" charset="0"/>
              </a:rPr>
              <a:pPr rtl="1" eaLnBrk="1" hangingPunct="1">
                <a:spcBef>
                  <a:spcPct val="0"/>
                </a:spcBef>
              </a:pPr>
              <a:t>21</a:t>
            </a:fld>
            <a:endParaRPr lang="en-US" altLang="en-US" smtClean="0">
              <a:latin typeface="Arial" charset="0"/>
            </a:endParaRPr>
          </a:p>
        </p:txBody>
      </p:sp>
      <p:sp>
        <p:nvSpPr>
          <p:cNvPr id="87043"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87044"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5159C8DA-4294-49C0-B76F-862B95CC5593}" type="slidenum">
              <a:rPr lang="ar-SA" altLang="en-US" smtClean="0">
                <a:latin typeface="Arial" charset="0"/>
              </a:rPr>
              <a:pPr rtl="1" eaLnBrk="1" hangingPunct="1">
                <a:spcBef>
                  <a:spcPct val="0"/>
                </a:spcBef>
              </a:pPr>
              <a:t>4</a:t>
            </a:fld>
            <a:endParaRPr lang="en-US" altLang="en-US" smtClean="0">
              <a:latin typeface="Arial" charset="0"/>
            </a:endParaRPr>
          </a:p>
        </p:txBody>
      </p:sp>
      <p:sp>
        <p:nvSpPr>
          <p:cNvPr id="68611"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68612"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16A69194-BDE1-42E9-A882-14C72F042C66}" type="slidenum">
              <a:rPr lang="ar-SA" altLang="en-US" smtClean="0">
                <a:latin typeface="Arial" charset="0"/>
              </a:rPr>
              <a:pPr rtl="1" eaLnBrk="1" hangingPunct="1">
                <a:spcBef>
                  <a:spcPct val="0"/>
                </a:spcBef>
              </a:pPr>
              <a:t>22</a:t>
            </a:fld>
            <a:endParaRPr lang="en-US" altLang="en-US" smtClean="0">
              <a:latin typeface="Arial" charset="0"/>
            </a:endParaRPr>
          </a:p>
        </p:txBody>
      </p:sp>
      <p:sp>
        <p:nvSpPr>
          <p:cNvPr id="88067"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88068"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F6F45D5F-6DA6-4C1B-B818-2B519C9668E8}" type="slidenum">
              <a:rPr lang="ar-SA" altLang="en-US" smtClean="0">
                <a:latin typeface="Arial" charset="0"/>
              </a:rPr>
              <a:pPr rtl="1" eaLnBrk="1" hangingPunct="1">
                <a:spcBef>
                  <a:spcPct val="0"/>
                </a:spcBef>
              </a:pPr>
              <a:t>23</a:t>
            </a:fld>
            <a:endParaRPr lang="en-US" altLang="en-US" smtClean="0">
              <a:latin typeface="Arial" charset="0"/>
            </a:endParaRPr>
          </a:p>
        </p:txBody>
      </p:sp>
      <p:sp>
        <p:nvSpPr>
          <p:cNvPr id="89091"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89092"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EC90CD22-AFA9-46EF-8BEE-8B8EA2152FE0}" type="slidenum">
              <a:rPr lang="ar-SA" altLang="en-US" smtClean="0">
                <a:latin typeface="Arial" charset="0"/>
              </a:rPr>
              <a:pPr rtl="1" eaLnBrk="1" hangingPunct="1">
                <a:spcBef>
                  <a:spcPct val="0"/>
                </a:spcBef>
              </a:pPr>
              <a:t>24</a:t>
            </a:fld>
            <a:endParaRPr lang="en-US" altLang="en-US" smtClean="0">
              <a:latin typeface="Arial" charset="0"/>
            </a:endParaRPr>
          </a:p>
        </p:txBody>
      </p:sp>
      <p:sp>
        <p:nvSpPr>
          <p:cNvPr id="90115"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90116"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6C7BDA56-9CCE-45CE-A52F-035FB4DE8F56}" type="slidenum">
              <a:rPr lang="ar-SA" altLang="en-US" smtClean="0">
                <a:latin typeface="Arial" charset="0"/>
              </a:rPr>
              <a:pPr rtl="1" eaLnBrk="1" hangingPunct="1">
                <a:spcBef>
                  <a:spcPct val="0"/>
                </a:spcBef>
              </a:pPr>
              <a:t>25</a:t>
            </a:fld>
            <a:endParaRPr lang="en-US" altLang="en-US" smtClean="0">
              <a:latin typeface="Arial" charset="0"/>
            </a:endParaRPr>
          </a:p>
        </p:txBody>
      </p:sp>
      <p:sp>
        <p:nvSpPr>
          <p:cNvPr id="91139"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91140"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2D22F348-D78D-41C1-BE1C-E7B406BF0D69}" type="slidenum">
              <a:rPr lang="ar-SA" altLang="en-US" smtClean="0">
                <a:latin typeface="Arial" charset="0"/>
              </a:rPr>
              <a:pPr rtl="1" eaLnBrk="1" hangingPunct="1">
                <a:spcBef>
                  <a:spcPct val="0"/>
                </a:spcBef>
              </a:pPr>
              <a:t>26</a:t>
            </a:fld>
            <a:endParaRPr lang="en-US" altLang="en-US" smtClean="0">
              <a:latin typeface="Arial" charset="0"/>
            </a:endParaRPr>
          </a:p>
        </p:txBody>
      </p:sp>
      <p:sp>
        <p:nvSpPr>
          <p:cNvPr id="92163"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92164"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FCDCC4D0-078C-445D-A655-15363CC25872}" type="slidenum">
              <a:rPr lang="ar-SA" altLang="en-US" smtClean="0">
                <a:latin typeface="Arial" charset="0"/>
              </a:rPr>
              <a:pPr rtl="1" eaLnBrk="1" hangingPunct="1">
                <a:spcBef>
                  <a:spcPct val="0"/>
                </a:spcBef>
              </a:pPr>
              <a:t>27</a:t>
            </a:fld>
            <a:endParaRPr lang="en-US" altLang="en-US" smtClean="0">
              <a:latin typeface="Arial" charset="0"/>
            </a:endParaRPr>
          </a:p>
        </p:txBody>
      </p:sp>
      <p:sp>
        <p:nvSpPr>
          <p:cNvPr id="93187"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93188"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15EAD901-A49F-419B-BBC5-6E2761FB5F44}" type="slidenum">
              <a:rPr lang="ar-SA" altLang="en-US" smtClean="0">
                <a:latin typeface="Arial" charset="0"/>
              </a:rPr>
              <a:pPr rtl="1" eaLnBrk="1" hangingPunct="1">
                <a:spcBef>
                  <a:spcPct val="0"/>
                </a:spcBef>
              </a:pPr>
              <a:t>28</a:t>
            </a:fld>
            <a:endParaRPr lang="en-US" altLang="en-US" smtClean="0">
              <a:latin typeface="Arial" charset="0"/>
            </a:endParaRPr>
          </a:p>
        </p:txBody>
      </p:sp>
      <p:sp>
        <p:nvSpPr>
          <p:cNvPr id="94211"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94212"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37EE8826-B54C-4575-BFB7-C1B6D0EF4EFA}" type="slidenum">
              <a:rPr lang="ar-SA" altLang="en-US" smtClean="0">
                <a:latin typeface="Arial" charset="0"/>
              </a:rPr>
              <a:pPr rtl="1" eaLnBrk="1" hangingPunct="1">
                <a:spcBef>
                  <a:spcPct val="0"/>
                </a:spcBef>
              </a:pPr>
              <a:t>29</a:t>
            </a:fld>
            <a:endParaRPr lang="en-US" altLang="en-US" smtClean="0">
              <a:latin typeface="Arial" charset="0"/>
            </a:endParaRPr>
          </a:p>
        </p:txBody>
      </p:sp>
      <p:sp>
        <p:nvSpPr>
          <p:cNvPr id="95235"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95236"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75541FA0-FE68-453E-B9F6-56668D45E13C}" type="slidenum">
              <a:rPr lang="ar-SA" altLang="en-US" smtClean="0">
                <a:latin typeface="Arial" charset="0"/>
              </a:rPr>
              <a:pPr rtl="1" eaLnBrk="1" hangingPunct="1">
                <a:spcBef>
                  <a:spcPct val="0"/>
                </a:spcBef>
              </a:pPr>
              <a:t>30</a:t>
            </a:fld>
            <a:endParaRPr lang="en-US" altLang="en-US" smtClean="0">
              <a:latin typeface="Arial" charset="0"/>
            </a:endParaRPr>
          </a:p>
        </p:txBody>
      </p:sp>
      <p:sp>
        <p:nvSpPr>
          <p:cNvPr id="96259"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96260"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B8B2379B-A42F-435B-AA6F-DACBFE4DBB82}" type="slidenum">
              <a:rPr lang="ar-SA" altLang="en-US" smtClean="0">
                <a:latin typeface="Arial" charset="0"/>
              </a:rPr>
              <a:pPr rtl="1" eaLnBrk="1" hangingPunct="1">
                <a:spcBef>
                  <a:spcPct val="0"/>
                </a:spcBef>
              </a:pPr>
              <a:t>31</a:t>
            </a:fld>
            <a:endParaRPr lang="en-US" altLang="en-US" smtClean="0">
              <a:latin typeface="Arial" charset="0"/>
            </a:endParaRPr>
          </a:p>
        </p:txBody>
      </p:sp>
      <p:sp>
        <p:nvSpPr>
          <p:cNvPr id="97283"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97284"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FC165237-DEC3-4589-BA3D-1EDA00D6A30F}" type="slidenum">
              <a:rPr lang="ar-SA" altLang="en-US" smtClean="0">
                <a:latin typeface="Arial" charset="0"/>
              </a:rPr>
              <a:pPr rtl="1" eaLnBrk="1" hangingPunct="1">
                <a:spcBef>
                  <a:spcPct val="0"/>
                </a:spcBef>
              </a:pPr>
              <a:t>5</a:t>
            </a:fld>
            <a:endParaRPr lang="en-US" altLang="en-US" smtClean="0">
              <a:latin typeface="Arial" charset="0"/>
            </a:endParaRPr>
          </a:p>
        </p:txBody>
      </p:sp>
      <p:sp>
        <p:nvSpPr>
          <p:cNvPr id="69635"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69636"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A570F210-CE62-4D84-86F9-9DABDBF060AE}" type="slidenum">
              <a:rPr lang="ar-SA" altLang="en-US" smtClean="0">
                <a:latin typeface="Arial" charset="0"/>
              </a:rPr>
              <a:pPr rtl="1" eaLnBrk="1" hangingPunct="1">
                <a:spcBef>
                  <a:spcPct val="0"/>
                </a:spcBef>
              </a:pPr>
              <a:t>6</a:t>
            </a:fld>
            <a:endParaRPr lang="en-US" altLang="en-US" smtClean="0">
              <a:latin typeface="Arial" charset="0"/>
            </a:endParaRPr>
          </a:p>
        </p:txBody>
      </p:sp>
      <p:sp>
        <p:nvSpPr>
          <p:cNvPr id="70659"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0660"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0D347E13-FEE1-46CA-9A5D-152BC2FECEAA}" type="slidenum">
              <a:rPr lang="ar-SA" altLang="en-US" smtClean="0">
                <a:latin typeface="Arial" charset="0"/>
              </a:rPr>
              <a:pPr rtl="1" eaLnBrk="1" hangingPunct="1">
                <a:spcBef>
                  <a:spcPct val="0"/>
                </a:spcBef>
              </a:pPr>
              <a:t>7</a:t>
            </a:fld>
            <a:endParaRPr lang="en-US" altLang="en-US" smtClean="0">
              <a:latin typeface="Arial" charset="0"/>
            </a:endParaRPr>
          </a:p>
        </p:txBody>
      </p:sp>
      <p:sp>
        <p:nvSpPr>
          <p:cNvPr id="71683"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1684"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D9A0BA35-A7D6-4657-A539-F8DC3829A984}" type="slidenum">
              <a:rPr lang="ar-SA" altLang="en-US" smtClean="0">
                <a:latin typeface="Arial" charset="0"/>
              </a:rPr>
              <a:pPr rtl="1" eaLnBrk="1" hangingPunct="1">
                <a:spcBef>
                  <a:spcPct val="0"/>
                </a:spcBef>
              </a:pPr>
              <a:t>8</a:t>
            </a:fld>
            <a:endParaRPr lang="en-US" altLang="en-US" smtClean="0">
              <a:latin typeface="Arial" charset="0"/>
            </a:endParaRPr>
          </a:p>
        </p:txBody>
      </p:sp>
      <p:sp>
        <p:nvSpPr>
          <p:cNvPr id="72707"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2708"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3205BE94-324B-42CD-973D-D59B53670CA8}" type="slidenum">
              <a:rPr lang="ar-SA" altLang="en-US" smtClean="0">
                <a:latin typeface="Arial" charset="0"/>
              </a:rPr>
              <a:pPr rtl="1" eaLnBrk="1" hangingPunct="1">
                <a:spcBef>
                  <a:spcPct val="0"/>
                </a:spcBef>
              </a:pPr>
              <a:t>9</a:t>
            </a:fld>
            <a:endParaRPr lang="en-US" altLang="en-US" smtClean="0">
              <a:latin typeface="Arial" charset="0"/>
            </a:endParaRPr>
          </a:p>
        </p:txBody>
      </p:sp>
      <p:sp>
        <p:nvSpPr>
          <p:cNvPr id="73731"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3732"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AD8700D0-E9DA-4452-87D8-7C8F6F657920}" type="slidenum">
              <a:rPr lang="ar-SA" altLang="en-US" smtClean="0">
                <a:latin typeface="Arial" charset="0"/>
              </a:rPr>
              <a:pPr rtl="1" eaLnBrk="1" hangingPunct="1">
                <a:spcBef>
                  <a:spcPct val="0"/>
                </a:spcBef>
              </a:pPr>
              <a:t>10</a:t>
            </a:fld>
            <a:endParaRPr lang="en-US" altLang="en-US" smtClean="0">
              <a:latin typeface="Arial" charset="0"/>
            </a:endParaRPr>
          </a:p>
        </p:txBody>
      </p:sp>
      <p:sp>
        <p:nvSpPr>
          <p:cNvPr id="74755"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4756"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3335AB47-6676-4546-8D9E-3CCA76C90D18}" type="slidenum">
              <a:rPr lang="ar-SA" altLang="en-US" smtClean="0">
                <a:latin typeface="Arial" charset="0"/>
              </a:rPr>
              <a:pPr rtl="1" eaLnBrk="1" hangingPunct="1">
                <a:spcBef>
                  <a:spcPct val="0"/>
                </a:spcBef>
              </a:pPr>
              <a:t>11</a:t>
            </a:fld>
            <a:endParaRPr lang="en-US" altLang="en-US" smtClean="0">
              <a:latin typeface="Arial" charset="0"/>
            </a:endParaRPr>
          </a:p>
        </p:txBody>
      </p:sp>
      <p:sp>
        <p:nvSpPr>
          <p:cNvPr id="75779"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5780"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4838" cy="113823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4838" cy="4521200"/>
          </a:xfrm>
        </p:spPr>
        <p:txBody>
          <a:bodyPr rtlCol="0">
            <a:normAutofit/>
          </a:bodyPr>
          <a:lstStyle/>
          <a:p>
            <a:pPr lvl="0"/>
            <a:endParaRPr lang="en-US" noProof="0" smtClean="0"/>
          </a:p>
        </p:txBody>
      </p:sp>
      <p:sp>
        <p:nvSpPr>
          <p:cNvPr id="4" name="Rectangle 3"/>
          <p:cNvSpPr>
            <a:spLocks noGrp="1" noChangeArrowheads="1"/>
          </p:cNvSpPr>
          <p:nvPr>
            <p:ph type="dt" idx="10"/>
          </p:nvPr>
        </p:nvSpPr>
        <p:spPr/>
        <p:txBody>
          <a:bodyPr/>
          <a:lstStyle>
            <a:lvl1pPr>
              <a:defRPr/>
            </a:lvl1pPr>
          </a:lstStyle>
          <a:p>
            <a:pPr>
              <a:defRPr/>
            </a:pPr>
            <a:endParaRPr lang="en-US"/>
          </a:p>
        </p:txBody>
      </p:sp>
      <p:sp>
        <p:nvSpPr>
          <p:cNvPr id="5" name="Rectangle 4"/>
          <p:cNvSpPr>
            <a:spLocks noGrp="1" noChangeArrowheads="1"/>
          </p:cNvSpPr>
          <p:nvPr>
            <p:ph type="ftr" idx="11"/>
          </p:nvPr>
        </p:nvSpPr>
        <p:spPr/>
        <p:txBody>
          <a:bodyPr/>
          <a:lstStyle>
            <a:lvl1pPr>
              <a:defRPr/>
            </a:lvl1pPr>
          </a:lstStyle>
          <a:p>
            <a:pPr>
              <a:defRPr/>
            </a:pPr>
            <a:endParaRPr lang="en-US"/>
          </a:p>
        </p:txBody>
      </p:sp>
      <p:sp>
        <p:nvSpPr>
          <p:cNvPr id="6" name="Rectangle 5"/>
          <p:cNvSpPr>
            <a:spLocks noGrp="1" noChangeArrowheads="1"/>
          </p:cNvSpPr>
          <p:nvPr>
            <p:ph type="sldNum" idx="12"/>
          </p:nvPr>
        </p:nvSpPr>
        <p:spPr/>
        <p:txBody>
          <a:bodyPr/>
          <a:lstStyle>
            <a:lvl1pPr>
              <a:defRPr/>
            </a:lvl1pPr>
          </a:lstStyle>
          <a:p>
            <a:pPr>
              <a:defRPr/>
            </a:pPr>
            <a:fld id="{24C66434-5474-46B5-901C-6A319DDA0C9F}" type="slidenum">
              <a:rPr lang="ar-SA"/>
              <a:pPr>
                <a:defRPr/>
              </a:pPr>
              <a:t>‹#›</a:t>
            </a:fld>
            <a:endParaRPr lang="en-US"/>
          </a:p>
        </p:txBody>
      </p:sp>
    </p:spTree>
    <p:extLst>
      <p:ext uri="{BB962C8B-B14F-4D97-AF65-F5344CB8AC3E}">
        <p14:creationId xmlns:p14="http://schemas.microsoft.com/office/powerpoint/2010/main" xmlns="" val="2096006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6.v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7.v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8.v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Risks Underlying Islamic Modes of </a:t>
            </a:r>
            <a:r>
              <a:rPr lang="en-US" dirty="0" smtClean="0"/>
              <a:t>Financing (II)</a:t>
            </a:r>
            <a:endParaRPr lang="en-US" dirty="0"/>
          </a:p>
        </p:txBody>
      </p:sp>
      <p:sp>
        <p:nvSpPr>
          <p:cNvPr id="5" name="Subtitle 4"/>
          <p:cNvSpPr>
            <a:spLocks noGrp="1"/>
          </p:cNvSpPr>
          <p:nvPr>
            <p:ph type="subTitle" idx="1"/>
          </p:nvPr>
        </p:nvSpPr>
        <p:spPr>
          <a:xfrm>
            <a:off x="1371600" y="5867400"/>
            <a:ext cx="6400800" cy="838200"/>
          </a:xfrm>
        </p:spPr>
        <p:txBody>
          <a:bodyPr>
            <a:normAutofit fontScale="85000" lnSpcReduction="20000"/>
          </a:bodyPr>
          <a:lstStyle/>
          <a:p>
            <a:r>
              <a:rPr lang="en-US" dirty="0" smtClean="0"/>
              <a:t>Islamic Development Bank</a:t>
            </a:r>
          </a:p>
          <a:p>
            <a:r>
              <a:rPr lang="en-US" dirty="0" smtClean="0"/>
              <a:t>http://www.isdb.org</a:t>
            </a:r>
            <a:endParaRPr lang="en-US" dirty="0"/>
          </a:p>
        </p:txBody>
      </p:sp>
    </p:spTree>
    <p:extLst>
      <p:ext uri="{BB962C8B-B14F-4D97-AF65-F5344CB8AC3E}">
        <p14:creationId xmlns:p14="http://schemas.microsoft.com/office/powerpoint/2010/main" xmlns="" val="3988457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Salam</a:t>
            </a:r>
          </a:p>
        </p:txBody>
      </p:sp>
      <p:sp>
        <p:nvSpPr>
          <p:cNvPr id="27651" name="Rectangle 2"/>
          <p:cNvSpPr>
            <a:spLocks noGrp="1" noChangeArrowheads="1"/>
          </p:cNvSpPr>
          <p:nvPr>
            <p:ph idx="1"/>
          </p:nvPr>
        </p:nvSpPr>
        <p:spPr/>
        <p:txBody>
          <a:bodyPr>
            <a:normAutofit/>
          </a:bodyPr>
          <a:lstStyle/>
          <a:p>
            <a:pPr marL="604838" indent="-604838">
              <a:lnSpc>
                <a:spcPct val="20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a:t>A pre-production sale of goods—selling goods in </a:t>
            </a:r>
            <a:r>
              <a:rPr lang="en-US" altLang="en-US" sz="2400" dirty="0" smtClean="0"/>
              <a:t>advance</a:t>
            </a:r>
          </a:p>
          <a:p>
            <a:pPr marL="604838" indent="-604838">
              <a:lnSpc>
                <a:spcPct val="20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smtClean="0"/>
              <a:t>Used </a:t>
            </a:r>
            <a:r>
              <a:rPr lang="en-US" altLang="en-US" sz="2400" dirty="0"/>
              <a:t>to finance the agricultural sector</a:t>
            </a:r>
          </a:p>
          <a:p>
            <a:pPr marL="604838" indent="-604838">
              <a:lnSpc>
                <a:spcPct val="20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a:t>The price has to be fixed and paid at the spot</a:t>
            </a:r>
          </a:p>
          <a:p>
            <a:pPr marL="604838" indent="-604838">
              <a:lnSpc>
                <a:spcPct val="20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a:t>The delivery time is deferred and should be fixed</a:t>
            </a:r>
          </a:p>
          <a:p>
            <a:pPr marL="604838" indent="-604838">
              <a:lnSpc>
                <a:spcPct val="20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a:t>Parallel </a:t>
            </a:r>
            <a:r>
              <a:rPr lang="en-US" altLang="en-US" sz="2400" dirty="0" smtClean="0"/>
              <a:t>salam</a:t>
            </a:r>
            <a:endParaRPr lang="en-US" altLang="en-US" sz="2400" dirty="0"/>
          </a:p>
        </p:txBody>
      </p:sp>
    </p:spTree>
    <p:extLst>
      <p:ext uri="{BB962C8B-B14F-4D97-AF65-F5344CB8AC3E}">
        <p14:creationId xmlns:p14="http://schemas.microsoft.com/office/powerpoint/2010/main" xmlns="" val="9335581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457200" y="274638"/>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Profile of Salam</a:t>
            </a:r>
          </a:p>
        </p:txBody>
      </p:sp>
      <p:graphicFrame>
        <p:nvGraphicFramePr>
          <p:cNvPr id="27650" name="Group 2"/>
          <p:cNvGraphicFramePr>
            <a:graphicFrameLocks noGrp="1"/>
          </p:cNvGraphicFramePr>
          <p:nvPr>
            <p:extLst>
              <p:ext uri="{D42A27DB-BD31-4B8C-83A1-F6EECF244321}">
                <p14:modId xmlns:p14="http://schemas.microsoft.com/office/powerpoint/2010/main" xmlns="" val="2843842937"/>
              </p:ext>
            </p:extLst>
          </p:nvPr>
        </p:nvGraphicFramePr>
        <p:xfrm>
          <a:off x="457200" y="1600200"/>
          <a:ext cx="8231188" cy="4979919"/>
        </p:xfrm>
        <a:graphic>
          <a:graphicData uri="http://schemas.openxmlformats.org/drawingml/2006/table">
            <a:tbl>
              <a:tblPr/>
              <a:tblGrid>
                <a:gridCol w="1524000"/>
                <a:gridCol w="2057400"/>
                <a:gridCol w="2592388"/>
                <a:gridCol w="2057400"/>
              </a:tblGrid>
              <a:tr h="1323975">
                <a:tc>
                  <a:txBody>
                    <a:bodyPr/>
                    <a:lstStyle/>
                    <a:p>
                      <a:pPr marL="0" marR="0" lvl="0" indent="0" algn="l"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Product</a:t>
                      </a:r>
                    </a:p>
                  </a:txBody>
                  <a:tcPr marL="90000" marR="90000" marT="184392"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Beginning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Transaction period</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Conclusion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382713">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Salam</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Necessary cash is forwarded as price—CR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Good due—CR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receives good—MR</a:t>
                      </a:r>
                    </a:p>
                  </a:txBody>
                  <a:tcPr marL="90000" marR="90000" marT="135252"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817688">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Parallel Salam</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Necessary cash in hand, and commits to sell good—NR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Good due—CR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receives good, delivers good—NR</a:t>
                      </a:r>
                    </a:p>
                  </a:txBody>
                  <a:tcPr marL="90000" marR="90000" marT="135252"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302633084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Istisna</a:t>
            </a:r>
          </a:p>
        </p:txBody>
      </p:sp>
      <p:sp>
        <p:nvSpPr>
          <p:cNvPr id="29699" name="Rectangle 2"/>
          <p:cNvSpPr>
            <a:spLocks noGrp="1" noChangeArrowheads="1"/>
          </p:cNvSpPr>
          <p:nvPr>
            <p:ph idx="1"/>
          </p:nvPr>
        </p:nvSpPr>
        <p:spPr>
          <a:xfrm>
            <a:off x="457200" y="1600200"/>
            <a:ext cx="8229600" cy="4495800"/>
          </a:xfrm>
        </p:spPr>
        <p:txBody>
          <a:bodyPr>
            <a:normAutofit/>
          </a:bodyPr>
          <a:lstStyle/>
          <a:p>
            <a:pPr marL="604838" indent="-604838">
              <a:lnSpc>
                <a:spcPct val="150000"/>
              </a:lnSpc>
              <a:spcBef>
                <a:spcPts val="700"/>
              </a:spcBef>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a:t>A pre-production sale used when an item/asset needs to be manufactured/constructed</a:t>
            </a:r>
          </a:p>
          <a:p>
            <a:pPr marL="604838" indent="-604838">
              <a:lnSpc>
                <a:spcPct val="150000"/>
              </a:lnSpc>
              <a:spcBef>
                <a:spcPts val="700"/>
              </a:spcBef>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a:t>The price of the good/asset should be known and time of payment (can be negotiated among the parties)  </a:t>
            </a:r>
          </a:p>
          <a:p>
            <a:pPr marL="604838" indent="-604838">
              <a:lnSpc>
                <a:spcPct val="150000"/>
              </a:lnSpc>
              <a:spcBef>
                <a:spcPts val="700"/>
              </a:spcBef>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a:t>The seller of the good/asset (bank) can either manufacture it or sub-contract it—parallel </a:t>
            </a:r>
            <a:r>
              <a:rPr lang="en-US" altLang="en-US" sz="2400" dirty="0" smtClean="0"/>
              <a:t>Istisna </a:t>
            </a:r>
            <a:endParaRPr lang="en-US" altLang="en-US" sz="2400" dirty="0"/>
          </a:p>
          <a:p>
            <a:pPr marL="604838" indent="-604838">
              <a:lnSpc>
                <a:spcPct val="150000"/>
              </a:lnSpc>
              <a:spcBef>
                <a:spcPts val="700"/>
              </a:spcBef>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smtClean="0"/>
              <a:t>However the bank is </a:t>
            </a:r>
            <a:r>
              <a:rPr lang="en-US" altLang="en-US" sz="2400" dirty="0"/>
              <a:t>liable for the delivery of good/asset</a:t>
            </a:r>
          </a:p>
          <a:p>
            <a:pPr marL="604838" indent="-604838">
              <a:lnSpc>
                <a:spcPct val="150000"/>
              </a:lnSpc>
              <a:spcBef>
                <a:spcPts val="700"/>
              </a:spcBef>
              <a:buFontTx/>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endParaRPr lang="en-US" altLang="en-US" sz="2400" dirty="0"/>
          </a:p>
          <a:p>
            <a:pPr marL="604838" indent="-604838">
              <a:lnSpc>
                <a:spcPct val="150000"/>
              </a:lnSpc>
              <a:spcBef>
                <a:spcPts val="700"/>
              </a:spcBef>
              <a:buFontTx/>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endParaRPr lang="en-US" altLang="en-US" sz="2400" dirty="0"/>
          </a:p>
        </p:txBody>
      </p:sp>
    </p:spTree>
    <p:extLst>
      <p:ext uri="{BB962C8B-B14F-4D97-AF65-F5344CB8AC3E}">
        <p14:creationId xmlns:p14="http://schemas.microsoft.com/office/powerpoint/2010/main" xmlns="" val="388231675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a:xfrm>
            <a:off x="457200" y="274638"/>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Profile of Istisna</a:t>
            </a:r>
          </a:p>
        </p:txBody>
      </p:sp>
      <p:graphicFrame>
        <p:nvGraphicFramePr>
          <p:cNvPr id="29698" name="Group 2"/>
          <p:cNvGraphicFramePr>
            <a:graphicFrameLocks noGrp="1"/>
          </p:cNvGraphicFramePr>
          <p:nvPr>
            <p:extLst>
              <p:ext uri="{D42A27DB-BD31-4B8C-83A1-F6EECF244321}">
                <p14:modId xmlns:p14="http://schemas.microsoft.com/office/powerpoint/2010/main" xmlns="" val="3587510661"/>
              </p:ext>
            </p:extLst>
          </p:nvPr>
        </p:nvGraphicFramePr>
        <p:xfrm>
          <a:off x="457200" y="1600200"/>
          <a:ext cx="8231188" cy="4525964"/>
        </p:xfrm>
        <a:graphic>
          <a:graphicData uri="http://schemas.openxmlformats.org/drawingml/2006/table">
            <a:tbl>
              <a:tblPr/>
              <a:tblGrid>
                <a:gridCol w="1524000"/>
                <a:gridCol w="2057400"/>
                <a:gridCol w="2592388"/>
                <a:gridCol w="2057400"/>
              </a:tblGrid>
              <a:tr h="1246188">
                <a:tc>
                  <a:txBody>
                    <a:bodyPr/>
                    <a:lstStyle/>
                    <a:p>
                      <a:pPr marL="0" marR="0" lvl="0" indent="0" algn="l"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Product</a:t>
                      </a:r>
                    </a:p>
                  </a:txBody>
                  <a:tcPr marL="90000" marR="90000" marT="184392"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Beginning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Transaction period</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Conclusion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389063">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Istisna </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commits to manufacture asset.</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Cost of production—MR</a:t>
                      </a:r>
                    </a:p>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Price due—CR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delivers asset and receives cash –NR </a:t>
                      </a:r>
                    </a:p>
                  </a:txBody>
                  <a:tcPr marL="90000" marR="90000" marT="135252"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890713">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Parallel Istisna</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commits to manufacture asset, subcontracts.</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Price due—CR</a:t>
                      </a:r>
                    </a:p>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Seller delay in delivery/not according to specification—CPR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Seller delivers asset, IFI delivers asset, receives cash –NR </a:t>
                      </a:r>
                    </a:p>
                  </a:txBody>
                  <a:tcPr marL="90000" marR="90000" marT="135252"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5782891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Mudarabah</a:t>
            </a:r>
          </a:p>
        </p:txBody>
      </p:sp>
      <p:sp>
        <p:nvSpPr>
          <p:cNvPr id="31747" name="Rectangle 2"/>
          <p:cNvSpPr>
            <a:spLocks noGrp="1" noChangeArrowheads="1"/>
          </p:cNvSpPr>
          <p:nvPr>
            <p:ph idx="1"/>
          </p:nvPr>
        </p:nvSpPr>
        <p:spPr>
          <a:xfrm>
            <a:off x="457200" y="1600200"/>
            <a:ext cx="8229600" cy="4884738"/>
          </a:xfrm>
        </p:spPr>
        <p:txBody>
          <a:bodyPr>
            <a:normAutofit fontScale="92500" lnSpcReduction="10000"/>
          </a:bodyPr>
          <a:lstStyle/>
          <a:p>
            <a:pPr marL="604838" indent="-604838">
              <a:lnSpc>
                <a:spcPct val="15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A form of partnership—one party supplies the capital </a:t>
            </a:r>
            <a:r>
              <a:rPr lang="en-US" altLang="en-US" sz="2800" dirty="0" smtClean="0"/>
              <a:t>(</a:t>
            </a:r>
            <a:r>
              <a:rPr lang="en-US" altLang="en-US" sz="2800" dirty="0" err="1" smtClean="0"/>
              <a:t>Rabul</a:t>
            </a:r>
            <a:r>
              <a:rPr lang="en-US" altLang="en-US" sz="2800" dirty="0" smtClean="0"/>
              <a:t> Mal</a:t>
            </a:r>
            <a:r>
              <a:rPr lang="en-US" altLang="en-US" sz="2800" dirty="0"/>
              <a:t>) other manages </a:t>
            </a:r>
            <a:r>
              <a:rPr lang="en-US" altLang="en-US" sz="2800" dirty="0" smtClean="0"/>
              <a:t>(Mudarib)</a:t>
            </a:r>
            <a:endParaRPr lang="en-US" altLang="en-US" sz="2800" dirty="0"/>
          </a:p>
          <a:p>
            <a:pPr marL="604838" indent="-604838">
              <a:lnSpc>
                <a:spcPct val="15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Profit </a:t>
            </a:r>
            <a:r>
              <a:rPr lang="en-US" altLang="en-US" sz="2800" dirty="0" smtClean="0"/>
              <a:t>are shared </a:t>
            </a:r>
            <a:r>
              <a:rPr lang="en-US" altLang="en-US" sz="2800" dirty="0"/>
              <a:t>among parties at an agreed upon </a:t>
            </a:r>
            <a:r>
              <a:rPr lang="en-US" altLang="en-US" sz="2800" dirty="0" smtClean="0"/>
              <a:t>ratio while the losses are borne according to the ratio of </a:t>
            </a:r>
            <a:r>
              <a:rPr lang="en-US" altLang="en-US" sz="2800" dirty="0" err="1" smtClean="0"/>
              <a:t>inventment</a:t>
            </a:r>
            <a:r>
              <a:rPr lang="en-US" altLang="en-US" sz="2800" dirty="0" smtClean="0"/>
              <a:t>, i.e. by the </a:t>
            </a:r>
            <a:r>
              <a:rPr lang="en-US" altLang="en-US" sz="2800" dirty="0" err="1" smtClean="0"/>
              <a:t>Rabul</a:t>
            </a:r>
            <a:r>
              <a:rPr lang="en-US" altLang="en-US" sz="2800" dirty="0" smtClean="0"/>
              <a:t> Mal.</a:t>
            </a:r>
            <a:endParaRPr lang="en-US" altLang="en-US" sz="2800" dirty="0"/>
          </a:p>
          <a:p>
            <a:pPr marL="604838" indent="-604838">
              <a:lnSpc>
                <a:spcPct val="15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Financier cannot ask for a guarantee of capital or return</a:t>
            </a:r>
          </a:p>
          <a:p>
            <a:pPr marL="604838" indent="-604838">
              <a:lnSpc>
                <a:spcPct val="15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Mudarabah can be restricted or unrestricted</a:t>
            </a:r>
          </a:p>
          <a:p>
            <a:pPr marL="604838" indent="-604838">
              <a:lnSpc>
                <a:spcPct val="150000"/>
              </a:lnSpc>
              <a:buFontTx/>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endParaRPr lang="en-US" altLang="en-US" sz="2800" dirty="0"/>
          </a:p>
        </p:txBody>
      </p:sp>
    </p:spTree>
    <p:extLst>
      <p:ext uri="{BB962C8B-B14F-4D97-AF65-F5344CB8AC3E}">
        <p14:creationId xmlns:p14="http://schemas.microsoft.com/office/powerpoint/2010/main" xmlns="" val="380294793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Musharakah</a:t>
            </a:r>
          </a:p>
        </p:txBody>
      </p:sp>
      <p:sp>
        <p:nvSpPr>
          <p:cNvPr id="32771" name="Rectangle 2"/>
          <p:cNvSpPr>
            <a:spLocks noGrp="1" noChangeArrowheads="1"/>
          </p:cNvSpPr>
          <p:nvPr>
            <p:ph idx="1"/>
          </p:nvPr>
        </p:nvSpPr>
        <p:spPr/>
        <p:txBody>
          <a:bodyPr>
            <a:normAutofit lnSpcReduction="10000"/>
          </a:bodyPr>
          <a:lstStyle/>
          <a:p>
            <a:pPr marL="604838" indent="-604838">
              <a:lnSpc>
                <a:spcPct val="15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A partnership contract in which all partners contribute capital and labor</a:t>
            </a:r>
          </a:p>
          <a:p>
            <a:pPr marL="604838" indent="-604838">
              <a:lnSpc>
                <a:spcPct val="15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Like a </a:t>
            </a:r>
            <a:r>
              <a:rPr lang="en-US" altLang="en-US" sz="2800" dirty="0" err="1"/>
              <a:t>mudarahah</a:t>
            </a:r>
            <a:r>
              <a:rPr lang="en-US" altLang="en-US" sz="2800" dirty="0"/>
              <a:t>, but all partners manage the project</a:t>
            </a:r>
          </a:p>
          <a:p>
            <a:pPr marL="604838" indent="-604838">
              <a:lnSpc>
                <a:spcPct val="15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Profit shared among partners at an agreed upon ratio </a:t>
            </a:r>
            <a:r>
              <a:rPr lang="en-US" altLang="en-US" sz="2800" dirty="0" smtClean="0"/>
              <a:t>and losses by all the partners according the capital contribution ratio.</a:t>
            </a:r>
            <a:endParaRPr lang="en-US" altLang="en-US" sz="2800" dirty="0"/>
          </a:p>
        </p:txBody>
      </p:sp>
    </p:spTree>
    <p:extLst>
      <p:ext uri="{BB962C8B-B14F-4D97-AF65-F5344CB8AC3E}">
        <p14:creationId xmlns:p14="http://schemas.microsoft.com/office/powerpoint/2010/main" xmlns="" val="128514410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457200" y="128588"/>
            <a:ext cx="8229600" cy="1166812"/>
          </a:xfrm>
        </p:spPr>
        <p:txBody>
          <a:bodyPr>
            <a:no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Profile of </a:t>
            </a:r>
            <a:r>
              <a:rPr lang="en-US" altLang="en-US" dirty="0" smtClean="0"/>
              <a:t/>
            </a:r>
            <a:br>
              <a:rPr lang="en-US" altLang="en-US" dirty="0" smtClean="0"/>
            </a:br>
            <a:r>
              <a:rPr lang="en-US" altLang="en-US" dirty="0" smtClean="0"/>
              <a:t>Mudarabah </a:t>
            </a:r>
            <a:r>
              <a:rPr lang="en-US" altLang="en-US" dirty="0"/>
              <a:t>and Musharakah</a:t>
            </a:r>
          </a:p>
        </p:txBody>
      </p:sp>
      <p:graphicFrame>
        <p:nvGraphicFramePr>
          <p:cNvPr id="32770" name="Group 2"/>
          <p:cNvGraphicFramePr>
            <a:graphicFrameLocks noGrp="1"/>
          </p:cNvGraphicFramePr>
          <p:nvPr>
            <p:extLst>
              <p:ext uri="{D42A27DB-BD31-4B8C-83A1-F6EECF244321}">
                <p14:modId xmlns:p14="http://schemas.microsoft.com/office/powerpoint/2010/main" xmlns="" val="2128443906"/>
              </p:ext>
            </p:extLst>
          </p:nvPr>
        </p:nvGraphicFramePr>
        <p:xfrm>
          <a:off x="457200" y="1600200"/>
          <a:ext cx="8231188" cy="4525963"/>
        </p:xfrm>
        <a:graphic>
          <a:graphicData uri="http://schemas.openxmlformats.org/drawingml/2006/table">
            <a:tbl>
              <a:tblPr/>
              <a:tblGrid>
                <a:gridCol w="2057400"/>
                <a:gridCol w="2058988"/>
                <a:gridCol w="2057400"/>
                <a:gridCol w="2057400"/>
              </a:tblGrid>
              <a:tr h="1011238">
                <a:tc>
                  <a:txBody>
                    <a:bodyPr/>
                    <a:lstStyle/>
                    <a:p>
                      <a:pPr marL="0" marR="0" lvl="0" indent="0" algn="l"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Product</a:t>
                      </a:r>
                    </a:p>
                  </a:txBody>
                  <a:tcPr marL="90000" marR="90000" marT="184392"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Beginning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Transaction period</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Conclusion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171575">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Mudarabah</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invests (buys non-voting shares)</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Profit share/return due—CPR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Principal due: Cash—NR</a:t>
                      </a:r>
                    </a:p>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Equity—MR  </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171575">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Musharakah</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invests (buys voting shares)</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Profit share/return due—CPR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Principal due: Cash—NR</a:t>
                      </a:r>
                    </a:p>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Equity—MR</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171575">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Diminishing Musharakah</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invests (buys voting shares)</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Profit share/return due—CPR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Asset/equity transferred—NR </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42805102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Mitigating risks</a:t>
            </a:r>
            <a:endParaRPr lang="en-US" dirty="0"/>
          </a:p>
        </p:txBody>
      </p:sp>
      <p:sp>
        <p:nvSpPr>
          <p:cNvPr id="34819" name="Rectangle 2"/>
          <p:cNvSpPr>
            <a:spLocks noGrp="1" noChangeArrowheads="1"/>
          </p:cNvSpPr>
          <p:nvPr>
            <p:ph idx="1"/>
          </p:nvPr>
        </p:nvSpPr>
        <p:spPr/>
        <p:txBody>
          <a:bodyPr anchor="ctr">
            <a:noAutofit/>
          </a:bodyPr>
          <a:lstStyle/>
          <a:p>
            <a:pPr marL="338138" indent="-338138">
              <a:spcBef>
                <a:spcPts val="700"/>
              </a:spcBef>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sz="2800" dirty="0" smtClean="0"/>
              <a:t>Risks </a:t>
            </a:r>
            <a:r>
              <a:rPr lang="en-US" altLang="en-US" sz="2800" dirty="0"/>
              <a:t>in Islamic financial instruments are complex and change and evolve during the transaction</a:t>
            </a:r>
          </a:p>
          <a:p>
            <a:pPr marL="338138" indent="-338138">
              <a:spcBef>
                <a:spcPts val="700"/>
              </a:spcBef>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sz="2800" dirty="0"/>
              <a:t>It is important to know the underlying features of the contracts and risks arising in different modes of financing</a:t>
            </a:r>
          </a:p>
          <a:p>
            <a:pPr marL="338138" indent="-338138">
              <a:spcBef>
                <a:spcPts val="700"/>
              </a:spcBef>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sz="2800" dirty="0"/>
              <a:t>Risk management would require knowledge of Islamic contracts and also the appropriate skills to mitigate risks arising in them</a:t>
            </a:r>
          </a:p>
          <a:p>
            <a:pPr indent="-338138" algn="ctr">
              <a:spcBef>
                <a:spcPts val="1350"/>
              </a:spcBef>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800" dirty="0" smtClean="0"/>
          </a:p>
        </p:txBody>
      </p:sp>
    </p:spTree>
    <p:extLst>
      <p:ext uri="{BB962C8B-B14F-4D97-AF65-F5344CB8AC3E}">
        <p14:creationId xmlns:p14="http://schemas.microsoft.com/office/powerpoint/2010/main" xmlns="" val="23049719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t>Murabaha-basic </a:t>
            </a:r>
            <a:r>
              <a:rPr lang="en-US" altLang="en-US" dirty="0"/>
              <a:t>features</a:t>
            </a:r>
          </a:p>
        </p:txBody>
      </p:sp>
      <p:sp>
        <p:nvSpPr>
          <p:cNvPr id="35843" name="Rectangle 2"/>
          <p:cNvSpPr>
            <a:spLocks noGrp="1" noChangeArrowheads="1"/>
          </p:cNvSpPr>
          <p:nvPr>
            <p:ph idx="1"/>
          </p:nvPr>
        </p:nvSpPr>
        <p:spPr>
          <a:xfrm>
            <a:off x="457200" y="1600200"/>
            <a:ext cx="8229600" cy="4886325"/>
          </a:xfrm>
        </p:spPr>
        <p:txBody>
          <a:bodyPr>
            <a:normAutofit/>
          </a:bodyPr>
          <a:lstStyle/>
          <a:p>
            <a:pPr marL="604838" indent="-604838">
              <a:lnSpc>
                <a:spcPct val="150000"/>
              </a:lnSpc>
              <a:buFont typeface="Times New Roman" pitchFamily="16" charset="0"/>
              <a:buAutoNum type="arabicPeriod"/>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smtClean="0"/>
              <a:t>Murabaha </a:t>
            </a:r>
            <a:r>
              <a:rPr lang="en-US" altLang="en-US" sz="2800" dirty="0"/>
              <a:t>is a sale contract</a:t>
            </a:r>
          </a:p>
          <a:p>
            <a:pPr marL="604838" indent="-604838">
              <a:lnSpc>
                <a:spcPct val="150000"/>
              </a:lnSpc>
              <a:buFont typeface="Times New Roman" pitchFamily="16" charset="0"/>
              <a:buAutoNum type="arabicPeriod"/>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The seller reveals the actual price of the asset/good being sold and indicates the profit in lump-sum or as a percentage</a:t>
            </a:r>
          </a:p>
          <a:p>
            <a:pPr marL="604838" indent="-604838">
              <a:lnSpc>
                <a:spcPct val="150000"/>
              </a:lnSpc>
              <a:buFont typeface="Times New Roman" pitchFamily="16" charset="0"/>
              <a:buAutoNum type="arabicPeriod"/>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Delivery of the asset/good is spot, payment can be spot or deferred</a:t>
            </a:r>
          </a:p>
          <a:p>
            <a:pPr marL="604838" indent="-604838">
              <a:lnSpc>
                <a:spcPct val="150000"/>
              </a:lnSpc>
              <a:buFont typeface="Times New Roman" pitchFamily="16" charset="0"/>
              <a:buAutoNum type="arabicPeriod"/>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smtClean="0"/>
              <a:t>Its </a:t>
            </a:r>
            <a:r>
              <a:rPr lang="en-US" altLang="en-US" sz="2800" dirty="0"/>
              <a:t>a sale with spot delivery and deferred payment  </a:t>
            </a:r>
          </a:p>
          <a:p>
            <a:pPr marL="604838" indent="-604838">
              <a:lnSpc>
                <a:spcPct val="150000"/>
              </a:lnSpc>
              <a:buFontTx/>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endParaRPr lang="en-US" altLang="en-US" sz="2800" dirty="0"/>
          </a:p>
        </p:txBody>
      </p:sp>
    </p:spTree>
    <p:extLst>
      <p:ext uri="{BB962C8B-B14F-4D97-AF65-F5344CB8AC3E}">
        <p14:creationId xmlns:p14="http://schemas.microsoft.com/office/powerpoint/2010/main" xmlns="" val="21633008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Financial </a:t>
            </a:r>
            <a:r>
              <a:rPr lang="en-US" altLang="en-US" dirty="0" smtClean="0"/>
              <a:t>Murabaha</a:t>
            </a:r>
            <a:endParaRPr lang="en-US" altLang="en-US" dirty="0"/>
          </a:p>
        </p:txBody>
      </p:sp>
      <p:sp>
        <p:nvSpPr>
          <p:cNvPr id="37891" name="Rectangle 2"/>
          <p:cNvSpPr>
            <a:spLocks noGrp="1" noChangeArrowheads="1"/>
          </p:cNvSpPr>
          <p:nvPr>
            <p:ph idx="1"/>
          </p:nvPr>
        </p:nvSpPr>
        <p:spPr>
          <a:xfrm>
            <a:off x="457200" y="1600200"/>
            <a:ext cx="8229600" cy="4784725"/>
          </a:xfrm>
        </p:spPr>
        <p:txBody>
          <a:bodyPr>
            <a:normAutofit fontScale="77500" lnSpcReduction="20000"/>
          </a:bodyPr>
          <a:lstStyle/>
          <a:p>
            <a:pPr marL="609600" indent="-604838">
              <a:lnSpc>
                <a:spcPct val="200000"/>
              </a:lnSpc>
              <a:buFontTx/>
              <a:buNone/>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sz="2800" dirty="0"/>
              <a:t>Financial </a:t>
            </a:r>
            <a:r>
              <a:rPr lang="en-US" altLang="en-US" sz="2800" dirty="0" smtClean="0"/>
              <a:t>Murabaha </a:t>
            </a:r>
            <a:r>
              <a:rPr lang="en-US" altLang="en-US" sz="2800" dirty="0"/>
              <a:t>has the following elements:</a:t>
            </a:r>
          </a:p>
          <a:p>
            <a:pPr marL="609600" indent="-604838">
              <a:lnSpc>
                <a:spcPct val="200000"/>
              </a:lnSpc>
              <a:buFontTx/>
              <a:buAutoNum type="arabicPeriod"/>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sz="2800" b="1" dirty="0" smtClean="0"/>
              <a:t>Promise </a:t>
            </a:r>
            <a:r>
              <a:rPr lang="en-US" altLang="en-US" sz="2800" b="1" dirty="0"/>
              <a:t>Agreement</a:t>
            </a:r>
            <a:r>
              <a:rPr lang="en-US" altLang="en-US" sz="2800" b="1" dirty="0" smtClean="0"/>
              <a:t>:</a:t>
            </a:r>
          </a:p>
          <a:p>
            <a:pPr marL="636588" indent="0">
              <a:lnSpc>
                <a:spcPct val="200000"/>
              </a:lnSpc>
              <a:buNone/>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sz="2800" dirty="0" smtClean="0"/>
              <a:t>The </a:t>
            </a:r>
            <a:r>
              <a:rPr lang="en-US" altLang="en-US" sz="2800" dirty="0"/>
              <a:t>bank and the client signs an overall agreement of the promise to buy/sell</a:t>
            </a:r>
          </a:p>
          <a:p>
            <a:pPr marL="609600" indent="-604838">
              <a:lnSpc>
                <a:spcPct val="200000"/>
              </a:lnSpc>
              <a:buFont typeface="+mj-lt"/>
              <a:buAutoNum type="arabicPeriod" startAt="2"/>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sz="2800" b="1" dirty="0" smtClean="0"/>
              <a:t>Agency </a:t>
            </a:r>
            <a:r>
              <a:rPr lang="en-US" altLang="en-US" sz="2800" b="1" dirty="0"/>
              <a:t>Agreement: </a:t>
            </a:r>
            <a:endParaRPr lang="en-US" altLang="en-US" sz="2800" b="1" dirty="0" smtClean="0"/>
          </a:p>
          <a:p>
            <a:pPr marL="609600" indent="23813">
              <a:lnSpc>
                <a:spcPct val="200000"/>
              </a:lnSpc>
              <a:buFontTx/>
              <a:buNone/>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sz="2800" dirty="0" smtClean="0"/>
              <a:t>The </a:t>
            </a:r>
            <a:r>
              <a:rPr lang="en-US" altLang="en-US" sz="2800" dirty="0"/>
              <a:t>bank appoints the client as an agent to purchase the good/asset </a:t>
            </a:r>
          </a:p>
          <a:p>
            <a:pPr marL="609600" indent="-604838">
              <a:lnSpc>
                <a:spcPct val="200000"/>
              </a:lnSpc>
              <a:buFontTx/>
              <a:buNone/>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endParaRPr lang="en-US" altLang="en-US" sz="2800" dirty="0"/>
          </a:p>
        </p:txBody>
      </p:sp>
    </p:spTree>
    <p:extLst>
      <p:ext uri="{BB962C8B-B14F-4D97-AF65-F5344CB8AC3E}">
        <p14:creationId xmlns:p14="http://schemas.microsoft.com/office/powerpoint/2010/main" xmlns="" val="21914444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Previous Lecture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In the previous lecture we studies the following topics related to the risk in Islamic financial instruments.</a:t>
            </a:r>
          </a:p>
          <a:p>
            <a:r>
              <a:rPr lang="en-US" dirty="0" smtClean="0"/>
              <a:t>The concept of risk.</a:t>
            </a:r>
          </a:p>
          <a:p>
            <a:r>
              <a:rPr lang="en-US" dirty="0" smtClean="0"/>
              <a:t>Objectives of risk management</a:t>
            </a:r>
          </a:p>
          <a:p>
            <a:r>
              <a:rPr lang="en-US" dirty="0" smtClean="0"/>
              <a:t>Classification of risk</a:t>
            </a:r>
          </a:p>
          <a:p>
            <a:r>
              <a:rPr lang="en-US" dirty="0" smtClean="0"/>
              <a:t>Risks faced by financial institutions</a:t>
            </a:r>
          </a:p>
          <a:p>
            <a:r>
              <a:rPr lang="en-US" dirty="0" smtClean="0"/>
              <a:t>Islamic bank model</a:t>
            </a:r>
          </a:p>
          <a:p>
            <a:r>
              <a:rPr lang="en-US" dirty="0" smtClean="0"/>
              <a:t>Unique risk in Islamic Banks</a:t>
            </a:r>
          </a:p>
          <a:p>
            <a:endParaRPr lang="en-US" dirty="0" smtClean="0"/>
          </a:p>
          <a:p>
            <a:endParaRPr lang="en-US" dirty="0"/>
          </a:p>
        </p:txBody>
      </p:sp>
    </p:spTree>
    <p:extLst>
      <p:ext uri="{BB962C8B-B14F-4D97-AF65-F5344CB8AC3E}">
        <p14:creationId xmlns:p14="http://schemas.microsoft.com/office/powerpoint/2010/main" xmlns="" val="2376266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Financial </a:t>
            </a:r>
            <a:r>
              <a:rPr lang="en-US" altLang="en-US" dirty="0" smtClean="0"/>
              <a:t>Murabaha</a:t>
            </a:r>
            <a:endParaRPr lang="en-US" altLang="en-US" dirty="0"/>
          </a:p>
        </p:txBody>
      </p:sp>
      <p:sp>
        <p:nvSpPr>
          <p:cNvPr id="37890" name="Rectangle 2"/>
          <p:cNvSpPr>
            <a:spLocks noGrp="1" noChangeArrowheads="1"/>
          </p:cNvSpPr>
          <p:nvPr>
            <p:ph idx="1"/>
          </p:nvPr>
        </p:nvSpPr>
        <p:spPr>
          <a:xfrm>
            <a:off x="457200" y="1524000"/>
            <a:ext cx="8229600" cy="4800600"/>
          </a:xfrm>
        </p:spPr>
        <p:txBody>
          <a:bodyPr rtlCol="0">
            <a:normAutofit/>
          </a:bodyPr>
          <a:lstStyle/>
          <a:p>
            <a:pPr marL="461962" indent="-457200">
              <a:lnSpc>
                <a:spcPct val="150000"/>
              </a:lnSpc>
              <a:buFont typeface="+mj-lt"/>
              <a:buAutoNum type="arabicPeriod" startAt="3"/>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200" b="1" dirty="0" smtClean="0"/>
              <a:t>Purchase of the Good from the Supplier: </a:t>
            </a:r>
          </a:p>
          <a:p>
            <a:pPr marL="4762" indent="0">
              <a:lnSpc>
                <a:spcPct val="150000"/>
              </a:lnSpc>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200" dirty="0" smtClean="0"/>
              <a:t>		The </a:t>
            </a:r>
            <a:r>
              <a:rPr lang="en-US" sz="2200" dirty="0"/>
              <a:t>client buys the good and takes possession as an agent</a:t>
            </a:r>
          </a:p>
          <a:p>
            <a:pPr marL="461962" indent="-457200">
              <a:lnSpc>
                <a:spcPct val="150000"/>
              </a:lnSpc>
              <a:buFont typeface="+mj-lt"/>
              <a:buAutoNum type="arabicPeriod" startAt="4"/>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200" b="1" dirty="0" smtClean="0"/>
              <a:t>Offer of Purchase: </a:t>
            </a:r>
          </a:p>
          <a:p>
            <a:pPr marL="4762" indent="0">
              <a:lnSpc>
                <a:spcPct val="150000"/>
              </a:lnSpc>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200" dirty="0" smtClean="0"/>
              <a:t>		The </a:t>
            </a:r>
            <a:r>
              <a:rPr lang="en-US" sz="2200" dirty="0"/>
              <a:t>client offers to buy the good from the bank</a:t>
            </a:r>
          </a:p>
          <a:p>
            <a:pPr marL="461962" indent="-457200">
              <a:lnSpc>
                <a:spcPct val="150000"/>
              </a:lnSpc>
              <a:buFont typeface="+mj-lt"/>
              <a:buAutoNum type="arabicPeriod" startAt="5"/>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200" b="1" dirty="0" smtClean="0"/>
              <a:t>Acceptance of the Offer: </a:t>
            </a:r>
          </a:p>
          <a:p>
            <a:pPr marL="4762" indent="0">
              <a:lnSpc>
                <a:spcPct val="150000"/>
              </a:lnSpc>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200" dirty="0" smtClean="0"/>
              <a:t>		The </a:t>
            </a:r>
            <a:r>
              <a:rPr lang="en-US" sz="2200" dirty="0"/>
              <a:t>ownership of the good transferred from the bank to the client </a:t>
            </a:r>
          </a:p>
          <a:p>
            <a:pPr marL="461962" indent="-457200" fontAlgn="auto">
              <a:lnSpc>
                <a:spcPct val="150000"/>
              </a:lnSpc>
              <a:spcAft>
                <a:spcPts val="0"/>
              </a:spcAft>
              <a:buFont typeface="+mj-lt"/>
              <a:buAutoNum type="arabicPeriod" startAt="6"/>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200" b="1" dirty="0" smtClean="0"/>
              <a:t>Debt created: </a:t>
            </a:r>
          </a:p>
          <a:p>
            <a:pPr indent="-338138">
              <a:lnSpc>
                <a:spcPct val="150000"/>
              </a:lnSpc>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200" dirty="0" smtClean="0"/>
              <a:t>		Payment </a:t>
            </a:r>
            <a:r>
              <a:rPr lang="en-US" sz="2200" dirty="0"/>
              <a:t>due at future date(s)</a:t>
            </a:r>
          </a:p>
          <a:p>
            <a:pPr indent="-338138" fontAlgn="auto">
              <a:lnSpc>
                <a:spcPct val="150000"/>
              </a:lnSpc>
              <a:spcAft>
                <a:spcPts val="0"/>
              </a:spcAft>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sz="2200" dirty="0" smtClean="0"/>
          </a:p>
        </p:txBody>
      </p:sp>
    </p:spTree>
    <p:extLst>
      <p:ext uri="{BB962C8B-B14F-4D97-AF65-F5344CB8AC3E}">
        <p14:creationId xmlns:p14="http://schemas.microsoft.com/office/powerpoint/2010/main" xmlns="" val="19173960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Points to note</a:t>
            </a:r>
          </a:p>
        </p:txBody>
      </p:sp>
      <p:sp>
        <p:nvSpPr>
          <p:cNvPr id="39939" name="Rectangle 2"/>
          <p:cNvSpPr>
            <a:spLocks noGrp="1" noChangeArrowheads="1"/>
          </p:cNvSpPr>
          <p:nvPr>
            <p:ph idx="1"/>
          </p:nvPr>
        </p:nvSpPr>
        <p:spPr/>
        <p:txBody>
          <a:bodyPr>
            <a:normAutofit lnSpcReduction="10000"/>
          </a:bodyPr>
          <a:lstStyle/>
          <a:p>
            <a:pPr marL="604838" indent="-604838">
              <a:lnSpc>
                <a:spcPct val="20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a:t>The commodity cannot be bought from the client</a:t>
            </a:r>
          </a:p>
          <a:p>
            <a:pPr marL="604838" indent="-604838">
              <a:lnSpc>
                <a:spcPct val="20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a:t>If the bank purchases, the agency contract not needed</a:t>
            </a:r>
          </a:p>
          <a:p>
            <a:pPr marL="973138" lvl="1" indent="-339725">
              <a:lnSpc>
                <a:spcPct val="200000"/>
              </a:lnSpc>
              <a:buFont typeface="Arial" panose="020B0604020202020204" pitchFamily="34" charset="0"/>
              <a:buChar char="•"/>
              <a:tabLst>
                <a:tab pos="796925" algn="l"/>
                <a:tab pos="91440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a:t>In such cases, two separate contracts (for supplier and buyer) and the purchase has to be before sale</a:t>
            </a:r>
          </a:p>
          <a:p>
            <a:pPr marL="604838" indent="-604838">
              <a:lnSpc>
                <a:spcPct val="20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a:t>Bills of trade resulting from transaction can be transferred at face-value only </a:t>
            </a:r>
          </a:p>
        </p:txBody>
      </p:sp>
    </p:spTree>
    <p:extLst>
      <p:ext uri="{BB962C8B-B14F-4D97-AF65-F5344CB8AC3E}">
        <p14:creationId xmlns:p14="http://schemas.microsoft.com/office/powerpoint/2010/main" xmlns="" val="387136039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Risks in Financial </a:t>
            </a:r>
            <a:r>
              <a:rPr lang="en-US" altLang="en-US" dirty="0" smtClean="0"/>
              <a:t>Murabaha</a:t>
            </a:r>
            <a:endParaRPr lang="en-US" altLang="en-US" dirty="0"/>
          </a:p>
        </p:txBody>
      </p:sp>
      <p:sp>
        <p:nvSpPr>
          <p:cNvPr id="40963" name="Rectangle 2"/>
          <p:cNvSpPr>
            <a:spLocks noGrp="1" noChangeArrowheads="1"/>
          </p:cNvSpPr>
          <p:nvPr>
            <p:ph idx="1"/>
          </p:nvPr>
        </p:nvSpPr>
        <p:spPr>
          <a:xfrm>
            <a:off x="457200" y="1600200"/>
            <a:ext cx="8229600" cy="4849813"/>
          </a:xfrm>
        </p:spPr>
        <p:txBody>
          <a:bodyPr/>
          <a:lstStyle/>
          <a:p>
            <a:pPr marL="604838" indent="-604838">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a:t>Pre-Sale Risks</a:t>
            </a:r>
          </a:p>
          <a:p>
            <a:pPr marL="985838" lvl="1" indent="-352425">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a:t>Loss/damage of the good before delivery</a:t>
            </a:r>
          </a:p>
          <a:p>
            <a:pPr marL="985838" lvl="1" indent="-352425">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a:t>Refusal of the buyer to take delivery</a:t>
            </a:r>
          </a:p>
          <a:p>
            <a:pPr marL="985838" lvl="1" indent="-352425">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a:t>Market (price) risk</a:t>
            </a:r>
          </a:p>
          <a:p>
            <a:pPr marL="604838" indent="-604838">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a:t>Post Sale Risks</a:t>
            </a:r>
          </a:p>
          <a:p>
            <a:pPr marL="985838" lvl="1" indent="-352425">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a:t>Latent defects in goods</a:t>
            </a:r>
          </a:p>
          <a:p>
            <a:pPr marL="985838" lvl="1" indent="-352425">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a:t>Settlement (credit) risk</a:t>
            </a:r>
          </a:p>
          <a:p>
            <a:pPr marL="985838" lvl="1" indent="-352425">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a:t>Market (benchmark) risk</a:t>
            </a:r>
          </a:p>
          <a:p>
            <a:pPr marL="604838" indent="-604838">
              <a:buFontTx/>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endParaRPr lang="en-US" altLang="en-US" dirty="0"/>
          </a:p>
        </p:txBody>
      </p:sp>
    </p:spTree>
    <p:extLst>
      <p:ext uri="{BB962C8B-B14F-4D97-AF65-F5344CB8AC3E}">
        <p14:creationId xmlns:p14="http://schemas.microsoft.com/office/powerpoint/2010/main" xmlns="" val="711615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Pre-Sale Risks Mitigation</a:t>
            </a:r>
          </a:p>
        </p:txBody>
      </p:sp>
      <p:sp>
        <p:nvSpPr>
          <p:cNvPr id="41987" name="Rectangle 2"/>
          <p:cNvSpPr>
            <a:spLocks noGrp="1" noChangeArrowheads="1"/>
          </p:cNvSpPr>
          <p:nvPr>
            <p:ph idx="1"/>
          </p:nvPr>
        </p:nvSpPr>
        <p:spPr/>
        <p:txBody>
          <a:bodyPr>
            <a:normAutofit/>
          </a:bodyPr>
          <a:lstStyle/>
          <a:p>
            <a:pPr marL="609600" indent="-604838">
              <a:lnSpc>
                <a:spcPct val="150000"/>
              </a:lnSpc>
              <a:buFontTx/>
              <a:buNone/>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sz="2800" dirty="0" smtClean="0"/>
              <a:t>1.	Loss/Damage </a:t>
            </a:r>
            <a:r>
              <a:rPr lang="en-US" altLang="en-US" sz="2800" dirty="0"/>
              <a:t>of good before delivery:</a:t>
            </a:r>
          </a:p>
          <a:p>
            <a:pPr marL="633413" lvl="1" indent="0">
              <a:lnSpc>
                <a:spcPct val="150000"/>
              </a:lnSpc>
              <a:buNone/>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dirty="0"/>
              <a:t>Before delivery, the good is bank’s </a:t>
            </a:r>
            <a:r>
              <a:rPr lang="en-US" altLang="en-US" dirty="0" smtClean="0"/>
              <a:t>responsibility and r</a:t>
            </a:r>
            <a:r>
              <a:rPr lang="en-US" altLang="en-US" sz="2800" dirty="0" smtClean="0"/>
              <a:t>isks can be mitigated </a:t>
            </a:r>
            <a:r>
              <a:rPr lang="en-US" altLang="en-US" sz="2800" dirty="0"/>
              <a:t>by:</a:t>
            </a:r>
          </a:p>
          <a:p>
            <a:pPr marL="985838" lvl="1" indent="-352425">
              <a:lnSpc>
                <a:spcPct val="150000"/>
              </a:lnSpc>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dirty="0" smtClean="0"/>
              <a:t>Minimizing </a:t>
            </a:r>
            <a:r>
              <a:rPr lang="en-US" altLang="en-US" dirty="0"/>
              <a:t>the period of holding (time between purchase and sale)</a:t>
            </a:r>
          </a:p>
          <a:p>
            <a:pPr marL="985838" lvl="1" indent="-352425">
              <a:lnSpc>
                <a:spcPct val="150000"/>
              </a:lnSpc>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dirty="0"/>
              <a:t>If time is long—insurance can be bought </a:t>
            </a:r>
          </a:p>
          <a:p>
            <a:pPr marL="609600" indent="-604838">
              <a:lnSpc>
                <a:spcPct val="150000"/>
              </a:lnSpc>
              <a:buFontTx/>
              <a:buNone/>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endParaRPr lang="en-US" altLang="en-US" sz="2800" dirty="0"/>
          </a:p>
        </p:txBody>
      </p:sp>
    </p:spTree>
    <p:extLst>
      <p:ext uri="{BB962C8B-B14F-4D97-AF65-F5344CB8AC3E}">
        <p14:creationId xmlns:p14="http://schemas.microsoft.com/office/powerpoint/2010/main" xmlns="" val="124499838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Pre-Sale Risks Mitigation</a:t>
            </a:r>
          </a:p>
        </p:txBody>
      </p:sp>
      <p:sp>
        <p:nvSpPr>
          <p:cNvPr id="43011" name="Rectangle 2"/>
          <p:cNvSpPr>
            <a:spLocks noGrp="1" noChangeArrowheads="1"/>
          </p:cNvSpPr>
          <p:nvPr>
            <p:ph idx="1"/>
          </p:nvPr>
        </p:nvSpPr>
        <p:spPr/>
        <p:txBody>
          <a:bodyPr>
            <a:normAutofit/>
          </a:bodyPr>
          <a:lstStyle/>
          <a:p>
            <a:pPr marL="609600" indent="-604838">
              <a:lnSpc>
                <a:spcPct val="150000"/>
              </a:lnSpc>
              <a:buFontTx/>
              <a:buNone/>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sz="2800" dirty="0" smtClean="0"/>
              <a:t>2.	Refusal </a:t>
            </a:r>
            <a:r>
              <a:rPr lang="en-US" altLang="en-US" sz="2800" dirty="0"/>
              <a:t>of the Buyer to take Delivery: The bank is left with the </a:t>
            </a:r>
            <a:r>
              <a:rPr lang="en-US" altLang="en-US" sz="2800" dirty="0" smtClean="0"/>
              <a:t>good; such risk can be minimized </a:t>
            </a:r>
            <a:r>
              <a:rPr lang="en-US" altLang="en-US" sz="2800" dirty="0"/>
              <a:t>by:</a:t>
            </a:r>
          </a:p>
          <a:p>
            <a:pPr marL="985838" lvl="1" indent="-352425">
              <a:lnSpc>
                <a:spcPct val="150000"/>
              </a:lnSpc>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dirty="0"/>
              <a:t>The bank purchases the good with a right to return it within a specified time</a:t>
            </a:r>
          </a:p>
          <a:p>
            <a:pPr marL="985838" lvl="1" indent="-352425">
              <a:lnSpc>
                <a:spcPct val="150000"/>
              </a:lnSpc>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dirty="0"/>
              <a:t>The bank sells the good and client pays the difference between cost and sale price</a:t>
            </a:r>
          </a:p>
          <a:p>
            <a:pPr marL="609600" indent="-604838">
              <a:lnSpc>
                <a:spcPct val="150000"/>
              </a:lnSpc>
              <a:buFontTx/>
              <a:buNone/>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endParaRPr lang="en-US" altLang="en-US" sz="2800" dirty="0"/>
          </a:p>
        </p:txBody>
      </p:sp>
    </p:spTree>
    <p:extLst>
      <p:ext uri="{BB962C8B-B14F-4D97-AF65-F5344CB8AC3E}">
        <p14:creationId xmlns:p14="http://schemas.microsoft.com/office/powerpoint/2010/main" xmlns="" val="213509160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Grp="1" noChangeArrowheads="1"/>
          </p:cNvSpPr>
          <p:nvPr>
            <p:ph type="title"/>
          </p:nvPr>
        </p:nvSpPr>
        <p:spPr/>
        <p:txBody>
          <a:bodyPr>
            <a:normAutofit fontScale="90000"/>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Example of Clause in the Agreements</a:t>
            </a:r>
          </a:p>
        </p:txBody>
      </p:sp>
      <p:sp>
        <p:nvSpPr>
          <p:cNvPr id="44035" name="Rectangle 2"/>
          <p:cNvSpPr>
            <a:spLocks noGrp="1" noChangeArrowheads="1"/>
          </p:cNvSpPr>
          <p:nvPr>
            <p:ph idx="1"/>
          </p:nvPr>
        </p:nvSpPr>
        <p:spPr/>
        <p:txBody>
          <a:bodyPr>
            <a:normAutofit/>
          </a:bodyPr>
          <a:lstStyle/>
          <a:p>
            <a:pPr indent="-166688">
              <a:lnSpc>
                <a:spcPct val="90000"/>
              </a:lnSpc>
              <a:spcBef>
                <a:spcPts val="600"/>
              </a:spcBef>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2400" dirty="0" smtClean="0"/>
              <a:t>“If</a:t>
            </a:r>
            <a:r>
              <a:rPr lang="en-US" altLang="en-US" sz="2400" dirty="0"/>
              <a:t>, for any reason whatsoever, the agent shall refuse or fail to take delivery of the Equipment or any part thereof or shall refuse or fail to conclude the Sale Agreement, the Bank shall have the right to take delivery, or cause delivery to be taken, of the Equipment and shall have the right to sell, or cause the sale of, the Equipment (but without obligation on its part to do so) in a manner determined by it at its sole discretion and shall have the right to take whatever steps it deems necessary to recover the difference between the price realized upon sale and the price paid by the Bank plus any other expenses incurred by it in relation to the Equipment.”</a:t>
            </a:r>
          </a:p>
          <a:p>
            <a:pPr indent="-338138">
              <a:lnSpc>
                <a:spcPct val="90000"/>
              </a:lnSpc>
              <a:spcBef>
                <a:spcPts val="600"/>
              </a:spcBef>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400" dirty="0"/>
          </a:p>
        </p:txBody>
      </p:sp>
    </p:spTree>
    <p:extLst>
      <p:ext uri="{BB962C8B-B14F-4D97-AF65-F5344CB8AC3E}">
        <p14:creationId xmlns:p14="http://schemas.microsoft.com/office/powerpoint/2010/main" xmlns="" val="64860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Pre-Sale Risks Mitigation</a:t>
            </a:r>
          </a:p>
        </p:txBody>
      </p:sp>
      <p:sp>
        <p:nvSpPr>
          <p:cNvPr id="45059" name="Rectangle 2"/>
          <p:cNvSpPr>
            <a:spLocks noGrp="1" noChangeArrowheads="1"/>
          </p:cNvSpPr>
          <p:nvPr>
            <p:ph idx="1"/>
          </p:nvPr>
        </p:nvSpPr>
        <p:spPr/>
        <p:txBody>
          <a:bodyPr>
            <a:normAutofit/>
          </a:bodyPr>
          <a:lstStyle/>
          <a:p>
            <a:pPr marL="609600" indent="-604838">
              <a:lnSpc>
                <a:spcPct val="200000"/>
              </a:lnSpc>
              <a:buFontTx/>
              <a:buAutoNum type="arabicPeriod" startAt="3"/>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sz="2800" dirty="0" smtClean="0"/>
              <a:t>Market </a:t>
            </a:r>
            <a:r>
              <a:rPr lang="en-US" altLang="en-US" sz="2800" dirty="0"/>
              <a:t>(price) risk: Risk of changes in price prior to delivery of good to </a:t>
            </a:r>
            <a:r>
              <a:rPr lang="en-US" altLang="en-US" sz="2800" dirty="0" smtClean="0"/>
              <a:t>client, such risks can be mitigated </a:t>
            </a:r>
            <a:r>
              <a:rPr lang="en-US" altLang="en-US" sz="2800" dirty="0"/>
              <a:t>by:</a:t>
            </a:r>
          </a:p>
          <a:p>
            <a:pPr marL="985838" lvl="1" indent="-352425">
              <a:lnSpc>
                <a:spcPct val="200000"/>
              </a:lnSpc>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dirty="0"/>
              <a:t>Minimizing the holding time by selling immediately after buying</a:t>
            </a:r>
          </a:p>
          <a:p>
            <a:pPr marL="609600" indent="-604838">
              <a:lnSpc>
                <a:spcPct val="200000"/>
              </a:lnSpc>
              <a:buFontTx/>
              <a:buNone/>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endParaRPr lang="en-US" altLang="en-US" sz="2800" dirty="0"/>
          </a:p>
        </p:txBody>
      </p:sp>
    </p:spTree>
    <p:extLst>
      <p:ext uri="{BB962C8B-B14F-4D97-AF65-F5344CB8AC3E}">
        <p14:creationId xmlns:p14="http://schemas.microsoft.com/office/powerpoint/2010/main" xmlns="" val="5210800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Post-Sale Risks Mitigation</a:t>
            </a:r>
          </a:p>
        </p:txBody>
      </p:sp>
      <p:sp>
        <p:nvSpPr>
          <p:cNvPr id="46083" name="Rectangle 2"/>
          <p:cNvSpPr>
            <a:spLocks noGrp="1" noChangeArrowheads="1"/>
          </p:cNvSpPr>
          <p:nvPr>
            <p:ph idx="1"/>
          </p:nvPr>
        </p:nvSpPr>
        <p:spPr>
          <a:xfrm>
            <a:off x="457200" y="1600200"/>
            <a:ext cx="8229600" cy="4813300"/>
          </a:xfrm>
        </p:spPr>
        <p:txBody>
          <a:bodyPr>
            <a:normAutofit/>
          </a:bodyPr>
          <a:lstStyle/>
          <a:p>
            <a:pPr marL="604838" indent="-604838">
              <a:lnSpc>
                <a:spcPct val="150000"/>
              </a:lnSpc>
              <a:buFont typeface="Times New Roman" pitchFamily="16" charset="0"/>
              <a:buAutoNum type="arabicPeriod"/>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b="1" dirty="0"/>
              <a:t>Latent Defects in Goods</a:t>
            </a:r>
            <a:r>
              <a:rPr lang="en-US" altLang="en-US" sz="2800" b="1" dirty="0" smtClean="0"/>
              <a:t>:</a:t>
            </a:r>
          </a:p>
          <a:p>
            <a:pPr marL="633413" indent="0">
              <a:lnSpc>
                <a:spcPct val="150000"/>
              </a:lnSpc>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smtClean="0"/>
              <a:t>It </a:t>
            </a:r>
            <a:r>
              <a:rPr lang="en-US" altLang="en-US" sz="2800" dirty="0"/>
              <a:t>is possible that the good supplied by the supplier is </a:t>
            </a:r>
            <a:r>
              <a:rPr lang="en-US" altLang="en-US" sz="2800" dirty="0" smtClean="0"/>
              <a:t>defective, the risk can be minimized by</a:t>
            </a:r>
          </a:p>
          <a:p>
            <a:pPr marL="1090613" indent="-457200">
              <a:lnSpc>
                <a:spcPct val="150000"/>
              </a:lnSpc>
              <a:buFont typeface="Calibri" panose="020F050202020403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smtClean="0"/>
              <a:t>transferring </a:t>
            </a:r>
            <a:r>
              <a:rPr lang="en-US" altLang="en-US" sz="2800" dirty="0"/>
              <a:t>the liability to the vendor/supplier (through warranty)</a:t>
            </a:r>
          </a:p>
          <a:p>
            <a:pPr marL="990600" lvl="1" indent="-528638">
              <a:lnSpc>
                <a:spcPct val="150000"/>
              </a:lnSpc>
              <a:buFontTx/>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endParaRPr lang="en-US" altLang="en-US" dirty="0"/>
          </a:p>
          <a:p>
            <a:pPr marL="604838" indent="-604838">
              <a:lnSpc>
                <a:spcPct val="150000"/>
              </a:lnSpc>
              <a:buFontTx/>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endParaRPr lang="en-US" altLang="en-US" sz="2800" dirty="0"/>
          </a:p>
          <a:p>
            <a:pPr marL="604838" indent="-604838">
              <a:lnSpc>
                <a:spcPct val="150000"/>
              </a:lnSpc>
              <a:buFontTx/>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endParaRPr lang="en-US" altLang="en-US" sz="2800" dirty="0"/>
          </a:p>
        </p:txBody>
      </p:sp>
    </p:spTree>
    <p:extLst>
      <p:ext uri="{BB962C8B-B14F-4D97-AF65-F5344CB8AC3E}">
        <p14:creationId xmlns:p14="http://schemas.microsoft.com/office/powerpoint/2010/main" xmlns="" val="29386132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ChangeArrowheads="1"/>
          </p:cNvSpPr>
          <p:nvPr>
            <p:ph type="title"/>
          </p:nvPr>
        </p:nvSpPr>
        <p:spPr/>
        <p:txBody>
          <a:bodyPr>
            <a:normAutofit fontScale="90000"/>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Example of Clause in the Agreements</a:t>
            </a:r>
          </a:p>
        </p:txBody>
      </p:sp>
      <p:sp>
        <p:nvSpPr>
          <p:cNvPr id="47107" name="Rectangle 2"/>
          <p:cNvSpPr>
            <a:spLocks noGrp="1" noChangeArrowheads="1"/>
          </p:cNvSpPr>
          <p:nvPr>
            <p:ph idx="1"/>
          </p:nvPr>
        </p:nvSpPr>
        <p:spPr/>
        <p:txBody>
          <a:bodyPr>
            <a:normAutofit/>
          </a:bodyPr>
          <a:lstStyle/>
          <a:p>
            <a:pPr indent="-106363">
              <a:lnSpc>
                <a:spcPct val="90000"/>
              </a:lnSpc>
              <a:spcBef>
                <a:spcPts val="600"/>
              </a:spcBef>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2400" dirty="0"/>
              <a:t>“If a latent defect is discovered in the Equipment, the Vendor undertakes to assign to the Purchaser, the benefit of any guarantee, condition or warranty relating to the Equipment which may have been given to the Vendor by the Supplier and which has been examined and accepted by the Purchaser and all other warranties or guarantees as may be implied by law or recognized by custom in favor of the Vendor. In addition to the assignment to the Purchaser as herein indicated, the Vendor shall take such other action as the Purchaser shall reasonably request to enable the Purchaser to claim against the Supplier”</a:t>
            </a:r>
          </a:p>
          <a:p>
            <a:pPr indent="-338138">
              <a:lnSpc>
                <a:spcPct val="90000"/>
              </a:lnSpc>
              <a:spcBef>
                <a:spcPts val="600"/>
              </a:spcBef>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400" dirty="0"/>
          </a:p>
        </p:txBody>
      </p:sp>
    </p:spTree>
    <p:extLst>
      <p:ext uri="{BB962C8B-B14F-4D97-AF65-F5344CB8AC3E}">
        <p14:creationId xmlns:p14="http://schemas.microsoft.com/office/powerpoint/2010/main" xmlns="" val="35274346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noChangeArrowheads="1"/>
          </p:cNvSpPr>
          <p:nvPr>
            <p:ph type="title"/>
          </p:nvPr>
        </p:nvSpPr>
        <p:spPr>
          <a:xfrm>
            <a:off x="457200" y="152400"/>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Post-Sale Risks Mitigation</a:t>
            </a:r>
          </a:p>
        </p:txBody>
      </p:sp>
      <p:sp>
        <p:nvSpPr>
          <p:cNvPr id="48131" name="Rectangle 2"/>
          <p:cNvSpPr>
            <a:spLocks noGrp="1" noChangeArrowheads="1"/>
          </p:cNvSpPr>
          <p:nvPr>
            <p:ph idx="1"/>
          </p:nvPr>
        </p:nvSpPr>
        <p:spPr>
          <a:xfrm>
            <a:off x="457200" y="1371600"/>
            <a:ext cx="8229600" cy="4919663"/>
          </a:xfrm>
        </p:spPr>
        <p:txBody>
          <a:bodyPr>
            <a:normAutofit fontScale="92500" lnSpcReduction="10000"/>
          </a:bodyPr>
          <a:lstStyle/>
          <a:p>
            <a:pPr marL="609600" indent="-604838">
              <a:lnSpc>
                <a:spcPct val="150000"/>
              </a:lnSpc>
              <a:buFontTx/>
              <a:buAutoNum type="arabicPeriod" startAt="2"/>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sz="2800" b="1" dirty="0" smtClean="0"/>
              <a:t>Settlement </a:t>
            </a:r>
            <a:r>
              <a:rPr lang="en-US" altLang="en-US" sz="2800" b="1" dirty="0"/>
              <a:t>(credit) Risk: </a:t>
            </a:r>
            <a:endParaRPr lang="en-US" altLang="en-US" sz="2800" b="1" dirty="0" smtClean="0"/>
          </a:p>
          <a:p>
            <a:pPr marL="636588" indent="0">
              <a:lnSpc>
                <a:spcPct val="150000"/>
              </a:lnSpc>
              <a:buNone/>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sz="2800" dirty="0" smtClean="0"/>
              <a:t>The </a:t>
            </a:r>
            <a:r>
              <a:rPr lang="en-US" altLang="en-US" sz="2800" dirty="0"/>
              <a:t>risk that the client will not pay his/her dues on time or </a:t>
            </a:r>
            <a:r>
              <a:rPr lang="en-US" altLang="en-US" sz="2800" dirty="0" smtClean="0"/>
              <a:t>default; the risk may be </a:t>
            </a:r>
            <a:r>
              <a:rPr lang="en-US" altLang="en-US" sz="2800" dirty="0"/>
              <a:t>minimized by:</a:t>
            </a:r>
          </a:p>
          <a:p>
            <a:pPr marL="1252538" lvl="1" indent="-558800">
              <a:lnSpc>
                <a:spcPct val="150000"/>
              </a:lnSpc>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dirty="0"/>
              <a:t>The bank can ask for a guarantee (sign a guarantee agreement)</a:t>
            </a:r>
          </a:p>
          <a:p>
            <a:pPr marL="1252538" lvl="1" indent="-558800">
              <a:lnSpc>
                <a:spcPct val="150000"/>
              </a:lnSpc>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dirty="0"/>
              <a:t>Ask for a security or collateral—can sell the collateral if debtor defaults</a:t>
            </a:r>
          </a:p>
          <a:p>
            <a:pPr marL="1252538" lvl="1" indent="-558800">
              <a:lnSpc>
                <a:spcPct val="150000"/>
              </a:lnSpc>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dirty="0"/>
              <a:t>Impose penalty for </a:t>
            </a:r>
            <a:r>
              <a:rPr lang="en-US" altLang="en-US" dirty="0" smtClean="0"/>
              <a:t>negligence </a:t>
            </a:r>
            <a:r>
              <a:rPr lang="en-US" altLang="en-US" dirty="0"/>
              <a:t>problem </a:t>
            </a:r>
          </a:p>
          <a:p>
            <a:pPr marL="609600" indent="-604838">
              <a:lnSpc>
                <a:spcPct val="150000"/>
              </a:lnSpc>
              <a:buFontTx/>
              <a:buNone/>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endParaRPr lang="en-US" altLang="en-US" sz="2800" dirty="0"/>
          </a:p>
        </p:txBody>
      </p:sp>
    </p:spTree>
    <p:extLst>
      <p:ext uri="{BB962C8B-B14F-4D97-AF65-F5344CB8AC3E}">
        <p14:creationId xmlns:p14="http://schemas.microsoft.com/office/powerpoint/2010/main" xmlns="" val="24681593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idx="1"/>
          </p:nvPr>
        </p:nvSpPr>
        <p:spPr/>
        <p:txBody>
          <a:bodyPr/>
          <a:lstStyle/>
          <a:p>
            <a:pPr indent="-338138" algn="ctr">
              <a:spcBef>
                <a:spcPts val="1350"/>
              </a:spcBef>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5400" smtClean="0"/>
          </a:p>
          <a:p>
            <a:pPr indent="-338138" algn="ctr">
              <a:spcBef>
                <a:spcPts val="1350"/>
              </a:spcBef>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5400" smtClean="0"/>
              <a:t>Risks in Islamic Financial Instruments</a:t>
            </a:r>
          </a:p>
          <a:p>
            <a:pPr indent="-338138">
              <a:spcBef>
                <a:spcPts val="1350"/>
              </a:spcBef>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5400" smtClean="0"/>
          </a:p>
        </p:txBody>
      </p:sp>
    </p:spTree>
    <p:extLst>
      <p:ext uri="{BB962C8B-B14F-4D97-AF65-F5344CB8AC3E}">
        <p14:creationId xmlns:p14="http://schemas.microsoft.com/office/powerpoint/2010/main" xmlns="" val="14156898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ChangeArrowheads="1"/>
          </p:cNvSpPr>
          <p:nvPr>
            <p:ph type="title"/>
          </p:nvPr>
        </p:nvSpPr>
        <p:spPr/>
        <p:txBody>
          <a:bodyPr>
            <a:normAutofit fontScale="90000"/>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Example of Clause in the Agreements</a:t>
            </a:r>
          </a:p>
        </p:txBody>
      </p:sp>
      <p:sp>
        <p:nvSpPr>
          <p:cNvPr id="49155" name="Rectangle 2"/>
          <p:cNvSpPr>
            <a:spLocks noGrp="1" noChangeArrowheads="1"/>
          </p:cNvSpPr>
          <p:nvPr>
            <p:ph idx="1"/>
          </p:nvPr>
        </p:nvSpPr>
        <p:spPr>
          <a:xfrm>
            <a:off x="457200" y="1600200"/>
            <a:ext cx="8229600" cy="4875213"/>
          </a:xfrm>
        </p:spPr>
        <p:txBody>
          <a:bodyPr>
            <a:normAutofit/>
          </a:bodyPr>
          <a:lstStyle/>
          <a:p>
            <a:pPr indent="-338138">
              <a:lnSpc>
                <a:spcPct val="150000"/>
              </a:lnSpc>
              <a:spcBef>
                <a:spcPts val="700"/>
              </a:spcBef>
              <a:buFontTx/>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pPr>
            <a:r>
              <a:rPr lang="en-US" altLang="en-US" sz="2400" dirty="0"/>
              <a:t>	"The client hereby undertakes that if he defaults in payment of any of his dues under this agreement, he shall pay to the charitable account/fund maintained by the bank a sum calculated on the basis of ---percent per annum for each day of default unless he establishes thorough evidence satisfactory to the bank that his non-payment at the due date was caused due to poverty or some other factors beyond his control"</a:t>
            </a:r>
          </a:p>
          <a:p>
            <a:pPr indent="-338138">
              <a:lnSpc>
                <a:spcPct val="150000"/>
              </a:lnSpc>
              <a:spcBef>
                <a:spcPts val="700"/>
              </a:spcBef>
              <a:buFontTx/>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pPr>
            <a:endParaRPr lang="en-US" altLang="en-US" sz="2400" dirty="0"/>
          </a:p>
        </p:txBody>
      </p:sp>
    </p:spTree>
    <p:extLst>
      <p:ext uri="{BB962C8B-B14F-4D97-AF65-F5344CB8AC3E}">
        <p14:creationId xmlns:p14="http://schemas.microsoft.com/office/powerpoint/2010/main" xmlns="" val="25168213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Post-Sale Risks Mitigation</a:t>
            </a:r>
          </a:p>
        </p:txBody>
      </p:sp>
      <p:sp>
        <p:nvSpPr>
          <p:cNvPr id="50179" name="Rectangle 2"/>
          <p:cNvSpPr>
            <a:spLocks noGrp="1" noChangeArrowheads="1"/>
          </p:cNvSpPr>
          <p:nvPr>
            <p:ph idx="1"/>
          </p:nvPr>
        </p:nvSpPr>
        <p:spPr/>
        <p:txBody>
          <a:bodyPr>
            <a:normAutofit/>
          </a:bodyPr>
          <a:lstStyle/>
          <a:p>
            <a:pPr marL="609600" indent="-604838">
              <a:lnSpc>
                <a:spcPct val="200000"/>
              </a:lnSpc>
              <a:buFontTx/>
              <a:buAutoNum type="arabicPeriod" startAt="3"/>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sz="2400" b="1" dirty="0" smtClean="0"/>
              <a:t>Market </a:t>
            </a:r>
            <a:r>
              <a:rPr lang="en-US" altLang="en-US" sz="2400" b="1" dirty="0"/>
              <a:t>(benchmark rate) risk: </a:t>
            </a:r>
            <a:endParaRPr lang="en-US" altLang="en-US" sz="2400" b="1" dirty="0" smtClean="0"/>
          </a:p>
          <a:p>
            <a:pPr marL="633413" indent="0">
              <a:lnSpc>
                <a:spcPct val="200000"/>
              </a:lnSpc>
              <a:buNone/>
              <a:tabLst>
                <a:tab pos="515938"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sz="2400" dirty="0" smtClean="0"/>
              <a:t>The </a:t>
            </a:r>
            <a:r>
              <a:rPr lang="en-US" altLang="en-US" sz="2400" dirty="0"/>
              <a:t>risk that the returns of the bank will </a:t>
            </a:r>
            <a:r>
              <a:rPr lang="en-US" altLang="en-US" sz="2400" dirty="0" smtClean="0"/>
              <a:t>be affected </a:t>
            </a:r>
            <a:r>
              <a:rPr lang="en-US" altLang="en-US" sz="2400" dirty="0"/>
              <a:t>if the benchmark rate </a:t>
            </a:r>
            <a:r>
              <a:rPr lang="en-US" altLang="en-US" sz="2400" dirty="0" smtClean="0"/>
              <a:t>changes, the risk may be minimized </a:t>
            </a:r>
            <a:r>
              <a:rPr lang="en-US" altLang="en-US" sz="2400" dirty="0"/>
              <a:t>by:</a:t>
            </a:r>
          </a:p>
          <a:p>
            <a:pPr marL="1090613" lvl="1" indent="-457200">
              <a:lnSpc>
                <a:spcPct val="200000"/>
              </a:lnSpc>
              <a:tabLst>
                <a:tab pos="515938"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US" altLang="en-US" sz="2400" dirty="0"/>
              <a:t>The contracts </a:t>
            </a:r>
            <a:r>
              <a:rPr lang="en-US" altLang="en-US" sz="2400" dirty="0" smtClean="0"/>
              <a:t>may be designed for short-run </a:t>
            </a:r>
            <a:r>
              <a:rPr lang="en-US" altLang="en-US" sz="2400" dirty="0"/>
              <a:t>duration</a:t>
            </a:r>
          </a:p>
          <a:p>
            <a:pPr marL="609600" indent="-604838">
              <a:lnSpc>
                <a:spcPct val="200000"/>
              </a:lnSpc>
              <a:buFontTx/>
              <a:buNone/>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endParaRPr lang="en-US" altLang="en-US" sz="2400" dirty="0"/>
          </a:p>
          <a:p>
            <a:pPr marL="609600" indent="-604838">
              <a:lnSpc>
                <a:spcPct val="200000"/>
              </a:lnSpc>
              <a:buFontTx/>
              <a:buNone/>
              <a:tabLst>
                <a:tab pos="609600"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endParaRPr lang="en-US" altLang="en-US" sz="2400" dirty="0"/>
          </a:p>
        </p:txBody>
      </p:sp>
    </p:spTree>
    <p:extLst>
      <p:ext uri="{BB962C8B-B14F-4D97-AF65-F5344CB8AC3E}">
        <p14:creationId xmlns:p14="http://schemas.microsoft.com/office/powerpoint/2010/main" xmlns="" val="39059821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Lecture</a:t>
            </a:r>
            <a:endParaRPr lang="en-US" dirty="0"/>
          </a:p>
        </p:txBody>
      </p:sp>
      <p:sp>
        <p:nvSpPr>
          <p:cNvPr id="3" name="Content Placeholder 2"/>
          <p:cNvSpPr>
            <a:spLocks noGrp="1"/>
          </p:cNvSpPr>
          <p:nvPr>
            <p:ph idx="1"/>
          </p:nvPr>
        </p:nvSpPr>
        <p:spPr/>
        <p:txBody>
          <a:bodyPr/>
          <a:lstStyle/>
          <a:p>
            <a:pPr marL="0" indent="0">
              <a:buNone/>
            </a:pPr>
            <a:r>
              <a:rPr lang="en-US" dirty="0" smtClean="0"/>
              <a:t>In this lecture we covered the following topics;</a:t>
            </a:r>
          </a:p>
          <a:p>
            <a:r>
              <a:rPr lang="en-US" altLang="en-US" dirty="0"/>
              <a:t>Risks in Islamic financial </a:t>
            </a:r>
            <a:r>
              <a:rPr lang="en-US" altLang="en-US" dirty="0" smtClean="0"/>
              <a:t>instruments</a:t>
            </a:r>
          </a:p>
          <a:p>
            <a:r>
              <a:rPr lang="en-US" altLang="en-US" dirty="0"/>
              <a:t>Risk Profile of </a:t>
            </a:r>
            <a:r>
              <a:rPr lang="en-US" altLang="en-US" dirty="0" smtClean="0"/>
              <a:t>different modes of financing</a:t>
            </a:r>
          </a:p>
          <a:p>
            <a:r>
              <a:rPr lang="en-US" dirty="0" smtClean="0"/>
              <a:t>Mitigation of risk</a:t>
            </a:r>
          </a:p>
          <a:p>
            <a:pPr marL="0" indent="0">
              <a:buNone/>
            </a:pPr>
            <a:endParaRPr lang="en-US" dirty="0"/>
          </a:p>
        </p:txBody>
      </p:sp>
    </p:spTree>
    <p:extLst>
      <p:ext uri="{BB962C8B-B14F-4D97-AF65-F5344CB8AC3E}">
        <p14:creationId xmlns:p14="http://schemas.microsoft.com/office/powerpoint/2010/main" xmlns="" val="686835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304800" y="274638"/>
            <a:ext cx="8534400" cy="1143000"/>
          </a:xfrm>
        </p:spPr>
        <p:txBody>
          <a:bodyPr>
            <a:no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t>Risks in Islamic financial instruments</a:t>
            </a:r>
          </a:p>
        </p:txBody>
      </p:sp>
      <p:sp>
        <p:nvSpPr>
          <p:cNvPr id="21507" name="Rectangle 2"/>
          <p:cNvSpPr>
            <a:spLocks noGrp="1" noChangeArrowheads="1"/>
          </p:cNvSpPr>
          <p:nvPr>
            <p:ph idx="1"/>
          </p:nvPr>
        </p:nvSpPr>
        <p:spPr>
          <a:xfrm>
            <a:off x="457200" y="1600200"/>
            <a:ext cx="8229600" cy="4953000"/>
          </a:xfrm>
        </p:spPr>
        <p:txBody>
          <a:bodyPr>
            <a:normAutofit/>
          </a:bodyPr>
          <a:lstStyle/>
          <a:p>
            <a:pPr marL="0" indent="0">
              <a:lnSpc>
                <a:spcPct val="150000"/>
              </a:lnSpc>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To understand the risks in Islamic financial instruments, we look at:</a:t>
            </a:r>
          </a:p>
          <a:p>
            <a:pPr marL="396875" lvl="1" indent="-396875">
              <a:lnSpc>
                <a:spcPct val="150000"/>
              </a:lnSpc>
              <a:buFont typeface="Arial" panose="020B0604020202020204" pitchFamily="34" charset="0"/>
              <a:buChar char="•"/>
              <a:tabLst>
                <a:tab pos="396875" algn="l"/>
                <a:tab pos="604838"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The </a:t>
            </a:r>
            <a:r>
              <a:rPr lang="en-US" altLang="en-US" dirty="0"/>
              <a:t>risks at various stages of the transaction: beginning, during, and at the conclusion. </a:t>
            </a:r>
          </a:p>
          <a:p>
            <a:pPr marL="396875" lvl="1" indent="-396875">
              <a:lnSpc>
                <a:spcPct val="150000"/>
              </a:lnSpc>
              <a:buFont typeface="Arial" panose="020B0604020202020204" pitchFamily="34" charset="0"/>
              <a:buChar char="•"/>
              <a:tabLst>
                <a:tab pos="396875" algn="l"/>
                <a:tab pos="604838"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a:t>Classify CR and MR according to:</a:t>
            </a:r>
          </a:p>
          <a:p>
            <a:pPr lvl="2">
              <a:lnSpc>
                <a:spcPct val="150000"/>
              </a:lnSpc>
              <a:buFont typeface="Wingdings" panose="05000000000000000000" pitchFamily="2" charset="2"/>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possession time(spot/future)</a:t>
            </a:r>
          </a:p>
          <a:p>
            <a:pPr lvl="2">
              <a:lnSpc>
                <a:spcPct val="150000"/>
              </a:lnSpc>
              <a:buFont typeface="Wingdings" panose="05000000000000000000" pitchFamily="2" charset="2"/>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liquidity of asset/wealth (asset/cash).   </a:t>
            </a:r>
          </a:p>
          <a:p>
            <a:pPr marL="604838" indent="-604838">
              <a:lnSpc>
                <a:spcPct val="150000"/>
              </a:lnSpc>
              <a:buFontTx/>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endParaRPr lang="en-US" altLang="en-US" sz="2800" dirty="0"/>
          </a:p>
        </p:txBody>
      </p:sp>
    </p:spTree>
    <p:extLst>
      <p:ext uri="{BB962C8B-B14F-4D97-AF65-F5344CB8AC3E}">
        <p14:creationId xmlns:p14="http://schemas.microsoft.com/office/powerpoint/2010/main" xmlns="" val="371864869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457200" y="190500"/>
            <a:ext cx="8229600" cy="1312863"/>
          </a:xfrm>
        </p:spPr>
        <p:txBody>
          <a:bodyPr>
            <a:no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classification according to wealth type and time period</a:t>
            </a:r>
          </a:p>
        </p:txBody>
      </p:sp>
      <p:graphicFrame>
        <p:nvGraphicFramePr>
          <p:cNvPr id="21506" name="Group 2"/>
          <p:cNvGraphicFramePr>
            <a:graphicFrameLocks noGrp="1"/>
          </p:cNvGraphicFramePr>
          <p:nvPr>
            <p:extLst>
              <p:ext uri="{D42A27DB-BD31-4B8C-83A1-F6EECF244321}">
                <p14:modId xmlns:p14="http://schemas.microsoft.com/office/powerpoint/2010/main" xmlns="" val="20311153"/>
              </p:ext>
            </p:extLst>
          </p:nvPr>
        </p:nvGraphicFramePr>
        <p:xfrm>
          <a:off x="457200" y="1905000"/>
          <a:ext cx="8231188" cy="4524376"/>
        </p:xfrm>
        <a:graphic>
          <a:graphicData uri="http://schemas.openxmlformats.org/drawingml/2006/table">
            <a:tbl>
              <a:tblPr/>
              <a:tblGrid>
                <a:gridCol w="2743200"/>
                <a:gridCol w="2744788"/>
                <a:gridCol w="2743200"/>
              </a:tblGrid>
              <a:tr h="811213">
                <a:tc rowSpan="2">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dirty="0" smtClean="0"/>
                    </a:p>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smtClean="0"/>
                        <a:t>Wealth Type</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smtClean="0"/>
                        <a:t>Possession time period</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1035050">
                <a:tc vMerge="1">
                  <a:txBody>
                    <a:bodyPr/>
                    <a:lstStyle/>
                    <a:p>
                      <a:endParaRPr lang="en-US"/>
                    </a:p>
                  </a:txBody>
                  <a:tcPr/>
                </a:tc>
                <a:tc>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smtClean="0"/>
                        <a:t>Current/spot</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smtClean="0"/>
                        <a:t>Future</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8263">
                <a:tc>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smtClean="0"/>
                        <a:t>Cash</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smtClean="0"/>
                        <a:t>No risks (NR)</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smtClean="0"/>
                        <a:t>CR</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9850">
                <a:tc>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smtClean="0"/>
                        <a:t>Asset</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smtClean="0"/>
                        <a:t>MR</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smtClean="0"/>
                        <a:t>CR/MR</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31537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p:txBody>
          <a:bodyPr>
            <a:norm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800" dirty="0" smtClean="0"/>
              <a:t>Murabaha</a:t>
            </a:r>
            <a:endParaRPr lang="en-US" altLang="en-US" sz="4800" dirty="0"/>
          </a:p>
        </p:txBody>
      </p:sp>
      <p:sp>
        <p:nvSpPr>
          <p:cNvPr id="23555" name="Rectangle 2"/>
          <p:cNvSpPr>
            <a:spLocks noGrp="1" noChangeArrowheads="1"/>
          </p:cNvSpPr>
          <p:nvPr>
            <p:ph idx="1"/>
          </p:nvPr>
        </p:nvSpPr>
        <p:spPr>
          <a:xfrm>
            <a:off x="457200" y="1600200"/>
            <a:ext cx="8229600" cy="5029200"/>
          </a:xfrm>
        </p:spPr>
        <p:txBody>
          <a:bodyPr>
            <a:normAutofit/>
          </a:bodyPr>
          <a:lstStyle/>
          <a:p>
            <a:pPr marL="604838" indent="-604838">
              <a:lnSpc>
                <a:spcPct val="15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smtClean="0"/>
              <a:t>The financial institution buys and then sells the good to the client at a mark-up</a:t>
            </a:r>
          </a:p>
          <a:p>
            <a:pPr marL="604838" indent="-604838">
              <a:lnSpc>
                <a:spcPct val="15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endParaRPr lang="en-US" altLang="en-US" sz="2400" dirty="0" smtClean="0"/>
          </a:p>
          <a:p>
            <a:pPr marL="604838" indent="-604838">
              <a:lnSpc>
                <a:spcPct val="15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endParaRPr lang="en-US" altLang="en-US" sz="2400" dirty="0" smtClean="0"/>
          </a:p>
          <a:p>
            <a:pPr marL="604838" indent="-604838">
              <a:lnSpc>
                <a:spcPct val="15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smtClean="0"/>
              <a:t>The bank must own and posses the good</a:t>
            </a:r>
          </a:p>
          <a:p>
            <a:pPr marL="604838" indent="-604838">
              <a:lnSpc>
                <a:spcPct val="15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smtClean="0"/>
              <a:t>The profit rate and other terms should be clearly specified in the contract</a:t>
            </a:r>
          </a:p>
          <a:p>
            <a:pPr marL="604838" indent="-604838">
              <a:lnSpc>
                <a:spcPct val="15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400" dirty="0" smtClean="0"/>
              <a:t>The bank can ask for guarantees or collateral</a:t>
            </a:r>
          </a:p>
        </p:txBody>
      </p:sp>
    </p:spTree>
    <p:extLst>
      <p:ext uri="{BB962C8B-B14F-4D97-AF65-F5344CB8AC3E}">
        <p14:creationId xmlns:p14="http://schemas.microsoft.com/office/powerpoint/2010/main" xmlns="" val="6430835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457200" y="128588"/>
            <a:ext cx="8229600" cy="14351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Profile of </a:t>
            </a:r>
            <a:r>
              <a:rPr lang="en-US" altLang="en-US" dirty="0" smtClean="0"/>
              <a:t>Murabaha</a:t>
            </a:r>
            <a:endParaRPr lang="en-US" altLang="en-US" dirty="0"/>
          </a:p>
        </p:txBody>
      </p:sp>
      <p:graphicFrame>
        <p:nvGraphicFramePr>
          <p:cNvPr id="23554" name="Group 2"/>
          <p:cNvGraphicFramePr>
            <a:graphicFrameLocks noGrp="1"/>
          </p:cNvGraphicFramePr>
          <p:nvPr>
            <p:extLst>
              <p:ext uri="{D42A27DB-BD31-4B8C-83A1-F6EECF244321}">
                <p14:modId xmlns:p14="http://schemas.microsoft.com/office/powerpoint/2010/main" xmlns="" val="2363304522"/>
              </p:ext>
            </p:extLst>
          </p:nvPr>
        </p:nvGraphicFramePr>
        <p:xfrm>
          <a:off x="457200" y="1600200"/>
          <a:ext cx="8231188" cy="4524376"/>
        </p:xfrm>
        <a:graphic>
          <a:graphicData uri="http://schemas.openxmlformats.org/drawingml/2006/table">
            <a:tbl>
              <a:tblPr/>
              <a:tblGrid>
                <a:gridCol w="2057400"/>
                <a:gridCol w="2058988"/>
                <a:gridCol w="2057400"/>
                <a:gridCol w="2057400"/>
              </a:tblGrid>
              <a:tr h="1352550">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Product</a:t>
                      </a:r>
                    </a:p>
                  </a:txBody>
                  <a:tcPr marL="90000" marR="90000" marT="184392"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Beginning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Transaction period</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Conclusion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585913">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Murabaha (non-binding)</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buys good, delivery not ensured—MR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Price due—CR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receives cash—NR</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585913">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Murabaha</a:t>
                      </a:r>
                    </a:p>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(binding)</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buys good, delivery ensured –NR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Price due—CR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receives cash—NR </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5319259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Ijarah and Ijarah </a:t>
            </a:r>
            <a:r>
              <a:rPr lang="en-US" altLang="en-US" dirty="0" err="1"/>
              <a:t>wa</a:t>
            </a:r>
            <a:r>
              <a:rPr lang="en-US" altLang="en-US" dirty="0"/>
              <a:t> </a:t>
            </a:r>
            <a:r>
              <a:rPr lang="en-US" altLang="en-US" dirty="0" err="1"/>
              <a:t>Iqtina</a:t>
            </a:r>
            <a:endParaRPr lang="en-US" altLang="en-US" dirty="0"/>
          </a:p>
        </p:txBody>
      </p:sp>
      <p:sp>
        <p:nvSpPr>
          <p:cNvPr id="25603" name="Rectangle 2"/>
          <p:cNvSpPr>
            <a:spLocks noGrp="1" noChangeArrowheads="1"/>
          </p:cNvSpPr>
          <p:nvPr>
            <p:ph idx="1"/>
          </p:nvPr>
        </p:nvSpPr>
        <p:spPr>
          <a:xfrm>
            <a:off x="457200" y="1447800"/>
            <a:ext cx="8229600" cy="5105400"/>
          </a:xfrm>
        </p:spPr>
        <p:txBody>
          <a:bodyPr>
            <a:noAutofit/>
          </a:bodyPr>
          <a:lstStyle/>
          <a:p>
            <a:pPr marL="604838" indent="-604838">
              <a:lnSpc>
                <a:spcPct val="150000"/>
              </a:lnSpc>
              <a:spcBef>
                <a:spcPts val="600"/>
              </a:spcBef>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000" dirty="0"/>
              <a:t>A leasing contract involving sale of usufructs of durable assets/goods</a:t>
            </a:r>
          </a:p>
          <a:p>
            <a:pPr marL="604838" indent="-604838">
              <a:lnSpc>
                <a:spcPct val="150000"/>
              </a:lnSpc>
              <a:spcBef>
                <a:spcPts val="600"/>
              </a:spcBef>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000" dirty="0"/>
              <a:t>Ownership of the asset is not transferred to the lessee</a:t>
            </a:r>
          </a:p>
          <a:p>
            <a:pPr marL="604838" indent="-604838">
              <a:lnSpc>
                <a:spcPct val="150000"/>
              </a:lnSpc>
              <a:spcBef>
                <a:spcPts val="600"/>
              </a:spcBef>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000" dirty="0"/>
              <a:t>The maintenance costs can be paid by the lessee if included in the contract, but costs of total damage of asset is borne by owner </a:t>
            </a:r>
          </a:p>
          <a:p>
            <a:pPr marL="604838" indent="-604838">
              <a:lnSpc>
                <a:spcPct val="150000"/>
              </a:lnSpc>
              <a:spcBef>
                <a:spcPts val="600"/>
              </a:spcBef>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000" dirty="0"/>
              <a:t>A hire-purchase leasing contract—ownership is transferred to lessee at the end of the contract period</a:t>
            </a:r>
          </a:p>
          <a:p>
            <a:pPr marL="604838" indent="-604838">
              <a:lnSpc>
                <a:spcPct val="150000"/>
              </a:lnSpc>
              <a:spcBef>
                <a:spcPts val="600"/>
              </a:spcBef>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000" dirty="0" err="1"/>
              <a:t>Fiqhi</a:t>
            </a:r>
            <a:r>
              <a:rPr lang="en-US" altLang="en-US" sz="2000" dirty="0"/>
              <a:t> objections—two contracts in one; purchase contract </a:t>
            </a:r>
            <a:r>
              <a:rPr lang="en-US" altLang="en-US" sz="2000" dirty="0" smtClean="0"/>
              <a:t>can not </a:t>
            </a:r>
            <a:r>
              <a:rPr lang="en-US" altLang="en-US" sz="2000" dirty="0"/>
              <a:t>be binding </a:t>
            </a:r>
          </a:p>
          <a:p>
            <a:pPr marL="604838" indent="-604838">
              <a:lnSpc>
                <a:spcPct val="150000"/>
              </a:lnSpc>
              <a:spcBef>
                <a:spcPts val="600"/>
              </a:spcBef>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000" dirty="0"/>
              <a:t>Banks give away the asset at nominal value or as a gift at the end of the lease period</a:t>
            </a:r>
          </a:p>
        </p:txBody>
      </p:sp>
    </p:spTree>
    <p:extLst>
      <p:ext uri="{BB962C8B-B14F-4D97-AF65-F5344CB8AC3E}">
        <p14:creationId xmlns:p14="http://schemas.microsoft.com/office/powerpoint/2010/main" xmlns="" val="745687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457200" y="128588"/>
            <a:ext cx="8229600" cy="1166812"/>
          </a:xfrm>
        </p:spPr>
        <p:txBody>
          <a:bodyPr>
            <a:no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Profile of </a:t>
            </a:r>
            <a:r>
              <a:rPr lang="en-US" altLang="en-US" dirty="0" smtClean="0"/>
              <a:t/>
            </a:r>
            <a:br>
              <a:rPr lang="en-US" altLang="en-US" dirty="0" smtClean="0"/>
            </a:br>
            <a:r>
              <a:rPr lang="en-US" altLang="en-US" dirty="0" smtClean="0"/>
              <a:t>Ijarah </a:t>
            </a:r>
            <a:r>
              <a:rPr lang="en-US" altLang="en-US" dirty="0"/>
              <a:t>and Ijarah </a:t>
            </a:r>
            <a:r>
              <a:rPr lang="en-US" altLang="en-US" dirty="0" err="1"/>
              <a:t>wa</a:t>
            </a:r>
            <a:r>
              <a:rPr lang="en-US" altLang="en-US" dirty="0"/>
              <a:t> </a:t>
            </a:r>
            <a:r>
              <a:rPr lang="en-US" altLang="en-US" dirty="0" err="1"/>
              <a:t>Iqtina</a:t>
            </a:r>
            <a:endParaRPr lang="en-US" altLang="en-US" dirty="0"/>
          </a:p>
        </p:txBody>
      </p:sp>
      <p:graphicFrame>
        <p:nvGraphicFramePr>
          <p:cNvPr id="25602" name="Group 2"/>
          <p:cNvGraphicFramePr>
            <a:graphicFrameLocks noGrp="1"/>
          </p:cNvGraphicFramePr>
          <p:nvPr>
            <p:extLst>
              <p:ext uri="{D42A27DB-BD31-4B8C-83A1-F6EECF244321}">
                <p14:modId xmlns:p14="http://schemas.microsoft.com/office/powerpoint/2010/main" xmlns="" val="1060498677"/>
              </p:ext>
            </p:extLst>
          </p:nvPr>
        </p:nvGraphicFramePr>
        <p:xfrm>
          <a:off x="457200" y="1600200"/>
          <a:ext cx="8231188" cy="4524375"/>
        </p:xfrm>
        <a:graphic>
          <a:graphicData uri="http://schemas.openxmlformats.org/drawingml/2006/table">
            <a:tbl>
              <a:tblPr/>
              <a:tblGrid>
                <a:gridCol w="2057400"/>
                <a:gridCol w="2058988"/>
                <a:gridCol w="2057400"/>
                <a:gridCol w="2057400"/>
              </a:tblGrid>
              <a:tr h="1508125">
                <a:tc>
                  <a:txBody>
                    <a:bodyPr/>
                    <a:lstStyle/>
                    <a:p>
                      <a:pPr marL="0" marR="0" lvl="0" indent="0" algn="l"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Product</a:t>
                      </a:r>
                    </a:p>
                  </a:txBody>
                  <a:tcPr marL="90000" marR="90000" marT="184392"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Beginning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Transaction period</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Conclusion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508125">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Ijarah</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buys asset—MR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Rent due—CR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Asset remains with IFI –MR </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508125">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Ijarah </a:t>
                      </a:r>
                      <a:r>
                        <a:rPr lang="en-US" sz="2400" b="1" dirty="0" err="1" smtClean="0"/>
                        <a:t>wa</a:t>
                      </a:r>
                      <a:r>
                        <a:rPr lang="en-US" sz="2400" b="1" dirty="0" smtClean="0"/>
                        <a:t> </a:t>
                      </a:r>
                      <a:r>
                        <a:rPr lang="en-US" sz="2400" b="1" dirty="0" err="1" smtClean="0"/>
                        <a:t>iqtina</a:t>
                      </a:r>
                      <a:endParaRPr lang="en-US" sz="2400" b="1" dirty="0" smtClean="0"/>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buys asset—MR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Rent due—CR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Asset transferred—NR  </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8402012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1494</Words>
  <Application>Microsoft Office PowerPoint</Application>
  <PresentationFormat>On-screen Show (4:3)</PresentationFormat>
  <Paragraphs>244</Paragraphs>
  <Slides>32</Slides>
  <Notes>29</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Risks Underlying Islamic Modes of Financing (II)</vt:lpstr>
      <vt:lpstr>Summary of the Previous Lecture</vt:lpstr>
      <vt:lpstr>Slide 3</vt:lpstr>
      <vt:lpstr>Risks in Islamic financial instruments</vt:lpstr>
      <vt:lpstr>Risk classification according to wealth type and time period</vt:lpstr>
      <vt:lpstr>Murabaha</vt:lpstr>
      <vt:lpstr>Risk Profile of Murabaha</vt:lpstr>
      <vt:lpstr>Ijarah and Ijarah wa Iqtina</vt:lpstr>
      <vt:lpstr>Risk Profile of  Ijarah and Ijarah wa Iqtina</vt:lpstr>
      <vt:lpstr>Salam</vt:lpstr>
      <vt:lpstr>Risk Profile of Salam</vt:lpstr>
      <vt:lpstr>Istisna</vt:lpstr>
      <vt:lpstr>Risk Profile of Istisna</vt:lpstr>
      <vt:lpstr>Mudarabah</vt:lpstr>
      <vt:lpstr>Musharakah</vt:lpstr>
      <vt:lpstr>Risk Profile of  Mudarabah and Musharakah</vt:lpstr>
      <vt:lpstr>Mitigating risks</vt:lpstr>
      <vt:lpstr>Murabaha-basic features</vt:lpstr>
      <vt:lpstr>Financial Murabaha</vt:lpstr>
      <vt:lpstr>Financial Murabaha</vt:lpstr>
      <vt:lpstr>Points to note</vt:lpstr>
      <vt:lpstr>Risks in Financial Murabaha</vt:lpstr>
      <vt:lpstr>Pre-Sale Risks Mitigation</vt:lpstr>
      <vt:lpstr>Pre-Sale Risks Mitigation</vt:lpstr>
      <vt:lpstr>Example of Clause in the Agreements</vt:lpstr>
      <vt:lpstr>Pre-Sale Risks Mitigation</vt:lpstr>
      <vt:lpstr>Post-Sale Risks Mitigation</vt:lpstr>
      <vt:lpstr>Example of Clause in the Agreements</vt:lpstr>
      <vt:lpstr>Post-Sale Risks Mitigation</vt:lpstr>
      <vt:lpstr>Example of Clause in the Agreements</vt:lpstr>
      <vt:lpstr>Post-Sale Risks Mitigation</vt:lpstr>
      <vt:lpstr>Summary of the Lecture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Risks Underlying Islamic Modes of Financing (II)</dc:title>
  <dc:creator>Administrator</dc:creator>
  <cp:lastModifiedBy>NTS</cp:lastModifiedBy>
  <cp:revision>3</cp:revision>
  <dcterms:created xsi:type="dcterms:W3CDTF">2006-08-16T00:00:00Z</dcterms:created>
  <dcterms:modified xsi:type="dcterms:W3CDTF">2013-12-12T11:33:46Z</dcterms:modified>
</cp:coreProperties>
</file>