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330" r:id="rId4"/>
    <p:sldId id="320" r:id="rId5"/>
    <p:sldId id="322" r:id="rId6"/>
    <p:sldId id="324" r:id="rId7"/>
    <p:sldId id="326" r:id="rId8"/>
    <p:sldId id="329" r:id="rId9"/>
    <p:sldId id="258" r:id="rId10"/>
    <p:sldId id="259" r:id="rId11"/>
    <p:sldId id="260" r:id="rId12"/>
    <p:sldId id="334" r:id="rId13"/>
    <p:sldId id="335" r:id="rId14"/>
    <p:sldId id="336" r:id="rId15"/>
    <p:sldId id="337" r:id="rId16"/>
    <p:sldId id="339" r:id="rId17"/>
    <p:sldId id="338" r:id="rId18"/>
    <p:sldId id="266" r:id="rId19"/>
    <p:sldId id="278" r:id="rId20"/>
    <p:sldId id="280" r:id="rId21"/>
    <p:sldId id="281" r:id="rId22"/>
    <p:sldId id="282" r:id="rId23"/>
    <p:sldId id="283" r:id="rId24"/>
    <p:sldId id="284" r:id="rId25"/>
    <p:sldId id="267" r:id="rId26"/>
    <p:sldId id="265" r:id="rId27"/>
    <p:sldId id="269" r:id="rId28"/>
    <p:sldId id="270" r:id="rId29"/>
    <p:sldId id="285" r:id="rId30"/>
    <p:sldId id="331" r:id="rId31"/>
    <p:sldId id="286" r:id="rId32"/>
    <p:sldId id="34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3458" autoAdjust="0"/>
    <p:restoredTop sz="94660"/>
  </p:normalViewPr>
  <p:slideViewPr>
    <p:cSldViewPr>
      <p:cViewPr>
        <p:scale>
          <a:sx n="60" d="100"/>
          <a:sy n="60" d="100"/>
        </p:scale>
        <p:origin x="-1338"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A9CE34-5884-4D84-A961-5426EB6B334E}" type="datetimeFigureOut">
              <a:rPr lang="en-US" smtClean="0"/>
              <a:pPr/>
              <a:t>12/19/2013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CC5DF3-9814-440F-808A-6FE6ED3DC422}" type="slidenum">
              <a:rPr lang="en-US" smtClean="0"/>
              <a:pPr/>
              <a:t>‹#›</a:t>
            </a:fld>
            <a:endParaRPr lang="en-US"/>
          </a:p>
        </p:txBody>
      </p:sp>
    </p:spTree>
    <p:extLst>
      <p:ext uri="{BB962C8B-B14F-4D97-AF65-F5344CB8AC3E}">
        <p14:creationId xmlns:p14="http://schemas.microsoft.com/office/powerpoint/2010/main" xmlns="" val="2843647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39D7AB47-6F4E-40AA-892F-4E22CE3CD6FB}" type="slidenum">
              <a:rPr lang="en-US" altLang="en-US" sz="1400" smtClean="0">
                <a:solidFill>
                  <a:srgbClr val="FFFFFF"/>
                </a:solidFill>
              </a:rPr>
              <a:pPr/>
              <a:t>1</a:t>
            </a:fld>
            <a:endParaRPr lang="en-US" altLang="en-US" sz="1400" smtClean="0">
              <a:solidFill>
                <a:srgbClr val="FFFFFF"/>
              </a:solidFill>
            </a:endParaRPr>
          </a:p>
        </p:txBody>
      </p:sp>
      <p:sp>
        <p:nvSpPr>
          <p:cNvPr id="28675"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8676"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251E217B-6AFE-41AE-BCC4-A79B410028EA}" type="slidenum">
              <a:rPr lang="en-US" altLang="en-US" sz="1400" smtClean="0">
                <a:solidFill>
                  <a:srgbClr val="FFFFFF"/>
                </a:solidFill>
              </a:rPr>
              <a:pPr/>
              <a:t>18</a:t>
            </a:fld>
            <a:endParaRPr lang="en-US" altLang="en-US" sz="1400" smtClean="0">
              <a:solidFill>
                <a:srgbClr val="FFFFFF"/>
              </a:solidFill>
            </a:endParaRPr>
          </a:p>
        </p:txBody>
      </p:sp>
      <p:sp>
        <p:nvSpPr>
          <p:cNvPr id="36867"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6868"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1BF947B4-0999-4606-92E1-5537AF978813}" type="slidenum">
              <a:rPr lang="en-US" altLang="en-US" sz="1400" smtClean="0">
                <a:solidFill>
                  <a:srgbClr val="FFFFFF"/>
                </a:solidFill>
              </a:rPr>
              <a:pPr/>
              <a:t>25</a:t>
            </a:fld>
            <a:endParaRPr lang="en-US" altLang="en-US" sz="1400" smtClean="0">
              <a:solidFill>
                <a:srgbClr val="FFFFFF"/>
              </a:solidFill>
            </a:endParaRPr>
          </a:p>
        </p:txBody>
      </p:sp>
      <p:sp>
        <p:nvSpPr>
          <p:cNvPr id="37891"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7892"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6007D9A2-DD17-40F1-A1C4-20360FEE85E2}" type="slidenum">
              <a:rPr lang="en-US" altLang="en-US" sz="1400" smtClean="0">
                <a:solidFill>
                  <a:srgbClr val="FFFFFF"/>
                </a:solidFill>
              </a:rPr>
              <a:pPr/>
              <a:t>26</a:t>
            </a:fld>
            <a:endParaRPr lang="en-US" altLang="en-US" sz="1400" smtClean="0">
              <a:solidFill>
                <a:srgbClr val="FFFFFF"/>
              </a:solidFill>
            </a:endParaRPr>
          </a:p>
        </p:txBody>
      </p:sp>
      <p:sp>
        <p:nvSpPr>
          <p:cNvPr id="35843"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5844"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ACE2A886-0399-4B30-AAF8-1740570FD320}" type="slidenum">
              <a:rPr lang="en-US" altLang="en-US" sz="1400" smtClean="0">
                <a:solidFill>
                  <a:srgbClr val="FFFFFF"/>
                </a:solidFill>
              </a:rPr>
              <a:pPr/>
              <a:t>27</a:t>
            </a:fld>
            <a:endParaRPr lang="en-US" altLang="en-US" sz="1400" smtClean="0">
              <a:solidFill>
                <a:srgbClr val="FFFFFF"/>
              </a:solidFill>
            </a:endParaRPr>
          </a:p>
        </p:txBody>
      </p:sp>
      <p:sp>
        <p:nvSpPr>
          <p:cNvPr id="39939"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9940"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AFBC1045-5AD1-4030-87AB-1549F0348ED1}" type="slidenum">
              <a:rPr lang="en-US" altLang="en-US" sz="1400" smtClean="0">
                <a:solidFill>
                  <a:srgbClr val="FFFFFF"/>
                </a:solidFill>
              </a:rPr>
              <a:pPr/>
              <a:t>28</a:t>
            </a:fld>
            <a:endParaRPr lang="en-US" altLang="en-US" sz="1400" smtClean="0">
              <a:solidFill>
                <a:srgbClr val="FFFFFF"/>
              </a:solidFill>
            </a:endParaRPr>
          </a:p>
        </p:txBody>
      </p:sp>
      <p:sp>
        <p:nvSpPr>
          <p:cNvPr id="40963"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0964"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77795B8C-40BD-4A7D-892E-88FCF3E2CACA}" type="slidenum">
              <a:rPr lang="ar-SA" altLang="en-US" smtClean="0">
                <a:latin typeface="Arial" charset="0"/>
              </a:rPr>
              <a:pPr rtl="1" eaLnBrk="1" hangingPunct="1">
                <a:spcBef>
                  <a:spcPct val="0"/>
                </a:spcBef>
              </a:pPr>
              <a:t>3</a:t>
            </a:fld>
            <a:endParaRPr lang="en-US" altLang="en-US" smtClean="0">
              <a:latin typeface="Arial" charset="0"/>
            </a:endParaRPr>
          </a:p>
        </p:txBody>
      </p:sp>
      <p:sp>
        <p:nvSpPr>
          <p:cNvPr id="81923"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81924"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0D347E13-FEE1-46CA-9A5D-152BC2FECEAA}" type="slidenum">
              <a:rPr lang="ar-SA" altLang="en-US" smtClean="0">
                <a:latin typeface="Arial" charset="0"/>
              </a:rPr>
              <a:pPr rtl="1" eaLnBrk="1" hangingPunct="1">
                <a:spcBef>
                  <a:spcPct val="0"/>
                </a:spcBef>
              </a:pPr>
              <a:t>4</a:t>
            </a:fld>
            <a:endParaRPr lang="en-US" altLang="en-US" smtClean="0">
              <a:latin typeface="Arial" charset="0"/>
            </a:endParaRPr>
          </a:p>
        </p:txBody>
      </p:sp>
      <p:sp>
        <p:nvSpPr>
          <p:cNvPr id="71683"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1684"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3205BE94-324B-42CD-973D-D59B53670CA8}" type="slidenum">
              <a:rPr lang="ar-SA" altLang="en-US" smtClean="0">
                <a:latin typeface="Arial" charset="0"/>
              </a:rPr>
              <a:pPr rtl="1" eaLnBrk="1" hangingPunct="1">
                <a:spcBef>
                  <a:spcPct val="0"/>
                </a:spcBef>
              </a:pPr>
              <a:t>5</a:t>
            </a:fld>
            <a:endParaRPr lang="en-US" altLang="en-US" smtClean="0">
              <a:latin typeface="Arial" charset="0"/>
            </a:endParaRPr>
          </a:p>
        </p:txBody>
      </p:sp>
      <p:sp>
        <p:nvSpPr>
          <p:cNvPr id="73731"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3732"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3335AB47-6676-4546-8D9E-3CCA76C90D18}" type="slidenum">
              <a:rPr lang="ar-SA" altLang="en-US" smtClean="0">
                <a:latin typeface="Arial" charset="0"/>
              </a:rPr>
              <a:pPr rtl="1" eaLnBrk="1" hangingPunct="1">
                <a:spcBef>
                  <a:spcPct val="0"/>
                </a:spcBef>
              </a:pPr>
              <a:t>6</a:t>
            </a:fld>
            <a:endParaRPr lang="en-US" altLang="en-US" smtClean="0">
              <a:latin typeface="Arial" charset="0"/>
            </a:endParaRPr>
          </a:p>
        </p:txBody>
      </p:sp>
      <p:sp>
        <p:nvSpPr>
          <p:cNvPr id="75779"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5780"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AB3B9964-2E11-42A7-A197-96213401B1BC}" type="slidenum">
              <a:rPr lang="ar-SA" altLang="en-US" smtClean="0">
                <a:latin typeface="Arial" charset="0"/>
              </a:rPr>
              <a:pPr rtl="1" eaLnBrk="1" hangingPunct="1">
                <a:spcBef>
                  <a:spcPct val="0"/>
                </a:spcBef>
              </a:pPr>
              <a:t>7</a:t>
            </a:fld>
            <a:endParaRPr lang="en-US" altLang="en-US" smtClean="0">
              <a:latin typeface="Arial" charset="0"/>
            </a:endParaRPr>
          </a:p>
        </p:txBody>
      </p:sp>
      <p:sp>
        <p:nvSpPr>
          <p:cNvPr id="77827"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7828"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9"/>
          <p:cNvSpPr>
            <a:spLocks noGrp="1" noChangeArrowheads="1"/>
          </p:cNvSpPr>
          <p:nvPr>
            <p:ph type="sldNum" sz="quarter"/>
          </p:nvPr>
        </p:nvSpPr>
        <p:spPr>
          <a:noFill/>
        </p:spPr>
        <p:txBody>
          <a:bodyPr/>
          <a:lstStyle>
            <a:lvl1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lgn="l" rtl="0" eaLnBrk="0" hangingPunct="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rtl="1" eaLnBrk="1" hangingPunct="1">
              <a:spcBef>
                <a:spcPct val="0"/>
              </a:spcBef>
            </a:pPr>
            <a:fld id="{B163AE98-82A6-454D-92DB-6BEE0DD12605}" type="slidenum">
              <a:rPr lang="ar-SA" altLang="en-US" smtClean="0">
                <a:latin typeface="Arial" charset="0"/>
              </a:rPr>
              <a:pPr rtl="1" eaLnBrk="1" hangingPunct="1">
                <a:spcBef>
                  <a:spcPct val="0"/>
                </a:spcBef>
              </a:pPr>
              <a:t>8</a:t>
            </a:fld>
            <a:endParaRPr lang="en-US" altLang="en-US" smtClean="0">
              <a:latin typeface="Arial" charset="0"/>
            </a:endParaRPr>
          </a:p>
        </p:txBody>
      </p:sp>
      <p:sp>
        <p:nvSpPr>
          <p:cNvPr id="80899"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80900" name="Rectangle 2"/>
          <p:cNvSpPr>
            <a:spLocks noGrp="1" noChangeArrowheads="1"/>
          </p:cNvSpPr>
          <p:nvPr>
            <p:ph type="body" idx="1"/>
          </p:nvPr>
        </p:nvSpPr>
        <p:spPr>
          <a:xfrm>
            <a:off x="685800" y="4343400"/>
            <a:ext cx="5483225" cy="41116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0B3C562E-0783-49FF-8342-411E91D4932A}" type="slidenum">
              <a:rPr lang="en-US" altLang="en-US" sz="1400" smtClean="0">
                <a:solidFill>
                  <a:srgbClr val="FFFFFF"/>
                </a:solidFill>
              </a:rPr>
              <a:pPr/>
              <a:t>10</a:t>
            </a:fld>
            <a:endParaRPr lang="en-US" altLang="en-US" sz="1400" smtClean="0">
              <a:solidFill>
                <a:srgbClr val="FFFFFF"/>
              </a:solidFill>
            </a:endParaRPr>
          </a:p>
        </p:txBody>
      </p:sp>
      <p:sp>
        <p:nvSpPr>
          <p:cNvPr id="29699"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9700"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17B818B1-33BE-49A2-B1DD-B95A4D8F9E84}" type="slidenum">
              <a:rPr lang="en-US" altLang="en-US" sz="1400" smtClean="0">
                <a:solidFill>
                  <a:srgbClr val="FFFFFF"/>
                </a:solidFill>
              </a:rPr>
              <a:pPr/>
              <a:t>11</a:t>
            </a:fld>
            <a:endParaRPr lang="en-US" altLang="en-US" sz="1400" smtClean="0">
              <a:solidFill>
                <a:srgbClr val="FFFFFF"/>
              </a:solidFill>
            </a:endParaRPr>
          </a:p>
        </p:txBody>
      </p:sp>
      <p:sp>
        <p:nvSpPr>
          <p:cNvPr id="30723"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0724"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4838" cy="113823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4838" cy="4521200"/>
          </a:xfrm>
        </p:spPr>
        <p:txBody>
          <a:bodyPr rtlCol="0">
            <a:normAutofit/>
          </a:bodyPr>
          <a:lstStyle/>
          <a:p>
            <a:pPr lvl="0"/>
            <a:endParaRPr lang="en-US" noProof="0" smtClean="0"/>
          </a:p>
        </p:txBody>
      </p:sp>
      <p:sp>
        <p:nvSpPr>
          <p:cNvPr id="4" name="Rectangle 3"/>
          <p:cNvSpPr>
            <a:spLocks noGrp="1" noChangeArrowheads="1"/>
          </p:cNvSpPr>
          <p:nvPr>
            <p:ph type="dt" idx="10"/>
          </p:nvPr>
        </p:nvSpPr>
        <p:spPr/>
        <p:txBody>
          <a:bodyPr/>
          <a:lstStyle>
            <a:lvl1pPr>
              <a:defRPr/>
            </a:lvl1pPr>
          </a:lstStyle>
          <a:p>
            <a:pPr>
              <a:defRPr/>
            </a:pPr>
            <a:endParaRPr lang="en-US"/>
          </a:p>
        </p:txBody>
      </p:sp>
      <p:sp>
        <p:nvSpPr>
          <p:cNvPr id="5" name="Rectangle 4"/>
          <p:cNvSpPr>
            <a:spLocks noGrp="1" noChangeArrowheads="1"/>
          </p:cNvSpPr>
          <p:nvPr>
            <p:ph type="ftr" idx="11"/>
          </p:nvPr>
        </p:nvSpPr>
        <p:spPr/>
        <p:txBody>
          <a:bodyPr/>
          <a:lstStyle>
            <a:lvl1pPr>
              <a:defRPr/>
            </a:lvl1pPr>
          </a:lstStyle>
          <a:p>
            <a:pPr>
              <a:defRPr/>
            </a:pPr>
            <a:endParaRPr lang="en-US"/>
          </a:p>
        </p:txBody>
      </p:sp>
      <p:sp>
        <p:nvSpPr>
          <p:cNvPr id="6" name="Rectangle 5"/>
          <p:cNvSpPr>
            <a:spLocks noGrp="1" noChangeArrowheads="1"/>
          </p:cNvSpPr>
          <p:nvPr>
            <p:ph type="sldNum" idx="12"/>
          </p:nvPr>
        </p:nvSpPr>
        <p:spPr/>
        <p:txBody>
          <a:bodyPr/>
          <a:lstStyle>
            <a:lvl1pPr>
              <a:defRPr/>
            </a:lvl1pPr>
          </a:lstStyle>
          <a:p>
            <a:pPr>
              <a:defRPr/>
            </a:pPr>
            <a:fld id="{24C66434-5474-46B5-901C-6A319DDA0C9F}" type="slidenum">
              <a:rPr lang="ar-SA"/>
              <a:pPr>
                <a:defRPr/>
              </a:pPr>
              <a:t>‹#›</a:t>
            </a:fld>
            <a:endParaRPr lang="en-US"/>
          </a:p>
        </p:txBody>
      </p:sp>
    </p:spTree>
    <p:extLst>
      <p:ext uri="{BB962C8B-B14F-4D97-AF65-F5344CB8AC3E}">
        <p14:creationId xmlns:p14="http://schemas.microsoft.com/office/powerpoint/2010/main" xmlns="" val="2113227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ctrTitle"/>
          </p:nvPr>
        </p:nvSpPr>
        <p:spPr/>
        <p:txBody>
          <a:bodyPr lIns="92160" tIns="46080" rIns="92160" bIns="4608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t>TAKAFUL (I) </a:t>
            </a:r>
          </a:p>
        </p:txBody>
      </p:sp>
      <p:sp>
        <p:nvSpPr>
          <p:cNvPr id="3" name="Subtitle 2"/>
          <p:cNvSpPr>
            <a:spLocks noGrp="1"/>
          </p:cNvSpPr>
          <p:nvPr>
            <p:ph type="subTitle" idx="1"/>
          </p:nvPr>
        </p:nvSpPr>
        <p:spPr/>
        <p:txBody>
          <a:bodyPr anchor="ctr"/>
          <a:lstStyle/>
          <a:p>
            <a:r>
              <a:rPr lang="en-US" altLang="en-US" dirty="0"/>
              <a:t>THE </a:t>
            </a:r>
            <a:r>
              <a:rPr lang="en-US" altLang="en-US" dirty="0" smtClean="0"/>
              <a:t>ISLAMIC INSURANCE</a:t>
            </a:r>
            <a:endParaRPr lang="en-US" dirty="0"/>
          </a:p>
        </p:txBody>
      </p:sp>
    </p:spTree>
    <p:extLst>
      <p:ext uri="{BB962C8B-B14F-4D97-AF65-F5344CB8AC3E}">
        <p14:creationId xmlns:p14="http://schemas.microsoft.com/office/powerpoint/2010/main" xmlns="" val="11533128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p:txBody>
          <a:bodyPr tIns="2988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t>What is Insurance</a:t>
            </a:r>
          </a:p>
        </p:txBody>
      </p:sp>
      <p:sp>
        <p:nvSpPr>
          <p:cNvPr id="5123" name="Rectangle 2"/>
          <p:cNvSpPr>
            <a:spLocks noGrp="1" noChangeArrowheads="1"/>
          </p:cNvSpPr>
          <p:nvPr>
            <p:ph idx="1"/>
          </p:nvPr>
        </p:nvSpPr>
        <p:spPr/>
        <p:txBody>
          <a:bodyPr rtlCol="0">
            <a:noAutofit/>
          </a:bodyPr>
          <a:lstStyle/>
          <a:p>
            <a:pPr marL="620713" indent="-514350" fontAlgn="auto">
              <a:lnSpc>
                <a:spcPct val="150000"/>
              </a:lnSpc>
              <a:spcAft>
                <a:spcPts val="0"/>
              </a:spcAft>
              <a:buSzPct val="100000"/>
              <a:buFont typeface="+mj-lt"/>
              <a:buAutoNum type="arabicPeriod"/>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defRPr/>
            </a:pPr>
            <a:r>
              <a:rPr lang="en-US" sz="2400" dirty="0" smtClean="0"/>
              <a:t>Insurance provides the means for people to transfer the burden of uncertainty (of financial loss) to the insurer, for an agreed financial consideration called the premium</a:t>
            </a:r>
          </a:p>
          <a:p>
            <a:pPr marL="620713" indent="-514350" fontAlgn="auto">
              <a:lnSpc>
                <a:spcPct val="150000"/>
              </a:lnSpc>
              <a:spcAft>
                <a:spcPts val="0"/>
              </a:spcAft>
              <a:buSzPct val="100000"/>
              <a:buFont typeface="+mj-lt"/>
              <a:buAutoNum type="arabicPeriod"/>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defRPr/>
            </a:pPr>
            <a:r>
              <a:rPr lang="en-US" sz="2400" dirty="0" smtClean="0"/>
              <a:t>The insurer promises to provide financial compensation to the insured should a specified loss occur.</a:t>
            </a:r>
          </a:p>
          <a:p>
            <a:pPr marL="620713" indent="-514350" fontAlgn="auto">
              <a:lnSpc>
                <a:spcPct val="150000"/>
              </a:lnSpc>
              <a:spcAft>
                <a:spcPts val="0"/>
              </a:spcAft>
              <a:buSzPct val="100000"/>
              <a:buFont typeface="+mj-lt"/>
              <a:buAutoNum type="arabicPeriod"/>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defRPr/>
            </a:pPr>
            <a:r>
              <a:rPr lang="en-US" sz="2400" dirty="0" smtClean="0"/>
              <a:t>Its an effective risk transfer mechanism by which individuals or organizations can exchange the uncertainty of financial loss (or risk) for the certainty of premium.</a:t>
            </a:r>
          </a:p>
        </p:txBody>
      </p:sp>
    </p:spTree>
    <p:extLst>
      <p:ext uri="{BB962C8B-B14F-4D97-AF65-F5344CB8AC3E}">
        <p14:creationId xmlns:p14="http://schemas.microsoft.com/office/powerpoint/2010/main" xmlns="" val="30656378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457200" y="273050"/>
            <a:ext cx="8229600" cy="1144588"/>
          </a:xfrm>
        </p:spPr>
        <p:txBody>
          <a:bodyPr tIns="2988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mtClean="0"/>
              <a:t>What is Insurance</a:t>
            </a:r>
          </a:p>
        </p:txBody>
      </p:sp>
      <p:sp>
        <p:nvSpPr>
          <p:cNvPr id="6147" name="Rectangle 2"/>
          <p:cNvSpPr>
            <a:spLocks noGrp="1" noChangeArrowheads="1"/>
          </p:cNvSpPr>
          <p:nvPr>
            <p:ph idx="1"/>
          </p:nvPr>
        </p:nvSpPr>
        <p:spPr>
          <a:xfrm>
            <a:off x="457200" y="1604963"/>
            <a:ext cx="8229600" cy="4724400"/>
          </a:xfrm>
        </p:spPr>
        <p:txBody>
          <a:bodyPr tIns="28080" rtlCol="0">
            <a:normAutofit/>
          </a:bodyPr>
          <a:lstStyle/>
          <a:p>
            <a:pPr marL="620713" indent="-514350" algn="just" fontAlgn="auto">
              <a:lnSpc>
                <a:spcPct val="150000"/>
              </a:lnSpc>
              <a:spcAft>
                <a:spcPts val="0"/>
              </a:spcAft>
              <a:buSzPct val="100000"/>
              <a:buFont typeface="+mj-lt"/>
              <a:buAutoNum type="arabicPeriod" startAt="4"/>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defRPr/>
            </a:pPr>
            <a:r>
              <a:rPr lang="en-US" sz="2400" dirty="0" smtClean="0"/>
              <a:t>Insurance in fact is an act of taking precautionary measures against possible dangers/losses arising out of uncertain events.</a:t>
            </a:r>
          </a:p>
          <a:p>
            <a:pPr marL="620713" indent="-514350" algn="just" fontAlgn="auto">
              <a:lnSpc>
                <a:spcPct val="150000"/>
              </a:lnSpc>
              <a:spcAft>
                <a:spcPts val="0"/>
              </a:spcAft>
              <a:buSzPct val="100000"/>
              <a:buFont typeface="+mj-lt"/>
              <a:buAutoNum type="arabicPeriod" startAt="4"/>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defRPr/>
            </a:pPr>
            <a:r>
              <a:rPr lang="en-US" sz="2400" dirty="0" smtClean="0"/>
              <a:t>Muslim traders used to travel across the continents and their voyages often faced troubles and incurred losses. To protect them from the possible losses Arab traders used to insure their caravans in the second century of Islamic era. </a:t>
            </a:r>
          </a:p>
        </p:txBody>
      </p:sp>
    </p:spTree>
    <p:extLst>
      <p:ext uri="{BB962C8B-B14F-4D97-AF65-F5344CB8AC3E}">
        <p14:creationId xmlns:p14="http://schemas.microsoft.com/office/powerpoint/2010/main" xmlns="" val="186699397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3570" name="Rectangle 2"/>
          <p:cNvSpPr>
            <a:spLocks noGrp="1" noRot="1" noChangeArrowheads="1"/>
          </p:cNvSpPr>
          <p:nvPr>
            <p:ph type="title"/>
          </p:nvPr>
        </p:nvSpPr>
        <p:spPr>
          <a:xfrm>
            <a:off x="457200" y="152400"/>
            <a:ext cx="8229600" cy="1143000"/>
          </a:xfrm>
        </p:spPr>
        <p:txBody>
          <a:bodyPr>
            <a:normAutofit fontScale="90000"/>
          </a:bodyPr>
          <a:lstStyle/>
          <a:p>
            <a:r>
              <a:rPr lang="en-US" altLang="en-US" dirty="0"/>
              <a:t>Objections to Conventional Insurance</a:t>
            </a:r>
          </a:p>
        </p:txBody>
      </p:sp>
      <p:sp>
        <p:nvSpPr>
          <p:cNvPr id="493571" name="Rectangle 3"/>
          <p:cNvSpPr>
            <a:spLocks noGrp="1" noChangeArrowheads="1"/>
          </p:cNvSpPr>
          <p:nvPr>
            <p:ph idx="1"/>
          </p:nvPr>
        </p:nvSpPr>
        <p:spPr>
          <a:xfrm>
            <a:off x="457200" y="1295400"/>
            <a:ext cx="8229600" cy="5410200"/>
          </a:xfrm>
        </p:spPr>
        <p:txBody>
          <a:bodyPr>
            <a:noAutofit/>
          </a:bodyPr>
          <a:lstStyle/>
          <a:p>
            <a:pPr algn="just">
              <a:lnSpc>
                <a:spcPct val="150000"/>
              </a:lnSpc>
            </a:pPr>
            <a:r>
              <a:rPr lang="en-US" altLang="en-US" sz="2600" dirty="0"/>
              <a:t>Scholars view the insurance contract as an exchange </a:t>
            </a:r>
            <a:r>
              <a:rPr lang="en-US" altLang="en-US" sz="2600" dirty="0" smtClean="0"/>
              <a:t>contract – money </a:t>
            </a:r>
            <a:r>
              <a:rPr lang="en-US" altLang="en-US" sz="2600" dirty="0"/>
              <a:t>is </a:t>
            </a:r>
            <a:r>
              <a:rPr lang="en-US" altLang="en-US" sz="2600" dirty="0" smtClean="0"/>
              <a:t>exchanged </a:t>
            </a:r>
            <a:r>
              <a:rPr lang="en-US" altLang="en-US" sz="2600" dirty="0"/>
              <a:t>for money over time.</a:t>
            </a:r>
          </a:p>
          <a:p>
            <a:pPr algn="just">
              <a:lnSpc>
                <a:spcPct val="150000"/>
              </a:lnSpc>
            </a:pPr>
            <a:r>
              <a:rPr lang="en-US" altLang="en-US" sz="2600" dirty="0"/>
              <a:t>This brings about the problem of </a:t>
            </a:r>
            <a:r>
              <a:rPr lang="en-US" altLang="en-US" sz="2600" dirty="0" err="1"/>
              <a:t>G</a:t>
            </a:r>
            <a:r>
              <a:rPr lang="en-US" altLang="en-US" sz="2600" dirty="0" err="1" smtClean="0"/>
              <a:t>harrar</a:t>
            </a:r>
            <a:r>
              <a:rPr lang="en-US" altLang="en-US" sz="2600" dirty="0" smtClean="0"/>
              <a:t> </a:t>
            </a:r>
            <a:r>
              <a:rPr lang="en-US" altLang="en-US" sz="2600" dirty="0"/>
              <a:t>(which leads to </a:t>
            </a:r>
            <a:r>
              <a:rPr lang="en-US" altLang="en-US" sz="2600" dirty="0" err="1"/>
              <a:t>M</a:t>
            </a:r>
            <a:r>
              <a:rPr lang="en-US" altLang="en-US" sz="2600" dirty="0" err="1" smtClean="0"/>
              <a:t>aisir</a:t>
            </a:r>
            <a:r>
              <a:rPr lang="en-US" altLang="en-US" sz="2600" dirty="0"/>
              <a:t>) and in investments aspect, </a:t>
            </a:r>
            <a:r>
              <a:rPr lang="en-US" altLang="en-US" sz="2600" dirty="0" err="1"/>
              <a:t>R</a:t>
            </a:r>
            <a:r>
              <a:rPr lang="en-US" altLang="en-US" sz="2600" dirty="0" err="1" smtClean="0"/>
              <a:t>iba</a:t>
            </a:r>
            <a:r>
              <a:rPr lang="en-US" altLang="en-US" sz="2600" dirty="0"/>
              <a:t>.</a:t>
            </a:r>
          </a:p>
          <a:p>
            <a:pPr algn="just">
              <a:lnSpc>
                <a:spcPct val="150000"/>
              </a:lnSpc>
            </a:pPr>
            <a:r>
              <a:rPr lang="en-US" altLang="en-US" sz="2600" dirty="0"/>
              <a:t>Elements of:</a:t>
            </a:r>
          </a:p>
          <a:p>
            <a:pPr lvl="1" algn="just">
              <a:buClr>
                <a:schemeClr val="tx1"/>
              </a:buClr>
              <a:buFontTx/>
              <a:buChar char="•"/>
            </a:pPr>
            <a:r>
              <a:rPr lang="en-US" altLang="en-US" sz="2600" dirty="0"/>
              <a:t>Uncertainty – </a:t>
            </a:r>
            <a:r>
              <a:rPr lang="en-US" altLang="en-US" sz="2600" dirty="0" err="1"/>
              <a:t>Gharrar</a:t>
            </a:r>
            <a:r>
              <a:rPr lang="en-US" altLang="en-US" sz="2600" dirty="0"/>
              <a:t> </a:t>
            </a:r>
          </a:p>
          <a:p>
            <a:pPr lvl="1" algn="just">
              <a:buClr>
                <a:schemeClr val="tx1"/>
              </a:buClr>
              <a:buFontTx/>
              <a:buChar char="•"/>
            </a:pPr>
            <a:r>
              <a:rPr lang="en-US" altLang="en-US" sz="2600" dirty="0"/>
              <a:t>Gambling – </a:t>
            </a:r>
            <a:r>
              <a:rPr lang="en-US" altLang="en-US" sz="2600" dirty="0" err="1"/>
              <a:t>Maisir</a:t>
            </a:r>
            <a:endParaRPr lang="en-US" altLang="en-US" sz="2600" dirty="0"/>
          </a:p>
          <a:p>
            <a:pPr lvl="1" algn="just">
              <a:buClr>
                <a:schemeClr val="tx1"/>
              </a:buClr>
              <a:buFontTx/>
              <a:buChar char="•"/>
            </a:pPr>
            <a:r>
              <a:rPr lang="en-US" altLang="en-US" sz="2600" dirty="0"/>
              <a:t>Interest – </a:t>
            </a:r>
            <a:r>
              <a:rPr lang="en-US" altLang="en-US" sz="2600" dirty="0" err="1"/>
              <a:t>Riba</a:t>
            </a:r>
            <a:endParaRPr lang="en-US" altLang="en-US" sz="2600" dirty="0"/>
          </a:p>
          <a:p>
            <a:pPr lvl="1" algn="just">
              <a:buClr>
                <a:schemeClr val="tx1"/>
              </a:buClr>
              <a:buFontTx/>
              <a:buChar char="•"/>
            </a:pPr>
            <a:r>
              <a:rPr lang="en-US" altLang="en-US" sz="2600" dirty="0" smtClean="0"/>
              <a:t>Investment </a:t>
            </a:r>
            <a:r>
              <a:rPr lang="en-US" altLang="en-US" sz="2600" dirty="0"/>
              <a:t>Profit belongs to the </a:t>
            </a:r>
            <a:r>
              <a:rPr lang="en-US" altLang="en-US" sz="2600" dirty="0" smtClean="0"/>
              <a:t>Company</a:t>
            </a:r>
            <a:endParaRPr lang="en-US" altLang="en-US" sz="2600" dirty="0"/>
          </a:p>
        </p:txBody>
      </p:sp>
    </p:spTree>
    <p:extLst>
      <p:ext uri="{BB962C8B-B14F-4D97-AF65-F5344CB8AC3E}">
        <p14:creationId xmlns:p14="http://schemas.microsoft.com/office/powerpoint/2010/main" xmlns="" val="310714939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Rot="1" noChangeArrowheads="1"/>
          </p:cNvSpPr>
          <p:nvPr>
            <p:ph type="title"/>
          </p:nvPr>
        </p:nvSpPr>
        <p:spPr>
          <a:xfrm>
            <a:off x="457200" y="152400"/>
            <a:ext cx="8229600" cy="1066800"/>
          </a:xfrm>
        </p:spPr>
        <p:txBody>
          <a:bodyPr/>
          <a:lstStyle/>
          <a:p>
            <a:r>
              <a:rPr lang="en-US" altLang="en-US" dirty="0"/>
              <a:t>Uncertainty – </a:t>
            </a:r>
            <a:r>
              <a:rPr lang="en-US" altLang="en-US" dirty="0" err="1"/>
              <a:t>Gharrar</a:t>
            </a:r>
            <a:endParaRPr lang="en-US" altLang="en-US" dirty="0"/>
          </a:p>
        </p:txBody>
      </p:sp>
      <p:sp>
        <p:nvSpPr>
          <p:cNvPr id="494595" name="Rectangle 3"/>
          <p:cNvSpPr>
            <a:spLocks noGrp="1" noChangeArrowheads="1"/>
          </p:cNvSpPr>
          <p:nvPr>
            <p:ph idx="1"/>
          </p:nvPr>
        </p:nvSpPr>
        <p:spPr>
          <a:xfrm>
            <a:off x="457200" y="1186543"/>
            <a:ext cx="8229600" cy="5519057"/>
          </a:xfrm>
        </p:spPr>
        <p:txBody>
          <a:bodyPr>
            <a:noAutofit/>
          </a:bodyPr>
          <a:lstStyle/>
          <a:p>
            <a:pPr>
              <a:lnSpc>
                <a:spcPct val="80000"/>
              </a:lnSpc>
            </a:pPr>
            <a:r>
              <a:rPr lang="en-US" altLang="en-US" sz="2700" dirty="0" smtClean="0"/>
              <a:t>Conventional </a:t>
            </a:r>
            <a:r>
              <a:rPr lang="en-US" altLang="en-US" sz="2700" dirty="0"/>
              <a:t>insurance contract is basically a contract of </a:t>
            </a:r>
            <a:r>
              <a:rPr lang="en-US" altLang="en-US" sz="2700" dirty="0" smtClean="0"/>
              <a:t>exchange, i.e</a:t>
            </a:r>
            <a:r>
              <a:rPr lang="en-US" altLang="en-US" sz="2700" dirty="0"/>
              <a:t>. buying and selling whereby </a:t>
            </a:r>
            <a:r>
              <a:rPr lang="en-US" altLang="en-US" sz="2700" dirty="0" smtClean="0"/>
              <a:t>policy </a:t>
            </a:r>
            <a:r>
              <a:rPr lang="en-US" altLang="en-US" sz="2700" dirty="0"/>
              <a:t>is sold as goods, with the premium as the price or consideration.</a:t>
            </a:r>
          </a:p>
          <a:p>
            <a:pPr>
              <a:lnSpc>
                <a:spcPct val="80000"/>
              </a:lnSpc>
            </a:pPr>
            <a:r>
              <a:rPr lang="en-US" altLang="en-US" sz="2700" dirty="0"/>
              <a:t>The consideration must be certain for exchange contract.</a:t>
            </a:r>
          </a:p>
          <a:p>
            <a:pPr>
              <a:lnSpc>
                <a:spcPct val="80000"/>
              </a:lnSpc>
            </a:pPr>
            <a:r>
              <a:rPr lang="en-US" altLang="en-US" sz="2700" dirty="0" err="1"/>
              <a:t>Gharrar</a:t>
            </a:r>
            <a:r>
              <a:rPr lang="en-US" altLang="en-US" sz="2700" dirty="0"/>
              <a:t> in insurance contracts pertains to “deliverability” of subject matter, i.e. uncertainty as to:</a:t>
            </a:r>
          </a:p>
          <a:p>
            <a:pPr lvl="1">
              <a:lnSpc>
                <a:spcPct val="80000"/>
              </a:lnSpc>
            </a:pPr>
            <a:r>
              <a:rPr lang="en-US" altLang="en-US" sz="2700" dirty="0"/>
              <a:t>Whether the insured will get the compensation promised?</a:t>
            </a:r>
          </a:p>
          <a:p>
            <a:pPr lvl="1">
              <a:lnSpc>
                <a:spcPct val="80000"/>
              </a:lnSpc>
            </a:pPr>
            <a:r>
              <a:rPr lang="en-US" altLang="en-US" sz="2700" dirty="0"/>
              <a:t>How much the insured will get?</a:t>
            </a:r>
          </a:p>
          <a:p>
            <a:pPr lvl="1">
              <a:lnSpc>
                <a:spcPct val="80000"/>
              </a:lnSpc>
            </a:pPr>
            <a:r>
              <a:rPr lang="en-US" altLang="en-US" sz="2700" dirty="0"/>
              <a:t>When will the compensation be paid?</a:t>
            </a:r>
          </a:p>
          <a:p>
            <a:pPr>
              <a:lnSpc>
                <a:spcPct val="80000"/>
              </a:lnSpc>
            </a:pPr>
            <a:r>
              <a:rPr lang="en-US" altLang="en-US" sz="2700" dirty="0"/>
              <a:t>Thus, it involves an element of uncertainty in the subject matter of the insurance sales contract, which renders it void under the Islamic law.</a:t>
            </a:r>
          </a:p>
          <a:p>
            <a:pPr>
              <a:lnSpc>
                <a:spcPct val="80000"/>
              </a:lnSpc>
              <a:buFont typeface="Wingdings" pitchFamily="2" charset="2"/>
              <a:buNone/>
            </a:pPr>
            <a:endParaRPr lang="en-US" altLang="en-US" sz="2700" dirty="0"/>
          </a:p>
        </p:txBody>
      </p:sp>
    </p:spTree>
    <p:extLst>
      <p:ext uri="{BB962C8B-B14F-4D97-AF65-F5344CB8AC3E}">
        <p14:creationId xmlns:p14="http://schemas.microsoft.com/office/powerpoint/2010/main" xmlns="" val="248293871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rrowheads="1"/>
          </p:cNvSpPr>
          <p:nvPr>
            <p:ph type="title"/>
          </p:nvPr>
        </p:nvSpPr>
        <p:spPr>
          <a:xfrm>
            <a:off x="457200" y="228600"/>
            <a:ext cx="8229600" cy="1066800"/>
          </a:xfrm>
        </p:spPr>
        <p:txBody>
          <a:bodyPr/>
          <a:lstStyle/>
          <a:p>
            <a:r>
              <a:rPr lang="en-US" altLang="en-US" dirty="0"/>
              <a:t>Gambling – </a:t>
            </a:r>
            <a:r>
              <a:rPr lang="en-US" altLang="en-US" dirty="0" err="1"/>
              <a:t>Maisir</a:t>
            </a:r>
            <a:endParaRPr lang="en-US" altLang="en-US" dirty="0"/>
          </a:p>
        </p:txBody>
      </p:sp>
      <p:sp>
        <p:nvSpPr>
          <p:cNvPr id="212995" name="Rectangle 3"/>
          <p:cNvSpPr>
            <a:spLocks noGrp="1" noChangeArrowheads="1"/>
          </p:cNvSpPr>
          <p:nvPr>
            <p:ph idx="1"/>
          </p:nvPr>
        </p:nvSpPr>
        <p:spPr>
          <a:xfrm>
            <a:off x="457200" y="1371600"/>
            <a:ext cx="8229600" cy="5257800"/>
          </a:xfrm>
        </p:spPr>
        <p:txBody>
          <a:bodyPr>
            <a:noAutofit/>
          </a:bodyPr>
          <a:lstStyle/>
          <a:p>
            <a:pPr>
              <a:lnSpc>
                <a:spcPct val="150000"/>
              </a:lnSpc>
            </a:pPr>
            <a:r>
              <a:rPr lang="en-US" altLang="en-US" sz="2500" dirty="0"/>
              <a:t>“Insurance is a contract upon speculation. Good faith forbids either party from concealing what he privately knows, to draw the other into a bargain, from his ignorance of that fact, and his believing to the contrary”   (Lord Mansfield </a:t>
            </a:r>
            <a:r>
              <a:rPr lang="en-US" altLang="en-US" sz="2500" dirty="0" smtClean="0"/>
              <a:t>– </a:t>
            </a:r>
            <a:r>
              <a:rPr lang="en-US" altLang="en-US" sz="2500" dirty="0"/>
              <a:t>1766).</a:t>
            </a:r>
          </a:p>
          <a:p>
            <a:pPr>
              <a:lnSpc>
                <a:spcPct val="150000"/>
              </a:lnSpc>
            </a:pPr>
            <a:r>
              <a:rPr lang="en-US" altLang="en-US" sz="2500" dirty="0" smtClean="0"/>
              <a:t>The </a:t>
            </a:r>
            <a:r>
              <a:rPr lang="en-US" altLang="en-US" sz="2500" dirty="0"/>
              <a:t>insured loses the money paid for the premium when the insured event does not occur. </a:t>
            </a:r>
          </a:p>
          <a:p>
            <a:pPr>
              <a:lnSpc>
                <a:spcPct val="150000"/>
              </a:lnSpc>
            </a:pPr>
            <a:r>
              <a:rPr lang="en-US" altLang="en-US" sz="2500" dirty="0" smtClean="0"/>
              <a:t>The </a:t>
            </a:r>
            <a:r>
              <a:rPr lang="en-US" altLang="en-US" sz="2500" dirty="0"/>
              <a:t>company will be in deficit if claims are higher than premium.</a:t>
            </a:r>
          </a:p>
        </p:txBody>
      </p:sp>
    </p:spTree>
    <p:extLst>
      <p:ext uri="{BB962C8B-B14F-4D97-AF65-F5344CB8AC3E}">
        <p14:creationId xmlns:p14="http://schemas.microsoft.com/office/powerpoint/2010/main" xmlns="" val="2975572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rrowheads="1"/>
          </p:cNvSpPr>
          <p:nvPr>
            <p:ph type="title"/>
          </p:nvPr>
        </p:nvSpPr>
        <p:spPr/>
        <p:txBody>
          <a:bodyPr/>
          <a:lstStyle/>
          <a:p>
            <a:r>
              <a:rPr lang="en-US" altLang="en-US"/>
              <a:t>Interest – Riba</a:t>
            </a:r>
          </a:p>
        </p:txBody>
      </p:sp>
      <p:sp>
        <p:nvSpPr>
          <p:cNvPr id="214019" name="Rectangle 3"/>
          <p:cNvSpPr>
            <a:spLocks noGrp="1" noChangeArrowheads="1"/>
          </p:cNvSpPr>
          <p:nvPr>
            <p:ph idx="1"/>
          </p:nvPr>
        </p:nvSpPr>
        <p:spPr/>
        <p:txBody>
          <a:bodyPr>
            <a:normAutofit/>
          </a:bodyPr>
          <a:lstStyle/>
          <a:p>
            <a:pPr algn="just">
              <a:lnSpc>
                <a:spcPct val="200000"/>
              </a:lnSpc>
            </a:pPr>
            <a:r>
              <a:rPr lang="en-US" altLang="en-US" sz="2800" dirty="0"/>
              <a:t>“ </a:t>
            </a:r>
            <a:r>
              <a:rPr lang="en-US" altLang="en-US" sz="2800" dirty="0" smtClean="0"/>
              <a:t>…. Allah </a:t>
            </a:r>
            <a:r>
              <a:rPr lang="en-US" altLang="en-US" sz="2800" dirty="0"/>
              <a:t>has permitted </a:t>
            </a:r>
            <a:r>
              <a:rPr lang="en-US" altLang="en-US" sz="2800" dirty="0" smtClean="0"/>
              <a:t>trade </a:t>
            </a:r>
            <a:r>
              <a:rPr lang="en-US" altLang="en-US" sz="2800" dirty="0"/>
              <a:t>and forbidden </a:t>
            </a:r>
            <a:r>
              <a:rPr lang="en-US" altLang="en-US" sz="2800" dirty="0" err="1"/>
              <a:t>riba</a:t>
            </a:r>
            <a:r>
              <a:rPr lang="en-US" altLang="en-US" sz="2800" dirty="0"/>
              <a:t>” </a:t>
            </a:r>
            <a:r>
              <a:rPr lang="en-US" altLang="en-US" sz="2800" dirty="0" smtClean="0"/>
              <a:t>  							(2 </a:t>
            </a:r>
            <a:r>
              <a:rPr lang="en-US" altLang="en-US" sz="2800" dirty="0"/>
              <a:t>: 275</a:t>
            </a:r>
            <a:r>
              <a:rPr lang="en-US" altLang="en-US" sz="2800" dirty="0" smtClean="0"/>
              <a:t>)</a:t>
            </a:r>
            <a:endParaRPr lang="en-US" altLang="en-US" sz="2800" dirty="0"/>
          </a:p>
          <a:p>
            <a:pPr algn="just">
              <a:lnSpc>
                <a:spcPct val="200000"/>
              </a:lnSpc>
            </a:pPr>
            <a:r>
              <a:rPr lang="en-US" altLang="en-US" sz="2800" dirty="0" smtClean="0"/>
              <a:t>Insurance </a:t>
            </a:r>
            <a:r>
              <a:rPr lang="en-US" altLang="en-US" sz="2800" dirty="0"/>
              <a:t>funds are invested in financial instruments which contain the element of </a:t>
            </a:r>
            <a:r>
              <a:rPr lang="en-US" altLang="en-US" sz="2800" dirty="0" err="1"/>
              <a:t>Riba</a:t>
            </a:r>
            <a:r>
              <a:rPr lang="en-US" altLang="en-US" sz="2800" dirty="0"/>
              <a:t>. </a:t>
            </a:r>
          </a:p>
        </p:txBody>
      </p:sp>
    </p:spTree>
    <p:extLst>
      <p:ext uri="{BB962C8B-B14F-4D97-AF65-F5344CB8AC3E}">
        <p14:creationId xmlns:p14="http://schemas.microsoft.com/office/powerpoint/2010/main" xmlns="" val="303302558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704" y="533400"/>
            <a:ext cx="8948846" cy="5867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467350" y="623887"/>
            <a:ext cx="3524250" cy="7334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152400" y="6400800"/>
            <a:ext cx="8820150" cy="369332"/>
          </a:xfrm>
          <a:prstGeom prst="rect">
            <a:avLst/>
          </a:prstGeom>
          <a:noFill/>
        </p:spPr>
        <p:txBody>
          <a:bodyPr wrap="square" rtlCol="0">
            <a:spAutoFit/>
          </a:bodyPr>
          <a:lstStyle/>
          <a:p>
            <a:r>
              <a:rPr lang="en-US" dirty="0"/>
              <a:t>http://www.statelife.com.pk/doc/State_life_AR_(1_to_32).pdf</a:t>
            </a:r>
          </a:p>
        </p:txBody>
      </p:sp>
    </p:spTree>
    <p:extLst>
      <p:ext uri="{BB962C8B-B14F-4D97-AF65-F5344CB8AC3E}">
        <p14:creationId xmlns:p14="http://schemas.microsoft.com/office/powerpoint/2010/main" xmlns="" val="28288232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Rot="1" noChangeArrowheads="1"/>
          </p:cNvSpPr>
          <p:nvPr>
            <p:ph type="title"/>
          </p:nvPr>
        </p:nvSpPr>
        <p:spPr>
          <a:xfrm>
            <a:off x="457200" y="152400"/>
            <a:ext cx="8229600" cy="914400"/>
          </a:xfrm>
        </p:spPr>
        <p:txBody>
          <a:bodyPr>
            <a:noAutofit/>
          </a:bodyPr>
          <a:lstStyle/>
          <a:p>
            <a:r>
              <a:rPr lang="en-US" altLang="en-US" sz="3200" dirty="0"/>
              <a:t>Comparing Takaful to Conventional </a:t>
            </a:r>
            <a:r>
              <a:rPr lang="en-US" altLang="en-US" sz="3200" dirty="0" smtClean="0"/>
              <a:t>Insurance</a:t>
            </a:r>
            <a:endParaRPr lang="en-US" altLang="en-US" sz="3200" dirty="0"/>
          </a:p>
        </p:txBody>
      </p:sp>
      <p:graphicFrame>
        <p:nvGraphicFramePr>
          <p:cNvPr id="183520" name="Group 224"/>
          <p:cNvGraphicFramePr>
            <a:graphicFrameLocks noGrp="1"/>
          </p:cNvGraphicFramePr>
          <p:nvPr>
            <p:ph idx="1"/>
            <p:extLst>
              <p:ext uri="{D42A27DB-BD31-4B8C-83A1-F6EECF244321}">
                <p14:modId xmlns:p14="http://schemas.microsoft.com/office/powerpoint/2010/main" xmlns="" val="941048791"/>
              </p:ext>
            </p:extLst>
          </p:nvPr>
        </p:nvGraphicFramePr>
        <p:xfrm>
          <a:off x="457200" y="1143000"/>
          <a:ext cx="8229600" cy="5619880"/>
        </p:xfrm>
        <a:graphic>
          <a:graphicData uri="http://schemas.openxmlformats.org/drawingml/2006/table">
            <a:tbl>
              <a:tblPr>
                <a:effectLst/>
              </a:tblPr>
              <a:tblGrid>
                <a:gridCol w="2218414"/>
                <a:gridCol w="3291840"/>
                <a:gridCol w="2719346"/>
              </a:tblGrid>
              <a:tr h="580245">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b="1" dirty="0" smtClean="0">
                          <a:effectLst/>
                          <a:latin typeface="+mn-lt"/>
                        </a:rPr>
                        <a:t>Issue</a:t>
                      </a:r>
                    </a:p>
                  </a:txBody>
                  <a:tcPr marL="85874" marR="8587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b="1" dirty="0" smtClean="0">
                          <a:effectLst/>
                          <a:latin typeface="+mn-lt"/>
                        </a:rPr>
                        <a:t>Conventional Insurance</a:t>
                      </a:r>
                    </a:p>
                  </a:txBody>
                  <a:tcPr marL="85874" marR="8587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b="1" dirty="0" smtClean="0">
                          <a:effectLst/>
                          <a:latin typeface="+mn-lt"/>
                        </a:rPr>
                        <a:t>Takaful</a:t>
                      </a:r>
                    </a:p>
                  </a:txBody>
                  <a:tcPr marL="85874" marR="8587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47178">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b="1" dirty="0" smtClean="0">
                          <a:effectLst/>
                          <a:latin typeface="+mn-lt"/>
                        </a:rPr>
                        <a:t>Organization Principle</a:t>
                      </a:r>
                    </a:p>
                  </a:txBody>
                  <a:tcPr marL="85874" marR="8587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Profit for shareholders</a:t>
                      </a:r>
                    </a:p>
                  </a:txBody>
                  <a:tcPr marL="85874" marR="8587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Mutual for participants</a:t>
                      </a:r>
                    </a:p>
                  </a:txBody>
                  <a:tcPr marL="85874" marR="8587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3633">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b="1" dirty="0" smtClean="0">
                          <a:effectLst/>
                          <a:latin typeface="+mn-lt"/>
                        </a:rPr>
                        <a:t>Basis</a:t>
                      </a:r>
                    </a:p>
                  </a:txBody>
                  <a:tcPr marL="85874" marR="8587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Risk Transfer</a:t>
                      </a:r>
                    </a:p>
                  </a:txBody>
                  <a:tcPr marL="85874" marR="8587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Co-operative risk sharing</a:t>
                      </a:r>
                    </a:p>
                  </a:txBody>
                  <a:tcPr marL="85874" marR="8587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50169">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b="1" dirty="0" smtClean="0">
                          <a:effectLst/>
                          <a:latin typeface="+mn-lt"/>
                        </a:rPr>
                        <a:t>Value Proposition</a:t>
                      </a:r>
                    </a:p>
                  </a:txBody>
                  <a:tcPr marL="85874" marR="8587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Profits maximization</a:t>
                      </a:r>
                    </a:p>
                  </a:txBody>
                  <a:tcPr marL="85874" marR="8587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Affordability and spiritual</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satisfaction</a:t>
                      </a:r>
                    </a:p>
                  </a:txBody>
                  <a:tcPr marL="85874" marR="8587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5973">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b="1" dirty="0" smtClean="0">
                          <a:effectLst/>
                          <a:latin typeface="+mn-lt"/>
                        </a:rPr>
                        <a:t>Laws</a:t>
                      </a:r>
                    </a:p>
                  </a:txBody>
                  <a:tcPr marL="85874" marR="8587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Secular/Regulations</a:t>
                      </a:r>
                    </a:p>
                  </a:txBody>
                  <a:tcPr marL="85874" marR="8587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Sharia plus regulations</a:t>
                      </a:r>
                    </a:p>
                  </a:txBody>
                  <a:tcPr marL="85874" marR="8587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2777">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b="1" dirty="0" smtClean="0">
                          <a:effectLst/>
                          <a:latin typeface="+mn-lt"/>
                        </a:rPr>
                        <a:t>Ownership</a:t>
                      </a:r>
                    </a:p>
                  </a:txBody>
                  <a:tcPr marL="85874" marR="8587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Shareholders</a:t>
                      </a:r>
                    </a:p>
                  </a:txBody>
                  <a:tcPr marL="85874" marR="8587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Participants</a:t>
                      </a:r>
                    </a:p>
                  </a:txBody>
                  <a:tcPr marL="85874" marR="8587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2777">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b="1" dirty="0" smtClean="0">
                          <a:effectLst/>
                          <a:latin typeface="+mn-lt"/>
                        </a:rPr>
                        <a:t>Management status</a:t>
                      </a:r>
                    </a:p>
                  </a:txBody>
                  <a:tcPr marL="85874" marR="8587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Company Management</a:t>
                      </a:r>
                    </a:p>
                  </a:txBody>
                  <a:tcPr marL="85874" marR="8587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Operator</a:t>
                      </a:r>
                    </a:p>
                  </a:txBody>
                  <a:tcPr marL="85874" marR="8587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256152">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b="1" dirty="0" smtClean="0">
                          <a:effectLst/>
                          <a:latin typeface="+mn-lt"/>
                        </a:rPr>
                        <a:t>Form of Contract</a:t>
                      </a:r>
                    </a:p>
                  </a:txBody>
                  <a:tcPr marL="85874" marR="8587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Contract of Sale </a:t>
                      </a:r>
                    </a:p>
                  </a:txBody>
                  <a:tcPr marL="85874" marR="8587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Cooperative,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Islamic contracts of Wakala or</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Mudarbah with Tabar’ru</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(contributions)</a:t>
                      </a:r>
                    </a:p>
                  </a:txBody>
                  <a:tcPr marL="85874" marR="8587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5488">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b="1" dirty="0" smtClean="0">
                          <a:effectLst/>
                          <a:latin typeface="+mn-lt"/>
                        </a:rPr>
                        <a:t>Investments</a:t>
                      </a:r>
                    </a:p>
                  </a:txBody>
                  <a:tcPr marL="85874" marR="8587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Interest based</a:t>
                      </a:r>
                    </a:p>
                  </a:txBody>
                  <a:tcPr marL="85874" marR="8587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smtClean="0">
                          <a:effectLst/>
                          <a:latin typeface="+mn-lt"/>
                        </a:rPr>
                        <a:t>Sharia compliant, Riba-free</a:t>
                      </a:r>
                    </a:p>
                  </a:txBody>
                  <a:tcPr marL="85874" marR="8587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5488">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b="1" dirty="0" smtClean="0">
                          <a:effectLst/>
                          <a:latin typeface="+mn-lt"/>
                        </a:rPr>
                        <a:t>Surplus</a:t>
                      </a:r>
                    </a:p>
                  </a:txBody>
                  <a:tcPr marL="85874" marR="85874"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dirty="0" smtClean="0">
                          <a:effectLst/>
                          <a:latin typeface="+mn-lt"/>
                        </a:rPr>
                        <a:t>Shareholders’ account</a:t>
                      </a:r>
                    </a:p>
                  </a:txBody>
                  <a:tcPr marL="85874" marR="85874"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lgn="l">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lgn="l">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lgn="l">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lgn="l">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n-US" altLang="en-US" sz="1600" dirty="0" smtClean="0">
                          <a:effectLst/>
                          <a:latin typeface="+mn-lt"/>
                        </a:rPr>
                        <a:t>Participants’ account</a:t>
                      </a:r>
                    </a:p>
                  </a:txBody>
                  <a:tcPr marL="85874" marR="85874"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19691144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838200" y="685800"/>
            <a:ext cx="7772400" cy="3352800"/>
          </a:xfrm>
        </p:spPr>
        <p:txBody>
          <a:bodyPr lIns="92160" tIns="46080" rIns="92160" bIns="46080" anchor="b"/>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5400" smtClean="0"/>
              <a:t>Islamic Insurance</a:t>
            </a:r>
            <a:br>
              <a:rPr lang="en-US" altLang="en-US" sz="5400" smtClean="0"/>
            </a:br>
            <a:r>
              <a:rPr lang="en-US" altLang="en-US" sz="5400" smtClean="0"/>
              <a:t>(Takaful)</a:t>
            </a:r>
          </a:p>
        </p:txBody>
      </p:sp>
    </p:spTree>
    <p:extLst>
      <p:ext uri="{BB962C8B-B14F-4D97-AF65-F5344CB8AC3E}">
        <p14:creationId xmlns:p14="http://schemas.microsoft.com/office/powerpoint/2010/main" xmlns="" val="323908799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Takaful</a:t>
            </a:r>
            <a:endParaRPr lang="en-US" dirty="0"/>
          </a:p>
        </p:txBody>
      </p:sp>
      <p:sp>
        <p:nvSpPr>
          <p:cNvPr id="3" name="Content Placeholder 2"/>
          <p:cNvSpPr>
            <a:spLocks noGrp="1"/>
          </p:cNvSpPr>
          <p:nvPr>
            <p:ph idx="1"/>
          </p:nvPr>
        </p:nvSpPr>
        <p:spPr/>
        <p:txBody>
          <a:bodyPr/>
          <a:lstStyle/>
          <a:p>
            <a:r>
              <a:rPr lang="en-US" dirty="0" smtClean="0"/>
              <a:t>Takaful is derived from the Arabic word ‘</a:t>
            </a:r>
            <a:r>
              <a:rPr lang="en-US" dirty="0" err="1" smtClean="0"/>
              <a:t>Kafala</a:t>
            </a:r>
            <a:r>
              <a:rPr lang="en-US" dirty="0" smtClean="0"/>
              <a:t>’ which mean guarantee.</a:t>
            </a:r>
          </a:p>
          <a:p>
            <a:r>
              <a:rPr lang="en-US" dirty="0" smtClean="0"/>
              <a:t>Takaful means mutual protection and joint guarantee.</a:t>
            </a:r>
          </a:p>
          <a:p>
            <a:r>
              <a:rPr lang="en-US" dirty="0" smtClean="0"/>
              <a:t>Takaful refer to mutual contribution of funds or to create a pool of funds to compensate or protect the participants against any accident or loss.</a:t>
            </a:r>
          </a:p>
        </p:txBody>
      </p:sp>
    </p:spTree>
    <p:extLst>
      <p:ext uri="{BB962C8B-B14F-4D97-AF65-F5344CB8AC3E}">
        <p14:creationId xmlns:p14="http://schemas.microsoft.com/office/powerpoint/2010/main" xmlns="" val="26671116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Previous Lecture</a:t>
            </a:r>
            <a:endParaRPr lang="en-US" dirty="0"/>
          </a:p>
        </p:txBody>
      </p:sp>
      <p:sp>
        <p:nvSpPr>
          <p:cNvPr id="3" name="Content Placeholder 2"/>
          <p:cNvSpPr>
            <a:spLocks noGrp="1"/>
          </p:cNvSpPr>
          <p:nvPr>
            <p:ph idx="1"/>
          </p:nvPr>
        </p:nvSpPr>
        <p:spPr/>
        <p:txBody>
          <a:bodyPr/>
          <a:lstStyle/>
          <a:p>
            <a:pPr marL="0" indent="0">
              <a:buNone/>
            </a:pPr>
            <a:r>
              <a:rPr lang="en-US" dirty="0"/>
              <a:t>In </a:t>
            </a:r>
            <a:r>
              <a:rPr lang="en-US" dirty="0" smtClean="0"/>
              <a:t>the previous lecture </a:t>
            </a:r>
            <a:r>
              <a:rPr lang="en-US" dirty="0"/>
              <a:t>we covered the following topics;</a:t>
            </a:r>
          </a:p>
          <a:p>
            <a:r>
              <a:rPr lang="en-US" altLang="en-US" dirty="0"/>
              <a:t>Risks in Islamic financial instruments</a:t>
            </a:r>
          </a:p>
          <a:p>
            <a:r>
              <a:rPr lang="en-US" altLang="en-US" dirty="0"/>
              <a:t>Risk Profile of different modes of financing</a:t>
            </a:r>
          </a:p>
          <a:p>
            <a:r>
              <a:rPr lang="en-US" dirty="0"/>
              <a:t>Mitigation of risk</a:t>
            </a:r>
          </a:p>
          <a:p>
            <a:endParaRPr lang="en-US" dirty="0"/>
          </a:p>
        </p:txBody>
      </p:sp>
    </p:spTree>
    <p:extLst>
      <p:ext uri="{BB962C8B-B14F-4D97-AF65-F5344CB8AC3E}">
        <p14:creationId xmlns:p14="http://schemas.microsoft.com/office/powerpoint/2010/main" xmlns="" val="234231409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rrowheads="1"/>
          </p:cNvSpPr>
          <p:nvPr>
            <p:ph type="title"/>
          </p:nvPr>
        </p:nvSpPr>
        <p:spPr/>
        <p:txBody>
          <a:bodyPr>
            <a:normAutofit/>
          </a:bodyPr>
          <a:lstStyle/>
          <a:p>
            <a:r>
              <a:rPr lang="en-US" altLang="en-US" dirty="0" smtClean="0"/>
              <a:t>Shariah Legitimacy from Quran </a:t>
            </a:r>
            <a:endParaRPr lang="en-US" altLang="en-US" dirty="0"/>
          </a:p>
        </p:txBody>
      </p:sp>
      <p:sp>
        <p:nvSpPr>
          <p:cNvPr id="219139" name="Rectangle 3"/>
          <p:cNvSpPr>
            <a:spLocks noGrp="1" noChangeArrowheads="1"/>
          </p:cNvSpPr>
          <p:nvPr>
            <p:ph idx="1"/>
          </p:nvPr>
        </p:nvSpPr>
        <p:spPr>
          <a:xfrm>
            <a:off x="609600" y="1600200"/>
            <a:ext cx="8077200" cy="4525963"/>
          </a:xfrm>
        </p:spPr>
        <p:txBody>
          <a:bodyPr/>
          <a:lstStyle/>
          <a:p>
            <a:pPr>
              <a:lnSpc>
                <a:spcPct val="90000"/>
              </a:lnSpc>
            </a:pPr>
            <a:r>
              <a:rPr lang="en-US" dirty="0"/>
              <a:t>And cooperate in righteousness and piety, but do not cooperate in sin and aggression. And fear Allah; indeed, Allah is severe </a:t>
            </a:r>
            <a:r>
              <a:rPr lang="en-US" dirty="0" smtClean="0"/>
              <a:t>in penalty. </a:t>
            </a:r>
            <a:r>
              <a:rPr lang="en-US" altLang="en-US" dirty="0" smtClean="0"/>
              <a:t>(</a:t>
            </a:r>
            <a:r>
              <a:rPr lang="en-US" altLang="en-US" dirty="0"/>
              <a:t>5:2</a:t>
            </a:r>
            <a:r>
              <a:rPr lang="en-US" altLang="en-US" dirty="0" smtClean="0"/>
              <a:t>)</a:t>
            </a:r>
            <a:endParaRPr lang="en-US" altLang="en-US" dirty="0"/>
          </a:p>
          <a:p>
            <a:pPr>
              <a:lnSpc>
                <a:spcPct val="90000"/>
              </a:lnSpc>
              <a:buFont typeface="Wingdings" pitchFamily="2" charset="2"/>
              <a:buNone/>
            </a:pPr>
            <a:endParaRPr lang="en-US" altLang="en-US" dirty="0"/>
          </a:p>
          <a:p>
            <a:pPr>
              <a:lnSpc>
                <a:spcPct val="90000"/>
              </a:lnSpc>
            </a:pPr>
            <a:r>
              <a:rPr lang="en-US" altLang="en-US" dirty="0"/>
              <a:t>Takaful is a form of mutual help (</a:t>
            </a:r>
            <a:r>
              <a:rPr lang="en-US" altLang="en-US" dirty="0" err="1"/>
              <a:t>ta’awun</a:t>
            </a:r>
            <a:r>
              <a:rPr lang="en-US" altLang="en-US" dirty="0"/>
              <a:t>) in </a:t>
            </a:r>
            <a:r>
              <a:rPr lang="en-US" altLang="en-US" dirty="0" smtClean="0"/>
              <a:t>extending virtue </a:t>
            </a:r>
            <a:r>
              <a:rPr lang="en-US" altLang="en-US" dirty="0"/>
              <a:t>by helping others who are in need / in hardship .</a:t>
            </a:r>
          </a:p>
        </p:txBody>
      </p:sp>
    </p:spTree>
    <p:extLst>
      <p:ext uri="{BB962C8B-B14F-4D97-AF65-F5344CB8AC3E}">
        <p14:creationId xmlns:p14="http://schemas.microsoft.com/office/powerpoint/2010/main" xmlns="" val="381074447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Autofit/>
          </a:bodyPr>
          <a:lstStyle/>
          <a:p>
            <a:pPr>
              <a:lnSpc>
                <a:spcPct val="150000"/>
              </a:lnSpc>
            </a:pPr>
            <a:r>
              <a:rPr lang="en-US" sz="2800" dirty="0" smtClean="0"/>
              <a:t>Prophet (</a:t>
            </a:r>
            <a:r>
              <a:rPr lang="en-US" sz="2800" dirty="0" err="1" smtClean="0"/>
              <a:t>pbuh</a:t>
            </a:r>
            <a:r>
              <a:rPr lang="en-US" sz="2800" dirty="0" smtClean="0"/>
              <a:t>) has said, “tie </a:t>
            </a:r>
            <a:r>
              <a:rPr lang="en-US" sz="2800" dirty="0"/>
              <a:t>the camel first, then </a:t>
            </a:r>
            <a:r>
              <a:rPr lang="en-US" sz="2800" dirty="0" smtClean="0"/>
              <a:t>put your trust in Allah” </a:t>
            </a:r>
            <a:r>
              <a:rPr lang="en-US" sz="2800" dirty="0"/>
              <a:t>(At-</a:t>
            </a:r>
            <a:r>
              <a:rPr lang="en-US" sz="2800" dirty="0" err="1"/>
              <a:t>Tirmidhi</a:t>
            </a:r>
            <a:r>
              <a:rPr lang="en-US" sz="2800" dirty="0"/>
              <a:t>)</a:t>
            </a:r>
          </a:p>
          <a:p>
            <a:pPr>
              <a:lnSpc>
                <a:spcPct val="150000"/>
              </a:lnSpc>
            </a:pPr>
            <a:r>
              <a:rPr lang="en-US" sz="2800" dirty="0" smtClean="0"/>
              <a:t>The </a:t>
            </a:r>
            <a:r>
              <a:rPr lang="en-US" sz="2800" dirty="0"/>
              <a:t>hadith implied a strategy to mitigate/reduce risk.</a:t>
            </a:r>
          </a:p>
          <a:p>
            <a:pPr>
              <a:lnSpc>
                <a:spcPct val="150000"/>
              </a:lnSpc>
            </a:pPr>
            <a:r>
              <a:rPr lang="en-US" sz="2800" dirty="0"/>
              <a:t>Takaful provides a strategy of </a:t>
            </a:r>
            <a:r>
              <a:rPr lang="en-US" sz="2800" dirty="0" smtClean="0"/>
              <a:t>risk mitigation or reduction </a:t>
            </a:r>
            <a:r>
              <a:rPr lang="en-US" sz="2800" dirty="0"/>
              <a:t>by virtue of collective risk taking that distributes risks and losses to a large number of participants. </a:t>
            </a:r>
          </a:p>
        </p:txBody>
      </p:sp>
      <p:sp>
        <p:nvSpPr>
          <p:cNvPr id="4" name="Rectangle 2"/>
          <p:cNvSpPr>
            <a:spLocks noGrp="1" noRot="1" noChangeArrowheads="1"/>
          </p:cNvSpPr>
          <p:nvPr>
            <p:ph type="title"/>
          </p:nvPr>
        </p:nvSpPr>
        <p:spPr/>
        <p:txBody>
          <a:bodyPr>
            <a:normAutofit/>
          </a:bodyPr>
          <a:lstStyle/>
          <a:p>
            <a:r>
              <a:rPr lang="en-US" altLang="en-US" dirty="0" smtClean="0"/>
              <a:t>Shariah Legitimacy from Hadith</a:t>
            </a:r>
            <a:endParaRPr lang="en-US" altLang="en-US" dirty="0"/>
          </a:p>
        </p:txBody>
      </p:sp>
    </p:spTree>
    <p:extLst>
      <p:ext uri="{BB962C8B-B14F-4D97-AF65-F5344CB8AC3E}">
        <p14:creationId xmlns:p14="http://schemas.microsoft.com/office/powerpoint/2010/main" xmlns="" val="195013495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1" name="Rectangle 3"/>
          <p:cNvSpPr>
            <a:spLocks noGrp="1" noChangeArrowheads="1"/>
          </p:cNvSpPr>
          <p:nvPr>
            <p:ph idx="1"/>
          </p:nvPr>
        </p:nvSpPr>
        <p:spPr>
          <a:xfrm>
            <a:off x="457200" y="1600200"/>
            <a:ext cx="8229600" cy="5029200"/>
          </a:xfrm>
        </p:spPr>
        <p:txBody>
          <a:bodyPr>
            <a:normAutofit/>
          </a:bodyPr>
          <a:lstStyle/>
          <a:p>
            <a:pPr algn="just">
              <a:lnSpc>
                <a:spcPct val="150000"/>
              </a:lnSpc>
            </a:pPr>
            <a:r>
              <a:rPr lang="en-US" altLang="en-US" sz="2800" dirty="0"/>
              <a:t>Fatwa issued in Judicial Conference held in Makkah in </a:t>
            </a:r>
            <a:r>
              <a:rPr lang="en-US" altLang="en-US" sz="2800" dirty="0" err="1"/>
              <a:t>Shaban</a:t>
            </a:r>
            <a:r>
              <a:rPr lang="en-US" altLang="en-US" sz="2800" dirty="0"/>
              <a:t> 1398 AH.</a:t>
            </a:r>
          </a:p>
          <a:p>
            <a:pPr algn="just">
              <a:lnSpc>
                <a:spcPct val="150000"/>
              </a:lnSpc>
            </a:pPr>
            <a:r>
              <a:rPr lang="en-US" altLang="en-US" sz="2800" dirty="0"/>
              <a:t>Verdict of Supreme Court of Egypt on Dec. 27, 1926.</a:t>
            </a:r>
          </a:p>
          <a:p>
            <a:pPr algn="just">
              <a:lnSpc>
                <a:spcPct val="150000"/>
              </a:lnSpc>
            </a:pPr>
            <a:r>
              <a:rPr lang="en-US" altLang="en-US" sz="2800" dirty="0"/>
              <a:t>Unanimous resolutions and fatwa by </a:t>
            </a:r>
            <a:r>
              <a:rPr lang="en-US" altLang="en-US" sz="2800" dirty="0" err="1"/>
              <a:t>Ulama</a:t>
            </a:r>
            <a:r>
              <a:rPr lang="en-US" altLang="en-US" sz="2800" dirty="0"/>
              <a:t> in the Muslim League Conference in Cairo in 1965.</a:t>
            </a:r>
          </a:p>
          <a:p>
            <a:pPr algn="just">
              <a:lnSpc>
                <a:spcPct val="150000"/>
              </a:lnSpc>
            </a:pPr>
            <a:r>
              <a:rPr lang="en-US" altLang="en-US" sz="2800" dirty="0"/>
              <a:t>Unanimous decision by Muslim Scholars in seminar held in Morocco on May 6, 1972.</a:t>
            </a:r>
          </a:p>
          <a:p>
            <a:pPr>
              <a:lnSpc>
                <a:spcPct val="150000"/>
              </a:lnSpc>
            </a:pPr>
            <a:endParaRPr lang="en-US" altLang="en-US" sz="2800" dirty="0"/>
          </a:p>
        </p:txBody>
      </p:sp>
      <p:sp>
        <p:nvSpPr>
          <p:cNvPr id="5" name="Rectangle 2"/>
          <p:cNvSpPr>
            <a:spLocks noGrp="1" noRot="1" noChangeArrowheads="1"/>
          </p:cNvSpPr>
          <p:nvPr>
            <p:ph type="title"/>
          </p:nvPr>
        </p:nvSpPr>
        <p:spPr>
          <a:xfrm>
            <a:off x="457200" y="274638"/>
            <a:ext cx="8229600" cy="1143000"/>
          </a:xfrm>
        </p:spPr>
        <p:txBody>
          <a:bodyPr>
            <a:normAutofit fontScale="90000"/>
          </a:bodyPr>
          <a:lstStyle/>
          <a:p>
            <a:r>
              <a:rPr lang="en-US" altLang="en-US" dirty="0"/>
              <a:t>Judicial Opinions and Fatwas confirming validity of Takaful</a:t>
            </a:r>
          </a:p>
        </p:txBody>
      </p:sp>
    </p:spTree>
    <p:extLst>
      <p:ext uri="{BB962C8B-B14F-4D97-AF65-F5344CB8AC3E}">
        <p14:creationId xmlns:p14="http://schemas.microsoft.com/office/powerpoint/2010/main" xmlns="" val="4887215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Rot="1" noChangeArrowheads="1"/>
          </p:cNvSpPr>
          <p:nvPr>
            <p:ph type="title"/>
          </p:nvPr>
        </p:nvSpPr>
        <p:spPr/>
        <p:txBody>
          <a:bodyPr>
            <a:normAutofit fontScale="90000"/>
          </a:bodyPr>
          <a:lstStyle/>
          <a:p>
            <a:r>
              <a:rPr lang="en-US" altLang="en-US" dirty="0"/>
              <a:t>Judicial Opinions and Fatwas confirming validity of Takaful</a:t>
            </a:r>
          </a:p>
        </p:txBody>
      </p:sp>
      <p:sp>
        <p:nvSpPr>
          <p:cNvPr id="395267" name="Rectangle 3"/>
          <p:cNvSpPr>
            <a:spLocks noGrp="1" noChangeArrowheads="1"/>
          </p:cNvSpPr>
          <p:nvPr>
            <p:ph idx="1"/>
          </p:nvPr>
        </p:nvSpPr>
        <p:spPr>
          <a:xfrm>
            <a:off x="457200" y="1828800"/>
            <a:ext cx="8229600" cy="4297363"/>
          </a:xfrm>
        </p:spPr>
        <p:txBody>
          <a:bodyPr>
            <a:normAutofit/>
          </a:bodyPr>
          <a:lstStyle/>
          <a:p>
            <a:pPr>
              <a:lnSpc>
                <a:spcPct val="150000"/>
              </a:lnSpc>
            </a:pPr>
            <a:r>
              <a:rPr lang="en-US" altLang="en-US" sz="2800" dirty="0"/>
              <a:t>Fatwa issued by Higher Council of Saudi Arabia in 1397 A.H. </a:t>
            </a:r>
          </a:p>
          <a:p>
            <a:pPr>
              <a:lnSpc>
                <a:spcPct val="150000"/>
              </a:lnSpc>
            </a:pPr>
            <a:r>
              <a:rPr lang="en-US" altLang="en-US" sz="2800" dirty="0"/>
              <a:t>Fatwa Issued by the </a:t>
            </a:r>
            <a:r>
              <a:rPr lang="en-US" altLang="en-US" sz="2800" dirty="0" err="1"/>
              <a:t>Fiqh</a:t>
            </a:r>
            <a:r>
              <a:rPr lang="en-US" altLang="en-US" sz="2800" dirty="0"/>
              <a:t> Council of Muslim World League in 1398 A.H. </a:t>
            </a:r>
          </a:p>
          <a:p>
            <a:pPr>
              <a:lnSpc>
                <a:spcPct val="150000"/>
              </a:lnSpc>
            </a:pPr>
            <a:r>
              <a:rPr lang="en-US" altLang="en-US" sz="2800" dirty="0"/>
              <a:t>Fatwa issued by the </a:t>
            </a:r>
            <a:r>
              <a:rPr lang="en-US" altLang="en-US" sz="2800" dirty="0" err="1"/>
              <a:t>Fiqh</a:t>
            </a:r>
            <a:r>
              <a:rPr lang="en-US" altLang="en-US" sz="2800" dirty="0"/>
              <a:t> Council of the OIC in 1405 A.H. (1985). </a:t>
            </a:r>
          </a:p>
          <a:p>
            <a:pPr>
              <a:lnSpc>
                <a:spcPct val="150000"/>
              </a:lnSpc>
              <a:buFont typeface="Wingdings" pitchFamily="2" charset="2"/>
              <a:buNone/>
            </a:pPr>
            <a:endParaRPr lang="en-US" altLang="en-US" sz="2800" dirty="0"/>
          </a:p>
          <a:p>
            <a:pPr>
              <a:lnSpc>
                <a:spcPct val="150000"/>
              </a:lnSpc>
            </a:pPr>
            <a:endParaRPr lang="en-US" altLang="en-US" sz="2800" dirty="0"/>
          </a:p>
        </p:txBody>
      </p:sp>
    </p:spTree>
    <p:extLst>
      <p:ext uri="{BB962C8B-B14F-4D97-AF65-F5344CB8AC3E}">
        <p14:creationId xmlns:p14="http://schemas.microsoft.com/office/powerpoint/2010/main" xmlns="" val="378244530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Rot="1" noChangeArrowheads="1"/>
          </p:cNvSpPr>
          <p:nvPr>
            <p:ph type="title"/>
          </p:nvPr>
        </p:nvSpPr>
        <p:spPr/>
        <p:txBody>
          <a:bodyPr/>
          <a:lstStyle/>
          <a:p>
            <a:r>
              <a:rPr lang="en-US" altLang="en-US"/>
              <a:t>Fiqh Academy Resolution 1985</a:t>
            </a:r>
          </a:p>
        </p:txBody>
      </p:sp>
      <p:sp>
        <p:nvSpPr>
          <p:cNvPr id="496643" name="Rectangle 3"/>
          <p:cNvSpPr>
            <a:spLocks noGrp="1" noChangeArrowheads="1"/>
          </p:cNvSpPr>
          <p:nvPr>
            <p:ph idx="1"/>
          </p:nvPr>
        </p:nvSpPr>
        <p:spPr>
          <a:xfrm>
            <a:off x="457200" y="1371600"/>
            <a:ext cx="8229600" cy="5334000"/>
          </a:xfrm>
        </p:spPr>
        <p:txBody>
          <a:bodyPr>
            <a:noAutofit/>
          </a:bodyPr>
          <a:lstStyle/>
          <a:p>
            <a:pPr algn="just">
              <a:lnSpc>
                <a:spcPct val="150000"/>
              </a:lnSpc>
              <a:buFontTx/>
              <a:buChar char="•"/>
            </a:pPr>
            <a:r>
              <a:rPr lang="en-US" altLang="en-US" sz="2600" dirty="0"/>
              <a:t>Islamic </a:t>
            </a:r>
            <a:r>
              <a:rPr lang="en-US" altLang="en-US" sz="2600" dirty="0" err="1"/>
              <a:t>Fiqh</a:t>
            </a:r>
            <a:r>
              <a:rPr lang="en-US" altLang="en-US" sz="2600" dirty="0"/>
              <a:t> </a:t>
            </a:r>
            <a:r>
              <a:rPr lang="en-US" altLang="en-US" sz="2600" dirty="0" smtClean="0"/>
              <a:t>Academy Jeddah (</a:t>
            </a:r>
            <a:r>
              <a:rPr lang="en-US" altLang="en-US" sz="2600" dirty="0"/>
              <a:t>Dec 1985) issued a Resolution which in summary stated the following</a:t>
            </a:r>
            <a:r>
              <a:rPr lang="en-US" altLang="en-US" sz="2600" dirty="0" smtClean="0"/>
              <a:t>:</a:t>
            </a:r>
            <a:endParaRPr lang="en-US" altLang="en-US" sz="2600" dirty="0"/>
          </a:p>
          <a:p>
            <a:pPr algn="just">
              <a:lnSpc>
                <a:spcPct val="150000"/>
              </a:lnSpc>
              <a:buSzTx/>
              <a:buFontTx/>
              <a:buChar char="•"/>
            </a:pPr>
            <a:r>
              <a:rPr lang="en-US" altLang="en-US" sz="2600" dirty="0" smtClean="0"/>
              <a:t>The </a:t>
            </a:r>
            <a:r>
              <a:rPr lang="en-US" altLang="en-US" sz="2600" dirty="0"/>
              <a:t>commercial Insurance contract… is prohibited (</a:t>
            </a:r>
            <a:r>
              <a:rPr lang="en-US" altLang="en-US" sz="2600" dirty="0" smtClean="0"/>
              <a:t>Haram</a:t>
            </a:r>
            <a:r>
              <a:rPr lang="en-US" altLang="en-US" sz="2600" dirty="0"/>
              <a:t>) according to the Shariah.</a:t>
            </a:r>
          </a:p>
          <a:p>
            <a:pPr algn="just">
              <a:lnSpc>
                <a:spcPct val="150000"/>
              </a:lnSpc>
              <a:buSzTx/>
              <a:buFontTx/>
              <a:buChar char="•"/>
            </a:pPr>
            <a:r>
              <a:rPr lang="en-US" altLang="en-US" sz="2600" dirty="0" smtClean="0"/>
              <a:t>The </a:t>
            </a:r>
            <a:r>
              <a:rPr lang="en-US" altLang="en-US" sz="2600" dirty="0"/>
              <a:t>alternative Takaful contract which conforms to the principles of Islamic dealings is </a:t>
            </a:r>
            <a:r>
              <a:rPr lang="en-US" altLang="en-US" sz="2600" dirty="0" smtClean="0"/>
              <a:t>Halal</a:t>
            </a:r>
            <a:r>
              <a:rPr lang="en-US" altLang="en-US" sz="2600" dirty="0"/>
              <a:t>, being the contract of cooperative insurance, which is founded on the basis of charitable donation and Shariah compliant dealings.</a:t>
            </a:r>
          </a:p>
          <a:p>
            <a:pPr algn="just">
              <a:lnSpc>
                <a:spcPct val="150000"/>
              </a:lnSpc>
            </a:pPr>
            <a:endParaRPr lang="en-US" altLang="en-US" sz="2600" dirty="0"/>
          </a:p>
        </p:txBody>
      </p:sp>
    </p:spTree>
    <p:extLst>
      <p:ext uri="{BB962C8B-B14F-4D97-AF65-F5344CB8AC3E}">
        <p14:creationId xmlns:p14="http://schemas.microsoft.com/office/powerpoint/2010/main" xmlns="" val="311324342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Shariah Legitimacy from Scholars</a:t>
            </a:r>
          </a:p>
        </p:txBody>
      </p:sp>
      <p:sp>
        <p:nvSpPr>
          <p:cNvPr id="13314" name="Rectangle 2"/>
          <p:cNvSpPr>
            <a:spLocks noGrp="1" noChangeArrowheads="1"/>
          </p:cNvSpPr>
          <p:nvPr>
            <p:ph idx="1"/>
          </p:nvPr>
        </p:nvSpPr>
        <p:spPr/>
        <p:txBody>
          <a:bodyPr tIns="29160" rtlCol="0">
            <a:normAutofit fontScale="85000" lnSpcReduction="10000"/>
          </a:bodyPr>
          <a:lstStyle/>
          <a:p>
            <a:pPr marL="106363" indent="0" fontAlgn="auto">
              <a:lnSpc>
                <a:spcPct val="150000"/>
              </a:lnSpc>
              <a:spcAft>
                <a:spcPts val="0"/>
              </a:spcAft>
              <a:buClr>
                <a:srgbClr val="FFCC99"/>
              </a:buClr>
              <a:buSzPct val="45000"/>
              <a:buFont typeface="Arial" pitchFamily="34" charset="0"/>
              <a:buNone/>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defRPr/>
            </a:pPr>
            <a:r>
              <a:rPr lang="en-US" sz="2800" dirty="0"/>
              <a:t>Dr. Yusuf al </a:t>
            </a:r>
            <a:r>
              <a:rPr lang="en-US" sz="2800" dirty="0" err="1"/>
              <a:t>Qaradawi</a:t>
            </a:r>
            <a:r>
              <a:rPr lang="en-US" sz="2800" dirty="0"/>
              <a:t> a famous Egyptian scholar says,</a:t>
            </a:r>
          </a:p>
          <a:p>
            <a:pPr marL="430213" indent="-323850" fontAlgn="auto">
              <a:lnSpc>
                <a:spcPct val="150000"/>
              </a:lnSpc>
              <a:spcAft>
                <a:spcPts val="0"/>
              </a:spcAft>
              <a:buSzPct val="45000"/>
              <a:buFontTx/>
              <a:buNone/>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defRPr/>
            </a:pPr>
            <a:r>
              <a:rPr lang="en-US" sz="2800" dirty="0"/>
              <a:t>“Our observation that the modern form of insurance companies and their current practices are objectionable </a:t>
            </a:r>
            <a:r>
              <a:rPr lang="en-US" sz="2800" dirty="0" err="1"/>
              <a:t>Islamically</a:t>
            </a:r>
            <a:r>
              <a:rPr lang="en-US" sz="2800" dirty="0"/>
              <a:t>, does not mean that Islam is against the concept of insurance itself; not in the least – it only opposes the means and methods. If other Insurance practices are employed which do not conflict with Islamic forms of business transaction, Islam will welcome them.”</a:t>
            </a:r>
          </a:p>
        </p:txBody>
      </p:sp>
    </p:spTree>
    <p:extLst>
      <p:ext uri="{BB962C8B-B14F-4D97-AF65-F5344CB8AC3E}">
        <p14:creationId xmlns:p14="http://schemas.microsoft.com/office/powerpoint/2010/main" xmlns="" val="25479034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7200" y="350838"/>
            <a:ext cx="8229600" cy="1143000"/>
          </a:xfrm>
        </p:spPr>
        <p:txBody>
          <a:bodyPr rtlCol="0">
            <a:normAutofit fontScale="90000"/>
          </a:bodyPr>
          <a:lstStyle/>
          <a:p>
            <a:pPr fontAlgn="auto">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t>Decision by Council of Islamic Ideology of Pakistan</a:t>
            </a:r>
          </a:p>
        </p:txBody>
      </p:sp>
      <p:sp>
        <p:nvSpPr>
          <p:cNvPr id="12291" name="Rectangle 2"/>
          <p:cNvSpPr>
            <a:spLocks noGrp="1" noChangeArrowheads="1"/>
          </p:cNvSpPr>
          <p:nvPr>
            <p:ph idx="1"/>
          </p:nvPr>
        </p:nvSpPr>
        <p:spPr>
          <a:xfrm>
            <a:off x="457200" y="1676400"/>
            <a:ext cx="8229600" cy="4525963"/>
          </a:xfrm>
        </p:spPr>
        <p:txBody>
          <a:bodyPr tIns="31680">
            <a:normAutofit/>
          </a:bodyPr>
          <a:lstStyle/>
          <a:p>
            <a:pPr marL="106363" indent="0">
              <a:lnSpc>
                <a:spcPct val="150000"/>
              </a:lnSpc>
              <a:buClr>
                <a:srgbClr val="FFCC99"/>
              </a:buClr>
              <a:buFont typeface="Arial" charset="0"/>
              <a:buNone/>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r>
              <a:rPr lang="en-US" altLang="en-US" sz="2800" dirty="0"/>
              <a:t>The council of Islamic Ideology of Pakistan gave a decision in December 1983, according to the decision </a:t>
            </a:r>
          </a:p>
          <a:p>
            <a:pPr marL="106363" indent="0">
              <a:lnSpc>
                <a:spcPct val="150000"/>
              </a:lnSpc>
              <a:buFont typeface="Arial" charset="0"/>
              <a:buNone/>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r>
              <a:rPr lang="en-US" altLang="en-US" sz="2800" dirty="0"/>
              <a:t>“the contract of Insurance in all its forms, is unlawful, corrupt, false, prohibited and </a:t>
            </a:r>
            <a:r>
              <a:rPr lang="en-US" altLang="en-US" sz="2800" dirty="0" err="1"/>
              <a:t>promulgatable</a:t>
            </a:r>
            <a:r>
              <a:rPr lang="en-US" altLang="en-US" sz="2800" dirty="0"/>
              <a:t>.”</a:t>
            </a:r>
          </a:p>
        </p:txBody>
      </p:sp>
    </p:spTree>
    <p:extLst>
      <p:ext uri="{BB962C8B-B14F-4D97-AF65-F5344CB8AC3E}">
        <p14:creationId xmlns:p14="http://schemas.microsoft.com/office/powerpoint/2010/main" xmlns="" val="34805856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p:txBody>
          <a:bodyPr lIns="92160" tIns="46080" rIns="92160" bIns="4608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Basic Principle behind Takaful</a:t>
            </a:r>
          </a:p>
        </p:txBody>
      </p:sp>
      <p:sp>
        <p:nvSpPr>
          <p:cNvPr id="16387" name="Rectangle 2"/>
          <p:cNvSpPr>
            <a:spLocks noGrp="1" noChangeArrowheads="1"/>
          </p:cNvSpPr>
          <p:nvPr>
            <p:ph idx="1"/>
          </p:nvPr>
        </p:nvSpPr>
        <p:spPr>
          <a:xfrm>
            <a:off x="457200" y="1752600"/>
            <a:ext cx="8229600" cy="2438400"/>
          </a:xfrm>
        </p:spPr>
        <p:txBody>
          <a:bodyPr lIns="92160" tIns="46080" rIns="92160" bIns="46080" anchor="ctr">
            <a:normAutofit lnSpcReduction="10000"/>
          </a:bodyPr>
          <a:lstStyle/>
          <a:p>
            <a:pPr marL="0" indent="0">
              <a:lnSpc>
                <a:spcPct val="150000"/>
              </a:lnSpc>
              <a:spcBef>
                <a:spcPts val="800"/>
              </a:spcBef>
              <a:buFontTx/>
              <a:buNone/>
              <a:tabLst>
                <a:tab pos="0" algn="l"/>
                <a:tab pos="457200"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sz="3600" dirty="0" smtClean="0"/>
              <a:t>The </a:t>
            </a:r>
            <a:r>
              <a:rPr lang="en-US" altLang="en-US" sz="3600" dirty="0"/>
              <a:t>principle of “fortunate many helping  the unfortunate few" is a concept recognized by Islam. </a:t>
            </a:r>
          </a:p>
        </p:txBody>
      </p:sp>
    </p:spTree>
    <p:extLst>
      <p:ext uri="{BB962C8B-B14F-4D97-AF65-F5344CB8AC3E}">
        <p14:creationId xmlns:p14="http://schemas.microsoft.com/office/powerpoint/2010/main" xmlns="" val="7078729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p:txBody>
          <a:bodyPr lIns="92160" tIns="46080" rIns="92160" bIns="4608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Features of Takaful </a:t>
            </a:r>
          </a:p>
        </p:txBody>
      </p:sp>
      <p:sp>
        <p:nvSpPr>
          <p:cNvPr id="17411" name="Rectangle 2"/>
          <p:cNvSpPr>
            <a:spLocks noGrp="1" noChangeArrowheads="1"/>
          </p:cNvSpPr>
          <p:nvPr>
            <p:ph idx="1"/>
          </p:nvPr>
        </p:nvSpPr>
        <p:spPr/>
        <p:txBody>
          <a:bodyPr lIns="92160" tIns="46080" rIns="92160" bIns="46080">
            <a:normAutofit fontScale="85000" lnSpcReduction="20000"/>
          </a:bodyPr>
          <a:lstStyle/>
          <a:p>
            <a:pPr marL="514350" indent="-514350" algn="just">
              <a:spcBef>
                <a:spcPts val="8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dirty="0"/>
              <a:t>Firstly, the participation into a Takaful fund must be performed with utmost sincerity in order to help those faced with difficulties. </a:t>
            </a:r>
          </a:p>
          <a:p>
            <a:pPr marL="514350" indent="-514350" algn="just">
              <a:spcBef>
                <a:spcPts val="8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en-US" dirty="0"/>
          </a:p>
          <a:p>
            <a:pPr marL="514350" indent="-514350">
              <a:spcBef>
                <a:spcPts val="7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dirty="0"/>
              <a:t>Every policy holder would pay his/her subscription in order to assist those who need assistance</a:t>
            </a:r>
          </a:p>
          <a:p>
            <a:pPr marL="514350" indent="-514350">
              <a:spcBef>
                <a:spcPts val="7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en-US" dirty="0"/>
          </a:p>
          <a:p>
            <a:pPr marL="514350" indent="-514350" algn="just">
              <a:spcBef>
                <a:spcPts val="7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dirty="0"/>
              <a:t>Any member or participant suffering a catastrophe or disaster would receive a certain sum of money or financial benefit from a fund, as also defined in the pact, to help him meet the loss or damage</a:t>
            </a:r>
          </a:p>
          <a:p>
            <a:pPr marL="514350" indent="-514350" algn="just">
              <a:spcBef>
                <a:spcPts val="7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en-US" dirty="0"/>
          </a:p>
        </p:txBody>
      </p:sp>
      <p:sp>
        <p:nvSpPr>
          <p:cNvPr id="17412" name="Rectangle 3"/>
          <p:cNvSpPr>
            <a:spLocks noChangeArrowheads="1"/>
          </p:cNvSpPr>
          <p:nvPr/>
        </p:nvSpPr>
        <p:spPr bwMode="auto">
          <a:xfrm>
            <a:off x="7299325" y="4527550"/>
            <a:ext cx="18415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xmlns="" val="410560061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3746" name="Rectangle 2"/>
          <p:cNvSpPr>
            <a:spLocks noGrp="1" noRot="1" noChangeArrowheads="1"/>
          </p:cNvSpPr>
          <p:nvPr>
            <p:ph type="title"/>
          </p:nvPr>
        </p:nvSpPr>
        <p:spPr/>
        <p:txBody>
          <a:bodyPr/>
          <a:lstStyle/>
          <a:p>
            <a:r>
              <a:rPr lang="en-US" altLang="en-US"/>
              <a:t>Basic Elements of Takaful</a:t>
            </a:r>
          </a:p>
        </p:txBody>
      </p:sp>
      <p:sp>
        <p:nvSpPr>
          <p:cNvPr id="543747" name="Rectangle 3"/>
          <p:cNvSpPr>
            <a:spLocks noGrp="1" noChangeArrowheads="1"/>
          </p:cNvSpPr>
          <p:nvPr>
            <p:ph idx="1"/>
          </p:nvPr>
        </p:nvSpPr>
        <p:spPr>
          <a:xfrm>
            <a:off x="457200" y="1371600"/>
            <a:ext cx="8229600" cy="5181600"/>
          </a:xfrm>
        </p:spPr>
        <p:txBody>
          <a:bodyPr>
            <a:normAutofit fontScale="92500" lnSpcReduction="20000"/>
          </a:bodyPr>
          <a:lstStyle/>
          <a:p>
            <a:pPr>
              <a:lnSpc>
                <a:spcPct val="150000"/>
              </a:lnSpc>
            </a:pPr>
            <a:r>
              <a:rPr lang="en-US" altLang="en-US" dirty="0"/>
              <a:t>Mutuality and cooperation. </a:t>
            </a:r>
          </a:p>
          <a:p>
            <a:pPr>
              <a:lnSpc>
                <a:spcPct val="150000"/>
              </a:lnSpc>
            </a:pPr>
            <a:r>
              <a:rPr lang="en-US" altLang="en-US" dirty="0"/>
              <a:t>Takaful contract pertains to </a:t>
            </a:r>
            <a:r>
              <a:rPr lang="en-US" altLang="en-US" dirty="0" err="1" smtClean="0"/>
              <a:t>Tabarruat</a:t>
            </a:r>
            <a:r>
              <a:rPr lang="en-US" altLang="en-US" dirty="0" smtClean="0"/>
              <a:t> </a:t>
            </a:r>
            <a:r>
              <a:rPr lang="en-US" altLang="en-US" dirty="0"/>
              <a:t>as against </a:t>
            </a:r>
            <a:r>
              <a:rPr lang="en-US" altLang="en-US" dirty="0" err="1" smtClean="0"/>
              <a:t>muawadat</a:t>
            </a:r>
            <a:r>
              <a:rPr lang="en-US" altLang="en-US" dirty="0" smtClean="0"/>
              <a:t> (contract of exchange) </a:t>
            </a:r>
            <a:r>
              <a:rPr lang="en-US" altLang="en-US" dirty="0"/>
              <a:t>in case of conventional insurance.</a:t>
            </a:r>
          </a:p>
          <a:p>
            <a:pPr>
              <a:lnSpc>
                <a:spcPct val="150000"/>
              </a:lnSpc>
            </a:pPr>
            <a:r>
              <a:rPr lang="en-US" altLang="en-US" dirty="0"/>
              <a:t>Payments made with the intention of </a:t>
            </a:r>
            <a:r>
              <a:rPr lang="en-US" altLang="en-US" dirty="0" err="1"/>
              <a:t>Tabarru</a:t>
            </a:r>
            <a:r>
              <a:rPr lang="en-US" altLang="en-US" dirty="0"/>
              <a:t> (contribution)</a:t>
            </a:r>
          </a:p>
          <a:p>
            <a:pPr>
              <a:lnSpc>
                <a:spcPct val="150000"/>
              </a:lnSpc>
            </a:pPr>
            <a:r>
              <a:rPr lang="en-US" altLang="en-US" dirty="0"/>
              <a:t>Eliminates the elements of </a:t>
            </a:r>
            <a:r>
              <a:rPr lang="en-US" altLang="en-US" dirty="0" err="1"/>
              <a:t>Gharrar</a:t>
            </a:r>
            <a:r>
              <a:rPr lang="en-US" altLang="en-US" dirty="0"/>
              <a:t>, </a:t>
            </a:r>
            <a:r>
              <a:rPr lang="en-US" altLang="en-US" dirty="0" err="1"/>
              <a:t>Maisir</a:t>
            </a:r>
            <a:r>
              <a:rPr lang="en-US" altLang="en-US" dirty="0"/>
              <a:t> and </a:t>
            </a:r>
            <a:r>
              <a:rPr lang="en-US" altLang="en-US" dirty="0" err="1"/>
              <a:t>Riba</a:t>
            </a:r>
            <a:r>
              <a:rPr lang="en-US" altLang="en-US" dirty="0"/>
              <a:t>.</a:t>
            </a:r>
          </a:p>
          <a:p>
            <a:pPr>
              <a:lnSpc>
                <a:spcPct val="150000"/>
              </a:lnSpc>
              <a:buFont typeface="Wingdings" pitchFamily="2" charset="2"/>
              <a:buNone/>
            </a:pPr>
            <a:endParaRPr lang="en-US" altLang="en-US" dirty="0"/>
          </a:p>
        </p:txBody>
      </p:sp>
    </p:spTree>
    <p:extLst>
      <p:ext uri="{BB962C8B-B14F-4D97-AF65-F5344CB8AC3E}">
        <p14:creationId xmlns:p14="http://schemas.microsoft.com/office/powerpoint/2010/main" xmlns="" val="424967922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Mitigating risks</a:t>
            </a:r>
            <a:endParaRPr lang="en-US" dirty="0"/>
          </a:p>
        </p:txBody>
      </p:sp>
      <p:sp>
        <p:nvSpPr>
          <p:cNvPr id="34819" name="Rectangle 2"/>
          <p:cNvSpPr>
            <a:spLocks noGrp="1" noChangeArrowheads="1"/>
          </p:cNvSpPr>
          <p:nvPr>
            <p:ph idx="1"/>
          </p:nvPr>
        </p:nvSpPr>
        <p:spPr/>
        <p:txBody>
          <a:bodyPr anchor="ctr">
            <a:noAutofit/>
          </a:bodyPr>
          <a:lstStyle/>
          <a:p>
            <a:pPr marL="338138" indent="-338138">
              <a:spcBef>
                <a:spcPts val="700"/>
              </a:spcBef>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sz="2800" dirty="0" smtClean="0"/>
              <a:t>Risks </a:t>
            </a:r>
            <a:r>
              <a:rPr lang="en-US" altLang="en-US" sz="2800" dirty="0"/>
              <a:t>in Islamic financial instruments are complex and change and evolve during the transaction</a:t>
            </a:r>
          </a:p>
          <a:p>
            <a:pPr marL="338138" indent="-338138">
              <a:spcBef>
                <a:spcPts val="700"/>
              </a:spcBef>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sz="2800" dirty="0"/>
              <a:t>It is important to know the underlying features of the contracts and risks arising in different modes of financing</a:t>
            </a:r>
          </a:p>
          <a:p>
            <a:pPr marL="338138" indent="-338138">
              <a:spcBef>
                <a:spcPts val="700"/>
              </a:spcBef>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sz="2800" dirty="0"/>
              <a:t>Risk management would require knowledge of Islamic contracts and also the appropriate skills to mitigate risks arising in them</a:t>
            </a:r>
          </a:p>
          <a:p>
            <a:pPr indent="-338138" algn="ctr">
              <a:spcBef>
                <a:spcPts val="1350"/>
              </a:spcBef>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sz="2800" dirty="0" smtClean="0"/>
          </a:p>
        </p:txBody>
      </p:sp>
    </p:spTree>
    <p:extLst>
      <p:ext uri="{BB962C8B-B14F-4D97-AF65-F5344CB8AC3E}">
        <p14:creationId xmlns:p14="http://schemas.microsoft.com/office/powerpoint/2010/main" xmlns="" val="17729835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3746" name="Rectangle 2"/>
          <p:cNvSpPr>
            <a:spLocks noGrp="1" noRot="1" noChangeArrowheads="1"/>
          </p:cNvSpPr>
          <p:nvPr>
            <p:ph type="title"/>
          </p:nvPr>
        </p:nvSpPr>
        <p:spPr/>
        <p:txBody>
          <a:bodyPr/>
          <a:lstStyle/>
          <a:p>
            <a:r>
              <a:rPr lang="en-US" altLang="en-US"/>
              <a:t>Basic Elements of Takaful</a:t>
            </a:r>
          </a:p>
        </p:txBody>
      </p:sp>
      <p:sp>
        <p:nvSpPr>
          <p:cNvPr id="543747" name="Rectangle 3"/>
          <p:cNvSpPr>
            <a:spLocks noGrp="1" noChangeArrowheads="1"/>
          </p:cNvSpPr>
          <p:nvPr>
            <p:ph idx="1"/>
          </p:nvPr>
        </p:nvSpPr>
        <p:spPr>
          <a:xfrm>
            <a:off x="457200" y="1371600"/>
            <a:ext cx="8229600" cy="5181600"/>
          </a:xfrm>
        </p:spPr>
        <p:txBody>
          <a:bodyPr>
            <a:normAutofit fontScale="85000" lnSpcReduction="10000"/>
          </a:bodyPr>
          <a:lstStyle/>
          <a:p>
            <a:pPr>
              <a:lnSpc>
                <a:spcPct val="150000"/>
              </a:lnSpc>
            </a:pPr>
            <a:r>
              <a:rPr lang="en-US" altLang="en-US" dirty="0" err="1" smtClean="0"/>
              <a:t>Wakalah</a:t>
            </a:r>
            <a:r>
              <a:rPr lang="en-US" altLang="en-US" dirty="0" smtClean="0"/>
              <a:t>/Mudarabah </a:t>
            </a:r>
            <a:r>
              <a:rPr lang="en-US" altLang="en-US" dirty="0"/>
              <a:t>basis of operations.</a:t>
            </a:r>
          </a:p>
          <a:p>
            <a:pPr>
              <a:lnSpc>
                <a:spcPct val="150000"/>
              </a:lnSpc>
            </a:pPr>
            <a:r>
              <a:rPr lang="en-US" altLang="en-US" dirty="0"/>
              <a:t>Joint Guarantee / Indemnity amongst participants – shared responsibility.</a:t>
            </a:r>
          </a:p>
          <a:p>
            <a:pPr>
              <a:lnSpc>
                <a:spcPct val="150000"/>
              </a:lnSpc>
            </a:pPr>
            <a:r>
              <a:rPr lang="en-US" altLang="en-US" dirty="0"/>
              <a:t>Constitution of separate “Participants’ Takaful </a:t>
            </a:r>
            <a:r>
              <a:rPr lang="en-US" altLang="en-US" dirty="0" smtClean="0"/>
              <a:t>Fund  or participant special account (</a:t>
            </a:r>
            <a:r>
              <a:rPr lang="en-US" altLang="en-US" dirty="0" err="1" smtClean="0"/>
              <a:t>Tabarru</a:t>
            </a:r>
            <a:r>
              <a:rPr lang="en-US" altLang="en-US" dirty="0" smtClean="0"/>
              <a:t> / Waqf fund)”.</a:t>
            </a:r>
            <a:endParaRPr lang="en-US" altLang="en-US" dirty="0"/>
          </a:p>
          <a:p>
            <a:pPr>
              <a:lnSpc>
                <a:spcPct val="150000"/>
              </a:lnSpc>
            </a:pPr>
            <a:r>
              <a:rPr lang="en-US" altLang="en-US" dirty="0"/>
              <a:t>Constitution of “Shariah Supervisory Board.” </a:t>
            </a:r>
          </a:p>
          <a:p>
            <a:pPr>
              <a:lnSpc>
                <a:spcPct val="150000"/>
              </a:lnSpc>
            </a:pPr>
            <a:r>
              <a:rPr lang="en-US" altLang="en-US" dirty="0"/>
              <a:t>Investments as per Shariah.</a:t>
            </a:r>
          </a:p>
          <a:p>
            <a:pPr>
              <a:lnSpc>
                <a:spcPct val="150000"/>
              </a:lnSpc>
              <a:buFont typeface="Wingdings" pitchFamily="2" charset="2"/>
              <a:buNone/>
            </a:pPr>
            <a:endParaRPr lang="en-US" altLang="en-US" dirty="0"/>
          </a:p>
        </p:txBody>
      </p:sp>
    </p:spTree>
    <p:extLst>
      <p:ext uri="{BB962C8B-B14F-4D97-AF65-F5344CB8AC3E}">
        <p14:creationId xmlns:p14="http://schemas.microsoft.com/office/powerpoint/2010/main" xmlns="" val="263290443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Rot="1" noChangeArrowheads="1"/>
          </p:cNvSpPr>
          <p:nvPr>
            <p:ph type="title"/>
          </p:nvPr>
        </p:nvSpPr>
        <p:spPr/>
        <p:txBody>
          <a:bodyPr/>
          <a:lstStyle/>
          <a:p>
            <a:r>
              <a:rPr lang="en-GB" altLang="en-US"/>
              <a:t>Main drivers of Takaful</a:t>
            </a:r>
          </a:p>
        </p:txBody>
      </p:sp>
      <p:sp>
        <p:nvSpPr>
          <p:cNvPr id="396291" name="Rectangle 3"/>
          <p:cNvSpPr>
            <a:spLocks noGrp="1" noChangeArrowheads="1"/>
          </p:cNvSpPr>
          <p:nvPr>
            <p:ph idx="1"/>
          </p:nvPr>
        </p:nvSpPr>
        <p:spPr/>
        <p:txBody>
          <a:bodyPr>
            <a:normAutofit fontScale="92500" lnSpcReduction="10000"/>
          </a:bodyPr>
          <a:lstStyle/>
          <a:p>
            <a:pPr>
              <a:lnSpc>
                <a:spcPct val="150000"/>
              </a:lnSpc>
            </a:pPr>
            <a:r>
              <a:rPr lang="en-US" altLang="en-US" dirty="0"/>
              <a:t>Piety (individual purification)</a:t>
            </a:r>
          </a:p>
          <a:p>
            <a:pPr>
              <a:lnSpc>
                <a:spcPct val="150000"/>
              </a:lnSpc>
            </a:pPr>
            <a:r>
              <a:rPr lang="en-US" altLang="en-US" dirty="0" smtClean="0"/>
              <a:t>Brotherhood </a:t>
            </a:r>
            <a:r>
              <a:rPr lang="en-US" altLang="en-US" dirty="0"/>
              <a:t>(mutual assistance)</a:t>
            </a:r>
          </a:p>
          <a:p>
            <a:pPr>
              <a:lnSpc>
                <a:spcPct val="150000"/>
              </a:lnSpc>
            </a:pPr>
            <a:r>
              <a:rPr lang="en-US" altLang="en-US" dirty="0" smtClean="0"/>
              <a:t>Charity </a:t>
            </a:r>
            <a:r>
              <a:rPr lang="en-US" altLang="en-US" dirty="0"/>
              <a:t>(</a:t>
            </a:r>
            <a:r>
              <a:rPr lang="en-US" altLang="en-US" dirty="0" err="1"/>
              <a:t>Tabarru</a:t>
            </a:r>
            <a:r>
              <a:rPr lang="en-US" altLang="en-US" dirty="0"/>
              <a:t> or contribution)</a:t>
            </a:r>
          </a:p>
          <a:p>
            <a:pPr>
              <a:lnSpc>
                <a:spcPct val="150000"/>
              </a:lnSpc>
            </a:pPr>
            <a:r>
              <a:rPr lang="en-US" altLang="en-US" dirty="0" smtClean="0"/>
              <a:t>Mutual </a:t>
            </a:r>
            <a:r>
              <a:rPr lang="en-US" altLang="en-US" dirty="0"/>
              <a:t>Guarantee </a:t>
            </a:r>
          </a:p>
          <a:p>
            <a:pPr>
              <a:lnSpc>
                <a:spcPct val="150000"/>
              </a:lnSpc>
            </a:pPr>
            <a:r>
              <a:rPr lang="en-US" altLang="en-US" dirty="0" smtClean="0"/>
              <a:t>Community </a:t>
            </a:r>
            <a:r>
              <a:rPr lang="en-US" altLang="en-US" dirty="0"/>
              <a:t>well-being as opposed to profit maximization.</a:t>
            </a:r>
          </a:p>
        </p:txBody>
      </p:sp>
    </p:spTree>
    <p:extLst>
      <p:ext uri="{BB962C8B-B14F-4D97-AF65-F5344CB8AC3E}">
        <p14:creationId xmlns:p14="http://schemas.microsoft.com/office/powerpoint/2010/main" xmlns="" val="265091180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Lecture</a:t>
            </a:r>
            <a:endParaRPr lang="en-US" dirty="0"/>
          </a:p>
        </p:txBody>
      </p:sp>
      <p:sp>
        <p:nvSpPr>
          <p:cNvPr id="3" name="Content Placeholder 2"/>
          <p:cNvSpPr>
            <a:spLocks noGrp="1"/>
          </p:cNvSpPr>
          <p:nvPr>
            <p:ph idx="1"/>
          </p:nvPr>
        </p:nvSpPr>
        <p:spPr/>
        <p:txBody>
          <a:bodyPr/>
          <a:lstStyle/>
          <a:p>
            <a:pPr marL="0" indent="0">
              <a:buNone/>
            </a:pPr>
            <a:r>
              <a:rPr lang="en-US" dirty="0" smtClean="0"/>
              <a:t>In this lecture we studied the following topics:</a:t>
            </a:r>
          </a:p>
          <a:p>
            <a:r>
              <a:rPr lang="en-US" dirty="0"/>
              <a:t>Concept of </a:t>
            </a:r>
            <a:r>
              <a:rPr lang="en-US" dirty="0" smtClean="0"/>
              <a:t>Insurance and Takaful</a:t>
            </a:r>
            <a:endParaRPr lang="en-US" dirty="0"/>
          </a:p>
          <a:p>
            <a:r>
              <a:rPr lang="en-US" dirty="0"/>
              <a:t>Objections against conventional Insurance system</a:t>
            </a:r>
          </a:p>
          <a:p>
            <a:r>
              <a:rPr lang="en-US" dirty="0"/>
              <a:t>Difference between Takaful and conventional </a:t>
            </a:r>
            <a:r>
              <a:rPr lang="en-US" dirty="0" smtClean="0"/>
              <a:t>insurance</a:t>
            </a:r>
          </a:p>
          <a:p>
            <a:r>
              <a:rPr lang="en-US" dirty="0" smtClean="0"/>
              <a:t>Features of Takaful or Islamic </a:t>
            </a:r>
            <a:r>
              <a:rPr lang="en-US" dirty="0"/>
              <a:t>insurance </a:t>
            </a:r>
          </a:p>
          <a:p>
            <a:pPr marL="0" indent="0">
              <a:buNone/>
            </a:pPr>
            <a:endParaRPr lang="en-US" dirty="0"/>
          </a:p>
        </p:txBody>
      </p:sp>
    </p:spTree>
    <p:extLst>
      <p:ext uri="{BB962C8B-B14F-4D97-AF65-F5344CB8AC3E}">
        <p14:creationId xmlns:p14="http://schemas.microsoft.com/office/powerpoint/2010/main" xmlns="" val="1602479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57200" y="128588"/>
            <a:ext cx="8229600" cy="14351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a:t>
            </a:r>
            <a:r>
              <a:rPr lang="en-US" altLang="en-US" dirty="0" smtClean="0"/>
              <a:t>Murabaha</a:t>
            </a:r>
            <a:endParaRPr lang="en-US" altLang="en-US" dirty="0"/>
          </a:p>
        </p:txBody>
      </p:sp>
      <p:graphicFrame>
        <p:nvGraphicFramePr>
          <p:cNvPr id="23554" name="Group 2"/>
          <p:cNvGraphicFramePr>
            <a:graphicFrameLocks noGrp="1"/>
          </p:cNvGraphicFramePr>
          <p:nvPr>
            <p:extLst>
              <p:ext uri="{D42A27DB-BD31-4B8C-83A1-F6EECF244321}">
                <p14:modId xmlns:p14="http://schemas.microsoft.com/office/powerpoint/2010/main" xmlns="" val="314699267"/>
              </p:ext>
            </p:extLst>
          </p:nvPr>
        </p:nvGraphicFramePr>
        <p:xfrm>
          <a:off x="457200" y="1600200"/>
          <a:ext cx="8231188" cy="4524376"/>
        </p:xfrm>
        <a:graphic>
          <a:graphicData uri="http://schemas.openxmlformats.org/drawingml/2006/table">
            <a:tbl>
              <a:tblPr/>
              <a:tblGrid>
                <a:gridCol w="2057400"/>
                <a:gridCol w="2058988"/>
                <a:gridCol w="2057400"/>
                <a:gridCol w="2057400"/>
              </a:tblGrid>
              <a:tr h="1352550">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58591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Murabaha (non-binding)</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buys good, delivery not ensured—MR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Price due—CR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receives cash—NR</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58591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Murabaha</a:t>
                      </a:r>
                    </a:p>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(binding)</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buys good, delivery ensured –NR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Price due—CR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receives cash—NR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1901014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457200" y="128588"/>
            <a:ext cx="8229600" cy="1166812"/>
          </a:xfrm>
        </p:spPr>
        <p:txBody>
          <a:bodyPr>
            <a:no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a:t>
            </a:r>
            <a:r>
              <a:rPr lang="en-US" altLang="en-US" dirty="0" smtClean="0"/>
              <a:t/>
            </a:r>
            <a:br>
              <a:rPr lang="en-US" altLang="en-US" dirty="0" smtClean="0"/>
            </a:br>
            <a:r>
              <a:rPr lang="en-US" altLang="en-US" dirty="0" smtClean="0"/>
              <a:t>Ijarah </a:t>
            </a:r>
            <a:r>
              <a:rPr lang="en-US" altLang="en-US" dirty="0"/>
              <a:t>and Ijarah </a:t>
            </a:r>
            <a:r>
              <a:rPr lang="en-US" altLang="en-US" dirty="0" err="1"/>
              <a:t>wa</a:t>
            </a:r>
            <a:r>
              <a:rPr lang="en-US" altLang="en-US" dirty="0"/>
              <a:t> </a:t>
            </a:r>
            <a:r>
              <a:rPr lang="en-US" altLang="en-US" dirty="0" err="1"/>
              <a:t>Iqtina</a:t>
            </a:r>
            <a:endParaRPr lang="en-US" altLang="en-US" dirty="0"/>
          </a:p>
        </p:txBody>
      </p:sp>
      <p:graphicFrame>
        <p:nvGraphicFramePr>
          <p:cNvPr id="25602" name="Group 2"/>
          <p:cNvGraphicFramePr>
            <a:graphicFrameLocks noGrp="1"/>
          </p:cNvGraphicFramePr>
          <p:nvPr>
            <p:extLst>
              <p:ext uri="{D42A27DB-BD31-4B8C-83A1-F6EECF244321}">
                <p14:modId xmlns:p14="http://schemas.microsoft.com/office/powerpoint/2010/main" xmlns="" val="3803781881"/>
              </p:ext>
            </p:extLst>
          </p:nvPr>
        </p:nvGraphicFramePr>
        <p:xfrm>
          <a:off x="457200" y="1600200"/>
          <a:ext cx="8231188" cy="4524375"/>
        </p:xfrm>
        <a:graphic>
          <a:graphicData uri="http://schemas.openxmlformats.org/drawingml/2006/table">
            <a:tbl>
              <a:tblPr/>
              <a:tblGrid>
                <a:gridCol w="2057400"/>
                <a:gridCol w="2058988"/>
                <a:gridCol w="2057400"/>
                <a:gridCol w="2057400"/>
              </a:tblGrid>
              <a:tr h="1508125">
                <a:tc>
                  <a:txBody>
                    <a:bodyPr/>
                    <a:lstStyle/>
                    <a:p>
                      <a:pPr marL="0" marR="0" lvl="0" indent="0" algn="l"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50812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Ijarah</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buys asset—MR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Rent due—CR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Asset remains with IFI –MR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50812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Ijarah </a:t>
                      </a:r>
                      <a:r>
                        <a:rPr lang="en-US" sz="2400" b="1" dirty="0" err="1" smtClean="0"/>
                        <a:t>wa</a:t>
                      </a:r>
                      <a:r>
                        <a:rPr lang="en-US" sz="2400" b="1" dirty="0" smtClean="0"/>
                        <a:t> </a:t>
                      </a:r>
                      <a:r>
                        <a:rPr lang="en-US" sz="2400" b="1" dirty="0" err="1" smtClean="0"/>
                        <a:t>iqtina</a:t>
                      </a:r>
                      <a:endParaRPr lang="en-US" sz="2400" b="1" dirty="0" smtClean="0"/>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buys asset—MR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Rent due—CR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Asset transferred—NR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7940034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457200" y="152400"/>
            <a:ext cx="8229600" cy="9906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Salam</a:t>
            </a:r>
          </a:p>
        </p:txBody>
      </p:sp>
      <p:graphicFrame>
        <p:nvGraphicFramePr>
          <p:cNvPr id="27650" name="Group 2"/>
          <p:cNvGraphicFramePr>
            <a:graphicFrameLocks noGrp="1"/>
          </p:cNvGraphicFramePr>
          <p:nvPr>
            <p:extLst>
              <p:ext uri="{D42A27DB-BD31-4B8C-83A1-F6EECF244321}">
                <p14:modId xmlns:p14="http://schemas.microsoft.com/office/powerpoint/2010/main" xmlns="" val="4184703116"/>
              </p:ext>
            </p:extLst>
          </p:nvPr>
        </p:nvGraphicFramePr>
        <p:xfrm>
          <a:off x="457200" y="1295400"/>
          <a:ext cx="8231188" cy="5056119"/>
        </p:xfrm>
        <a:graphic>
          <a:graphicData uri="http://schemas.openxmlformats.org/drawingml/2006/table">
            <a:tbl>
              <a:tblPr/>
              <a:tblGrid>
                <a:gridCol w="1524000"/>
                <a:gridCol w="2057400"/>
                <a:gridCol w="2592388"/>
                <a:gridCol w="2057400"/>
              </a:tblGrid>
              <a:tr h="1400175">
                <a:tc>
                  <a:txBody>
                    <a:bodyPr/>
                    <a:lstStyle/>
                    <a:p>
                      <a:pPr marL="0" marR="0" lvl="0" indent="0" algn="l"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38271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Salam</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Necessary cash is forwarded as price—CR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Good due—CR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receives good—MR</a:t>
                      </a:r>
                    </a:p>
                  </a:txBody>
                  <a:tcPr marL="90000" marR="90000" marT="135252"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817688">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Parallel Salam</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Necessary cash in hand, and commits to sell good—NR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Good due—CR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receives good, delivers good—NR</a:t>
                      </a:r>
                    </a:p>
                  </a:txBody>
                  <a:tcPr marL="90000" marR="90000" marT="135252"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244629098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457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Istisna</a:t>
            </a:r>
          </a:p>
        </p:txBody>
      </p:sp>
      <p:graphicFrame>
        <p:nvGraphicFramePr>
          <p:cNvPr id="29698" name="Group 2"/>
          <p:cNvGraphicFramePr>
            <a:graphicFrameLocks noGrp="1"/>
          </p:cNvGraphicFramePr>
          <p:nvPr>
            <p:extLst>
              <p:ext uri="{D42A27DB-BD31-4B8C-83A1-F6EECF244321}">
                <p14:modId xmlns:p14="http://schemas.microsoft.com/office/powerpoint/2010/main" xmlns="" val="1840391663"/>
              </p:ext>
            </p:extLst>
          </p:nvPr>
        </p:nvGraphicFramePr>
        <p:xfrm>
          <a:off x="457200" y="1600200"/>
          <a:ext cx="8231188" cy="4525964"/>
        </p:xfrm>
        <a:graphic>
          <a:graphicData uri="http://schemas.openxmlformats.org/drawingml/2006/table">
            <a:tbl>
              <a:tblPr/>
              <a:tblGrid>
                <a:gridCol w="1524000"/>
                <a:gridCol w="2057400"/>
                <a:gridCol w="2592388"/>
                <a:gridCol w="2057400"/>
              </a:tblGrid>
              <a:tr h="1246188">
                <a:tc>
                  <a:txBody>
                    <a:bodyPr/>
                    <a:lstStyle/>
                    <a:p>
                      <a:pPr marL="0" marR="0" lvl="0" indent="0" algn="l"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38906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Istisna </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commits to manufacture asset.</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Cost of production—MR</a:t>
                      </a:r>
                    </a:p>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Price due—CR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delivers asset and receives cash –NR </a:t>
                      </a:r>
                    </a:p>
                  </a:txBody>
                  <a:tcPr marL="90000" marR="90000" marT="135252"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890713">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Parallel Istisna</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commits to manufacture asset, subcontracts.</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Price due—CR</a:t>
                      </a:r>
                    </a:p>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Seller delay in delivery/not according to specification—CPR  </a:t>
                      </a:r>
                    </a:p>
                  </a:txBody>
                  <a:tcPr marL="90000" marR="90000" marT="135252"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Seller delivers asset, IFI delivers asset, receives cash –NR </a:t>
                      </a:r>
                    </a:p>
                  </a:txBody>
                  <a:tcPr marL="90000" marR="90000" marT="135252"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39850843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457200" y="128588"/>
            <a:ext cx="8229600" cy="1166812"/>
          </a:xfrm>
        </p:spPr>
        <p:txBody>
          <a:bodyPr>
            <a:no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t>Risk Profile of </a:t>
            </a:r>
            <a:r>
              <a:rPr lang="en-US" altLang="en-US" dirty="0" smtClean="0"/>
              <a:t/>
            </a:r>
            <a:br>
              <a:rPr lang="en-US" altLang="en-US" dirty="0" smtClean="0"/>
            </a:br>
            <a:r>
              <a:rPr lang="en-US" altLang="en-US" dirty="0" smtClean="0"/>
              <a:t>Mudarabah </a:t>
            </a:r>
            <a:r>
              <a:rPr lang="en-US" altLang="en-US" dirty="0"/>
              <a:t>and Musharakah</a:t>
            </a:r>
          </a:p>
        </p:txBody>
      </p:sp>
      <p:graphicFrame>
        <p:nvGraphicFramePr>
          <p:cNvPr id="32770" name="Group 2"/>
          <p:cNvGraphicFramePr>
            <a:graphicFrameLocks noGrp="1"/>
          </p:cNvGraphicFramePr>
          <p:nvPr>
            <p:extLst>
              <p:ext uri="{D42A27DB-BD31-4B8C-83A1-F6EECF244321}">
                <p14:modId xmlns:p14="http://schemas.microsoft.com/office/powerpoint/2010/main" xmlns="" val="3374649781"/>
              </p:ext>
            </p:extLst>
          </p:nvPr>
        </p:nvGraphicFramePr>
        <p:xfrm>
          <a:off x="457200" y="1600200"/>
          <a:ext cx="8231188" cy="4525963"/>
        </p:xfrm>
        <a:graphic>
          <a:graphicData uri="http://schemas.openxmlformats.org/drawingml/2006/table">
            <a:tbl>
              <a:tblPr/>
              <a:tblGrid>
                <a:gridCol w="2057400"/>
                <a:gridCol w="2058988"/>
                <a:gridCol w="2057400"/>
                <a:gridCol w="2057400"/>
              </a:tblGrid>
              <a:tr h="1011238">
                <a:tc>
                  <a:txBody>
                    <a:bodyPr/>
                    <a:lstStyle/>
                    <a:p>
                      <a:pPr marL="0" marR="0" lvl="0" indent="0" algn="l" defTabSz="457200" rtl="0" eaLnBrk="1" fontAlgn="base" latinLnBrk="0" hangingPunct="1">
                        <a:lnSpc>
                          <a:spcPct val="81000"/>
                        </a:lnSpc>
                        <a:spcBef>
                          <a:spcPts val="7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Product</a:t>
                      </a:r>
                    </a:p>
                  </a:txBody>
                  <a:tcPr marL="90000" marR="90000" marT="184392"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Beginning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Transaction period</a:t>
                      </a:r>
                    </a:p>
                  </a:txBody>
                  <a:tcPr marL="90000" marR="90000" marT="164736"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6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Conclusion of transaction</a:t>
                      </a:r>
                    </a:p>
                  </a:txBody>
                  <a:tcPr marL="90000" marR="90000" marT="164736"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17157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Mudarabah</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IFI invests (buys non-voting shares)</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Profit share/return due—CPR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Principal due: Cash—NR</a:t>
                      </a:r>
                    </a:p>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Equity—MR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17157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Musharakah</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invests (buys voting shares)</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Profit share/return due—CPR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Principal due: Cash—NR</a:t>
                      </a:r>
                    </a:p>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Equity—MR</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171575">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smtClean="0"/>
                        <a:t>Diminishing Musharakah</a:t>
                      </a:r>
                    </a:p>
                  </a:txBody>
                  <a:tcPr marL="90000" marR="90000" marT="145080" marB="46800" anchor="ctr"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IFI invests (buys voting shares)</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t>Profit share/return due—CPR </a:t>
                      </a:r>
                    </a:p>
                  </a:txBody>
                  <a:tcPr marL="90000" marR="90000" marT="145080" marB="46800" anchor="ctr"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1000"/>
                        </a:lnSpc>
                        <a:spcBef>
                          <a:spcPts val="5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t>Asset/equity transferred—NR </a:t>
                      </a:r>
                    </a:p>
                  </a:txBody>
                  <a:tcPr marL="90000" marR="90000" marT="145080" marB="46800" anchor="ctr"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6503935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pPr marL="0" indent="0">
              <a:buNone/>
            </a:pPr>
            <a:r>
              <a:rPr lang="en-US" dirty="0" smtClean="0"/>
              <a:t>After this lecture you should be able to understand the:</a:t>
            </a:r>
          </a:p>
          <a:p>
            <a:r>
              <a:rPr lang="en-US" dirty="0" smtClean="0"/>
              <a:t>Concept of Insurance</a:t>
            </a:r>
          </a:p>
          <a:p>
            <a:r>
              <a:rPr lang="en-US" dirty="0" smtClean="0"/>
              <a:t>Objections against conventional Insurance system</a:t>
            </a:r>
          </a:p>
          <a:p>
            <a:r>
              <a:rPr lang="en-US" dirty="0" smtClean="0"/>
              <a:t>Difference between Takaful and conventional insurance</a:t>
            </a:r>
          </a:p>
          <a:p>
            <a:pPr marL="0" indent="0">
              <a:buNone/>
            </a:pP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xmlns="" val="375215942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1163</TotalTime>
  <Words>1621</Words>
  <Application>Microsoft Office PowerPoint</Application>
  <PresentationFormat>On-screen Show (4:3)</PresentationFormat>
  <Paragraphs>235</Paragraphs>
  <Slides>32</Slides>
  <Notes>14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TAKAFUL (I) </vt:lpstr>
      <vt:lpstr>Summary of the Previous Lecture</vt:lpstr>
      <vt:lpstr>Mitigating risks</vt:lpstr>
      <vt:lpstr>Risk Profile of Murabaha</vt:lpstr>
      <vt:lpstr>Risk Profile of  Ijarah and Ijarah wa Iqtina</vt:lpstr>
      <vt:lpstr>Risk Profile of Salam</vt:lpstr>
      <vt:lpstr>Risk Profile of Istisna</vt:lpstr>
      <vt:lpstr>Risk Profile of  Mudarabah and Musharakah</vt:lpstr>
      <vt:lpstr>Learning Outcomes</vt:lpstr>
      <vt:lpstr>What is Insurance</vt:lpstr>
      <vt:lpstr>What is Insurance</vt:lpstr>
      <vt:lpstr>Objections to Conventional Insurance</vt:lpstr>
      <vt:lpstr>Uncertainty – Gharrar</vt:lpstr>
      <vt:lpstr>Gambling – Maisir</vt:lpstr>
      <vt:lpstr>Interest – Riba</vt:lpstr>
      <vt:lpstr>Slide 16</vt:lpstr>
      <vt:lpstr>Comparing Takaful to Conventional Insurance</vt:lpstr>
      <vt:lpstr>Islamic Insurance (Takaful)</vt:lpstr>
      <vt:lpstr>Meaning of Takaful</vt:lpstr>
      <vt:lpstr>Shariah Legitimacy from Quran </vt:lpstr>
      <vt:lpstr>Shariah Legitimacy from Hadith</vt:lpstr>
      <vt:lpstr>Judicial Opinions and Fatwas confirming validity of Takaful</vt:lpstr>
      <vt:lpstr>Judicial Opinions and Fatwas confirming validity of Takaful</vt:lpstr>
      <vt:lpstr>Fiqh Academy Resolution 1985</vt:lpstr>
      <vt:lpstr>Shariah Legitimacy from Scholars</vt:lpstr>
      <vt:lpstr>Decision by Council of Islamic Ideology of Pakistan</vt:lpstr>
      <vt:lpstr>Basic Principle behind Takaful</vt:lpstr>
      <vt:lpstr>Features of Takaful </vt:lpstr>
      <vt:lpstr>Basic Elements of Takaful</vt:lpstr>
      <vt:lpstr>Basic Elements of Takaful</vt:lpstr>
      <vt:lpstr>Main drivers of Takaful</vt:lpstr>
      <vt:lpstr>Summary of the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TAKAFUL</dc:title>
  <dc:creator>Muhammad Azhar Khan</dc:creator>
  <cp:lastModifiedBy>NTS</cp:lastModifiedBy>
  <cp:revision>27</cp:revision>
  <dcterms:created xsi:type="dcterms:W3CDTF">2006-08-16T00:00:00Z</dcterms:created>
  <dcterms:modified xsi:type="dcterms:W3CDTF">2013-12-19T09:49:26Z</dcterms:modified>
</cp:coreProperties>
</file>