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5" r:id="rId2"/>
    <p:sldId id="287" r:id="rId3"/>
    <p:sldId id="289" r:id="rId4"/>
    <p:sldId id="290" r:id="rId5"/>
    <p:sldId id="288" r:id="rId6"/>
    <p:sldId id="256" r:id="rId7"/>
    <p:sldId id="257" r:id="rId8"/>
    <p:sldId id="258" r:id="rId9"/>
    <p:sldId id="259" r:id="rId10"/>
    <p:sldId id="263" r:id="rId11"/>
    <p:sldId id="266" r:id="rId12"/>
    <p:sldId id="269" r:id="rId13"/>
    <p:sldId id="264" r:id="rId14"/>
    <p:sldId id="271" r:id="rId15"/>
    <p:sldId id="270" r:id="rId16"/>
    <p:sldId id="274" r:id="rId17"/>
    <p:sldId id="275" r:id="rId18"/>
    <p:sldId id="276"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764" autoAdjust="0"/>
    <p:restoredTop sz="94660"/>
  </p:normalViewPr>
  <p:slideViewPr>
    <p:cSldViewPr>
      <p:cViewPr varScale="1">
        <p:scale>
          <a:sx n="59" d="100"/>
          <a:sy n="59" d="100"/>
        </p:scale>
        <p:origin x="-138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BE7339-93AD-4B46-ABDA-2737666D7795}" type="datetimeFigureOut">
              <a:rPr lang="en-US" smtClean="0"/>
              <a:pPr/>
              <a:t>12/19/2013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BF904A-CDE7-4F24-9701-AB7666D417B8}" type="slidenum">
              <a:rPr lang="en-US" smtClean="0"/>
              <a:pPr/>
              <a:t>‹#›</a:t>
            </a:fld>
            <a:endParaRPr lang="en-US"/>
          </a:p>
        </p:txBody>
      </p:sp>
    </p:spTree>
    <p:extLst>
      <p:ext uri="{BB962C8B-B14F-4D97-AF65-F5344CB8AC3E}">
        <p14:creationId xmlns:p14="http://schemas.microsoft.com/office/powerpoint/2010/main" xmlns="" val="175107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lvl1pPr>
              <a:tabLst>
                <a:tab pos="723900" algn="l"/>
                <a:tab pos="1447800" algn="l"/>
                <a:tab pos="2171700" algn="l"/>
                <a:tab pos="2895600" algn="l"/>
              </a:tabLst>
              <a:defRPr sz="2400">
                <a:solidFill>
                  <a:schemeClr val="bg1"/>
                </a:solidFill>
                <a:latin typeface="Times New Roman" pitchFamily="16" charset="0"/>
                <a:ea typeface="ＭＳ Ｐゴシック" charset="-128"/>
              </a:defRPr>
            </a:lvl1pPr>
            <a:lvl2pPr>
              <a:tabLst>
                <a:tab pos="723900" algn="l"/>
                <a:tab pos="1447800" algn="l"/>
                <a:tab pos="2171700" algn="l"/>
                <a:tab pos="2895600" algn="l"/>
              </a:tabLst>
              <a:defRPr sz="2400">
                <a:solidFill>
                  <a:schemeClr val="bg1"/>
                </a:solidFill>
                <a:latin typeface="Times New Roman" pitchFamily="16" charset="0"/>
                <a:ea typeface="ＭＳ Ｐゴシック" charset="-128"/>
              </a:defRPr>
            </a:lvl2pPr>
            <a:lvl3pPr>
              <a:tabLst>
                <a:tab pos="723900" algn="l"/>
                <a:tab pos="1447800" algn="l"/>
                <a:tab pos="2171700" algn="l"/>
                <a:tab pos="2895600" algn="l"/>
              </a:tabLst>
              <a:defRPr sz="2400">
                <a:solidFill>
                  <a:schemeClr val="bg1"/>
                </a:solidFill>
                <a:latin typeface="Times New Roman" pitchFamily="16" charset="0"/>
                <a:ea typeface="ＭＳ Ｐゴシック" charset="-128"/>
              </a:defRPr>
            </a:lvl3pPr>
            <a:lvl4pPr>
              <a:tabLst>
                <a:tab pos="723900" algn="l"/>
                <a:tab pos="1447800" algn="l"/>
                <a:tab pos="2171700" algn="l"/>
                <a:tab pos="2895600" algn="l"/>
              </a:tabLst>
              <a:defRPr sz="2400">
                <a:solidFill>
                  <a:schemeClr val="bg1"/>
                </a:solidFill>
                <a:latin typeface="Times New Roman" pitchFamily="16" charset="0"/>
                <a:ea typeface="ＭＳ Ｐゴシック" charset="-128"/>
              </a:defRPr>
            </a:lvl4pPr>
            <a:lvl5pPr>
              <a:tabLst>
                <a:tab pos="723900" algn="l"/>
                <a:tab pos="1447800" algn="l"/>
                <a:tab pos="2171700" algn="l"/>
                <a:tab pos="2895600" algn="l"/>
              </a:tabLst>
              <a:defRPr sz="2400">
                <a:solidFill>
                  <a:schemeClr val="bg1"/>
                </a:solidFill>
                <a:latin typeface="Times New Roman" pitchFamily="16" charset="0"/>
                <a:ea typeface="ＭＳ Ｐゴシック" charset="-128"/>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9pPr>
          </a:lstStyle>
          <a:p>
            <a:fld id="{39D7AB47-6F4E-40AA-892F-4E22CE3CD6FB}" type="slidenum">
              <a:rPr lang="en-US" altLang="en-US" sz="1400" smtClean="0">
                <a:solidFill>
                  <a:srgbClr val="FFFFFF"/>
                </a:solidFill>
              </a:rPr>
              <a:pPr/>
              <a:t>1</a:t>
            </a:fld>
            <a:endParaRPr lang="en-US" altLang="en-US" sz="1400" smtClean="0">
              <a:solidFill>
                <a:srgbClr val="FFFFFF"/>
              </a:solidFill>
            </a:endParaRPr>
          </a:p>
        </p:txBody>
      </p:sp>
      <p:sp>
        <p:nvSpPr>
          <p:cNvPr id="28675"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8676"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p:spPr>
        <p:txBody>
          <a:bodyPr/>
          <a:lstStyle>
            <a:lvl1pPr>
              <a:tabLst>
                <a:tab pos="723900" algn="l"/>
                <a:tab pos="1447800" algn="l"/>
                <a:tab pos="2171700" algn="l"/>
                <a:tab pos="2895600" algn="l"/>
              </a:tabLst>
              <a:defRPr sz="2400">
                <a:solidFill>
                  <a:schemeClr val="bg1"/>
                </a:solidFill>
                <a:latin typeface="Times New Roman" pitchFamily="16" charset="0"/>
                <a:ea typeface="ＭＳ Ｐゴシック" charset="-128"/>
              </a:defRPr>
            </a:lvl1pPr>
            <a:lvl2pPr>
              <a:tabLst>
                <a:tab pos="723900" algn="l"/>
                <a:tab pos="1447800" algn="l"/>
                <a:tab pos="2171700" algn="l"/>
                <a:tab pos="2895600" algn="l"/>
              </a:tabLst>
              <a:defRPr sz="2400">
                <a:solidFill>
                  <a:schemeClr val="bg1"/>
                </a:solidFill>
                <a:latin typeface="Times New Roman" pitchFamily="16" charset="0"/>
                <a:ea typeface="ＭＳ Ｐゴシック" charset="-128"/>
              </a:defRPr>
            </a:lvl2pPr>
            <a:lvl3pPr>
              <a:tabLst>
                <a:tab pos="723900" algn="l"/>
                <a:tab pos="1447800" algn="l"/>
                <a:tab pos="2171700" algn="l"/>
                <a:tab pos="2895600" algn="l"/>
              </a:tabLst>
              <a:defRPr sz="2400">
                <a:solidFill>
                  <a:schemeClr val="bg1"/>
                </a:solidFill>
                <a:latin typeface="Times New Roman" pitchFamily="16" charset="0"/>
                <a:ea typeface="ＭＳ Ｐゴシック" charset="-128"/>
              </a:defRPr>
            </a:lvl3pPr>
            <a:lvl4pPr>
              <a:tabLst>
                <a:tab pos="723900" algn="l"/>
                <a:tab pos="1447800" algn="l"/>
                <a:tab pos="2171700" algn="l"/>
                <a:tab pos="2895600" algn="l"/>
              </a:tabLst>
              <a:defRPr sz="2400">
                <a:solidFill>
                  <a:schemeClr val="bg1"/>
                </a:solidFill>
                <a:latin typeface="Times New Roman" pitchFamily="16" charset="0"/>
                <a:ea typeface="ＭＳ Ｐゴシック" charset="-128"/>
              </a:defRPr>
            </a:lvl4pPr>
            <a:lvl5pPr>
              <a:tabLst>
                <a:tab pos="723900" algn="l"/>
                <a:tab pos="1447800" algn="l"/>
                <a:tab pos="2171700" algn="l"/>
                <a:tab pos="2895600" algn="l"/>
              </a:tabLst>
              <a:defRPr sz="2400">
                <a:solidFill>
                  <a:schemeClr val="bg1"/>
                </a:solidFill>
                <a:latin typeface="Times New Roman" pitchFamily="16" charset="0"/>
                <a:ea typeface="ＭＳ Ｐゴシック" charset="-128"/>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9pPr>
          </a:lstStyle>
          <a:p>
            <a:fld id="{6BC5D550-1D84-40AB-ACF3-91C27162ED9E}" type="slidenum">
              <a:rPr lang="en-US" altLang="en-US" sz="1400" smtClean="0">
                <a:solidFill>
                  <a:srgbClr val="FFFFFF"/>
                </a:solidFill>
              </a:rPr>
              <a:pPr/>
              <a:t>6</a:t>
            </a:fld>
            <a:endParaRPr lang="en-US" altLang="en-US" sz="1400" smtClean="0">
              <a:solidFill>
                <a:srgbClr val="FFFFFF"/>
              </a:solidFill>
            </a:endParaRPr>
          </a:p>
        </p:txBody>
      </p:sp>
      <p:sp>
        <p:nvSpPr>
          <p:cNvPr id="41987"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988"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p:spPr>
        <p:txBody>
          <a:bodyPr/>
          <a:lstStyle>
            <a:lvl1pPr>
              <a:tabLst>
                <a:tab pos="723900" algn="l"/>
                <a:tab pos="1447800" algn="l"/>
                <a:tab pos="2171700" algn="l"/>
                <a:tab pos="2895600" algn="l"/>
              </a:tabLst>
              <a:defRPr sz="2400">
                <a:solidFill>
                  <a:schemeClr val="bg1"/>
                </a:solidFill>
                <a:latin typeface="Times New Roman" pitchFamily="16" charset="0"/>
                <a:ea typeface="ＭＳ Ｐゴシック" charset="-128"/>
              </a:defRPr>
            </a:lvl1pPr>
            <a:lvl2pPr>
              <a:tabLst>
                <a:tab pos="723900" algn="l"/>
                <a:tab pos="1447800" algn="l"/>
                <a:tab pos="2171700" algn="l"/>
                <a:tab pos="2895600" algn="l"/>
              </a:tabLst>
              <a:defRPr sz="2400">
                <a:solidFill>
                  <a:schemeClr val="bg1"/>
                </a:solidFill>
                <a:latin typeface="Times New Roman" pitchFamily="16" charset="0"/>
                <a:ea typeface="ＭＳ Ｐゴシック" charset="-128"/>
              </a:defRPr>
            </a:lvl2pPr>
            <a:lvl3pPr>
              <a:tabLst>
                <a:tab pos="723900" algn="l"/>
                <a:tab pos="1447800" algn="l"/>
                <a:tab pos="2171700" algn="l"/>
                <a:tab pos="2895600" algn="l"/>
              </a:tabLst>
              <a:defRPr sz="2400">
                <a:solidFill>
                  <a:schemeClr val="bg1"/>
                </a:solidFill>
                <a:latin typeface="Times New Roman" pitchFamily="16" charset="0"/>
                <a:ea typeface="ＭＳ Ｐゴシック" charset="-128"/>
              </a:defRPr>
            </a:lvl3pPr>
            <a:lvl4pPr>
              <a:tabLst>
                <a:tab pos="723900" algn="l"/>
                <a:tab pos="1447800" algn="l"/>
                <a:tab pos="2171700" algn="l"/>
                <a:tab pos="2895600" algn="l"/>
              </a:tabLst>
              <a:defRPr sz="2400">
                <a:solidFill>
                  <a:schemeClr val="bg1"/>
                </a:solidFill>
                <a:latin typeface="Times New Roman" pitchFamily="16" charset="0"/>
                <a:ea typeface="ＭＳ Ｐゴシック" charset="-128"/>
              </a:defRPr>
            </a:lvl4pPr>
            <a:lvl5pPr>
              <a:tabLst>
                <a:tab pos="723900" algn="l"/>
                <a:tab pos="1447800" algn="l"/>
                <a:tab pos="2171700" algn="l"/>
                <a:tab pos="2895600" algn="l"/>
              </a:tabLst>
              <a:defRPr sz="2400">
                <a:solidFill>
                  <a:schemeClr val="bg1"/>
                </a:solidFill>
                <a:latin typeface="Times New Roman" pitchFamily="16" charset="0"/>
                <a:ea typeface="ＭＳ Ｐゴシック" charset="-128"/>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9pPr>
          </a:lstStyle>
          <a:p>
            <a:fld id="{99B3896B-4A25-45B8-98FA-62625275AF74}" type="slidenum">
              <a:rPr lang="en-US" altLang="en-US" sz="1400" smtClean="0">
                <a:solidFill>
                  <a:srgbClr val="FFFFFF"/>
                </a:solidFill>
              </a:rPr>
              <a:pPr/>
              <a:t>7</a:t>
            </a:fld>
            <a:endParaRPr lang="en-US" altLang="en-US" sz="1400" smtClean="0">
              <a:solidFill>
                <a:srgbClr val="FFFFFF"/>
              </a:solidFill>
            </a:endParaRPr>
          </a:p>
        </p:txBody>
      </p:sp>
      <p:sp>
        <p:nvSpPr>
          <p:cNvPr id="43011"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3012"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p:nvPr>
        </p:nvSpPr>
        <p:spPr>
          <a:noFill/>
        </p:spPr>
        <p:txBody>
          <a:bodyPr/>
          <a:lstStyle>
            <a:lvl1pPr>
              <a:tabLst>
                <a:tab pos="723900" algn="l"/>
                <a:tab pos="1447800" algn="l"/>
                <a:tab pos="2171700" algn="l"/>
                <a:tab pos="2895600" algn="l"/>
              </a:tabLst>
              <a:defRPr sz="2400">
                <a:solidFill>
                  <a:schemeClr val="bg1"/>
                </a:solidFill>
                <a:latin typeface="Times New Roman" pitchFamily="16" charset="0"/>
                <a:ea typeface="ＭＳ Ｐゴシック" charset="-128"/>
              </a:defRPr>
            </a:lvl1pPr>
            <a:lvl2pPr>
              <a:tabLst>
                <a:tab pos="723900" algn="l"/>
                <a:tab pos="1447800" algn="l"/>
                <a:tab pos="2171700" algn="l"/>
                <a:tab pos="2895600" algn="l"/>
              </a:tabLst>
              <a:defRPr sz="2400">
                <a:solidFill>
                  <a:schemeClr val="bg1"/>
                </a:solidFill>
                <a:latin typeface="Times New Roman" pitchFamily="16" charset="0"/>
                <a:ea typeface="ＭＳ Ｐゴシック" charset="-128"/>
              </a:defRPr>
            </a:lvl2pPr>
            <a:lvl3pPr>
              <a:tabLst>
                <a:tab pos="723900" algn="l"/>
                <a:tab pos="1447800" algn="l"/>
                <a:tab pos="2171700" algn="l"/>
                <a:tab pos="2895600" algn="l"/>
              </a:tabLst>
              <a:defRPr sz="2400">
                <a:solidFill>
                  <a:schemeClr val="bg1"/>
                </a:solidFill>
                <a:latin typeface="Times New Roman" pitchFamily="16" charset="0"/>
                <a:ea typeface="ＭＳ Ｐゴシック" charset="-128"/>
              </a:defRPr>
            </a:lvl3pPr>
            <a:lvl4pPr>
              <a:tabLst>
                <a:tab pos="723900" algn="l"/>
                <a:tab pos="1447800" algn="l"/>
                <a:tab pos="2171700" algn="l"/>
                <a:tab pos="2895600" algn="l"/>
              </a:tabLst>
              <a:defRPr sz="2400">
                <a:solidFill>
                  <a:schemeClr val="bg1"/>
                </a:solidFill>
                <a:latin typeface="Times New Roman" pitchFamily="16" charset="0"/>
                <a:ea typeface="ＭＳ Ｐゴシック" charset="-128"/>
              </a:defRPr>
            </a:lvl4pPr>
            <a:lvl5pPr>
              <a:tabLst>
                <a:tab pos="723900" algn="l"/>
                <a:tab pos="1447800" algn="l"/>
                <a:tab pos="2171700" algn="l"/>
                <a:tab pos="2895600" algn="l"/>
              </a:tabLst>
              <a:defRPr sz="2400">
                <a:solidFill>
                  <a:schemeClr val="bg1"/>
                </a:solidFill>
                <a:latin typeface="Times New Roman" pitchFamily="16" charset="0"/>
                <a:ea typeface="ＭＳ Ｐゴシック" charset="-128"/>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9pPr>
          </a:lstStyle>
          <a:p>
            <a:fld id="{54380773-B436-441E-88BD-5244A2EB4511}" type="slidenum">
              <a:rPr lang="en-US" altLang="en-US" sz="1400" smtClean="0">
                <a:solidFill>
                  <a:srgbClr val="FFFFFF"/>
                </a:solidFill>
              </a:rPr>
              <a:pPr/>
              <a:t>8</a:t>
            </a:fld>
            <a:endParaRPr lang="en-US" altLang="en-US" sz="1400" smtClean="0">
              <a:solidFill>
                <a:srgbClr val="FFFFFF"/>
              </a:solidFill>
            </a:endParaRPr>
          </a:p>
        </p:txBody>
      </p:sp>
      <p:sp>
        <p:nvSpPr>
          <p:cNvPr id="44035"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4036"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lvl1pPr>
              <a:tabLst>
                <a:tab pos="723900" algn="l"/>
                <a:tab pos="1447800" algn="l"/>
                <a:tab pos="2171700" algn="l"/>
                <a:tab pos="2895600" algn="l"/>
              </a:tabLst>
              <a:defRPr sz="2400">
                <a:solidFill>
                  <a:schemeClr val="bg1"/>
                </a:solidFill>
                <a:latin typeface="Times New Roman" pitchFamily="16" charset="0"/>
                <a:ea typeface="ＭＳ Ｐゴシック" charset="-128"/>
              </a:defRPr>
            </a:lvl1pPr>
            <a:lvl2pPr>
              <a:tabLst>
                <a:tab pos="723900" algn="l"/>
                <a:tab pos="1447800" algn="l"/>
                <a:tab pos="2171700" algn="l"/>
                <a:tab pos="2895600" algn="l"/>
              </a:tabLst>
              <a:defRPr sz="2400">
                <a:solidFill>
                  <a:schemeClr val="bg1"/>
                </a:solidFill>
                <a:latin typeface="Times New Roman" pitchFamily="16" charset="0"/>
                <a:ea typeface="ＭＳ Ｐゴシック" charset="-128"/>
              </a:defRPr>
            </a:lvl2pPr>
            <a:lvl3pPr>
              <a:tabLst>
                <a:tab pos="723900" algn="l"/>
                <a:tab pos="1447800" algn="l"/>
                <a:tab pos="2171700" algn="l"/>
                <a:tab pos="2895600" algn="l"/>
              </a:tabLst>
              <a:defRPr sz="2400">
                <a:solidFill>
                  <a:schemeClr val="bg1"/>
                </a:solidFill>
                <a:latin typeface="Times New Roman" pitchFamily="16" charset="0"/>
                <a:ea typeface="ＭＳ Ｐゴシック" charset="-128"/>
              </a:defRPr>
            </a:lvl3pPr>
            <a:lvl4pPr>
              <a:tabLst>
                <a:tab pos="723900" algn="l"/>
                <a:tab pos="1447800" algn="l"/>
                <a:tab pos="2171700" algn="l"/>
                <a:tab pos="2895600" algn="l"/>
              </a:tabLst>
              <a:defRPr sz="2400">
                <a:solidFill>
                  <a:schemeClr val="bg1"/>
                </a:solidFill>
                <a:latin typeface="Times New Roman" pitchFamily="16" charset="0"/>
                <a:ea typeface="ＭＳ Ｐゴシック" charset="-128"/>
              </a:defRPr>
            </a:lvl4pPr>
            <a:lvl5pPr>
              <a:tabLst>
                <a:tab pos="723900" algn="l"/>
                <a:tab pos="1447800" algn="l"/>
                <a:tab pos="2171700" algn="l"/>
                <a:tab pos="2895600" algn="l"/>
              </a:tabLst>
              <a:defRPr sz="2400">
                <a:solidFill>
                  <a:schemeClr val="bg1"/>
                </a:solidFill>
                <a:latin typeface="Times New Roman" pitchFamily="16" charset="0"/>
                <a:ea typeface="ＭＳ Ｐゴシック" charset="-128"/>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ea typeface="ＭＳ Ｐゴシック" charset="-128"/>
              </a:defRPr>
            </a:lvl9pPr>
          </a:lstStyle>
          <a:p>
            <a:fld id="{E779E6CC-9F89-4983-B029-8988A3066055}" type="slidenum">
              <a:rPr lang="en-US" altLang="en-US" sz="1400" smtClean="0">
                <a:solidFill>
                  <a:srgbClr val="FFFFFF"/>
                </a:solidFill>
              </a:rPr>
              <a:pPr/>
              <a:t>9</a:t>
            </a:fld>
            <a:endParaRPr lang="en-US" altLang="en-US" sz="1400" smtClean="0">
              <a:solidFill>
                <a:srgbClr val="FFFFFF"/>
              </a:solidFill>
            </a:endParaRPr>
          </a:p>
        </p:txBody>
      </p:sp>
      <p:sp>
        <p:nvSpPr>
          <p:cNvPr id="45059"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5060"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33980AD-7803-4A54-9479-DB82C07017C3}" type="slidenum">
              <a:rPr lang="en-US" altLang="en-US"/>
              <a:pPr/>
              <a:t>15</a:t>
            </a:fld>
            <a:endParaRPr lang="en-US" altLang="en-US"/>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a:xfrm>
            <a:off x="686421" y="4344025"/>
            <a:ext cx="5485158" cy="4114488"/>
          </a:xfrm>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41B24B9-E930-4A81-9417-F01DECEEA11F}" type="slidenum">
              <a:rPr lang="en-US" altLang="en-US"/>
              <a:pPr/>
              <a:t>24</a:t>
            </a:fld>
            <a:endParaRPr lang="en-US" altLang="en-US"/>
          </a:p>
        </p:txBody>
      </p:sp>
      <p:sp>
        <p:nvSpPr>
          <p:cNvPr id="534530" name="Rectangle 2"/>
          <p:cNvSpPr>
            <a:spLocks noGrp="1" noRot="1" noChangeAspect="1" noChangeArrowheads="1" noTextEdit="1"/>
          </p:cNvSpPr>
          <p:nvPr>
            <p:ph type="sldImg"/>
          </p:nvPr>
        </p:nvSpPr>
        <p:spPr>
          <a:ln/>
        </p:spPr>
      </p:sp>
      <p:sp>
        <p:nvSpPr>
          <p:cNvPr id="534531" name="Rectangle 3"/>
          <p:cNvSpPr>
            <a:spLocks noGrp="1" noChangeArrowheads="1"/>
          </p:cNvSpPr>
          <p:nvPr>
            <p:ph type="body" idx="1"/>
          </p:nvPr>
        </p:nvSpPr>
        <p:spPr>
          <a:xfrm>
            <a:off x="686421" y="4344025"/>
            <a:ext cx="5485158" cy="4114488"/>
          </a:xfrm>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B0EA040-4484-47C8-AA45-322574E4316D}" type="slidenum">
              <a:rPr lang="en-US" altLang="en-US"/>
              <a:pPr/>
              <a:t>25</a:t>
            </a:fld>
            <a:endParaRPr lang="en-US" altLang="en-US"/>
          </a:p>
        </p:txBody>
      </p:sp>
      <p:sp>
        <p:nvSpPr>
          <p:cNvPr id="550914" name="Rectangle 2"/>
          <p:cNvSpPr>
            <a:spLocks noGrp="1" noRot="1" noChangeAspect="1" noChangeArrowheads="1" noTextEdit="1"/>
          </p:cNvSpPr>
          <p:nvPr>
            <p:ph type="sldImg"/>
          </p:nvPr>
        </p:nvSpPr>
        <p:spPr>
          <a:ln/>
        </p:spPr>
      </p:sp>
      <p:sp>
        <p:nvSpPr>
          <p:cNvPr id="550915" name="Rectangle 3"/>
          <p:cNvSpPr>
            <a:spLocks noGrp="1" noChangeArrowheads="1"/>
          </p:cNvSpPr>
          <p:nvPr>
            <p:ph type="body" idx="1"/>
          </p:nvPr>
        </p:nvSpPr>
        <p:spPr>
          <a:xfrm>
            <a:off x="686421" y="4344025"/>
            <a:ext cx="5485158" cy="4114488"/>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ctrTitle"/>
          </p:nvPr>
        </p:nvSpPr>
        <p:spPr/>
        <p:txBody>
          <a:bodyPr lIns="92160" tIns="46080" rIns="92160" bIns="4608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smtClean="0"/>
              <a:t>TAKAFUL (II) </a:t>
            </a:r>
          </a:p>
        </p:txBody>
      </p:sp>
      <p:sp>
        <p:nvSpPr>
          <p:cNvPr id="3" name="Subtitle 2"/>
          <p:cNvSpPr>
            <a:spLocks noGrp="1"/>
          </p:cNvSpPr>
          <p:nvPr>
            <p:ph type="subTitle" idx="1"/>
          </p:nvPr>
        </p:nvSpPr>
        <p:spPr/>
        <p:txBody>
          <a:bodyPr anchor="ctr"/>
          <a:lstStyle/>
          <a:p>
            <a:r>
              <a:rPr lang="en-US" altLang="en-US" dirty="0"/>
              <a:t>THE </a:t>
            </a:r>
            <a:r>
              <a:rPr lang="en-US" altLang="en-US" dirty="0" smtClean="0"/>
              <a:t>ISLAMIC INSURANCE</a:t>
            </a:r>
            <a:endParaRPr lang="en-US" dirty="0"/>
          </a:p>
        </p:txBody>
      </p:sp>
    </p:spTree>
    <p:extLst>
      <p:ext uri="{BB962C8B-B14F-4D97-AF65-F5344CB8AC3E}">
        <p14:creationId xmlns:p14="http://schemas.microsoft.com/office/powerpoint/2010/main" xmlns="" val="162019770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0" name="Rectangle 4"/>
          <p:cNvSpPr>
            <a:spLocks noGrp="1" noRot="1" noChangeArrowheads="1"/>
          </p:cNvSpPr>
          <p:nvPr>
            <p:ph type="title"/>
          </p:nvPr>
        </p:nvSpPr>
        <p:spPr>
          <a:xfrm>
            <a:off x="762000" y="2895600"/>
            <a:ext cx="7772400" cy="762000"/>
          </a:xfrm>
        </p:spPr>
        <p:txBody>
          <a:bodyPr>
            <a:normAutofit/>
          </a:bodyPr>
          <a:lstStyle/>
          <a:p>
            <a:r>
              <a:rPr lang="en-US" altLang="en-US"/>
              <a:t>Takaful Models</a:t>
            </a:r>
          </a:p>
        </p:txBody>
      </p:sp>
    </p:spTree>
    <p:extLst>
      <p:ext uri="{BB962C8B-B14F-4D97-AF65-F5344CB8AC3E}">
        <p14:creationId xmlns:p14="http://schemas.microsoft.com/office/powerpoint/2010/main" xmlns="" val="403664303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rrowheads="1"/>
          </p:cNvSpPr>
          <p:nvPr>
            <p:ph type="title"/>
          </p:nvPr>
        </p:nvSpPr>
        <p:spPr>
          <a:xfrm>
            <a:off x="457200" y="381000"/>
            <a:ext cx="8229600" cy="769938"/>
          </a:xfrm>
        </p:spPr>
        <p:txBody>
          <a:bodyPr>
            <a:noAutofit/>
          </a:bodyPr>
          <a:lstStyle/>
          <a:p>
            <a:r>
              <a:rPr lang="en-US" altLang="en-US" dirty="0" smtClean="0"/>
              <a:t>Wakalah </a:t>
            </a:r>
            <a:r>
              <a:rPr lang="en-US" altLang="en-US" dirty="0"/>
              <a:t>Model </a:t>
            </a:r>
          </a:p>
        </p:txBody>
      </p:sp>
      <p:sp>
        <p:nvSpPr>
          <p:cNvPr id="227331" name="Rectangle 3"/>
          <p:cNvSpPr>
            <a:spLocks noGrp="1" noChangeArrowheads="1"/>
          </p:cNvSpPr>
          <p:nvPr>
            <p:ph type="body" idx="1"/>
          </p:nvPr>
        </p:nvSpPr>
        <p:spPr>
          <a:xfrm>
            <a:off x="457200" y="1524000"/>
            <a:ext cx="8229600" cy="4602163"/>
          </a:xfrm>
        </p:spPr>
        <p:txBody>
          <a:bodyPr>
            <a:normAutofit/>
          </a:bodyPr>
          <a:lstStyle/>
          <a:p>
            <a:pPr>
              <a:lnSpc>
                <a:spcPct val="150000"/>
              </a:lnSpc>
            </a:pPr>
            <a:r>
              <a:rPr lang="en-US" altLang="en-US" sz="2700" dirty="0"/>
              <a:t>Cooperative risk sharing occurs among participants where a takaful operator earns a fee for services (as a </a:t>
            </a:r>
            <a:r>
              <a:rPr lang="en-US" altLang="en-US" sz="2700" dirty="0" err="1"/>
              <a:t>Wakeel</a:t>
            </a:r>
            <a:r>
              <a:rPr lang="en-US" altLang="en-US" sz="2700" dirty="0"/>
              <a:t> or Agent) and does not participate or share in any underwriting results as these belong to participants as surplus or deficit. Under the Al- </a:t>
            </a:r>
            <a:r>
              <a:rPr lang="en-US" altLang="en-US" sz="2700" dirty="0" smtClean="0"/>
              <a:t>Wakalah </a:t>
            </a:r>
            <a:r>
              <a:rPr lang="en-US" altLang="en-US" sz="2700" dirty="0"/>
              <a:t>model, the operator may also charge a fund management fee and performance incentive fee. </a:t>
            </a:r>
          </a:p>
        </p:txBody>
      </p:sp>
    </p:spTree>
    <p:extLst>
      <p:ext uri="{BB962C8B-B14F-4D97-AF65-F5344CB8AC3E}">
        <p14:creationId xmlns:p14="http://schemas.microsoft.com/office/powerpoint/2010/main" xmlns="" val="177541714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133600"/>
            <a:ext cx="1295400" cy="2057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Contribution received from the participants</a:t>
            </a:r>
            <a:endParaRPr lang="en-US" sz="1600" dirty="0">
              <a:solidFill>
                <a:schemeClr val="tx1"/>
              </a:solidFill>
            </a:endParaRPr>
          </a:p>
        </p:txBody>
      </p:sp>
      <p:sp>
        <p:nvSpPr>
          <p:cNvPr id="3" name="Rectangle 2"/>
          <p:cNvSpPr/>
          <p:nvPr/>
        </p:nvSpPr>
        <p:spPr>
          <a:xfrm>
            <a:off x="1600200" y="1143000"/>
            <a:ext cx="1295400" cy="8382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Wakalah fee</a:t>
            </a:r>
          </a:p>
          <a:p>
            <a:pPr algn="ctr"/>
            <a:r>
              <a:rPr lang="en-US" dirty="0" smtClean="0">
                <a:solidFill>
                  <a:schemeClr val="tx1"/>
                </a:solidFill>
              </a:rPr>
              <a:t>e.g. 30%</a:t>
            </a:r>
            <a:endParaRPr lang="en-US" dirty="0">
              <a:solidFill>
                <a:schemeClr val="tx1"/>
              </a:solidFill>
            </a:endParaRPr>
          </a:p>
        </p:txBody>
      </p:sp>
      <p:sp>
        <p:nvSpPr>
          <p:cNvPr id="4" name="Rectangle 3"/>
          <p:cNvSpPr/>
          <p:nvPr/>
        </p:nvSpPr>
        <p:spPr>
          <a:xfrm>
            <a:off x="1600200" y="4191000"/>
            <a:ext cx="1295400" cy="1828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tx1"/>
                </a:solidFill>
              </a:rPr>
              <a:t>Tabarru</a:t>
            </a:r>
            <a:r>
              <a:rPr lang="en-US" sz="1600" b="1" dirty="0" smtClean="0">
                <a:solidFill>
                  <a:schemeClr val="tx1"/>
                </a:solidFill>
              </a:rPr>
              <a:t> Contribution</a:t>
            </a:r>
          </a:p>
          <a:p>
            <a:pPr algn="ctr"/>
            <a:r>
              <a:rPr lang="en-US" sz="1600" b="1" dirty="0" smtClean="0">
                <a:solidFill>
                  <a:schemeClr val="tx1"/>
                </a:solidFill>
              </a:rPr>
              <a:t>e.g. 70%</a:t>
            </a:r>
            <a:endParaRPr lang="en-US" sz="1600" b="1" dirty="0">
              <a:solidFill>
                <a:schemeClr val="tx1"/>
              </a:solidFill>
            </a:endParaRPr>
          </a:p>
        </p:txBody>
      </p:sp>
      <p:sp>
        <p:nvSpPr>
          <p:cNvPr id="5" name="Rounded Rectangle 4"/>
          <p:cNvSpPr/>
          <p:nvPr/>
        </p:nvSpPr>
        <p:spPr>
          <a:xfrm>
            <a:off x="3200400" y="996762"/>
            <a:ext cx="160020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Investment</a:t>
            </a:r>
            <a:endParaRPr lang="en-US" dirty="0">
              <a:solidFill>
                <a:schemeClr val="tx1"/>
              </a:solidFill>
            </a:endParaRPr>
          </a:p>
        </p:txBody>
      </p:sp>
      <p:sp>
        <p:nvSpPr>
          <p:cNvPr id="6" name="Rounded Rectangle 5"/>
          <p:cNvSpPr/>
          <p:nvPr/>
        </p:nvSpPr>
        <p:spPr>
          <a:xfrm>
            <a:off x="3657600" y="1723790"/>
            <a:ext cx="1371600" cy="5683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Profit from Investment</a:t>
            </a:r>
            <a:endParaRPr lang="en-US" dirty="0">
              <a:solidFill>
                <a:schemeClr val="tx1"/>
              </a:solidFill>
            </a:endParaRPr>
          </a:p>
        </p:txBody>
      </p:sp>
      <p:sp>
        <p:nvSpPr>
          <p:cNvPr id="7" name="Rectangle 6"/>
          <p:cNvSpPr/>
          <p:nvPr/>
        </p:nvSpPr>
        <p:spPr>
          <a:xfrm>
            <a:off x="3200400" y="3276600"/>
            <a:ext cx="1295400" cy="27432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General Takaful Fund</a:t>
            </a:r>
            <a:endParaRPr lang="en-US" dirty="0">
              <a:solidFill>
                <a:schemeClr val="tx1"/>
              </a:solidFill>
            </a:endParaRPr>
          </a:p>
        </p:txBody>
      </p:sp>
      <p:sp>
        <p:nvSpPr>
          <p:cNvPr id="8" name="Rounded Rectangle 7"/>
          <p:cNvSpPr/>
          <p:nvPr/>
        </p:nvSpPr>
        <p:spPr>
          <a:xfrm>
            <a:off x="5029200" y="3352800"/>
            <a:ext cx="1295400" cy="2667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97717" y="3962400"/>
            <a:ext cx="876300" cy="99060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Net </a:t>
            </a:r>
            <a:r>
              <a:rPr lang="en-US" sz="1500" dirty="0" smtClean="0"/>
              <a:t>Surplus</a:t>
            </a:r>
            <a:endParaRPr lang="en-US" sz="1500" dirty="0"/>
          </a:p>
        </p:txBody>
      </p:sp>
      <p:sp>
        <p:nvSpPr>
          <p:cNvPr id="10" name="Rounded Rectangle 9"/>
          <p:cNvSpPr/>
          <p:nvPr/>
        </p:nvSpPr>
        <p:spPr>
          <a:xfrm>
            <a:off x="7955017" y="3352800"/>
            <a:ext cx="1074683" cy="259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As a gift or manner deemed fit by the Takaful </a:t>
            </a:r>
            <a:r>
              <a:rPr lang="en-US" sz="1500" dirty="0" smtClean="0">
                <a:solidFill>
                  <a:schemeClr val="tx1"/>
                </a:solidFill>
              </a:rPr>
              <a:t>company</a:t>
            </a:r>
            <a:endParaRPr lang="en-US" sz="1500" dirty="0">
              <a:solidFill>
                <a:schemeClr val="tx1"/>
              </a:solidFill>
            </a:endParaRPr>
          </a:p>
        </p:txBody>
      </p:sp>
      <p:sp>
        <p:nvSpPr>
          <p:cNvPr id="11" name="Rounded Rectangle 10"/>
          <p:cNvSpPr/>
          <p:nvPr/>
        </p:nvSpPr>
        <p:spPr>
          <a:xfrm>
            <a:off x="7002517" y="504497"/>
            <a:ext cx="1905000" cy="8794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Shareholder’s fund</a:t>
            </a:r>
            <a:endParaRPr lang="en-US" dirty="0">
              <a:solidFill>
                <a:schemeClr val="tx1"/>
              </a:solidFill>
            </a:endParaRPr>
          </a:p>
        </p:txBody>
      </p:sp>
      <p:cxnSp>
        <p:nvCxnSpPr>
          <p:cNvPr id="13" name="Straight Arrow Connector 12"/>
          <p:cNvCxnSpPr>
            <a:stCxn id="2" idx="3"/>
            <a:endCxn id="3" idx="2"/>
          </p:cNvCxnSpPr>
          <p:nvPr/>
        </p:nvCxnSpPr>
        <p:spPr>
          <a:xfrm flipV="1">
            <a:off x="1371600" y="1981200"/>
            <a:ext cx="876300" cy="118110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4" idx="0"/>
          </p:cNvCxnSpPr>
          <p:nvPr/>
        </p:nvCxnSpPr>
        <p:spPr>
          <a:xfrm>
            <a:off x="1371600" y="3276600"/>
            <a:ext cx="876300" cy="91440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429000" y="1453962"/>
            <a:ext cx="0" cy="182263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221217" y="1453962"/>
            <a:ext cx="0" cy="26982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229100" y="2292162"/>
            <a:ext cx="0" cy="98443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4" idx="3"/>
          </p:cNvCxnSpPr>
          <p:nvPr/>
        </p:nvCxnSpPr>
        <p:spPr>
          <a:xfrm>
            <a:off x="2895600" y="5105400"/>
            <a:ext cx="304800"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495800" y="4686300"/>
            <a:ext cx="533400"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316717" y="4457700"/>
            <a:ext cx="381000"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574017" y="4447464"/>
            <a:ext cx="381000" cy="10236"/>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3" idx="0"/>
          </p:cNvCxnSpPr>
          <p:nvPr/>
        </p:nvCxnSpPr>
        <p:spPr>
          <a:xfrm rot="5400000" flipH="1" flipV="1">
            <a:off x="4472808" y="-1386708"/>
            <a:ext cx="304800" cy="4754617"/>
          </a:xfrm>
          <a:prstGeom prst="bentConnector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189811" y="2971800"/>
            <a:ext cx="914400" cy="369332"/>
          </a:xfrm>
          <a:prstGeom prst="rect">
            <a:avLst/>
          </a:prstGeom>
          <a:noFill/>
        </p:spPr>
        <p:txBody>
          <a:bodyPr wrap="square" rtlCol="0">
            <a:spAutoFit/>
          </a:bodyPr>
          <a:lstStyle/>
          <a:p>
            <a:r>
              <a:rPr lang="en-US" b="1" dirty="0" smtClean="0"/>
              <a:t>Minus</a:t>
            </a:r>
            <a:endParaRPr lang="en-US" b="1" dirty="0"/>
          </a:p>
        </p:txBody>
      </p:sp>
      <p:sp>
        <p:nvSpPr>
          <p:cNvPr id="47" name="TextBox 46"/>
          <p:cNvSpPr txBox="1"/>
          <p:nvPr/>
        </p:nvSpPr>
        <p:spPr>
          <a:xfrm>
            <a:off x="5125435" y="3581400"/>
            <a:ext cx="1143000" cy="369332"/>
          </a:xfrm>
          <a:prstGeom prst="rect">
            <a:avLst/>
          </a:prstGeom>
          <a:noFill/>
        </p:spPr>
        <p:txBody>
          <a:bodyPr wrap="square" rtlCol="0">
            <a:spAutoFit/>
          </a:bodyPr>
          <a:lstStyle/>
          <a:p>
            <a:r>
              <a:rPr lang="en-US" dirty="0" smtClean="0"/>
              <a:t>Expenses</a:t>
            </a:r>
            <a:endParaRPr lang="en-US" dirty="0"/>
          </a:p>
        </p:txBody>
      </p:sp>
      <p:sp>
        <p:nvSpPr>
          <p:cNvPr id="48" name="TextBox 47"/>
          <p:cNvSpPr txBox="1"/>
          <p:nvPr/>
        </p:nvSpPr>
        <p:spPr>
          <a:xfrm>
            <a:off x="5125435" y="4004441"/>
            <a:ext cx="1143000" cy="369332"/>
          </a:xfrm>
          <a:prstGeom prst="rect">
            <a:avLst/>
          </a:prstGeom>
          <a:noFill/>
        </p:spPr>
        <p:txBody>
          <a:bodyPr wrap="square" rtlCol="0">
            <a:spAutoFit/>
          </a:bodyPr>
          <a:lstStyle/>
          <a:p>
            <a:r>
              <a:rPr lang="en-US" dirty="0" smtClean="0"/>
              <a:t>Claim</a:t>
            </a:r>
            <a:endParaRPr lang="en-US" dirty="0"/>
          </a:p>
        </p:txBody>
      </p:sp>
      <p:sp>
        <p:nvSpPr>
          <p:cNvPr id="49" name="TextBox 48"/>
          <p:cNvSpPr txBox="1"/>
          <p:nvPr/>
        </p:nvSpPr>
        <p:spPr>
          <a:xfrm>
            <a:off x="5125435" y="4457700"/>
            <a:ext cx="1143000" cy="369332"/>
          </a:xfrm>
          <a:prstGeom prst="rect">
            <a:avLst/>
          </a:prstGeom>
          <a:noFill/>
        </p:spPr>
        <p:txBody>
          <a:bodyPr wrap="square" rtlCol="0">
            <a:spAutoFit/>
          </a:bodyPr>
          <a:lstStyle/>
          <a:p>
            <a:r>
              <a:rPr lang="en-US" dirty="0" err="1" smtClean="0"/>
              <a:t>Retakaful</a:t>
            </a:r>
            <a:endParaRPr lang="en-US" dirty="0"/>
          </a:p>
        </p:txBody>
      </p:sp>
      <p:sp>
        <p:nvSpPr>
          <p:cNvPr id="50" name="TextBox 49"/>
          <p:cNvSpPr txBox="1"/>
          <p:nvPr/>
        </p:nvSpPr>
        <p:spPr>
          <a:xfrm>
            <a:off x="5125435" y="4953000"/>
            <a:ext cx="1143000" cy="323165"/>
          </a:xfrm>
          <a:prstGeom prst="rect">
            <a:avLst/>
          </a:prstGeom>
          <a:noFill/>
        </p:spPr>
        <p:txBody>
          <a:bodyPr wrap="square" rtlCol="0">
            <a:spAutoFit/>
          </a:bodyPr>
          <a:lstStyle/>
          <a:p>
            <a:r>
              <a:rPr lang="en-US" sz="1500" dirty="0" smtClean="0"/>
              <a:t>Cancellation</a:t>
            </a:r>
            <a:endParaRPr lang="en-US" sz="1500" dirty="0"/>
          </a:p>
        </p:txBody>
      </p:sp>
      <p:sp>
        <p:nvSpPr>
          <p:cNvPr id="51" name="TextBox 50"/>
          <p:cNvSpPr txBox="1"/>
          <p:nvPr/>
        </p:nvSpPr>
        <p:spPr>
          <a:xfrm>
            <a:off x="5125435" y="5486400"/>
            <a:ext cx="1143000" cy="369332"/>
          </a:xfrm>
          <a:prstGeom prst="rect">
            <a:avLst/>
          </a:prstGeom>
          <a:noFill/>
        </p:spPr>
        <p:txBody>
          <a:bodyPr wrap="square" rtlCol="0">
            <a:spAutoFit/>
          </a:bodyPr>
          <a:lstStyle/>
          <a:p>
            <a:r>
              <a:rPr lang="en-US" dirty="0" smtClean="0"/>
              <a:t>Reserve</a:t>
            </a:r>
            <a:endParaRPr lang="en-US" dirty="0"/>
          </a:p>
        </p:txBody>
      </p:sp>
      <p:cxnSp>
        <p:nvCxnSpPr>
          <p:cNvPr id="55" name="Elbow Connector 54"/>
          <p:cNvCxnSpPr>
            <a:stCxn id="9" idx="2"/>
          </p:cNvCxnSpPr>
          <p:nvPr/>
        </p:nvCxnSpPr>
        <p:spPr>
          <a:xfrm rot="5400000">
            <a:off x="4729984" y="4071117"/>
            <a:ext cx="1524000" cy="3287767"/>
          </a:xfrm>
          <a:prstGeom prst="bentConnector2">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3848100" y="6019800"/>
            <a:ext cx="0" cy="4572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76200" y="0"/>
            <a:ext cx="3352800" cy="646331"/>
          </a:xfrm>
          <a:prstGeom prst="rect">
            <a:avLst/>
          </a:prstGeom>
          <a:noFill/>
        </p:spPr>
        <p:txBody>
          <a:bodyPr wrap="square" rtlCol="0">
            <a:spAutoFit/>
          </a:bodyPr>
          <a:lstStyle/>
          <a:p>
            <a:r>
              <a:rPr lang="en-US" sz="3600" dirty="0" smtClean="0"/>
              <a:t>Wakalah Model</a:t>
            </a:r>
            <a:endParaRPr lang="en-US" sz="3600" dirty="0"/>
          </a:p>
        </p:txBody>
      </p:sp>
    </p:spTree>
    <p:extLst>
      <p:ext uri="{BB962C8B-B14F-4D97-AF65-F5344CB8AC3E}">
        <p14:creationId xmlns:p14="http://schemas.microsoft.com/office/powerpoint/2010/main" xmlns="" val="846845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Rot="1" noChangeArrowheads="1"/>
          </p:cNvSpPr>
          <p:nvPr>
            <p:ph type="title"/>
          </p:nvPr>
        </p:nvSpPr>
        <p:spPr>
          <a:xfrm>
            <a:off x="457200" y="541338"/>
            <a:ext cx="8229600" cy="609600"/>
          </a:xfrm>
        </p:spPr>
        <p:txBody>
          <a:bodyPr>
            <a:normAutofit fontScale="90000"/>
          </a:bodyPr>
          <a:lstStyle/>
          <a:p>
            <a:r>
              <a:rPr lang="en-US" altLang="en-US"/>
              <a:t>Mudaraba Model </a:t>
            </a:r>
          </a:p>
        </p:txBody>
      </p:sp>
      <p:sp>
        <p:nvSpPr>
          <p:cNvPr id="338947" name="Rectangle 3"/>
          <p:cNvSpPr>
            <a:spLocks noGrp="1" noChangeArrowheads="1"/>
          </p:cNvSpPr>
          <p:nvPr>
            <p:ph type="body" idx="1"/>
          </p:nvPr>
        </p:nvSpPr>
        <p:spPr>
          <a:xfrm>
            <a:off x="457200" y="1371600"/>
            <a:ext cx="8229600" cy="5181600"/>
          </a:xfrm>
        </p:spPr>
        <p:txBody>
          <a:bodyPr>
            <a:noAutofit/>
          </a:bodyPr>
          <a:lstStyle/>
          <a:p>
            <a:pPr marL="0" indent="0">
              <a:lnSpc>
                <a:spcPct val="150000"/>
              </a:lnSpc>
              <a:buNone/>
            </a:pPr>
            <a:r>
              <a:rPr lang="en-US" altLang="en-US" sz="2800" dirty="0"/>
              <a:t>The surplus is shared between the participants with a takaful operator. The sharing of such profit (surplus) may be in a ratio </a:t>
            </a:r>
            <a:r>
              <a:rPr lang="en-US" altLang="en-US" sz="2800" dirty="0" smtClean="0"/>
              <a:t>50% each or 60% and 40% as </a:t>
            </a:r>
            <a:r>
              <a:rPr lang="en-US" altLang="en-US" sz="2800" dirty="0"/>
              <a:t>mutually agreed between the contracting parties. Generally, these risk sharing arrangements allow the takaful operator to share in the underwriting results from operations as well as the </a:t>
            </a:r>
            <a:r>
              <a:rPr lang="en-US" altLang="en-US" sz="2800" dirty="0" smtClean="0"/>
              <a:t>favorable </a:t>
            </a:r>
            <a:r>
              <a:rPr lang="en-US" altLang="en-US" sz="2800" dirty="0"/>
              <a:t>performance returns on invested premiums. </a:t>
            </a:r>
          </a:p>
        </p:txBody>
      </p:sp>
    </p:spTree>
    <p:extLst>
      <p:ext uri="{BB962C8B-B14F-4D97-AF65-F5344CB8AC3E}">
        <p14:creationId xmlns:p14="http://schemas.microsoft.com/office/powerpoint/2010/main" xmlns="" val="38138394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ounded Rectangle 57"/>
          <p:cNvSpPr/>
          <p:nvPr/>
        </p:nvSpPr>
        <p:spPr>
          <a:xfrm>
            <a:off x="3598643" y="4882406"/>
            <a:ext cx="1910584" cy="172291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76200" y="2642917"/>
            <a:ext cx="1295400" cy="2057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Contribution received from the participants</a:t>
            </a:r>
            <a:endParaRPr lang="en-US" sz="1600" dirty="0">
              <a:solidFill>
                <a:schemeClr val="tx1"/>
              </a:solidFill>
            </a:endParaRPr>
          </a:p>
        </p:txBody>
      </p:sp>
      <p:sp>
        <p:nvSpPr>
          <p:cNvPr id="3" name="Rectangle 2"/>
          <p:cNvSpPr/>
          <p:nvPr/>
        </p:nvSpPr>
        <p:spPr>
          <a:xfrm>
            <a:off x="1771650" y="2173734"/>
            <a:ext cx="1295400" cy="2050331"/>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Participant’s Account</a:t>
            </a:r>
            <a:endParaRPr lang="en-US" sz="1600" b="1" dirty="0">
              <a:solidFill>
                <a:schemeClr val="tx1"/>
              </a:solidFill>
            </a:endParaRPr>
          </a:p>
        </p:txBody>
      </p:sp>
      <p:sp>
        <p:nvSpPr>
          <p:cNvPr id="4" name="Rectangle 3"/>
          <p:cNvSpPr/>
          <p:nvPr/>
        </p:nvSpPr>
        <p:spPr>
          <a:xfrm>
            <a:off x="1771650" y="4243117"/>
            <a:ext cx="1295400" cy="138078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Participant's Special Account</a:t>
            </a:r>
            <a:endParaRPr lang="en-US" sz="1600" b="1" dirty="0">
              <a:solidFill>
                <a:schemeClr val="tx1"/>
              </a:solidFill>
            </a:endParaRPr>
          </a:p>
        </p:txBody>
      </p:sp>
      <p:sp>
        <p:nvSpPr>
          <p:cNvPr id="5" name="Rounded Rectangle 4"/>
          <p:cNvSpPr/>
          <p:nvPr/>
        </p:nvSpPr>
        <p:spPr>
          <a:xfrm>
            <a:off x="1447800" y="1367002"/>
            <a:ext cx="160020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Investment</a:t>
            </a:r>
            <a:endParaRPr lang="en-US" dirty="0">
              <a:solidFill>
                <a:schemeClr val="tx1"/>
              </a:solidFill>
            </a:endParaRPr>
          </a:p>
        </p:txBody>
      </p:sp>
      <p:sp>
        <p:nvSpPr>
          <p:cNvPr id="6" name="Rounded Rectangle 5"/>
          <p:cNvSpPr/>
          <p:nvPr/>
        </p:nvSpPr>
        <p:spPr>
          <a:xfrm>
            <a:off x="6975584" y="1367002"/>
            <a:ext cx="1904999" cy="5683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Profit from Investment</a:t>
            </a:r>
            <a:endParaRPr lang="en-US" dirty="0">
              <a:solidFill>
                <a:schemeClr val="tx1"/>
              </a:solidFill>
            </a:endParaRPr>
          </a:p>
        </p:txBody>
      </p:sp>
      <p:sp>
        <p:nvSpPr>
          <p:cNvPr id="8" name="Rounded Rectangle 7"/>
          <p:cNvSpPr/>
          <p:nvPr/>
        </p:nvSpPr>
        <p:spPr>
          <a:xfrm>
            <a:off x="3502408" y="2372846"/>
            <a:ext cx="1910584" cy="210164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851634" y="4387105"/>
            <a:ext cx="1387366" cy="1277281"/>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Net Surplus</a:t>
            </a:r>
            <a:endParaRPr lang="en-US" sz="2000" b="1" dirty="0">
              <a:solidFill>
                <a:schemeClr val="tx1"/>
              </a:solidFill>
            </a:endParaRPr>
          </a:p>
        </p:txBody>
      </p:sp>
      <p:sp>
        <p:nvSpPr>
          <p:cNvPr id="10" name="Rounded Rectangle 9"/>
          <p:cNvSpPr/>
          <p:nvPr/>
        </p:nvSpPr>
        <p:spPr>
          <a:xfrm>
            <a:off x="7620000" y="2700555"/>
            <a:ext cx="1260584" cy="259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Payable to </a:t>
            </a:r>
            <a:r>
              <a:rPr lang="en-US" sz="2000" b="1" dirty="0" err="1" smtClean="0">
                <a:solidFill>
                  <a:schemeClr val="tx1"/>
                </a:solidFill>
              </a:rPr>
              <a:t>participa-nts</a:t>
            </a:r>
            <a:endParaRPr lang="en-US" b="1" dirty="0">
              <a:solidFill>
                <a:schemeClr val="tx1"/>
              </a:solidFill>
            </a:endParaRPr>
          </a:p>
        </p:txBody>
      </p:sp>
      <p:sp>
        <p:nvSpPr>
          <p:cNvPr id="11" name="Rounded Rectangle 10"/>
          <p:cNvSpPr/>
          <p:nvPr/>
        </p:nvSpPr>
        <p:spPr>
          <a:xfrm>
            <a:off x="6975584" y="526998"/>
            <a:ext cx="1905000" cy="5501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Shareholder’s fund</a:t>
            </a:r>
            <a:endParaRPr lang="en-US" dirty="0">
              <a:solidFill>
                <a:schemeClr val="tx1"/>
              </a:solidFill>
            </a:endParaRPr>
          </a:p>
        </p:txBody>
      </p:sp>
      <p:cxnSp>
        <p:nvCxnSpPr>
          <p:cNvPr id="15" name="Straight Arrow Connector 14"/>
          <p:cNvCxnSpPr/>
          <p:nvPr/>
        </p:nvCxnSpPr>
        <p:spPr>
          <a:xfrm>
            <a:off x="1428750" y="3309668"/>
            <a:ext cx="342900"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3" idx="0"/>
          </p:cNvCxnSpPr>
          <p:nvPr/>
        </p:nvCxnSpPr>
        <p:spPr>
          <a:xfrm flipV="1">
            <a:off x="2419350" y="1824204"/>
            <a:ext cx="0" cy="34953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5509227" y="3383565"/>
            <a:ext cx="2110773" cy="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4" idx="3"/>
            <a:endCxn id="58" idx="1"/>
          </p:cNvCxnSpPr>
          <p:nvPr/>
        </p:nvCxnSpPr>
        <p:spPr>
          <a:xfrm>
            <a:off x="3067050" y="4933508"/>
            <a:ext cx="531593" cy="810354"/>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048000" y="1676400"/>
            <a:ext cx="3927584"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239000" y="4938099"/>
            <a:ext cx="381000" cy="10236"/>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907220" y="2353771"/>
            <a:ext cx="1426780" cy="369332"/>
          </a:xfrm>
          <a:prstGeom prst="rect">
            <a:avLst/>
          </a:prstGeom>
          <a:noFill/>
        </p:spPr>
        <p:txBody>
          <a:bodyPr wrap="square" rtlCol="0">
            <a:spAutoFit/>
          </a:bodyPr>
          <a:lstStyle/>
          <a:p>
            <a:r>
              <a:rPr lang="en-US" dirty="0" smtClean="0"/>
              <a:t>Withdrawals</a:t>
            </a:r>
            <a:endParaRPr lang="en-US" dirty="0"/>
          </a:p>
        </p:txBody>
      </p:sp>
      <p:sp>
        <p:nvSpPr>
          <p:cNvPr id="48" name="TextBox 47"/>
          <p:cNvSpPr txBox="1"/>
          <p:nvPr/>
        </p:nvSpPr>
        <p:spPr>
          <a:xfrm>
            <a:off x="3982435" y="5026462"/>
            <a:ext cx="1143000" cy="369332"/>
          </a:xfrm>
          <a:prstGeom prst="rect">
            <a:avLst/>
          </a:prstGeom>
          <a:noFill/>
        </p:spPr>
        <p:txBody>
          <a:bodyPr wrap="square" rtlCol="0">
            <a:spAutoFit/>
          </a:bodyPr>
          <a:lstStyle/>
          <a:p>
            <a:r>
              <a:rPr lang="en-US" dirty="0" smtClean="0"/>
              <a:t>Claim</a:t>
            </a:r>
            <a:endParaRPr lang="en-US" dirty="0"/>
          </a:p>
        </p:txBody>
      </p:sp>
      <p:sp>
        <p:nvSpPr>
          <p:cNvPr id="49" name="TextBox 48"/>
          <p:cNvSpPr txBox="1"/>
          <p:nvPr/>
        </p:nvSpPr>
        <p:spPr>
          <a:xfrm>
            <a:off x="3982435" y="5479721"/>
            <a:ext cx="1143000" cy="369332"/>
          </a:xfrm>
          <a:prstGeom prst="rect">
            <a:avLst/>
          </a:prstGeom>
          <a:noFill/>
        </p:spPr>
        <p:txBody>
          <a:bodyPr wrap="square" rtlCol="0">
            <a:spAutoFit/>
          </a:bodyPr>
          <a:lstStyle/>
          <a:p>
            <a:r>
              <a:rPr lang="en-US" dirty="0" err="1" smtClean="0"/>
              <a:t>Retakaful</a:t>
            </a:r>
            <a:endParaRPr lang="en-US" dirty="0"/>
          </a:p>
        </p:txBody>
      </p:sp>
      <p:sp>
        <p:nvSpPr>
          <p:cNvPr id="51" name="TextBox 50"/>
          <p:cNvSpPr txBox="1"/>
          <p:nvPr/>
        </p:nvSpPr>
        <p:spPr>
          <a:xfrm>
            <a:off x="4001485" y="6118393"/>
            <a:ext cx="1143000" cy="369332"/>
          </a:xfrm>
          <a:prstGeom prst="rect">
            <a:avLst/>
          </a:prstGeom>
          <a:noFill/>
        </p:spPr>
        <p:txBody>
          <a:bodyPr wrap="square" rtlCol="0">
            <a:spAutoFit/>
          </a:bodyPr>
          <a:lstStyle/>
          <a:p>
            <a:r>
              <a:rPr lang="en-US" dirty="0" smtClean="0"/>
              <a:t>Reserve</a:t>
            </a:r>
            <a:endParaRPr lang="en-US" dirty="0"/>
          </a:p>
        </p:txBody>
      </p:sp>
      <p:sp>
        <p:nvSpPr>
          <p:cNvPr id="64" name="TextBox 63"/>
          <p:cNvSpPr txBox="1"/>
          <p:nvPr/>
        </p:nvSpPr>
        <p:spPr>
          <a:xfrm>
            <a:off x="228600" y="228600"/>
            <a:ext cx="5486400" cy="646331"/>
          </a:xfrm>
          <a:prstGeom prst="rect">
            <a:avLst/>
          </a:prstGeom>
          <a:noFill/>
        </p:spPr>
        <p:txBody>
          <a:bodyPr wrap="square" rtlCol="0">
            <a:spAutoFit/>
          </a:bodyPr>
          <a:lstStyle/>
          <a:p>
            <a:r>
              <a:rPr lang="en-US" sz="3600" u="sng" dirty="0" smtClean="0"/>
              <a:t>Mudarabah Model</a:t>
            </a:r>
            <a:endParaRPr lang="en-US" sz="3600" u="sng" dirty="0"/>
          </a:p>
        </p:txBody>
      </p:sp>
      <p:cxnSp>
        <p:nvCxnSpPr>
          <p:cNvPr id="40" name="Straight Arrow Connector 39"/>
          <p:cNvCxnSpPr>
            <a:stCxn id="6" idx="0"/>
            <a:endCxn id="11" idx="2"/>
          </p:cNvCxnSpPr>
          <p:nvPr/>
        </p:nvCxnSpPr>
        <p:spPr>
          <a:xfrm flipV="1">
            <a:off x="7928084" y="1077126"/>
            <a:ext cx="0" cy="289876"/>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1409700" y="4513759"/>
            <a:ext cx="342900"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907220" y="4420741"/>
            <a:ext cx="1278157" cy="461665"/>
          </a:xfrm>
          <a:prstGeom prst="rect">
            <a:avLst/>
          </a:prstGeom>
          <a:noFill/>
        </p:spPr>
        <p:txBody>
          <a:bodyPr wrap="square" rtlCol="0">
            <a:spAutoFit/>
          </a:bodyPr>
          <a:lstStyle/>
          <a:p>
            <a:r>
              <a:rPr lang="en-US" sz="2400" b="1" dirty="0" smtClean="0"/>
              <a:t>Minus</a:t>
            </a:r>
            <a:endParaRPr lang="en-US" sz="2400" b="1" dirty="0"/>
          </a:p>
        </p:txBody>
      </p:sp>
      <p:sp>
        <p:nvSpPr>
          <p:cNvPr id="60" name="TextBox 59"/>
          <p:cNvSpPr txBox="1"/>
          <p:nvPr/>
        </p:nvSpPr>
        <p:spPr>
          <a:xfrm>
            <a:off x="3982435" y="2723693"/>
            <a:ext cx="1143000" cy="369332"/>
          </a:xfrm>
          <a:prstGeom prst="rect">
            <a:avLst/>
          </a:prstGeom>
          <a:noFill/>
        </p:spPr>
        <p:txBody>
          <a:bodyPr wrap="square" rtlCol="0">
            <a:spAutoFit/>
          </a:bodyPr>
          <a:lstStyle/>
          <a:p>
            <a:r>
              <a:rPr lang="en-US" dirty="0" smtClean="0"/>
              <a:t>Death</a:t>
            </a:r>
            <a:endParaRPr lang="en-US" dirty="0"/>
          </a:p>
        </p:txBody>
      </p:sp>
      <p:sp>
        <p:nvSpPr>
          <p:cNvPr id="61" name="TextBox 60"/>
          <p:cNvSpPr txBox="1"/>
          <p:nvPr/>
        </p:nvSpPr>
        <p:spPr>
          <a:xfrm>
            <a:off x="4005262" y="3198899"/>
            <a:ext cx="1143000" cy="369332"/>
          </a:xfrm>
          <a:prstGeom prst="rect">
            <a:avLst/>
          </a:prstGeom>
          <a:noFill/>
        </p:spPr>
        <p:txBody>
          <a:bodyPr wrap="square" rtlCol="0">
            <a:spAutoFit/>
          </a:bodyPr>
          <a:lstStyle/>
          <a:p>
            <a:r>
              <a:rPr lang="en-US" dirty="0" smtClean="0"/>
              <a:t>Surrender</a:t>
            </a:r>
            <a:endParaRPr lang="en-US" dirty="0"/>
          </a:p>
        </p:txBody>
      </p:sp>
      <p:sp>
        <p:nvSpPr>
          <p:cNvPr id="62" name="TextBox 61"/>
          <p:cNvSpPr txBox="1"/>
          <p:nvPr/>
        </p:nvSpPr>
        <p:spPr>
          <a:xfrm>
            <a:off x="4001485" y="3687271"/>
            <a:ext cx="1143000" cy="369332"/>
          </a:xfrm>
          <a:prstGeom prst="rect">
            <a:avLst/>
          </a:prstGeom>
          <a:noFill/>
        </p:spPr>
        <p:txBody>
          <a:bodyPr wrap="square" rtlCol="0">
            <a:spAutoFit/>
          </a:bodyPr>
          <a:lstStyle/>
          <a:p>
            <a:r>
              <a:rPr lang="en-US" dirty="0" smtClean="0"/>
              <a:t>Maturity</a:t>
            </a:r>
            <a:endParaRPr lang="en-US" dirty="0"/>
          </a:p>
        </p:txBody>
      </p:sp>
      <p:cxnSp>
        <p:nvCxnSpPr>
          <p:cNvPr id="65" name="Straight Arrow Connector 64"/>
          <p:cNvCxnSpPr/>
          <p:nvPr/>
        </p:nvCxnSpPr>
        <p:spPr>
          <a:xfrm>
            <a:off x="3161396" y="3093025"/>
            <a:ext cx="342900"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5508734" y="5157517"/>
            <a:ext cx="342900" cy="710587"/>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928084" y="1054385"/>
            <a:ext cx="1215916" cy="369332"/>
          </a:xfrm>
          <a:prstGeom prst="rect">
            <a:avLst/>
          </a:prstGeom>
          <a:noFill/>
        </p:spPr>
        <p:txBody>
          <a:bodyPr wrap="square" rtlCol="0">
            <a:spAutoFit/>
          </a:bodyPr>
          <a:lstStyle/>
          <a:p>
            <a:r>
              <a:rPr lang="en-US" dirty="0" smtClean="0"/>
              <a:t>30% e.g.</a:t>
            </a:r>
            <a:endParaRPr lang="en-US" dirty="0"/>
          </a:p>
        </p:txBody>
      </p:sp>
      <p:cxnSp>
        <p:nvCxnSpPr>
          <p:cNvPr id="72" name="Elbow Connector 71"/>
          <p:cNvCxnSpPr>
            <a:stCxn id="6" idx="2"/>
          </p:cNvCxnSpPr>
          <p:nvPr/>
        </p:nvCxnSpPr>
        <p:spPr>
          <a:xfrm rot="5400000">
            <a:off x="5425560" y="-328790"/>
            <a:ext cx="238360" cy="4766688"/>
          </a:xfrm>
          <a:prstGeom prst="bentConnector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334000" y="1824202"/>
            <a:ext cx="1211317" cy="369332"/>
          </a:xfrm>
          <a:prstGeom prst="rect">
            <a:avLst/>
          </a:prstGeom>
          <a:noFill/>
        </p:spPr>
        <p:txBody>
          <a:bodyPr wrap="square" rtlCol="0">
            <a:spAutoFit/>
          </a:bodyPr>
          <a:lstStyle/>
          <a:p>
            <a:r>
              <a:rPr lang="en-US" b="1" dirty="0" smtClean="0"/>
              <a:t>70%</a:t>
            </a:r>
            <a:endParaRPr lang="en-US" b="1" dirty="0"/>
          </a:p>
        </p:txBody>
      </p:sp>
    </p:spTree>
    <p:extLst>
      <p:ext uri="{BB962C8B-B14F-4D97-AF65-F5344CB8AC3E}">
        <p14:creationId xmlns:p14="http://schemas.microsoft.com/office/powerpoint/2010/main" xmlns="" val="900939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www.takafulbrunei.com.bn/wp-content/uploads/2011/06/Takaful-Nur-Savings.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838200"/>
            <a:ext cx="9143999" cy="5334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0" y="6324600"/>
            <a:ext cx="9143999" cy="646331"/>
          </a:xfrm>
          <a:prstGeom prst="rect">
            <a:avLst/>
          </a:prstGeom>
          <a:noFill/>
        </p:spPr>
        <p:txBody>
          <a:bodyPr wrap="square" rtlCol="0">
            <a:spAutoFit/>
          </a:bodyPr>
          <a:lstStyle/>
          <a:p>
            <a:r>
              <a:rPr lang="en-US" dirty="0" smtClean="0"/>
              <a:t>D – Death, TPD – Total permanent disability, PA – Participant’s Account, PSA – Participant’s Special Account (</a:t>
            </a:r>
            <a:r>
              <a:rPr lang="en-US" dirty="0" err="1" smtClean="0"/>
              <a:t>Tabarru</a:t>
            </a:r>
            <a:r>
              <a:rPr lang="en-US" dirty="0" smtClean="0"/>
              <a:t> Fund or Waqf fund)</a:t>
            </a:r>
            <a:endParaRPr lang="en-US" dirty="0"/>
          </a:p>
        </p:txBody>
      </p:sp>
      <p:sp>
        <p:nvSpPr>
          <p:cNvPr id="4" name="Title 3"/>
          <p:cNvSpPr>
            <a:spLocks noGrp="1"/>
          </p:cNvSpPr>
          <p:nvPr>
            <p:ph type="title"/>
          </p:nvPr>
        </p:nvSpPr>
        <p:spPr>
          <a:xfrm>
            <a:off x="152399" y="0"/>
            <a:ext cx="8991599" cy="685800"/>
          </a:xfrm>
        </p:spPr>
        <p:txBody>
          <a:bodyPr>
            <a:normAutofit fontScale="90000"/>
          </a:bodyPr>
          <a:lstStyle/>
          <a:p>
            <a:r>
              <a:rPr lang="en-US" dirty="0" smtClean="0"/>
              <a:t>Hybrid Model (Wakalah and Mudarabah</a:t>
            </a:r>
            <a:endParaRPr lang="en-US" dirty="0"/>
          </a:p>
        </p:txBody>
      </p:sp>
    </p:spTree>
    <p:extLst>
      <p:ext uri="{BB962C8B-B14F-4D97-AF65-F5344CB8AC3E}">
        <p14:creationId xmlns:p14="http://schemas.microsoft.com/office/powerpoint/2010/main" xmlns="" val="252122035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Rot="1" noChangeArrowheads="1"/>
          </p:cNvSpPr>
          <p:nvPr>
            <p:ph type="title"/>
          </p:nvPr>
        </p:nvSpPr>
        <p:spPr/>
        <p:txBody>
          <a:bodyPr/>
          <a:lstStyle/>
          <a:p>
            <a:r>
              <a:rPr lang="en-US" altLang="en-US"/>
              <a:t>General Takaful Types</a:t>
            </a:r>
          </a:p>
        </p:txBody>
      </p:sp>
      <p:sp>
        <p:nvSpPr>
          <p:cNvPr id="412675" name="Rectangle 3"/>
          <p:cNvSpPr>
            <a:spLocks noGrp="1" noChangeArrowheads="1"/>
          </p:cNvSpPr>
          <p:nvPr>
            <p:ph type="body" idx="1"/>
          </p:nvPr>
        </p:nvSpPr>
        <p:spPr>
          <a:xfrm>
            <a:off x="457200" y="1752600"/>
            <a:ext cx="8229600" cy="4525963"/>
          </a:xfrm>
        </p:spPr>
        <p:txBody>
          <a:bodyPr>
            <a:normAutofit/>
          </a:bodyPr>
          <a:lstStyle/>
          <a:p>
            <a:pPr marL="0" indent="0" algn="just">
              <a:lnSpc>
                <a:spcPct val="150000"/>
              </a:lnSpc>
              <a:buNone/>
            </a:pPr>
            <a:r>
              <a:rPr lang="en-US" altLang="en-US" sz="2800" dirty="0"/>
              <a:t>General Takaful – offers all kinds of non-life risk coverage. It is normally divided into following classes:</a:t>
            </a:r>
          </a:p>
          <a:p>
            <a:pPr marL="979488" lvl="3" indent="-522288" algn="just">
              <a:lnSpc>
                <a:spcPct val="150000"/>
              </a:lnSpc>
              <a:buFont typeface="Arial" panose="020B0604020202020204" pitchFamily="34" charset="0"/>
              <a:buChar char="•"/>
            </a:pPr>
            <a:r>
              <a:rPr lang="en-US" altLang="en-US" sz="2800" dirty="0" smtClean="0"/>
              <a:t>Property </a:t>
            </a:r>
            <a:r>
              <a:rPr lang="en-US" altLang="en-US" sz="2800" dirty="0"/>
              <a:t>Takaful  </a:t>
            </a:r>
          </a:p>
          <a:p>
            <a:pPr marL="979488" lvl="3" indent="-522288" algn="just">
              <a:lnSpc>
                <a:spcPct val="150000"/>
              </a:lnSpc>
              <a:buFont typeface="Arial" panose="020B0604020202020204" pitchFamily="34" charset="0"/>
              <a:buChar char="•"/>
            </a:pPr>
            <a:r>
              <a:rPr lang="en-US" altLang="en-US" sz="2800" dirty="0"/>
              <a:t>Marine Takaful </a:t>
            </a:r>
          </a:p>
          <a:p>
            <a:pPr marL="979488" lvl="3" indent="-522288" algn="just">
              <a:lnSpc>
                <a:spcPct val="150000"/>
              </a:lnSpc>
              <a:buFont typeface="Arial" panose="020B0604020202020204" pitchFamily="34" charset="0"/>
              <a:buChar char="•"/>
            </a:pPr>
            <a:r>
              <a:rPr lang="en-US" altLang="en-US" sz="2800" dirty="0" smtClean="0"/>
              <a:t>Motor </a:t>
            </a:r>
            <a:r>
              <a:rPr lang="en-US" altLang="en-US" sz="2800" dirty="0"/>
              <a:t>Takaful</a:t>
            </a:r>
          </a:p>
          <a:p>
            <a:pPr marL="979488" lvl="3" indent="-522288" algn="just">
              <a:lnSpc>
                <a:spcPct val="150000"/>
              </a:lnSpc>
              <a:buFont typeface="Arial" panose="020B0604020202020204" pitchFamily="34" charset="0"/>
              <a:buChar char="•"/>
            </a:pPr>
            <a:r>
              <a:rPr lang="en-US" altLang="en-US" sz="2800" dirty="0" smtClean="0"/>
              <a:t>Home Takaful</a:t>
            </a:r>
            <a:endParaRPr lang="en-US" altLang="en-US" sz="2800" dirty="0"/>
          </a:p>
        </p:txBody>
      </p:sp>
    </p:spTree>
    <p:extLst>
      <p:ext uri="{BB962C8B-B14F-4D97-AF65-F5344CB8AC3E}">
        <p14:creationId xmlns:p14="http://schemas.microsoft.com/office/powerpoint/2010/main" xmlns="" val="3833537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Rot="1" noChangeArrowheads="1"/>
          </p:cNvSpPr>
          <p:nvPr>
            <p:ph type="title"/>
          </p:nvPr>
        </p:nvSpPr>
        <p:spPr/>
        <p:txBody>
          <a:bodyPr/>
          <a:lstStyle/>
          <a:p>
            <a:r>
              <a:rPr lang="en-US" altLang="en-US"/>
              <a:t>Types of Family Takaful</a:t>
            </a:r>
          </a:p>
        </p:txBody>
      </p:sp>
      <p:sp>
        <p:nvSpPr>
          <p:cNvPr id="465923" name="Rectangle 3"/>
          <p:cNvSpPr>
            <a:spLocks noGrp="1" noChangeArrowheads="1"/>
          </p:cNvSpPr>
          <p:nvPr>
            <p:ph type="body" idx="1"/>
          </p:nvPr>
        </p:nvSpPr>
        <p:spPr/>
        <p:txBody>
          <a:bodyPr>
            <a:normAutofit/>
          </a:bodyPr>
          <a:lstStyle/>
          <a:p>
            <a:pPr marL="457200" indent="-457200">
              <a:lnSpc>
                <a:spcPct val="150000"/>
              </a:lnSpc>
            </a:pPr>
            <a:r>
              <a:rPr lang="en-GB" altLang="en-US" sz="2800" dirty="0"/>
              <a:t>Term Life Takaful</a:t>
            </a:r>
          </a:p>
          <a:p>
            <a:pPr marL="457200" indent="-457200">
              <a:lnSpc>
                <a:spcPct val="150000"/>
              </a:lnSpc>
            </a:pPr>
            <a:r>
              <a:rPr lang="en-GB" altLang="en-US" sz="2800" dirty="0" smtClean="0"/>
              <a:t>Whole </a:t>
            </a:r>
            <a:r>
              <a:rPr lang="en-GB" altLang="en-US" sz="2800" dirty="0"/>
              <a:t>Life Takaful</a:t>
            </a:r>
          </a:p>
          <a:p>
            <a:pPr marL="457200" indent="-457200">
              <a:lnSpc>
                <a:spcPct val="150000"/>
              </a:lnSpc>
            </a:pPr>
            <a:r>
              <a:rPr lang="en-US" altLang="en-US" sz="2800" dirty="0" smtClean="0"/>
              <a:t>Marriage </a:t>
            </a:r>
            <a:r>
              <a:rPr lang="en-US" altLang="en-US" sz="2800" dirty="0"/>
              <a:t>Plan </a:t>
            </a:r>
          </a:p>
          <a:p>
            <a:pPr marL="457200" indent="-457200">
              <a:lnSpc>
                <a:spcPct val="150000"/>
              </a:lnSpc>
            </a:pPr>
            <a:r>
              <a:rPr lang="en-US" altLang="en-US" sz="2800" dirty="0"/>
              <a:t>Education </a:t>
            </a:r>
            <a:r>
              <a:rPr lang="en-US" altLang="en-US" sz="2800" dirty="0" smtClean="0"/>
              <a:t>Plan</a:t>
            </a:r>
          </a:p>
          <a:p>
            <a:pPr marL="457200" indent="-457200">
              <a:lnSpc>
                <a:spcPct val="150000"/>
              </a:lnSpc>
            </a:pPr>
            <a:r>
              <a:rPr lang="en-US" altLang="en-US" sz="2800" dirty="0" smtClean="0"/>
              <a:t>Child </a:t>
            </a:r>
            <a:r>
              <a:rPr lang="en-US" altLang="en-US" sz="2800" dirty="0"/>
              <a:t>education </a:t>
            </a:r>
            <a:r>
              <a:rPr lang="en-US" altLang="en-US" sz="2800" dirty="0" smtClean="0"/>
              <a:t>takaful</a:t>
            </a:r>
          </a:p>
          <a:p>
            <a:pPr marL="457200" indent="-457200">
              <a:lnSpc>
                <a:spcPct val="150000"/>
              </a:lnSpc>
            </a:pPr>
            <a:r>
              <a:rPr lang="en-US" altLang="en-US" sz="2800" dirty="0" smtClean="0"/>
              <a:t>Medical </a:t>
            </a:r>
            <a:r>
              <a:rPr lang="en-US" altLang="en-US" sz="2800" dirty="0"/>
              <a:t>&amp; health takaful</a:t>
            </a:r>
            <a:endParaRPr lang="en-GB" altLang="en-US" sz="2800" dirty="0"/>
          </a:p>
        </p:txBody>
      </p:sp>
    </p:spTree>
    <p:extLst>
      <p:ext uri="{BB962C8B-B14F-4D97-AF65-F5344CB8AC3E}">
        <p14:creationId xmlns:p14="http://schemas.microsoft.com/office/powerpoint/2010/main" xmlns="" val="22608421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Rot="1" noChangeArrowheads="1"/>
          </p:cNvSpPr>
          <p:nvPr>
            <p:ph type="title"/>
          </p:nvPr>
        </p:nvSpPr>
        <p:spPr>
          <a:xfrm>
            <a:off x="228600" y="152400"/>
            <a:ext cx="8610600" cy="838200"/>
          </a:xfrm>
        </p:spPr>
        <p:txBody>
          <a:bodyPr>
            <a:noAutofit/>
          </a:bodyPr>
          <a:lstStyle/>
          <a:p>
            <a:r>
              <a:rPr lang="en-GB" altLang="en-US" sz="3200" dirty="0"/>
              <a:t>Takaful Policy Document / Participants’ Membership Document</a:t>
            </a:r>
            <a:r>
              <a:rPr lang="en-US" altLang="en-US" sz="3200" dirty="0"/>
              <a:t> (Takaful Pakistan Limited )</a:t>
            </a:r>
          </a:p>
        </p:txBody>
      </p:sp>
      <p:sp>
        <p:nvSpPr>
          <p:cNvPr id="551939" name="Rectangle 3"/>
          <p:cNvSpPr>
            <a:spLocks noGrp="1" noChangeArrowheads="1"/>
          </p:cNvSpPr>
          <p:nvPr>
            <p:ph type="body" idx="1"/>
          </p:nvPr>
        </p:nvSpPr>
        <p:spPr>
          <a:xfrm>
            <a:off x="304800" y="1143000"/>
            <a:ext cx="8610600" cy="5410200"/>
          </a:xfrm>
        </p:spPr>
        <p:txBody>
          <a:bodyPr>
            <a:noAutofit/>
          </a:bodyPr>
          <a:lstStyle/>
          <a:p>
            <a:pPr marL="0" lvl="1" indent="0">
              <a:lnSpc>
                <a:spcPct val="80000"/>
              </a:lnSpc>
              <a:buNone/>
            </a:pPr>
            <a:r>
              <a:rPr lang="en-US" altLang="en-US" sz="2400" dirty="0" smtClean="0"/>
              <a:t>Introduction:</a:t>
            </a:r>
            <a:endParaRPr lang="en-US" altLang="en-US" sz="2400" dirty="0"/>
          </a:p>
          <a:p>
            <a:pPr marL="457200" lvl="1" indent="-457200">
              <a:lnSpc>
                <a:spcPct val="80000"/>
              </a:lnSpc>
            </a:pPr>
            <a:r>
              <a:rPr lang="en-US" altLang="en-US" sz="2400" dirty="0"/>
              <a:t>This is to acknowledge that the applicant </a:t>
            </a:r>
            <a:r>
              <a:rPr lang="en-US" altLang="en-US" sz="2400" dirty="0" smtClean="0"/>
              <a:t>as </a:t>
            </a:r>
            <a:r>
              <a:rPr lang="en-US" altLang="en-US" sz="2400" dirty="0"/>
              <a:t>more fully described in the schedule hereto:</a:t>
            </a:r>
          </a:p>
          <a:p>
            <a:pPr marL="457200" lvl="1" indent="-457200">
              <a:lnSpc>
                <a:spcPct val="80000"/>
              </a:lnSpc>
            </a:pPr>
            <a:r>
              <a:rPr lang="en-US" altLang="en-US" sz="2400" dirty="0" smtClean="0"/>
              <a:t>Is </a:t>
            </a:r>
            <a:r>
              <a:rPr lang="en-US" altLang="en-US" sz="2400" dirty="0"/>
              <a:t>accepted as a member of the Participants' Takaful Fund (hereinafter called the 'Fund') operated by Takaful Pakistan Limited (hereinafter called the 'Company').</a:t>
            </a:r>
          </a:p>
          <a:p>
            <a:pPr marL="457200" lvl="1" indent="-457200">
              <a:lnSpc>
                <a:spcPct val="80000"/>
              </a:lnSpc>
            </a:pPr>
            <a:r>
              <a:rPr lang="en-US" altLang="en-US" sz="2400" dirty="0" smtClean="0"/>
              <a:t>Being </a:t>
            </a:r>
            <a:r>
              <a:rPr lang="en-US" altLang="en-US" sz="2400" dirty="0"/>
              <a:t>a member of the Fund, he/she is acknowledged as a beneficiary under the attached Indemnity Policy of the Fund, and of the benefits declared by the Fund from time to time under this policy, in accordance with the Waqf rules governing the Fund.</a:t>
            </a:r>
          </a:p>
          <a:p>
            <a:pPr marL="457200" lvl="1" indent="-457200">
              <a:lnSpc>
                <a:spcPct val="80000"/>
              </a:lnSpc>
            </a:pPr>
            <a:r>
              <a:rPr lang="en-US" altLang="en-US" sz="2400" dirty="0" smtClean="0"/>
              <a:t>Subject </a:t>
            </a:r>
            <a:r>
              <a:rPr lang="en-US" altLang="en-US" sz="2400" dirty="0"/>
              <a:t>to the participant  continuing as a member of the Fund and complying with his/her undertaking under his/her declaration made in the proposal form, he/she is indemnified by the Fund as one of its beneficiaries against the perils/events described, in the manner and to the extent as stated hereunder.</a:t>
            </a:r>
          </a:p>
          <a:p>
            <a:pPr marL="1035050" lvl="1" indent="-577850">
              <a:lnSpc>
                <a:spcPct val="80000"/>
              </a:lnSpc>
              <a:buFont typeface="Wingdings" pitchFamily="2" charset="2"/>
              <a:buNone/>
            </a:pPr>
            <a:endParaRPr lang="en-US" altLang="en-US" sz="2400" dirty="0"/>
          </a:p>
        </p:txBody>
      </p:sp>
    </p:spTree>
    <p:extLst>
      <p:ext uri="{BB962C8B-B14F-4D97-AF65-F5344CB8AC3E}">
        <p14:creationId xmlns:p14="http://schemas.microsoft.com/office/powerpoint/2010/main" xmlns="" val="322405174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3" name="Rectangle 3"/>
          <p:cNvSpPr>
            <a:spLocks noGrp="1" noChangeArrowheads="1"/>
          </p:cNvSpPr>
          <p:nvPr>
            <p:ph idx="1"/>
          </p:nvPr>
        </p:nvSpPr>
        <p:spPr/>
        <p:txBody>
          <a:bodyPr>
            <a:noAutofit/>
          </a:bodyPr>
          <a:lstStyle/>
          <a:p>
            <a:pPr marL="65087" lvl="1" indent="0">
              <a:buNone/>
            </a:pPr>
            <a:r>
              <a:rPr lang="en-US" altLang="en-US" b="1" dirty="0"/>
              <a:t>Duration:</a:t>
            </a:r>
          </a:p>
          <a:p>
            <a:pPr marL="571500" lvl="2" indent="-506413" algn="just"/>
            <a:r>
              <a:rPr lang="en-US" altLang="en-US" sz="2800" dirty="0"/>
              <a:t>Normally policies are issued for the duration of twelve months. </a:t>
            </a:r>
          </a:p>
          <a:p>
            <a:pPr marL="571500" lvl="2" indent="-506413" algn="just"/>
            <a:r>
              <a:rPr lang="en-US" altLang="en-US" sz="2800" dirty="0"/>
              <a:t>Extended coverage on project policies.</a:t>
            </a:r>
          </a:p>
          <a:p>
            <a:pPr marL="571500" lvl="2" indent="-506413" algn="just"/>
            <a:r>
              <a:rPr lang="en-US" altLang="en-US" sz="2800" dirty="0"/>
              <a:t>MARINE POLICY : The membership under this document shall be for the period of _________ months. However, the benefits under this document, except Surplus if any, shall cease on the arrival of goods at destination. </a:t>
            </a:r>
          </a:p>
          <a:p>
            <a:pPr marL="1035050" lvl="1" indent="-577850" algn="just">
              <a:buFont typeface="Wingdings" pitchFamily="2" charset="2"/>
              <a:buNone/>
            </a:pPr>
            <a:endParaRPr lang="en-US" altLang="en-US" dirty="0"/>
          </a:p>
        </p:txBody>
      </p:sp>
      <p:sp>
        <p:nvSpPr>
          <p:cNvPr id="4" name="Rectangle 2"/>
          <p:cNvSpPr txBox="1">
            <a:spLocks noRot="1" noChangeArrowheads="1"/>
          </p:cNvSpPr>
          <p:nvPr/>
        </p:nvSpPr>
        <p:spPr>
          <a:xfrm>
            <a:off x="228600" y="152400"/>
            <a:ext cx="8763000"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dirty="0" smtClean="0"/>
              <a:t>Takaful Policy Document / Participants’ Membership Document</a:t>
            </a:r>
            <a:r>
              <a:rPr lang="en-US" altLang="en-US" sz="3200" dirty="0" smtClean="0"/>
              <a:t> (Takaful Pakistan Limited )</a:t>
            </a:r>
            <a:endParaRPr lang="en-US" altLang="en-US" sz="3200" dirty="0"/>
          </a:p>
        </p:txBody>
      </p:sp>
    </p:spTree>
    <p:extLst>
      <p:ext uri="{BB962C8B-B14F-4D97-AF65-F5344CB8AC3E}">
        <p14:creationId xmlns:p14="http://schemas.microsoft.com/office/powerpoint/2010/main" xmlns="" val="149624010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Previous Lecture</a:t>
            </a:r>
            <a:endParaRPr lang="en-US" dirty="0"/>
          </a:p>
        </p:txBody>
      </p:sp>
      <p:sp>
        <p:nvSpPr>
          <p:cNvPr id="3" name="Content Placeholder 2"/>
          <p:cNvSpPr>
            <a:spLocks noGrp="1"/>
          </p:cNvSpPr>
          <p:nvPr>
            <p:ph idx="1"/>
          </p:nvPr>
        </p:nvSpPr>
        <p:spPr/>
        <p:txBody>
          <a:bodyPr/>
          <a:lstStyle/>
          <a:p>
            <a:pPr marL="0" indent="0">
              <a:buNone/>
            </a:pPr>
            <a:r>
              <a:rPr lang="en-US" dirty="0" smtClean="0"/>
              <a:t>In the previous lecture we studied the following topics:</a:t>
            </a:r>
          </a:p>
          <a:p>
            <a:r>
              <a:rPr lang="en-US" dirty="0"/>
              <a:t>Concept of </a:t>
            </a:r>
            <a:r>
              <a:rPr lang="en-US" dirty="0" smtClean="0"/>
              <a:t>Insurance and Takaful</a:t>
            </a:r>
            <a:endParaRPr lang="en-US" dirty="0"/>
          </a:p>
          <a:p>
            <a:r>
              <a:rPr lang="en-US" dirty="0"/>
              <a:t>Objections against conventional Insurance system</a:t>
            </a:r>
          </a:p>
          <a:p>
            <a:r>
              <a:rPr lang="en-US" dirty="0"/>
              <a:t>Difference between Takaful and conventional </a:t>
            </a:r>
            <a:r>
              <a:rPr lang="en-US" dirty="0" smtClean="0"/>
              <a:t>insurance</a:t>
            </a:r>
          </a:p>
          <a:p>
            <a:r>
              <a:rPr lang="en-US" dirty="0" smtClean="0"/>
              <a:t>Features of Takaful or Islamic </a:t>
            </a:r>
            <a:r>
              <a:rPr lang="en-US" dirty="0"/>
              <a:t>insurance </a:t>
            </a:r>
          </a:p>
          <a:p>
            <a:pPr marL="0" indent="0">
              <a:buNone/>
            </a:pPr>
            <a:endParaRPr lang="en-US" dirty="0"/>
          </a:p>
        </p:txBody>
      </p:sp>
    </p:spTree>
    <p:extLst>
      <p:ext uri="{BB962C8B-B14F-4D97-AF65-F5344CB8AC3E}">
        <p14:creationId xmlns:p14="http://schemas.microsoft.com/office/powerpoint/2010/main" xmlns="" val="3068079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Rectangle 3"/>
          <p:cNvSpPr>
            <a:spLocks noGrp="1" noChangeArrowheads="1"/>
          </p:cNvSpPr>
          <p:nvPr>
            <p:ph type="body" idx="1"/>
          </p:nvPr>
        </p:nvSpPr>
        <p:spPr>
          <a:xfrm>
            <a:off x="457200" y="1371600"/>
            <a:ext cx="8229600" cy="5334000"/>
          </a:xfrm>
        </p:spPr>
        <p:txBody>
          <a:bodyPr>
            <a:noAutofit/>
          </a:bodyPr>
          <a:lstStyle/>
          <a:p>
            <a:pPr marL="685800" lvl="1" indent="-620713">
              <a:lnSpc>
                <a:spcPct val="150000"/>
              </a:lnSpc>
              <a:buNone/>
            </a:pPr>
            <a:r>
              <a:rPr lang="en-US" altLang="en-US" sz="2100" b="1" dirty="0"/>
              <a:t>Cancellation Clause:</a:t>
            </a:r>
          </a:p>
          <a:p>
            <a:pPr marL="457200" lvl="1" indent="-392113" algn="just">
              <a:lnSpc>
                <a:spcPct val="150000"/>
              </a:lnSpc>
            </a:pPr>
            <a:r>
              <a:rPr lang="en-US" altLang="en-US" sz="2100" dirty="0"/>
              <a:t>This Policy may at any time be terminated at the option of the Company, on 14 days' notice to that effect being given to the Participant at his last known address. In that case, the Participant shall be GIVEN an amount equivalent to a ratable proportion of the contribution for the unexpired Period of Policy from the date of such cancellation. This Policy my also be terminated at any time at the request of the Participant, in which case the Participant will be PAID an amount equivalent to the actual contribution made initially by him/her, less the amount worked as per the following scale applicable to the period during which the policy has been in force:</a:t>
            </a:r>
          </a:p>
        </p:txBody>
      </p:sp>
      <p:sp>
        <p:nvSpPr>
          <p:cNvPr id="5" name="Rectangle 2"/>
          <p:cNvSpPr>
            <a:spLocks noGrp="1" noRot="1" noChangeArrowheads="1"/>
          </p:cNvSpPr>
          <p:nvPr>
            <p:ph type="title"/>
          </p:nvPr>
        </p:nvSpPr>
        <p:spPr>
          <a:xfrm>
            <a:off x="457200" y="152400"/>
            <a:ext cx="8229600" cy="1066800"/>
          </a:xfrm>
        </p:spPr>
        <p:txBody>
          <a:bodyPr>
            <a:noAutofit/>
          </a:bodyPr>
          <a:lstStyle/>
          <a:p>
            <a:r>
              <a:rPr lang="en-GB" altLang="en-US" sz="2800" dirty="0"/>
              <a:t>Takaful Policy Document / Participants’ Membership Document</a:t>
            </a:r>
            <a:r>
              <a:rPr lang="en-US" altLang="en-US" sz="2800" dirty="0"/>
              <a:t> (Takaful Pakistan Limited )</a:t>
            </a:r>
          </a:p>
        </p:txBody>
      </p:sp>
    </p:spTree>
    <p:extLst>
      <p:ext uri="{BB962C8B-B14F-4D97-AF65-F5344CB8AC3E}">
        <p14:creationId xmlns:p14="http://schemas.microsoft.com/office/powerpoint/2010/main" xmlns="" val="188354372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1" name="Rectangle 3"/>
          <p:cNvSpPr>
            <a:spLocks noGrp="1" noChangeArrowheads="1"/>
          </p:cNvSpPr>
          <p:nvPr>
            <p:ph type="body" idx="1"/>
          </p:nvPr>
        </p:nvSpPr>
        <p:spPr>
          <a:xfrm>
            <a:off x="457200" y="1752600"/>
            <a:ext cx="8229600" cy="4800600"/>
          </a:xfrm>
        </p:spPr>
        <p:txBody>
          <a:bodyPr>
            <a:normAutofit fontScale="92500"/>
          </a:bodyPr>
          <a:lstStyle/>
          <a:p>
            <a:pPr marL="457200" lvl="1" indent="-457200">
              <a:buFont typeface="Arial" panose="020B0604020202020204" pitchFamily="34" charset="0"/>
              <a:buChar char="•"/>
            </a:pPr>
            <a:r>
              <a:rPr lang="en-US" altLang="en-US" b="1" dirty="0" smtClean="0"/>
              <a:t>Takaful operator's fee</a:t>
            </a:r>
          </a:p>
          <a:p>
            <a:pPr marL="642938" lvl="1" indent="-414338"/>
            <a:r>
              <a:rPr lang="en-US" altLang="en-US" dirty="0" smtClean="0"/>
              <a:t>The </a:t>
            </a:r>
            <a:r>
              <a:rPr lang="en-US" altLang="en-US" dirty="0"/>
              <a:t>Company shall deduct Takaful Operator's fee out of the Contribution received under this Policy. Such fee shall be based on the </a:t>
            </a:r>
            <a:r>
              <a:rPr lang="en-US" altLang="en-US" dirty="0" err="1"/>
              <a:t>Wakala</a:t>
            </a:r>
            <a:r>
              <a:rPr lang="en-US" altLang="en-US" dirty="0"/>
              <a:t> principle since the Company hereby acts as a </a:t>
            </a:r>
            <a:r>
              <a:rPr lang="en-US" altLang="en-US" dirty="0" err="1"/>
              <a:t>Wakeel</a:t>
            </a:r>
            <a:r>
              <a:rPr lang="en-US" altLang="en-US" dirty="0"/>
              <a:t> on behalf of the Fund.</a:t>
            </a:r>
          </a:p>
          <a:p>
            <a:pPr marL="522288" lvl="1" indent="-457200">
              <a:buFont typeface="Arial" panose="020B0604020202020204" pitchFamily="34" charset="0"/>
              <a:buChar char="•"/>
            </a:pPr>
            <a:r>
              <a:rPr lang="en-US" altLang="en-US" b="1" dirty="0" smtClean="0"/>
              <a:t>Investment management share</a:t>
            </a:r>
          </a:p>
          <a:p>
            <a:pPr marL="642938" lvl="1" indent="-414338"/>
            <a:r>
              <a:rPr lang="en-US" altLang="en-US" dirty="0" smtClean="0"/>
              <a:t>The </a:t>
            </a:r>
            <a:r>
              <a:rPr lang="en-US" altLang="en-US" dirty="0"/>
              <a:t>Company shall act as a Mudarib for the purpose of managing the investment of the Participant's Contribution. As such, the Company stands entitled to a share in the investment income thereof as Mudarib.</a:t>
            </a:r>
          </a:p>
        </p:txBody>
      </p:sp>
      <p:sp>
        <p:nvSpPr>
          <p:cNvPr id="5" name="Rectangle 2"/>
          <p:cNvSpPr>
            <a:spLocks noGrp="1" noRot="1" noChangeArrowheads="1"/>
          </p:cNvSpPr>
          <p:nvPr>
            <p:ph type="title"/>
          </p:nvPr>
        </p:nvSpPr>
        <p:spPr>
          <a:xfrm>
            <a:off x="457200" y="152400"/>
            <a:ext cx="8229600" cy="990600"/>
          </a:xfrm>
        </p:spPr>
        <p:txBody>
          <a:bodyPr>
            <a:noAutofit/>
          </a:bodyPr>
          <a:lstStyle/>
          <a:p>
            <a:r>
              <a:rPr lang="en-GB" altLang="en-US" sz="2800" dirty="0"/>
              <a:t>Takaful Policy Document / Participants’ Membership Document</a:t>
            </a:r>
            <a:r>
              <a:rPr lang="en-US" altLang="en-US" sz="2800" dirty="0"/>
              <a:t> (Takaful Pakistan Limited )</a:t>
            </a:r>
          </a:p>
        </p:txBody>
      </p:sp>
    </p:spTree>
    <p:extLst>
      <p:ext uri="{BB962C8B-B14F-4D97-AF65-F5344CB8AC3E}">
        <p14:creationId xmlns:p14="http://schemas.microsoft.com/office/powerpoint/2010/main" xmlns="" val="20533699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Rot="1" noChangeArrowheads="1"/>
          </p:cNvSpPr>
          <p:nvPr>
            <p:ph type="title"/>
          </p:nvPr>
        </p:nvSpPr>
        <p:spPr/>
        <p:txBody>
          <a:bodyPr>
            <a:normAutofit fontScale="90000"/>
          </a:bodyPr>
          <a:lstStyle/>
          <a:p>
            <a:r>
              <a:rPr lang="en-GB" altLang="en-US"/>
              <a:t>Takaful Policy Document / Participants’ Membership Document</a:t>
            </a:r>
            <a:r>
              <a:rPr lang="en-US" altLang="en-US"/>
              <a:t> </a:t>
            </a:r>
          </a:p>
        </p:txBody>
      </p:sp>
      <p:sp>
        <p:nvSpPr>
          <p:cNvPr id="556035" name="Rectangle 3"/>
          <p:cNvSpPr>
            <a:spLocks noGrp="1" noChangeArrowheads="1"/>
          </p:cNvSpPr>
          <p:nvPr>
            <p:ph type="body" idx="1"/>
          </p:nvPr>
        </p:nvSpPr>
        <p:spPr>
          <a:xfrm>
            <a:off x="457200" y="1752600"/>
            <a:ext cx="8229600" cy="4800600"/>
          </a:xfrm>
        </p:spPr>
        <p:txBody>
          <a:bodyPr>
            <a:normAutofit/>
          </a:bodyPr>
          <a:lstStyle/>
          <a:p>
            <a:pPr marL="0" lvl="1" indent="0" algn="just">
              <a:lnSpc>
                <a:spcPct val="150000"/>
              </a:lnSpc>
              <a:buNone/>
            </a:pPr>
            <a:r>
              <a:rPr lang="en-US" altLang="en-US" sz="2400" b="1" dirty="0" smtClean="0"/>
              <a:t>Surplus distribution</a:t>
            </a:r>
          </a:p>
          <a:p>
            <a:pPr marL="457200" lvl="1" indent="-392113" algn="just">
              <a:lnSpc>
                <a:spcPct val="150000"/>
              </a:lnSpc>
            </a:pPr>
            <a:r>
              <a:rPr lang="en-US" altLang="en-US" sz="2400" dirty="0" smtClean="0"/>
              <a:t>If</a:t>
            </a:r>
            <a:r>
              <a:rPr lang="en-US" altLang="en-US" sz="2400" dirty="0"/>
              <a:t>, at the end of the period of Policy stated in the Schedule, there is a surplus in the General Takaful Fund, the same shall be distributed among the Participants. Provided that, in case the Participant has made any claim or received any benefits under this Policy, that claimed amount shall be deducted from the net amount worked out as due to the Participant. </a:t>
            </a:r>
          </a:p>
        </p:txBody>
      </p:sp>
    </p:spTree>
    <p:extLst>
      <p:ext uri="{BB962C8B-B14F-4D97-AF65-F5344CB8AC3E}">
        <p14:creationId xmlns:p14="http://schemas.microsoft.com/office/powerpoint/2010/main" xmlns="" val="217328976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Grp="1" noRot="1" noChangeArrowheads="1"/>
          </p:cNvSpPr>
          <p:nvPr>
            <p:ph type="title"/>
          </p:nvPr>
        </p:nvSpPr>
        <p:spPr>
          <a:xfrm>
            <a:off x="457200" y="0"/>
            <a:ext cx="8229600" cy="762000"/>
          </a:xfrm>
        </p:spPr>
        <p:txBody>
          <a:bodyPr/>
          <a:lstStyle/>
          <a:p>
            <a:r>
              <a:rPr lang="en-US" altLang="en-US" dirty="0" err="1"/>
              <a:t>ReTakaful</a:t>
            </a:r>
            <a:endParaRPr lang="en-US" altLang="en-US" dirty="0"/>
          </a:p>
        </p:txBody>
      </p:sp>
      <p:sp>
        <p:nvSpPr>
          <p:cNvPr id="532483" name="Rectangle 3"/>
          <p:cNvSpPr>
            <a:spLocks noGrp="1" noChangeArrowheads="1"/>
          </p:cNvSpPr>
          <p:nvPr>
            <p:ph type="body" idx="1"/>
          </p:nvPr>
        </p:nvSpPr>
        <p:spPr>
          <a:xfrm>
            <a:off x="457200" y="762000"/>
            <a:ext cx="8229600" cy="6096000"/>
          </a:xfrm>
        </p:spPr>
        <p:txBody>
          <a:bodyPr>
            <a:noAutofit/>
          </a:bodyPr>
          <a:lstStyle/>
          <a:p>
            <a:pPr marL="0" indent="0">
              <a:lnSpc>
                <a:spcPct val="150000"/>
              </a:lnSpc>
              <a:buNone/>
            </a:pPr>
            <a:r>
              <a:rPr lang="en-US" altLang="en-US" sz="2400" dirty="0"/>
              <a:t>Currently </a:t>
            </a:r>
            <a:r>
              <a:rPr lang="en-US" altLang="en-US" sz="2400" dirty="0" err="1" smtClean="0"/>
              <a:t>ReTakaful</a:t>
            </a:r>
            <a:r>
              <a:rPr lang="en-US" altLang="en-US" sz="2400" dirty="0" smtClean="0"/>
              <a:t> </a:t>
            </a:r>
            <a:r>
              <a:rPr lang="en-US" altLang="en-US" sz="2400" dirty="0"/>
              <a:t>companies worldwide offering a relatively small capacity</a:t>
            </a:r>
            <a:r>
              <a:rPr lang="en-US" altLang="en-US" sz="2400" dirty="0" smtClean="0"/>
              <a:t>:</a:t>
            </a:r>
          </a:p>
          <a:p>
            <a:pPr>
              <a:lnSpc>
                <a:spcPct val="150000"/>
              </a:lnSpc>
            </a:pPr>
            <a:r>
              <a:rPr lang="en-US" altLang="en-US" sz="2400" dirty="0" smtClean="0"/>
              <a:t>ACR </a:t>
            </a:r>
            <a:r>
              <a:rPr lang="en-US" altLang="en-US" sz="2400" dirty="0" err="1"/>
              <a:t>Retakaful</a:t>
            </a:r>
            <a:r>
              <a:rPr lang="en-US" altLang="en-US" sz="2400" dirty="0"/>
              <a:t> (Bahrain)</a:t>
            </a:r>
          </a:p>
          <a:p>
            <a:pPr>
              <a:lnSpc>
                <a:spcPct val="150000"/>
              </a:lnSpc>
            </a:pPr>
            <a:r>
              <a:rPr lang="en-US" altLang="en-US" sz="2400" dirty="0"/>
              <a:t>Solidarity Islamic Takaful &amp; </a:t>
            </a:r>
            <a:r>
              <a:rPr lang="en-US" altLang="en-US" sz="2400" dirty="0" err="1"/>
              <a:t>Retakaful</a:t>
            </a:r>
            <a:r>
              <a:rPr lang="en-US" altLang="en-US" sz="2400" dirty="0"/>
              <a:t> Co. (Bahrain)</a:t>
            </a:r>
          </a:p>
          <a:p>
            <a:pPr>
              <a:lnSpc>
                <a:spcPct val="150000"/>
              </a:lnSpc>
            </a:pPr>
            <a:r>
              <a:rPr lang="en-US" altLang="en-US" sz="2400" dirty="0"/>
              <a:t>Africa </a:t>
            </a:r>
            <a:r>
              <a:rPr lang="en-US" altLang="en-US" sz="2400" dirty="0" err="1"/>
              <a:t>Retakaful</a:t>
            </a:r>
            <a:r>
              <a:rPr lang="en-US" altLang="en-US" sz="2400" dirty="0"/>
              <a:t> (Egypt)</a:t>
            </a:r>
          </a:p>
          <a:p>
            <a:pPr>
              <a:lnSpc>
                <a:spcPct val="150000"/>
              </a:lnSpc>
            </a:pPr>
            <a:r>
              <a:rPr lang="en-US" altLang="en-US" sz="2400" dirty="0"/>
              <a:t>Amin Reinsurance Company (Iran)</a:t>
            </a:r>
          </a:p>
          <a:p>
            <a:pPr>
              <a:lnSpc>
                <a:spcPct val="150000"/>
              </a:lnSpc>
            </a:pPr>
            <a:r>
              <a:rPr lang="en-US" altLang="en-US" sz="2400" dirty="0"/>
              <a:t>Al </a:t>
            </a:r>
            <a:r>
              <a:rPr lang="en-US" altLang="en-US" sz="2400" dirty="0" err="1"/>
              <a:t>Fajer</a:t>
            </a:r>
            <a:r>
              <a:rPr lang="en-US" altLang="en-US" sz="2400" dirty="0"/>
              <a:t> </a:t>
            </a:r>
            <a:r>
              <a:rPr lang="en-US" altLang="en-US" sz="2400" dirty="0" err="1"/>
              <a:t>Retakaful</a:t>
            </a:r>
            <a:r>
              <a:rPr lang="en-US" altLang="en-US" sz="2400" dirty="0"/>
              <a:t> Insurance Co. (Kuwait)</a:t>
            </a:r>
          </a:p>
          <a:p>
            <a:pPr>
              <a:lnSpc>
                <a:spcPct val="150000"/>
              </a:lnSpc>
            </a:pPr>
            <a:r>
              <a:rPr lang="en-US" altLang="en-US" sz="2400" dirty="0"/>
              <a:t>ACR </a:t>
            </a:r>
            <a:r>
              <a:rPr lang="en-US" altLang="en-US" sz="2400" dirty="0" err="1"/>
              <a:t>Retakaful</a:t>
            </a:r>
            <a:r>
              <a:rPr lang="en-US" altLang="en-US" sz="2400" dirty="0"/>
              <a:t> (Malaysia)</a:t>
            </a:r>
          </a:p>
          <a:p>
            <a:pPr>
              <a:lnSpc>
                <a:spcPct val="150000"/>
              </a:lnSpc>
            </a:pPr>
            <a:r>
              <a:rPr lang="en-US" altLang="en-US" sz="2400" dirty="0"/>
              <a:t>Islamic Takaful &amp; Re-takaful Co. (Saudi Arabia)</a:t>
            </a:r>
          </a:p>
          <a:p>
            <a:pPr>
              <a:lnSpc>
                <a:spcPct val="150000"/>
              </a:lnSpc>
            </a:pPr>
            <a:r>
              <a:rPr lang="en-US" altLang="en-US" sz="2400" dirty="0"/>
              <a:t>National Re-insurance Co. (</a:t>
            </a:r>
            <a:r>
              <a:rPr lang="en-US" altLang="en-US" sz="2400" dirty="0" err="1"/>
              <a:t>NRICo</a:t>
            </a:r>
            <a:r>
              <a:rPr lang="en-US" altLang="en-US" sz="2400" dirty="0"/>
              <a:t>.) (Sudan)</a:t>
            </a:r>
          </a:p>
          <a:p>
            <a:pPr>
              <a:lnSpc>
                <a:spcPct val="150000"/>
              </a:lnSpc>
            </a:pPr>
            <a:r>
              <a:rPr lang="en-US" altLang="en-US" sz="2400" dirty="0" err="1"/>
              <a:t>Shiekan</a:t>
            </a:r>
            <a:r>
              <a:rPr lang="en-US" altLang="en-US" sz="2400" dirty="0"/>
              <a:t> Insurance &amp; Reinsurance (Sudan)</a:t>
            </a:r>
          </a:p>
          <a:p>
            <a:pPr>
              <a:lnSpc>
                <a:spcPct val="150000"/>
              </a:lnSpc>
            </a:pPr>
            <a:r>
              <a:rPr lang="en-US" altLang="en-US" sz="2400" dirty="0"/>
              <a:t>Tunis </a:t>
            </a:r>
            <a:r>
              <a:rPr lang="en-US" altLang="en-US" sz="2400" dirty="0" err="1"/>
              <a:t>Retakaful</a:t>
            </a:r>
            <a:r>
              <a:rPr lang="en-US" altLang="en-US" sz="2400" dirty="0"/>
              <a:t> (Tunisia)</a:t>
            </a:r>
          </a:p>
          <a:p>
            <a:pPr marL="0" indent="0">
              <a:lnSpc>
                <a:spcPct val="150000"/>
              </a:lnSpc>
              <a:buNone/>
            </a:pPr>
            <a:endParaRPr lang="en-US" altLang="en-US" sz="2400" dirty="0"/>
          </a:p>
        </p:txBody>
      </p:sp>
    </p:spTree>
    <p:extLst>
      <p:ext uri="{BB962C8B-B14F-4D97-AF65-F5344CB8AC3E}">
        <p14:creationId xmlns:p14="http://schemas.microsoft.com/office/powerpoint/2010/main" xmlns="" val="52419627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16" name="Rectangle 12"/>
          <p:cNvSpPr>
            <a:spLocks noGrp="1" noRot="1" noChangeArrowheads="1"/>
          </p:cNvSpPr>
          <p:nvPr>
            <p:ph type="title"/>
          </p:nvPr>
        </p:nvSpPr>
        <p:spPr/>
        <p:txBody>
          <a:bodyPr/>
          <a:lstStyle/>
          <a:p>
            <a:r>
              <a:rPr lang="en-US" altLang="en-US" dirty="0" smtClean="0"/>
              <a:t>Takaful - Target Market</a:t>
            </a:r>
            <a:endParaRPr lang="en-US" altLang="en-US" dirty="0"/>
          </a:p>
        </p:txBody>
      </p:sp>
      <p:sp>
        <p:nvSpPr>
          <p:cNvPr id="533517" name="Rectangle 13"/>
          <p:cNvSpPr>
            <a:spLocks noGrp="1" noChangeArrowheads="1"/>
          </p:cNvSpPr>
          <p:nvPr>
            <p:ph idx="1"/>
          </p:nvPr>
        </p:nvSpPr>
        <p:spPr/>
        <p:txBody>
          <a:bodyPr>
            <a:normAutofit/>
          </a:bodyPr>
          <a:lstStyle/>
          <a:p>
            <a:pPr algn="just">
              <a:lnSpc>
                <a:spcPct val="150000"/>
              </a:lnSpc>
            </a:pPr>
            <a:r>
              <a:rPr lang="en-US" altLang="en-US" sz="2800" dirty="0"/>
              <a:t>People who do not insure due to religious reasons.</a:t>
            </a:r>
          </a:p>
          <a:p>
            <a:pPr algn="just">
              <a:lnSpc>
                <a:spcPct val="150000"/>
              </a:lnSpc>
            </a:pPr>
            <a:r>
              <a:rPr lang="en-US" altLang="en-US" sz="2800" dirty="0" smtClean="0"/>
              <a:t>People </a:t>
            </a:r>
            <a:r>
              <a:rPr lang="en-US" altLang="en-US" sz="2800" dirty="0"/>
              <a:t>who insure and are insensitive to religious reasons. </a:t>
            </a:r>
          </a:p>
          <a:p>
            <a:pPr algn="just">
              <a:lnSpc>
                <a:spcPct val="150000"/>
              </a:lnSpc>
            </a:pPr>
            <a:r>
              <a:rPr lang="en-US" altLang="en-US" sz="2800" dirty="0" smtClean="0"/>
              <a:t>People </a:t>
            </a:r>
            <a:r>
              <a:rPr lang="en-US" altLang="en-US" sz="2800" dirty="0"/>
              <a:t>who currently do not insure at all.</a:t>
            </a:r>
          </a:p>
        </p:txBody>
      </p:sp>
    </p:spTree>
    <p:extLst>
      <p:ext uri="{BB962C8B-B14F-4D97-AF65-F5344CB8AC3E}">
        <p14:creationId xmlns:p14="http://schemas.microsoft.com/office/powerpoint/2010/main" xmlns="" val="327141157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Rot="1" noChangeArrowheads="1"/>
          </p:cNvSpPr>
          <p:nvPr>
            <p:ph type="title"/>
          </p:nvPr>
        </p:nvSpPr>
        <p:spPr/>
        <p:txBody>
          <a:bodyPr/>
          <a:lstStyle/>
          <a:p>
            <a:r>
              <a:rPr lang="en-US" altLang="en-US"/>
              <a:t>Challenges to Takaful</a:t>
            </a:r>
          </a:p>
        </p:txBody>
      </p:sp>
      <p:sp>
        <p:nvSpPr>
          <p:cNvPr id="549891" name="Rectangle 3"/>
          <p:cNvSpPr>
            <a:spLocks noGrp="1" noChangeArrowheads="1"/>
          </p:cNvSpPr>
          <p:nvPr>
            <p:ph idx="1"/>
          </p:nvPr>
        </p:nvSpPr>
        <p:spPr>
          <a:xfrm>
            <a:off x="457200" y="1695223"/>
            <a:ext cx="8229600" cy="4525963"/>
          </a:xfrm>
        </p:spPr>
        <p:txBody>
          <a:bodyPr>
            <a:normAutofit fontScale="92500" lnSpcReduction="20000"/>
          </a:bodyPr>
          <a:lstStyle/>
          <a:p>
            <a:pPr algn="just">
              <a:lnSpc>
                <a:spcPct val="160000"/>
              </a:lnSpc>
            </a:pPr>
            <a:r>
              <a:rPr lang="en-US" altLang="en-US" dirty="0"/>
              <a:t>Skepticism. </a:t>
            </a:r>
          </a:p>
          <a:p>
            <a:pPr algn="just">
              <a:lnSpc>
                <a:spcPct val="160000"/>
              </a:lnSpc>
            </a:pPr>
            <a:r>
              <a:rPr lang="en-US" altLang="en-US" dirty="0" smtClean="0"/>
              <a:t>Lack </a:t>
            </a:r>
            <a:r>
              <a:rPr lang="en-US" altLang="en-US" dirty="0"/>
              <a:t>of uniformity in Shariah decisions. </a:t>
            </a:r>
          </a:p>
          <a:p>
            <a:pPr algn="just">
              <a:lnSpc>
                <a:spcPct val="160000"/>
              </a:lnSpc>
            </a:pPr>
            <a:r>
              <a:rPr lang="en-US" altLang="en-US" dirty="0" smtClean="0"/>
              <a:t>Regulatory </a:t>
            </a:r>
            <a:r>
              <a:rPr lang="en-US" altLang="en-US" dirty="0"/>
              <a:t>issues.</a:t>
            </a:r>
          </a:p>
          <a:p>
            <a:pPr algn="just">
              <a:lnSpc>
                <a:spcPct val="160000"/>
              </a:lnSpc>
            </a:pPr>
            <a:r>
              <a:rPr lang="en-US" altLang="en-US" dirty="0" smtClean="0"/>
              <a:t>Capacity </a:t>
            </a:r>
            <a:r>
              <a:rPr lang="en-US" altLang="en-US" dirty="0"/>
              <a:t>constraints due to inadequate </a:t>
            </a:r>
            <a:r>
              <a:rPr lang="en-US" altLang="en-US" dirty="0" err="1"/>
              <a:t>ReTakaful</a:t>
            </a:r>
            <a:r>
              <a:rPr lang="en-US" altLang="en-US" dirty="0"/>
              <a:t>.</a:t>
            </a:r>
          </a:p>
          <a:p>
            <a:pPr algn="just">
              <a:lnSpc>
                <a:spcPct val="160000"/>
              </a:lnSpc>
            </a:pPr>
            <a:r>
              <a:rPr lang="en-US" altLang="en-US" dirty="0" smtClean="0"/>
              <a:t>Limited </a:t>
            </a:r>
            <a:r>
              <a:rPr lang="en-US" altLang="en-US" dirty="0"/>
              <a:t>Investment avenues.                                </a:t>
            </a:r>
          </a:p>
          <a:p>
            <a:pPr algn="just">
              <a:lnSpc>
                <a:spcPct val="160000"/>
              </a:lnSpc>
            </a:pPr>
            <a:r>
              <a:rPr lang="en-US" altLang="en-US" dirty="0" smtClean="0"/>
              <a:t>HR </a:t>
            </a:r>
            <a:r>
              <a:rPr lang="en-US" altLang="en-US" dirty="0"/>
              <a:t>issues.</a:t>
            </a:r>
          </a:p>
        </p:txBody>
      </p:sp>
    </p:spTree>
    <p:extLst>
      <p:ext uri="{BB962C8B-B14F-4D97-AF65-F5344CB8AC3E}">
        <p14:creationId xmlns:p14="http://schemas.microsoft.com/office/powerpoint/2010/main" xmlns="" val="186927185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Lecture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this lecture we covered the following topics</a:t>
            </a:r>
          </a:p>
          <a:p>
            <a:r>
              <a:rPr lang="en-US" dirty="0"/>
              <a:t>Operations of Takaful</a:t>
            </a:r>
          </a:p>
          <a:p>
            <a:r>
              <a:rPr lang="en-US" dirty="0"/>
              <a:t>Uses of Takaful</a:t>
            </a:r>
          </a:p>
          <a:p>
            <a:r>
              <a:rPr lang="en-US" dirty="0"/>
              <a:t>Takaful Model</a:t>
            </a:r>
          </a:p>
          <a:p>
            <a:pPr marL="858838" indent="-460375"/>
            <a:r>
              <a:rPr lang="en-US" dirty="0"/>
              <a:t>Wakalah model</a:t>
            </a:r>
          </a:p>
          <a:p>
            <a:pPr marL="858838" indent="-460375"/>
            <a:r>
              <a:rPr lang="en-US" dirty="0"/>
              <a:t>Mudarabah model</a:t>
            </a:r>
          </a:p>
          <a:p>
            <a:pPr marL="858838" indent="-460375"/>
            <a:r>
              <a:rPr lang="en-US" dirty="0"/>
              <a:t>Hybrid model (Wakalah and Mudarabah)</a:t>
            </a:r>
          </a:p>
          <a:p>
            <a:r>
              <a:rPr lang="en-US" dirty="0"/>
              <a:t>Takaful types and documents</a:t>
            </a:r>
          </a:p>
          <a:p>
            <a:endParaRPr lang="en-US" dirty="0"/>
          </a:p>
        </p:txBody>
      </p:sp>
    </p:spTree>
    <p:extLst>
      <p:ext uri="{BB962C8B-B14F-4D97-AF65-F5344CB8AC3E}">
        <p14:creationId xmlns:p14="http://schemas.microsoft.com/office/powerpoint/2010/main" xmlns="" val="422332806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6" name="Rectangle 4"/>
          <p:cNvSpPr>
            <a:spLocks noGrp="1" noChangeArrowheads="1"/>
          </p:cNvSpPr>
          <p:nvPr>
            <p:ph type="body" idx="1"/>
          </p:nvPr>
        </p:nvSpPr>
        <p:spPr>
          <a:xfrm>
            <a:off x="457200" y="2409825"/>
            <a:ext cx="8229600" cy="1676400"/>
          </a:xfrm>
        </p:spPr>
        <p:txBody>
          <a:bodyPr>
            <a:normAutofit/>
          </a:bodyPr>
          <a:lstStyle/>
          <a:p>
            <a:pPr algn="ctr">
              <a:buFont typeface="Wingdings" pitchFamily="2" charset="2"/>
              <a:buNone/>
            </a:pPr>
            <a:r>
              <a:rPr lang="en-US" altLang="en-US" sz="4000" dirty="0"/>
              <a:t>Models – The beauty of Islam lies in its</a:t>
            </a:r>
          </a:p>
          <a:p>
            <a:pPr algn="ctr">
              <a:buFont typeface="Wingdings" pitchFamily="2" charset="2"/>
              <a:buNone/>
            </a:pPr>
            <a:r>
              <a:rPr lang="en-US" altLang="en-US" sz="4000" dirty="0"/>
              <a:t>plurality … !</a:t>
            </a:r>
          </a:p>
        </p:txBody>
      </p:sp>
    </p:spTree>
    <p:extLst>
      <p:ext uri="{BB962C8B-B14F-4D97-AF65-F5344CB8AC3E}">
        <p14:creationId xmlns:p14="http://schemas.microsoft.com/office/powerpoint/2010/main" xmlns="" val="149803179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p:cNvGrpSpPr>
            <a:grpSpLocks/>
          </p:cNvGrpSpPr>
          <p:nvPr/>
        </p:nvGrpSpPr>
        <p:grpSpPr bwMode="auto">
          <a:xfrm>
            <a:off x="228600" y="749300"/>
            <a:ext cx="8686800" cy="5969000"/>
            <a:chOff x="144" y="472"/>
            <a:chExt cx="5472" cy="3760"/>
          </a:xfrm>
        </p:grpSpPr>
        <p:sp>
          <p:nvSpPr>
            <p:cNvPr id="499730" name="AutoShape 18"/>
            <p:cNvSpPr>
              <a:spLocks noChangeArrowheads="1"/>
            </p:cNvSpPr>
            <p:nvPr/>
          </p:nvSpPr>
          <p:spPr bwMode="auto">
            <a:xfrm>
              <a:off x="2112" y="472"/>
              <a:ext cx="1392" cy="432"/>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sz="2400" b="1" dirty="0">
                  <a:latin typeface="Palatino Linotype" pitchFamily="18" charset="0"/>
                </a:rPr>
                <a:t>ISLAM</a:t>
              </a:r>
            </a:p>
          </p:txBody>
        </p:sp>
        <p:sp>
          <p:nvSpPr>
            <p:cNvPr id="499731" name="AutoShape 19"/>
            <p:cNvSpPr>
              <a:spLocks noChangeArrowheads="1"/>
            </p:cNvSpPr>
            <p:nvPr/>
          </p:nvSpPr>
          <p:spPr bwMode="auto">
            <a:xfrm>
              <a:off x="144" y="1352"/>
              <a:ext cx="1392"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AQIDAH</a:t>
              </a:r>
            </a:p>
            <a:p>
              <a:pPr algn="ctr"/>
              <a:r>
                <a:rPr lang="en-US" altLang="en-US" b="1" dirty="0">
                  <a:latin typeface="Palatino Linotype" pitchFamily="18" charset="0"/>
                </a:rPr>
                <a:t>Faith &amp; Belief</a:t>
              </a:r>
            </a:p>
          </p:txBody>
        </p:sp>
        <p:sp>
          <p:nvSpPr>
            <p:cNvPr id="499732" name="AutoShape 20"/>
            <p:cNvSpPr>
              <a:spLocks noChangeArrowheads="1"/>
            </p:cNvSpPr>
            <p:nvPr/>
          </p:nvSpPr>
          <p:spPr bwMode="auto">
            <a:xfrm>
              <a:off x="1968" y="1344"/>
              <a:ext cx="1680"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SHARIAH</a:t>
              </a:r>
            </a:p>
            <a:p>
              <a:pPr algn="ctr"/>
              <a:r>
                <a:rPr lang="en-US" altLang="en-US" b="1" dirty="0">
                  <a:latin typeface="Palatino Linotype" pitchFamily="18" charset="0"/>
                </a:rPr>
                <a:t>Practices &amp; Activities</a:t>
              </a:r>
            </a:p>
          </p:txBody>
        </p:sp>
        <p:sp>
          <p:nvSpPr>
            <p:cNvPr id="499733" name="AutoShape 21"/>
            <p:cNvSpPr>
              <a:spLocks noChangeArrowheads="1"/>
            </p:cNvSpPr>
            <p:nvPr/>
          </p:nvSpPr>
          <p:spPr bwMode="auto">
            <a:xfrm>
              <a:off x="4080" y="1352"/>
              <a:ext cx="1488"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AKHLAQ</a:t>
              </a:r>
            </a:p>
            <a:p>
              <a:pPr algn="ctr"/>
              <a:r>
                <a:rPr lang="en-US" altLang="en-US" b="1" dirty="0">
                  <a:latin typeface="Palatino Linotype" pitchFamily="18" charset="0"/>
                </a:rPr>
                <a:t>Moralities &amp; Ethics</a:t>
              </a:r>
            </a:p>
          </p:txBody>
        </p:sp>
        <p:sp>
          <p:nvSpPr>
            <p:cNvPr id="499734" name="AutoShape 22"/>
            <p:cNvSpPr>
              <a:spLocks noChangeArrowheads="1"/>
            </p:cNvSpPr>
            <p:nvPr/>
          </p:nvSpPr>
          <p:spPr bwMode="auto">
            <a:xfrm>
              <a:off x="960" y="2216"/>
              <a:ext cx="1680" cy="480"/>
            </a:xfrm>
            <a:prstGeom prst="roundRect">
              <a:avLst>
                <a:gd name="adj" fmla="val 16667"/>
              </a:avLst>
            </a:prstGeom>
            <a:solidFill>
              <a:schemeClr val="accent1">
                <a:lumMod val="20000"/>
                <a:lumOff val="80000"/>
              </a:schemeClr>
            </a:solid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smtClean="0">
                  <a:latin typeface="Palatino Linotype" pitchFamily="18" charset="0"/>
                </a:rPr>
                <a:t>IBADAAT</a:t>
              </a:r>
              <a:endParaRPr lang="en-US" altLang="en-US" b="1" dirty="0">
                <a:latin typeface="Palatino Linotype" pitchFamily="18" charset="0"/>
              </a:endParaRPr>
            </a:p>
            <a:p>
              <a:pPr algn="ctr"/>
              <a:r>
                <a:rPr lang="en-US" altLang="en-US" b="1" dirty="0">
                  <a:latin typeface="Palatino Linotype" pitchFamily="18" charset="0"/>
                </a:rPr>
                <a:t>Man-to-God Worship</a:t>
              </a:r>
            </a:p>
          </p:txBody>
        </p:sp>
        <p:sp>
          <p:nvSpPr>
            <p:cNvPr id="499735" name="AutoShape 23"/>
            <p:cNvSpPr>
              <a:spLocks noChangeArrowheads="1"/>
            </p:cNvSpPr>
            <p:nvPr/>
          </p:nvSpPr>
          <p:spPr bwMode="auto">
            <a:xfrm>
              <a:off x="3024" y="2216"/>
              <a:ext cx="1680" cy="480"/>
            </a:xfrm>
            <a:prstGeom prst="roundRect">
              <a:avLst>
                <a:gd name="adj" fmla="val 16667"/>
              </a:avLst>
            </a:prstGeom>
            <a:solidFill>
              <a:schemeClr val="accent1">
                <a:lumMod val="20000"/>
                <a:lumOff val="80000"/>
              </a:schemeClr>
            </a:solid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MUAMALAT</a:t>
              </a:r>
            </a:p>
            <a:p>
              <a:pPr algn="ctr"/>
              <a:r>
                <a:rPr lang="en-US" altLang="en-US" b="1" dirty="0">
                  <a:latin typeface="Palatino Linotype" pitchFamily="18" charset="0"/>
                </a:rPr>
                <a:t>Man-to-Man Activities</a:t>
              </a:r>
            </a:p>
          </p:txBody>
        </p:sp>
        <p:sp>
          <p:nvSpPr>
            <p:cNvPr id="499736" name="AutoShape 24"/>
            <p:cNvSpPr>
              <a:spLocks noChangeArrowheads="1"/>
            </p:cNvSpPr>
            <p:nvPr/>
          </p:nvSpPr>
          <p:spPr bwMode="auto">
            <a:xfrm>
              <a:off x="4752" y="3032"/>
              <a:ext cx="864"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Social</a:t>
              </a:r>
            </a:p>
            <a:p>
              <a:pPr algn="ctr"/>
              <a:r>
                <a:rPr lang="en-US" altLang="en-US" b="1" dirty="0">
                  <a:latin typeface="Palatino Linotype" pitchFamily="18" charset="0"/>
                </a:rPr>
                <a:t>Activities</a:t>
              </a:r>
            </a:p>
          </p:txBody>
        </p:sp>
        <p:sp>
          <p:nvSpPr>
            <p:cNvPr id="499737" name="AutoShape 25"/>
            <p:cNvSpPr>
              <a:spLocks noChangeArrowheads="1"/>
            </p:cNvSpPr>
            <p:nvPr/>
          </p:nvSpPr>
          <p:spPr bwMode="auto">
            <a:xfrm>
              <a:off x="3456" y="3032"/>
              <a:ext cx="864"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Economic</a:t>
              </a:r>
            </a:p>
            <a:p>
              <a:pPr algn="ctr"/>
              <a:r>
                <a:rPr lang="en-US" altLang="en-US" b="1" dirty="0">
                  <a:latin typeface="Palatino Linotype" pitchFamily="18" charset="0"/>
                </a:rPr>
                <a:t>Activities</a:t>
              </a:r>
            </a:p>
          </p:txBody>
        </p:sp>
        <p:sp>
          <p:nvSpPr>
            <p:cNvPr id="499738" name="AutoShape 26"/>
            <p:cNvSpPr>
              <a:spLocks noChangeArrowheads="1"/>
            </p:cNvSpPr>
            <p:nvPr/>
          </p:nvSpPr>
          <p:spPr bwMode="auto">
            <a:xfrm>
              <a:off x="2112" y="3032"/>
              <a:ext cx="864"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Political</a:t>
              </a:r>
            </a:p>
            <a:p>
              <a:pPr algn="ctr"/>
              <a:r>
                <a:rPr lang="en-US" altLang="en-US" b="1" dirty="0">
                  <a:latin typeface="Palatino Linotype" pitchFamily="18" charset="0"/>
                </a:rPr>
                <a:t>Activities</a:t>
              </a:r>
            </a:p>
          </p:txBody>
        </p:sp>
        <p:sp>
          <p:nvSpPr>
            <p:cNvPr id="499739" name="AutoShape 27"/>
            <p:cNvSpPr>
              <a:spLocks noChangeArrowheads="1"/>
            </p:cNvSpPr>
            <p:nvPr/>
          </p:nvSpPr>
          <p:spPr bwMode="auto">
            <a:xfrm>
              <a:off x="3072" y="3752"/>
              <a:ext cx="1680" cy="480"/>
            </a:xfrm>
            <a:prstGeom prst="roundRect">
              <a:avLst>
                <a:gd name="adj" fmla="val 16667"/>
              </a:avLst>
            </a:prstGeom>
            <a:noFill/>
            <a:ln w="19050">
              <a:solidFill>
                <a:schemeClr val="tx1"/>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altLang="en-US" b="1" dirty="0">
                  <a:latin typeface="Palatino Linotype" pitchFamily="18" charset="0"/>
                </a:rPr>
                <a:t>Risk Management</a:t>
              </a:r>
            </a:p>
            <a:p>
              <a:pPr algn="ctr"/>
              <a:r>
                <a:rPr lang="en-US" altLang="en-US" b="1" dirty="0">
                  <a:latin typeface="Palatino Linotype" pitchFamily="18" charset="0"/>
                </a:rPr>
                <a:t>Takaful</a:t>
              </a:r>
            </a:p>
          </p:txBody>
        </p:sp>
        <p:sp>
          <p:nvSpPr>
            <p:cNvPr id="499740" name="Line 28" descr="20%"/>
            <p:cNvSpPr>
              <a:spLocks noChangeShapeType="1"/>
            </p:cNvSpPr>
            <p:nvPr/>
          </p:nvSpPr>
          <p:spPr bwMode="auto">
            <a:xfrm>
              <a:off x="2832" y="912"/>
              <a:ext cx="0" cy="44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1" name="Line 29" descr="20%"/>
            <p:cNvSpPr>
              <a:spLocks noChangeShapeType="1"/>
            </p:cNvSpPr>
            <p:nvPr/>
          </p:nvSpPr>
          <p:spPr bwMode="auto">
            <a:xfrm>
              <a:off x="720" y="1112"/>
              <a:ext cx="4128" cy="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2" name="Line 30" descr="20%"/>
            <p:cNvSpPr>
              <a:spLocks noChangeShapeType="1"/>
            </p:cNvSpPr>
            <p:nvPr/>
          </p:nvSpPr>
          <p:spPr bwMode="auto">
            <a:xfrm>
              <a:off x="720" y="1112"/>
              <a:ext cx="0" cy="24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3" name="Line 31" descr="20%"/>
            <p:cNvSpPr>
              <a:spLocks noChangeShapeType="1"/>
            </p:cNvSpPr>
            <p:nvPr/>
          </p:nvSpPr>
          <p:spPr bwMode="auto">
            <a:xfrm>
              <a:off x="4848" y="1112"/>
              <a:ext cx="0" cy="24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4" name="Line 32" descr="20%"/>
            <p:cNvSpPr>
              <a:spLocks noChangeShapeType="1"/>
            </p:cNvSpPr>
            <p:nvPr/>
          </p:nvSpPr>
          <p:spPr bwMode="auto">
            <a:xfrm>
              <a:off x="2832" y="1832"/>
              <a:ext cx="0" cy="24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5" name="Line 33" descr="20%"/>
            <p:cNvSpPr>
              <a:spLocks noChangeShapeType="1"/>
            </p:cNvSpPr>
            <p:nvPr/>
          </p:nvSpPr>
          <p:spPr bwMode="auto">
            <a:xfrm>
              <a:off x="1632" y="2072"/>
              <a:ext cx="2400" cy="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6" name="Line 34" descr="20%"/>
            <p:cNvSpPr>
              <a:spLocks noChangeShapeType="1"/>
            </p:cNvSpPr>
            <p:nvPr/>
          </p:nvSpPr>
          <p:spPr bwMode="auto">
            <a:xfrm>
              <a:off x="1632" y="2072"/>
              <a:ext cx="0" cy="144"/>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7" name="Line 35" descr="20%"/>
            <p:cNvSpPr>
              <a:spLocks noChangeShapeType="1"/>
            </p:cNvSpPr>
            <p:nvPr/>
          </p:nvSpPr>
          <p:spPr bwMode="auto">
            <a:xfrm>
              <a:off x="4032" y="2072"/>
              <a:ext cx="0" cy="144"/>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8" name="Line 36" descr="20%"/>
            <p:cNvSpPr>
              <a:spLocks noChangeShapeType="1"/>
            </p:cNvSpPr>
            <p:nvPr/>
          </p:nvSpPr>
          <p:spPr bwMode="auto">
            <a:xfrm>
              <a:off x="3888" y="2696"/>
              <a:ext cx="0" cy="336"/>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49" name="Line 37" descr="20%"/>
            <p:cNvSpPr>
              <a:spLocks noChangeShapeType="1"/>
            </p:cNvSpPr>
            <p:nvPr/>
          </p:nvSpPr>
          <p:spPr bwMode="auto">
            <a:xfrm>
              <a:off x="2544" y="2840"/>
              <a:ext cx="2592" cy="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50" name="Line 38" descr="20%"/>
            <p:cNvSpPr>
              <a:spLocks noChangeShapeType="1"/>
            </p:cNvSpPr>
            <p:nvPr/>
          </p:nvSpPr>
          <p:spPr bwMode="auto">
            <a:xfrm>
              <a:off x="2544" y="2840"/>
              <a:ext cx="0" cy="192"/>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51" name="Line 39" descr="20%"/>
            <p:cNvSpPr>
              <a:spLocks noChangeShapeType="1"/>
            </p:cNvSpPr>
            <p:nvPr/>
          </p:nvSpPr>
          <p:spPr bwMode="auto">
            <a:xfrm>
              <a:off x="5136" y="2840"/>
              <a:ext cx="0" cy="192"/>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499752" name="Line 40" descr="20%"/>
            <p:cNvSpPr>
              <a:spLocks noChangeShapeType="1"/>
            </p:cNvSpPr>
            <p:nvPr/>
          </p:nvSpPr>
          <p:spPr bwMode="auto">
            <a:xfrm>
              <a:off x="3888" y="3512"/>
              <a:ext cx="0" cy="240"/>
            </a:xfrm>
            <a:prstGeom prst="line">
              <a:avLst/>
            </a:prstGeom>
            <a:no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xmlns="" val="318143015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p:txBody>
          <a:bodyPr>
            <a:normAutofit fontScale="70000" lnSpcReduction="20000"/>
          </a:bodyPr>
          <a:lstStyle/>
          <a:p>
            <a:pPr marL="0" indent="0">
              <a:lnSpc>
                <a:spcPct val="160000"/>
              </a:lnSpc>
              <a:buNone/>
            </a:pPr>
            <a:r>
              <a:rPr lang="en-US" dirty="0" smtClean="0"/>
              <a:t>After this lecture you will be able to understand</a:t>
            </a:r>
          </a:p>
          <a:p>
            <a:pPr>
              <a:lnSpc>
                <a:spcPct val="160000"/>
              </a:lnSpc>
            </a:pPr>
            <a:r>
              <a:rPr lang="en-US" dirty="0" smtClean="0"/>
              <a:t>Operations of Takaful</a:t>
            </a:r>
          </a:p>
          <a:p>
            <a:pPr>
              <a:lnSpc>
                <a:spcPct val="160000"/>
              </a:lnSpc>
            </a:pPr>
            <a:r>
              <a:rPr lang="en-US" dirty="0" smtClean="0"/>
              <a:t>Uses of Takaful</a:t>
            </a:r>
          </a:p>
          <a:p>
            <a:pPr>
              <a:lnSpc>
                <a:spcPct val="160000"/>
              </a:lnSpc>
            </a:pPr>
            <a:r>
              <a:rPr lang="en-US" dirty="0" smtClean="0"/>
              <a:t>Takaful Model</a:t>
            </a:r>
          </a:p>
          <a:p>
            <a:pPr marL="741363">
              <a:lnSpc>
                <a:spcPct val="160000"/>
              </a:lnSpc>
            </a:pPr>
            <a:r>
              <a:rPr lang="en-US" dirty="0" smtClean="0"/>
              <a:t>Wakalah model</a:t>
            </a:r>
          </a:p>
          <a:p>
            <a:pPr marL="741363">
              <a:lnSpc>
                <a:spcPct val="160000"/>
              </a:lnSpc>
            </a:pPr>
            <a:r>
              <a:rPr lang="en-US" dirty="0" smtClean="0"/>
              <a:t>Mudarabah model</a:t>
            </a:r>
          </a:p>
          <a:p>
            <a:pPr marL="741363">
              <a:lnSpc>
                <a:spcPct val="160000"/>
              </a:lnSpc>
            </a:pPr>
            <a:r>
              <a:rPr lang="en-US" dirty="0" smtClean="0"/>
              <a:t>Hybrid model (Wakalah and Mudarabah)</a:t>
            </a:r>
          </a:p>
          <a:p>
            <a:pPr>
              <a:lnSpc>
                <a:spcPct val="160000"/>
              </a:lnSpc>
            </a:pPr>
            <a:r>
              <a:rPr lang="en-US" dirty="0" smtClean="0"/>
              <a:t>Takaful types and documents</a:t>
            </a:r>
          </a:p>
          <a:p>
            <a:pPr>
              <a:lnSpc>
                <a:spcPct val="160000"/>
              </a:lnSpc>
            </a:pPr>
            <a:endParaRPr lang="en-US" dirty="0" smtClean="0"/>
          </a:p>
          <a:p>
            <a:pPr>
              <a:lnSpc>
                <a:spcPct val="160000"/>
              </a:lnSpc>
            </a:pPr>
            <a:endParaRPr lang="en-US" dirty="0" smtClean="0"/>
          </a:p>
          <a:p>
            <a:pPr>
              <a:lnSpc>
                <a:spcPct val="160000"/>
              </a:lnSpc>
            </a:pPr>
            <a:endParaRPr lang="en-US" dirty="0"/>
          </a:p>
        </p:txBody>
      </p:sp>
    </p:spTree>
    <p:extLst>
      <p:ext uri="{BB962C8B-B14F-4D97-AF65-F5344CB8AC3E}">
        <p14:creationId xmlns:p14="http://schemas.microsoft.com/office/powerpoint/2010/main" xmlns="" val="869705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685800" y="379413"/>
            <a:ext cx="7772400" cy="687387"/>
          </a:xfrm>
        </p:spPr>
        <p:txBody>
          <a:bodyPr lIns="92160" tIns="46080" rIns="92160" bIns="46080" rtlCol="0" anchor="b">
            <a:normAutofit fontScale="90000"/>
          </a:bodyPr>
          <a:lstStyle/>
          <a:p>
            <a:pPr fontAlgn="auto">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t>Operation of Takaful Fund</a:t>
            </a:r>
          </a:p>
        </p:txBody>
      </p:sp>
      <p:sp>
        <p:nvSpPr>
          <p:cNvPr id="18435" name="Rectangle 2"/>
          <p:cNvSpPr>
            <a:spLocks noGrp="1" noChangeArrowheads="1"/>
          </p:cNvSpPr>
          <p:nvPr>
            <p:ph idx="1"/>
          </p:nvPr>
        </p:nvSpPr>
        <p:spPr>
          <a:xfrm>
            <a:off x="685800" y="1381125"/>
            <a:ext cx="7772400" cy="4791075"/>
          </a:xfrm>
        </p:spPr>
        <p:txBody>
          <a:bodyPr lIns="92160" tIns="46080" rIns="92160" bIns="46080"/>
          <a:lstStyle/>
          <a:p>
            <a:pPr marL="514350" indent="-514350" algn="just">
              <a:spcBef>
                <a:spcPts val="700"/>
              </a:spcBef>
              <a:buFont typeface="Calibri"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smtClean="0"/>
              <a:t>The transactional aspect of the commercial activity of Takaful must be subject to the Islamic contractual laws in order to ensure its compliance with the Shariah .  </a:t>
            </a:r>
          </a:p>
          <a:p>
            <a:pPr marL="514350" indent="-514350" algn="just">
              <a:spcBef>
                <a:spcPts val="700"/>
              </a:spcBef>
              <a:buFont typeface="Calibri"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en-US" sz="2800" smtClean="0"/>
          </a:p>
          <a:p>
            <a:pPr marL="514350" indent="-514350" algn="just">
              <a:spcBef>
                <a:spcPts val="700"/>
              </a:spcBef>
              <a:buFont typeface="Calibri"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smtClean="0"/>
              <a:t>The Company involved in Takaful business, as the operator, will accept payment of the Takaful installments or Takaful contributions (premium) from the participants (clients) for the Takaful plan or Takaful scheme they wish to participate.</a:t>
            </a:r>
          </a:p>
          <a:p>
            <a:pPr marL="514350" indent="-514350" algn="just">
              <a:spcBef>
                <a:spcPts val="700"/>
              </a:spcBef>
              <a:buFont typeface="Calibri"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en-US" sz="2800" smtClean="0"/>
          </a:p>
          <a:p>
            <a:pPr marL="514350" indent="-514350">
              <a:spcBef>
                <a:spcPts val="700"/>
              </a:spcBef>
              <a:buFont typeface="Calibri"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en-US" sz="2800" smtClean="0"/>
          </a:p>
        </p:txBody>
      </p:sp>
    </p:spTree>
    <p:extLst>
      <p:ext uri="{BB962C8B-B14F-4D97-AF65-F5344CB8AC3E}">
        <p14:creationId xmlns:p14="http://schemas.microsoft.com/office/powerpoint/2010/main" xmlns="" val="399643119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p:txBody>
          <a:bodyPr lIns="92160" tIns="46080" rIns="92160" bIns="4608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smtClean="0"/>
              <a:t>Operation of Takaful Fund</a:t>
            </a:r>
          </a:p>
        </p:txBody>
      </p:sp>
      <p:sp>
        <p:nvSpPr>
          <p:cNvPr id="19459" name="Rectangle 2"/>
          <p:cNvSpPr>
            <a:spLocks noGrp="1" noChangeArrowheads="1"/>
          </p:cNvSpPr>
          <p:nvPr>
            <p:ph idx="1"/>
          </p:nvPr>
        </p:nvSpPr>
        <p:spPr/>
        <p:txBody>
          <a:bodyPr lIns="92160" tIns="46080" rIns="92160" bIns="46080">
            <a:normAutofit fontScale="92500"/>
          </a:bodyPr>
          <a:lstStyle/>
          <a:p>
            <a:pPr marL="514350" indent="-514350">
              <a:lnSpc>
                <a:spcPct val="150000"/>
              </a:lnSpc>
              <a:spcBef>
                <a:spcPts val="700"/>
              </a:spcBef>
              <a:buFont typeface="Calibri" pitchFamily="34" charset="0"/>
              <a:buAutoNum type="arabicPeriod" startAt="3"/>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dirty="0" smtClean="0"/>
              <a:t>In order to eliminate the element of “uncertainty” in the Takaful contract, the concept of </a:t>
            </a:r>
            <a:r>
              <a:rPr lang="en-US" altLang="en-US" sz="2800" dirty="0" err="1"/>
              <a:t>T</a:t>
            </a:r>
            <a:r>
              <a:rPr lang="en-US" altLang="en-US" sz="2800" dirty="0" err="1" smtClean="0"/>
              <a:t>abarru</a:t>
            </a:r>
            <a:r>
              <a:rPr lang="en-US" altLang="en-US" sz="2800" dirty="0" smtClean="0"/>
              <a:t> (to donate, to contribute, to give away) is incorporated in it. In relation to this participant shall agree to relinquish as “gift” certain portion of his/her Takaful installments </a:t>
            </a:r>
          </a:p>
          <a:p>
            <a:pPr marL="514350" indent="-514350" algn="just">
              <a:lnSpc>
                <a:spcPct val="150000"/>
              </a:lnSpc>
              <a:spcBef>
                <a:spcPts val="700"/>
              </a:spcBef>
              <a:buFont typeface="Calibri" pitchFamily="34" charset="0"/>
              <a:buAutoNum type="arabicPeriod" startAt="3"/>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dirty="0" smtClean="0"/>
              <a:t>For the services rendered as manager of the Takaful Operations the company will charge a management fee. </a:t>
            </a:r>
          </a:p>
          <a:p>
            <a:pPr marL="514350" indent="-514350">
              <a:lnSpc>
                <a:spcPct val="150000"/>
              </a:lnSpc>
              <a:spcBef>
                <a:spcPts val="700"/>
              </a:spcBef>
              <a:buFont typeface="Calibri" pitchFamily="34" charset="0"/>
              <a:buAutoNum type="arabicPeriod" startAt="3"/>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en-US" sz="2800" dirty="0" smtClean="0"/>
          </a:p>
        </p:txBody>
      </p:sp>
    </p:spTree>
    <p:extLst>
      <p:ext uri="{BB962C8B-B14F-4D97-AF65-F5344CB8AC3E}">
        <p14:creationId xmlns:p14="http://schemas.microsoft.com/office/powerpoint/2010/main" xmlns="" val="328787164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p:txBody>
          <a:bodyPr lIns="92160" tIns="46080" rIns="92160" bIns="4608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smtClean="0"/>
              <a:t>Operation of Takaful Fund</a:t>
            </a:r>
          </a:p>
        </p:txBody>
      </p:sp>
      <p:sp>
        <p:nvSpPr>
          <p:cNvPr id="20483" name="Rectangle 2"/>
          <p:cNvSpPr>
            <a:spLocks noGrp="1" noChangeArrowheads="1"/>
          </p:cNvSpPr>
          <p:nvPr>
            <p:ph idx="1"/>
          </p:nvPr>
        </p:nvSpPr>
        <p:spPr/>
        <p:txBody>
          <a:bodyPr lIns="92160" tIns="46080" rIns="92160" bIns="46080">
            <a:normAutofit fontScale="92500"/>
          </a:bodyPr>
          <a:lstStyle/>
          <a:p>
            <a:pPr marL="514350" indent="-514350">
              <a:lnSpc>
                <a:spcPct val="150000"/>
              </a:lnSpc>
              <a:spcBef>
                <a:spcPts val="700"/>
              </a:spcBef>
              <a:buFont typeface="Calibri" pitchFamily="34" charset="0"/>
              <a:buAutoNum type="arabicPeriod" startAt="5"/>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dirty="0" smtClean="0"/>
              <a:t>The Takaful Fund, consisting of the contributions paid as </a:t>
            </a:r>
            <a:r>
              <a:rPr lang="en-US" altLang="en-US" sz="2800" dirty="0" err="1" smtClean="0"/>
              <a:t>Tabarru</a:t>
            </a:r>
            <a:r>
              <a:rPr lang="en-US" altLang="en-US" sz="2800" dirty="0" smtClean="0"/>
              <a:t>, will be further invested by the Company based on the principle of Al –Mudarabah, through which the element of interest (</a:t>
            </a:r>
            <a:r>
              <a:rPr lang="en-US" altLang="en-US" sz="2800" dirty="0" err="1" smtClean="0"/>
              <a:t>riba</a:t>
            </a:r>
            <a:r>
              <a:rPr lang="en-US" altLang="en-US" sz="2800" dirty="0" smtClean="0"/>
              <a:t>) will be replaced.  </a:t>
            </a:r>
          </a:p>
          <a:p>
            <a:pPr marL="514350" indent="-514350">
              <a:lnSpc>
                <a:spcPct val="150000"/>
              </a:lnSpc>
              <a:spcBef>
                <a:spcPts val="700"/>
              </a:spcBef>
              <a:buFont typeface="Calibri" pitchFamily="34" charset="0"/>
              <a:buAutoNum type="arabicPeriod" startAt="5"/>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dirty="0" smtClean="0"/>
              <a:t>All premium holders will participate in profit and loss.</a:t>
            </a:r>
          </a:p>
          <a:p>
            <a:pPr marL="514350" indent="-514350">
              <a:lnSpc>
                <a:spcPct val="150000"/>
              </a:lnSpc>
              <a:spcBef>
                <a:spcPts val="700"/>
              </a:spcBef>
              <a:buFont typeface="Calibri" pitchFamily="34" charset="0"/>
              <a:buAutoNum type="arabicPeriod" startAt="5"/>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en-US" sz="2800" dirty="0" smtClean="0"/>
              <a:t>Profit will be shared on agreed ratio.</a:t>
            </a:r>
          </a:p>
        </p:txBody>
      </p:sp>
    </p:spTree>
    <p:extLst>
      <p:ext uri="{BB962C8B-B14F-4D97-AF65-F5344CB8AC3E}">
        <p14:creationId xmlns:p14="http://schemas.microsoft.com/office/powerpoint/2010/main" xmlns="" val="417168870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685800" y="379413"/>
            <a:ext cx="7772400" cy="763587"/>
          </a:xfrm>
        </p:spPr>
        <p:txBody>
          <a:bodyPr lIns="92160" tIns="46080" rIns="92160" bIns="46080" anchor="b"/>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t>Uses of Takaful</a:t>
            </a:r>
          </a:p>
        </p:txBody>
      </p:sp>
      <p:sp>
        <p:nvSpPr>
          <p:cNvPr id="21507" name="Rectangle 2"/>
          <p:cNvSpPr>
            <a:spLocks noGrp="1" noChangeArrowheads="1"/>
          </p:cNvSpPr>
          <p:nvPr>
            <p:ph idx="1"/>
          </p:nvPr>
        </p:nvSpPr>
        <p:spPr>
          <a:xfrm>
            <a:off x="685800" y="1447800"/>
            <a:ext cx="7772400" cy="4600575"/>
          </a:xfrm>
        </p:spPr>
        <p:txBody>
          <a:bodyPr lIns="92160" tIns="46080" rIns="92160" bIns="46080">
            <a:normAutofit lnSpcReduction="10000"/>
          </a:bodyPr>
          <a:lstStyle/>
          <a:p>
            <a:pPr marL="517525" indent="-514350">
              <a:lnSpc>
                <a:spcPct val="150000"/>
              </a:lnSpc>
              <a:spcBef>
                <a:spcPts val="800"/>
              </a:spcBef>
              <a:buFont typeface="Calibri" pitchFamily="34"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dirty="0" smtClean="0"/>
              <a:t>Takaful can be used to cover property like house, factory, mosque, offices</a:t>
            </a:r>
          </a:p>
          <a:p>
            <a:pPr marL="517525" indent="-514350">
              <a:lnSpc>
                <a:spcPct val="150000"/>
              </a:lnSpc>
              <a:spcBef>
                <a:spcPts val="800"/>
              </a:spcBef>
              <a:buFont typeface="Calibri" pitchFamily="34"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dirty="0" smtClean="0"/>
              <a:t>Vehicles (car, motorcycle, bus, truck etc..)</a:t>
            </a:r>
          </a:p>
          <a:p>
            <a:pPr marL="517525" indent="-514350">
              <a:lnSpc>
                <a:spcPct val="150000"/>
              </a:lnSpc>
              <a:spcBef>
                <a:spcPts val="800"/>
              </a:spcBef>
              <a:buFont typeface="Calibri" pitchFamily="34"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dirty="0" smtClean="0"/>
              <a:t>Goods (in transit or in the warehouse)</a:t>
            </a:r>
          </a:p>
          <a:p>
            <a:pPr marL="517525" indent="-514350">
              <a:lnSpc>
                <a:spcPct val="150000"/>
              </a:lnSpc>
              <a:spcBef>
                <a:spcPts val="800"/>
              </a:spcBef>
              <a:buFont typeface="Calibri" pitchFamily="34"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dirty="0" smtClean="0"/>
              <a:t>Valuables (</a:t>
            </a:r>
            <a:r>
              <a:rPr lang="en-US" altLang="en-US" dirty="0" err="1" smtClean="0"/>
              <a:t>Jewellery</a:t>
            </a:r>
            <a:r>
              <a:rPr lang="en-US" altLang="en-US" dirty="0" smtClean="0"/>
              <a:t>, prizes, etc.)</a:t>
            </a:r>
          </a:p>
          <a:p>
            <a:pPr marL="517525" indent="-514350">
              <a:lnSpc>
                <a:spcPct val="150000"/>
              </a:lnSpc>
              <a:spcBef>
                <a:spcPts val="800"/>
              </a:spcBef>
              <a:buFont typeface="Calibri" pitchFamily="34"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dirty="0" smtClean="0"/>
              <a:t>Health, accidents and Life </a:t>
            </a:r>
          </a:p>
          <a:p>
            <a:pPr marL="517525" indent="-514350">
              <a:lnSpc>
                <a:spcPct val="150000"/>
              </a:lnSpc>
              <a:spcBef>
                <a:spcPts val="800"/>
              </a:spcBef>
              <a:buFont typeface="Calibri" pitchFamily="34"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dirty="0" smtClean="0"/>
          </a:p>
        </p:txBody>
      </p:sp>
    </p:spTree>
    <p:extLst>
      <p:ext uri="{BB962C8B-B14F-4D97-AF65-F5344CB8AC3E}">
        <p14:creationId xmlns:p14="http://schemas.microsoft.com/office/powerpoint/2010/main" xmlns="" val="47317604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1423</Words>
  <Application>Microsoft Office PowerPoint</Application>
  <PresentationFormat>On-screen Show (4:3)</PresentationFormat>
  <Paragraphs>175</Paragraphs>
  <Slides>26</Slides>
  <Notes>8</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TAKAFUL (II) </vt:lpstr>
      <vt:lpstr>Summary of the Previous Lecture</vt:lpstr>
      <vt:lpstr>Slide 3</vt:lpstr>
      <vt:lpstr>Slide 4</vt:lpstr>
      <vt:lpstr>Learning outcomes</vt:lpstr>
      <vt:lpstr>Operation of Takaful Fund</vt:lpstr>
      <vt:lpstr>Operation of Takaful Fund</vt:lpstr>
      <vt:lpstr>Operation of Takaful Fund</vt:lpstr>
      <vt:lpstr>Uses of Takaful</vt:lpstr>
      <vt:lpstr>Takaful Models</vt:lpstr>
      <vt:lpstr>Wakalah Model </vt:lpstr>
      <vt:lpstr>Slide 12</vt:lpstr>
      <vt:lpstr>Mudaraba Model </vt:lpstr>
      <vt:lpstr>Slide 14</vt:lpstr>
      <vt:lpstr>Hybrid Model (Wakalah and Mudarabah</vt:lpstr>
      <vt:lpstr>General Takaful Types</vt:lpstr>
      <vt:lpstr>Types of Family Takaful</vt:lpstr>
      <vt:lpstr>Takaful Policy Document / Participants’ Membership Document (Takaful Pakistan Limited )</vt:lpstr>
      <vt:lpstr>Slide 19</vt:lpstr>
      <vt:lpstr>Takaful Policy Document / Participants’ Membership Document (Takaful Pakistan Limited )</vt:lpstr>
      <vt:lpstr>Takaful Policy Document / Participants’ Membership Document (Takaful Pakistan Limited )</vt:lpstr>
      <vt:lpstr>Takaful Policy Document / Participants’ Membership Document </vt:lpstr>
      <vt:lpstr>ReTakaful</vt:lpstr>
      <vt:lpstr>Takaful - Target Market</vt:lpstr>
      <vt:lpstr>Challenges to Takaful</vt:lpstr>
      <vt:lpstr>Summary of the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TAKAFUL (II) </dc:title>
  <dc:creator>Administrator</dc:creator>
  <cp:lastModifiedBy>NTS</cp:lastModifiedBy>
  <cp:revision>9</cp:revision>
  <dcterms:created xsi:type="dcterms:W3CDTF">2006-08-16T00:00:00Z</dcterms:created>
  <dcterms:modified xsi:type="dcterms:W3CDTF">2013-12-19T11:25:11Z</dcterms:modified>
</cp:coreProperties>
</file>