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66" r:id="rId3"/>
    <p:sldId id="267" r:id="rId4"/>
    <p:sldId id="268" r:id="rId5"/>
    <p:sldId id="269" r:id="rId6"/>
    <p:sldId id="270" r:id="rId7"/>
    <p:sldId id="271" r:id="rId8"/>
    <p:sldId id="258" r:id="rId9"/>
    <p:sldId id="272" r:id="rId10"/>
    <p:sldId id="273" r:id="rId11"/>
    <p:sldId id="274" r:id="rId12"/>
    <p:sldId id="275" r:id="rId13"/>
    <p:sldId id="306" r:id="rId14"/>
    <p:sldId id="276" r:id="rId15"/>
    <p:sldId id="277" r:id="rId16"/>
    <p:sldId id="278" r:id="rId17"/>
    <p:sldId id="307" r:id="rId18"/>
    <p:sldId id="279" r:id="rId19"/>
    <p:sldId id="280" r:id="rId20"/>
    <p:sldId id="281" r:id="rId21"/>
    <p:sldId id="282" r:id="rId22"/>
    <p:sldId id="283" r:id="rId23"/>
    <p:sldId id="284" r:id="rId24"/>
    <p:sldId id="293" r:id="rId25"/>
    <p:sldId id="294" r:id="rId26"/>
    <p:sldId id="292" r:id="rId27"/>
    <p:sldId id="295" r:id="rId28"/>
    <p:sldId id="285" r:id="rId29"/>
    <p:sldId id="296" r:id="rId30"/>
    <p:sldId id="297" r:id="rId31"/>
    <p:sldId id="298" r:id="rId32"/>
    <p:sldId id="299" r:id="rId33"/>
    <p:sldId id="300" r:id="rId34"/>
    <p:sldId id="301" r:id="rId35"/>
    <p:sldId id="302" r:id="rId36"/>
    <p:sldId id="303" r:id="rId37"/>
    <p:sldId id="304" r:id="rId38"/>
    <p:sldId id="305" r:id="rId39"/>
    <p:sldId id="265"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5620"/>
    <p:restoredTop sz="94660"/>
  </p:normalViewPr>
  <p:slideViewPr>
    <p:cSldViewPr>
      <p:cViewPr varScale="1">
        <p:scale>
          <a:sx n="50" d="100"/>
          <a:sy n="50" d="100"/>
        </p:scale>
        <p:origin x="-912" y="-67"/>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B62602-1653-4D28-BEE3-8A5AA15312AA}" type="datetimeFigureOut">
              <a:rPr lang="en-US" smtClean="0"/>
              <a:pPr/>
              <a:t>12/28/2013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F488F62-024B-4239-85A0-D51BE36A4A71}" type="slidenum">
              <a:rPr lang="en-US" smtClean="0"/>
              <a:pPr/>
              <a:t>‹#›</a:t>
            </a:fld>
            <a:endParaRPr lang="en-US"/>
          </a:p>
        </p:txBody>
      </p:sp>
    </p:spTree>
    <p:extLst>
      <p:ext uri="{BB962C8B-B14F-4D97-AF65-F5344CB8AC3E}">
        <p14:creationId xmlns:p14="http://schemas.microsoft.com/office/powerpoint/2010/main" xmlns="" val="22635666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31"/>
          <p:cNvSpPr>
            <a:spLocks noGrp="1" noChangeArrowheads="1"/>
          </p:cNvSpPr>
          <p:nvPr>
            <p:ph type="sldNum" sz="quarter" idx="5"/>
          </p:nvPr>
        </p:nvSpPr>
        <p:spPr>
          <a:ln/>
        </p:spPr>
        <p:txBody>
          <a:bodyPr/>
          <a:lstStyle/>
          <a:p>
            <a:fld id="{E33980AD-7803-4A54-9479-DB82C07017C3}" type="slidenum">
              <a:rPr lang="en-US" altLang="en-US"/>
              <a:pPr/>
              <a:t>7</a:t>
            </a:fld>
            <a:endParaRPr lang="en-US" altLang="en-US"/>
          </a:p>
        </p:txBody>
      </p:sp>
      <p:sp>
        <p:nvSpPr>
          <p:cNvPr id="498690" name="Rectangle 2"/>
          <p:cNvSpPr>
            <a:spLocks noGrp="1" noRot="1" noChangeAspect="1" noChangeArrowheads="1" noTextEdit="1"/>
          </p:cNvSpPr>
          <p:nvPr>
            <p:ph type="sldImg"/>
          </p:nvPr>
        </p:nvSpPr>
        <p:spPr>
          <a:ln/>
        </p:spPr>
      </p:sp>
      <p:sp>
        <p:nvSpPr>
          <p:cNvPr id="498691" name="Rectangle 3"/>
          <p:cNvSpPr>
            <a:spLocks noGrp="1" noChangeArrowheads="1"/>
          </p:cNvSpPr>
          <p:nvPr>
            <p:ph type="body" idx="1"/>
          </p:nvPr>
        </p:nvSpPr>
        <p:spPr>
          <a:xfrm>
            <a:off x="686421" y="4344025"/>
            <a:ext cx="5485158" cy="4114488"/>
          </a:xfrm>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0413"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400">
              <a:latin typeface="Albany" pitchFamily="18"/>
              <a:cs typeface="Tahoma" pitchFamily="2"/>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0413"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400">
              <a:latin typeface="Albany" pitchFamily="18"/>
              <a:cs typeface="Tahoma" pitchFamily="2"/>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0413"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400">
              <a:latin typeface="Albany" pitchFamily="18"/>
              <a:cs typeface="Tahoma" pitchFamily="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0413"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400">
              <a:latin typeface="Albany" pitchFamily="18"/>
              <a:cs typeface="Tahoma" pitchFamily="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0413"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400">
              <a:latin typeface="Albany" pitchFamily="18"/>
              <a:cs typeface="Tahoma" pitchFamily="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0413"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400">
              <a:latin typeface="Albany" pitchFamily="18"/>
              <a:cs typeface="Tahoma" pitchFamily="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0413"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a:xfrm>
            <a:off x="685800" y="4343400"/>
            <a:ext cx="5486400" cy="461665"/>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400">
              <a:latin typeface="Albany" pitchFamily="18"/>
              <a:cs typeface="Tahoma" pitchFamily="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0413"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400">
              <a:latin typeface="Albany" pitchFamily="18"/>
              <a:cs typeface="Tahoma" pitchFamily="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0413"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400">
              <a:latin typeface="Albany" pitchFamily="18"/>
              <a:cs typeface="Tahoma" pitchFamily="2"/>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0413"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400">
              <a:latin typeface="Albany" pitchFamily="18"/>
              <a:cs typeface="Tahoma" pitchFamily="2"/>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0413"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400">
              <a:latin typeface="Albany" pitchFamily="18"/>
              <a:cs typeface="Tahoma" pitchFamily="2"/>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0413"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400">
              <a:latin typeface="Albany" pitchFamily="18"/>
              <a:cs typeface="Tahoma" pitchFamily="2"/>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0413"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400">
              <a:latin typeface="Albany" pitchFamily="18"/>
              <a:cs typeface="Tahoma" pitchFamily="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143000" y="693738"/>
            <a:ext cx="4570413" cy="3429000"/>
          </a:xfrm>
          <a:solidFill>
            <a:schemeClr val="accent1"/>
          </a:solidFill>
          <a:ln w="25400">
            <a:solidFill>
              <a:schemeClr val="accent1">
                <a:shade val="50000"/>
              </a:schemeClr>
            </a:solidFill>
            <a:prstDash val="solid"/>
          </a:ln>
        </p:spPr>
      </p:sp>
      <p:sp>
        <p:nvSpPr>
          <p:cNvPr id="3" name="Notes Placeholder 2"/>
          <p:cNvSpPr txBox="1">
            <a:spLocks noGrp="1"/>
          </p:cNvSpPr>
          <p:nvPr>
            <p:ph type="body" sz="quarter" idx="1"/>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US" sz="2400">
              <a:latin typeface="Albany" pitchFamily="18"/>
              <a:cs typeface="Tahoma" pitchFamily="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12/28/2013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12/28/2013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12/28/2013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12/28/2013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12/28/2013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12/28/2013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12/28/2013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3.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3.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7.png"/><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vmlDrawing" Target="../drawings/vmlDrawing5.vml"/><Relationship Id="rId5" Type="http://schemas.openxmlformats.org/officeDocument/2006/relationships/image" Target="../media/image9.png"/><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6.xml"/><Relationship Id="rId1" Type="http://schemas.openxmlformats.org/officeDocument/2006/relationships/vmlDrawing" Target="../drawings/vmlDrawing12.v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6.xml"/><Relationship Id="rId1" Type="http://schemas.openxmlformats.org/officeDocument/2006/relationships/vmlDrawing" Target="../drawings/vmlDrawing13.v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6.xml"/><Relationship Id="rId1" Type="http://schemas.openxmlformats.org/officeDocument/2006/relationships/vmlDrawing" Target="../drawings/vmlDrawing14.vm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6.xml"/><Relationship Id="rId1" Type="http://schemas.openxmlformats.org/officeDocument/2006/relationships/vmlDrawing" Target="../drawings/vmlDrawing15.v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6.xml"/><Relationship Id="rId1" Type="http://schemas.openxmlformats.org/officeDocument/2006/relationships/vmlDrawing" Target="../drawings/vmlDrawing16.v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6.xml"/><Relationship Id="rId1" Type="http://schemas.openxmlformats.org/officeDocument/2006/relationships/vmlDrawing" Target="../drawings/vmlDrawing17.v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6.xml"/><Relationship Id="rId1" Type="http://schemas.openxmlformats.org/officeDocument/2006/relationships/vmlDrawing" Target="../drawings/vmlDrawing18.v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6.xml"/><Relationship Id="rId1" Type="http://schemas.openxmlformats.org/officeDocument/2006/relationships/vmlDrawing" Target="../drawings/vmlDrawing19.v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Evolution of Islamic Banking in Pakistan</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19513727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t>Social and Political Background</a:t>
            </a:r>
          </a:p>
        </p:txBody>
      </p:sp>
      <p:sp>
        <p:nvSpPr>
          <p:cNvPr id="3" name="Text Placeholder 2"/>
          <p:cNvSpPr txBox="1">
            <a:spLocks noGrp="1"/>
          </p:cNvSpPr>
          <p:nvPr>
            <p:ph type="body" idx="4294967295"/>
          </p:nvPr>
        </p:nvSpPr>
        <p:spPr>
          <a:xfrm>
            <a:off x="457200" y="1371600"/>
            <a:ext cx="8228763" cy="5277948"/>
          </a:xfrm>
        </p:spPr>
        <p:txBody>
          <a:bodyPr>
            <a:normAutofit lnSpcReduction="10000"/>
          </a:bodyPr>
          <a:lstStyle>
            <a:defPPr marL="432000" marR="0" lvl="0" indent="-324000">
              <a:spcBef>
                <a:spcPts val="0"/>
              </a:spcBef>
              <a:spcAft>
                <a:spcPts val="1417"/>
              </a:spcAft>
              <a:buClr>
                <a:srgbClr val="FFCC99"/>
              </a:buClr>
              <a:buSzPct val="45000"/>
              <a:buFont typeface="StarSymbol"/>
              <a:buNone/>
              <a:defRPr lang="en-US" sz="2400" b="0" i="0" u="none" strike="noStrike">
                <a:ln>
                  <a:noFill/>
                </a:ln>
                <a:solidFill>
                  <a:srgbClr val="FFFFFF"/>
                </a:solidFill>
                <a:latin typeface="Albany" pitchFamily="18"/>
                <a:ea typeface="Andale Sans UI" pitchFamily="2"/>
                <a:cs typeface="Tahoma" pitchFamily="2"/>
              </a:defRPr>
            </a:defPPr>
            <a:lvl1pPr marL="432000" marR="0" lvl="0" indent="-324000">
              <a:spcBef>
                <a:spcPts val="0"/>
              </a:spcBef>
              <a:spcAft>
                <a:spcPts val="1417"/>
              </a:spcAft>
              <a:buClr>
                <a:srgbClr val="FFCC99"/>
              </a:buClr>
              <a:buSzPct val="45000"/>
              <a:buFont typeface="StarSymbol"/>
              <a:buChar char="●"/>
              <a:defRPr lang="en-US" sz="2400" b="0" i="0" u="none" strike="noStrike">
                <a:ln>
                  <a:noFill/>
                </a:ln>
                <a:solidFill>
                  <a:srgbClr val="FFFFFF"/>
                </a:solidFill>
                <a:latin typeface="Albany" pitchFamily="18"/>
                <a:ea typeface="Andale Sans UI" pitchFamily="2"/>
                <a:cs typeface="Tahoma" pitchFamily="2"/>
              </a:defRPr>
            </a:lvl1pPr>
            <a:lvl2pPr marL="864000" marR="0" lvl="1" indent="-288000">
              <a:spcBef>
                <a:spcPts val="0"/>
              </a:spcBef>
              <a:spcAft>
                <a:spcPts val="1134"/>
              </a:spcAft>
              <a:buClr>
                <a:srgbClr val="FFCC99"/>
              </a:buClr>
              <a:buSzPct val="75000"/>
              <a:buFont typeface="StarSymbol"/>
              <a:buChar char="–"/>
              <a:defRPr lang="en-US" sz="2800" b="0" i="0" u="none" strike="noStrike">
                <a:ln>
                  <a:noFill/>
                </a:ln>
                <a:solidFill>
                  <a:srgbClr val="FFFFFF"/>
                </a:solidFill>
                <a:latin typeface="Albany" pitchFamily="18"/>
                <a:ea typeface="Andale Sans UI" pitchFamily="2"/>
                <a:cs typeface="Tahoma" pitchFamily="2"/>
              </a:defRPr>
            </a:lvl2pPr>
            <a:lvl3pPr marL="1296000" marR="0" lvl="2" indent="-216000">
              <a:spcBef>
                <a:spcPts val="0"/>
              </a:spcBef>
              <a:spcAft>
                <a:spcPts val="850"/>
              </a:spcAft>
              <a:buClr>
                <a:srgbClr val="FFCC99"/>
              </a:buClr>
              <a:buSzPct val="45000"/>
              <a:buFont typeface="StarSymbol"/>
              <a:buChar char="●"/>
              <a:defRPr lang="en-US" sz="2400" b="0" i="0" u="none" strike="noStrike">
                <a:ln>
                  <a:noFill/>
                </a:ln>
                <a:solidFill>
                  <a:srgbClr val="FFFFFF"/>
                </a:solidFill>
                <a:latin typeface="Albany" pitchFamily="18"/>
                <a:ea typeface="Andale Sans UI" pitchFamily="2"/>
                <a:cs typeface="Tahoma" pitchFamily="2"/>
              </a:defRPr>
            </a:lvl3pPr>
            <a:lvl4pPr marL="1728000" marR="0" lvl="3" indent="-216000">
              <a:spcBef>
                <a:spcPts val="0"/>
              </a:spcBef>
              <a:spcAft>
                <a:spcPts val="567"/>
              </a:spcAft>
              <a:buClr>
                <a:srgbClr val="FFCC99"/>
              </a:buClr>
              <a:buSzPct val="75000"/>
              <a:buFont typeface="StarSymbol"/>
              <a:buChar char="–"/>
              <a:defRPr lang="en-US" sz="2000" b="0" i="0" u="none" strike="noStrike">
                <a:ln>
                  <a:noFill/>
                </a:ln>
                <a:solidFill>
                  <a:srgbClr val="FFFFFF"/>
                </a:solidFill>
                <a:latin typeface="Albany" pitchFamily="18"/>
                <a:ea typeface="Andale Sans UI" pitchFamily="2"/>
                <a:cs typeface="Tahoma" pitchFamily="2"/>
              </a:defRPr>
            </a:lvl4pPr>
            <a:lvl5pPr marL="2160000" marR="0" lvl="4" indent="-216000">
              <a:spcBef>
                <a:spcPts val="0"/>
              </a:spcBef>
              <a:spcAft>
                <a:spcPts val="283"/>
              </a:spcAft>
              <a:buClr>
                <a:srgbClr val="FFCC99"/>
              </a:buClr>
              <a:buSzPct val="45000"/>
              <a:buFont typeface="StarSymbol"/>
              <a:buChar char="●"/>
              <a:defRPr lang="en-US" sz="2000" b="0" i="0" u="none" strike="noStrike">
                <a:ln>
                  <a:noFill/>
                </a:ln>
                <a:solidFill>
                  <a:srgbClr val="FFFFFF"/>
                </a:solidFill>
                <a:latin typeface="Albany" pitchFamily="18"/>
                <a:ea typeface="Andale Sans UI" pitchFamily="2"/>
                <a:cs typeface="Tahoma" pitchFamily="2"/>
              </a:defRPr>
            </a:lvl5pPr>
            <a:lvl6pPr marL="2592000" marR="0" lvl="5" indent="-216000">
              <a:spcBef>
                <a:spcPts val="0"/>
              </a:spcBef>
              <a:spcAft>
                <a:spcPts val="283"/>
              </a:spcAft>
              <a:buClr>
                <a:srgbClr val="FFCC99"/>
              </a:buClr>
              <a:buSzPct val="45000"/>
              <a:buFont typeface="StarSymbol"/>
              <a:buChar char="●"/>
              <a:defRPr lang="en-US" sz="2000" b="0" i="0" u="none" strike="noStrike">
                <a:ln>
                  <a:noFill/>
                </a:ln>
                <a:solidFill>
                  <a:srgbClr val="FFFFFF"/>
                </a:solidFill>
                <a:latin typeface="Albany" pitchFamily="18"/>
                <a:ea typeface="Andale Sans UI" pitchFamily="2"/>
                <a:cs typeface="Tahoma" pitchFamily="2"/>
              </a:defRPr>
            </a:lvl6pPr>
            <a:lvl7pPr marL="3024000" marR="0" lvl="6" indent="-216000">
              <a:spcBef>
                <a:spcPts val="0"/>
              </a:spcBef>
              <a:spcAft>
                <a:spcPts val="283"/>
              </a:spcAft>
              <a:buClr>
                <a:srgbClr val="FFCC99"/>
              </a:buClr>
              <a:buSzPct val="45000"/>
              <a:buFont typeface="StarSymbol"/>
              <a:buChar char="●"/>
              <a:defRPr lang="en-US" sz="2000" b="0" i="0" u="none" strike="noStrike">
                <a:ln>
                  <a:noFill/>
                </a:ln>
                <a:solidFill>
                  <a:srgbClr val="FFFFFF"/>
                </a:solidFill>
                <a:latin typeface="Albany" pitchFamily="18"/>
                <a:ea typeface="Andale Sans UI" pitchFamily="2"/>
                <a:cs typeface="Tahoma" pitchFamily="2"/>
              </a:defRPr>
            </a:lvl7pPr>
            <a:lvl8pPr marL="3456000" marR="0" lvl="7" indent="-216000">
              <a:spcBef>
                <a:spcPts val="0"/>
              </a:spcBef>
              <a:spcAft>
                <a:spcPts val="283"/>
              </a:spcAft>
              <a:buClr>
                <a:srgbClr val="FFCC99"/>
              </a:buClr>
              <a:buSzPct val="45000"/>
              <a:buFont typeface="StarSymbol"/>
              <a:buChar char="●"/>
              <a:defRPr lang="en-US" sz="2000" b="0" i="0" u="none" strike="noStrike">
                <a:ln>
                  <a:noFill/>
                </a:ln>
                <a:solidFill>
                  <a:srgbClr val="FFFFFF"/>
                </a:solidFill>
                <a:latin typeface="Albany" pitchFamily="18"/>
                <a:ea typeface="Andale Sans UI" pitchFamily="2"/>
                <a:cs typeface="Tahoma" pitchFamily="2"/>
              </a:defRPr>
            </a:lvl8pPr>
            <a:lvl9pPr marL="3887999" marR="0" lvl="8" indent="-216000">
              <a:spcBef>
                <a:spcPts val="0"/>
              </a:spcBef>
              <a:spcAft>
                <a:spcPts val="283"/>
              </a:spcAft>
              <a:buClr>
                <a:srgbClr val="FFCC99"/>
              </a:buClr>
              <a:buSzPct val="45000"/>
              <a:buFont typeface="StarSymbol"/>
              <a:buChar char="●"/>
              <a:defRPr lang="en-US" sz="2000" b="0" i="0" u="none" strike="noStrike">
                <a:ln>
                  <a:noFill/>
                </a:ln>
                <a:solidFill>
                  <a:srgbClr val="FFFFFF"/>
                </a:solidFill>
                <a:latin typeface="Albany" pitchFamily="18"/>
                <a:ea typeface="Andale Sans UI" pitchFamily="2"/>
                <a:cs typeface="Tahoma" pitchFamily="2"/>
              </a:defRPr>
            </a:lvl9pPr>
          </a:lstStyle>
          <a:p>
            <a:pPr lvl="0" algn="just">
              <a:buClrTx/>
              <a:buSzPct val="100000"/>
              <a:buFont typeface="Arial" panose="020B0604020202020204" pitchFamily="34" charset="0"/>
              <a:buChar char="•"/>
            </a:pPr>
            <a:r>
              <a:rPr lang="en-US" dirty="0" smtClean="0">
                <a:solidFill>
                  <a:schemeClr val="tx1"/>
                </a:solidFill>
                <a:latin typeface="+mn-lt"/>
              </a:rPr>
              <a:t>According to the </a:t>
            </a:r>
            <a:r>
              <a:rPr lang="en-US" dirty="0">
                <a:solidFill>
                  <a:schemeClr val="tx1"/>
                </a:solidFill>
                <a:latin typeface="+mn-lt"/>
              </a:rPr>
              <a:t>World Fact Book, Pakistan is a home of about </a:t>
            </a:r>
            <a:r>
              <a:rPr lang="en-US" dirty="0" smtClean="0">
                <a:solidFill>
                  <a:schemeClr val="tx1"/>
                </a:solidFill>
                <a:latin typeface="+mn-lt"/>
              </a:rPr>
              <a:t>190 </a:t>
            </a:r>
            <a:r>
              <a:rPr lang="en-US" dirty="0">
                <a:solidFill>
                  <a:schemeClr val="tx1"/>
                </a:solidFill>
                <a:latin typeface="+mn-lt"/>
              </a:rPr>
              <a:t>million people, </a:t>
            </a:r>
            <a:r>
              <a:rPr lang="en-US" dirty="0" smtClean="0">
                <a:solidFill>
                  <a:schemeClr val="tx1"/>
                </a:solidFill>
                <a:latin typeface="+mn-lt"/>
              </a:rPr>
              <a:t>96.4% </a:t>
            </a:r>
            <a:r>
              <a:rPr lang="en-US" dirty="0">
                <a:solidFill>
                  <a:schemeClr val="tx1"/>
                </a:solidFill>
                <a:latin typeface="+mn-lt"/>
              </a:rPr>
              <a:t>Muslims and </a:t>
            </a:r>
            <a:r>
              <a:rPr lang="en-US" dirty="0" smtClean="0">
                <a:solidFill>
                  <a:schemeClr val="tx1"/>
                </a:solidFill>
                <a:latin typeface="+mn-lt"/>
              </a:rPr>
              <a:t>3.6% </a:t>
            </a:r>
            <a:r>
              <a:rPr lang="en-US" dirty="0">
                <a:solidFill>
                  <a:schemeClr val="tx1"/>
                </a:solidFill>
                <a:latin typeface="+mn-lt"/>
              </a:rPr>
              <a:t>non Muslims.</a:t>
            </a:r>
          </a:p>
          <a:p>
            <a:pPr lvl="0" algn="just">
              <a:buClrTx/>
              <a:buSzPct val="100000"/>
              <a:buFont typeface="Arial" panose="020B0604020202020204" pitchFamily="34" charset="0"/>
              <a:buChar char="•"/>
            </a:pPr>
            <a:r>
              <a:rPr lang="en-US" dirty="0">
                <a:solidFill>
                  <a:schemeClr val="tx1"/>
                </a:solidFill>
                <a:latin typeface="+mn-lt"/>
              </a:rPr>
              <a:t>Variety of ethnic groups with different language, culture and history.</a:t>
            </a:r>
          </a:p>
          <a:p>
            <a:pPr lvl="0" algn="just">
              <a:buClrTx/>
              <a:buSzPct val="100000"/>
              <a:buFont typeface="Arial" panose="020B0604020202020204" pitchFamily="34" charset="0"/>
              <a:buChar char="•"/>
            </a:pPr>
            <a:r>
              <a:rPr lang="en-US" dirty="0" smtClean="0">
                <a:solidFill>
                  <a:schemeClr val="tx1"/>
                </a:solidFill>
                <a:latin typeface="+mn-lt"/>
              </a:rPr>
              <a:t>Common </a:t>
            </a:r>
            <a:r>
              <a:rPr lang="en-US" dirty="0">
                <a:solidFill>
                  <a:schemeClr val="tx1"/>
                </a:solidFill>
                <a:latin typeface="+mn-lt"/>
              </a:rPr>
              <a:t>things are the religion and national language Urdu.</a:t>
            </a:r>
          </a:p>
          <a:p>
            <a:pPr lvl="0" algn="just">
              <a:buClrTx/>
              <a:buSzPct val="100000"/>
              <a:buFont typeface="Arial" panose="020B0604020202020204" pitchFamily="34" charset="0"/>
              <a:buChar char="•"/>
            </a:pPr>
            <a:r>
              <a:rPr lang="en-US" dirty="0">
                <a:solidFill>
                  <a:schemeClr val="tx1"/>
                </a:solidFill>
                <a:latin typeface="+mn-lt"/>
              </a:rPr>
              <a:t>Before partition the British ruled the area and took the power from the then ruling Muslim rulers. Because of this reason Muslims were the victims of the British government and were kept away from many opportunities (education, trade, and economic activities)</a:t>
            </a:r>
          </a:p>
          <a:p>
            <a:pPr lvl="0" algn="just">
              <a:buClrTx/>
              <a:buSzPct val="100000"/>
              <a:buFont typeface="Arial" panose="020B0604020202020204" pitchFamily="34" charset="0"/>
              <a:buChar char="•"/>
            </a:pPr>
            <a:r>
              <a:rPr lang="en-US" dirty="0">
                <a:solidFill>
                  <a:schemeClr val="tx1"/>
                </a:solidFill>
                <a:latin typeface="+mn-lt"/>
              </a:rPr>
              <a:t>At the time of partition literacy </a:t>
            </a:r>
            <a:r>
              <a:rPr lang="en-US" dirty="0" smtClean="0">
                <a:solidFill>
                  <a:schemeClr val="tx1"/>
                </a:solidFill>
                <a:latin typeface="+mn-lt"/>
              </a:rPr>
              <a:t>rate was very low in Pakistan </a:t>
            </a:r>
            <a:r>
              <a:rPr lang="en-US" dirty="0">
                <a:solidFill>
                  <a:schemeClr val="tx1"/>
                </a:solidFill>
                <a:latin typeface="+mn-lt"/>
              </a:rPr>
              <a:t>and majority of population (82.7%) was based in rural areas.</a:t>
            </a:r>
          </a:p>
        </p:txBody>
      </p:sp>
    </p:spTree>
    <p:extLst>
      <p:ext uri="{BB962C8B-B14F-4D97-AF65-F5344CB8AC3E}">
        <p14:creationId xmlns:p14="http://schemas.microsoft.com/office/powerpoint/2010/main" xmlns="" val="376796032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24800" y="152400"/>
            <a:ext cx="8228763" cy="1011330"/>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t>Social and Political Background</a:t>
            </a:r>
          </a:p>
        </p:txBody>
      </p:sp>
      <p:sp>
        <p:nvSpPr>
          <p:cNvPr id="3" name="Text Placeholder 2"/>
          <p:cNvSpPr txBox="1">
            <a:spLocks noGrp="1"/>
          </p:cNvSpPr>
          <p:nvPr>
            <p:ph type="body" idx="4294967295"/>
          </p:nvPr>
        </p:nvSpPr>
        <p:spPr>
          <a:xfrm>
            <a:off x="424800" y="1009546"/>
            <a:ext cx="8228763" cy="5571945"/>
          </a:xfrm>
        </p:spPr>
        <p:txBody>
          <a:bodyPr>
            <a:normAutofit/>
          </a:bodyPr>
          <a:lstStyle>
            <a:defPPr marL="432000" marR="0" lvl="0" indent="-324000">
              <a:spcBef>
                <a:spcPts val="0"/>
              </a:spcBef>
              <a:spcAft>
                <a:spcPts val="1417"/>
              </a:spcAft>
              <a:buClr>
                <a:srgbClr val="FFCC99"/>
              </a:buClr>
              <a:buSzPct val="45000"/>
              <a:buFont typeface="StarSymbol"/>
              <a:buNone/>
              <a:defRPr lang="en-US" sz="2400" b="0" i="0" u="none" strike="noStrike">
                <a:ln>
                  <a:noFill/>
                </a:ln>
                <a:solidFill>
                  <a:srgbClr val="FFFFFF"/>
                </a:solidFill>
                <a:latin typeface="Albany" pitchFamily="18"/>
                <a:ea typeface="Andale Sans UI" pitchFamily="2"/>
                <a:cs typeface="Tahoma" pitchFamily="2"/>
              </a:defRPr>
            </a:defPPr>
            <a:lvl1pPr marL="432000" marR="0" lvl="0" indent="-324000">
              <a:spcBef>
                <a:spcPts val="0"/>
              </a:spcBef>
              <a:spcAft>
                <a:spcPts val="1417"/>
              </a:spcAft>
              <a:buClr>
                <a:srgbClr val="FFCC99"/>
              </a:buClr>
              <a:buSzPct val="45000"/>
              <a:buFont typeface="StarSymbol"/>
              <a:buChar char="●"/>
              <a:defRPr lang="en-US" sz="2400" b="0" i="0" u="none" strike="noStrike">
                <a:ln>
                  <a:noFill/>
                </a:ln>
                <a:solidFill>
                  <a:srgbClr val="FFFFFF"/>
                </a:solidFill>
                <a:latin typeface="Albany" pitchFamily="18"/>
                <a:ea typeface="Andale Sans UI" pitchFamily="2"/>
                <a:cs typeface="Tahoma" pitchFamily="2"/>
              </a:defRPr>
            </a:lvl1pPr>
            <a:lvl2pPr marL="864000" marR="0" lvl="1" indent="-288000">
              <a:spcBef>
                <a:spcPts val="0"/>
              </a:spcBef>
              <a:spcAft>
                <a:spcPts val="1134"/>
              </a:spcAft>
              <a:buClr>
                <a:srgbClr val="FFCC99"/>
              </a:buClr>
              <a:buSzPct val="75000"/>
              <a:buFont typeface="StarSymbol"/>
              <a:buChar char="–"/>
              <a:defRPr lang="en-US" sz="2800" b="0" i="0" u="none" strike="noStrike">
                <a:ln>
                  <a:noFill/>
                </a:ln>
                <a:solidFill>
                  <a:srgbClr val="FFFFFF"/>
                </a:solidFill>
                <a:latin typeface="Albany" pitchFamily="18"/>
                <a:ea typeface="Andale Sans UI" pitchFamily="2"/>
                <a:cs typeface="Tahoma" pitchFamily="2"/>
              </a:defRPr>
            </a:lvl2pPr>
            <a:lvl3pPr marL="1296000" marR="0" lvl="2" indent="-216000">
              <a:spcBef>
                <a:spcPts val="0"/>
              </a:spcBef>
              <a:spcAft>
                <a:spcPts val="850"/>
              </a:spcAft>
              <a:buClr>
                <a:srgbClr val="FFCC99"/>
              </a:buClr>
              <a:buSzPct val="45000"/>
              <a:buFont typeface="StarSymbol"/>
              <a:buChar char="●"/>
              <a:defRPr lang="en-US" sz="2400" b="0" i="0" u="none" strike="noStrike">
                <a:ln>
                  <a:noFill/>
                </a:ln>
                <a:solidFill>
                  <a:srgbClr val="FFFFFF"/>
                </a:solidFill>
                <a:latin typeface="Albany" pitchFamily="18"/>
                <a:ea typeface="Andale Sans UI" pitchFamily="2"/>
                <a:cs typeface="Tahoma" pitchFamily="2"/>
              </a:defRPr>
            </a:lvl3pPr>
            <a:lvl4pPr marL="1728000" marR="0" lvl="3" indent="-216000">
              <a:spcBef>
                <a:spcPts val="0"/>
              </a:spcBef>
              <a:spcAft>
                <a:spcPts val="567"/>
              </a:spcAft>
              <a:buClr>
                <a:srgbClr val="FFCC99"/>
              </a:buClr>
              <a:buSzPct val="75000"/>
              <a:buFont typeface="StarSymbol"/>
              <a:buChar char="–"/>
              <a:defRPr lang="en-US" sz="2000" b="0" i="0" u="none" strike="noStrike">
                <a:ln>
                  <a:noFill/>
                </a:ln>
                <a:solidFill>
                  <a:srgbClr val="FFFFFF"/>
                </a:solidFill>
                <a:latin typeface="Albany" pitchFamily="18"/>
                <a:ea typeface="Andale Sans UI" pitchFamily="2"/>
                <a:cs typeface="Tahoma" pitchFamily="2"/>
              </a:defRPr>
            </a:lvl4pPr>
            <a:lvl5pPr marL="2160000" marR="0" lvl="4" indent="-216000">
              <a:spcBef>
                <a:spcPts val="0"/>
              </a:spcBef>
              <a:spcAft>
                <a:spcPts val="283"/>
              </a:spcAft>
              <a:buClr>
                <a:srgbClr val="FFCC99"/>
              </a:buClr>
              <a:buSzPct val="45000"/>
              <a:buFont typeface="StarSymbol"/>
              <a:buChar char="●"/>
              <a:defRPr lang="en-US" sz="2000" b="0" i="0" u="none" strike="noStrike">
                <a:ln>
                  <a:noFill/>
                </a:ln>
                <a:solidFill>
                  <a:srgbClr val="FFFFFF"/>
                </a:solidFill>
                <a:latin typeface="Albany" pitchFamily="18"/>
                <a:ea typeface="Andale Sans UI" pitchFamily="2"/>
                <a:cs typeface="Tahoma" pitchFamily="2"/>
              </a:defRPr>
            </a:lvl5pPr>
            <a:lvl6pPr marL="2592000" marR="0" lvl="5" indent="-216000">
              <a:spcBef>
                <a:spcPts val="0"/>
              </a:spcBef>
              <a:spcAft>
                <a:spcPts val="283"/>
              </a:spcAft>
              <a:buClr>
                <a:srgbClr val="FFCC99"/>
              </a:buClr>
              <a:buSzPct val="45000"/>
              <a:buFont typeface="StarSymbol"/>
              <a:buChar char="●"/>
              <a:defRPr lang="en-US" sz="2000" b="0" i="0" u="none" strike="noStrike">
                <a:ln>
                  <a:noFill/>
                </a:ln>
                <a:solidFill>
                  <a:srgbClr val="FFFFFF"/>
                </a:solidFill>
                <a:latin typeface="Albany" pitchFamily="18"/>
                <a:ea typeface="Andale Sans UI" pitchFamily="2"/>
                <a:cs typeface="Tahoma" pitchFamily="2"/>
              </a:defRPr>
            </a:lvl6pPr>
            <a:lvl7pPr marL="3024000" marR="0" lvl="6" indent="-216000">
              <a:spcBef>
                <a:spcPts val="0"/>
              </a:spcBef>
              <a:spcAft>
                <a:spcPts val="283"/>
              </a:spcAft>
              <a:buClr>
                <a:srgbClr val="FFCC99"/>
              </a:buClr>
              <a:buSzPct val="45000"/>
              <a:buFont typeface="StarSymbol"/>
              <a:buChar char="●"/>
              <a:defRPr lang="en-US" sz="2000" b="0" i="0" u="none" strike="noStrike">
                <a:ln>
                  <a:noFill/>
                </a:ln>
                <a:solidFill>
                  <a:srgbClr val="FFFFFF"/>
                </a:solidFill>
                <a:latin typeface="Albany" pitchFamily="18"/>
                <a:ea typeface="Andale Sans UI" pitchFamily="2"/>
                <a:cs typeface="Tahoma" pitchFamily="2"/>
              </a:defRPr>
            </a:lvl7pPr>
            <a:lvl8pPr marL="3456000" marR="0" lvl="7" indent="-216000">
              <a:spcBef>
                <a:spcPts val="0"/>
              </a:spcBef>
              <a:spcAft>
                <a:spcPts val="283"/>
              </a:spcAft>
              <a:buClr>
                <a:srgbClr val="FFCC99"/>
              </a:buClr>
              <a:buSzPct val="45000"/>
              <a:buFont typeface="StarSymbol"/>
              <a:buChar char="●"/>
              <a:defRPr lang="en-US" sz="2000" b="0" i="0" u="none" strike="noStrike">
                <a:ln>
                  <a:noFill/>
                </a:ln>
                <a:solidFill>
                  <a:srgbClr val="FFFFFF"/>
                </a:solidFill>
                <a:latin typeface="Albany" pitchFamily="18"/>
                <a:ea typeface="Andale Sans UI" pitchFamily="2"/>
                <a:cs typeface="Tahoma" pitchFamily="2"/>
              </a:defRPr>
            </a:lvl8pPr>
            <a:lvl9pPr marL="3887999" marR="0" lvl="8" indent="-216000">
              <a:spcBef>
                <a:spcPts val="0"/>
              </a:spcBef>
              <a:spcAft>
                <a:spcPts val="283"/>
              </a:spcAft>
              <a:buClr>
                <a:srgbClr val="FFCC99"/>
              </a:buClr>
              <a:buSzPct val="45000"/>
              <a:buFont typeface="StarSymbol"/>
              <a:buChar char="●"/>
              <a:defRPr lang="en-US" sz="2000" b="0" i="0" u="none" strike="noStrike">
                <a:ln>
                  <a:noFill/>
                </a:ln>
                <a:solidFill>
                  <a:srgbClr val="FFFFFF"/>
                </a:solidFill>
                <a:latin typeface="Albany" pitchFamily="18"/>
                <a:ea typeface="Andale Sans UI" pitchFamily="2"/>
                <a:cs typeface="Tahoma" pitchFamily="2"/>
              </a:defRPr>
            </a:lvl9pPr>
          </a:lstStyle>
          <a:p>
            <a:pPr lvl="0" algn="just">
              <a:buClrTx/>
              <a:buSzPct val="100000"/>
              <a:buFont typeface="Arial" panose="020B0604020202020204" pitchFamily="34" charset="0"/>
              <a:buChar char="•"/>
            </a:pPr>
            <a:r>
              <a:rPr lang="en-US" dirty="0">
                <a:solidFill>
                  <a:schemeClr val="tx1"/>
                </a:solidFill>
                <a:latin typeface="+mn-lt"/>
              </a:rPr>
              <a:t>A small number of elite is controlling the nations wealth and the state, 22 families owned 66% of the industrial wealth and controlled 87% of the assets of the banking and insurance companies. (Dr. </a:t>
            </a:r>
            <a:r>
              <a:rPr lang="en-US" dirty="0" err="1">
                <a:solidFill>
                  <a:schemeClr val="tx1"/>
                </a:solidFill>
                <a:latin typeface="+mn-lt"/>
              </a:rPr>
              <a:t>Mehbulul</a:t>
            </a:r>
            <a:r>
              <a:rPr lang="en-US" dirty="0">
                <a:solidFill>
                  <a:schemeClr val="tx1"/>
                </a:solidFill>
                <a:latin typeface="+mn-lt"/>
              </a:rPr>
              <a:t> </a:t>
            </a:r>
            <a:r>
              <a:rPr lang="en-US" dirty="0" err="1">
                <a:solidFill>
                  <a:schemeClr val="tx1"/>
                </a:solidFill>
                <a:latin typeface="+mn-lt"/>
              </a:rPr>
              <a:t>Haq</a:t>
            </a:r>
            <a:r>
              <a:rPr lang="en-US" dirty="0">
                <a:solidFill>
                  <a:schemeClr val="tx1"/>
                </a:solidFill>
                <a:latin typeface="+mn-lt"/>
              </a:rPr>
              <a:t>; April 1968)</a:t>
            </a:r>
          </a:p>
          <a:p>
            <a:pPr lvl="0" algn="just">
              <a:buClrTx/>
              <a:buSzPct val="100000"/>
              <a:buFont typeface="Arial" panose="020B0604020202020204" pitchFamily="34" charset="0"/>
              <a:buChar char="•"/>
            </a:pPr>
            <a:r>
              <a:rPr lang="en-US" dirty="0">
                <a:solidFill>
                  <a:schemeClr val="tx1"/>
                </a:solidFill>
                <a:latin typeface="+mn-lt"/>
              </a:rPr>
              <a:t>Corruption in Pakistan is widespread</a:t>
            </a:r>
            <a:r>
              <a:rPr lang="en-US" dirty="0" smtClean="0">
                <a:solidFill>
                  <a:schemeClr val="tx1"/>
                </a:solidFill>
                <a:latin typeface="+mn-lt"/>
              </a:rPr>
              <a:t>, </a:t>
            </a:r>
            <a:r>
              <a:rPr lang="en-US" dirty="0">
                <a:solidFill>
                  <a:schemeClr val="tx1"/>
                </a:solidFill>
                <a:latin typeface="+mn-lt"/>
              </a:rPr>
              <a:t>particularly in the government and lower levels of police forces</a:t>
            </a:r>
            <a:r>
              <a:rPr lang="en-US" dirty="0" smtClean="0">
                <a:solidFill>
                  <a:schemeClr val="tx1"/>
                </a:solidFill>
                <a:latin typeface="+mn-lt"/>
              </a:rPr>
              <a:t>. </a:t>
            </a:r>
            <a:r>
              <a:rPr lang="en-US" dirty="0">
                <a:solidFill>
                  <a:schemeClr val="tx1"/>
                </a:solidFill>
                <a:latin typeface="+mn-lt"/>
              </a:rPr>
              <a:t>The country has had a consistently poor ranking at the Transparency International's Corruption Perceptions Index with scores of 2.5 in 2011</a:t>
            </a:r>
            <a:r>
              <a:rPr lang="en-US" dirty="0" smtClean="0">
                <a:solidFill>
                  <a:schemeClr val="tx1"/>
                </a:solidFill>
                <a:latin typeface="+mn-lt"/>
              </a:rPr>
              <a:t>, </a:t>
            </a:r>
            <a:r>
              <a:rPr lang="en-US" dirty="0">
                <a:solidFill>
                  <a:schemeClr val="tx1"/>
                </a:solidFill>
                <a:latin typeface="+mn-lt"/>
              </a:rPr>
              <a:t>2.3 in </a:t>
            </a:r>
            <a:r>
              <a:rPr lang="en-US" dirty="0" smtClean="0">
                <a:solidFill>
                  <a:schemeClr val="tx1"/>
                </a:solidFill>
                <a:latin typeface="+mn-lt"/>
              </a:rPr>
              <a:t>2010, and </a:t>
            </a:r>
            <a:r>
              <a:rPr lang="en-US" dirty="0">
                <a:solidFill>
                  <a:schemeClr val="tx1"/>
                </a:solidFill>
                <a:latin typeface="+mn-lt"/>
              </a:rPr>
              <a:t>2.5 in </a:t>
            </a:r>
            <a:r>
              <a:rPr lang="en-US" dirty="0" smtClean="0">
                <a:solidFill>
                  <a:schemeClr val="tx1"/>
                </a:solidFill>
                <a:latin typeface="+mn-lt"/>
              </a:rPr>
              <a:t>2009 </a:t>
            </a:r>
            <a:r>
              <a:rPr lang="en-US" dirty="0">
                <a:solidFill>
                  <a:schemeClr val="tx1"/>
                </a:solidFill>
                <a:latin typeface="+mn-lt"/>
              </a:rPr>
              <a:t>out of </a:t>
            </a:r>
            <a:r>
              <a:rPr lang="en-US" dirty="0" smtClean="0">
                <a:solidFill>
                  <a:schemeClr val="tx1"/>
                </a:solidFill>
                <a:latin typeface="+mn-lt"/>
              </a:rPr>
              <a:t>10. </a:t>
            </a:r>
            <a:r>
              <a:rPr lang="en-US" dirty="0">
                <a:solidFill>
                  <a:schemeClr val="tx1"/>
                </a:solidFill>
                <a:latin typeface="+mn-lt"/>
              </a:rPr>
              <a:t>In 2011, Pakistan ranked 134 on the index with 42 countries ranking </a:t>
            </a:r>
            <a:r>
              <a:rPr lang="en-US" dirty="0" smtClean="0">
                <a:solidFill>
                  <a:schemeClr val="tx1"/>
                </a:solidFill>
                <a:latin typeface="+mn-lt"/>
              </a:rPr>
              <a:t>worse. </a:t>
            </a:r>
            <a:r>
              <a:rPr lang="en-US" dirty="0">
                <a:solidFill>
                  <a:schemeClr val="tx1"/>
                </a:solidFill>
                <a:latin typeface="+mn-lt"/>
              </a:rPr>
              <a:t>In 2012, Pakistan's ranking dropped even further from 134 to 139, making Pakistan the 34th most corrupt country in the world, tied with Azerbaijan, Kenya, Nepal, and </a:t>
            </a:r>
            <a:r>
              <a:rPr lang="en-US" dirty="0" smtClean="0">
                <a:solidFill>
                  <a:schemeClr val="tx1"/>
                </a:solidFill>
                <a:latin typeface="+mn-lt"/>
              </a:rPr>
              <a:t>Nigeria.</a:t>
            </a:r>
          </a:p>
        </p:txBody>
      </p:sp>
    </p:spTree>
    <p:extLst>
      <p:ext uri="{BB962C8B-B14F-4D97-AF65-F5344CB8AC3E}">
        <p14:creationId xmlns:p14="http://schemas.microsoft.com/office/powerpoint/2010/main" xmlns="" val="30531312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24800" y="1143000"/>
            <a:ext cx="8228763" cy="5465341"/>
          </a:xfrm>
        </p:spPr>
        <p:txBody>
          <a:bodyPr>
            <a:noAutofit/>
          </a:bodyPr>
          <a:lstStyle/>
          <a:p>
            <a:pPr lvl="0"/>
            <a:r>
              <a:rPr lang="en-US" sz="2400" dirty="0"/>
              <a:t>Corruption is estimated to be at least </a:t>
            </a:r>
            <a:r>
              <a:rPr lang="en-US" sz="2400" dirty="0" err="1"/>
              <a:t>Rs</a:t>
            </a:r>
            <a:r>
              <a:rPr lang="en-US" sz="2400" dirty="0"/>
              <a:t>. 500 billion. annually, which amounts to 90 per cent of the budget (More liberal estimates give </a:t>
            </a:r>
            <a:r>
              <a:rPr lang="en-US" sz="2400" dirty="0" err="1"/>
              <a:t>Rs</a:t>
            </a:r>
            <a:r>
              <a:rPr lang="en-US" sz="2400" dirty="0"/>
              <a:t>. 1500 billion, which is 75 per cent of the GDP). (Prof. </a:t>
            </a:r>
            <a:r>
              <a:rPr lang="en-US" sz="2400" dirty="0" err="1"/>
              <a:t>Khurshid</a:t>
            </a:r>
            <a:r>
              <a:rPr lang="en-US" sz="2400" dirty="0"/>
              <a:t> Ahmad 1998)</a:t>
            </a:r>
          </a:p>
          <a:p>
            <a:r>
              <a:rPr lang="en-US" sz="2400" dirty="0" smtClean="0"/>
              <a:t>According </a:t>
            </a:r>
            <a:r>
              <a:rPr lang="en-US" sz="2400" dirty="0"/>
              <a:t>to calculations performed by Transparency International, Pakistan has lost an unbelievably high amount, more than Rs8.5 trillion (US $94 billion), in corruption, tax evasion and bad governance during the last four years of Prime Minister </a:t>
            </a:r>
            <a:r>
              <a:rPr lang="en-US" sz="2400" dirty="0" err="1"/>
              <a:t>Yousuf</a:t>
            </a:r>
            <a:r>
              <a:rPr lang="en-US" sz="2400" dirty="0"/>
              <a:t> Raza </a:t>
            </a:r>
            <a:r>
              <a:rPr lang="en-US" sz="2400" dirty="0" err="1"/>
              <a:t>Gillani’s</a:t>
            </a:r>
            <a:r>
              <a:rPr lang="en-US" sz="2400" dirty="0"/>
              <a:t> tenure</a:t>
            </a:r>
            <a:r>
              <a:rPr lang="en-US" sz="2400" dirty="0" smtClean="0"/>
              <a:t>.</a:t>
            </a:r>
            <a:endParaRPr lang="en-US" sz="2400" dirty="0"/>
          </a:p>
        </p:txBody>
      </p:sp>
      <p:sp>
        <p:nvSpPr>
          <p:cNvPr id="4" name="Title 1"/>
          <p:cNvSpPr txBox="1">
            <a:spLocks noGrp="1"/>
          </p:cNvSpPr>
          <p:nvPr>
            <p:ph type="title"/>
          </p:nvPr>
        </p:nvSpPr>
        <p:spPr>
          <a:xfrm>
            <a:off x="424800" y="152400"/>
            <a:ext cx="8228763" cy="994352"/>
          </a:xfrm>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t>Social and Political Background</a:t>
            </a:r>
          </a:p>
        </p:txBody>
      </p:sp>
    </p:spTree>
    <p:extLst>
      <p:ext uri="{BB962C8B-B14F-4D97-AF65-F5344CB8AC3E}">
        <p14:creationId xmlns:p14="http://schemas.microsoft.com/office/powerpoint/2010/main" xmlns="" val="196806282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and Political Background</a:t>
            </a:r>
          </a:p>
        </p:txBody>
      </p:sp>
      <p:sp>
        <p:nvSpPr>
          <p:cNvPr id="3" name="Content Placeholder 2"/>
          <p:cNvSpPr>
            <a:spLocks noGrp="1"/>
          </p:cNvSpPr>
          <p:nvPr>
            <p:ph idx="1"/>
          </p:nvPr>
        </p:nvSpPr>
        <p:spPr/>
        <p:txBody>
          <a:bodyPr>
            <a:normAutofit/>
          </a:bodyPr>
          <a:lstStyle/>
          <a:p>
            <a:r>
              <a:rPr lang="en-US" sz="2400" dirty="0"/>
              <a:t>An adviser of Transparency International acknowledged that "Pakistan does not need even a single penny from the outside world if it effectively checks the menace of corruption and ensures good governance".</a:t>
            </a:r>
          </a:p>
          <a:p>
            <a:r>
              <a:rPr lang="en-US" sz="2400" dirty="0"/>
              <a:t>The Transparency International also noted that the four years of the present regime under </a:t>
            </a:r>
            <a:r>
              <a:rPr lang="en-US" sz="2400" dirty="0" err="1"/>
              <a:t>Gilani</a:t>
            </a:r>
            <a:r>
              <a:rPr lang="en-US" sz="2400" dirty="0"/>
              <a:t> had been the worst in terms of corruption and bad governance in the country’s </a:t>
            </a:r>
            <a:r>
              <a:rPr lang="en-US" sz="2400" dirty="0" smtClean="0"/>
              <a:t>history. NAB chairman declared </a:t>
            </a:r>
            <a:r>
              <a:rPr lang="en-US" sz="2400" dirty="0"/>
              <a:t>that corruption to the tune of 40 billion US dollars was being done annually in the country.</a:t>
            </a:r>
          </a:p>
          <a:p>
            <a:endParaRPr lang="en-US" sz="2400" dirty="0"/>
          </a:p>
        </p:txBody>
      </p:sp>
    </p:spTree>
    <p:extLst>
      <p:ext uri="{BB962C8B-B14F-4D97-AF65-F5344CB8AC3E}">
        <p14:creationId xmlns:p14="http://schemas.microsoft.com/office/powerpoint/2010/main" xmlns="" val="6059837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lgn="just">
              <a:lnSpc>
                <a:spcPct val="150000"/>
              </a:lnSpc>
            </a:pPr>
            <a:r>
              <a:rPr lang="en-US" sz="2400" dirty="0"/>
              <a:t>As a consequence it is highly required to implement an economic system that can take care of the deprivations. </a:t>
            </a:r>
            <a:endParaRPr lang="en-US" sz="2400" dirty="0" smtClean="0"/>
          </a:p>
          <a:p>
            <a:pPr lvl="0" algn="just">
              <a:lnSpc>
                <a:spcPct val="150000"/>
              </a:lnSpc>
            </a:pPr>
            <a:r>
              <a:rPr lang="en-US" sz="2400" dirty="0" smtClean="0"/>
              <a:t>Consequently </a:t>
            </a:r>
            <a:r>
              <a:rPr lang="en-US" sz="2400" dirty="0"/>
              <a:t>few attempts were made to share the economic wealth among the nation like Z.A Bhutto's nationalization during 70's; and </a:t>
            </a:r>
            <a:r>
              <a:rPr lang="en-US" sz="2400" dirty="0" err="1"/>
              <a:t>Ziaul</a:t>
            </a:r>
            <a:r>
              <a:rPr lang="en-US" sz="2400" dirty="0"/>
              <a:t> </a:t>
            </a:r>
            <a:r>
              <a:rPr lang="en-US" sz="2400" dirty="0" err="1"/>
              <a:t>Haq</a:t>
            </a:r>
            <a:r>
              <a:rPr lang="en-US" sz="2400" dirty="0"/>
              <a:t> during 80's and now the State Bank is assigned the responsibility to provided Islamic Financial system in the country.</a:t>
            </a:r>
          </a:p>
          <a:p>
            <a:pPr>
              <a:lnSpc>
                <a:spcPct val="150000"/>
              </a:lnSpc>
            </a:pPr>
            <a:endParaRPr lang="en-US" sz="2400" dirty="0"/>
          </a:p>
        </p:txBody>
      </p:sp>
      <p:sp>
        <p:nvSpPr>
          <p:cNvPr id="4" name="Title 1"/>
          <p:cNvSpPr txBox="1">
            <a:spLocks noGrp="1"/>
          </p:cNvSpPr>
          <p:nvPr>
            <p:ph type="title"/>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t>Social and Political Background</a:t>
            </a:r>
          </a:p>
        </p:txBody>
      </p:sp>
    </p:spTree>
    <p:extLst>
      <p:ext uri="{BB962C8B-B14F-4D97-AF65-F5344CB8AC3E}">
        <p14:creationId xmlns:p14="http://schemas.microsoft.com/office/powerpoint/2010/main" xmlns="" val="398495442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274638"/>
            <a:ext cx="8229600" cy="868362"/>
          </a:xfrm>
        </p:spPr>
        <p:txBody>
          <a:bodyP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t>History of Islamic Banking in Pakistan</a:t>
            </a:r>
          </a:p>
        </p:txBody>
      </p:sp>
      <p:sp>
        <p:nvSpPr>
          <p:cNvPr id="3" name="Text Placeholder 2"/>
          <p:cNvSpPr txBox="1">
            <a:spLocks noGrp="1"/>
          </p:cNvSpPr>
          <p:nvPr>
            <p:ph type="body" idx="4294967295"/>
          </p:nvPr>
        </p:nvSpPr>
        <p:spPr>
          <a:xfrm>
            <a:off x="457171" y="1447801"/>
            <a:ext cx="8228763" cy="5126692"/>
          </a:xfrm>
        </p:spPr>
        <p:txBody>
          <a:bodyPr>
            <a:normAutofit/>
          </a:bodyPr>
          <a:lstStyle>
            <a:defPPr marL="432000" marR="0" lvl="0" indent="-324000">
              <a:spcBef>
                <a:spcPts val="0"/>
              </a:spcBef>
              <a:spcAft>
                <a:spcPts val="1417"/>
              </a:spcAft>
              <a:buClr>
                <a:srgbClr val="FFCC99"/>
              </a:buClr>
              <a:buSzPct val="45000"/>
              <a:buFont typeface="StarSymbol"/>
              <a:buNone/>
              <a:defRPr lang="en-US" sz="2400" b="0" i="0" u="none" strike="noStrike">
                <a:ln>
                  <a:noFill/>
                </a:ln>
                <a:solidFill>
                  <a:srgbClr val="FFFFFF"/>
                </a:solidFill>
                <a:latin typeface="Albany" pitchFamily="18"/>
                <a:ea typeface="Andale Sans UI" pitchFamily="2"/>
                <a:cs typeface="Tahoma" pitchFamily="2"/>
              </a:defRPr>
            </a:defPPr>
            <a:lvl1pPr marL="432000" marR="0" lvl="0" indent="-324000">
              <a:spcBef>
                <a:spcPts val="0"/>
              </a:spcBef>
              <a:spcAft>
                <a:spcPts val="1417"/>
              </a:spcAft>
              <a:buClr>
                <a:srgbClr val="FFCC99"/>
              </a:buClr>
              <a:buSzPct val="45000"/>
              <a:buFont typeface="StarSymbol"/>
              <a:buChar char="●"/>
              <a:defRPr lang="en-US" sz="2400" b="0" i="0" u="none" strike="noStrike">
                <a:ln>
                  <a:noFill/>
                </a:ln>
                <a:solidFill>
                  <a:srgbClr val="FFFFFF"/>
                </a:solidFill>
                <a:latin typeface="Albany" pitchFamily="18"/>
                <a:ea typeface="Andale Sans UI" pitchFamily="2"/>
                <a:cs typeface="Tahoma" pitchFamily="2"/>
              </a:defRPr>
            </a:lvl1pPr>
            <a:lvl2pPr marL="864000" marR="0" lvl="1" indent="-288000">
              <a:spcBef>
                <a:spcPts val="0"/>
              </a:spcBef>
              <a:spcAft>
                <a:spcPts val="1134"/>
              </a:spcAft>
              <a:buClr>
                <a:srgbClr val="FFCC99"/>
              </a:buClr>
              <a:buSzPct val="75000"/>
              <a:buFont typeface="StarSymbol"/>
              <a:buChar char="–"/>
              <a:defRPr lang="en-US" sz="2800" b="0" i="0" u="none" strike="noStrike">
                <a:ln>
                  <a:noFill/>
                </a:ln>
                <a:solidFill>
                  <a:srgbClr val="FFFFFF"/>
                </a:solidFill>
                <a:latin typeface="Albany" pitchFamily="18"/>
                <a:ea typeface="Andale Sans UI" pitchFamily="2"/>
                <a:cs typeface="Tahoma" pitchFamily="2"/>
              </a:defRPr>
            </a:lvl2pPr>
            <a:lvl3pPr marL="1296000" marR="0" lvl="2" indent="-216000">
              <a:spcBef>
                <a:spcPts val="0"/>
              </a:spcBef>
              <a:spcAft>
                <a:spcPts val="850"/>
              </a:spcAft>
              <a:buClr>
                <a:srgbClr val="FFCC99"/>
              </a:buClr>
              <a:buSzPct val="45000"/>
              <a:buFont typeface="StarSymbol"/>
              <a:buChar char="●"/>
              <a:defRPr lang="en-US" sz="2400" b="0" i="0" u="none" strike="noStrike">
                <a:ln>
                  <a:noFill/>
                </a:ln>
                <a:solidFill>
                  <a:srgbClr val="FFFFFF"/>
                </a:solidFill>
                <a:latin typeface="Albany" pitchFamily="18"/>
                <a:ea typeface="Andale Sans UI" pitchFamily="2"/>
                <a:cs typeface="Tahoma" pitchFamily="2"/>
              </a:defRPr>
            </a:lvl3pPr>
            <a:lvl4pPr marL="1728000" marR="0" lvl="3" indent="-216000">
              <a:spcBef>
                <a:spcPts val="0"/>
              </a:spcBef>
              <a:spcAft>
                <a:spcPts val="567"/>
              </a:spcAft>
              <a:buClr>
                <a:srgbClr val="FFCC99"/>
              </a:buClr>
              <a:buSzPct val="75000"/>
              <a:buFont typeface="StarSymbol"/>
              <a:buChar char="–"/>
              <a:defRPr lang="en-US" sz="2000" b="0" i="0" u="none" strike="noStrike">
                <a:ln>
                  <a:noFill/>
                </a:ln>
                <a:solidFill>
                  <a:srgbClr val="FFFFFF"/>
                </a:solidFill>
                <a:latin typeface="Albany" pitchFamily="18"/>
                <a:ea typeface="Andale Sans UI" pitchFamily="2"/>
                <a:cs typeface="Tahoma" pitchFamily="2"/>
              </a:defRPr>
            </a:lvl4pPr>
            <a:lvl5pPr marL="2160000" marR="0" lvl="4" indent="-216000">
              <a:spcBef>
                <a:spcPts val="0"/>
              </a:spcBef>
              <a:spcAft>
                <a:spcPts val="283"/>
              </a:spcAft>
              <a:buClr>
                <a:srgbClr val="FFCC99"/>
              </a:buClr>
              <a:buSzPct val="45000"/>
              <a:buFont typeface="StarSymbol"/>
              <a:buChar char="●"/>
              <a:defRPr lang="en-US" sz="2000" b="0" i="0" u="none" strike="noStrike">
                <a:ln>
                  <a:noFill/>
                </a:ln>
                <a:solidFill>
                  <a:srgbClr val="FFFFFF"/>
                </a:solidFill>
                <a:latin typeface="Albany" pitchFamily="18"/>
                <a:ea typeface="Andale Sans UI" pitchFamily="2"/>
                <a:cs typeface="Tahoma" pitchFamily="2"/>
              </a:defRPr>
            </a:lvl5pPr>
            <a:lvl6pPr marL="2592000" marR="0" lvl="5" indent="-216000">
              <a:spcBef>
                <a:spcPts val="0"/>
              </a:spcBef>
              <a:spcAft>
                <a:spcPts val="283"/>
              </a:spcAft>
              <a:buClr>
                <a:srgbClr val="FFCC99"/>
              </a:buClr>
              <a:buSzPct val="45000"/>
              <a:buFont typeface="StarSymbol"/>
              <a:buChar char="●"/>
              <a:defRPr lang="en-US" sz="2000" b="0" i="0" u="none" strike="noStrike">
                <a:ln>
                  <a:noFill/>
                </a:ln>
                <a:solidFill>
                  <a:srgbClr val="FFFFFF"/>
                </a:solidFill>
                <a:latin typeface="Albany" pitchFamily="18"/>
                <a:ea typeface="Andale Sans UI" pitchFamily="2"/>
                <a:cs typeface="Tahoma" pitchFamily="2"/>
              </a:defRPr>
            </a:lvl6pPr>
            <a:lvl7pPr marL="3024000" marR="0" lvl="6" indent="-216000">
              <a:spcBef>
                <a:spcPts val="0"/>
              </a:spcBef>
              <a:spcAft>
                <a:spcPts val="283"/>
              </a:spcAft>
              <a:buClr>
                <a:srgbClr val="FFCC99"/>
              </a:buClr>
              <a:buSzPct val="45000"/>
              <a:buFont typeface="StarSymbol"/>
              <a:buChar char="●"/>
              <a:defRPr lang="en-US" sz="2000" b="0" i="0" u="none" strike="noStrike">
                <a:ln>
                  <a:noFill/>
                </a:ln>
                <a:solidFill>
                  <a:srgbClr val="FFFFFF"/>
                </a:solidFill>
                <a:latin typeface="Albany" pitchFamily="18"/>
                <a:ea typeface="Andale Sans UI" pitchFamily="2"/>
                <a:cs typeface="Tahoma" pitchFamily="2"/>
              </a:defRPr>
            </a:lvl7pPr>
            <a:lvl8pPr marL="3456000" marR="0" lvl="7" indent="-216000">
              <a:spcBef>
                <a:spcPts val="0"/>
              </a:spcBef>
              <a:spcAft>
                <a:spcPts val="283"/>
              </a:spcAft>
              <a:buClr>
                <a:srgbClr val="FFCC99"/>
              </a:buClr>
              <a:buSzPct val="45000"/>
              <a:buFont typeface="StarSymbol"/>
              <a:buChar char="●"/>
              <a:defRPr lang="en-US" sz="2000" b="0" i="0" u="none" strike="noStrike">
                <a:ln>
                  <a:noFill/>
                </a:ln>
                <a:solidFill>
                  <a:srgbClr val="FFFFFF"/>
                </a:solidFill>
                <a:latin typeface="Albany" pitchFamily="18"/>
                <a:ea typeface="Andale Sans UI" pitchFamily="2"/>
                <a:cs typeface="Tahoma" pitchFamily="2"/>
              </a:defRPr>
            </a:lvl8pPr>
            <a:lvl9pPr marL="3887999" marR="0" lvl="8" indent="-216000">
              <a:spcBef>
                <a:spcPts val="0"/>
              </a:spcBef>
              <a:spcAft>
                <a:spcPts val="283"/>
              </a:spcAft>
              <a:buClr>
                <a:srgbClr val="FFCC99"/>
              </a:buClr>
              <a:buSzPct val="45000"/>
              <a:buFont typeface="StarSymbol"/>
              <a:buChar char="●"/>
              <a:defRPr lang="en-US" sz="2000" b="0" i="0" u="none" strike="noStrike">
                <a:ln>
                  <a:noFill/>
                </a:ln>
                <a:solidFill>
                  <a:srgbClr val="FFFFFF"/>
                </a:solidFill>
                <a:latin typeface="Albany" pitchFamily="18"/>
                <a:ea typeface="Andale Sans UI" pitchFamily="2"/>
                <a:cs typeface="Tahoma" pitchFamily="2"/>
              </a:defRPr>
            </a:lvl9pPr>
          </a:lstStyle>
          <a:p>
            <a:pPr lvl="0" algn="just">
              <a:lnSpc>
                <a:spcPct val="150000"/>
              </a:lnSpc>
              <a:buClrTx/>
              <a:buSzPct val="100000"/>
              <a:buFont typeface="Arial" panose="020B0604020202020204" pitchFamily="34" charset="0"/>
              <a:buChar char="•"/>
            </a:pPr>
            <a:r>
              <a:rPr lang="en-US" dirty="0">
                <a:solidFill>
                  <a:schemeClr val="tx1"/>
                </a:solidFill>
                <a:latin typeface="+mn-lt"/>
              </a:rPr>
              <a:t>Council of Islamic Ideology </a:t>
            </a:r>
            <a:r>
              <a:rPr lang="en-US" dirty="0" smtClean="0">
                <a:solidFill>
                  <a:schemeClr val="tx1"/>
                </a:solidFill>
                <a:latin typeface="+mn-lt"/>
              </a:rPr>
              <a:t>(CII) was </a:t>
            </a:r>
            <a:r>
              <a:rPr lang="en-US" dirty="0">
                <a:solidFill>
                  <a:schemeClr val="tx1"/>
                </a:solidFill>
                <a:latin typeface="+mn-lt"/>
              </a:rPr>
              <a:t>appointed the task to prepare a draft of Interest free economy in 1977.</a:t>
            </a:r>
          </a:p>
          <a:p>
            <a:pPr lvl="0" algn="just">
              <a:lnSpc>
                <a:spcPct val="150000"/>
              </a:lnSpc>
              <a:buClrTx/>
              <a:buSzPct val="100000"/>
              <a:buFont typeface="Arial" panose="020B0604020202020204" pitchFamily="34" charset="0"/>
              <a:buChar char="•"/>
            </a:pPr>
            <a:r>
              <a:rPr lang="en-US" dirty="0">
                <a:solidFill>
                  <a:schemeClr val="tx1"/>
                </a:solidFill>
                <a:latin typeface="+mn-lt"/>
              </a:rPr>
              <a:t>In February 1979 President announced that interest will be removed from the economy in a period of 3 years. At the first step </a:t>
            </a:r>
            <a:r>
              <a:rPr lang="en-US" dirty="0" smtClean="0">
                <a:solidFill>
                  <a:schemeClr val="tx1"/>
                </a:solidFill>
                <a:latin typeface="+mn-lt"/>
              </a:rPr>
              <a:t>House Building Finance Corporation (HBFC), National Investment Trust (NIT), </a:t>
            </a:r>
            <a:r>
              <a:rPr lang="en-US" dirty="0">
                <a:solidFill>
                  <a:schemeClr val="tx1"/>
                </a:solidFill>
                <a:latin typeface="+mn-lt"/>
              </a:rPr>
              <a:t>and Mutual Funds Investment </a:t>
            </a:r>
            <a:r>
              <a:rPr lang="en-US" dirty="0" smtClean="0">
                <a:solidFill>
                  <a:schemeClr val="tx1"/>
                </a:solidFill>
                <a:latin typeface="+mn-lt"/>
              </a:rPr>
              <a:t>Corporation (MFIC) </a:t>
            </a:r>
            <a:r>
              <a:rPr lang="en-US" dirty="0">
                <a:solidFill>
                  <a:schemeClr val="tx1"/>
                </a:solidFill>
                <a:latin typeface="+mn-lt"/>
              </a:rPr>
              <a:t>were selected for removal of interest in their operations</a:t>
            </a:r>
            <a:r>
              <a:rPr lang="en-US" dirty="0" smtClean="0">
                <a:solidFill>
                  <a:schemeClr val="tx1"/>
                </a:solidFill>
                <a:latin typeface="+mn-lt"/>
              </a:rPr>
              <a:t>.</a:t>
            </a:r>
            <a:endParaRPr lang="en-US" dirty="0">
              <a:solidFill>
                <a:schemeClr val="tx1"/>
              </a:solidFill>
              <a:latin typeface="+mn-lt"/>
            </a:endParaRPr>
          </a:p>
        </p:txBody>
      </p:sp>
    </p:spTree>
    <p:extLst>
      <p:ext uri="{BB962C8B-B14F-4D97-AF65-F5344CB8AC3E}">
        <p14:creationId xmlns:p14="http://schemas.microsoft.com/office/powerpoint/2010/main" xmlns="" val="392548706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24800" y="152399"/>
            <a:ext cx="8228763" cy="718891"/>
          </a:xfrm>
        </p:spPr>
        <p:txBody>
          <a:bodyP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t>History of Islamic Banking in Pakistan</a:t>
            </a:r>
          </a:p>
        </p:txBody>
      </p:sp>
      <p:sp>
        <p:nvSpPr>
          <p:cNvPr id="3" name="Text Placeholder 2"/>
          <p:cNvSpPr txBox="1">
            <a:spLocks noGrp="1"/>
          </p:cNvSpPr>
          <p:nvPr>
            <p:ph type="body" idx="4294967295"/>
          </p:nvPr>
        </p:nvSpPr>
        <p:spPr>
          <a:xfrm>
            <a:off x="355680" y="1216927"/>
            <a:ext cx="8228763" cy="4955274"/>
          </a:xfrm>
        </p:spPr>
        <p:txBody>
          <a:bodyPr>
            <a:noAutofit/>
          </a:bodyPr>
          <a:lstStyle>
            <a:defPPr marL="432000" marR="0" lvl="0" indent="-324000">
              <a:spcBef>
                <a:spcPts val="0"/>
              </a:spcBef>
              <a:spcAft>
                <a:spcPts val="1417"/>
              </a:spcAft>
              <a:buClr>
                <a:srgbClr val="FFCC99"/>
              </a:buClr>
              <a:buSzPct val="45000"/>
              <a:buFont typeface="StarSymbol"/>
              <a:buNone/>
              <a:defRPr lang="en-US" sz="2400" b="0" i="0" u="none" strike="noStrike">
                <a:ln>
                  <a:noFill/>
                </a:ln>
                <a:solidFill>
                  <a:srgbClr val="FFFFFF"/>
                </a:solidFill>
                <a:latin typeface="Albany" pitchFamily="18"/>
                <a:ea typeface="Andale Sans UI" pitchFamily="2"/>
                <a:cs typeface="Tahoma" pitchFamily="2"/>
              </a:defRPr>
            </a:defPPr>
            <a:lvl1pPr marL="432000" marR="0" lvl="0" indent="-324000">
              <a:spcBef>
                <a:spcPts val="0"/>
              </a:spcBef>
              <a:spcAft>
                <a:spcPts val="1417"/>
              </a:spcAft>
              <a:buClr>
                <a:srgbClr val="FFCC99"/>
              </a:buClr>
              <a:buSzPct val="45000"/>
              <a:buFont typeface="StarSymbol"/>
              <a:buChar char="●"/>
              <a:defRPr lang="en-US" sz="2400" b="0" i="0" u="none" strike="noStrike">
                <a:ln>
                  <a:noFill/>
                </a:ln>
                <a:solidFill>
                  <a:srgbClr val="FFFFFF"/>
                </a:solidFill>
                <a:latin typeface="Albany" pitchFamily="18"/>
                <a:ea typeface="Andale Sans UI" pitchFamily="2"/>
                <a:cs typeface="Tahoma" pitchFamily="2"/>
              </a:defRPr>
            </a:lvl1pPr>
            <a:lvl2pPr marL="864000" marR="0" lvl="1" indent="-288000">
              <a:spcBef>
                <a:spcPts val="0"/>
              </a:spcBef>
              <a:spcAft>
                <a:spcPts val="1134"/>
              </a:spcAft>
              <a:buClr>
                <a:srgbClr val="FFCC99"/>
              </a:buClr>
              <a:buSzPct val="75000"/>
              <a:buFont typeface="StarSymbol"/>
              <a:buChar char="–"/>
              <a:defRPr lang="en-US" sz="2800" b="0" i="0" u="none" strike="noStrike">
                <a:ln>
                  <a:noFill/>
                </a:ln>
                <a:solidFill>
                  <a:srgbClr val="FFFFFF"/>
                </a:solidFill>
                <a:latin typeface="Albany" pitchFamily="18"/>
                <a:ea typeface="Andale Sans UI" pitchFamily="2"/>
                <a:cs typeface="Tahoma" pitchFamily="2"/>
              </a:defRPr>
            </a:lvl2pPr>
            <a:lvl3pPr marL="1296000" marR="0" lvl="2" indent="-216000">
              <a:spcBef>
                <a:spcPts val="0"/>
              </a:spcBef>
              <a:spcAft>
                <a:spcPts val="850"/>
              </a:spcAft>
              <a:buClr>
                <a:srgbClr val="FFCC99"/>
              </a:buClr>
              <a:buSzPct val="45000"/>
              <a:buFont typeface="StarSymbol"/>
              <a:buChar char="●"/>
              <a:defRPr lang="en-US" sz="2400" b="0" i="0" u="none" strike="noStrike">
                <a:ln>
                  <a:noFill/>
                </a:ln>
                <a:solidFill>
                  <a:srgbClr val="FFFFFF"/>
                </a:solidFill>
                <a:latin typeface="Albany" pitchFamily="18"/>
                <a:ea typeface="Andale Sans UI" pitchFamily="2"/>
                <a:cs typeface="Tahoma" pitchFamily="2"/>
              </a:defRPr>
            </a:lvl3pPr>
            <a:lvl4pPr marL="1728000" marR="0" lvl="3" indent="-216000">
              <a:spcBef>
                <a:spcPts val="0"/>
              </a:spcBef>
              <a:spcAft>
                <a:spcPts val="567"/>
              </a:spcAft>
              <a:buClr>
                <a:srgbClr val="FFCC99"/>
              </a:buClr>
              <a:buSzPct val="75000"/>
              <a:buFont typeface="StarSymbol"/>
              <a:buChar char="–"/>
              <a:defRPr lang="en-US" sz="2000" b="0" i="0" u="none" strike="noStrike">
                <a:ln>
                  <a:noFill/>
                </a:ln>
                <a:solidFill>
                  <a:srgbClr val="FFFFFF"/>
                </a:solidFill>
                <a:latin typeface="Albany" pitchFamily="18"/>
                <a:ea typeface="Andale Sans UI" pitchFamily="2"/>
                <a:cs typeface="Tahoma" pitchFamily="2"/>
              </a:defRPr>
            </a:lvl4pPr>
            <a:lvl5pPr marL="2160000" marR="0" lvl="4" indent="-216000">
              <a:spcBef>
                <a:spcPts val="0"/>
              </a:spcBef>
              <a:spcAft>
                <a:spcPts val="283"/>
              </a:spcAft>
              <a:buClr>
                <a:srgbClr val="FFCC99"/>
              </a:buClr>
              <a:buSzPct val="45000"/>
              <a:buFont typeface="StarSymbol"/>
              <a:buChar char="●"/>
              <a:defRPr lang="en-US" sz="2000" b="0" i="0" u="none" strike="noStrike">
                <a:ln>
                  <a:noFill/>
                </a:ln>
                <a:solidFill>
                  <a:srgbClr val="FFFFFF"/>
                </a:solidFill>
                <a:latin typeface="Albany" pitchFamily="18"/>
                <a:ea typeface="Andale Sans UI" pitchFamily="2"/>
                <a:cs typeface="Tahoma" pitchFamily="2"/>
              </a:defRPr>
            </a:lvl5pPr>
            <a:lvl6pPr marL="2592000" marR="0" lvl="5" indent="-216000">
              <a:spcBef>
                <a:spcPts val="0"/>
              </a:spcBef>
              <a:spcAft>
                <a:spcPts val="283"/>
              </a:spcAft>
              <a:buClr>
                <a:srgbClr val="FFCC99"/>
              </a:buClr>
              <a:buSzPct val="45000"/>
              <a:buFont typeface="StarSymbol"/>
              <a:buChar char="●"/>
              <a:defRPr lang="en-US" sz="2000" b="0" i="0" u="none" strike="noStrike">
                <a:ln>
                  <a:noFill/>
                </a:ln>
                <a:solidFill>
                  <a:srgbClr val="FFFFFF"/>
                </a:solidFill>
                <a:latin typeface="Albany" pitchFamily="18"/>
                <a:ea typeface="Andale Sans UI" pitchFamily="2"/>
                <a:cs typeface="Tahoma" pitchFamily="2"/>
              </a:defRPr>
            </a:lvl6pPr>
            <a:lvl7pPr marL="3024000" marR="0" lvl="6" indent="-216000">
              <a:spcBef>
                <a:spcPts val="0"/>
              </a:spcBef>
              <a:spcAft>
                <a:spcPts val="283"/>
              </a:spcAft>
              <a:buClr>
                <a:srgbClr val="FFCC99"/>
              </a:buClr>
              <a:buSzPct val="45000"/>
              <a:buFont typeface="StarSymbol"/>
              <a:buChar char="●"/>
              <a:defRPr lang="en-US" sz="2000" b="0" i="0" u="none" strike="noStrike">
                <a:ln>
                  <a:noFill/>
                </a:ln>
                <a:solidFill>
                  <a:srgbClr val="FFFFFF"/>
                </a:solidFill>
                <a:latin typeface="Albany" pitchFamily="18"/>
                <a:ea typeface="Andale Sans UI" pitchFamily="2"/>
                <a:cs typeface="Tahoma" pitchFamily="2"/>
              </a:defRPr>
            </a:lvl7pPr>
            <a:lvl8pPr marL="3456000" marR="0" lvl="7" indent="-216000">
              <a:spcBef>
                <a:spcPts val="0"/>
              </a:spcBef>
              <a:spcAft>
                <a:spcPts val="283"/>
              </a:spcAft>
              <a:buClr>
                <a:srgbClr val="FFCC99"/>
              </a:buClr>
              <a:buSzPct val="45000"/>
              <a:buFont typeface="StarSymbol"/>
              <a:buChar char="●"/>
              <a:defRPr lang="en-US" sz="2000" b="0" i="0" u="none" strike="noStrike">
                <a:ln>
                  <a:noFill/>
                </a:ln>
                <a:solidFill>
                  <a:srgbClr val="FFFFFF"/>
                </a:solidFill>
                <a:latin typeface="Albany" pitchFamily="18"/>
                <a:ea typeface="Andale Sans UI" pitchFamily="2"/>
                <a:cs typeface="Tahoma" pitchFamily="2"/>
              </a:defRPr>
            </a:lvl8pPr>
            <a:lvl9pPr marL="3887999" marR="0" lvl="8" indent="-216000">
              <a:spcBef>
                <a:spcPts val="0"/>
              </a:spcBef>
              <a:spcAft>
                <a:spcPts val="283"/>
              </a:spcAft>
              <a:buClr>
                <a:srgbClr val="FFCC99"/>
              </a:buClr>
              <a:buSzPct val="45000"/>
              <a:buFont typeface="StarSymbol"/>
              <a:buChar char="●"/>
              <a:defRPr lang="en-US" sz="2000" b="0" i="0" u="none" strike="noStrike">
                <a:ln>
                  <a:noFill/>
                </a:ln>
                <a:solidFill>
                  <a:srgbClr val="FFFFFF"/>
                </a:solidFill>
                <a:latin typeface="Albany" pitchFamily="18"/>
                <a:ea typeface="Andale Sans UI" pitchFamily="2"/>
                <a:cs typeface="Tahoma" pitchFamily="2"/>
              </a:defRPr>
            </a:lvl9pPr>
          </a:lstStyle>
          <a:p>
            <a:pPr algn="just">
              <a:lnSpc>
                <a:spcPct val="150000"/>
              </a:lnSpc>
              <a:buClrTx/>
              <a:buSzPct val="100000"/>
              <a:buFont typeface="Arial" panose="020B0604020202020204" pitchFamily="34" charset="0"/>
              <a:buChar char="•"/>
            </a:pPr>
            <a:r>
              <a:rPr lang="en-US" dirty="0">
                <a:solidFill>
                  <a:schemeClr val="tx1"/>
                </a:solidFill>
                <a:latin typeface="+mn-lt"/>
              </a:rPr>
              <a:t>CII advised reduction of dependence on interest bearing foreign loans as it was not possible to eliminate interest in it, techniques of PLS and Qard e </a:t>
            </a:r>
            <a:r>
              <a:rPr lang="en-US" dirty="0" err="1">
                <a:solidFill>
                  <a:schemeClr val="tx1"/>
                </a:solidFill>
                <a:latin typeface="+mn-lt"/>
              </a:rPr>
              <a:t>Hasna</a:t>
            </a:r>
            <a:r>
              <a:rPr lang="en-US" dirty="0" smtClean="0">
                <a:solidFill>
                  <a:schemeClr val="tx1"/>
                </a:solidFill>
                <a:latin typeface="+mn-lt"/>
              </a:rPr>
              <a:t>.</a:t>
            </a:r>
          </a:p>
          <a:p>
            <a:pPr lvl="0" algn="just">
              <a:lnSpc>
                <a:spcPct val="150000"/>
              </a:lnSpc>
              <a:buClrTx/>
              <a:buSzPct val="100000"/>
              <a:buFont typeface="Arial" panose="020B0604020202020204" pitchFamily="34" charset="0"/>
              <a:buChar char="•"/>
            </a:pPr>
            <a:r>
              <a:rPr lang="en-US" dirty="0" smtClean="0">
                <a:solidFill>
                  <a:schemeClr val="tx1"/>
                </a:solidFill>
                <a:latin typeface="+mn-lt"/>
              </a:rPr>
              <a:t>In </a:t>
            </a:r>
            <a:r>
              <a:rPr lang="en-US" dirty="0">
                <a:solidFill>
                  <a:schemeClr val="tx1"/>
                </a:solidFill>
                <a:latin typeface="+mn-lt"/>
              </a:rPr>
              <a:t>1981 government ordered banks to establish separate counters for deposit on PLS basis; and it continued till June 1985.</a:t>
            </a:r>
          </a:p>
          <a:p>
            <a:pPr lvl="0" algn="just">
              <a:lnSpc>
                <a:spcPct val="150000"/>
              </a:lnSpc>
              <a:buClrTx/>
              <a:buSzPct val="100000"/>
              <a:buFont typeface="Arial" panose="020B0604020202020204" pitchFamily="34" charset="0"/>
              <a:buChar char="•"/>
            </a:pPr>
            <a:r>
              <a:rPr lang="en-US" dirty="0">
                <a:solidFill>
                  <a:schemeClr val="tx1"/>
                </a:solidFill>
                <a:latin typeface="+mn-lt"/>
              </a:rPr>
              <a:t>Government announced the discontinuation of the parallel systems from July 1985</a:t>
            </a:r>
            <a:r>
              <a:rPr lang="en-US" dirty="0" smtClean="0">
                <a:solidFill>
                  <a:schemeClr val="tx1"/>
                </a:solidFill>
                <a:latin typeface="+mn-lt"/>
              </a:rPr>
              <a:t>.</a:t>
            </a:r>
          </a:p>
        </p:txBody>
      </p:sp>
    </p:spTree>
    <p:extLst>
      <p:ext uri="{BB962C8B-B14F-4D97-AF65-F5344CB8AC3E}">
        <p14:creationId xmlns:p14="http://schemas.microsoft.com/office/powerpoint/2010/main" xmlns="" val="1253817306"/>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24800" y="152399"/>
            <a:ext cx="8228763" cy="718891"/>
          </a:xfrm>
        </p:spPr>
        <p:txBody>
          <a:bodyP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t>History of Islamic Banking in Pakistan</a:t>
            </a:r>
          </a:p>
        </p:txBody>
      </p:sp>
      <p:sp>
        <p:nvSpPr>
          <p:cNvPr id="3" name="Text Placeholder 2"/>
          <p:cNvSpPr txBox="1">
            <a:spLocks noGrp="1"/>
          </p:cNvSpPr>
          <p:nvPr>
            <p:ph type="body" idx="4294967295"/>
          </p:nvPr>
        </p:nvSpPr>
        <p:spPr>
          <a:xfrm>
            <a:off x="355680" y="1216927"/>
            <a:ext cx="8228763" cy="4955274"/>
          </a:xfrm>
        </p:spPr>
        <p:txBody>
          <a:bodyPr>
            <a:noAutofit/>
          </a:bodyPr>
          <a:lstStyle>
            <a:defPPr marL="432000" marR="0" lvl="0" indent="-324000">
              <a:spcBef>
                <a:spcPts val="0"/>
              </a:spcBef>
              <a:spcAft>
                <a:spcPts val="1417"/>
              </a:spcAft>
              <a:buClr>
                <a:srgbClr val="FFCC99"/>
              </a:buClr>
              <a:buSzPct val="45000"/>
              <a:buFont typeface="StarSymbol"/>
              <a:buNone/>
              <a:defRPr lang="en-US" sz="2400" b="0" i="0" u="none" strike="noStrike">
                <a:ln>
                  <a:noFill/>
                </a:ln>
                <a:solidFill>
                  <a:srgbClr val="FFFFFF"/>
                </a:solidFill>
                <a:latin typeface="Albany" pitchFamily="18"/>
                <a:ea typeface="Andale Sans UI" pitchFamily="2"/>
                <a:cs typeface="Tahoma" pitchFamily="2"/>
              </a:defRPr>
            </a:defPPr>
            <a:lvl1pPr marL="432000" marR="0" lvl="0" indent="-324000">
              <a:spcBef>
                <a:spcPts val="0"/>
              </a:spcBef>
              <a:spcAft>
                <a:spcPts val="1417"/>
              </a:spcAft>
              <a:buClr>
                <a:srgbClr val="FFCC99"/>
              </a:buClr>
              <a:buSzPct val="45000"/>
              <a:buFont typeface="StarSymbol"/>
              <a:buChar char="●"/>
              <a:defRPr lang="en-US" sz="2400" b="0" i="0" u="none" strike="noStrike">
                <a:ln>
                  <a:noFill/>
                </a:ln>
                <a:solidFill>
                  <a:srgbClr val="FFFFFF"/>
                </a:solidFill>
                <a:latin typeface="Albany" pitchFamily="18"/>
                <a:ea typeface="Andale Sans UI" pitchFamily="2"/>
                <a:cs typeface="Tahoma" pitchFamily="2"/>
              </a:defRPr>
            </a:lvl1pPr>
            <a:lvl2pPr marL="864000" marR="0" lvl="1" indent="-288000">
              <a:spcBef>
                <a:spcPts val="0"/>
              </a:spcBef>
              <a:spcAft>
                <a:spcPts val="1134"/>
              </a:spcAft>
              <a:buClr>
                <a:srgbClr val="FFCC99"/>
              </a:buClr>
              <a:buSzPct val="75000"/>
              <a:buFont typeface="StarSymbol"/>
              <a:buChar char="–"/>
              <a:defRPr lang="en-US" sz="2800" b="0" i="0" u="none" strike="noStrike">
                <a:ln>
                  <a:noFill/>
                </a:ln>
                <a:solidFill>
                  <a:srgbClr val="FFFFFF"/>
                </a:solidFill>
                <a:latin typeface="Albany" pitchFamily="18"/>
                <a:ea typeface="Andale Sans UI" pitchFamily="2"/>
                <a:cs typeface="Tahoma" pitchFamily="2"/>
              </a:defRPr>
            </a:lvl2pPr>
            <a:lvl3pPr marL="1296000" marR="0" lvl="2" indent="-216000">
              <a:spcBef>
                <a:spcPts val="0"/>
              </a:spcBef>
              <a:spcAft>
                <a:spcPts val="850"/>
              </a:spcAft>
              <a:buClr>
                <a:srgbClr val="FFCC99"/>
              </a:buClr>
              <a:buSzPct val="45000"/>
              <a:buFont typeface="StarSymbol"/>
              <a:buChar char="●"/>
              <a:defRPr lang="en-US" sz="2400" b="0" i="0" u="none" strike="noStrike">
                <a:ln>
                  <a:noFill/>
                </a:ln>
                <a:solidFill>
                  <a:srgbClr val="FFFFFF"/>
                </a:solidFill>
                <a:latin typeface="Albany" pitchFamily="18"/>
                <a:ea typeface="Andale Sans UI" pitchFamily="2"/>
                <a:cs typeface="Tahoma" pitchFamily="2"/>
              </a:defRPr>
            </a:lvl3pPr>
            <a:lvl4pPr marL="1728000" marR="0" lvl="3" indent="-216000">
              <a:spcBef>
                <a:spcPts val="0"/>
              </a:spcBef>
              <a:spcAft>
                <a:spcPts val="567"/>
              </a:spcAft>
              <a:buClr>
                <a:srgbClr val="FFCC99"/>
              </a:buClr>
              <a:buSzPct val="75000"/>
              <a:buFont typeface="StarSymbol"/>
              <a:buChar char="–"/>
              <a:defRPr lang="en-US" sz="2000" b="0" i="0" u="none" strike="noStrike">
                <a:ln>
                  <a:noFill/>
                </a:ln>
                <a:solidFill>
                  <a:srgbClr val="FFFFFF"/>
                </a:solidFill>
                <a:latin typeface="Albany" pitchFamily="18"/>
                <a:ea typeface="Andale Sans UI" pitchFamily="2"/>
                <a:cs typeface="Tahoma" pitchFamily="2"/>
              </a:defRPr>
            </a:lvl4pPr>
            <a:lvl5pPr marL="2160000" marR="0" lvl="4" indent="-216000">
              <a:spcBef>
                <a:spcPts val="0"/>
              </a:spcBef>
              <a:spcAft>
                <a:spcPts val="283"/>
              </a:spcAft>
              <a:buClr>
                <a:srgbClr val="FFCC99"/>
              </a:buClr>
              <a:buSzPct val="45000"/>
              <a:buFont typeface="StarSymbol"/>
              <a:buChar char="●"/>
              <a:defRPr lang="en-US" sz="2000" b="0" i="0" u="none" strike="noStrike">
                <a:ln>
                  <a:noFill/>
                </a:ln>
                <a:solidFill>
                  <a:srgbClr val="FFFFFF"/>
                </a:solidFill>
                <a:latin typeface="Albany" pitchFamily="18"/>
                <a:ea typeface="Andale Sans UI" pitchFamily="2"/>
                <a:cs typeface="Tahoma" pitchFamily="2"/>
              </a:defRPr>
            </a:lvl5pPr>
            <a:lvl6pPr marL="2592000" marR="0" lvl="5" indent="-216000">
              <a:spcBef>
                <a:spcPts val="0"/>
              </a:spcBef>
              <a:spcAft>
                <a:spcPts val="283"/>
              </a:spcAft>
              <a:buClr>
                <a:srgbClr val="FFCC99"/>
              </a:buClr>
              <a:buSzPct val="45000"/>
              <a:buFont typeface="StarSymbol"/>
              <a:buChar char="●"/>
              <a:defRPr lang="en-US" sz="2000" b="0" i="0" u="none" strike="noStrike">
                <a:ln>
                  <a:noFill/>
                </a:ln>
                <a:solidFill>
                  <a:srgbClr val="FFFFFF"/>
                </a:solidFill>
                <a:latin typeface="Albany" pitchFamily="18"/>
                <a:ea typeface="Andale Sans UI" pitchFamily="2"/>
                <a:cs typeface="Tahoma" pitchFamily="2"/>
              </a:defRPr>
            </a:lvl6pPr>
            <a:lvl7pPr marL="3024000" marR="0" lvl="6" indent="-216000">
              <a:spcBef>
                <a:spcPts val="0"/>
              </a:spcBef>
              <a:spcAft>
                <a:spcPts val="283"/>
              </a:spcAft>
              <a:buClr>
                <a:srgbClr val="FFCC99"/>
              </a:buClr>
              <a:buSzPct val="45000"/>
              <a:buFont typeface="StarSymbol"/>
              <a:buChar char="●"/>
              <a:defRPr lang="en-US" sz="2000" b="0" i="0" u="none" strike="noStrike">
                <a:ln>
                  <a:noFill/>
                </a:ln>
                <a:solidFill>
                  <a:srgbClr val="FFFFFF"/>
                </a:solidFill>
                <a:latin typeface="Albany" pitchFamily="18"/>
                <a:ea typeface="Andale Sans UI" pitchFamily="2"/>
                <a:cs typeface="Tahoma" pitchFamily="2"/>
              </a:defRPr>
            </a:lvl7pPr>
            <a:lvl8pPr marL="3456000" marR="0" lvl="7" indent="-216000">
              <a:spcBef>
                <a:spcPts val="0"/>
              </a:spcBef>
              <a:spcAft>
                <a:spcPts val="283"/>
              </a:spcAft>
              <a:buClr>
                <a:srgbClr val="FFCC99"/>
              </a:buClr>
              <a:buSzPct val="45000"/>
              <a:buFont typeface="StarSymbol"/>
              <a:buChar char="●"/>
              <a:defRPr lang="en-US" sz="2000" b="0" i="0" u="none" strike="noStrike">
                <a:ln>
                  <a:noFill/>
                </a:ln>
                <a:solidFill>
                  <a:srgbClr val="FFFFFF"/>
                </a:solidFill>
                <a:latin typeface="Albany" pitchFamily="18"/>
                <a:ea typeface="Andale Sans UI" pitchFamily="2"/>
                <a:cs typeface="Tahoma" pitchFamily="2"/>
              </a:defRPr>
            </a:lvl8pPr>
            <a:lvl9pPr marL="3887999" marR="0" lvl="8" indent="-216000">
              <a:spcBef>
                <a:spcPts val="0"/>
              </a:spcBef>
              <a:spcAft>
                <a:spcPts val="283"/>
              </a:spcAft>
              <a:buClr>
                <a:srgbClr val="FFCC99"/>
              </a:buClr>
              <a:buSzPct val="45000"/>
              <a:buFont typeface="StarSymbol"/>
              <a:buChar char="●"/>
              <a:defRPr lang="en-US" sz="2000" b="0" i="0" u="none" strike="noStrike">
                <a:ln>
                  <a:noFill/>
                </a:ln>
                <a:solidFill>
                  <a:srgbClr val="FFFFFF"/>
                </a:solidFill>
                <a:latin typeface="Albany" pitchFamily="18"/>
                <a:ea typeface="Andale Sans UI" pitchFamily="2"/>
                <a:cs typeface="Tahoma" pitchFamily="2"/>
              </a:defRPr>
            </a:lvl9pPr>
          </a:lstStyle>
          <a:p>
            <a:pPr lvl="0" algn="just">
              <a:lnSpc>
                <a:spcPct val="200000"/>
              </a:lnSpc>
              <a:buClrTx/>
              <a:buSzPct val="100000"/>
              <a:buFont typeface="Arial" panose="020B0604020202020204" pitchFamily="34" charset="0"/>
              <a:buChar char="•"/>
            </a:pPr>
            <a:r>
              <a:rPr lang="en-US" dirty="0" smtClean="0">
                <a:solidFill>
                  <a:schemeClr val="tx1"/>
                </a:solidFill>
                <a:latin typeface="+mn-lt"/>
              </a:rPr>
              <a:t>The </a:t>
            </a:r>
            <a:r>
              <a:rPr lang="en-US" dirty="0">
                <a:solidFill>
                  <a:schemeClr val="tx1"/>
                </a:solidFill>
                <a:latin typeface="+mn-lt"/>
              </a:rPr>
              <a:t>movement towards the interest free economy suffered a setback when in August 1985 banks were allowed to invest even their Profit and Loss sharing deposits in interest bearing government securities.</a:t>
            </a:r>
          </a:p>
          <a:p>
            <a:pPr lvl="0" algn="just">
              <a:lnSpc>
                <a:spcPct val="200000"/>
              </a:lnSpc>
              <a:buClrTx/>
              <a:buSzPct val="100000"/>
              <a:buFont typeface="Arial" panose="020B0604020202020204" pitchFamily="34" charset="0"/>
              <a:buChar char="•"/>
            </a:pPr>
            <a:r>
              <a:rPr lang="en-US" dirty="0">
                <a:solidFill>
                  <a:schemeClr val="tx1"/>
                </a:solidFill>
                <a:latin typeface="+mn-lt"/>
              </a:rPr>
              <a:t> In 1991 the </a:t>
            </a:r>
            <a:r>
              <a:rPr lang="en-US" dirty="0" smtClean="0">
                <a:solidFill>
                  <a:schemeClr val="tx1"/>
                </a:solidFill>
                <a:latin typeface="+mn-lt"/>
              </a:rPr>
              <a:t>Federal </a:t>
            </a:r>
            <a:r>
              <a:rPr lang="en-US" dirty="0">
                <a:solidFill>
                  <a:schemeClr val="tx1"/>
                </a:solidFill>
                <a:latin typeface="+mn-lt"/>
              </a:rPr>
              <a:t>Shariah Council declared the procedure adopted by the banks in 1985 as un-Islamic.</a:t>
            </a:r>
          </a:p>
        </p:txBody>
      </p:sp>
    </p:spTree>
    <p:extLst>
      <p:ext uri="{BB962C8B-B14F-4D97-AF65-F5344CB8AC3E}">
        <p14:creationId xmlns:p14="http://schemas.microsoft.com/office/powerpoint/2010/main" xmlns="" val="35413616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pPr lvl="0" algn="just">
              <a:lnSpc>
                <a:spcPct val="150000"/>
              </a:lnSpc>
            </a:pPr>
            <a:r>
              <a:rPr lang="en-US" sz="2400" dirty="0"/>
              <a:t>In response the government and some banks made appeals to the Shariah appellate Bench of the supreme court of Pakistan. In 1999 the Shariah Appellate Bench of Supreme court rejected the appeals and directed all laws on interest banking to be ceased.</a:t>
            </a:r>
          </a:p>
          <a:p>
            <a:pPr lvl="0" algn="just">
              <a:lnSpc>
                <a:spcPct val="150000"/>
              </a:lnSpc>
            </a:pPr>
            <a:r>
              <a:rPr lang="en-US" sz="2400" dirty="0"/>
              <a:t>The government set up a high level commission, task forces and committees to institute and promotes Islamic Banking on a parallel basis with the conventional banking system.</a:t>
            </a:r>
          </a:p>
          <a:p>
            <a:pPr marL="97967" indent="0">
              <a:lnSpc>
                <a:spcPct val="150000"/>
              </a:lnSpc>
              <a:buNone/>
            </a:pPr>
            <a:endParaRPr lang="en-US" sz="2400" dirty="0"/>
          </a:p>
        </p:txBody>
      </p:sp>
      <p:sp>
        <p:nvSpPr>
          <p:cNvPr id="4" name="Title 1"/>
          <p:cNvSpPr txBox="1">
            <a:spLocks noGrp="1"/>
          </p:cNvSpPr>
          <p:nvPr>
            <p:ph type="title"/>
          </p:nvPr>
        </p:nvSpPr>
        <p:spPr/>
        <p:txBody>
          <a:bodyP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t>History of Islamic Banking in Pakistan</a:t>
            </a:r>
          </a:p>
        </p:txBody>
      </p:sp>
    </p:spTree>
    <p:extLst>
      <p:ext uri="{BB962C8B-B14F-4D97-AF65-F5344CB8AC3E}">
        <p14:creationId xmlns:p14="http://schemas.microsoft.com/office/powerpoint/2010/main" xmlns="" val="410650948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t>History of Islamic Banking in Pakistan</a:t>
            </a:r>
          </a:p>
        </p:txBody>
      </p:sp>
      <p:sp>
        <p:nvSpPr>
          <p:cNvPr id="3" name="Text Placeholder 2"/>
          <p:cNvSpPr txBox="1">
            <a:spLocks noGrp="1"/>
          </p:cNvSpPr>
          <p:nvPr>
            <p:ph type="body" idx="4294967295"/>
          </p:nvPr>
        </p:nvSpPr>
        <p:spPr/>
        <p:txBody>
          <a:bodyPr/>
          <a:lstStyle>
            <a:defPPr marL="432000" marR="0" lvl="0" indent="-324000">
              <a:spcBef>
                <a:spcPts val="0"/>
              </a:spcBef>
              <a:spcAft>
                <a:spcPts val="1417"/>
              </a:spcAft>
              <a:buClr>
                <a:srgbClr val="FFCC99"/>
              </a:buClr>
              <a:buSzPct val="45000"/>
              <a:buFont typeface="StarSymbol"/>
              <a:buNone/>
              <a:defRPr lang="en-US" sz="2400" b="0" i="0" u="none" strike="noStrike">
                <a:ln>
                  <a:noFill/>
                </a:ln>
                <a:solidFill>
                  <a:srgbClr val="FFFFFF"/>
                </a:solidFill>
                <a:latin typeface="Albany" pitchFamily="18"/>
                <a:ea typeface="Andale Sans UI" pitchFamily="2"/>
                <a:cs typeface="Tahoma" pitchFamily="2"/>
              </a:defRPr>
            </a:defPPr>
            <a:lvl1pPr marL="432000" marR="0" lvl="0" indent="-324000">
              <a:spcBef>
                <a:spcPts val="0"/>
              </a:spcBef>
              <a:spcAft>
                <a:spcPts val="1417"/>
              </a:spcAft>
              <a:buClr>
                <a:srgbClr val="FFCC99"/>
              </a:buClr>
              <a:buSzPct val="45000"/>
              <a:buFont typeface="StarSymbol"/>
              <a:buChar char="●"/>
              <a:defRPr lang="en-US" sz="2400" b="0" i="0" u="none" strike="noStrike">
                <a:ln>
                  <a:noFill/>
                </a:ln>
                <a:solidFill>
                  <a:srgbClr val="FFFFFF"/>
                </a:solidFill>
                <a:latin typeface="Albany" pitchFamily="18"/>
                <a:ea typeface="Andale Sans UI" pitchFamily="2"/>
                <a:cs typeface="Tahoma" pitchFamily="2"/>
              </a:defRPr>
            </a:lvl1pPr>
            <a:lvl2pPr marL="864000" marR="0" lvl="1" indent="-288000">
              <a:spcBef>
                <a:spcPts val="0"/>
              </a:spcBef>
              <a:spcAft>
                <a:spcPts val="1134"/>
              </a:spcAft>
              <a:buClr>
                <a:srgbClr val="FFCC99"/>
              </a:buClr>
              <a:buSzPct val="75000"/>
              <a:buFont typeface="StarSymbol"/>
              <a:buChar char="–"/>
              <a:defRPr lang="en-US" sz="2800" b="0" i="0" u="none" strike="noStrike">
                <a:ln>
                  <a:noFill/>
                </a:ln>
                <a:solidFill>
                  <a:srgbClr val="FFFFFF"/>
                </a:solidFill>
                <a:latin typeface="Albany" pitchFamily="18"/>
                <a:ea typeface="Andale Sans UI" pitchFamily="2"/>
                <a:cs typeface="Tahoma" pitchFamily="2"/>
              </a:defRPr>
            </a:lvl2pPr>
            <a:lvl3pPr marL="1296000" marR="0" lvl="2" indent="-216000">
              <a:spcBef>
                <a:spcPts val="0"/>
              </a:spcBef>
              <a:spcAft>
                <a:spcPts val="850"/>
              </a:spcAft>
              <a:buClr>
                <a:srgbClr val="FFCC99"/>
              </a:buClr>
              <a:buSzPct val="45000"/>
              <a:buFont typeface="StarSymbol"/>
              <a:buChar char="●"/>
              <a:defRPr lang="en-US" sz="2400" b="0" i="0" u="none" strike="noStrike">
                <a:ln>
                  <a:noFill/>
                </a:ln>
                <a:solidFill>
                  <a:srgbClr val="FFFFFF"/>
                </a:solidFill>
                <a:latin typeface="Albany" pitchFamily="18"/>
                <a:ea typeface="Andale Sans UI" pitchFamily="2"/>
                <a:cs typeface="Tahoma" pitchFamily="2"/>
              </a:defRPr>
            </a:lvl3pPr>
            <a:lvl4pPr marL="1728000" marR="0" lvl="3" indent="-216000">
              <a:spcBef>
                <a:spcPts val="0"/>
              </a:spcBef>
              <a:spcAft>
                <a:spcPts val="567"/>
              </a:spcAft>
              <a:buClr>
                <a:srgbClr val="FFCC99"/>
              </a:buClr>
              <a:buSzPct val="75000"/>
              <a:buFont typeface="StarSymbol"/>
              <a:buChar char="–"/>
              <a:defRPr lang="en-US" sz="2000" b="0" i="0" u="none" strike="noStrike">
                <a:ln>
                  <a:noFill/>
                </a:ln>
                <a:solidFill>
                  <a:srgbClr val="FFFFFF"/>
                </a:solidFill>
                <a:latin typeface="Albany" pitchFamily="18"/>
                <a:ea typeface="Andale Sans UI" pitchFamily="2"/>
                <a:cs typeface="Tahoma" pitchFamily="2"/>
              </a:defRPr>
            </a:lvl4pPr>
            <a:lvl5pPr marL="2160000" marR="0" lvl="4" indent="-216000">
              <a:spcBef>
                <a:spcPts val="0"/>
              </a:spcBef>
              <a:spcAft>
                <a:spcPts val="283"/>
              </a:spcAft>
              <a:buClr>
                <a:srgbClr val="FFCC99"/>
              </a:buClr>
              <a:buSzPct val="45000"/>
              <a:buFont typeface="StarSymbol"/>
              <a:buChar char="●"/>
              <a:defRPr lang="en-US" sz="2000" b="0" i="0" u="none" strike="noStrike">
                <a:ln>
                  <a:noFill/>
                </a:ln>
                <a:solidFill>
                  <a:srgbClr val="FFFFFF"/>
                </a:solidFill>
                <a:latin typeface="Albany" pitchFamily="18"/>
                <a:ea typeface="Andale Sans UI" pitchFamily="2"/>
                <a:cs typeface="Tahoma" pitchFamily="2"/>
              </a:defRPr>
            </a:lvl5pPr>
            <a:lvl6pPr marL="2592000" marR="0" lvl="5" indent="-216000">
              <a:spcBef>
                <a:spcPts val="0"/>
              </a:spcBef>
              <a:spcAft>
                <a:spcPts val="283"/>
              </a:spcAft>
              <a:buClr>
                <a:srgbClr val="FFCC99"/>
              </a:buClr>
              <a:buSzPct val="45000"/>
              <a:buFont typeface="StarSymbol"/>
              <a:buChar char="●"/>
              <a:defRPr lang="en-US" sz="2000" b="0" i="0" u="none" strike="noStrike">
                <a:ln>
                  <a:noFill/>
                </a:ln>
                <a:solidFill>
                  <a:srgbClr val="FFFFFF"/>
                </a:solidFill>
                <a:latin typeface="Albany" pitchFamily="18"/>
                <a:ea typeface="Andale Sans UI" pitchFamily="2"/>
                <a:cs typeface="Tahoma" pitchFamily="2"/>
              </a:defRPr>
            </a:lvl6pPr>
            <a:lvl7pPr marL="3024000" marR="0" lvl="6" indent="-216000">
              <a:spcBef>
                <a:spcPts val="0"/>
              </a:spcBef>
              <a:spcAft>
                <a:spcPts val="283"/>
              </a:spcAft>
              <a:buClr>
                <a:srgbClr val="FFCC99"/>
              </a:buClr>
              <a:buSzPct val="45000"/>
              <a:buFont typeface="StarSymbol"/>
              <a:buChar char="●"/>
              <a:defRPr lang="en-US" sz="2000" b="0" i="0" u="none" strike="noStrike">
                <a:ln>
                  <a:noFill/>
                </a:ln>
                <a:solidFill>
                  <a:srgbClr val="FFFFFF"/>
                </a:solidFill>
                <a:latin typeface="Albany" pitchFamily="18"/>
                <a:ea typeface="Andale Sans UI" pitchFamily="2"/>
                <a:cs typeface="Tahoma" pitchFamily="2"/>
              </a:defRPr>
            </a:lvl7pPr>
            <a:lvl8pPr marL="3456000" marR="0" lvl="7" indent="-216000">
              <a:spcBef>
                <a:spcPts val="0"/>
              </a:spcBef>
              <a:spcAft>
                <a:spcPts val="283"/>
              </a:spcAft>
              <a:buClr>
                <a:srgbClr val="FFCC99"/>
              </a:buClr>
              <a:buSzPct val="45000"/>
              <a:buFont typeface="StarSymbol"/>
              <a:buChar char="●"/>
              <a:defRPr lang="en-US" sz="2000" b="0" i="0" u="none" strike="noStrike">
                <a:ln>
                  <a:noFill/>
                </a:ln>
                <a:solidFill>
                  <a:srgbClr val="FFFFFF"/>
                </a:solidFill>
                <a:latin typeface="Albany" pitchFamily="18"/>
                <a:ea typeface="Andale Sans UI" pitchFamily="2"/>
                <a:cs typeface="Tahoma" pitchFamily="2"/>
              </a:defRPr>
            </a:lvl8pPr>
            <a:lvl9pPr marL="3887999" marR="0" lvl="8" indent="-216000">
              <a:spcBef>
                <a:spcPts val="0"/>
              </a:spcBef>
              <a:spcAft>
                <a:spcPts val="283"/>
              </a:spcAft>
              <a:buClr>
                <a:srgbClr val="FFCC99"/>
              </a:buClr>
              <a:buSzPct val="45000"/>
              <a:buFont typeface="StarSymbol"/>
              <a:buChar char="●"/>
              <a:defRPr lang="en-US" sz="2000" b="0" i="0" u="none" strike="noStrike">
                <a:ln>
                  <a:noFill/>
                </a:ln>
                <a:solidFill>
                  <a:srgbClr val="FFFFFF"/>
                </a:solidFill>
                <a:latin typeface="Albany" pitchFamily="18"/>
                <a:ea typeface="Andale Sans UI" pitchFamily="2"/>
                <a:cs typeface="Tahoma" pitchFamily="2"/>
              </a:defRPr>
            </a:lvl9pPr>
          </a:lstStyle>
          <a:p>
            <a:pPr lvl="0" algn="just">
              <a:lnSpc>
                <a:spcPct val="200000"/>
              </a:lnSpc>
              <a:buClrTx/>
              <a:buSzPct val="100000"/>
              <a:buFont typeface="Arial" panose="020B0604020202020204" pitchFamily="34" charset="0"/>
              <a:buChar char="•"/>
            </a:pPr>
            <a:r>
              <a:rPr lang="en-US" dirty="0">
                <a:solidFill>
                  <a:schemeClr val="tx1"/>
                </a:solidFill>
                <a:latin typeface="+mn-lt"/>
              </a:rPr>
              <a:t>In 2004 the State Bank of Pakistan (SBP) established a dedicated Islamic Banking Department (IDB) and established a Shariah Board to regulate and approve guidelines for the emerging Islamic Banking industry.</a:t>
            </a:r>
          </a:p>
          <a:p>
            <a:pPr lvl="0" algn="just">
              <a:lnSpc>
                <a:spcPct val="200000"/>
              </a:lnSpc>
              <a:buClrTx/>
              <a:buSzPct val="100000"/>
              <a:buFont typeface="Arial" panose="020B0604020202020204" pitchFamily="34" charset="0"/>
              <a:buChar char="•"/>
            </a:pPr>
            <a:endParaRPr lang="en-US" dirty="0">
              <a:solidFill>
                <a:schemeClr val="tx1"/>
              </a:solidFill>
              <a:latin typeface="+mn-lt"/>
            </a:endParaRPr>
          </a:p>
        </p:txBody>
      </p:sp>
    </p:spTree>
    <p:extLst>
      <p:ext uri="{BB962C8B-B14F-4D97-AF65-F5344CB8AC3E}">
        <p14:creationId xmlns:p14="http://schemas.microsoft.com/office/powerpoint/2010/main" xmlns="" val="300110045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the Previous Lecture</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In previous lecture we covered the following topics</a:t>
            </a:r>
          </a:p>
          <a:p>
            <a:r>
              <a:rPr lang="en-US" dirty="0"/>
              <a:t>Operations of Takaful</a:t>
            </a:r>
          </a:p>
          <a:p>
            <a:r>
              <a:rPr lang="en-US" dirty="0"/>
              <a:t>Uses of Takaful</a:t>
            </a:r>
          </a:p>
          <a:p>
            <a:r>
              <a:rPr lang="en-US" dirty="0"/>
              <a:t>Takaful Model</a:t>
            </a:r>
          </a:p>
          <a:p>
            <a:pPr marL="858838" indent="-460375"/>
            <a:r>
              <a:rPr lang="en-US" dirty="0"/>
              <a:t>Wakalah model</a:t>
            </a:r>
          </a:p>
          <a:p>
            <a:pPr marL="858838" indent="-460375"/>
            <a:r>
              <a:rPr lang="en-US" dirty="0"/>
              <a:t>Mudarabah model</a:t>
            </a:r>
          </a:p>
          <a:p>
            <a:pPr marL="858838" indent="-460375"/>
            <a:r>
              <a:rPr lang="en-US" dirty="0"/>
              <a:t>Hybrid model (Wakalah and Mudarabah)</a:t>
            </a:r>
          </a:p>
          <a:p>
            <a:r>
              <a:rPr lang="en-US" dirty="0"/>
              <a:t>Takaful types and documents</a:t>
            </a:r>
          </a:p>
          <a:p>
            <a:endParaRPr lang="en-US" dirty="0"/>
          </a:p>
        </p:txBody>
      </p:sp>
    </p:spTree>
    <p:extLst>
      <p:ext uri="{BB962C8B-B14F-4D97-AF65-F5344CB8AC3E}">
        <p14:creationId xmlns:p14="http://schemas.microsoft.com/office/powerpoint/2010/main" xmlns="" val="247865930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Islamic Banks Operating in Pakistan</a:t>
            </a:r>
          </a:p>
        </p:txBody>
      </p:sp>
      <p:cxnSp>
        <p:nvCxnSpPr>
          <p:cNvPr id="13" name="Straight Connector 12"/>
          <p:cNvCxnSpPr/>
          <p:nvPr/>
        </p:nvCxnSpPr>
        <p:spPr>
          <a:xfrm>
            <a:off x="0" y="2438400"/>
            <a:ext cx="913171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029"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1671638"/>
            <a:ext cx="9144000" cy="48053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4" name="Rectangle 13"/>
          <p:cNvSpPr/>
          <p:nvPr/>
        </p:nvSpPr>
        <p:spPr>
          <a:xfrm>
            <a:off x="8915400" y="1905000"/>
            <a:ext cx="76200" cy="76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8864395" y="1804219"/>
            <a:ext cx="178210" cy="22860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2667000" y="1271588"/>
            <a:ext cx="2762250" cy="400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97857751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0" y="152400"/>
            <a:ext cx="8991600" cy="868362"/>
          </a:xfrm>
        </p:spPr>
        <p:txBody>
          <a:bodyP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t>Islamic Branches of Conventional Banks</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 y="1238250"/>
            <a:ext cx="9144000" cy="56197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190876" y="838200"/>
            <a:ext cx="2762250" cy="400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55159129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0" y="1981200"/>
            <a:ext cx="9144000" cy="445293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itle 1"/>
          <p:cNvSpPr txBox="1">
            <a:spLocks noGrp="1"/>
          </p:cNvSpPr>
          <p:nvPr>
            <p:ph type="title" idx="4294967295"/>
          </p:nvPr>
        </p:nvSpPr>
        <p:spPr/>
        <p:txBody>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a:t>Sub Branches of Different Banks</a:t>
            </a:r>
          </a:p>
        </p:txBody>
      </p:sp>
      <p:sp>
        <p:nvSpPr>
          <p:cNvPr id="6" name="TextBox 5"/>
          <p:cNvSpPr txBox="1"/>
          <p:nvPr/>
        </p:nvSpPr>
        <p:spPr>
          <a:xfrm>
            <a:off x="0" y="5943600"/>
            <a:ext cx="7620000" cy="461665"/>
          </a:xfrm>
          <a:prstGeom prst="rect">
            <a:avLst/>
          </a:prstGeom>
          <a:noFill/>
        </p:spPr>
        <p:txBody>
          <a:bodyPr wrap="square" rtlCol="0">
            <a:spAutoFit/>
          </a:bodyPr>
          <a:lstStyle/>
          <a:p>
            <a:r>
              <a:rPr lang="en-US" sz="2400" b="1" dirty="0" smtClean="0"/>
              <a:t>Total number of branches (Islamic &amp; Conventional banks)</a:t>
            </a:r>
            <a:endParaRPr lang="en-US" sz="2400" b="1"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190875" y="1491738"/>
            <a:ext cx="2762250" cy="4000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8469377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152400"/>
            <a:ext cx="8229600" cy="609601"/>
          </a:xfrm>
        </p:spPr>
        <p:txBody>
          <a:bodyP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smtClean="0"/>
              <a:t>District Wise </a:t>
            </a:r>
            <a:r>
              <a:rPr lang="en-US" dirty="0"/>
              <a:t>Islamic Banking Branches</a:t>
            </a: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3400" y="1286171"/>
            <a:ext cx="8077200" cy="545306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3235467" y="927589"/>
            <a:ext cx="2673065" cy="3585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6" name="Straight Connector 5"/>
          <p:cNvCxnSpPr/>
          <p:nvPr/>
        </p:nvCxnSpPr>
        <p:spPr>
          <a:xfrm>
            <a:off x="8610600" y="1286171"/>
            <a:ext cx="0" cy="54530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33400" y="6739233"/>
            <a:ext cx="8077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18973969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a:xfrm>
            <a:off x="457200" y="274638"/>
            <a:ext cx="8229600" cy="652951"/>
          </a:xfrm>
        </p:spPr>
        <p:txBody>
          <a:bodyP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smtClean="0"/>
              <a:t>District Wise </a:t>
            </a:r>
            <a:r>
              <a:rPr lang="en-US" dirty="0"/>
              <a:t>Islamic Banking Branches</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35467" y="927589"/>
            <a:ext cx="2673065" cy="3585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2"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52400" y="1469154"/>
            <a:ext cx="4276725" cy="51577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4571999" y="1469154"/>
            <a:ext cx="4286250" cy="516024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4"/>
          <p:cNvSpPr/>
          <p:nvPr/>
        </p:nvSpPr>
        <p:spPr>
          <a:xfrm>
            <a:off x="5562600" y="1518394"/>
            <a:ext cx="304800" cy="43584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Connector 6"/>
          <p:cNvCxnSpPr/>
          <p:nvPr/>
        </p:nvCxnSpPr>
        <p:spPr>
          <a:xfrm>
            <a:off x="152400" y="1483136"/>
            <a:ext cx="870584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52400" y="6626941"/>
            <a:ext cx="870584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858249" y="1483136"/>
            <a:ext cx="0" cy="514626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1143000" y="5754329"/>
            <a:ext cx="304800" cy="83574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984647" y="3048000"/>
            <a:ext cx="615553" cy="1828800"/>
          </a:xfrm>
          <a:prstGeom prst="rect">
            <a:avLst/>
          </a:prstGeom>
          <a:noFill/>
        </p:spPr>
        <p:txBody>
          <a:bodyPr vert="vert270" wrap="square" rtlCol="0">
            <a:spAutoFit/>
          </a:bodyPr>
          <a:lstStyle/>
          <a:p>
            <a:r>
              <a:rPr lang="en-US" sz="2800" b="1" dirty="0" smtClean="0"/>
              <a:t>Punjab</a:t>
            </a:r>
            <a:endParaRPr lang="en-US" sz="2800" b="1" dirty="0"/>
          </a:p>
        </p:txBody>
      </p:sp>
      <p:sp>
        <p:nvSpPr>
          <p:cNvPr id="21" name="TextBox 20"/>
          <p:cNvSpPr txBox="1"/>
          <p:nvPr/>
        </p:nvSpPr>
        <p:spPr>
          <a:xfrm>
            <a:off x="5407223" y="2895600"/>
            <a:ext cx="615553" cy="1828800"/>
          </a:xfrm>
          <a:prstGeom prst="rect">
            <a:avLst/>
          </a:prstGeom>
          <a:noFill/>
        </p:spPr>
        <p:txBody>
          <a:bodyPr vert="vert270" wrap="square" rtlCol="0">
            <a:spAutoFit/>
          </a:bodyPr>
          <a:lstStyle/>
          <a:p>
            <a:r>
              <a:rPr lang="en-US" sz="2800" b="1" dirty="0" smtClean="0"/>
              <a:t>Punjab</a:t>
            </a:r>
            <a:endParaRPr lang="en-US" sz="2800" b="1" dirty="0"/>
          </a:p>
        </p:txBody>
      </p:sp>
    </p:spTree>
    <p:extLst>
      <p:ext uri="{BB962C8B-B14F-4D97-AF65-F5344CB8AC3E}">
        <p14:creationId xmlns:p14="http://schemas.microsoft.com/office/powerpoint/2010/main" xmlns="" val="10856183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a:xfrm>
            <a:off x="457200" y="274638"/>
            <a:ext cx="8229600" cy="832242"/>
          </a:xfrm>
        </p:spPr>
        <p:txBody>
          <a:bodyP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smtClean="0"/>
              <a:t>District Wise </a:t>
            </a:r>
            <a:r>
              <a:rPr lang="en-US" dirty="0"/>
              <a:t>Islamic Banking </a:t>
            </a:r>
            <a:r>
              <a:rPr lang="en-US" dirty="0" smtClean="0"/>
              <a:t>Branches</a:t>
            </a:r>
            <a:br>
              <a:rPr lang="en-US" dirty="0" smtClean="0"/>
            </a:br>
            <a:endParaRPr lang="en-US" dirty="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35467" y="569007"/>
            <a:ext cx="2673065" cy="3585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762000" y="1066801"/>
            <a:ext cx="7620000" cy="5791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805652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a:xfrm>
            <a:off x="457198" y="57450"/>
            <a:ext cx="8229600" cy="563562"/>
          </a:xfrm>
        </p:spPr>
        <p:txBody>
          <a:bodyP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smtClean="0"/>
              <a:t>District Wise </a:t>
            </a:r>
            <a:r>
              <a:rPr lang="en-US" dirty="0"/>
              <a:t>Islamic Banking Branches</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35466" y="621012"/>
            <a:ext cx="2673065" cy="3585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1264332" y="1447800"/>
            <a:ext cx="6584268" cy="394379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6" name="Straight Connector 5"/>
          <p:cNvCxnSpPr/>
          <p:nvPr/>
        </p:nvCxnSpPr>
        <p:spPr>
          <a:xfrm>
            <a:off x="1264332" y="5391590"/>
            <a:ext cx="658426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3822494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a:xfrm>
            <a:off x="457198" y="57450"/>
            <a:ext cx="8229600" cy="563562"/>
          </a:xfrm>
        </p:spPr>
        <p:txBody>
          <a:bodyPr>
            <a:normAutofit fontScale="90000"/>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smtClean="0"/>
              <a:t>District Wise </a:t>
            </a:r>
            <a:r>
              <a:rPr lang="en-US" dirty="0"/>
              <a:t>Islamic Banking Branches</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235466" y="621012"/>
            <a:ext cx="2673065" cy="3585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4"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38200" y="1219200"/>
            <a:ext cx="7543800" cy="509472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3259396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76200"/>
            <a:ext cx="8229600" cy="685800"/>
          </a:xfrm>
        </p:spPr>
        <p:txBody>
          <a:bodyP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600" dirty="0"/>
              <a:t>Islamic Banking Industry and Market Share</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600821" y="1524000"/>
            <a:ext cx="7933579" cy="4191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58832002"/>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76200"/>
            <a:ext cx="8229600" cy="685800"/>
          </a:xfrm>
        </p:spPr>
        <p:txBody>
          <a:bodyP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600" dirty="0"/>
              <a:t>Islamic Banking Industry and Market Share</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24790" y="1295400"/>
            <a:ext cx="8614410" cy="49530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998704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rrowheads="1"/>
          </p:cNvSpPr>
          <p:nvPr>
            <p:ph type="title"/>
          </p:nvPr>
        </p:nvSpPr>
        <p:spPr>
          <a:xfrm>
            <a:off x="457200" y="381000"/>
            <a:ext cx="8229600" cy="769938"/>
          </a:xfrm>
        </p:spPr>
        <p:txBody>
          <a:bodyPr>
            <a:noAutofit/>
          </a:bodyPr>
          <a:lstStyle/>
          <a:p>
            <a:r>
              <a:rPr lang="en-US" altLang="en-US" dirty="0" err="1"/>
              <a:t>Wakala</a:t>
            </a:r>
            <a:r>
              <a:rPr lang="en-US" altLang="en-US" dirty="0"/>
              <a:t> Model </a:t>
            </a:r>
          </a:p>
        </p:txBody>
      </p:sp>
      <p:sp>
        <p:nvSpPr>
          <p:cNvPr id="227331" name="Rectangle 3"/>
          <p:cNvSpPr>
            <a:spLocks noGrp="1" noChangeArrowheads="1"/>
          </p:cNvSpPr>
          <p:nvPr>
            <p:ph type="body" idx="1"/>
          </p:nvPr>
        </p:nvSpPr>
        <p:spPr>
          <a:xfrm>
            <a:off x="457200" y="1524000"/>
            <a:ext cx="8229600" cy="4602163"/>
          </a:xfrm>
        </p:spPr>
        <p:txBody>
          <a:bodyPr>
            <a:normAutofit/>
          </a:bodyPr>
          <a:lstStyle/>
          <a:p>
            <a:pPr marL="0" indent="0">
              <a:lnSpc>
                <a:spcPct val="150000"/>
              </a:lnSpc>
              <a:buNone/>
            </a:pPr>
            <a:r>
              <a:rPr lang="en-US" altLang="en-US" sz="2700" dirty="0"/>
              <a:t>Cooperative risk sharing occurs among participants where a takaful operator earns a fee for services (as a </a:t>
            </a:r>
            <a:r>
              <a:rPr lang="en-US" altLang="en-US" sz="2700" dirty="0" err="1"/>
              <a:t>Wakeel</a:t>
            </a:r>
            <a:r>
              <a:rPr lang="en-US" altLang="en-US" sz="2700" dirty="0"/>
              <a:t> or Agent) and does not participate or share in any </a:t>
            </a:r>
            <a:r>
              <a:rPr lang="en-US" altLang="en-US" sz="2700" dirty="0" smtClean="0"/>
              <a:t>underwriting (guaranteeing) </a:t>
            </a:r>
            <a:r>
              <a:rPr lang="en-US" altLang="en-US" sz="2700" dirty="0"/>
              <a:t>results as these belong to participants as surplus or deficit. Under the Al- </a:t>
            </a:r>
            <a:r>
              <a:rPr lang="en-US" altLang="en-US" sz="2700" dirty="0" err="1"/>
              <a:t>Wakala</a:t>
            </a:r>
            <a:r>
              <a:rPr lang="en-US" altLang="en-US" sz="2700" dirty="0"/>
              <a:t> model, the operator may also charge a fund management fee and performance incentive fee. </a:t>
            </a:r>
          </a:p>
        </p:txBody>
      </p:sp>
    </p:spTree>
    <p:extLst>
      <p:ext uri="{BB962C8B-B14F-4D97-AF65-F5344CB8AC3E}">
        <p14:creationId xmlns:p14="http://schemas.microsoft.com/office/powerpoint/2010/main" xmlns="" val="860578109"/>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76200"/>
            <a:ext cx="8229600" cy="685800"/>
          </a:xfrm>
        </p:spPr>
        <p:txBody>
          <a:bodyPr>
            <a:norm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sz="3600" dirty="0"/>
              <a:t>Islamic Banking Industry and Market Share</a:t>
            </a: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81000" y="1662113"/>
            <a:ext cx="8458200" cy="38242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99870449"/>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dirty="0" smtClean="0"/>
              <a:t>Investments</a:t>
            </a:r>
            <a:endParaRPr lang="en-US" dirty="0"/>
          </a:p>
        </p:txBody>
      </p:sp>
      <p:pic>
        <p:nvPicPr>
          <p:cNvPr id="12291"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228724"/>
            <a:ext cx="9144000" cy="56292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46256958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dirty="0" smtClean="0"/>
              <a:t>Financing Mix</a:t>
            </a:r>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162050"/>
            <a:ext cx="9144000" cy="53911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716764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dirty="0" smtClean="0"/>
              <a:t>Financing Mix</a:t>
            </a:r>
            <a:endParaRPr lang="en-US" dirty="0"/>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893273"/>
            <a:ext cx="9144000" cy="558346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7483018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868362"/>
          </a:xfrm>
        </p:spPr>
        <p:txBody>
          <a:bodyPr>
            <a:normAutofit fontScale="90000"/>
          </a:bodyPr>
          <a:lstStyle/>
          <a:p>
            <a:r>
              <a:rPr lang="en-US" dirty="0" smtClean="0"/>
              <a:t>Financing Concentration – Percent share</a:t>
            </a:r>
            <a:endParaRPr lang="en-US" dirty="0"/>
          </a:p>
        </p:txBody>
      </p:sp>
      <p:pic>
        <p:nvPicPr>
          <p:cNvPr id="1536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1066800"/>
            <a:ext cx="9144000" cy="5486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5164726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944562"/>
          </a:xfrm>
        </p:spPr>
        <p:txBody>
          <a:bodyPr>
            <a:noAutofit/>
          </a:bodyPr>
          <a:lstStyle/>
          <a:p>
            <a:r>
              <a:rPr lang="en-US" sz="3200" dirty="0" smtClean="0"/>
              <a:t>Client Wise Financing Portfolio – (Share Percent)</a:t>
            </a:r>
            <a:endParaRPr lang="en-US" sz="3200" dirty="0"/>
          </a:p>
        </p:txBody>
      </p:sp>
      <p:pic>
        <p:nvPicPr>
          <p:cNvPr id="1638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7374" y="1600200"/>
            <a:ext cx="9136626" cy="5029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27661890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fontScale="90000"/>
          </a:bodyPr>
          <a:lstStyle/>
          <a:p>
            <a:r>
              <a:rPr lang="en-US" dirty="0" smtClean="0"/>
              <a:t>Non Performing Financing and Assets</a:t>
            </a:r>
            <a:endParaRPr lang="en-US" dirty="0"/>
          </a:p>
        </p:txBody>
      </p:sp>
      <p:pic>
        <p:nvPicPr>
          <p:cNvPr id="17410"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 y="1357313"/>
            <a:ext cx="9144000" cy="51958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0261088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dirty="0" smtClean="0"/>
              <a:t>Break up of Deposits</a:t>
            </a:r>
            <a:endParaRPr lang="en-US" dirty="0"/>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 y="990600"/>
            <a:ext cx="9143999" cy="5791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115877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Earning and Profitability</a:t>
            </a:r>
            <a:endParaRPr lang="en-US" dirty="0"/>
          </a:p>
        </p:txBody>
      </p:sp>
      <p:pic>
        <p:nvPicPr>
          <p:cNvPr id="19461"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1" y="1524000"/>
            <a:ext cx="9144001" cy="5029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1985697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 of the Lecture</a:t>
            </a:r>
            <a:endParaRPr lang="en-US" dirty="0"/>
          </a:p>
        </p:txBody>
      </p:sp>
      <p:sp>
        <p:nvSpPr>
          <p:cNvPr id="3" name="Content Placeholder 2"/>
          <p:cNvSpPr>
            <a:spLocks noGrp="1"/>
          </p:cNvSpPr>
          <p:nvPr>
            <p:ph idx="1"/>
          </p:nvPr>
        </p:nvSpPr>
        <p:spPr/>
        <p:txBody>
          <a:bodyPr/>
          <a:lstStyle/>
          <a:p>
            <a:pPr marL="0" indent="0">
              <a:buNone/>
            </a:pPr>
            <a:r>
              <a:rPr lang="en-US" dirty="0" smtClean="0"/>
              <a:t>In this lecture we tried to understand </a:t>
            </a:r>
          </a:p>
          <a:p>
            <a:r>
              <a:rPr lang="en-US" dirty="0" smtClean="0"/>
              <a:t>The introduction and evolution of Islamic banking in Pakistan.</a:t>
            </a:r>
          </a:p>
          <a:p>
            <a:r>
              <a:rPr lang="en-US" dirty="0" smtClean="0"/>
              <a:t>Facts and figures reflecting the performance of Islamic banks.</a:t>
            </a:r>
            <a:endParaRPr lang="en-US" dirty="0"/>
          </a:p>
        </p:txBody>
      </p:sp>
    </p:spTree>
    <p:extLst>
      <p:ext uri="{BB962C8B-B14F-4D97-AF65-F5344CB8AC3E}">
        <p14:creationId xmlns:p14="http://schemas.microsoft.com/office/powerpoint/2010/main" xmlns="" val="26227548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76200" y="914400"/>
            <a:ext cx="8953500" cy="5718436"/>
            <a:chOff x="76200" y="588739"/>
            <a:chExt cx="8953500" cy="5665194"/>
          </a:xfrm>
        </p:grpSpPr>
        <p:sp>
          <p:nvSpPr>
            <p:cNvPr id="2" name="Rectangle 1"/>
            <p:cNvSpPr/>
            <p:nvPr/>
          </p:nvSpPr>
          <p:spPr>
            <a:xfrm>
              <a:off x="76200" y="2133600"/>
              <a:ext cx="1371600" cy="2057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Contribution received from the participants</a:t>
              </a:r>
              <a:endParaRPr lang="en-US" dirty="0">
                <a:solidFill>
                  <a:schemeClr val="tx1"/>
                </a:solidFill>
              </a:endParaRPr>
            </a:p>
          </p:txBody>
        </p:sp>
        <p:sp>
          <p:nvSpPr>
            <p:cNvPr id="3" name="Rectangle 2"/>
            <p:cNvSpPr/>
            <p:nvPr/>
          </p:nvSpPr>
          <p:spPr>
            <a:xfrm>
              <a:off x="1600200" y="1143000"/>
              <a:ext cx="1295400" cy="838200"/>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Wakalah fee</a:t>
              </a:r>
            </a:p>
            <a:p>
              <a:pPr algn="ctr"/>
              <a:r>
                <a:rPr lang="en-US" sz="2000" dirty="0" smtClean="0">
                  <a:solidFill>
                    <a:schemeClr val="tx1"/>
                  </a:solidFill>
                </a:rPr>
                <a:t>e.g. 30%</a:t>
              </a:r>
              <a:endParaRPr lang="en-US" sz="2000" dirty="0">
                <a:solidFill>
                  <a:schemeClr val="tx1"/>
                </a:solidFill>
              </a:endParaRPr>
            </a:p>
          </p:txBody>
        </p:sp>
        <p:sp>
          <p:nvSpPr>
            <p:cNvPr id="4" name="Rectangle 3"/>
            <p:cNvSpPr/>
            <p:nvPr/>
          </p:nvSpPr>
          <p:spPr>
            <a:xfrm>
              <a:off x="1600200" y="4191001"/>
              <a:ext cx="1295400" cy="1752601"/>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err="1" smtClean="0">
                  <a:solidFill>
                    <a:schemeClr val="tx1"/>
                  </a:solidFill>
                </a:rPr>
                <a:t>Tabarru</a:t>
              </a:r>
              <a:r>
                <a:rPr lang="en-US" sz="1600" b="1" dirty="0" smtClean="0">
                  <a:solidFill>
                    <a:schemeClr val="tx1"/>
                  </a:solidFill>
                </a:rPr>
                <a:t> Contribution</a:t>
              </a:r>
            </a:p>
            <a:p>
              <a:pPr algn="ctr"/>
              <a:r>
                <a:rPr lang="en-US" sz="1600" b="1" dirty="0" smtClean="0">
                  <a:solidFill>
                    <a:schemeClr val="tx1"/>
                  </a:solidFill>
                </a:rPr>
                <a:t>e.g. 70%</a:t>
              </a:r>
              <a:endParaRPr lang="en-US" sz="1600" b="1" dirty="0">
                <a:solidFill>
                  <a:schemeClr val="tx1"/>
                </a:solidFill>
              </a:endParaRPr>
            </a:p>
          </p:txBody>
        </p:sp>
        <p:sp>
          <p:nvSpPr>
            <p:cNvPr id="5" name="Rounded Rectangle 4"/>
            <p:cNvSpPr/>
            <p:nvPr/>
          </p:nvSpPr>
          <p:spPr>
            <a:xfrm>
              <a:off x="3200400" y="1225361"/>
              <a:ext cx="1600200"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Investment</a:t>
              </a:r>
              <a:endParaRPr lang="en-US" sz="2000" dirty="0">
                <a:solidFill>
                  <a:schemeClr val="tx1"/>
                </a:solidFill>
              </a:endParaRPr>
            </a:p>
          </p:txBody>
        </p:sp>
        <p:sp>
          <p:nvSpPr>
            <p:cNvPr id="6" name="Rounded Rectangle 5"/>
            <p:cNvSpPr/>
            <p:nvPr/>
          </p:nvSpPr>
          <p:spPr>
            <a:xfrm>
              <a:off x="3543300" y="2092287"/>
              <a:ext cx="1371600" cy="5683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Profit from Investment</a:t>
              </a:r>
              <a:endParaRPr lang="en-US" dirty="0">
                <a:solidFill>
                  <a:schemeClr val="tx1"/>
                </a:solidFill>
              </a:endParaRPr>
            </a:p>
          </p:txBody>
        </p:sp>
        <p:sp>
          <p:nvSpPr>
            <p:cNvPr id="7" name="Rectangle 6"/>
            <p:cNvSpPr/>
            <p:nvPr/>
          </p:nvSpPr>
          <p:spPr>
            <a:xfrm>
              <a:off x="3200400" y="3276601"/>
              <a:ext cx="1295400" cy="2666999"/>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General Takaful Fund</a:t>
              </a:r>
              <a:endParaRPr lang="en-US" sz="2400" dirty="0">
                <a:solidFill>
                  <a:schemeClr val="tx1"/>
                </a:solidFill>
              </a:endParaRPr>
            </a:p>
          </p:txBody>
        </p:sp>
        <p:sp>
          <p:nvSpPr>
            <p:cNvPr id="8" name="Rounded Rectangle 7"/>
            <p:cNvSpPr/>
            <p:nvPr/>
          </p:nvSpPr>
          <p:spPr>
            <a:xfrm>
              <a:off x="5029200" y="3352801"/>
              <a:ext cx="1295400" cy="2590799"/>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6697717" y="3962400"/>
              <a:ext cx="876300" cy="1142998"/>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solidFill>
                    <a:schemeClr val="tx1"/>
                  </a:solidFill>
                </a:rPr>
                <a:t>Net Surplus</a:t>
              </a:r>
              <a:endParaRPr lang="en-US" sz="1400" dirty="0">
                <a:solidFill>
                  <a:schemeClr val="tx1"/>
                </a:solidFill>
              </a:endParaRPr>
            </a:p>
          </p:txBody>
        </p:sp>
        <p:sp>
          <p:nvSpPr>
            <p:cNvPr id="10" name="Rounded Rectangle 9"/>
            <p:cNvSpPr/>
            <p:nvPr/>
          </p:nvSpPr>
          <p:spPr>
            <a:xfrm>
              <a:off x="7955017" y="3352800"/>
              <a:ext cx="1074683" cy="25908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As a gift or manner deemed fit by the Takaful </a:t>
              </a:r>
              <a:r>
                <a:rPr lang="en-US" sz="1500" dirty="0" smtClean="0">
                  <a:solidFill>
                    <a:schemeClr val="tx1"/>
                  </a:solidFill>
                </a:rPr>
                <a:t>company</a:t>
              </a:r>
              <a:endParaRPr lang="en-US" sz="1500" dirty="0">
                <a:solidFill>
                  <a:schemeClr val="tx1"/>
                </a:solidFill>
              </a:endParaRPr>
            </a:p>
          </p:txBody>
        </p:sp>
        <p:sp>
          <p:nvSpPr>
            <p:cNvPr id="11" name="Rounded Rectangle 10"/>
            <p:cNvSpPr/>
            <p:nvPr/>
          </p:nvSpPr>
          <p:spPr>
            <a:xfrm>
              <a:off x="7124700" y="588739"/>
              <a:ext cx="1905000" cy="86522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Shareholder’s fund</a:t>
              </a:r>
              <a:endParaRPr lang="en-US" dirty="0">
                <a:solidFill>
                  <a:schemeClr val="tx1"/>
                </a:solidFill>
              </a:endParaRPr>
            </a:p>
          </p:txBody>
        </p:sp>
        <p:cxnSp>
          <p:nvCxnSpPr>
            <p:cNvPr id="13" name="Straight Arrow Connector 12"/>
            <p:cNvCxnSpPr>
              <a:stCxn id="2" idx="3"/>
              <a:endCxn id="3" idx="2"/>
            </p:cNvCxnSpPr>
            <p:nvPr/>
          </p:nvCxnSpPr>
          <p:spPr>
            <a:xfrm flipV="1">
              <a:off x="1447800" y="1981200"/>
              <a:ext cx="800100" cy="1181101"/>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2" idx="3"/>
              <a:endCxn id="4" idx="0"/>
            </p:cNvCxnSpPr>
            <p:nvPr/>
          </p:nvCxnSpPr>
          <p:spPr>
            <a:xfrm>
              <a:off x="1447800" y="3162300"/>
              <a:ext cx="800100" cy="102870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3429000" y="1717580"/>
              <a:ext cx="0" cy="155902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6" idx="0"/>
            </p:cNvCxnSpPr>
            <p:nvPr/>
          </p:nvCxnSpPr>
          <p:spPr>
            <a:xfrm>
              <a:off x="4221217" y="1682561"/>
              <a:ext cx="7883" cy="409725"/>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6" idx="2"/>
            </p:cNvCxnSpPr>
            <p:nvPr/>
          </p:nvCxnSpPr>
          <p:spPr>
            <a:xfrm>
              <a:off x="4229100" y="2660659"/>
              <a:ext cx="0" cy="61594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4" idx="3"/>
            </p:cNvCxnSpPr>
            <p:nvPr/>
          </p:nvCxnSpPr>
          <p:spPr>
            <a:xfrm>
              <a:off x="2895600" y="5067301"/>
              <a:ext cx="304800"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495800" y="4464161"/>
              <a:ext cx="533400"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6316717" y="4457700"/>
              <a:ext cx="381000"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7574017" y="4447464"/>
              <a:ext cx="381000" cy="1023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5" name="Elbow Connector 34"/>
            <p:cNvCxnSpPr>
              <a:stCxn id="3" idx="0"/>
              <a:endCxn id="11" idx="1"/>
            </p:cNvCxnSpPr>
            <p:nvPr/>
          </p:nvCxnSpPr>
          <p:spPr>
            <a:xfrm rot="5400000" flipH="1" flipV="1">
              <a:off x="4625476" y="-1356224"/>
              <a:ext cx="121650" cy="4876800"/>
            </a:xfrm>
            <a:prstGeom prst="bentConnector2">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189811" y="2971800"/>
              <a:ext cx="914400" cy="369332"/>
            </a:xfrm>
            <a:prstGeom prst="rect">
              <a:avLst/>
            </a:prstGeom>
            <a:noFill/>
          </p:spPr>
          <p:txBody>
            <a:bodyPr wrap="square" rtlCol="0">
              <a:spAutoFit/>
            </a:bodyPr>
            <a:lstStyle/>
            <a:p>
              <a:r>
                <a:rPr lang="en-US" b="1" dirty="0" smtClean="0"/>
                <a:t>Minus</a:t>
              </a:r>
              <a:endParaRPr lang="en-US" b="1" dirty="0"/>
            </a:p>
          </p:txBody>
        </p:sp>
        <p:sp>
          <p:nvSpPr>
            <p:cNvPr id="47" name="TextBox 46"/>
            <p:cNvSpPr txBox="1"/>
            <p:nvPr/>
          </p:nvSpPr>
          <p:spPr>
            <a:xfrm>
              <a:off x="5125435" y="3581400"/>
              <a:ext cx="1143000" cy="369332"/>
            </a:xfrm>
            <a:prstGeom prst="rect">
              <a:avLst/>
            </a:prstGeom>
            <a:noFill/>
          </p:spPr>
          <p:txBody>
            <a:bodyPr wrap="square" rtlCol="0">
              <a:spAutoFit/>
            </a:bodyPr>
            <a:lstStyle/>
            <a:p>
              <a:r>
                <a:rPr lang="en-US" dirty="0" smtClean="0"/>
                <a:t>Expenses</a:t>
              </a:r>
              <a:endParaRPr lang="en-US" dirty="0"/>
            </a:p>
          </p:txBody>
        </p:sp>
        <p:sp>
          <p:nvSpPr>
            <p:cNvPr id="48" name="TextBox 47"/>
            <p:cNvSpPr txBox="1"/>
            <p:nvPr/>
          </p:nvSpPr>
          <p:spPr>
            <a:xfrm>
              <a:off x="5125435" y="4004441"/>
              <a:ext cx="1143000" cy="369332"/>
            </a:xfrm>
            <a:prstGeom prst="rect">
              <a:avLst/>
            </a:prstGeom>
            <a:noFill/>
          </p:spPr>
          <p:txBody>
            <a:bodyPr wrap="square" rtlCol="0">
              <a:spAutoFit/>
            </a:bodyPr>
            <a:lstStyle/>
            <a:p>
              <a:r>
                <a:rPr lang="en-US" dirty="0" smtClean="0"/>
                <a:t>Claim</a:t>
              </a:r>
              <a:endParaRPr lang="en-US" dirty="0"/>
            </a:p>
          </p:txBody>
        </p:sp>
        <p:sp>
          <p:nvSpPr>
            <p:cNvPr id="49" name="TextBox 48"/>
            <p:cNvSpPr txBox="1"/>
            <p:nvPr/>
          </p:nvSpPr>
          <p:spPr>
            <a:xfrm>
              <a:off x="5125435" y="4457700"/>
              <a:ext cx="1143000" cy="369332"/>
            </a:xfrm>
            <a:prstGeom prst="rect">
              <a:avLst/>
            </a:prstGeom>
            <a:noFill/>
          </p:spPr>
          <p:txBody>
            <a:bodyPr wrap="square" rtlCol="0">
              <a:spAutoFit/>
            </a:bodyPr>
            <a:lstStyle/>
            <a:p>
              <a:r>
                <a:rPr lang="en-US" dirty="0" err="1" smtClean="0"/>
                <a:t>Retakaful</a:t>
              </a:r>
              <a:endParaRPr lang="en-US" dirty="0"/>
            </a:p>
          </p:txBody>
        </p:sp>
        <p:sp>
          <p:nvSpPr>
            <p:cNvPr id="50" name="TextBox 49"/>
            <p:cNvSpPr txBox="1"/>
            <p:nvPr/>
          </p:nvSpPr>
          <p:spPr>
            <a:xfrm>
              <a:off x="5125435" y="4953000"/>
              <a:ext cx="1143000" cy="323165"/>
            </a:xfrm>
            <a:prstGeom prst="rect">
              <a:avLst/>
            </a:prstGeom>
            <a:noFill/>
          </p:spPr>
          <p:txBody>
            <a:bodyPr wrap="square" rtlCol="0">
              <a:spAutoFit/>
            </a:bodyPr>
            <a:lstStyle/>
            <a:p>
              <a:r>
                <a:rPr lang="en-US" sz="1500" dirty="0" smtClean="0"/>
                <a:t>Cancellation</a:t>
              </a:r>
              <a:endParaRPr lang="en-US" sz="1500" dirty="0"/>
            </a:p>
          </p:txBody>
        </p:sp>
        <p:sp>
          <p:nvSpPr>
            <p:cNvPr id="51" name="TextBox 50"/>
            <p:cNvSpPr txBox="1"/>
            <p:nvPr/>
          </p:nvSpPr>
          <p:spPr>
            <a:xfrm>
              <a:off x="5125435" y="5486400"/>
              <a:ext cx="1143000" cy="369332"/>
            </a:xfrm>
            <a:prstGeom prst="rect">
              <a:avLst/>
            </a:prstGeom>
            <a:noFill/>
          </p:spPr>
          <p:txBody>
            <a:bodyPr wrap="square" rtlCol="0">
              <a:spAutoFit/>
            </a:bodyPr>
            <a:lstStyle/>
            <a:p>
              <a:r>
                <a:rPr lang="en-US" dirty="0" smtClean="0"/>
                <a:t>Reserve</a:t>
              </a:r>
              <a:endParaRPr lang="en-US" dirty="0"/>
            </a:p>
          </p:txBody>
        </p:sp>
        <p:cxnSp>
          <p:nvCxnSpPr>
            <p:cNvPr id="55" name="Elbow Connector 54"/>
            <p:cNvCxnSpPr/>
            <p:nvPr/>
          </p:nvCxnSpPr>
          <p:spPr>
            <a:xfrm rot="10800000" flipV="1">
              <a:off x="3848102" y="5105398"/>
              <a:ext cx="3287766" cy="1148533"/>
            </a:xfrm>
            <a:prstGeom prst="bentConnector3">
              <a:avLst>
                <a:gd name="adj1" fmla="val -24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a:endCxn id="7" idx="2"/>
            </p:cNvCxnSpPr>
            <p:nvPr/>
          </p:nvCxnSpPr>
          <p:spPr>
            <a:xfrm flipH="1" flipV="1">
              <a:off x="3848100" y="5943601"/>
              <a:ext cx="2" cy="31033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64" name="TextBox 63"/>
          <p:cNvSpPr txBox="1"/>
          <p:nvPr/>
        </p:nvSpPr>
        <p:spPr>
          <a:xfrm>
            <a:off x="76200" y="32022"/>
            <a:ext cx="3771900" cy="769441"/>
          </a:xfrm>
          <a:prstGeom prst="rect">
            <a:avLst/>
          </a:prstGeom>
          <a:noFill/>
        </p:spPr>
        <p:txBody>
          <a:bodyPr wrap="square" rtlCol="0">
            <a:spAutoFit/>
          </a:bodyPr>
          <a:lstStyle/>
          <a:p>
            <a:r>
              <a:rPr lang="en-US" sz="4400" dirty="0" smtClean="0"/>
              <a:t>Wakalah Model</a:t>
            </a:r>
            <a:endParaRPr lang="en-US" sz="4400" dirty="0"/>
          </a:p>
        </p:txBody>
      </p:sp>
    </p:spTree>
    <p:extLst>
      <p:ext uri="{BB962C8B-B14F-4D97-AF65-F5344CB8AC3E}">
        <p14:creationId xmlns:p14="http://schemas.microsoft.com/office/powerpoint/2010/main" xmlns="" val="3927978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Rot="1" noChangeArrowheads="1"/>
          </p:cNvSpPr>
          <p:nvPr>
            <p:ph type="title"/>
          </p:nvPr>
        </p:nvSpPr>
        <p:spPr>
          <a:xfrm>
            <a:off x="457200" y="541338"/>
            <a:ext cx="8229600" cy="609600"/>
          </a:xfrm>
        </p:spPr>
        <p:txBody>
          <a:bodyPr>
            <a:normAutofit fontScale="90000"/>
          </a:bodyPr>
          <a:lstStyle/>
          <a:p>
            <a:r>
              <a:rPr lang="en-US" altLang="en-US"/>
              <a:t>Mudaraba Model </a:t>
            </a:r>
          </a:p>
        </p:txBody>
      </p:sp>
      <p:sp>
        <p:nvSpPr>
          <p:cNvPr id="338947" name="Rectangle 3"/>
          <p:cNvSpPr>
            <a:spLocks noGrp="1" noChangeArrowheads="1"/>
          </p:cNvSpPr>
          <p:nvPr>
            <p:ph type="body" idx="1"/>
          </p:nvPr>
        </p:nvSpPr>
        <p:spPr>
          <a:xfrm>
            <a:off x="457200" y="1371600"/>
            <a:ext cx="8229600" cy="5181600"/>
          </a:xfrm>
        </p:spPr>
        <p:txBody>
          <a:bodyPr>
            <a:noAutofit/>
          </a:bodyPr>
          <a:lstStyle/>
          <a:p>
            <a:pPr marL="0" indent="0">
              <a:lnSpc>
                <a:spcPct val="150000"/>
              </a:lnSpc>
              <a:buNone/>
            </a:pPr>
            <a:r>
              <a:rPr lang="en-US" altLang="en-US" sz="2800" dirty="0"/>
              <a:t>The surplus is shared between the participants with a takaful operator. The sharing of such profit (surplus) may be in a ratio </a:t>
            </a:r>
            <a:r>
              <a:rPr lang="en-US" altLang="en-US" sz="2800" dirty="0" smtClean="0"/>
              <a:t>of 50% each or 60% and 40% </a:t>
            </a:r>
            <a:r>
              <a:rPr lang="en-US" altLang="en-US" sz="2800" dirty="0"/>
              <a:t>etc. as mutually agreed between the contracting parties. Generally, these risk sharing arrangements allow the takaful operator to share in the underwriting results from operations as well as the </a:t>
            </a:r>
            <a:r>
              <a:rPr lang="en-US" altLang="en-US" sz="2800" dirty="0" smtClean="0"/>
              <a:t>favorable </a:t>
            </a:r>
            <a:r>
              <a:rPr lang="en-US" altLang="en-US" sz="2800" dirty="0"/>
              <a:t>performance returns on invested premiums. </a:t>
            </a:r>
          </a:p>
        </p:txBody>
      </p:sp>
    </p:spTree>
    <p:extLst>
      <p:ext uri="{BB962C8B-B14F-4D97-AF65-F5344CB8AC3E}">
        <p14:creationId xmlns:p14="http://schemas.microsoft.com/office/powerpoint/2010/main" xmlns="" val="4118443207"/>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TextBox 63"/>
          <p:cNvSpPr txBox="1"/>
          <p:nvPr/>
        </p:nvSpPr>
        <p:spPr>
          <a:xfrm>
            <a:off x="76200" y="17681"/>
            <a:ext cx="4267200" cy="646331"/>
          </a:xfrm>
          <a:prstGeom prst="rect">
            <a:avLst/>
          </a:prstGeom>
          <a:noFill/>
        </p:spPr>
        <p:txBody>
          <a:bodyPr wrap="square" rtlCol="0">
            <a:spAutoFit/>
          </a:bodyPr>
          <a:lstStyle/>
          <a:p>
            <a:r>
              <a:rPr lang="en-US" sz="3600" dirty="0" smtClean="0"/>
              <a:t>Mudarabah Model</a:t>
            </a:r>
            <a:endParaRPr lang="en-US" sz="3600" dirty="0"/>
          </a:p>
        </p:txBody>
      </p:sp>
      <p:grpSp>
        <p:nvGrpSpPr>
          <p:cNvPr id="7" name="Group 6"/>
          <p:cNvGrpSpPr/>
          <p:nvPr/>
        </p:nvGrpSpPr>
        <p:grpSpPr>
          <a:xfrm>
            <a:off x="97030" y="664011"/>
            <a:ext cx="8904890" cy="6021417"/>
            <a:chOff x="76200" y="17681"/>
            <a:chExt cx="9067800" cy="6078320"/>
          </a:xfrm>
        </p:grpSpPr>
        <p:sp>
          <p:nvSpPr>
            <p:cNvPr id="58" name="Rounded Rectangle 57"/>
            <p:cNvSpPr/>
            <p:nvPr/>
          </p:nvSpPr>
          <p:spPr>
            <a:xfrm>
              <a:off x="3598643" y="4373089"/>
              <a:ext cx="1910584" cy="172291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76200" y="2399041"/>
              <a:ext cx="1295400" cy="190411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Contribution received from the participants</a:t>
              </a:r>
              <a:endParaRPr lang="en-US" sz="1600" dirty="0">
                <a:solidFill>
                  <a:schemeClr val="tx1"/>
                </a:solidFill>
              </a:endParaRPr>
            </a:p>
          </p:txBody>
        </p:sp>
        <p:sp>
          <p:nvSpPr>
            <p:cNvPr id="3" name="Rectangle 2"/>
            <p:cNvSpPr/>
            <p:nvPr/>
          </p:nvSpPr>
          <p:spPr>
            <a:xfrm>
              <a:off x="1771650" y="1664417"/>
              <a:ext cx="1295400" cy="2050331"/>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Participant’s Account</a:t>
              </a:r>
              <a:endParaRPr lang="en-US" sz="1600" b="1" dirty="0">
                <a:solidFill>
                  <a:schemeClr val="tx1"/>
                </a:solidFill>
              </a:endParaRPr>
            </a:p>
          </p:txBody>
        </p:sp>
        <p:sp>
          <p:nvSpPr>
            <p:cNvPr id="4" name="Rectangle 3"/>
            <p:cNvSpPr/>
            <p:nvPr/>
          </p:nvSpPr>
          <p:spPr>
            <a:xfrm>
              <a:off x="1771650" y="3733800"/>
              <a:ext cx="1295400" cy="1380782"/>
            </a:xfrm>
            <a:prstGeom prst="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tx1"/>
                  </a:solidFill>
                </a:rPr>
                <a:t>Participant's Special Account</a:t>
              </a:r>
              <a:endParaRPr lang="en-US" sz="1600" b="1" dirty="0">
                <a:solidFill>
                  <a:schemeClr val="tx1"/>
                </a:solidFill>
              </a:endParaRPr>
            </a:p>
          </p:txBody>
        </p:sp>
        <p:sp>
          <p:nvSpPr>
            <p:cNvPr id="5" name="Rounded Rectangle 4"/>
            <p:cNvSpPr/>
            <p:nvPr/>
          </p:nvSpPr>
          <p:spPr>
            <a:xfrm>
              <a:off x="1619250" y="937141"/>
              <a:ext cx="1600200" cy="4572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Investment</a:t>
              </a:r>
              <a:endParaRPr lang="en-US" dirty="0">
                <a:solidFill>
                  <a:schemeClr val="tx1"/>
                </a:solidFill>
              </a:endParaRPr>
            </a:p>
          </p:txBody>
        </p:sp>
        <p:sp>
          <p:nvSpPr>
            <p:cNvPr id="6" name="Rounded Rectangle 5"/>
            <p:cNvSpPr/>
            <p:nvPr/>
          </p:nvSpPr>
          <p:spPr>
            <a:xfrm>
              <a:off x="6975584" y="1009706"/>
              <a:ext cx="1904999" cy="56837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Profit from Investment</a:t>
              </a:r>
              <a:endParaRPr lang="en-US" dirty="0">
                <a:solidFill>
                  <a:schemeClr val="tx1"/>
                </a:solidFill>
              </a:endParaRPr>
            </a:p>
          </p:txBody>
        </p:sp>
        <p:sp>
          <p:nvSpPr>
            <p:cNvPr id="8" name="Rounded Rectangle 7"/>
            <p:cNvSpPr/>
            <p:nvPr/>
          </p:nvSpPr>
          <p:spPr>
            <a:xfrm>
              <a:off x="3502407" y="1902896"/>
              <a:ext cx="1910584" cy="2101649"/>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680184" y="3702955"/>
              <a:ext cx="1387366" cy="1277281"/>
            </a:xfrm>
            <a:prstGeom prst="roundRec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Net Surplus</a:t>
              </a:r>
              <a:endParaRPr lang="en-US" sz="2000" b="1" dirty="0">
                <a:solidFill>
                  <a:schemeClr val="tx1"/>
                </a:solidFill>
              </a:endParaRPr>
            </a:p>
          </p:txBody>
        </p:sp>
        <p:sp>
          <p:nvSpPr>
            <p:cNvPr id="10" name="Rounded Rectangle 9"/>
            <p:cNvSpPr/>
            <p:nvPr/>
          </p:nvSpPr>
          <p:spPr>
            <a:xfrm>
              <a:off x="7429500" y="2399041"/>
              <a:ext cx="1451085" cy="2382997"/>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Payable to </a:t>
              </a:r>
              <a:r>
                <a:rPr lang="en-US" b="1" dirty="0" err="1" smtClean="0">
                  <a:solidFill>
                    <a:schemeClr val="tx1"/>
                  </a:solidFill>
                </a:rPr>
                <a:t>participa-nts</a:t>
              </a:r>
              <a:endParaRPr lang="en-US" sz="1600" b="1" dirty="0">
                <a:solidFill>
                  <a:schemeClr val="tx1"/>
                </a:solidFill>
              </a:endParaRPr>
            </a:p>
          </p:txBody>
        </p:sp>
        <p:sp>
          <p:nvSpPr>
            <p:cNvPr id="11" name="Rounded Rectangle 10"/>
            <p:cNvSpPr/>
            <p:nvPr/>
          </p:nvSpPr>
          <p:spPr>
            <a:xfrm>
              <a:off x="6975584" y="17681"/>
              <a:ext cx="1905000" cy="55012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Shareholder’s fund</a:t>
              </a:r>
              <a:endParaRPr lang="en-US" dirty="0">
                <a:solidFill>
                  <a:schemeClr val="tx1"/>
                </a:solidFill>
              </a:endParaRPr>
            </a:p>
          </p:txBody>
        </p:sp>
        <p:cxnSp>
          <p:nvCxnSpPr>
            <p:cNvPr id="15" name="Straight Arrow Connector 14"/>
            <p:cNvCxnSpPr/>
            <p:nvPr/>
          </p:nvCxnSpPr>
          <p:spPr>
            <a:xfrm>
              <a:off x="1428750" y="2800351"/>
              <a:ext cx="342900"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3" idx="0"/>
              <a:endCxn id="5" idx="2"/>
            </p:cNvCxnSpPr>
            <p:nvPr/>
          </p:nvCxnSpPr>
          <p:spPr>
            <a:xfrm flipV="1">
              <a:off x="2419351" y="1394341"/>
              <a:ext cx="0" cy="27007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5485098" y="2841659"/>
              <a:ext cx="1904317" cy="2"/>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4" idx="3"/>
              <a:endCxn id="58" idx="1"/>
            </p:cNvCxnSpPr>
            <p:nvPr/>
          </p:nvCxnSpPr>
          <p:spPr>
            <a:xfrm>
              <a:off x="3067050" y="4424191"/>
              <a:ext cx="531593" cy="810354"/>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3219450" y="1193477"/>
              <a:ext cx="3756134"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V="1">
              <a:off x="7067550" y="4341596"/>
              <a:ext cx="381000" cy="10236"/>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3907219" y="1883820"/>
              <a:ext cx="1426780" cy="369332"/>
            </a:xfrm>
            <a:prstGeom prst="rect">
              <a:avLst/>
            </a:prstGeom>
            <a:noFill/>
          </p:spPr>
          <p:txBody>
            <a:bodyPr wrap="square" rtlCol="0">
              <a:spAutoFit/>
            </a:bodyPr>
            <a:lstStyle/>
            <a:p>
              <a:r>
                <a:rPr lang="en-US" dirty="0" smtClean="0"/>
                <a:t>Withdrawals</a:t>
              </a:r>
              <a:endParaRPr lang="en-US" dirty="0"/>
            </a:p>
          </p:txBody>
        </p:sp>
        <p:sp>
          <p:nvSpPr>
            <p:cNvPr id="48" name="TextBox 47"/>
            <p:cNvSpPr txBox="1"/>
            <p:nvPr/>
          </p:nvSpPr>
          <p:spPr>
            <a:xfrm>
              <a:off x="3982435" y="4517145"/>
              <a:ext cx="1143000" cy="369332"/>
            </a:xfrm>
            <a:prstGeom prst="rect">
              <a:avLst/>
            </a:prstGeom>
            <a:noFill/>
          </p:spPr>
          <p:txBody>
            <a:bodyPr wrap="square" rtlCol="0">
              <a:spAutoFit/>
            </a:bodyPr>
            <a:lstStyle/>
            <a:p>
              <a:r>
                <a:rPr lang="en-US" dirty="0" smtClean="0"/>
                <a:t>Claim</a:t>
              </a:r>
              <a:endParaRPr lang="en-US" dirty="0"/>
            </a:p>
          </p:txBody>
        </p:sp>
        <p:sp>
          <p:nvSpPr>
            <p:cNvPr id="49" name="TextBox 48"/>
            <p:cNvSpPr txBox="1"/>
            <p:nvPr/>
          </p:nvSpPr>
          <p:spPr>
            <a:xfrm>
              <a:off x="3982435" y="4970404"/>
              <a:ext cx="1143000" cy="369332"/>
            </a:xfrm>
            <a:prstGeom prst="rect">
              <a:avLst/>
            </a:prstGeom>
            <a:noFill/>
          </p:spPr>
          <p:txBody>
            <a:bodyPr wrap="square" rtlCol="0">
              <a:spAutoFit/>
            </a:bodyPr>
            <a:lstStyle/>
            <a:p>
              <a:r>
                <a:rPr lang="en-US" dirty="0" err="1" smtClean="0"/>
                <a:t>Retakaful</a:t>
              </a:r>
              <a:endParaRPr lang="en-US" dirty="0"/>
            </a:p>
          </p:txBody>
        </p:sp>
        <p:sp>
          <p:nvSpPr>
            <p:cNvPr id="51" name="TextBox 50"/>
            <p:cNvSpPr txBox="1"/>
            <p:nvPr/>
          </p:nvSpPr>
          <p:spPr>
            <a:xfrm>
              <a:off x="4001485" y="5609076"/>
              <a:ext cx="1143000" cy="369332"/>
            </a:xfrm>
            <a:prstGeom prst="rect">
              <a:avLst/>
            </a:prstGeom>
            <a:noFill/>
          </p:spPr>
          <p:txBody>
            <a:bodyPr wrap="square" rtlCol="0">
              <a:spAutoFit/>
            </a:bodyPr>
            <a:lstStyle/>
            <a:p>
              <a:r>
                <a:rPr lang="en-US" dirty="0" smtClean="0"/>
                <a:t>Reserve</a:t>
              </a:r>
              <a:endParaRPr lang="en-US" dirty="0"/>
            </a:p>
          </p:txBody>
        </p:sp>
        <p:cxnSp>
          <p:nvCxnSpPr>
            <p:cNvPr id="40" name="Straight Arrow Connector 39"/>
            <p:cNvCxnSpPr>
              <a:stCxn id="6" idx="0"/>
              <a:endCxn id="11" idx="2"/>
            </p:cNvCxnSpPr>
            <p:nvPr/>
          </p:nvCxnSpPr>
          <p:spPr>
            <a:xfrm flipV="1">
              <a:off x="7928083" y="567809"/>
              <a:ext cx="1" cy="441897"/>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409700" y="4004442"/>
              <a:ext cx="342900"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3907220" y="3911424"/>
              <a:ext cx="1278157" cy="461665"/>
            </a:xfrm>
            <a:prstGeom prst="rect">
              <a:avLst/>
            </a:prstGeom>
            <a:noFill/>
          </p:spPr>
          <p:txBody>
            <a:bodyPr wrap="square" rtlCol="0">
              <a:spAutoFit/>
            </a:bodyPr>
            <a:lstStyle/>
            <a:p>
              <a:r>
                <a:rPr lang="en-US" sz="2400" b="1" dirty="0" smtClean="0"/>
                <a:t>Minus</a:t>
              </a:r>
              <a:endParaRPr lang="en-US" sz="2400" b="1" dirty="0"/>
            </a:p>
          </p:txBody>
        </p:sp>
        <p:sp>
          <p:nvSpPr>
            <p:cNvPr id="60" name="TextBox 59"/>
            <p:cNvSpPr txBox="1"/>
            <p:nvPr/>
          </p:nvSpPr>
          <p:spPr>
            <a:xfrm>
              <a:off x="3982433" y="2253742"/>
              <a:ext cx="1143000" cy="369332"/>
            </a:xfrm>
            <a:prstGeom prst="rect">
              <a:avLst/>
            </a:prstGeom>
            <a:noFill/>
          </p:spPr>
          <p:txBody>
            <a:bodyPr wrap="square" rtlCol="0">
              <a:spAutoFit/>
            </a:bodyPr>
            <a:lstStyle/>
            <a:p>
              <a:r>
                <a:rPr lang="en-US" dirty="0" smtClean="0"/>
                <a:t>Death</a:t>
              </a:r>
              <a:endParaRPr lang="en-US" dirty="0"/>
            </a:p>
          </p:txBody>
        </p:sp>
        <p:sp>
          <p:nvSpPr>
            <p:cNvPr id="61" name="TextBox 60"/>
            <p:cNvSpPr txBox="1"/>
            <p:nvPr/>
          </p:nvSpPr>
          <p:spPr>
            <a:xfrm>
              <a:off x="4005261" y="2728949"/>
              <a:ext cx="1143000" cy="369332"/>
            </a:xfrm>
            <a:prstGeom prst="rect">
              <a:avLst/>
            </a:prstGeom>
            <a:noFill/>
          </p:spPr>
          <p:txBody>
            <a:bodyPr wrap="square" rtlCol="0">
              <a:spAutoFit/>
            </a:bodyPr>
            <a:lstStyle/>
            <a:p>
              <a:r>
                <a:rPr lang="en-US" dirty="0" smtClean="0"/>
                <a:t>Surrender</a:t>
              </a:r>
              <a:endParaRPr lang="en-US" dirty="0"/>
            </a:p>
          </p:txBody>
        </p:sp>
        <p:sp>
          <p:nvSpPr>
            <p:cNvPr id="62" name="TextBox 61"/>
            <p:cNvSpPr txBox="1"/>
            <p:nvPr/>
          </p:nvSpPr>
          <p:spPr>
            <a:xfrm>
              <a:off x="4001484" y="3217321"/>
              <a:ext cx="1143000" cy="369332"/>
            </a:xfrm>
            <a:prstGeom prst="rect">
              <a:avLst/>
            </a:prstGeom>
            <a:noFill/>
          </p:spPr>
          <p:txBody>
            <a:bodyPr wrap="square" rtlCol="0">
              <a:spAutoFit/>
            </a:bodyPr>
            <a:lstStyle/>
            <a:p>
              <a:r>
                <a:rPr lang="en-US" dirty="0" smtClean="0"/>
                <a:t>Maturity</a:t>
              </a:r>
              <a:endParaRPr lang="en-US" dirty="0"/>
            </a:p>
          </p:txBody>
        </p:sp>
        <p:cxnSp>
          <p:nvCxnSpPr>
            <p:cNvPr id="65" name="Straight Arrow Connector 64"/>
            <p:cNvCxnSpPr/>
            <p:nvPr/>
          </p:nvCxnSpPr>
          <p:spPr>
            <a:xfrm>
              <a:off x="3112576" y="2823284"/>
              <a:ext cx="342900"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endCxn id="9" idx="2"/>
            </p:cNvCxnSpPr>
            <p:nvPr/>
          </p:nvCxnSpPr>
          <p:spPr>
            <a:xfrm flipV="1">
              <a:off x="5509609" y="4980237"/>
              <a:ext cx="864258" cy="692293"/>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7928084" y="567809"/>
              <a:ext cx="1215916" cy="369332"/>
            </a:xfrm>
            <a:prstGeom prst="rect">
              <a:avLst/>
            </a:prstGeom>
            <a:noFill/>
          </p:spPr>
          <p:txBody>
            <a:bodyPr wrap="square" rtlCol="0">
              <a:spAutoFit/>
            </a:bodyPr>
            <a:lstStyle/>
            <a:p>
              <a:r>
                <a:rPr lang="en-US" dirty="0" smtClean="0"/>
                <a:t>30% e.g.</a:t>
              </a:r>
              <a:endParaRPr lang="en-US" dirty="0"/>
            </a:p>
          </p:txBody>
        </p:sp>
        <p:cxnSp>
          <p:nvCxnSpPr>
            <p:cNvPr id="72" name="Elbow Connector 71"/>
            <p:cNvCxnSpPr/>
            <p:nvPr/>
          </p:nvCxnSpPr>
          <p:spPr>
            <a:xfrm rot="10800000" flipV="1">
              <a:off x="3067050" y="1565035"/>
              <a:ext cx="4861867" cy="238360"/>
            </a:xfrm>
            <a:prstGeom prst="bentConnector3">
              <a:avLst>
                <a:gd name="adj1" fmla="val -350"/>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3" name="TextBox 72"/>
            <p:cNvSpPr txBox="1"/>
            <p:nvPr/>
          </p:nvSpPr>
          <p:spPr>
            <a:xfrm>
              <a:off x="5334000" y="1314885"/>
              <a:ext cx="1211317" cy="369332"/>
            </a:xfrm>
            <a:prstGeom prst="rect">
              <a:avLst/>
            </a:prstGeom>
            <a:noFill/>
          </p:spPr>
          <p:txBody>
            <a:bodyPr wrap="square" rtlCol="0">
              <a:spAutoFit/>
            </a:bodyPr>
            <a:lstStyle/>
            <a:p>
              <a:r>
                <a:rPr lang="en-US" b="1" dirty="0" smtClean="0"/>
                <a:t>70%</a:t>
              </a:r>
              <a:endParaRPr lang="en-US" b="1" dirty="0"/>
            </a:p>
          </p:txBody>
        </p:sp>
      </p:grpSp>
    </p:spTree>
    <p:extLst>
      <p:ext uri="{BB962C8B-B14F-4D97-AF65-F5344CB8AC3E}">
        <p14:creationId xmlns:p14="http://schemas.microsoft.com/office/powerpoint/2010/main" xmlns="" val="2541920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www.takafulbrunei.com.bn/wp-content/uploads/2011/06/Takaful-Nur-Savings.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838200"/>
            <a:ext cx="9143999" cy="5334000"/>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p:cNvSpPr txBox="1"/>
          <p:nvPr/>
        </p:nvSpPr>
        <p:spPr>
          <a:xfrm>
            <a:off x="0" y="6324600"/>
            <a:ext cx="9143999" cy="646331"/>
          </a:xfrm>
          <a:prstGeom prst="rect">
            <a:avLst/>
          </a:prstGeom>
          <a:noFill/>
        </p:spPr>
        <p:txBody>
          <a:bodyPr wrap="square" rtlCol="0">
            <a:spAutoFit/>
          </a:bodyPr>
          <a:lstStyle/>
          <a:p>
            <a:r>
              <a:rPr lang="en-US" dirty="0" smtClean="0"/>
              <a:t>D – Death, TPD – Total permanent disability, PA – Participant’s Account, PSA – Participant’s Special Account (</a:t>
            </a:r>
            <a:r>
              <a:rPr lang="en-US" dirty="0" err="1" smtClean="0"/>
              <a:t>Tabarru</a:t>
            </a:r>
            <a:r>
              <a:rPr lang="en-US" dirty="0" smtClean="0"/>
              <a:t> Fund or Waqf fund)</a:t>
            </a:r>
            <a:endParaRPr lang="en-US" dirty="0"/>
          </a:p>
        </p:txBody>
      </p:sp>
      <p:sp>
        <p:nvSpPr>
          <p:cNvPr id="4" name="Title 3"/>
          <p:cNvSpPr>
            <a:spLocks noGrp="1"/>
          </p:cNvSpPr>
          <p:nvPr>
            <p:ph type="title"/>
          </p:nvPr>
        </p:nvSpPr>
        <p:spPr>
          <a:xfrm>
            <a:off x="152399" y="0"/>
            <a:ext cx="8991599" cy="685800"/>
          </a:xfrm>
        </p:spPr>
        <p:txBody>
          <a:bodyPr>
            <a:normAutofit fontScale="90000"/>
          </a:bodyPr>
          <a:lstStyle/>
          <a:p>
            <a:r>
              <a:rPr lang="en-US" dirty="0" smtClean="0"/>
              <a:t>Hybrid Model (Wakalah and Mudarabah</a:t>
            </a:r>
            <a:endParaRPr lang="en-US" dirty="0"/>
          </a:p>
        </p:txBody>
      </p:sp>
    </p:spTree>
    <p:extLst>
      <p:ext uri="{BB962C8B-B14F-4D97-AF65-F5344CB8AC3E}">
        <p14:creationId xmlns:p14="http://schemas.microsoft.com/office/powerpoint/2010/main" xmlns="" val="167075135"/>
      </p:ext>
    </p:extLst>
  </p:cSld>
  <p:clrMapOvr>
    <a:masterClrMapping/>
  </p:clrMapOvr>
  <mc:AlternateContent xmlns:mc="http://schemas.openxmlformats.org/markup-compatibility/2006">
    <mc:Choice xmlns:p14="http://schemas.microsoft.com/office/powerpoint/2010/main" xmlns=""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outcomes</a:t>
            </a:r>
            <a:endParaRPr lang="en-US" dirty="0"/>
          </a:p>
        </p:txBody>
      </p:sp>
      <p:sp>
        <p:nvSpPr>
          <p:cNvPr id="3" name="Content Placeholder 2"/>
          <p:cNvSpPr>
            <a:spLocks noGrp="1"/>
          </p:cNvSpPr>
          <p:nvPr>
            <p:ph idx="1"/>
          </p:nvPr>
        </p:nvSpPr>
        <p:spPr/>
        <p:txBody>
          <a:bodyPr/>
          <a:lstStyle/>
          <a:p>
            <a:pPr marL="0" indent="0">
              <a:buNone/>
            </a:pPr>
            <a:r>
              <a:rPr lang="en-US" dirty="0" smtClean="0"/>
              <a:t>After this </a:t>
            </a:r>
            <a:r>
              <a:rPr lang="en-US" dirty="0" smtClean="0"/>
              <a:t>lecture </a:t>
            </a:r>
            <a:r>
              <a:rPr lang="en-US" dirty="0" smtClean="0"/>
              <a:t>you will be able to understand the </a:t>
            </a:r>
            <a:r>
              <a:rPr lang="en-US" dirty="0" smtClean="0"/>
              <a:t>following topics;</a:t>
            </a:r>
          </a:p>
          <a:p>
            <a:r>
              <a:rPr lang="en-US" dirty="0" smtClean="0"/>
              <a:t>Islamic banking in Pakistan</a:t>
            </a:r>
          </a:p>
          <a:p>
            <a:r>
              <a:rPr lang="en-US" dirty="0" smtClean="0"/>
              <a:t>Social and political background</a:t>
            </a:r>
          </a:p>
          <a:p>
            <a:r>
              <a:rPr lang="en-US" dirty="0" smtClean="0"/>
              <a:t>History of Islamic banking in Pakistan</a:t>
            </a:r>
          </a:p>
          <a:p>
            <a:r>
              <a:rPr lang="en-US" dirty="0" smtClean="0"/>
              <a:t>Islamic banking operations in Pakistan</a:t>
            </a:r>
          </a:p>
          <a:p>
            <a:r>
              <a:rPr lang="en-US" dirty="0" smtClean="0"/>
              <a:t>Some facts and figures about Islamic banking in Pakistan</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xmlns="" val="2224872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457200" y="461417"/>
            <a:ext cx="8229600" cy="769441"/>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US" dirty="0"/>
              <a:t>ISLAMIC BANKING IN PAKISTAN</a:t>
            </a:r>
          </a:p>
        </p:txBody>
      </p:sp>
      <p:sp>
        <p:nvSpPr>
          <p:cNvPr id="3" name="Text Placeholder 2"/>
          <p:cNvSpPr txBox="1">
            <a:spLocks noGrp="1"/>
          </p:cNvSpPr>
          <p:nvPr>
            <p:ph type="body" idx="4294967295"/>
          </p:nvPr>
        </p:nvSpPr>
        <p:spPr/>
        <p:txBody>
          <a:bodyPr/>
          <a:lstStyle>
            <a:defPPr marL="432000" marR="0" lvl="0" indent="-324000">
              <a:spcBef>
                <a:spcPts val="0"/>
              </a:spcBef>
              <a:spcAft>
                <a:spcPts val="1417"/>
              </a:spcAft>
              <a:buClr>
                <a:srgbClr val="FFCC99"/>
              </a:buClr>
              <a:buSzPct val="45000"/>
              <a:buFont typeface="StarSymbol"/>
              <a:buNone/>
              <a:defRPr lang="en-US" sz="2400" b="0" i="0" u="none" strike="noStrike">
                <a:ln>
                  <a:noFill/>
                </a:ln>
                <a:solidFill>
                  <a:srgbClr val="FFFFFF"/>
                </a:solidFill>
                <a:latin typeface="Albany" pitchFamily="18"/>
                <a:ea typeface="Andale Sans UI" pitchFamily="2"/>
                <a:cs typeface="Tahoma" pitchFamily="2"/>
              </a:defRPr>
            </a:defPPr>
            <a:lvl1pPr marL="432000" marR="0" lvl="0" indent="-324000">
              <a:spcBef>
                <a:spcPts val="0"/>
              </a:spcBef>
              <a:spcAft>
                <a:spcPts val="1417"/>
              </a:spcAft>
              <a:buClr>
                <a:srgbClr val="FFCC99"/>
              </a:buClr>
              <a:buSzPct val="45000"/>
              <a:buFont typeface="StarSymbol"/>
              <a:buChar char="●"/>
              <a:defRPr lang="en-US" sz="2400" b="0" i="0" u="none" strike="noStrike">
                <a:ln>
                  <a:noFill/>
                </a:ln>
                <a:solidFill>
                  <a:srgbClr val="FFFFFF"/>
                </a:solidFill>
                <a:latin typeface="Albany" pitchFamily="18"/>
                <a:ea typeface="Andale Sans UI" pitchFamily="2"/>
                <a:cs typeface="Tahoma" pitchFamily="2"/>
              </a:defRPr>
            </a:lvl1pPr>
            <a:lvl2pPr marL="864000" marR="0" lvl="1" indent="-288000">
              <a:spcBef>
                <a:spcPts val="0"/>
              </a:spcBef>
              <a:spcAft>
                <a:spcPts val="1134"/>
              </a:spcAft>
              <a:buClr>
                <a:srgbClr val="FFCC99"/>
              </a:buClr>
              <a:buSzPct val="75000"/>
              <a:buFont typeface="StarSymbol"/>
              <a:buChar char="–"/>
              <a:defRPr lang="en-US" sz="2800" b="0" i="0" u="none" strike="noStrike">
                <a:ln>
                  <a:noFill/>
                </a:ln>
                <a:solidFill>
                  <a:srgbClr val="FFFFFF"/>
                </a:solidFill>
                <a:latin typeface="Albany" pitchFamily="18"/>
                <a:ea typeface="Andale Sans UI" pitchFamily="2"/>
                <a:cs typeface="Tahoma" pitchFamily="2"/>
              </a:defRPr>
            </a:lvl2pPr>
            <a:lvl3pPr marL="1296000" marR="0" lvl="2" indent="-216000">
              <a:spcBef>
                <a:spcPts val="0"/>
              </a:spcBef>
              <a:spcAft>
                <a:spcPts val="850"/>
              </a:spcAft>
              <a:buClr>
                <a:srgbClr val="FFCC99"/>
              </a:buClr>
              <a:buSzPct val="45000"/>
              <a:buFont typeface="StarSymbol"/>
              <a:buChar char="●"/>
              <a:defRPr lang="en-US" sz="2400" b="0" i="0" u="none" strike="noStrike">
                <a:ln>
                  <a:noFill/>
                </a:ln>
                <a:solidFill>
                  <a:srgbClr val="FFFFFF"/>
                </a:solidFill>
                <a:latin typeface="Albany" pitchFamily="18"/>
                <a:ea typeface="Andale Sans UI" pitchFamily="2"/>
                <a:cs typeface="Tahoma" pitchFamily="2"/>
              </a:defRPr>
            </a:lvl3pPr>
            <a:lvl4pPr marL="1728000" marR="0" lvl="3" indent="-216000">
              <a:spcBef>
                <a:spcPts val="0"/>
              </a:spcBef>
              <a:spcAft>
                <a:spcPts val="567"/>
              </a:spcAft>
              <a:buClr>
                <a:srgbClr val="FFCC99"/>
              </a:buClr>
              <a:buSzPct val="75000"/>
              <a:buFont typeface="StarSymbol"/>
              <a:buChar char="–"/>
              <a:defRPr lang="en-US" sz="2000" b="0" i="0" u="none" strike="noStrike">
                <a:ln>
                  <a:noFill/>
                </a:ln>
                <a:solidFill>
                  <a:srgbClr val="FFFFFF"/>
                </a:solidFill>
                <a:latin typeface="Albany" pitchFamily="18"/>
                <a:ea typeface="Andale Sans UI" pitchFamily="2"/>
                <a:cs typeface="Tahoma" pitchFamily="2"/>
              </a:defRPr>
            </a:lvl4pPr>
            <a:lvl5pPr marL="2160000" marR="0" lvl="4" indent="-216000">
              <a:spcBef>
                <a:spcPts val="0"/>
              </a:spcBef>
              <a:spcAft>
                <a:spcPts val="283"/>
              </a:spcAft>
              <a:buClr>
                <a:srgbClr val="FFCC99"/>
              </a:buClr>
              <a:buSzPct val="45000"/>
              <a:buFont typeface="StarSymbol"/>
              <a:buChar char="●"/>
              <a:defRPr lang="en-US" sz="2000" b="0" i="0" u="none" strike="noStrike">
                <a:ln>
                  <a:noFill/>
                </a:ln>
                <a:solidFill>
                  <a:srgbClr val="FFFFFF"/>
                </a:solidFill>
                <a:latin typeface="Albany" pitchFamily="18"/>
                <a:ea typeface="Andale Sans UI" pitchFamily="2"/>
                <a:cs typeface="Tahoma" pitchFamily="2"/>
              </a:defRPr>
            </a:lvl5pPr>
            <a:lvl6pPr marL="2592000" marR="0" lvl="5" indent="-216000">
              <a:spcBef>
                <a:spcPts val="0"/>
              </a:spcBef>
              <a:spcAft>
                <a:spcPts val="283"/>
              </a:spcAft>
              <a:buClr>
                <a:srgbClr val="FFCC99"/>
              </a:buClr>
              <a:buSzPct val="45000"/>
              <a:buFont typeface="StarSymbol"/>
              <a:buChar char="●"/>
              <a:defRPr lang="en-US" sz="2000" b="0" i="0" u="none" strike="noStrike">
                <a:ln>
                  <a:noFill/>
                </a:ln>
                <a:solidFill>
                  <a:srgbClr val="FFFFFF"/>
                </a:solidFill>
                <a:latin typeface="Albany" pitchFamily="18"/>
                <a:ea typeface="Andale Sans UI" pitchFamily="2"/>
                <a:cs typeface="Tahoma" pitchFamily="2"/>
              </a:defRPr>
            </a:lvl6pPr>
            <a:lvl7pPr marL="3024000" marR="0" lvl="6" indent="-216000">
              <a:spcBef>
                <a:spcPts val="0"/>
              </a:spcBef>
              <a:spcAft>
                <a:spcPts val="283"/>
              </a:spcAft>
              <a:buClr>
                <a:srgbClr val="FFCC99"/>
              </a:buClr>
              <a:buSzPct val="45000"/>
              <a:buFont typeface="StarSymbol"/>
              <a:buChar char="●"/>
              <a:defRPr lang="en-US" sz="2000" b="0" i="0" u="none" strike="noStrike">
                <a:ln>
                  <a:noFill/>
                </a:ln>
                <a:solidFill>
                  <a:srgbClr val="FFFFFF"/>
                </a:solidFill>
                <a:latin typeface="Albany" pitchFamily="18"/>
                <a:ea typeface="Andale Sans UI" pitchFamily="2"/>
                <a:cs typeface="Tahoma" pitchFamily="2"/>
              </a:defRPr>
            </a:lvl7pPr>
            <a:lvl8pPr marL="3456000" marR="0" lvl="7" indent="-216000">
              <a:spcBef>
                <a:spcPts val="0"/>
              </a:spcBef>
              <a:spcAft>
                <a:spcPts val="283"/>
              </a:spcAft>
              <a:buClr>
                <a:srgbClr val="FFCC99"/>
              </a:buClr>
              <a:buSzPct val="45000"/>
              <a:buFont typeface="StarSymbol"/>
              <a:buChar char="●"/>
              <a:defRPr lang="en-US" sz="2000" b="0" i="0" u="none" strike="noStrike">
                <a:ln>
                  <a:noFill/>
                </a:ln>
                <a:solidFill>
                  <a:srgbClr val="FFFFFF"/>
                </a:solidFill>
                <a:latin typeface="Albany" pitchFamily="18"/>
                <a:ea typeface="Andale Sans UI" pitchFamily="2"/>
                <a:cs typeface="Tahoma" pitchFamily="2"/>
              </a:defRPr>
            </a:lvl8pPr>
            <a:lvl9pPr marL="3887999" marR="0" lvl="8" indent="-216000">
              <a:spcBef>
                <a:spcPts val="0"/>
              </a:spcBef>
              <a:spcAft>
                <a:spcPts val="283"/>
              </a:spcAft>
              <a:buClr>
                <a:srgbClr val="FFCC99"/>
              </a:buClr>
              <a:buSzPct val="45000"/>
              <a:buFont typeface="StarSymbol"/>
              <a:buChar char="●"/>
              <a:defRPr lang="en-US" sz="2000" b="0" i="0" u="none" strike="noStrike">
                <a:ln>
                  <a:noFill/>
                </a:ln>
                <a:solidFill>
                  <a:srgbClr val="FFFFFF"/>
                </a:solidFill>
                <a:latin typeface="Albany" pitchFamily="18"/>
                <a:ea typeface="Andale Sans UI" pitchFamily="2"/>
                <a:cs typeface="Tahoma" pitchFamily="2"/>
              </a:defRPr>
            </a:lvl9pPr>
          </a:lstStyle>
          <a:p>
            <a:pPr algn="just">
              <a:buClrTx/>
              <a:buSzPct val="100000"/>
              <a:buFont typeface="Arial" panose="020B0604020202020204" pitchFamily="34" charset="0"/>
              <a:buChar char="•"/>
            </a:pPr>
            <a:r>
              <a:rPr lang="en-US" dirty="0">
                <a:solidFill>
                  <a:schemeClr val="tx1"/>
                </a:solidFill>
                <a:latin typeface="+mn-lt"/>
              </a:rPr>
              <a:t>Most of the Muslim countries were colonized by the western powers and inherited the conventional banking system mainly facilitating the import export requirements of the foreign businesses.</a:t>
            </a:r>
          </a:p>
          <a:p>
            <a:pPr algn="just">
              <a:buClrTx/>
              <a:buSzPct val="100000"/>
              <a:buFont typeface="Arial" panose="020B0604020202020204" pitchFamily="34" charset="0"/>
              <a:buChar char="•"/>
            </a:pPr>
            <a:r>
              <a:rPr lang="en-US" dirty="0">
                <a:solidFill>
                  <a:schemeClr val="tx1"/>
                </a:solidFill>
                <a:latin typeface="+mn-lt"/>
              </a:rPr>
              <a:t>Local population was reluctant to use the services of those banks in the beginning but with the passage of time commercial banking became highly important for the trade activities.</a:t>
            </a:r>
          </a:p>
          <a:p>
            <a:pPr algn="just">
              <a:buClrTx/>
              <a:buSzPct val="100000"/>
              <a:buFont typeface="Arial" panose="020B0604020202020204" pitchFamily="34" charset="0"/>
              <a:buChar char="•"/>
            </a:pPr>
            <a:r>
              <a:rPr lang="en-US" dirty="0">
                <a:solidFill>
                  <a:schemeClr val="tx1"/>
                </a:solidFill>
                <a:latin typeface="+mn-lt"/>
              </a:rPr>
              <a:t>Contrary to the Sharia requirements commercial banks were established and kept on expanding their businesses and networks in the country.</a:t>
            </a:r>
          </a:p>
        </p:txBody>
      </p:sp>
    </p:spTree>
    <p:extLst>
      <p:ext uri="{BB962C8B-B14F-4D97-AF65-F5344CB8AC3E}">
        <p14:creationId xmlns:p14="http://schemas.microsoft.com/office/powerpoint/2010/main" xmlns="" val="324796405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389</TotalTime>
  <Words>1421</Words>
  <Application>Microsoft Office PowerPoint</Application>
  <PresentationFormat>On-screen Show (4:3)</PresentationFormat>
  <Paragraphs>124</Paragraphs>
  <Slides>39</Slides>
  <Notes>15</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Office Theme</vt:lpstr>
      <vt:lpstr>Evolution of Islamic Banking in Pakistan</vt:lpstr>
      <vt:lpstr>Summary of the Previous Lecture</vt:lpstr>
      <vt:lpstr>Wakala Model </vt:lpstr>
      <vt:lpstr>Slide 4</vt:lpstr>
      <vt:lpstr>Mudaraba Model </vt:lpstr>
      <vt:lpstr>Slide 6</vt:lpstr>
      <vt:lpstr>Hybrid Model (Wakalah and Mudarabah</vt:lpstr>
      <vt:lpstr>Learning outcomes</vt:lpstr>
      <vt:lpstr>ISLAMIC BANKING IN PAKISTAN</vt:lpstr>
      <vt:lpstr>Social and Political Background</vt:lpstr>
      <vt:lpstr>Social and Political Background</vt:lpstr>
      <vt:lpstr>Social and Political Background</vt:lpstr>
      <vt:lpstr>Social and Political Background</vt:lpstr>
      <vt:lpstr>Social and Political Background</vt:lpstr>
      <vt:lpstr>History of Islamic Banking in Pakistan</vt:lpstr>
      <vt:lpstr>History of Islamic Banking in Pakistan</vt:lpstr>
      <vt:lpstr>History of Islamic Banking in Pakistan</vt:lpstr>
      <vt:lpstr>History of Islamic Banking in Pakistan</vt:lpstr>
      <vt:lpstr>History of Islamic Banking in Pakistan</vt:lpstr>
      <vt:lpstr>Islamic Banks Operating in Pakistan</vt:lpstr>
      <vt:lpstr>Islamic Branches of Conventional Banks</vt:lpstr>
      <vt:lpstr>Sub Branches of Different Banks</vt:lpstr>
      <vt:lpstr>District Wise Islamic Banking Branches</vt:lpstr>
      <vt:lpstr>District Wise Islamic Banking Branches</vt:lpstr>
      <vt:lpstr>District Wise Islamic Banking Branches </vt:lpstr>
      <vt:lpstr>District Wise Islamic Banking Branches</vt:lpstr>
      <vt:lpstr>District Wise Islamic Banking Branches</vt:lpstr>
      <vt:lpstr>Islamic Banking Industry and Market Share</vt:lpstr>
      <vt:lpstr>Islamic Banking Industry and Market Share</vt:lpstr>
      <vt:lpstr>Islamic Banking Industry and Market Share</vt:lpstr>
      <vt:lpstr>Investments</vt:lpstr>
      <vt:lpstr>Financing Mix</vt:lpstr>
      <vt:lpstr>Financing Mix</vt:lpstr>
      <vt:lpstr>Financing Concentration – Percent share</vt:lpstr>
      <vt:lpstr>Client Wise Financing Portfolio – (Share Percent)</vt:lpstr>
      <vt:lpstr>Non Performing Financing and Assets</vt:lpstr>
      <vt:lpstr>Break up of Deposits</vt:lpstr>
      <vt:lpstr>Earning and Profitability</vt:lpstr>
      <vt:lpstr>Summary of the Lecture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 of Islamic Banking in Pakistan</dc:title>
  <dc:creator>Administrator</dc:creator>
  <cp:lastModifiedBy>stdc_lp</cp:lastModifiedBy>
  <cp:revision>24</cp:revision>
  <dcterms:created xsi:type="dcterms:W3CDTF">2006-08-16T00:00:00Z</dcterms:created>
  <dcterms:modified xsi:type="dcterms:W3CDTF">2013-12-28T22:50:22Z</dcterms:modified>
</cp:coreProperties>
</file>