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94" r:id="rId2"/>
    <p:sldId id="295" r:id="rId3"/>
    <p:sldId id="296" r:id="rId4"/>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5" r:id="rId33"/>
    <p:sldId id="286" r:id="rId34"/>
    <p:sldId id="287" r:id="rId35"/>
    <p:sldId id="288" r:id="rId36"/>
    <p:sldId id="289" r:id="rId37"/>
    <p:sldId id="290" r:id="rId38"/>
    <p:sldId id="291" r:id="rId39"/>
    <p:sldId id="292" r:id="rId40"/>
    <p:sldId id="297" r:id="rId41"/>
    <p:sldId id="293" r:id="rId42"/>
    <p:sldId id="284"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6FA0F3-0BD1-49AF-80FA-A7575B12F1E5}" type="datetimeFigureOut">
              <a:rPr lang="en-US" smtClean="0"/>
              <a:pPr/>
              <a:t>12/28/2013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079B4C-6EFE-4EC3-9419-9AB9A126ADAC}" type="slidenum">
              <a:rPr lang="en-US" smtClean="0"/>
              <a:pPr/>
              <a:t>‹#›</a:t>
            </a:fld>
            <a:endParaRPr lang="en-US"/>
          </a:p>
        </p:txBody>
      </p:sp>
    </p:spTree>
    <p:extLst>
      <p:ext uri="{BB962C8B-B14F-4D97-AF65-F5344CB8AC3E}">
        <p14:creationId xmlns:p14="http://schemas.microsoft.com/office/powerpoint/2010/main" xmlns="" val="4012234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8"/>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Lst>
        </p:spPr>
        <p:txBody>
          <a:bodyPr wrap="square" numCol="1" anchorCtr="0" compatLnSpc="1">
            <a:prstTxWarp prst="textNoShape">
              <a:avLst/>
            </a:prstTxWarp>
          </a:bodyPr>
          <a:lstStyle>
            <a:lvl1pPr eaLnBrk="0" hangingPunct="0">
              <a:tabLst>
                <a:tab pos="649288" algn="l"/>
                <a:tab pos="1298575" algn="l"/>
                <a:tab pos="1947863" algn="l"/>
                <a:tab pos="2597150" algn="l"/>
              </a:tabLst>
              <a:defRPr>
                <a:solidFill>
                  <a:schemeClr val="tx1"/>
                </a:solidFill>
                <a:latin typeface="Arial" charset="0"/>
                <a:cs typeface="Arial" charset="0"/>
              </a:defRPr>
            </a:lvl1pPr>
            <a:lvl2pPr marL="742950" indent="-285750" eaLnBrk="0" hangingPunct="0">
              <a:tabLst>
                <a:tab pos="649288" algn="l"/>
                <a:tab pos="1298575" algn="l"/>
                <a:tab pos="1947863" algn="l"/>
                <a:tab pos="2597150" algn="l"/>
              </a:tabLst>
              <a:defRPr>
                <a:solidFill>
                  <a:schemeClr val="tx1"/>
                </a:solidFill>
                <a:latin typeface="Arial" charset="0"/>
                <a:cs typeface="Arial" charset="0"/>
              </a:defRPr>
            </a:lvl2pPr>
            <a:lvl3pPr marL="1143000" indent="-228600" eaLnBrk="0" hangingPunct="0">
              <a:tabLst>
                <a:tab pos="649288" algn="l"/>
                <a:tab pos="1298575" algn="l"/>
                <a:tab pos="1947863" algn="l"/>
                <a:tab pos="2597150" algn="l"/>
              </a:tabLst>
              <a:defRPr>
                <a:solidFill>
                  <a:schemeClr val="tx1"/>
                </a:solidFill>
                <a:latin typeface="Arial" charset="0"/>
                <a:cs typeface="Arial" charset="0"/>
              </a:defRPr>
            </a:lvl3pPr>
            <a:lvl4pPr marL="1600200" indent="-228600" eaLnBrk="0" hangingPunct="0">
              <a:tabLst>
                <a:tab pos="649288" algn="l"/>
                <a:tab pos="1298575" algn="l"/>
                <a:tab pos="1947863" algn="l"/>
                <a:tab pos="2597150" algn="l"/>
              </a:tabLst>
              <a:defRPr>
                <a:solidFill>
                  <a:schemeClr val="tx1"/>
                </a:solidFill>
                <a:latin typeface="Arial" charset="0"/>
                <a:cs typeface="Arial" charset="0"/>
              </a:defRPr>
            </a:lvl4pPr>
            <a:lvl5pPr marL="2057400" indent="-228600" eaLnBrk="0" hangingPunct="0">
              <a:tabLst>
                <a:tab pos="649288" algn="l"/>
                <a:tab pos="1298575" algn="l"/>
                <a:tab pos="1947863" algn="l"/>
                <a:tab pos="25971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649288" algn="l"/>
                <a:tab pos="1298575" algn="l"/>
                <a:tab pos="1947863" algn="l"/>
                <a:tab pos="25971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649288" algn="l"/>
                <a:tab pos="1298575" algn="l"/>
                <a:tab pos="1947863" algn="l"/>
                <a:tab pos="25971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649288" algn="l"/>
                <a:tab pos="1298575" algn="l"/>
                <a:tab pos="1947863" algn="l"/>
                <a:tab pos="25971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649288" algn="l"/>
                <a:tab pos="1298575" algn="l"/>
                <a:tab pos="1947863" algn="l"/>
                <a:tab pos="2597150" algn="l"/>
              </a:tabLst>
              <a:defRPr>
                <a:solidFill>
                  <a:schemeClr val="tx1"/>
                </a:solidFill>
                <a:latin typeface="Arial" charset="0"/>
                <a:cs typeface="Arial" charset="0"/>
              </a:defRPr>
            </a:lvl9pPr>
          </a:lstStyle>
          <a:p>
            <a:pPr eaLnBrk="1" hangingPunct="1"/>
            <a:fld id="{ACF3003E-6AB5-47AA-90D2-FBBF1C01B38B}" type="slidenum">
              <a:rPr lang="en-US" altLang="en-US" smtClean="0">
                <a:solidFill>
                  <a:srgbClr val="FFFFFF"/>
                </a:solidFill>
                <a:latin typeface="Times New Roman" pitchFamily="16" charset="0"/>
                <a:ea typeface="ＭＳ Ｐゴシック" charset="-128"/>
              </a:rPr>
              <a:pPr eaLnBrk="1" hangingPunct="1"/>
              <a:t>8</a:t>
            </a:fld>
            <a:endParaRPr lang="en-US" altLang="en-US" smtClean="0">
              <a:solidFill>
                <a:srgbClr val="FFFFFF"/>
              </a:solidFill>
              <a:latin typeface="Times New Roman" pitchFamily="16" charset="0"/>
              <a:ea typeface="ＭＳ Ｐゴシック" charset="-128"/>
            </a:endParaRPr>
          </a:p>
        </p:txBody>
      </p:sp>
      <p:sp>
        <p:nvSpPr>
          <p:cNvPr id="33795" name="Rectangle 1"/>
          <p:cNvSpPr>
            <a:spLocks noGrp="1" noRot="1" noChangeAspect="1" noChangeArrowheads="1" noTextEdit="1"/>
          </p:cNvSpPr>
          <p:nvPr>
            <p:ph type="sldImg"/>
          </p:nvPr>
        </p:nvSpPr>
        <p:spPr bwMode="auto">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3796" name="Rectangle 2"/>
          <p:cNvSpPr>
            <a:spLocks noGrp="1" noChangeArrowheads="1"/>
          </p:cNvSpPr>
          <p:nvPr>
            <p:ph type="body" idx="1"/>
          </p:nvPr>
        </p:nvSpPr>
        <p:spPr bwMode="auto">
          <a:xfrm>
            <a:off x="685800" y="4341813"/>
            <a:ext cx="5487988"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8"/>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Lst>
        </p:spPr>
        <p:txBody>
          <a:bodyPr wrap="square" numCol="1" anchorCtr="0" compatLnSpc="1">
            <a:prstTxWarp prst="textNoShape">
              <a:avLst/>
            </a:prstTxWarp>
          </a:bodyPr>
          <a:lstStyle>
            <a:lvl1pPr eaLnBrk="0" hangingPunct="0">
              <a:tabLst>
                <a:tab pos="649288" algn="l"/>
                <a:tab pos="1298575" algn="l"/>
                <a:tab pos="1947863" algn="l"/>
                <a:tab pos="2597150" algn="l"/>
              </a:tabLst>
              <a:defRPr>
                <a:solidFill>
                  <a:schemeClr val="tx1"/>
                </a:solidFill>
                <a:latin typeface="Arial" charset="0"/>
                <a:cs typeface="Arial" charset="0"/>
              </a:defRPr>
            </a:lvl1pPr>
            <a:lvl2pPr marL="742950" indent="-285750" eaLnBrk="0" hangingPunct="0">
              <a:tabLst>
                <a:tab pos="649288" algn="l"/>
                <a:tab pos="1298575" algn="l"/>
                <a:tab pos="1947863" algn="l"/>
                <a:tab pos="2597150" algn="l"/>
              </a:tabLst>
              <a:defRPr>
                <a:solidFill>
                  <a:schemeClr val="tx1"/>
                </a:solidFill>
                <a:latin typeface="Arial" charset="0"/>
                <a:cs typeface="Arial" charset="0"/>
              </a:defRPr>
            </a:lvl2pPr>
            <a:lvl3pPr marL="1143000" indent="-228600" eaLnBrk="0" hangingPunct="0">
              <a:tabLst>
                <a:tab pos="649288" algn="l"/>
                <a:tab pos="1298575" algn="l"/>
                <a:tab pos="1947863" algn="l"/>
                <a:tab pos="2597150" algn="l"/>
              </a:tabLst>
              <a:defRPr>
                <a:solidFill>
                  <a:schemeClr val="tx1"/>
                </a:solidFill>
                <a:latin typeface="Arial" charset="0"/>
                <a:cs typeface="Arial" charset="0"/>
              </a:defRPr>
            </a:lvl3pPr>
            <a:lvl4pPr marL="1600200" indent="-228600" eaLnBrk="0" hangingPunct="0">
              <a:tabLst>
                <a:tab pos="649288" algn="l"/>
                <a:tab pos="1298575" algn="l"/>
                <a:tab pos="1947863" algn="l"/>
                <a:tab pos="2597150" algn="l"/>
              </a:tabLst>
              <a:defRPr>
                <a:solidFill>
                  <a:schemeClr val="tx1"/>
                </a:solidFill>
                <a:latin typeface="Arial" charset="0"/>
                <a:cs typeface="Arial" charset="0"/>
              </a:defRPr>
            </a:lvl4pPr>
            <a:lvl5pPr marL="2057400" indent="-228600" eaLnBrk="0" hangingPunct="0">
              <a:tabLst>
                <a:tab pos="649288" algn="l"/>
                <a:tab pos="1298575" algn="l"/>
                <a:tab pos="1947863" algn="l"/>
                <a:tab pos="25971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649288" algn="l"/>
                <a:tab pos="1298575" algn="l"/>
                <a:tab pos="1947863" algn="l"/>
                <a:tab pos="25971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649288" algn="l"/>
                <a:tab pos="1298575" algn="l"/>
                <a:tab pos="1947863" algn="l"/>
                <a:tab pos="25971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649288" algn="l"/>
                <a:tab pos="1298575" algn="l"/>
                <a:tab pos="1947863" algn="l"/>
                <a:tab pos="25971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649288" algn="l"/>
                <a:tab pos="1298575" algn="l"/>
                <a:tab pos="1947863" algn="l"/>
                <a:tab pos="2597150" algn="l"/>
              </a:tabLst>
              <a:defRPr>
                <a:solidFill>
                  <a:schemeClr val="tx1"/>
                </a:solidFill>
                <a:latin typeface="Arial" charset="0"/>
                <a:cs typeface="Arial" charset="0"/>
              </a:defRPr>
            </a:lvl9pPr>
          </a:lstStyle>
          <a:p>
            <a:pPr eaLnBrk="1" hangingPunct="1"/>
            <a:fld id="{6F7CDF93-4065-4376-BD38-88599EDBF8F4}" type="slidenum">
              <a:rPr lang="en-US" altLang="en-US" smtClean="0">
                <a:solidFill>
                  <a:srgbClr val="FFFFFF"/>
                </a:solidFill>
                <a:latin typeface="Times New Roman" pitchFamily="16" charset="0"/>
                <a:ea typeface="ＭＳ Ｐゴシック" charset="-128"/>
              </a:rPr>
              <a:pPr eaLnBrk="1" hangingPunct="1"/>
              <a:t>9</a:t>
            </a:fld>
            <a:endParaRPr lang="en-US" altLang="en-US" smtClean="0">
              <a:solidFill>
                <a:srgbClr val="FFFFFF"/>
              </a:solidFill>
              <a:latin typeface="Times New Roman" pitchFamily="16" charset="0"/>
              <a:ea typeface="ＭＳ Ｐゴシック" charset="-128"/>
            </a:endParaRPr>
          </a:p>
        </p:txBody>
      </p:sp>
      <p:sp>
        <p:nvSpPr>
          <p:cNvPr id="34819" name="Rectangle 1"/>
          <p:cNvSpPr>
            <a:spLocks noGrp="1" noRot="1" noChangeAspect="1" noChangeArrowheads="1" noTextEdit="1"/>
          </p:cNvSpPr>
          <p:nvPr>
            <p:ph type="sldImg"/>
          </p:nvPr>
        </p:nvSpPr>
        <p:spPr bwMode="auto">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4820" name="Rectangle 2"/>
          <p:cNvSpPr>
            <a:spLocks noGrp="1" noChangeArrowheads="1"/>
          </p:cNvSpPr>
          <p:nvPr>
            <p:ph type="body" idx="1"/>
          </p:nvPr>
        </p:nvSpPr>
        <p:spPr bwMode="auto">
          <a:xfrm>
            <a:off x="685800" y="4341813"/>
            <a:ext cx="5487988"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6"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8"/>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Lst>
        </p:spPr>
        <p:txBody>
          <a:bodyPr wrap="square" numCol="1" anchorCtr="0" compatLnSpc="1">
            <a:prstTxWarp prst="textNoShape">
              <a:avLst/>
            </a:prstTxWarp>
          </a:bodyPr>
          <a:lstStyle>
            <a:lvl1pPr eaLnBrk="0" hangingPunct="0">
              <a:tabLst>
                <a:tab pos="649288" algn="l"/>
                <a:tab pos="1298575" algn="l"/>
                <a:tab pos="1947863" algn="l"/>
                <a:tab pos="2597150" algn="l"/>
              </a:tabLst>
              <a:defRPr>
                <a:solidFill>
                  <a:schemeClr val="tx1"/>
                </a:solidFill>
                <a:latin typeface="Arial" charset="0"/>
                <a:cs typeface="Arial" charset="0"/>
              </a:defRPr>
            </a:lvl1pPr>
            <a:lvl2pPr marL="742950" indent="-285750" eaLnBrk="0" hangingPunct="0">
              <a:tabLst>
                <a:tab pos="649288" algn="l"/>
                <a:tab pos="1298575" algn="l"/>
                <a:tab pos="1947863" algn="l"/>
                <a:tab pos="2597150" algn="l"/>
              </a:tabLst>
              <a:defRPr>
                <a:solidFill>
                  <a:schemeClr val="tx1"/>
                </a:solidFill>
                <a:latin typeface="Arial" charset="0"/>
                <a:cs typeface="Arial" charset="0"/>
              </a:defRPr>
            </a:lvl2pPr>
            <a:lvl3pPr marL="1143000" indent="-228600" eaLnBrk="0" hangingPunct="0">
              <a:tabLst>
                <a:tab pos="649288" algn="l"/>
                <a:tab pos="1298575" algn="l"/>
                <a:tab pos="1947863" algn="l"/>
                <a:tab pos="2597150" algn="l"/>
              </a:tabLst>
              <a:defRPr>
                <a:solidFill>
                  <a:schemeClr val="tx1"/>
                </a:solidFill>
                <a:latin typeface="Arial" charset="0"/>
                <a:cs typeface="Arial" charset="0"/>
              </a:defRPr>
            </a:lvl3pPr>
            <a:lvl4pPr marL="1600200" indent="-228600" eaLnBrk="0" hangingPunct="0">
              <a:tabLst>
                <a:tab pos="649288" algn="l"/>
                <a:tab pos="1298575" algn="l"/>
                <a:tab pos="1947863" algn="l"/>
                <a:tab pos="2597150" algn="l"/>
              </a:tabLst>
              <a:defRPr>
                <a:solidFill>
                  <a:schemeClr val="tx1"/>
                </a:solidFill>
                <a:latin typeface="Arial" charset="0"/>
                <a:cs typeface="Arial" charset="0"/>
              </a:defRPr>
            </a:lvl4pPr>
            <a:lvl5pPr marL="2057400" indent="-228600" eaLnBrk="0" hangingPunct="0">
              <a:tabLst>
                <a:tab pos="649288" algn="l"/>
                <a:tab pos="1298575" algn="l"/>
                <a:tab pos="1947863" algn="l"/>
                <a:tab pos="25971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649288" algn="l"/>
                <a:tab pos="1298575" algn="l"/>
                <a:tab pos="1947863" algn="l"/>
                <a:tab pos="25971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649288" algn="l"/>
                <a:tab pos="1298575" algn="l"/>
                <a:tab pos="1947863" algn="l"/>
                <a:tab pos="25971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649288" algn="l"/>
                <a:tab pos="1298575" algn="l"/>
                <a:tab pos="1947863" algn="l"/>
                <a:tab pos="25971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649288" algn="l"/>
                <a:tab pos="1298575" algn="l"/>
                <a:tab pos="1947863" algn="l"/>
                <a:tab pos="2597150" algn="l"/>
              </a:tabLst>
              <a:defRPr>
                <a:solidFill>
                  <a:schemeClr val="tx1"/>
                </a:solidFill>
                <a:latin typeface="Arial" charset="0"/>
                <a:cs typeface="Arial" charset="0"/>
              </a:defRPr>
            </a:lvl9pPr>
          </a:lstStyle>
          <a:p>
            <a:pPr eaLnBrk="1" hangingPunct="1"/>
            <a:fld id="{1C3508E6-8E13-4DD4-B1AE-605E3B9CF405}" type="slidenum">
              <a:rPr lang="en-US" altLang="en-US" smtClean="0">
                <a:solidFill>
                  <a:srgbClr val="FFFFFF"/>
                </a:solidFill>
                <a:latin typeface="Times New Roman" pitchFamily="16" charset="0"/>
                <a:ea typeface="ＭＳ Ｐゴシック" charset="-128"/>
              </a:rPr>
              <a:pPr eaLnBrk="1" hangingPunct="1"/>
              <a:t>10</a:t>
            </a:fld>
            <a:endParaRPr lang="en-US" altLang="en-US" smtClean="0">
              <a:solidFill>
                <a:srgbClr val="FFFFFF"/>
              </a:solidFill>
              <a:latin typeface="Times New Roman" pitchFamily="16" charset="0"/>
              <a:ea typeface="ＭＳ Ｐゴシック" charset="-128"/>
            </a:endParaRPr>
          </a:p>
        </p:txBody>
      </p:sp>
      <p:sp>
        <p:nvSpPr>
          <p:cNvPr id="35843" name="Rectangle 1"/>
          <p:cNvSpPr>
            <a:spLocks noGrp="1" noRot="1" noChangeAspect="1" noChangeArrowheads="1" noTextEdit="1"/>
          </p:cNvSpPr>
          <p:nvPr>
            <p:ph type="sldImg"/>
          </p:nvPr>
        </p:nvSpPr>
        <p:spPr bwMode="auto">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5844" name="Rectangle 2"/>
          <p:cNvSpPr>
            <a:spLocks noGrp="1" noChangeArrowheads="1"/>
          </p:cNvSpPr>
          <p:nvPr>
            <p:ph type="body" idx="1"/>
          </p:nvPr>
        </p:nvSpPr>
        <p:spPr bwMode="auto">
          <a:xfrm>
            <a:off x="685800" y="4341813"/>
            <a:ext cx="5487988"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6"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montessorimuddle.org/2011/03/03/exercise-on-wealth-distribution/"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Course Revision</a:t>
            </a:r>
            <a:endParaRPr lang="en-US" dirty="0"/>
          </a:p>
        </p:txBody>
      </p:sp>
      <p:sp>
        <p:nvSpPr>
          <p:cNvPr id="3" name="Subtitle 2"/>
          <p:cNvSpPr>
            <a:spLocks noGrp="1"/>
          </p:cNvSpPr>
          <p:nvPr>
            <p:ph type="subTitle" idx="1"/>
          </p:nvPr>
        </p:nvSpPr>
        <p:spPr/>
        <p:txBody>
          <a:bodyPr/>
          <a:lstStyle/>
          <a:p>
            <a:r>
              <a:rPr lang="en-US" dirty="0" smtClean="0"/>
              <a:t>From Lecture 2 to 6</a:t>
            </a:r>
            <a:endParaRPr lang="en-US" dirty="0"/>
          </a:p>
        </p:txBody>
      </p:sp>
    </p:spTree>
    <p:extLst>
      <p:ext uri="{BB962C8B-B14F-4D97-AF65-F5344CB8AC3E}">
        <p14:creationId xmlns:p14="http://schemas.microsoft.com/office/powerpoint/2010/main" xmlns="" val="28144279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idx="4294967295"/>
          </p:nvPr>
        </p:nvSpPr>
        <p:spPr>
          <a:xfrm>
            <a:off x="457200" y="273050"/>
            <a:ext cx="8228013" cy="1146175"/>
          </a:xfrm>
        </p:spPr>
        <p:txBody>
          <a:bodyPr>
            <a:normAutofit fontScale="90000"/>
          </a:bodyPr>
          <a:lstStyle/>
          <a:p>
            <a:pPr>
              <a:lnSpc>
                <a:spcPct val="127000"/>
              </a:lnSpc>
              <a:tabLst>
                <a:tab pos="0" algn="l"/>
                <a:tab pos="414338" algn="l"/>
                <a:tab pos="828675" algn="l"/>
                <a:tab pos="1243013" algn="l"/>
                <a:tab pos="1657350" algn="l"/>
                <a:tab pos="2071688" algn="l"/>
                <a:tab pos="2487613" algn="l"/>
                <a:tab pos="2901950" algn="l"/>
                <a:tab pos="3316288" algn="l"/>
                <a:tab pos="3730625" algn="l"/>
                <a:tab pos="4144963" algn="l"/>
                <a:tab pos="4560888" algn="l"/>
                <a:tab pos="4975225" algn="l"/>
                <a:tab pos="5389563" algn="l"/>
                <a:tab pos="5803900" algn="l"/>
                <a:tab pos="6218238" algn="l"/>
                <a:tab pos="6634163" algn="l"/>
                <a:tab pos="7048500" algn="l"/>
                <a:tab pos="7462838" algn="l"/>
                <a:tab pos="7877175" algn="l"/>
                <a:tab pos="8291513" algn="l"/>
              </a:tabLst>
            </a:pPr>
            <a:r>
              <a:rPr lang="en-US" altLang="en-US" dirty="0" smtClean="0"/>
              <a:t>Lecture </a:t>
            </a:r>
            <a:r>
              <a:rPr lang="en-US" altLang="en-US" dirty="0" smtClean="0"/>
              <a:t>4</a:t>
            </a:r>
            <a:br>
              <a:rPr lang="en-US" altLang="en-US" dirty="0" smtClean="0"/>
            </a:br>
            <a:r>
              <a:rPr lang="en-US" altLang="en-US" dirty="0" smtClean="0">
                <a:solidFill>
                  <a:schemeClr val="tx1"/>
                </a:solidFill>
              </a:rPr>
              <a:t>Capitalism</a:t>
            </a:r>
          </a:p>
        </p:txBody>
      </p:sp>
      <p:sp>
        <p:nvSpPr>
          <p:cNvPr id="9219" name="Rectangle 2"/>
          <p:cNvSpPr>
            <a:spLocks noGrp="1" noChangeArrowheads="1"/>
          </p:cNvSpPr>
          <p:nvPr>
            <p:ph type="body" idx="4294967295"/>
          </p:nvPr>
        </p:nvSpPr>
        <p:spPr>
          <a:xfrm>
            <a:off x="457200" y="1604963"/>
            <a:ext cx="8228013" cy="4525962"/>
          </a:xfrm>
        </p:spPr>
        <p:txBody>
          <a:bodyPr tIns="0">
            <a:normAutofit lnSpcReduction="10000"/>
          </a:bodyPr>
          <a:lstStyle/>
          <a:p>
            <a:pPr marL="550863" indent="-457200">
              <a:lnSpc>
                <a:spcPct val="150000"/>
              </a:lnSpc>
              <a:tabLst>
                <a:tab pos="387350" algn="l"/>
                <a:tab pos="490538" algn="l"/>
                <a:tab pos="904875" algn="l"/>
                <a:tab pos="1319213" algn="l"/>
                <a:tab pos="1733550" algn="l"/>
                <a:tab pos="2149475" algn="l"/>
                <a:tab pos="2563813" algn="l"/>
                <a:tab pos="2978150" algn="l"/>
                <a:tab pos="3392488" algn="l"/>
                <a:tab pos="3806825" algn="l"/>
                <a:tab pos="4221163" algn="l"/>
                <a:tab pos="4637088" algn="l"/>
                <a:tab pos="5051425" algn="l"/>
                <a:tab pos="5465763" algn="l"/>
                <a:tab pos="5880100" algn="l"/>
                <a:tab pos="6294438" algn="l"/>
                <a:tab pos="6710363" algn="l"/>
                <a:tab pos="7124700" algn="l"/>
                <a:tab pos="7539038" algn="l"/>
                <a:tab pos="7953375" algn="l"/>
                <a:tab pos="8367713" algn="l"/>
              </a:tabLst>
            </a:pPr>
            <a:r>
              <a:rPr lang="en-US" altLang="en-US" sz="2400" dirty="0" smtClean="0"/>
              <a:t>A system based on private ownership of factors of production</a:t>
            </a:r>
          </a:p>
          <a:p>
            <a:pPr marL="550863" indent="-457200">
              <a:lnSpc>
                <a:spcPct val="150000"/>
              </a:lnSpc>
              <a:tabLst>
                <a:tab pos="387350" algn="l"/>
                <a:tab pos="490538" algn="l"/>
                <a:tab pos="904875" algn="l"/>
                <a:tab pos="1319213" algn="l"/>
                <a:tab pos="1733550" algn="l"/>
                <a:tab pos="2149475" algn="l"/>
                <a:tab pos="2563813" algn="l"/>
                <a:tab pos="2978150" algn="l"/>
                <a:tab pos="3392488" algn="l"/>
                <a:tab pos="3806825" algn="l"/>
                <a:tab pos="4221163" algn="l"/>
                <a:tab pos="4637088" algn="l"/>
                <a:tab pos="5051425" algn="l"/>
                <a:tab pos="5465763" algn="l"/>
                <a:tab pos="5880100" algn="l"/>
                <a:tab pos="6294438" algn="l"/>
                <a:tab pos="6710363" algn="l"/>
                <a:tab pos="7124700" algn="l"/>
                <a:tab pos="7539038" algn="l"/>
                <a:tab pos="7953375" algn="l"/>
                <a:tab pos="8367713" algn="l"/>
              </a:tabLst>
            </a:pPr>
            <a:r>
              <a:rPr lang="en-US" altLang="en-US" sz="2400" dirty="0" smtClean="0"/>
              <a:t>A system based on economic freedom</a:t>
            </a:r>
          </a:p>
          <a:p>
            <a:pPr marL="550863" indent="-457200" algn="just">
              <a:lnSpc>
                <a:spcPct val="150000"/>
              </a:lnSpc>
              <a:tabLst>
                <a:tab pos="387350" algn="l"/>
                <a:tab pos="490538" algn="l"/>
                <a:tab pos="904875" algn="l"/>
                <a:tab pos="1319213" algn="l"/>
                <a:tab pos="1733550" algn="l"/>
                <a:tab pos="2149475" algn="l"/>
                <a:tab pos="2563813" algn="l"/>
                <a:tab pos="2978150" algn="l"/>
                <a:tab pos="3392488" algn="l"/>
                <a:tab pos="3806825" algn="l"/>
                <a:tab pos="4221163" algn="l"/>
                <a:tab pos="4637088" algn="l"/>
                <a:tab pos="5051425" algn="l"/>
                <a:tab pos="5465763" algn="l"/>
                <a:tab pos="5880100" algn="l"/>
                <a:tab pos="6294438" algn="l"/>
                <a:tab pos="6710363" algn="l"/>
                <a:tab pos="7124700" algn="l"/>
                <a:tab pos="7539038" algn="l"/>
                <a:tab pos="7953375" algn="l"/>
                <a:tab pos="8367713" algn="l"/>
              </a:tabLst>
            </a:pPr>
            <a:r>
              <a:rPr lang="en-US" altLang="en-US" sz="2400" dirty="0" smtClean="0"/>
              <a:t>A free market economy that will determine the demand and supply of the system and rewards based on individual’s skills, ability, and effort.</a:t>
            </a:r>
          </a:p>
          <a:p>
            <a:pPr marL="550863" indent="-457200" algn="just">
              <a:lnSpc>
                <a:spcPct val="150000"/>
              </a:lnSpc>
              <a:tabLst>
                <a:tab pos="387350" algn="l"/>
                <a:tab pos="490538" algn="l"/>
                <a:tab pos="904875" algn="l"/>
                <a:tab pos="1319213" algn="l"/>
                <a:tab pos="1733550" algn="l"/>
                <a:tab pos="2149475" algn="l"/>
                <a:tab pos="2563813" algn="l"/>
                <a:tab pos="2978150" algn="l"/>
                <a:tab pos="3392488" algn="l"/>
                <a:tab pos="3806825" algn="l"/>
                <a:tab pos="4221163" algn="l"/>
                <a:tab pos="4637088" algn="l"/>
                <a:tab pos="5051425" algn="l"/>
                <a:tab pos="5465763" algn="l"/>
                <a:tab pos="5880100" algn="l"/>
                <a:tab pos="6294438" algn="l"/>
                <a:tab pos="6710363" algn="l"/>
                <a:tab pos="7124700" algn="l"/>
                <a:tab pos="7539038" algn="l"/>
                <a:tab pos="7953375" algn="l"/>
                <a:tab pos="8367713" algn="l"/>
              </a:tabLst>
            </a:pPr>
            <a:r>
              <a:rPr lang="en-US" altLang="en-US" sz="2400" dirty="0" smtClean="0"/>
              <a:t>A system that operates more close to human psychology of ownership and liberty. </a:t>
            </a:r>
          </a:p>
        </p:txBody>
      </p:sp>
    </p:spTree>
    <p:extLst>
      <p:ext uri="{BB962C8B-B14F-4D97-AF65-F5344CB8AC3E}">
        <p14:creationId xmlns:p14="http://schemas.microsoft.com/office/powerpoint/2010/main" xmlns="" val="231238685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fontScale="90000"/>
          </a:bodyPr>
          <a:lstStyle/>
          <a:p>
            <a:r>
              <a:rPr lang="en-US" altLang="en-US" dirty="0" smtClean="0"/>
              <a:t>Lecture </a:t>
            </a:r>
            <a:r>
              <a:rPr lang="en-US" altLang="en-US" dirty="0" smtClean="0"/>
              <a:t>4</a:t>
            </a:r>
            <a:br>
              <a:rPr lang="en-US" altLang="en-US" dirty="0" smtClean="0"/>
            </a:br>
            <a:r>
              <a:rPr lang="en-US" altLang="en-US" dirty="0" smtClean="0"/>
              <a:t>Capitalism</a:t>
            </a:r>
          </a:p>
        </p:txBody>
      </p:sp>
      <p:sp>
        <p:nvSpPr>
          <p:cNvPr id="10243" name="Content Placeholder 2"/>
          <p:cNvSpPr>
            <a:spLocks noGrp="1"/>
          </p:cNvSpPr>
          <p:nvPr>
            <p:ph idx="1"/>
          </p:nvPr>
        </p:nvSpPr>
        <p:spPr/>
        <p:txBody>
          <a:bodyPr>
            <a:normAutofit/>
          </a:bodyPr>
          <a:lstStyle/>
          <a:p>
            <a:pPr marL="0" indent="0">
              <a:lnSpc>
                <a:spcPct val="150000"/>
              </a:lnSpc>
              <a:buFontTx/>
              <a:buNone/>
            </a:pPr>
            <a:r>
              <a:rPr lang="en-US" altLang="en-US" sz="2400" u="sng" dirty="0" smtClean="0"/>
              <a:t>Types of Capitalism</a:t>
            </a:r>
          </a:p>
          <a:p>
            <a:pPr marL="0" indent="0">
              <a:lnSpc>
                <a:spcPct val="150000"/>
              </a:lnSpc>
              <a:buFontTx/>
              <a:buNone/>
            </a:pPr>
            <a:r>
              <a:rPr lang="en-US" altLang="en-US" sz="2400" dirty="0" smtClean="0"/>
              <a:t>Degree of competition, role of the government interventions and regulations, and scope of public ownership leads towards various forms of capitalism, i.e.</a:t>
            </a:r>
          </a:p>
          <a:p>
            <a:pPr marL="457200" indent="-457200">
              <a:lnSpc>
                <a:spcPct val="150000"/>
              </a:lnSpc>
              <a:buFont typeface="+mj-lt"/>
              <a:buAutoNum type="arabicPeriod"/>
            </a:pPr>
            <a:r>
              <a:rPr lang="en-US" altLang="en-US" sz="2400" dirty="0" smtClean="0"/>
              <a:t>Laissez-faire capitalism</a:t>
            </a:r>
          </a:p>
          <a:p>
            <a:pPr marL="457200" indent="-457200">
              <a:lnSpc>
                <a:spcPct val="150000"/>
              </a:lnSpc>
              <a:buFont typeface="+mj-lt"/>
              <a:buAutoNum type="arabicPeriod"/>
            </a:pPr>
            <a:r>
              <a:rPr lang="en-US" altLang="en-US" sz="2400" dirty="0" smtClean="0"/>
              <a:t>Welfare Capitalism</a:t>
            </a:r>
          </a:p>
          <a:p>
            <a:pPr marL="457200" indent="-457200">
              <a:lnSpc>
                <a:spcPct val="150000"/>
              </a:lnSpc>
              <a:buFont typeface="+mj-lt"/>
              <a:buAutoNum type="arabicPeriod"/>
            </a:pPr>
            <a:r>
              <a:rPr lang="en-US" altLang="en-US" sz="2400" dirty="0" smtClean="0"/>
              <a:t>State Capitalism</a:t>
            </a:r>
          </a:p>
        </p:txBody>
      </p:sp>
    </p:spTree>
    <p:extLst>
      <p:ext uri="{BB962C8B-B14F-4D97-AF65-F5344CB8AC3E}">
        <p14:creationId xmlns:p14="http://schemas.microsoft.com/office/powerpoint/2010/main" xmlns="" val="3202329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68313" y="476250"/>
            <a:ext cx="8229600" cy="1047750"/>
          </a:xfrm>
        </p:spPr>
        <p:txBody>
          <a:bodyPr>
            <a:normAutofit fontScale="90000"/>
          </a:bodyPr>
          <a:lstStyle/>
          <a:p>
            <a:r>
              <a:rPr lang="en-US" altLang="en-US" dirty="0" smtClean="0"/>
              <a:t>Lecture </a:t>
            </a:r>
            <a:r>
              <a:rPr lang="en-US" altLang="en-US" dirty="0" smtClean="0"/>
              <a:t>3 </a:t>
            </a:r>
            <a:br>
              <a:rPr lang="en-US" altLang="en-US" dirty="0" smtClean="0"/>
            </a:br>
            <a:r>
              <a:rPr lang="en-US" altLang="en-US" dirty="0" smtClean="0"/>
              <a:t>1. Laissez-faire capitalism</a:t>
            </a:r>
          </a:p>
        </p:txBody>
      </p:sp>
      <p:sp>
        <p:nvSpPr>
          <p:cNvPr id="11267" name="Content Placeholder 2"/>
          <p:cNvSpPr>
            <a:spLocks noGrp="1"/>
          </p:cNvSpPr>
          <p:nvPr>
            <p:ph idx="1"/>
          </p:nvPr>
        </p:nvSpPr>
        <p:spPr>
          <a:xfrm>
            <a:off x="457200" y="1905000"/>
            <a:ext cx="8229600" cy="2981325"/>
          </a:xfrm>
        </p:spPr>
        <p:txBody>
          <a:bodyPr>
            <a:normAutofit lnSpcReduction="10000"/>
          </a:bodyPr>
          <a:lstStyle/>
          <a:p>
            <a:pPr marL="0" indent="0">
              <a:lnSpc>
                <a:spcPct val="200000"/>
              </a:lnSpc>
              <a:buFontTx/>
              <a:buNone/>
            </a:pPr>
            <a:r>
              <a:rPr lang="en-US" altLang="en-US" sz="2400" dirty="0" smtClean="0"/>
              <a:t>Laisser-faire is an economic environment in which transactions between private parties are free from government restrictions, tariffs, and subsidies, with only enough regulations to protect property rights.</a:t>
            </a:r>
          </a:p>
        </p:txBody>
      </p:sp>
    </p:spTree>
    <p:extLst>
      <p:ext uri="{BB962C8B-B14F-4D97-AF65-F5344CB8AC3E}">
        <p14:creationId xmlns:p14="http://schemas.microsoft.com/office/powerpoint/2010/main" xmlns="" val="3592707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US" altLang="en-US" dirty="0" smtClean="0"/>
              <a:t>Lecture </a:t>
            </a:r>
            <a:r>
              <a:rPr lang="en-US" altLang="en-US" dirty="0" smtClean="0"/>
              <a:t>4 </a:t>
            </a:r>
            <a:br>
              <a:rPr lang="en-US" altLang="en-US" dirty="0" smtClean="0"/>
            </a:br>
            <a:r>
              <a:rPr lang="en-US" altLang="en-US" dirty="0" smtClean="0"/>
              <a:t>2. Welfare Capitalism</a:t>
            </a:r>
          </a:p>
        </p:txBody>
      </p:sp>
      <p:sp>
        <p:nvSpPr>
          <p:cNvPr id="12291" name="Content Placeholder 2"/>
          <p:cNvSpPr>
            <a:spLocks noGrp="1"/>
          </p:cNvSpPr>
          <p:nvPr>
            <p:ph idx="1"/>
          </p:nvPr>
        </p:nvSpPr>
        <p:spPr/>
        <p:txBody>
          <a:bodyPr>
            <a:normAutofit/>
          </a:bodyPr>
          <a:lstStyle/>
          <a:p>
            <a:pPr marL="0" indent="0">
              <a:lnSpc>
                <a:spcPct val="200000"/>
              </a:lnSpc>
              <a:buFontTx/>
              <a:buNone/>
            </a:pPr>
            <a:r>
              <a:rPr lang="en-US" altLang="en-US" sz="2400" dirty="0" smtClean="0"/>
              <a:t>Welfare capitalism refers to capitalist economies that include comprehensive social welfare policies. Alternatively, welfare capitalism refers to the practice of businesses providing welfare services to their employees.</a:t>
            </a:r>
          </a:p>
        </p:txBody>
      </p:sp>
    </p:spTree>
    <p:extLst>
      <p:ext uri="{BB962C8B-B14F-4D97-AF65-F5344CB8AC3E}">
        <p14:creationId xmlns:p14="http://schemas.microsoft.com/office/powerpoint/2010/main" xmlns="" val="37440740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52400"/>
            <a:ext cx="8229600" cy="1143000"/>
          </a:xfrm>
        </p:spPr>
        <p:txBody>
          <a:bodyPr>
            <a:normAutofit fontScale="90000"/>
          </a:bodyPr>
          <a:lstStyle/>
          <a:p>
            <a:r>
              <a:rPr lang="en-US" altLang="en-US" dirty="0" smtClean="0"/>
              <a:t>Lecture </a:t>
            </a:r>
            <a:r>
              <a:rPr lang="en-US" altLang="en-US" dirty="0" smtClean="0"/>
              <a:t>4</a:t>
            </a:r>
            <a:br>
              <a:rPr lang="en-US" altLang="en-US" dirty="0" smtClean="0"/>
            </a:br>
            <a:r>
              <a:rPr lang="en-US" altLang="en-US" dirty="0" smtClean="0"/>
              <a:t>3. State Capitalism</a:t>
            </a:r>
          </a:p>
        </p:txBody>
      </p:sp>
      <p:sp>
        <p:nvSpPr>
          <p:cNvPr id="13315" name="Content Placeholder 2"/>
          <p:cNvSpPr>
            <a:spLocks noGrp="1"/>
          </p:cNvSpPr>
          <p:nvPr>
            <p:ph idx="1"/>
          </p:nvPr>
        </p:nvSpPr>
        <p:spPr>
          <a:xfrm>
            <a:off x="457200" y="1447800"/>
            <a:ext cx="8229600" cy="5181600"/>
          </a:xfrm>
        </p:spPr>
        <p:txBody>
          <a:bodyPr>
            <a:noAutofit/>
          </a:bodyPr>
          <a:lstStyle/>
          <a:p>
            <a:pPr>
              <a:lnSpc>
                <a:spcPct val="200000"/>
              </a:lnSpc>
            </a:pPr>
            <a:r>
              <a:rPr lang="en-US" altLang="en-US" sz="2400" dirty="0" smtClean="0"/>
              <a:t>State capitalism is characterized by the dominance of state-owned business enterprises in the economy. </a:t>
            </a:r>
          </a:p>
          <a:p>
            <a:pPr>
              <a:lnSpc>
                <a:spcPct val="200000"/>
              </a:lnSpc>
            </a:pPr>
            <a:r>
              <a:rPr lang="en-US" altLang="en-US" sz="2400" dirty="0" smtClean="0"/>
              <a:t>An economic system in which commercial economic activity is undertaken by the state, with management and organization of the means of production in a capitalist manner - maintaining the conditions of wage labor arising from centralized ownership.</a:t>
            </a:r>
          </a:p>
        </p:txBody>
      </p:sp>
    </p:spTree>
    <p:extLst>
      <p:ext uri="{BB962C8B-B14F-4D97-AF65-F5344CB8AC3E}">
        <p14:creationId xmlns:p14="http://schemas.microsoft.com/office/powerpoint/2010/main" xmlns="" val="1626388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Autofit/>
          </a:bodyPr>
          <a:lstStyle/>
          <a:p>
            <a:r>
              <a:rPr lang="en-US" altLang="en-US" sz="3600" dirty="0" smtClean="0"/>
              <a:t>Lecture </a:t>
            </a:r>
            <a:r>
              <a:rPr lang="en-US" altLang="en-US" sz="3600" dirty="0"/>
              <a:t>4</a:t>
            </a:r>
            <a:r>
              <a:rPr lang="en-US" altLang="en-US" sz="3600" dirty="0" smtClean="0"/>
              <a:t/>
            </a:r>
            <a:br>
              <a:rPr lang="en-US" altLang="en-US" sz="3600" dirty="0" smtClean="0"/>
            </a:br>
            <a:r>
              <a:rPr lang="en-US" altLang="en-US" sz="3600" dirty="0" smtClean="0"/>
              <a:t>Advantages of Capitalism</a:t>
            </a:r>
          </a:p>
        </p:txBody>
      </p:sp>
      <p:sp>
        <p:nvSpPr>
          <p:cNvPr id="14339" name="Content Placeholder 2"/>
          <p:cNvSpPr>
            <a:spLocks noGrp="1"/>
          </p:cNvSpPr>
          <p:nvPr>
            <p:ph idx="1"/>
          </p:nvPr>
        </p:nvSpPr>
        <p:spPr/>
        <p:txBody>
          <a:bodyPr>
            <a:normAutofit/>
          </a:bodyPr>
          <a:lstStyle/>
          <a:p>
            <a:pPr marL="0" indent="0">
              <a:lnSpc>
                <a:spcPct val="200000"/>
              </a:lnSpc>
              <a:buFontTx/>
              <a:buNone/>
            </a:pPr>
            <a:r>
              <a:rPr lang="en-US" altLang="en-US" sz="2400" dirty="0" smtClean="0"/>
              <a:t>Proponents of capitalism argue that it creates more prosperity than any other economic system, and they claim that its benefits are mainly to the ordinary person.</a:t>
            </a:r>
          </a:p>
        </p:txBody>
      </p:sp>
    </p:spTree>
    <p:extLst>
      <p:ext uri="{BB962C8B-B14F-4D97-AF65-F5344CB8AC3E}">
        <p14:creationId xmlns:p14="http://schemas.microsoft.com/office/powerpoint/2010/main" xmlns="" val="4287813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457200" y="200025"/>
            <a:ext cx="8229600" cy="792163"/>
          </a:xfrm>
        </p:spPr>
        <p:txBody>
          <a:bodyPr>
            <a:normAutofit fontScale="90000"/>
          </a:bodyPr>
          <a:lstStyle/>
          <a:p>
            <a:r>
              <a:rPr lang="en-US" altLang="en-US" sz="2400" smtClean="0"/>
              <a:t>World GDP per capita between 1500 and 1998 expressed in the 1990's International dollars</a:t>
            </a:r>
          </a:p>
        </p:txBody>
      </p:sp>
      <p:pic>
        <p:nvPicPr>
          <p:cNvPr id="15363"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90513" y="992188"/>
            <a:ext cx="8545512" cy="4953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5364" name="Rectangle 4"/>
          <p:cNvSpPr>
            <a:spLocks noChangeArrowheads="1"/>
          </p:cNvSpPr>
          <p:nvPr/>
        </p:nvSpPr>
        <p:spPr bwMode="auto">
          <a:xfrm>
            <a:off x="0" y="5934075"/>
            <a:ext cx="9144000" cy="877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1700">
                <a:solidFill>
                  <a:srgbClr val="000000"/>
                </a:solidFill>
              </a:rPr>
              <a:t>Graph is derived from data in Table B-18. (World GDP) and Table B-10. (World Population) published in The World Economy: A Millennial Perspective by Angus Maddison, OECD, Paris 2001 ISBN 92-64-18998-X (http://en.wikipedia.org/wiki/Capitalism)</a:t>
            </a:r>
          </a:p>
        </p:txBody>
      </p:sp>
    </p:spTree>
    <p:extLst>
      <p:ext uri="{BB962C8B-B14F-4D97-AF65-F5344CB8AC3E}">
        <p14:creationId xmlns:p14="http://schemas.microsoft.com/office/powerpoint/2010/main" xmlns="" val="334932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File:Prc1952-2005gdp.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5575" y="228600"/>
            <a:ext cx="8759825" cy="6330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1023181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fontScale="90000"/>
          </a:bodyPr>
          <a:lstStyle/>
          <a:p>
            <a:r>
              <a:rPr lang="en-US" altLang="en-US" dirty="0" smtClean="0"/>
              <a:t>Lecture </a:t>
            </a:r>
            <a:r>
              <a:rPr lang="en-US" altLang="en-US" dirty="0" smtClean="0"/>
              <a:t>4</a:t>
            </a:r>
            <a:br>
              <a:rPr lang="en-US" altLang="en-US" dirty="0" smtClean="0"/>
            </a:br>
            <a:r>
              <a:rPr lang="en-US" altLang="en-US" dirty="0" smtClean="0"/>
              <a:t>Advantages of Capitalism</a:t>
            </a:r>
          </a:p>
        </p:txBody>
      </p:sp>
      <p:sp>
        <p:nvSpPr>
          <p:cNvPr id="3" name="Content Placeholder 2"/>
          <p:cNvSpPr>
            <a:spLocks noGrp="1"/>
          </p:cNvSpPr>
          <p:nvPr>
            <p:ph idx="1"/>
          </p:nvPr>
        </p:nvSpPr>
        <p:spPr>
          <a:xfrm>
            <a:off x="457200" y="1600200"/>
            <a:ext cx="8229600" cy="4678363"/>
          </a:xfrm>
        </p:spPr>
        <p:txBody>
          <a:bodyPr>
            <a:normAutofit lnSpcReduction="10000"/>
          </a:bodyPr>
          <a:lstStyle/>
          <a:p>
            <a:pPr marL="0" indent="0">
              <a:lnSpc>
                <a:spcPct val="200000"/>
              </a:lnSpc>
              <a:buFontTx/>
              <a:buNone/>
              <a:defRPr/>
            </a:pPr>
            <a:r>
              <a:rPr lang="en-US" sz="2400" dirty="0" smtClean="0"/>
              <a:t>Increasing GDP per capita has resulted in </a:t>
            </a:r>
          </a:p>
          <a:p>
            <a:pPr>
              <a:lnSpc>
                <a:spcPct val="200000"/>
              </a:lnSpc>
              <a:defRPr/>
            </a:pPr>
            <a:r>
              <a:rPr lang="en-US" sz="2400" dirty="0" smtClean="0"/>
              <a:t>Improved living standard</a:t>
            </a:r>
          </a:p>
          <a:p>
            <a:pPr>
              <a:lnSpc>
                <a:spcPct val="200000"/>
              </a:lnSpc>
              <a:defRPr/>
            </a:pPr>
            <a:r>
              <a:rPr lang="en-US" sz="2400" dirty="0" smtClean="0"/>
              <a:t>Availability of basic needs of the society, i.e. food, housing, clothing, and health care.</a:t>
            </a:r>
          </a:p>
          <a:p>
            <a:pPr>
              <a:lnSpc>
                <a:spcPct val="200000"/>
              </a:lnSpc>
              <a:defRPr/>
            </a:pPr>
            <a:r>
              <a:rPr lang="en-US" sz="2400" dirty="0" smtClean="0"/>
              <a:t>More opportunities for the entrepreneurs to initiate new business ventures.</a:t>
            </a:r>
            <a:endParaRPr lang="en-US" sz="2400" dirty="0"/>
          </a:p>
        </p:txBody>
      </p:sp>
    </p:spTree>
    <p:extLst>
      <p:ext uri="{BB962C8B-B14F-4D97-AF65-F5344CB8AC3E}">
        <p14:creationId xmlns:p14="http://schemas.microsoft.com/office/powerpoint/2010/main" xmlns="" val="18460789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r>
              <a:rPr lang="en-US" altLang="en-US" dirty="0" smtClean="0"/>
              <a:t>Lecture </a:t>
            </a:r>
            <a:r>
              <a:rPr lang="en-US" altLang="en-US" dirty="0" smtClean="0"/>
              <a:t>4 </a:t>
            </a:r>
            <a:br>
              <a:rPr lang="en-US" altLang="en-US" dirty="0" smtClean="0"/>
            </a:br>
            <a:r>
              <a:rPr lang="en-US" altLang="en-US" dirty="0" smtClean="0"/>
              <a:t>Advantages of Capitalism</a:t>
            </a:r>
          </a:p>
        </p:txBody>
      </p:sp>
      <p:sp>
        <p:nvSpPr>
          <p:cNvPr id="5123" name="Content Placeholder 2"/>
          <p:cNvSpPr>
            <a:spLocks noGrp="1"/>
          </p:cNvSpPr>
          <p:nvPr>
            <p:ph idx="1"/>
          </p:nvPr>
        </p:nvSpPr>
        <p:spPr>
          <a:xfrm>
            <a:off x="468313" y="1484313"/>
            <a:ext cx="8229600" cy="4852987"/>
          </a:xfrm>
        </p:spPr>
        <p:txBody>
          <a:bodyPr>
            <a:normAutofit/>
          </a:bodyPr>
          <a:lstStyle/>
          <a:p>
            <a:pPr eaLnBrk="1" hangingPunct="1">
              <a:lnSpc>
                <a:spcPct val="160000"/>
              </a:lnSpc>
              <a:defRPr/>
            </a:pPr>
            <a:r>
              <a:rPr lang="en-US" altLang="en-US" sz="2400" dirty="0" smtClean="0"/>
              <a:t>Right to own factors of production</a:t>
            </a:r>
          </a:p>
          <a:p>
            <a:pPr eaLnBrk="1" hangingPunct="1">
              <a:lnSpc>
                <a:spcPct val="160000"/>
              </a:lnSpc>
              <a:defRPr/>
            </a:pPr>
            <a:r>
              <a:rPr lang="en-US" altLang="en-US" sz="2400" dirty="0" smtClean="0"/>
              <a:t>Profit maximization</a:t>
            </a:r>
          </a:p>
          <a:p>
            <a:pPr eaLnBrk="1" hangingPunct="1">
              <a:lnSpc>
                <a:spcPct val="160000"/>
              </a:lnSpc>
              <a:defRPr/>
            </a:pPr>
            <a:r>
              <a:rPr lang="en-US" altLang="en-US" sz="2400" dirty="0" smtClean="0"/>
              <a:t>Economic freedom, free market and competition (if healthy competition it leads towards economic growth and innovation)</a:t>
            </a:r>
          </a:p>
          <a:p>
            <a:pPr eaLnBrk="1" hangingPunct="1">
              <a:lnSpc>
                <a:spcPct val="160000"/>
              </a:lnSpc>
              <a:defRPr/>
            </a:pPr>
            <a:r>
              <a:rPr lang="en-US" altLang="en-US" sz="2400" dirty="0" smtClean="0"/>
              <a:t>Banking and financial institutions and markets for smooth international transactions</a:t>
            </a:r>
          </a:p>
          <a:p>
            <a:pPr eaLnBrk="1" hangingPunct="1">
              <a:lnSpc>
                <a:spcPct val="160000"/>
              </a:lnSpc>
              <a:defRPr/>
            </a:pPr>
            <a:endParaRPr lang="en-US" altLang="en-US" sz="2400" dirty="0" smtClean="0"/>
          </a:p>
          <a:p>
            <a:pPr marL="0" indent="0" eaLnBrk="1" hangingPunct="1">
              <a:lnSpc>
                <a:spcPct val="160000"/>
              </a:lnSpc>
              <a:buFontTx/>
              <a:buNone/>
              <a:defRPr/>
            </a:pPr>
            <a:endParaRPr lang="en-US" altLang="en-US" sz="2400" dirty="0" smtClean="0"/>
          </a:p>
        </p:txBody>
      </p:sp>
    </p:spTree>
    <p:extLst>
      <p:ext uri="{BB962C8B-B14F-4D97-AF65-F5344CB8AC3E}">
        <p14:creationId xmlns:p14="http://schemas.microsoft.com/office/powerpoint/2010/main" xmlns="" val="176975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Previous Lecture</a:t>
            </a:r>
            <a:endParaRPr lang="en-US" dirty="0"/>
          </a:p>
        </p:txBody>
      </p:sp>
      <p:sp>
        <p:nvSpPr>
          <p:cNvPr id="3" name="Content Placeholder 2"/>
          <p:cNvSpPr>
            <a:spLocks noGrp="1"/>
          </p:cNvSpPr>
          <p:nvPr>
            <p:ph idx="1"/>
          </p:nvPr>
        </p:nvSpPr>
        <p:spPr/>
        <p:txBody>
          <a:bodyPr/>
          <a:lstStyle/>
          <a:p>
            <a:pPr marL="0" indent="0">
              <a:buNone/>
            </a:pPr>
            <a:r>
              <a:rPr lang="en-US" dirty="0" smtClean="0"/>
              <a:t>In the previous lecture we discussed the evolution of Islamic banking system in Pakistan.</a:t>
            </a:r>
            <a:endParaRPr lang="en-US" dirty="0"/>
          </a:p>
        </p:txBody>
      </p:sp>
    </p:spTree>
    <p:extLst>
      <p:ext uri="{BB962C8B-B14F-4D97-AF65-F5344CB8AC3E}">
        <p14:creationId xmlns:p14="http://schemas.microsoft.com/office/powerpoint/2010/main" xmlns="" val="10096839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09575" y="11113"/>
            <a:ext cx="8229600" cy="1143000"/>
          </a:xfrm>
        </p:spPr>
        <p:txBody>
          <a:bodyPr>
            <a:normAutofit fontScale="90000"/>
          </a:bodyPr>
          <a:lstStyle/>
          <a:p>
            <a:r>
              <a:rPr lang="en-US" altLang="en-US" dirty="0" smtClean="0"/>
              <a:t>Lecture </a:t>
            </a:r>
            <a:r>
              <a:rPr lang="en-US" altLang="en-US" dirty="0" smtClean="0"/>
              <a:t>4</a:t>
            </a:r>
            <a:br>
              <a:rPr lang="en-US" altLang="en-US" dirty="0" smtClean="0"/>
            </a:br>
            <a:r>
              <a:rPr lang="en-US" altLang="en-US" dirty="0" smtClean="0"/>
              <a:t>Disadvantages of Capitalism</a:t>
            </a:r>
          </a:p>
        </p:txBody>
      </p:sp>
      <p:sp>
        <p:nvSpPr>
          <p:cNvPr id="6147" name="Content Placeholder 2"/>
          <p:cNvSpPr>
            <a:spLocks noGrp="1"/>
          </p:cNvSpPr>
          <p:nvPr>
            <p:ph idx="1"/>
          </p:nvPr>
        </p:nvSpPr>
        <p:spPr>
          <a:xfrm>
            <a:off x="457200" y="1268413"/>
            <a:ext cx="8229600" cy="4857750"/>
          </a:xfrm>
        </p:spPr>
        <p:txBody>
          <a:bodyPr/>
          <a:lstStyle/>
          <a:p>
            <a:pPr marL="0" indent="0" eaLnBrk="1" hangingPunct="1">
              <a:buFontTx/>
              <a:buNone/>
              <a:defRPr/>
            </a:pPr>
            <a:r>
              <a:rPr lang="en-US" altLang="en-US" sz="2400" dirty="0" smtClean="0"/>
              <a:t>Disparities in </a:t>
            </a:r>
            <a:r>
              <a:rPr lang="en-US" altLang="en-US" sz="2400" u="sng" dirty="0" smtClean="0"/>
              <a:t>distribution of wealth</a:t>
            </a:r>
          </a:p>
          <a:p>
            <a:pPr eaLnBrk="1" hangingPunct="1">
              <a:defRPr/>
            </a:pPr>
            <a:endParaRPr lang="en-US" altLang="en-US" dirty="0" smtClean="0"/>
          </a:p>
        </p:txBody>
      </p:sp>
      <p:pic>
        <p:nvPicPr>
          <p:cNvPr id="19460" name="Picture 4"/>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65163" y="1773238"/>
            <a:ext cx="7974012" cy="440213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9461" name="Rectangle 1"/>
          <p:cNvSpPr>
            <a:spLocks noChangeArrowheads="1"/>
          </p:cNvSpPr>
          <p:nvPr/>
        </p:nvSpPr>
        <p:spPr bwMode="auto">
          <a:xfrm>
            <a:off x="665163" y="6159500"/>
            <a:ext cx="7974012"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2000"/>
              <a:t>Actual U.S. distribution of wealth. Data from Holder and Arieli (2011)</a:t>
            </a:r>
          </a:p>
        </p:txBody>
      </p:sp>
    </p:spTree>
    <p:extLst>
      <p:ext uri="{BB962C8B-B14F-4D97-AF65-F5344CB8AC3E}">
        <p14:creationId xmlns:p14="http://schemas.microsoft.com/office/powerpoint/2010/main" xmlns="" val="5093681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31750" y="6197600"/>
            <a:ext cx="9144000" cy="6969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a:defRPr/>
            </a:pPr>
            <a:r>
              <a:rPr lang="en-US" sz="2000" kern="0" dirty="0" smtClean="0"/>
              <a:t>Exercise on distribution of wealth by </a:t>
            </a:r>
            <a:r>
              <a:rPr lang="en-US" sz="2000" kern="0" dirty="0" err="1" smtClean="0"/>
              <a:t>Lensyl</a:t>
            </a:r>
            <a:r>
              <a:rPr lang="en-US" sz="2000" kern="0" dirty="0" smtClean="0"/>
              <a:t> </a:t>
            </a:r>
            <a:r>
              <a:rPr lang="en-US" sz="2000" kern="0" dirty="0" err="1" smtClean="0"/>
              <a:t>Urbano</a:t>
            </a:r>
            <a:r>
              <a:rPr lang="en-US" sz="2000" kern="0" dirty="0" smtClean="0"/>
              <a:t> with student groups</a:t>
            </a:r>
          </a:p>
          <a:p>
            <a:pPr algn="just">
              <a:defRPr/>
            </a:pPr>
            <a:r>
              <a:rPr lang="en-US" sz="2000" dirty="0" smtClean="0">
                <a:hlinkClick r:id="rId2"/>
              </a:rPr>
              <a:t>http://montessorimuddle.org/2011/03/03/exercise-on-wealth-distribution/</a:t>
            </a:r>
            <a:r>
              <a:rPr lang="en-US" sz="2000" kern="0" dirty="0" smtClean="0"/>
              <a:t/>
            </a:r>
            <a:br>
              <a:rPr lang="en-US" sz="2000" kern="0" dirty="0" smtClean="0"/>
            </a:br>
            <a:endParaRPr lang="en-US" sz="2000" kern="0" dirty="0"/>
          </a:p>
        </p:txBody>
      </p:sp>
      <p:pic>
        <p:nvPicPr>
          <p:cNvPr id="20483" name="Picture 6"/>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692150"/>
            <a:ext cx="9128125" cy="5329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0484" name="Title 3"/>
          <p:cNvSpPr>
            <a:spLocks noGrp="1"/>
          </p:cNvSpPr>
          <p:nvPr>
            <p:ph type="title"/>
          </p:nvPr>
        </p:nvSpPr>
        <p:spPr>
          <a:xfrm>
            <a:off x="425450" y="22225"/>
            <a:ext cx="8229600" cy="669925"/>
          </a:xfrm>
        </p:spPr>
        <p:txBody>
          <a:bodyPr/>
          <a:lstStyle/>
          <a:p>
            <a:r>
              <a:rPr lang="en-US" altLang="en-US" sz="2800" smtClean="0"/>
              <a:t>Distribution of Wealth among Households in 2011</a:t>
            </a:r>
          </a:p>
        </p:txBody>
      </p:sp>
    </p:spTree>
    <p:extLst>
      <p:ext uri="{BB962C8B-B14F-4D97-AF65-F5344CB8AC3E}">
        <p14:creationId xmlns:p14="http://schemas.microsoft.com/office/powerpoint/2010/main" xmlns="" val="3372842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5" descr="Figure I - Wealth Distribution in the United States - 200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10663"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932177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5" descr="File:Global Distribution of Wealth v3.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9388" y="0"/>
            <a:ext cx="8713787" cy="6237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531" name="Rectangle 2"/>
          <p:cNvSpPr>
            <a:spLocks noChangeArrowheads="1"/>
          </p:cNvSpPr>
          <p:nvPr/>
        </p:nvSpPr>
        <p:spPr bwMode="auto">
          <a:xfrm>
            <a:off x="320675" y="6373813"/>
            <a:ext cx="8424863" cy="322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1500"/>
              <a:t>http://www.taxjustice.net/cms/upload/pdf/The_Price_of_Offshore_Revisited_Presser_120722.pdf</a:t>
            </a:r>
          </a:p>
        </p:txBody>
      </p:sp>
      <p:cxnSp>
        <p:nvCxnSpPr>
          <p:cNvPr id="5" name="Straight Connector 4"/>
          <p:cNvCxnSpPr/>
          <p:nvPr/>
        </p:nvCxnSpPr>
        <p:spPr>
          <a:xfrm>
            <a:off x="320675" y="6237288"/>
            <a:ext cx="842486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154971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en-US" altLang="en-US" dirty="0" smtClean="0"/>
              <a:t>Lecture </a:t>
            </a:r>
            <a:r>
              <a:rPr lang="en-US" altLang="en-US" dirty="0" smtClean="0"/>
              <a:t>4</a:t>
            </a:r>
            <a:br>
              <a:rPr lang="en-US" altLang="en-US" dirty="0" smtClean="0"/>
            </a:br>
            <a:r>
              <a:rPr lang="en-US" altLang="en-US" dirty="0" smtClean="0"/>
              <a:t>Disadvantages of Capitalism</a:t>
            </a:r>
          </a:p>
        </p:txBody>
      </p:sp>
      <p:sp>
        <p:nvSpPr>
          <p:cNvPr id="10243" name="Content Placeholder 2"/>
          <p:cNvSpPr>
            <a:spLocks noGrp="1"/>
          </p:cNvSpPr>
          <p:nvPr>
            <p:ph idx="1"/>
          </p:nvPr>
        </p:nvSpPr>
        <p:spPr/>
        <p:txBody>
          <a:bodyPr/>
          <a:lstStyle/>
          <a:p>
            <a:pPr marL="0" indent="0" eaLnBrk="1" hangingPunct="1">
              <a:buFontTx/>
              <a:buNone/>
              <a:defRPr/>
            </a:pPr>
            <a:r>
              <a:rPr lang="en-US" altLang="en-US" sz="2400" dirty="0" smtClean="0"/>
              <a:t>Unrestricted and uncontrolled economic freedom and uncontrolled right of private ownership has resulted in </a:t>
            </a:r>
            <a:r>
              <a:rPr lang="en-US" altLang="en-US" sz="2400" u="sng" dirty="0" smtClean="0"/>
              <a:t>exploitation</a:t>
            </a:r>
            <a:r>
              <a:rPr lang="en-US" altLang="en-US" sz="2400" dirty="0" smtClean="0"/>
              <a:t>.</a:t>
            </a:r>
          </a:p>
          <a:p>
            <a:pPr eaLnBrk="1" hangingPunct="1">
              <a:defRPr/>
            </a:pPr>
            <a:r>
              <a:rPr lang="en-US" altLang="en-US" sz="2400" dirty="0" smtClean="0"/>
              <a:t>Labor is exploited by the capitalist</a:t>
            </a:r>
            <a:endParaRPr lang="en-US" altLang="en-US" sz="2400" dirty="0"/>
          </a:p>
          <a:p>
            <a:pPr eaLnBrk="1" hangingPunct="1">
              <a:defRPr/>
            </a:pPr>
            <a:r>
              <a:rPr lang="en-US" altLang="en-US" sz="2400" dirty="0" smtClean="0"/>
              <a:t>Farm worker is exploited by the landlord</a:t>
            </a:r>
          </a:p>
          <a:p>
            <a:pPr eaLnBrk="1" hangingPunct="1">
              <a:defRPr/>
            </a:pPr>
            <a:r>
              <a:rPr lang="en-US" altLang="en-US" sz="2400" dirty="0" smtClean="0"/>
              <a:t>Poor is exploited by the rich</a:t>
            </a:r>
          </a:p>
          <a:p>
            <a:pPr eaLnBrk="1" hangingPunct="1">
              <a:defRPr/>
            </a:pPr>
            <a:r>
              <a:rPr lang="en-US" altLang="en-US" sz="2400" dirty="0" smtClean="0"/>
              <a:t>Servant is exploited by the master</a:t>
            </a:r>
          </a:p>
          <a:p>
            <a:pPr eaLnBrk="1" hangingPunct="1">
              <a:defRPr/>
            </a:pPr>
            <a:r>
              <a:rPr lang="en-US" altLang="en-US" sz="2400" dirty="0" smtClean="0"/>
              <a:t>People are exploited by the rulers</a:t>
            </a:r>
          </a:p>
          <a:p>
            <a:pPr marL="0" indent="0" eaLnBrk="1" hangingPunct="1">
              <a:buFontTx/>
              <a:buNone/>
              <a:defRPr/>
            </a:pPr>
            <a:r>
              <a:rPr lang="en-US" altLang="en-US" sz="2400" dirty="0" smtClean="0"/>
              <a:t>Wealth is the objective of everyone through fair or foul means.</a:t>
            </a:r>
          </a:p>
        </p:txBody>
      </p:sp>
    </p:spTree>
    <p:extLst>
      <p:ext uri="{BB962C8B-B14F-4D97-AF65-F5344CB8AC3E}">
        <p14:creationId xmlns:p14="http://schemas.microsoft.com/office/powerpoint/2010/main" xmlns="" val="16381280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r>
              <a:rPr lang="en-US" altLang="en-US" dirty="0" smtClean="0"/>
              <a:t>Lecture </a:t>
            </a:r>
            <a:r>
              <a:rPr lang="en-US" altLang="en-US" dirty="0"/>
              <a:t>4</a:t>
            </a:r>
            <a:r>
              <a:rPr lang="en-US" altLang="en-US" dirty="0" smtClean="0"/>
              <a:t/>
            </a:r>
            <a:br>
              <a:rPr lang="en-US" altLang="en-US" dirty="0" smtClean="0"/>
            </a:br>
            <a:r>
              <a:rPr lang="en-US" altLang="en-US" dirty="0" smtClean="0"/>
              <a:t>Disadvantages of Capitalism</a:t>
            </a:r>
          </a:p>
        </p:txBody>
      </p:sp>
      <p:sp>
        <p:nvSpPr>
          <p:cNvPr id="2" name="Content Placeholder 1"/>
          <p:cNvSpPr>
            <a:spLocks noGrp="1"/>
          </p:cNvSpPr>
          <p:nvPr>
            <p:ph idx="1"/>
          </p:nvPr>
        </p:nvSpPr>
        <p:spPr>
          <a:xfrm>
            <a:off x="457200" y="1828800"/>
            <a:ext cx="8229600" cy="4525963"/>
          </a:xfrm>
        </p:spPr>
        <p:txBody>
          <a:bodyPr/>
          <a:lstStyle/>
          <a:p>
            <a:pPr marL="0" indent="0">
              <a:lnSpc>
                <a:spcPct val="200000"/>
              </a:lnSpc>
              <a:buFontTx/>
              <a:buNone/>
              <a:defRPr/>
            </a:pPr>
            <a:r>
              <a:rPr lang="en-US" sz="2800" dirty="0" smtClean="0"/>
              <a:t>Cut throat competition in the market leads towards the mergers of smaller businesses into big organizations and thus monopolize the market. </a:t>
            </a:r>
          </a:p>
          <a:p>
            <a:pPr marL="0" indent="0">
              <a:lnSpc>
                <a:spcPct val="200000"/>
              </a:lnSpc>
              <a:buFontTx/>
              <a:buNone/>
              <a:defRPr/>
            </a:pPr>
            <a:r>
              <a:rPr lang="en-US" sz="2800" u="sng" dirty="0" smtClean="0"/>
              <a:t>Monopoly</a:t>
            </a:r>
            <a:r>
              <a:rPr lang="en-US" sz="2800" dirty="0" smtClean="0"/>
              <a:t> results in inflation and create obstacles for the new businesses thus leads to unemployment.</a:t>
            </a:r>
          </a:p>
          <a:p>
            <a:pPr marL="0" indent="0">
              <a:lnSpc>
                <a:spcPct val="200000"/>
              </a:lnSpc>
              <a:buFontTx/>
              <a:buNone/>
              <a:defRPr/>
            </a:pPr>
            <a:endParaRPr lang="en-US" sz="2800" dirty="0" smtClean="0"/>
          </a:p>
          <a:p>
            <a:pPr>
              <a:lnSpc>
                <a:spcPct val="200000"/>
              </a:lnSpc>
              <a:defRPr/>
            </a:pPr>
            <a:endParaRPr lang="en-US" sz="2800" dirty="0"/>
          </a:p>
        </p:txBody>
      </p:sp>
    </p:spTree>
    <p:extLst>
      <p:ext uri="{BB962C8B-B14F-4D97-AF65-F5344CB8AC3E}">
        <p14:creationId xmlns:p14="http://schemas.microsoft.com/office/powerpoint/2010/main" xmlns="" val="9738625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z="3200" dirty="0" smtClean="0"/>
              <a:t>Lecture </a:t>
            </a:r>
            <a:r>
              <a:rPr lang="en-US" altLang="en-US" sz="3200" dirty="0"/>
              <a:t>4</a:t>
            </a:r>
            <a:r>
              <a:rPr lang="en-US" altLang="en-US" sz="3200" dirty="0" smtClean="0"/>
              <a:t/>
            </a:r>
            <a:br>
              <a:rPr lang="en-US" altLang="en-US" sz="3200" dirty="0" smtClean="0"/>
            </a:br>
            <a:r>
              <a:rPr lang="en-US" altLang="en-US" sz="3200" dirty="0" smtClean="0"/>
              <a:t>Islamic Economic System Versus Capitalism</a:t>
            </a:r>
          </a:p>
        </p:txBody>
      </p:sp>
      <p:sp>
        <p:nvSpPr>
          <p:cNvPr id="25603" name="Content Placeholder 2"/>
          <p:cNvSpPr>
            <a:spLocks noGrp="1"/>
          </p:cNvSpPr>
          <p:nvPr>
            <p:ph idx="1"/>
          </p:nvPr>
        </p:nvSpPr>
        <p:spPr>
          <a:xfrm>
            <a:off x="457200" y="1484313"/>
            <a:ext cx="8229600" cy="5257800"/>
          </a:xfrm>
        </p:spPr>
        <p:txBody>
          <a:bodyPr/>
          <a:lstStyle/>
          <a:p>
            <a:pPr marL="0" indent="0">
              <a:buFontTx/>
              <a:buNone/>
              <a:defRPr/>
            </a:pPr>
            <a:r>
              <a:rPr lang="en-US" altLang="en-US" sz="2400" u="sng" dirty="0" smtClean="0"/>
              <a:t>Right to own property</a:t>
            </a:r>
          </a:p>
          <a:p>
            <a:pPr>
              <a:defRPr/>
            </a:pPr>
            <a:r>
              <a:rPr lang="en-US" altLang="en-US" sz="2400" dirty="0" smtClean="0"/>
              <a:t>Capitalism believes in the private ownership of the means of production, distribution and exchange which are managed and controlled by individuals or groups of individuals for private profit.</a:t>
            </a:r>
            <a:r>
              <a:rPr lang="en-US" altLang="en-US" sz="2400" dirty="0"/>
              <a:t> </a:t>
            </a:r>
            <a:r>
              <a:rPr lang="en-US" altLang="en-US" sz="2400" dirty="0" smtClean="0"/>
              <a:t>And it leads to the concentration of wealth in few hands.</a:t>
            </a:r>
          </a:p>
          <a:p>
            <a:pPr marL="0" indent="0">
              <a:buFontTx/>
              <a:buNone/>
              <a:defRPr/>
            </a:pPr>
            <a:endParaRPr lang="en-US" altLang="en-US" sz="2400" dirty="0" smtClean="0"/>
          </a:p>
          <a:p>
            <a:pPr>
              <a:defRPr/>
            </a:pPr>
            <a:r>
              <a:rPr lang="en-US" altLang="en-US" sz="2400" dirty="0" smtClean="0"/>
              <a:t>Islamic concept of ownership is unique, i.e. Allah is the real owner of everything.</a:t>
            </a:r>
          </a:p>
          <a:p>
            <a:pPr>
              <a:defRPr/>
            </a:pPr>
            <a:r>
              <a:rPr lang="en-US" altLang="en-US" sz="2400" dirty="0" smtClean="0"/>
              <a:t>Islam allows legal ownership subject to moral obligations.</a:t>
            </a:r>
          </a:p>
          <a:p>
            <a:pPr>
              <a:defRPr/>
            </a:pPr>
            <a:r>
              <a:rPr lang="en-US" altLang="en-US" sz="2400" dirty="0" smtClean="0"/>
              <a:t>Laws of inheritance also distribute the wealth among the heirs to avoid concentration of wealth.</a:t>
            </a:r>
          </a:p>
        </p:txBody>
      </p:sp>
    </p:spTree>
    <p:extLst>
      <p:ext uri="{BB962C8B-B14F-4D97-AF65-F5344CB8AC3E}">
        <p14:creationId xmlns:p14="http://schemas.microsoft.com/office/powerpoint/2010/main" xmlns="" val="2631016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z="3200" dirty="0" smtClean="0"/>
              <a:t>Lecture </a:t>
            </a:r>
            <a:r>
              <a:rPr lang="en-US" altLang="en-US" sz="3200" dirty="0"/>
              <a:t>4</a:t>
            </a:r>
            <a:r>
              <a:rPr lang="en-US" altLang="en-US" sz="3200" dirty="0" smtClean="0"/>
              <a:t/>
            </a:r>
            <a:br>
              <a:rPr lang="en-US" altLang="en-US" sz="3200" dirty="0" smtClean="0"/>
            </a:br>
            <a:r>
              <a:rPr lang="en-US" altLang="en-US" sz="3200" dirty="0" smtClean="0"/>
              <a:t>Islamic Economic System Versus Capitalism</a:t>
            </a:r>
          </a:p>
        </p:txBody>
      </p:sp>
      <p:sp>
        <p:nvSpPr>
          <p:cNvPr id="2" name="Content Placeholder 1"/>
          <p:cNvSpPr>
            <a:spLocks noGrp="1"/>
          </p:cNvSpPr>
          <p:nvPr>
            <p:ph idx="1"/>
          </p:nvPr>
        </p:nvSpPr>
        <p:spPr>
          <a:xfrm>
            <a:off x="468313" y="1484313"/>
            <a:ext cx="8229600" cy="5113337"/>
          </a:xfrm>
        </p:spPr>
        <p:txBody>
          <a:bodyPr/>
          <a:lstStyle/>
          <a:p>
            <a:pPr marL="0" indent="0">
              <a:buFontTx/>
              <a:buNone/>
              <a:defRPr/>
            </a:pPr>
            <a:r>
              <a:rPr lang="en-US" sz="2200" u="sng" dirty="0" smtClean="0"/>
              <a:t>Economic Freedom</a:t>
            </a:r>
          </a:p>
          <a:p>
            <a:pPr>
              <a:defRPr/>
            </a:pPr>
            <a:r>
              <a:rPr lang="en-US" sz="2200" dirty="0" smtClean="0"/>
              <a:t>In Capitalism Every individual has an unbridled liberty to engage in any kind of profitable businesses moral or immoral such as gambling, prostitution, smuggling, black marketing, profiteering, hoarding, speculation, fraud, adulteration, etc. Wealth becomes the religion and faith which lead to selfishness, hatred, mistrust, etc.</a:t>
            </a:r>
          </a:p>
          <a:p>
            <a:pPr>
              <a:defRPr/>
            </a:pPr>
            <a:endParaRPr lang="en-US" sz="2200" dirty="0" smtClean="0"/>
          </a:p>
          <a:p>
            <a:pPr>
              <a:defRPr/>
            </a:pPr>
            <a:r>
              <a:rPr lang="en-US" sz="2200" dirty="0" smtClean="0"/>
              <a:t>Islam allows freedom but within the bounds of Shariah. Halal and Haram are made clear in all economic activities.    Interest, bribery, embezzlement, prostitution, sale of wine, narcotics, short weighing and measuring, gambling, speculation, monopoly, extravagant spending, etc. are not allowed in Islam. </a:t>
            </a:r>
            <a:endParaRPr lang="en-US" sz="2200" dirty="0"/>
          </a:p>
        </p:txBody>
      </p:sp>
    </p:spTree>
    <p:extLst>
      <p:ext uri="{BB962C8B-B14F-4D97-AF65-F5344CB8AC3E}">
        <p14:creationId xmlns:p14="http://schemas.microsoft.com/office/powerpoint/2010/main" xmlns="" val="22146197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z="3200" dirty="0" smtClean="0"/>
              <a:t>Lecture </a:t>
            </a:r>
            <a:r>
              <a:rPr lang="en-US" altLang="en-US" sz="3200" dirty="0"/>
              <a:t>4</a:t>
            </a:r>
            <a:r>
              <a:rPr lang="en-US" altLang="en-US" sz="3200" dirty="0" smtClean="0"/>
              <a:t/>
            </a:r>
            <a:br>
              <a:rPr lang="en-US" altLang="en-US" sz="3200" dirty="0" smtClean="0"/>
            </a:br>
            <a:r>
              <a:rPr lang="en-US" altLang="en-US" sz="3200" dirty="0" smtClean="0"/>
              <a:t>Islamic Economic System Versus Capitalism</a:t>
            </a:r>
          </a:p>
        </p:txBody>
      </p:sp>
      <p:sp>
        <p:nvSpPr>
          <p:cNvPr id="2" name="Content Placeholder 1"/>
          <p:cNvSpPr>
            <a:spLocks noGrp="1"/>
          </p:cNvSpPr>
          <p:nvPr>
            <p:ph idx="1"/>
          </p:nvPr>
        </p:nvSpPr>
        <p:spPr/>
        <p:txBody>
          <a:bodyPr/>
          <a:lstStyle/>
          <a:p>
            <a:pPr marL="0" indent="0">
              <a:buFontTx/>
              <a:buNone/>
              <a:defRPr/>
            </a:pPr>
            <a:r>
              <a:rPr lang="en-US" sz="2400" u="sng" dirty="0" smtClean="0"/>
              <a:t>Monopoly</a:t>
            </a:r>
          </a:p>
          <a:p>
            <a:pPr>
              <a:defRPr/>
            </a:pPr>
            <a:r>
              <a:rPr lang="en-US" sz="2400" dirty="0" smtClean="0"/>
              <a:t>Under capitalism greed of wealth leads the businesses to monopolize the markets and charge higher prices and leads to the destruction of small businesses which result in unemployment.</a:t>
            </a:r>
          </a:p>
          <a:p>
            <a:pPr>
              <a:defRPr/>
            </a:pPr>
            <a:endParaRPr lang="en-US" sz="2400" dirty="0" smtClean="0"/>
          </a:p>
          <a:p>
            <a:pPr>
              <a:defRPr/>
            </a:pPr>
            <a:r>
              <a:rPr lang="en-US" sz="2400" dirty="0" smtClean="0"/>
              <a:t>Islam strictly forbids unhealthy competition and monopolies. Prophet (</a:t>
            </a:r>
            <a:r>
              <a:rPr lang="en-US" sz="2400" dirty="0" err="1" smtClean="0"/>
              <a:t>pbuh</a:t>
            </a:r>
            <a:r>
              <a:rPr lang="en-US" sz="2400" dirty="0" smtClean="0"/>
              <a:t>) said, “whoever monopolies is a sinner.” Commodities and services of common interest are strictly not allowed to be monopolized.</a:t>
            </a:r>
          </a:p>
        </p:txBody>
      </p:sp>
    </p:spTree>
    <p:extLst>
      <p:ext uri="{BB962C8B-B14F-4D97-AF65-F5344CB8AC3E}">
        <p14:creationId xmlns:p14="http://schemas.microsoft.com/office/powerpoint/2010/main" xmlns="" val="38032610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z="3200" dirty="0" smtClean="0"/>
              <a:t>Lecture </a:t>
            </a:r>
            <a:r>
              <a:rPr lang="en-US" altLang="en-US" sz="3200" dirty="0"/>
              <a:t>4</a:t>
            </a:r>
            <a:r>
              <a:rPr lang="en-US" altLang="en-US" sz="3200" dirty="0" smtClean="0"/>
              <a:t/>
            </a:r>
            <a:br>
              <a:rPr lang="en-US" altLang="en-US" sz="3200" dirty="0" smtClean="0"/>
            </a:br>
            <a:r>
              <a:rPr lang="en-US" altLang="en-US" sz="3200" dirty="0" smtClean="0"/>
              <a:t>Islamic Economic System Versus Capitalism</a:t>
            </a:r>
          </a:p>
        </p:txBody>
      </p:sp>
      <p:sp>
        <p:nvSpPr>
          <p:cNvPr id="2" name="Content Placeholder 1"/>
          <p:cNvSpPr>
            <a:spLocks noGrp="1"/>
          </p:cNvSpPr>
          <p:nvPr>
            <p:ph idx="1"/>
          </p:nvPr>
        </p:nvSpPr>
        <p:spPr/>
        <p:txBody>
          <a:bodyPr/>
          <a:lstStyle/>
          <a:p>
            <a:pPr marL="0" indent="0">
              <a:buFontTx/>
              <a:buNone/>
              <a:defRPr/>
            </a:pPr>
            <a:r>
              <a:rPr lang="en-US" sz="2400" u="sng" dirty="0" smtClean="0"/>
              <a:t>Institution of Banking and Interest</a:t>
            </a:r>
          </a:p>
          <a:p>
            <a:pPr>
              <a:defRPr/>
            </a:pPr>
            <a:r>
              <a:rPr lang="en-US" sz="2400" dirty="0" smtClean="0"/>
              <a:t>Interest based financial institutions are the back bone of the capitalism. Financial institutions or banks are the sources of capital for all the business activities.</a:t>
            </a:r>
          </a:p>
          <a:p>
            <a:pPr>
              <a:defRPr/>
            </a:pPr>
            <a:endParaRPr lang="en-US" sz="2400" dirty="0" smtClean="0"/>
          </a:p>
          <a:p>
            <a:pPr>
              <a:defRPr/>
            </a:pPr>
            <a:r>
              <a:rPr lang="en-US" sz="2400" dirty="0" smtClean="0"/>
              <a:t>Islam categorically condemns the interest based businesses and institutions rather it encourages trade.</a:t>
            </a:r>
            <a:endParaRPr lang="en-US" sz="2400" dirty="0"/>
          </a:p>
        </p:txBody>
      </p:sp>
    </p:spTree>
    <p:extLst>
      <p:ext uri="{BB962C8B-B14F-4D97-AF65-F5344CB8AC3E}">
        <p14:creationId xmlns:p14="http://schemas.microsoft.com/office/powerpoint/2010/main" xmlns="" val="2169688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p:txBody>
          <a:bodyPr/>
          <a:lstStyle/>
          <a:p>
            <a:pPr marL="0" indent="0">
              <a:lnSpc>
                <a:spcPct val="200000"/>
              </a:lnSpc>
              <a:buNone/>
            </a:pPr>
            <a:r>
              <a:rPr lang="en-US" dirty="0" smtClean="0"/>
              <a:t>In this lecture we will have a revision of lectures we have studied before and it will help better understand the concepts and eliminate confusions.</a:t>
            </a:r>
            <a:endParaRPr lang="en-US" dirty="0"/>
          </a:p>
        </p:txBody>
      </p:sp>
    </p:spTree>
    <p:extLst>
      <p:ext uri="{BB962C8B-B14F-4D97-AF65-F5344CB8AC3E}">
        <p14:creationId xmlns:p14="http://schemas.microsoft.com/office/powerpoint/2010/main" xmlns="" val="32743668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z="3200" dirty="0" smtClean="0"/>
              <a:t>Lecture </a:t>
            </a:r>
            <a:r>
              <a:rPr lang="en-US" altLang="en-US" sz="3200" dirty="0"/>
              <a:t>4</a:t>
            </a:r>
            <a:r>
              <a:rPr lang="en-US" altLang="en-US" sz="3200" dirty="0" smtClean="0"/>
              <a:t/>
            </a:r>
            <a:br>
              <a:rPr lang="en-US" altLang="en-US" sz="3200" dirty="0" smtClean="0"/>
            </a:br>
            <a:r>
              <a:rPr lang="en-US" altLang="en-US" sz="3200" dirty="0" smtClean="0"/>
              <a:t>Islamic Economic System Versus Capitalism</a:t>
            </a:r>
          </a:p>
        </p:txBody>
      </p:sp>
      <p:sp>
        <p:nvSpPr>
          <p:cNvPr id="3" name="Content Placeholder 2"/>
          <p:cNvSpPr>
            <a:spLocks noGrp="1"/>
          </p:cNvSpPr>
          <p:nvPr>
            <p:ph idx="1"/>
          </p:nvPr>
        </p:nvSpPr>
        <p:spPr/>
        <p:txBody>
          <a:bodyPr/>
          <a:lstStyle/>
          <a:p>
            <a:pPr marL="0" indent="0">
              <a:buFontTx/>
              <a:buNone/>
              <a:defRPr/>
            </a:pPr>
            <a:r>
              <a:rPr lang="en-US" sz="2400" u="sng" dirty="0" smtClean="0"/>
              <a:t>Exploitation</a:t>
            </a:r>
          </a:p>
          <a:p>
            <a:pPr>
              <a:defRPr/>
            </a:pPr>
            <a:r>
              <a:rPr lang="en-US" sz="2400" dirty="0" smtClean="0"/>
              <a:t>In a capitalist society every dominant part of the society (with few exceptions) exploit the poor or weak in the society. </a:t>
            </a:r>
          </a:p>
          <a:p>
            <a:pPr>
              <a:defRPr/>
            </a:pPr>
            <a:endParaRPr lang="en-US" sz="2400" dirty="0"/>
          </a:p>
          <a:p>
            <a:pPr>
              <a:defRPr/>
            </a:pPr>
            <a:r>
              <a:rPr lang="en-US" sz="2400" dirty="0" smtClean="0"/>
              <a:t>Islam strictly prohibits every tool of exploitation such as usury, bribery, gambling, etc. The weaker classes of the society like women, orphans, slaves, laborers, tenants, consumers, etc. have been protected against their exploiters through legislation by Islam.</a:t>
            </a:r>
            <a:endParaRPr lang="en-US" sz="2400" dirty="0"/>
          </a:p>
        </p:txBody>
      </p:sp>
    </p:spTree>
    <p:extLst>
      <p:ext uri="{BB962C8B-B14F-4D97-AF65-F5344CB8AC3E}">
        <p14:creationId xmlns:p14="http://schemas.microsoft.com/office/powerpoint/2010/main" xmlns="" val="21914181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z="3200" dirty="0" smtClean="0"/>
              <a:t>Lecture </a:t>
            </a:r>
            <a:r>
              <a:rPr lang="en-US" altLang="en-US" sz="3200" dirty="0"/>
              <a:t>4</a:t>
            </a:r>
            <a:r>
              <a:rPr lang="en-US" altLang="en-US" sz="3200" dirty="0" smtClean="0"/>
              <a:t/>
            </a:r>
            <a:br>
              <a:rPr lang="en-US" altLang="en-US" sz="3200" dirty="0" smtClean="0"/>
            </a:br>
            <a:r>
              <a:rPr lang="en-US" altLang="en-US" sz="3200" dirty="0" smtClean="0"/>
              <a:t>Islamic Economic System Versus Capitalism</a:t>
            </a:r>
          </a:p>
        </p:txBody>
      </p:sp>
      <p:sp>
        <p:nvSpPr>
          <p:cNvPr id="30723" name="Content Placeholder 2"/>
          <p:cNvSpPr>
            <a:spLocks noGrp="1"/>
          </p:cNvSpPr>
          <p:nvPr>
            <p:ph idx="1"/>
          </p:nvPr>
        </p:nvSpPr>
        <p:spPr/>
        <p:txBody>
          <a:bodyPr/>
          <a:lstStyle/>
          <a:p>
            <a:pPr marL="0" indent="0">
              <a:buFontTx/>
              <a:buNone/>
            </a:pPr>
            <a:r>
              <a:rPr lang="en-US" altLang="en-US" sz="2400" u="sng" smtClean="0"/>
              <a:t>Distribution of wealth</a:t>
            </a:r>
          </a:p>
          <a:p>
            <a:pPr marL="0" indent="0">
              <a:buFontTx/>
              <a:buNone/>
            </a:pPr>
            <a:r>
              <a:rPr lang="en-US" altLang="en-US" sz="2400" smtClean="0"/>
              <a:t>In capitalism polarization into rich and poor takes place in the society. People are divided into different classes based on the wealth they possess. It can result into chaos and riots among the people in the society.</a:t>
            </a:r>
          </a:p>
          <a:p>
            <a:pPr marL="0" indent="0">
              <a:buFontTx/>
              <a:buNone/>
            </a:pPr>
            <a:endParaRPr lang="en-US" altLang="en-US" sz="2400" smtClean="0"/>
          </a:p>
          <a:p>
            <a:pPr marL="0" indent="0">
              <a:buFontTx/>
              <a:buNone/>
            </a:pPr>
            <a:r>
              <a:rPr lang="en-US" altLang="en-US" sz="2400" smtClean="0"/>
              <a:t>Islam ensures fair and equitable distribution of wealth and economic resources. System of Zakat and Sadqat is in place, hoarding of wealth is prohibited</a:t>
            </a:r>
          </a:p>
          <a:p>
            <a:pPr marL="0" indent="0">
              <a:buFontTx/>
              <a:buNone/>
            </a:pPr>
            <a:endParaRPr lang="en-US" altLang="en-US" sz="2400" smtClean="0"/>
          </a:p>
          <a:p>
            <a:pPr marL="0" indent="0">
              <a:buFontTx/>
              <a:buNone/>
            </a:pPr>
            <a:endParaRPr lang="en-US" altLang="en-US" sz="2400" smtClean="0"/>
          </a:p>
          <a:p>
            <a:pPr marL="0" indent="0">
              <a:buFontTx/>
              <a:buNone/>
            </a:pPr>
            <a:endParaRPr lang="en-US" altLang="en-US" sz="2400" smtClean="0"/>
          </a:p>
        </p:txBody>
      </p:sp>
    </p:spTree>
    <p:extLst>
      <p:ext uri="{BB962C8B-B14F-4D97-AF65-F5344CB8AC3E}">
        <p14:creationId xmlns:p14="http://schemas.microsoft.com/office/powerpoint/2010/main" xmlns="" val="4679124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76200"/>
            <a:ext cx="8229600" cy="1066800"/>
          </a:xfrm>
        </p:spPr>
        <p:txBody>
          <a:bodyPr>
            <a:normAutofit fontScale="90000"/>
          </a:bodyPr>
          <a:lstStyle/>
          <a:p>
            <a:pPr eaLnBrk="1" hangingPunct="1"/>
            <a:r>
              <a:rPr lang="en-US" altLang="en-US" sz="3600" dirty="0" smtClean="0"/>
              <a:t>Lecture </a:t>
            </a:r>
            <a:r>
              <a:rPr lang="en-US" altLang="en-US" sz="3600" dirty="0" smtClean="0"/>
              <a:t>5</a:t>
            </a:r>
            <a:br>
              <a:rPr lang="en-US" altLang="en-US" sz="3600" dirty="0" smtClean="0"/>
            </a:br>
            <a:r>
              <a:rPr lang="en-US" altLang="en-US" sz="3600" dirty="0" smtClean="0"/>
              <a:t>Major Differences among the Systems</a:t>
            </a:r>
          </a:p>
        </p:txBody>
      </p:sp>
      <p:sp>
        <p:nvSpPr>
          <p:cNvPr id="24579" name="Content Placeholder 2"/>
          <p:cNvSpPr>
            <a:spLocks noGrp="1"/>
          </p:cNvSpPr>
          <p:nvPr>
            <p:ph idx="1"/>
          </p:nvPr>
        </p:nvSpPr>
        <p:spPr>
          <a:xfrm>
            <a:off x="457200" y="1196975"/>
            <a:ext cx="8229600" cy="5661025"/>
          </a:xfrm>
        </p:spPr>
        <p:txBody>
          <a:bodyPr/>
          <a:lstStyle/>
          <a:p>
            <a:pPr marL="0" indent="0" eaLnBrk="1" hangingPunct="1">
              <a:buFontTx/>
              <a:buNone/>
            </a:pPr>
            <a:r>
              <a:rPr lang="en-US" altLang="en-US" sz="2800" u="sng" smtClean="0"/>
              <a:t>1. Liberty to Earn</a:t>
            </a:r>
            <a:endParaRPr lang="en-US" altLang="en-US" sz="2400" u="sng" smtClean="0"/>
          </a:p>
          <a:p>
            <a:pPr marL="0" indent="0" eaLnBrk="1" hangingPunct="1">
              <a:buFontTx/>
              <a:buNone/>
            </a:pPr>
            <a:r>
              <a:rPr lang="en-US" altLang="en-US" sz="2200" u="sng" smtClean="0"/>
              <a:t>Capitalism</a:t>
            </a:r>
            <a:r>
              <a:rPr lang="en-US" altLang="en-US" sz="2200" smtClean="0"/>
              <a:t> is a voluntary economic system where people trade in a free market and earn product of their labor and can trade it against the product of others labor. Unbridled liberty leads to so many immoral activities that cause the destruction of the health, moral values and economic conditions of the nations.</a:t>
            </a:r>
          </a:p>
          <a:p>
            <a:pPr marL="0" indent="0" eaLnBrk="1" hangingPunct="1">
              <a:buFontTx/>
              <a:buNone/>
            </a:pPr>
            <a:endParaRPr lang="en-US" altLang="en-US" sz="2200" smtClean="0"/>
          </a:p>
          <a:p>
            <a:pPr marL="0" indent="0" eaLnBrk="1" hangingPunct="1">
              <a:buFontTx/>
              <a:buNone/>
            </a:pPr>
            <a:r>
              <a:rPr lang="en-US" altLang="en-US" sz="2200" smtClean="0"/>
              <a:t>In </a:t>
            </a:r>
            <a:r>
              <a:rPr lang="en-US" altLang="en-US" sz="2200" u="sng" smtClean="0"/>
              <a:t>Communism and socialism (to a large extent) </a:t>
            </a:r>
            <a:r>
              <a:rPr lang="en-US" altLang="en-US" sz="2200" smtClean="0"/>
              <a:t>the product of peoples labor is confiscated by the state to distribute it equally among the public. People have to lose their earning in a coercive environment, e.g. many Ukrainian farmers were killed because they tried to conceal the grains of their sustenance.</a:t>
            </a:r>
          </a:p>
          <a:p>
            <a:pPr marL="0" indent="0" eaLnBrk="1" hangingPunct="1">
              <a:buFontTx/>
              <a:buNone/>
            </a:pPr>
            <a:endParaRPr lang="en-US" altLang="en-US" sz="2200" smtClean="0"/>
          </a:p>
          <a:p>
            <a:pPr marL="0" indent="0" eaLnBrk="1" hangingPunct="1">
              <a:buFontTx/>
              <a:buNone/>
            </a:pPr>
            <a:r>
              <a:rPr lang="en-US" altLang="en-US" sz="2200" u="sng" smtClean="0"/>
              <a:t>Islamic economic system</a:t>
            </a:r>
            <a:r>
              <a:rPr lang="en-US" altLang="en-US" sz="2200" smtClean="0"/>
              <a:t> allows individuals to operate in a free market but all the activities should be Sharia Compliant.</a:t>
            </a:r>
          </a:p>
        </p:txBody>
      </p:sp>
    </p:spTree>
    <p:extLst>
      <p:ext uri="{BB962C8B-B14F-4D97-AF65-F5344CB8AC3E}">
        <p14:creationId xmlns:p14="http://schemas.microsoft.com/office/powerpoint/2010/main" xmlns="" val="37423141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274638"/>
            <a:ext cx="8229600" cy="777875"/>
          </a:xfrm>
        </p:spPr>
        <p:txBody>
          <a:bodyPr>
            <a:normAutofit fontScale="90000"/>
          </a:bodyPr>
          <a:lstStyle/>
          <a:p>
            <a:r>
              <a:rPr lang="en-US" altLang="en-US" sz="3600" dirty="0" smtClean="0"/>
              <a:t>Lecture </a:t>
            </a:r>
            <a:r>
              <a:rPr lang="en-US" altLang="en-US" sz="3600" dirty="0"/>
              <a:t>5</a:t>
            </a:r>
            <a:r>
              <a:rPr lang="en-US" altLang="en-US" sz="3600" dirty="0" smtClean="0"/>
              <a:t/>
            </a:r>
            <a:br>
              <a:rPr lang="en-US" altLang="en-US" sz="3600" dirty="0" smtClean="0"/>
            </a:br>
            <a:r>
              <a:rPr lang="en-US" altLang="en-US" sz="3600" dirty="0" smtClean="0"/>
              <a:t>Major Differences among the Systems</a:t>
            </a:r>
          </a:p>
        </p:txBody>
      </p:sp>
      <p:sp>
        <p:nvSpPr>
          <p:cNvPr id="25603" name="Content Placeholder 2"/>
          <p:cNvSpPr>
            <a:spLocks noGrp="1"/>
          </p:cNvSpPr>
          <p:nvPr>
            <p:ph idx="1"/>
          </p:nvPr>
        </p:nvSpPr>
        <p:spPr>
          <a:xfrm>
            <a:off x="457200" y="1341438"/>
            <a:ext cx="8229600" cy="5327650"/>
          </a:xfrm>
        </p:spPr>
        <p:txBody>
          <a:bodyPr/>
          <a:lstStyle/>
          <a:p>
            <a:pPr marL="0" indent="0" eaLnBrk="1" hangingPunct="1">
              <a:buFontTx/>
              <a:buNone/>
            </a:pPr>
            <a:r>
              <a:rPr lang="en-US" altLang="en-US" sz="2800" u="sng" smtClean="0"/>
              <a:t>2. Liberty to own</a:t>
            </a:r>
            <a:endParaRPr lang="en-US" altLang="en-US" sz="2400" u="sng" smtClean="0"/>
          </a:p>
          <a:p>
            <a:pPr marL="0" indent="0" eaLnBrk="1" hangingPunct="1">
              <a:buFontTx/>
              <a:buNone/>
            </a:pPr>
            <a:r>
              <a:rPr lang="en-US" altLang="en-US" sz="2400" u="sng" smtClean="0"/>
              <a:t>Capitalism</a:t>
            </a:r>
            <a:r>
              <a:rPr lang="en-US" altLang="en-US" sz="2400" smtClean="0"/>
              <a:t> allows the people to own as much they can and lust to accumulate more and more wealth leads towards unfair means of earning and an imbalance is the distribution of wealth.</a:t>
            </a:r>
          </a:p>
          <a:p>
            <a:pPr marL="0" indent="0" eaLnBrk="1" hangingPunct="1">
              <a:buFontTx/>
              <a:buNone/>
            </a:pPr>
            <a:r>
              <a:rPr lang="en-US" altLang="en-US" sz="2400" u="sng" smtClean="0"/>
              <a:t>Communism</a:t>
            </a:r>
            <a:r>
              <a:rPr lang="en-US" altLang="en-US" sz="2400" smtClean="0"/>
              <a:t> and socialism restrict the right of ownership, in communism no individual has the right to own property.</a:t>
            </a:r>
          </a:p>
          <a:p>
            <a:pPr marL="0" indent="0" eaLnBrk="1" hangingPunct="1">
              <a:buFontTx/>
              <a:buNone/>
            </a:pPr>
            <a:endParaRPr lang="en-US" altLang="en-US" sz="2400" smtClean="0"/>
          </a:p>
          <a:p>
            <a:pPr marL="0" indent="0" eaLnBrk="1" hangingPunct="1">
              <a:buFontTx/>
              <a:buNone/>
            </a:pPr>
            <a:r>
              <a:rPr lang="en-US" altLang="en-US" sz="2400" u="sng" smtClean="0"/>
              <a:t>Islam</a:t>
            </a:r>
            <a:r>
              <a:rPr lang="en-US" altLang="en-US" sz="2400" smtClean="0"/>
              <a:t> allows the people to own property as much they want but with the unique concept that Allah is the owner of everything; and holds the followers accountable regarding the legality of property (Sharia compliance and also apply obligatory taxes like Zakat and encourages Sadaqat).</a:t>
            </a:r>
          </a:p>
        </p:txBody>
      </p:sp>
    </p:spTree>
    <p:extLst>
      <p:ext uri="{BB962C8B-B14F-4D97-AF65-F5344CB8AC3E}">
        <p14:creationId xmlns:p14="http://schemas.microsoft.com/office/powerpoint/2010/main" xmlns="" val="33636067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r>
              <a:rPr lang="en-US" altLang="en-US" sz="3600" dirty="0" smtClean="0"/>
              <a:t>Lecture </a:t>
            </a:r>
            <a:r>
              <a:rPr lang="en-US" altLang="en-US" sz="3600" dirty="0"/>
              <a:t>5</a:t>
            </a:r>
            <a:r>
              <a:rPr lang="en-US" altLang="en-US" sz="3600" dirty="0" smtClean="0"/>
              <a:t/>
            </a:r>
            <a:br>
              <a:rPr lang="en-US" altLang="en-US" sz="3600" dirty="0" smtClean="0"/>
            </a:br>
            <a:r>
              <a:rPr lang="en-US" altLang="en-US" sz="3600" dirty="0" smtClean="0"/>
              <a:t>Major Differences among the Systems</a:t>
            </a:r>
          </a:p>
        </p:txBody>
      </p:sp>
      <p:sp>
        <p:nvSpPr>
          <p:cNvPr id="26627" name="Content Placeholder 2"/>
          <p:cNvSpPr>
            <a:spLocks noGrp="1"/>
          </p:cNvSpPr>
          <p:nvPr>
            <p:ph idx="1"/>
          </p:nvPr>
        </p:nvSpPr>
        <p:spPr/>
        <p:txBody>
          <a:bodyPr/>
          <a:lstStyle/>
          <a:p>
            <a:pPr marL="0" indent="0" eaLnBrk="1" hangingPunct="1">
              <a:buFontTx/>
              <a:buNone/>
            </a:pPr>
            <a:r>
              <a:rPr lang="en-US" altLang="en-US" sz="2800" u="sng" smtClean="0"/>
              <a:t>3. Distribution of wealth</a:t>
            </a:r>
          </a:p>
          <a:p>
            <a:pPr marL="0" indent="0" eaLnBrk="1" hangingPunct="1">
              <a:buFontTx/>
              <a:buNone/>
            </a:pPr>
            <a:r>
              <a:rPr lang="en-US" altLang="en-US" sz="2400" u="sng" smtClean="0"/>
              <a:t>Capitalism</a:t>
            </a:r>
            <a:r>
              <a:rPr lang="en-US" altLang="en-US" sz="2400" smtClean="0"/>
              <a:t> leads to unfair distribution of wealth (as discussed in the previous lecture) which creates so many social problems.</a:t>
            </a:r>
          </a:p>
          <a:p>
            <a:pPr marL="0" indent="0" eaLnBrk="1" hangingPunct="1">
              <a:buFontTx/>
              <a:buNone/>
            </a:pPr>
            <a:r>
              <a:rPr lang="en-US" altLang="en-US" sz="2400" u="sng" smtClean="0"/>
              <a:t>Socialism and communism</a:t>
            </a:r>
            <a:r>
              <a:rPr lang="en-US" altLang="en-US" sz="2400" smtClean="0"/>
              <a:t> claim equal distribution of wealth which is against the laws of nature, as it will limit the desire to work.</a:t>
            </a:r>
          </a:p>
          <a:p>
            <a:pPr marL="0" indent="0" eaLnBrk="1" hangingPunct="1">
              <a:buFontTx/>
              <a:buNone/>
            </a:pPr>
            <a:endParaRPr lang="en-US" altLang="en-US" sz="2400" smtClean="0"/>
          </a:p>
          <a:p>
            <a:pPr marL="0" indent="0" eaLnBrk="1" hangingPunct="1">
              <a:buFontTx/>
              <a:buNone/>
            </a:pPr>
            <a:r>
              <a:rPr lang="en-US" altLang="en-US" sz="2400" u="sng" smtClean="0"/>
              <a:t>Islam</a:t>
            </a:r>
            <a:r>
              <a:rPr lang="en-US" altLang="en-US" sz="2400" smtClean="0"/>
              <a:t> allows the people to earn using Halal means and get rich, also Islam allows the people to be poor and rich but not to the extent that it create classes in the society.</a:t>
            </a:r>
          </a:p>
        </p:txBody>
      </p:sp>
    </p:spTree>
    <p:extLst>
      <p:ext uri="{BB962C8B-B14F-4D97-AF65-F5344CB8AC3E}">
        <p14:creationId xmlns:p14="http://schemas.microsoft.com/office/powerpoint/2010/main" xmlns="" val="26851111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3"/>
          <p:cNvSpPr>
            <a:spLocks noGrp="1"/>
          </p:cNvSpPr>
          <p:nvPr>
            <p:ph idx="1"/>
          </p:nvPr>
        </p:nvSpPr>
        <p:spPr/>
        <p:txBody>
          <a:bodyPr/>
          <a:lstStyle/>
          <a:p>
            <a:pPr marL="0" indent="0" eaLnBrk="1" hangingPunct="1">
              <a:buFontTx/>
              <a:buNone/>
            </a:pPr>
            <a:r>
              <a:rPr lang="en-US" altLang="en-US" sz="2800" u="sng" smtClean="0"/>
              <a:t>4. Reward of labor in Capitalism Socialism and Islamic Economic System</a:t>
            </a:r>
          </a:p>
          <a:p>
            <a:pPr marL="0" indent="0" eaLnBrk="1" hangingPunct="1">
              <a:buFontTx/>
              <a:buNone/>
            </a:pPr>
            <a:endParaRPr lang="en-US" altLang="en-US" sz="2400" smtClean="0"/>
          </a:p>
          <a:p>
            <a:pPr marL="0" indent="0" eaLnBrk="1" hangingPunct="1">
              <a:buFontTx/>
              <a:buNone/>
            </a:pPr>
            <a:r>
              <a:rPr lang="en-US" altLang="en-US" sz="2400" smtClean="0"/>
              <a:t>Capitalism, Socialism and Islamic economic system recognizes the hard work of the laborers by paying them accordingly, where as communism doesn’t recognize it. Recognition and sense of achievement makes people more productive and innovative.</a:t>
            </a:r>
          </a:p>
        </p:txBody>
      </p:sp>
      <p:sp>
        <p:nvSpPr>
          <p:cNvPr id="27651" name="Title 4"/>
          <p:cNvSpPr>
            <a:spLocks noGrp="1"/>
          </p:cNvSpPr>
          <p:nvPr>
            <p:ph type="title"/>
          </p:nvPr>
        </p:nvSpPr>
        <p:spPr/>
        <p:txBody>
          <a:bodyPr/>
          <a:lstStyle/>
          <a:p>
            <a:r>
              <a:rPr lang="en-US" altLang="en-US" sz="3200" dirty="0" smtClean="0"/>
              <a:t>Lecture </a:t>
            </a:r>
            <a:r>
              <a:rPr lang="en-US" altLang="en-US" sz="3200" dirty="0"/>
              <a:t>5</a:t>
            </a:r>
            <a:r>
              <a:rPr lang="en-US" altLang="en-US" sz="3200" dirty="0" smtClean="0"/>
              <a:t/>
            </a:r>
            <a:br>
              <a:rPr lang="en-US" altLang="en-US" sz="3200" dirty="0" smtClean="0"/>
            </a:br>
            <a:r>
              <a:rPr lang="en-US" altLang="en-US" sz="3200" dirty="0" smtClean="0"/>
              <a:t>Major Differences among the Systems</a:t>
            </a:r>
          </a:p>
        </p:txBody>
      </p:sp>
    </p:spTree>
    <p:extLst>
      <p:ext uri="{BB962C8B-B14F-4D97-AF65-F5344CB8AC3E}">
        <p14:creationId xmlns:p14="http://schemas.microsoft.com/office/powerpoint/2010/main" xmlns="" val="35841466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3"/>
          <p:cNvSpPr>
            <a:spLocks noGrp="1"/>
          </p:cNvSpPr>
          <p:nvPr>
            <p:ph idx="1"/>
          </p:nvPr>
        </p:nvSpPr>
        <p:spPr/>
        <p:txBody>
          <a:bodyPr/>
          <a:lstStyle/>
          <a:p>
            <a:pPr marL="0" indent="0" eaLnBrk="1" hangingPunct="1">
              <a:buFontTx/>
              <a:buNone/>
            </a:pPr>
            <a:r>
              <a:rPr lang="en-US" altLang="en-US" sz="2800" smtClean="0"/>
              <a:t>5. </a:t>
            </a:r>
            <a:r>
              <a:rPr lang="en-US" altLang="en-US" sz="2800" u="sng" smtClean="0"/>
              <a:t>Innovativeness of the system</a:t>
            </a:r>
          </a:p>
          <a:p>
            <a:pPr marL="0" indent="0" eaLnBrk="1" hangingPunct="1">
              <a:buFontTx/>
              <a:buNone/>
            </a:pPr>
            <a:endParaRPr lang="en-US" altLang="en-US" sz="2400" smtClean="0"/>
          </a:p>
          <a:p>
            <a:pPr marL="0" indent="0" eaLnBrk="1" hangingPunct="1">
              <a:buFontTx/>
              <a:buNone/>
            </a:pPr>
            <a:r>
              <a:rPr lang="en-US" altLang="en-US" sz="2400" smtClean="0"/>
              <a:t>Freedom of production and marketing, sense of achievement and recognition in </a:t>
            </a:r>
            <a:r>
              <a:rPr lang="en-US" altLang="en-US" sz="2400" u="sng" smtClean="0"/>
              <a:t>Islamic economic system and Capitalism</a:t>
            </a:r>
            <a:r>
              <a:rPr lang="en-US" altLang="en-US" sz="2400" smtClean="0"/>
              <a:t> result in more sophisticated, innovative and useful products in the economy.</a:t>
            </a:r>
          </a:p>
          <a:p>
            <a:pPr marL="0" indent="0" eaLnBrk="1" hangingPunct="1">
              <a:buFontTx/>
              <a:buNone/>
            </a:pPr>
            <a:endParaRPr lang="en-US" altLang="en-US" sz="2400" smtClean="0"/>
          </a:p>
          <a:p>
            <a:pPr marL="0" indent="0" eaLnBrk="1" hangingPunct="1">
              <a:buFontTx/>
              <a:buNone/>
            </a:pPr>
            <a:r>
              <a:rPr lang="en-US" altLang="en-US" sz="2400" u="sng" smtClean="0"/>
              <a:t>Socialism and Communism</a:t>
            </a:r>
            <a:r>
              <a:rPr lang="en-US" altLang="en-US" sz="2400" smtClean="0"/>
              <a:t> being controlled form of economies where state determines what to produce, how much to produce and for whom to produce, leads to stagnation and  low growth in the economy</a:t>
            </a:r>
          </a:p>
        </p:txBody>
      </p:sp>
      <p:sp>
        <p:nvSpPr>
          <p:cNvPr id="28675" name="Title 4"/>
          <p:cNvSpPr>
            <a:spLocks noGrp="1"/>
          </p:cNvSpPr>
          <p:nvPr>
            <p:ph type="title"/>
          </p:nvPr>
        </p:nvSpPr>
        <p:spPr/>
        <p:txBody>
          <a:bodyPr/>
          <a:lstStyle/>
          <a:p>
            <a:r>
              <a:rPr lang="en-US" altLang="en-US" sz="3200" dirty="0" smtClean="0"/>
              <a:t>Lecture </a:t>
            </a:r>
            <a:r>
              <a:rPr lang="en-US" altLang="en-US" sz="3200" dirty="0"/>
              <a:t>5</a:t>
            </a:r>
            <a:r>
              <a:rPr lang="en-US" altLang="en-US" sz="3200" dirty="0" smtClean="0"/>
              <a:t/>
            </a:r>
            <a:br>
              <a:rPr lang="en-US" altLang="en-US" sz="3200" dirty="0" smtClean="0"/>
            </a:br>
            <a:r>
              <a:rPr lang="en-US" altLang="en-US" sz="3200" dirty="0" smtClean="0"/>
              <a:t>Major Differences among the Systems</a:t>
            </a:r>
          </a:p>
        </p:txBody>
      </p:sp>
    </p:spTree>
    <p:extLst>
      <p:ext uri="{BB962C8B-B14F-4D97-AF65-F5344CB8AC3E}">
        <p14:creationId xmlns:p14="http://schemas.microsoft.com/office/powerpoint/2010/main" xmlns="" val="5854701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3"/>
          <p:cNvSpPr>
            <a:spLocks noGrp="1"/>
          </p:cNvSpPr>
          <p:nvPr>
            <p:ph idx="1"/>
          </p:nvPr>
        </p:nvSpPr>
        <p:spPr/>
        <p:txBody>
          <a:bodyPr/>
          <a:lstStyle/>
          <a:p>
            <a:pPr marL="0" indent="0" eaLnBrk="1" hangingPunct="1">
              <a:buFontTx/>
              <a:buNone/>
            </a:pPr>
            <a:r>
              <a:rPr lang="en-US" altLang="en-US" sz="2800" u="sng" smtClean="0"/>
              <a:t>6. Social Structure</a:t>
            </a:r>
          </a:p>
          <a:p>
            <a:pPr marL="0" indent="0" eaLnBrk="1" hangingPunct="1">
              <a:buFontTx/>
              <a:buNone/>
            </a:pPr>
            <a:endParaRPr lang="en-US" altLang="en-US" sz="2400" u="sng" smtClean="0"/>
          </a:p>
          <a:p>
            <a:pPr marL="0" indent="0" eaLnBrk="1" hangingPunct="1">
              <a:buFontTx/>
              <a:buNone/>
            </a:pPr>
            <a:r>
              <a:rPr lang="en-US" altLang="en-US" sz="2400" u="sng" smtClean="0"/>
              <a:t>Socialism and Communism</a:t>
            </a:r>
            <a:r>
              <a:rPr lang="en-US" altLang="en-US" sz="2400" smtClean="0"/>
              <a:t> diminishes and eliminate the class distinctions; </a:t>
            </a:r>
            <a:r>
              <a:rPr lang="en-US" altLang="en-US" sz="2400" u="sng" smtClean="0"/>
              <a:t>Islam</a:t>
            </a:r>
            <a:r>
              <a:rPr lang="en-US" altLang="en-US" sz="2400" smtClean="0"/>
              <a:t> also doesn’t believe in class system rather sets the piety as the standard of being respectable.</a:t>
            </a:r>
          </a:p>
          <a:p>
            <a:pPr marL="0" indent="0" eaLnBrk="1" hangingPunct="1">
              <a:buFontTx/>
              <a:buNone/>
            </a:pPr>
            <a:endParaRPr lang="en-US" altLang="en-US" sz="2400" smtClean="0"/>
          </a:p>
          <a:p>
            <a:pPr marL="0" indent="0" eaLnBrk="1" hangingPunct="1">
              <a:buFontTx/>
              <a:buNone/>
            </a:pPr>
            <a:r>
              <a:rPr lang="en-US" altLang="en-US" sz="2400" u="sng" smtClean="0"/>
              <a:t>Capitalism</a:t>
            </a:r>
            <a:r>
              <a:rPr lang="en-US" altLang="en-US" sz="2400" smtClean="0"/>
              <a:t> on the other hand has created classes in the societies based on the level of wealth people possess.</a:t>
            </a:r>
          </a:p>
        </p:txBody>
      </p:sp>
      <p:sp>
        <p:nvSpPr>
          <p:cNvPr id="29699" name="Title 4"/>
          <p:cNvSpPr>
            <a:spLocks noGrp="1"/>
          </p:cNvSpPr>
          <p:nvPr>
            <p:ph type="title"/>
          </p:nvPr>
        </p:nvSpPr>
        <p:spPr/>
        <p:txBody>
          <a:bodyPr/>
          <a:lstStyle/>
          <a:p>
            <a:r>
              <a:rPr lang="en-US" altLang="en-US" sz="3200" dirty="0" smtClean="0"/>
              <a:t>Lecture </a:t>
            </a:r>
            <a:r>
              <a:rPr lang="en-US" altLang="en-US" sz="3200" dirty="0"/>
              <a:t>5</a:t>
            </a:r>
            <a:r>
              <a:rPr lang="en-US" altLang="en-US" sz="3200" dirty="0" smtClean="0"/>
              <a:t/>
            </a:r>
            <a:br>
              <a:rPr lang="en-US" altLang="en-US" sz="3200" dirty="0" smtClean="0"/>
            </a:br>
            <a:r>
              <a:rPr lang="en-US" altLang="en-US" sz="3200" dirty="0" smtClean="0"/>
              <a:t>Major Differences among the Systems</a:t>
            </a:r>
          </a:p>
        </p:txBody>
      </p:sp>
    </p:spTree>
    <p:extLst>
      <p:ext uri="{BB962C8B-B14F-4D97-AF65-F5344CB8AC3E}">
        <p14:creationId xmlns:p14="http://schemas.microsoft.com/office/powerpoint/2010/main" xmlns="" val="11241137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3"/>
          <p:cNvSpPr>
            <a:spLocks noGrp="1"/>
          </p:cNvSpPr>
          <p:nvPr>
            <p:ph idx="1"/>
          </p:nvPr>
        </p:nvSpPr>
        <p:spPr>
          <a:xfrm>
            <a:off x="457200" y="1600200"/>
            <a:ext cx="8229600" cy="4781550"/>
          </a:xfrm>
        </p:spPr>
        <p:txBody>
          <a:bodyPr>
            <a:normAutofit lnSpcReduction="10000"/>
          </a:bodyPr>
          <a:lstStyle/>
          <a:p>
            <a:pPr marL="0" indent="0" eaLnBrk="1" hangingPunct="1">
              <a:buFontTx/>
              <a:buNone/>
            </a:pPr>
            <a:r>
              <a:rPr lang="en-US" altLang="en-US" sz="2800" u="sng" dirty="0" smtClean="0"/>
              <a:t>7. Ways of Change</a:t>
            </a:r>
          </a:p>
          <a:p>
            <a:pPr marL="0" indent="0" eaLnBrk="1" hangingPunct="1">
              <a:buFontTx/>
              <a:buNone/>
            </a:pPr>
            <a:r>
              <a:rPr lang="en-US" altLang="en-US" sz="2400" dirty="0" smtClean="0"/>
              <a:t>In </a:t>
            </a:r>
            <a:r>
              <a:rPr lang="en-US" altLang="en-US" sz="2400" u="sng" dirty="0" smtClean="0"/>
              <a:t>Socialism and Communism</a:t>
            </a:r>
            <a:r>
              <a:rPr lang="en-US" altLang="en-US" sz="2400" dirty="0" smtClean="0"/>
              <a:t> governments and workers are the agents of change and they even control the ideologies and desires of the people.</a:t>
            </a:r>
          </a:p>
          <a:p>
            <a:pPr marL="0" indent="0" eaLnBrk="1" hangingPunct="1">
              <a:buFontTx/>
              <a:buNone/>
            </a:pPr>
            <a:endParaRPr lang="en-US" altLang="en-US" sz="2400" dirty="0" smtClean="0"/>
          </a:p>
          <a:p>
            <a:pPr marL="0" indent="0" eaLnBrk="1" hangingPunct="1">
              <a:buFontTx/>
              <a:buNone/>
            </a:pPr>
            <a:r>
              <a:rPr lang="en-US" altLang="en-US" sz="2400" dirty="0" smtClean="0"/>
              <a:t>In </a:t>
            </a:r>
            <a:r>
              <a:rPr lang="en-US" altLang="en-US" sz="2400" u="sng" dirty="0" smtClean="0"/>
              <a:t>Capitalism</a:t>
            </a:r>
            <a:r>
              <a:rPr lang="en-US" altLang="en-US" sz="2400" dirty="0" smtClean="0"/>
              <a:t> free market would determine the change in production, while government only regulates the business practices.</a:t>
            </a:r>
          </a:p>
          <a:p>
            <a:pPr marL="0" indent="0" eaLnBrk="1" hangingPunct="1">
              <a:buFontTx/>
              <a:buNone/>
            </a:pPr>
            <a:endParaRPr lang="en-US" altLang="en-US" sz="2400" dirty="0" smtClean="0"/>
          </a:p>
          <a:p>
            <a:pPr marL="0" indent="0" eaLnBrk="1" hangingPunct="1">
              <a:buFontTx/>
              <a:buNone/>
            </a:pPr>
            <a:r>
              <a:rPr lang="en-US" altLang="en-US" sz="2400" u="sng" dirty="0" smtClean="0"/>
              <a:t>Islam</a:t>
            </a:r>
            <a:r>
              <a:rPr lang="en-US" altLang="en-US" sz="2400" dirty="0" smtClean="0"/>
              <a:t> allows change through the forces of the market provided that it doesn’t go against the religious and moral values of the society.</a:t>
            </a:r>
          </a:p>
        </p:txBody>
      </p:sp>
      <p:sp>
        <p:nvSpPr>
          <p:cNvPr id="30723" name="Title 4"/>
          <p:cNvSpPr>
            <a:spLocks noGrp="1"/>
          </p:cNvSpPr>
          <p:nvPr>
            <p:ph type="title"/>
          </p:nvPr>
        </p:nvSpPr>
        <p:spPr/>
        <p:txBody>
          <a:bodyPr/>
          <a:lstStyle/>
          <a:p>
            <a:r>
              <a:rPr lang="en-US" altLang="en-US" sz="3200" dirty="0" smtClean="0"/>
              <a:t>Lecture </a:t>
            </a:r>
            <a:r>
              <a:rPr lang="en-US" altLang="en-US" sz="3200" dirty="0"/>
              <a:t>5</a:t>
            </a:r>
            <a:r>
              <a:rPr lang="en-US" altLang="en-US" sz="3200" dirty="0" smtClean="0"/>
              <a:t/>
            </a:r>
            <a:br>
              <a:rPr lang="en-US" altLang="en-US" sz="3200" dirty="0" smtClean="0"/>
            </a:br>
            <a:r>
              <a:rPr lang="en-US" altLang="en-US" sz="3200" dirty="0" smtClean="0"/>
              <a:t>Major Differences among the Systems</a:t>
            </a:r>
          </a:p>
        </p:txBody>
      </p:sp>
    </p:spTree>
    <p:extLst>
      <p:ext uri="{BB962C8B-B14F-4D97-AF65-F5344CB8AC3E}">
        <p14:creationId xmlns:p14="http://schemas.microsoft.com/office/powerpoint/2010/main" xmlns="" val="25226770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3"/>
          <p:cNvSpPr>
            <a:spLocks noGrp="1"/>
          </p:cNvSpPr>
          <p:nvPr>
            <p:ph idx="1"/>
          </p:nvPr>
        </p:nvSpPr>
        <p:spPr/>
        <p:txBody>
          <a:bodyPr/>
          <a:lstStyle/>
          <a:p>
            <a:pPr marL="0" indent="0" eaLnBrk="1" hangingPunct="1">
              <a:buFontTx/>
              <a:buNone/>
            </a:pPr>
            <a:r>
              <a:rPr lang="en-US" altLang="en-US" sz="2400" u="sng" smtClean="0"/>
              <a:t>8. Religion</a:t>
            </a:r>
          </a:p>
          <a:p>
            <a:pPr marL="0" indent="0" eaLnBrk="1" hangingPunct="1">
              <a:buFontTx/>
              <a:buNone/>
            </a:pPr>
            <a:endParaRPr lang="en-US" altLang="en-US" sz="2400" u="sng" smtClean="0"/>
          </a:p>
          <a:p>
            <a:pPr marL="0" indent="0" eaLnBrk="1" hangingPunct="1">
              <a:buFontTx/>
              <a:buNone/>
            </a:pPr>
            <a:r>
              <a:rPr lang="en-US" altLang="en-US" sz="2400" u="sng" smtClean="0"/>
              <a:t>Capitalism, Socialism, and Islam</a:t>
            </a:r>
            <a:r>
              <a:rPr lang="en-US" altLang="en-US" sz="2400" smtClean="0"/>
              <a:t> give the people right to follow the religion.</a:t>
            </a:r>
          </a:p>
          <a:p>
            <a:pPr marL="0" indent="0" eaLnBrk="1" hangingPunct="1">
              <a:buFontTx/>
              <a:buNone/>
            </a:pPr>
            <a:endParaRPr lang="en-US" altLang="en-US" sz="2400" smtClean="0"/>
          </a:p>
          <a:p>
            <a:pPr marL="0" indent="0" eaLnBrk="1" hangingPunct="1">
              <a:buFontTx/>
              <a:buNone/>
            </a:pPr>
            <a:r>
              <a:rPr lang="en-US" altLang="en-US" sz="2400" u="sng" smtClean="0"/>
              <a:t>Communism</a:t>
            </a:r>
            <a:r>
              <a:rPr lang="en-US" altLang="en-US" sz="2400" smtClean="0"/>
              <a:t> bans the religion, which is against the human nature. Majority of the people in the world do have a religion or want to follow the religion.</a:t>
            </a:r>
          </a:p>
        </p:txBody>
      </p:sp>
      <p:sp>
        <p:nvSpPr>
          <p:cNvPr id="31747" name="Title 4"/>
          <p:cNvSpPr>
            <a:spLocks noGrp="1"/>
          </p:cNvSpPr>
          <p:nvPr>
            <p:ph type="title"/>
          </p:nvPr>
        </p:nvSpPr>
        <p:spPr/>
        <p:txBody>
          <a:bodyPr/>
          <a:lstStyle/>
          <a:p>
            <a:r>
              <a:rPr lang="en-US" altLang="en-US" sz="3200" dirty="0" smtClean="0"/>
              <a:t>Lecture </a:t>
            </a:r>
            <a:r>
              <a:rPr lang="en-US" altLang="en-US" sz="3200" dirty="0"/>
              <a:t>5</a:t>
            </a:r>
            <a:r>
              <a:rPr lang="en-US" altLang="en-US" sz="3200" dirty="0" smtClean="0"/>
              <a:t/>
            </a:r>
            <a:br>
              <a:rPr lang="en-US" altLang="en-US" sz="3200" dirty="0" smtClean="0"/>
            </a:br>
            <a:r>
              <a:rPr lang="en-US" altLang="en-US" sz="3200" dirty="0" smtClean="0"/>
              <a:t>Major Differences among the Systems</a:t>
            </a:r>
          </a:p>
        </p:txBody>
      </p:sp>
    </p:spTree>
    <p:extLst>
      <p:ext uri="{BB962C8B-B14F-4D97-AF65-F5344CB8AC3E}">
        <p14:creationId xmlns:p14="http://schemas.microsoft.com/office/powerpoint/2010/main" xmlns="" val="1077793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a:t>
            </a:r>
            <a:r>
              <a:rPr lang="en-US" dirty="0" smtClean="0"/>
              <a:t>2: Salient Features</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Allah is the Sustainer</a:t>
            </a:r>
          </a:p>
          <a:p>
            <a:pPr marL="514350" indent="-514350">
              <a:buFont typeface="+mj-lt"/>
              <a:buAutoNum type="arabicPeriod"/>
            </a:pPr>
            <a:r>
              <a:rPr lang="en-US" dirty="0" smtClean="0"/>
              <a:t>God is Real Owner of Everything and Man is Merely a Trustee</a:t>
            </a:r>
          </a:p>
          <a:p>
            <a:pPr marL="514350" indent="-514350">
              <a:buFont typeface="+mj-lt"/>
              <a:buAutoNum type="arabicPeriod"/>
            </a:pPr>
            <a:r>
              <a:rPr lang="en-US" dirty="0" smtClean="0"/>
              <a:t>Everything Created for Service and Use of Man</a:t>
            </a:r>
          </a:p>
          <a:p>
            <a:pPr marL="514350" indent="-514350">
              <a:buFont typeface="+mj-lt"/>
              <a:buAutoNum type="arabicPeriod"/>
            </a:pPr>
            <a:r>
              <a:rPr lang="en-US" dirty="0" smtClean="0"/>
              <a:t>Concept of Halal and Haram</a:t>
            </a:r>
          </a:p>
          <a:p>
            <a:pPr marL="514350" indent="-514350">
              <a:buFont typeface="+mj-lt"/>
              <a:buAutoNum type="arabicPeriod"/>
            </a:pPr>
            <a:r>
              <a:rPr lang="en-US" dirty="0" smtClean="0"/>
              <a:t>System of </a:t>
            </a:r>
            <a:r>
              <a:rPr lang="en-US" dirty="0" err="1" smtClean="0"/>
              <a:t>Sadaqat</a:t>
            </a:r>
            <a:r>
              <a:rPr lang="en-US" dirty="0" smtClean="0"/>
              <a:t> and Zakat</a:t>
            </a:r>
          </a:p>
          <a:p>
            <a:pPr marL="514350" indent="-514350">
              <a:buFont typeface="+mj-lt"/>
              <a:buAutoNum type="arabicPeriod"/>
            </a:pPr>
            <a:r>
              <a:rPr lang="en-US" dirty="0" smtClean="0"/>
              <a:t>Prohibition of Interest</a:t>
            </a:r>
          </a:p>
          <a:p>
            <a:pPr marL="514350" indent="-514350">
              <a:buFont typeface="+mj-lt"/>
              <a:buAutoNum type="arabicPeriod"/>
            </a:pPr>
            <a:r>
              <a:rPr lang="en-US" dirty="0" smtClean="0"/>
              <a:t>Ban on Hoarding of Wealth</a:t>
            </a:r>
          </a:p>
          <a:p>
            <a:pPr marL="514350" indent="-514350">
              <a:buFont typeface="+mj-lt"/>
              <a:buAutoNum type="arabicPeriod"/>
            </a:pPr>
            <a:r>
              <a:rPr lang="en-US" dirty="0" smtClean="0"/>
              <a:t>Policy of Moderation</a:t>
            </a:r>
          </a:p>
          <a:p>
            <a:pPr marL="514350" indent="-514350">
              <a:buFont typeface="+mj-lt"/>
              <a:buAutoNum type="arabicPeriod"/>
            </a:pPr>
            <a:r>
              <a:rPr lang="en-US" dirty="0" smtClean="0"/>
              <a:t>Condemnation of Monasticism and Materialism</a:t>
            </a:r>
          </a:p>
          <a:p>
            <a:pPr marL="514350" indent="-514350">
              <a:buFont typeface="+mj-lt"/>
              <a:buAutoNum type="arabicPeriod"/>
            </a:pPr>
            <a:r>
              <a:rPr lang="en-US" dirty="0" smtClean="0"/>
              <a:t>Equity and not Equality</a:t>
            </a:r>
            <a:endParaRPr lang="en-US" dirty="0"/>
          </a:p>
        </p:txBody>
      </p:sp>
    </p:spTree>
    <p:extLst>
      <p:ext uri="{BB962C8B-B14F-4D97-AF65-F5344CB8AC3E}">
        <p14:creationId xmlns:p14="http://schemas.microsoft.com/office/powerpoint/2010/main" xmlns="" val="15373680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Lecture </a:t>
            </a:r>
            <a:r>
              <a:rPr lang="en-US" dirty="0" smtClean="0"/>
              <a:t>6</a:t>
            </a:r>
            <a:br>
              <a:rPr lang="en-US" dirty="0" smtClean="0"/>
            </a:br>
            <a:r>
              <a:rPr lang="en-US" dirty="0" smtClean="0"/>
              <a:t>Money in Islam</a:t>
            </a:r>
            <a:endParaRPr lang="en-US" dirty="0"/>
          </a:p>
        </p:txBody>
      </p:sp>
      <p:sp>
        <p:nvSpPr>
          <p:cNvPr id="3" name="Content Placeholder 2"/>
          <p:cNvSpPr>
            <a:spLocks noGrp="1"/>
          </p:cNvSpPr>
          <p:nvPr>
            <p:ph idx="1"/>
          </p:nvPr>
        </p:nvSpPr>
        <p:spPr/>
        <p:txBody>
          <a:bodyPr>
            <a:normAutofit/>
          </a:bodyPr>
          <a:lstStyle/>
          <a:p>
            <a:pPr marL="0" indent="0">
              <a:lnSpc>
                <a:spcPct val="200000"/>
              </a:lnSpc>
              <a:buNone/>
            </a:pPr>
            <a:r>
              <a:rPr lang="en-US" sz="2800" dirty="0" smtClean="0"/>
              <a:t>Please watch the video again, it will help understand the concept of evolution of money and how it is creating and promoting debt in the economy.</a:t>
            </a:r>
            <a:endParaRPr lang="en-US" sz="2800" dirty="0"/>
          </a:p>
        </p:txBody>
      </p:sp>
    </p:spTree>
    <p:extLst>
      <p:ext uri="{BB962C8B-B14F-4D97-AF65-F5344CB8AC3E}">
        <p14:creationId xmlns:p14="http://schemas.microsoft.com/office/powerpoint/2010/main" xmlns="" val="27521417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95288" y="1"/>
            <a:ext cx="8229600" cy="762000"/>
          </a:xfrm>
        </p:spPr>
        <p:txBody>
          <a:bodyPr>
            <a:normAutofit/>
          </a:bodyPr>
          <a:lstStyle/>
          <a:p>
            <a:r>
              <a:rPr lang="en-US" altLang="en-US" sz="4000" dirty="0" smtClean="0"/>
              <a:t>Lecture </a:t>
            </a:r>
            <a:r>
              <a:rPr lang="en-US" altLang="en-US" sz="4000" dirty="0" smtClean="0"/>
              <a:t>6: Deposit Multiplication </a:t>
            </a:r>
          </a:p>
        </p:txBody>
      </p:sp>
      <p:graphicFrame>
        <p:nvGraphicFramePr>
          <p:cNvPr id="7" name="Table 6"/>
          <p:cNvGraphicFramePr>
            <a:graphicFrameLocks noGrp="1"/>
          </p:cNvGraphicFramePr>
          <p:nvPr/>
        </p:nvGraphicFramePr>
        <p:xfrm>
          <a:off x="0" y="836613"/>
          <a:ext cx="9144000" cy="6245228"/>
        </p:xfrm>
        <a:graphic>
          <a:graphicData uri="http://schemas.openxmlformats.org/drawingml/2006/table">
            <a:tbl>
              <a:tblPr>
                <a:tableStyleId>{5C22544A-7EE6-4342-B048-85BDC9FD1C3A}</a:tableStyleId>
              </a:tblPr>
              <a:tblGrid>
                <a:gridCol w="4680341"/>
                <a:gridCol w="4463659"/>
              </a:tblGrid>
              <a:tr h="283874">
                <a:tc gridSpan="2">
                  <a:txBody>
                    <a:bodyPr/>
                    <a:lstStyle/>
                    <a:p>
                      <a:pPr algn="l" fontAlgn="b"/>
                      <a:r>
                        <a:rPr lang="en-US" sz="1800" u="none" strike="noStrike" dirty="0">
                          <a:effectLst/>
                        </a:rPr>
                        <a:t>Deposit = 100,000</a:t>
                      </a:r>
                      <a:endParaRPr lang="en-US" sz="1800" b="0" i="0" u="none" strike="noStrike" dirty="0">
                        <a:solidFill>
                          <a:srgbClr val="000000"/>
                        </a:solidFill>
                        <a:effectLst/>
                        <a:latin typeface="Calibri"/>
                      </a:endParaRPr>
                    </a:p>
                  </a:txBody>
                  <a:tcPr marL="9525" marR="9525" marT="9526" marB="0" anchor="b"/>
                </a:tc>
                <a:tc hMerge="1">
                  <a:txBody>
                    <a:bodyPr/>
                    <a:lstStyle/>
                    <a:p>
                      <a:endParaRPr lang="en-US"/>
                    </a:p>
                  </a:txBody>
                  <a:tcPr/>
                </a:tc>
              </a:tr>
              <a:tr h="283874">
                <a:tc gridSpan="2">
                  <a:txBody>
                    <a:bodyPr/>
                    <a:lstStyle/>
                    <a:p>
                      <a:pPr algn="l" fontAlgn="b"/>
                      <a:r>
                        <a:rPr lang="en-US" sz="1800" u="none" strike="noStrike">
                          <a:effectLst/>
                        </a:rPr>
                        <a:t>Fractional Reserve Requirement = 10%</a:t>
                      </a:r>
                      <a:endParaRPr lang="en-US" sz="1800" b="0" i="0" u="none" strike="noStrike">
                        <a:solidFill>
                          <a:srgbClr val="000000"/>
                        </a:solidFill>
                        <a:effectLst/>
                        <a:latin typeface="Calibri"/>
                      </a:endParaRPr>
                    </a:p>
                  </a:txBody>
                  <a:tcPr marL="9525" marR="9525" marT="9526" marB="0" anchor="b"/>
                </a:tc>
                <a:tc hMerge="1">
                  <a:txBody>
                    <a:bodyPr/>
                    <a:lstStyle/>
                    <a:p>
                      <a:endParaRPr lang="en-US"/>
                    </a:p>
                  </a:txBody>
                  <a:tcPr/>
                </a:tc>
              </a:tr>
              <a:tr h="283874">
                <a:tc>
                  <a:txBody>
                    <a:bodyPr/>
                    <a:lstStyle/>
                    <a:p>
                      <a:pPr algn="l" fontAlgn="b"/>
                      <a:endParaRPr lang="en-US" sz="1800" b="0" i="0" u="none" strike="noStrike" dirty="0">
                        <a:solidFill>
                          <a:srgbClr val="000000"/>
                        </a:solidFill>
                        <a:effectLst/>
                        <a:latin typeface="Calibri"/>
                      </a:endParaRPr>
                    </a:p>
                  </a:txBody>
                  <a:tcPr marL="9525" marR="9525" marT="9526" marB="0" anchor="b"/>
                </a:tc>
                <a:tc>
                  <a:txBody>
                    <a:bodyPr/>
                    <a:lstStyle/>
                    <a:p>
                      <a:pPr algn="l" fontAlgn="b"/>
                      <a:endParaRPr lang="en-US" sz="1800" b="0" i="0" u="none" strike="noStrike">
                        <a:solidFill>
                          <a:srgbClr val="000000"/>
                        </a:solidFill>
                        <a:effectLst/>
                        <a:latin typeface="Calibri"/>
                      </a:endParaRPr>
                    </a:p>
                  </a:txBody>
                  <a:tcPr marL="9525" marR="9525" marT="9526" marB="0" anchor="b"/>
                </a:tc>
              </a:tr>
              <a:tr h="283874">
                <a:tc>
                  <a:txBody>
                    <a:bodyPr/>
                    <a:lstStyle/>
                    <a:p>
                      <a:pPr algn="l" fontAlgn="b"/>
                      <a:r>
                        <a:rPr lang="en-US" sz="1800" u="none" strike="noStrike">
                          <a:effectLst/>
                        </a:rPr>
                        <a:t>Reserve = 10%</a:t>
                      </a:r>
                      <a:endParaRPr lang="en-US" sz="1800" b="0" i="0" u="none" strike="noStrike">
                        <a:solidFill>
                          <a:srgbClr val="000000"/>
                        </a:solidFill>
                        <a:effectLst/>
                        <a:latin typeface="Calibri"/>
                      </a:endParaRPr>
                    </a:p>
                  </a:txBody>
                  <a:tcPr marL="9525" marR="9525" marT="9526" marB="0" anchor="b"/>
                </a:tc>
                <a:tc>
                  <a:txBody>
                    <a:bodyPr/>
                    <a:lstStyle/>
                    <a:p>
                      <a:pPr algn="l" fontAlgn="b"/>
                      <a:r>
                        <a:rPr lang="en-US" sz="1800" u="none" strike="noStrike">
                          <a:effectLst/>
                        </a:rPr>
                        <a:t>Loan = Deposit</a:t>
                      </a:r>
                      <a:endParaRPr lang="en-US" sz="1800" b="0" i="0" u="none" strike="noStrike">
                        <a:solidFill>
                          <a:srgbClr val="000000"/>
                        </a:solidFill>
                        <a:effectLst/>
                        <a:latin typeface="Calibri"/>
                      </a:endParaRPr>
                    </a:p>
                  </a:txBody>
                  <a:tcPr marL="9525" marR="9525" marT="9526" marB="0" anchor="b"/>
                </a:tc>
              </a:tr>
              <a:tr h="283874">
                <a:tc>
                  <a:txBody>
                    <a:bodyPr/>
                    <a:lstStyle/>
                    <a:p>
                      <a:pPr algn="l" fontAlgn="b"/>
                      <a:r>
                        <a:rPr lang="en-US" sz="1800" u="none" strike="noStrike">
                          <a:effectLst/>
                        </a:rPr>
                        <a:t>10,000</a:t>
                      </a:r>
                      <a:endParaRPr lang="en-US" sz="1800" b="0" i="0" u="none" strike="noStrike">
                        <a:solidFill>
                          <a:srgbClr val="000000"/>
                        </a:solidFill>
                        <a:effectLst/>
                        <a:latin typeface="Calibri"/>
                      </a:endParaRPr>
                    </a:p>
                  </a:txBody>
                  <a:tcPr marL="9525" marR="9525" marT="9526" marB="0" anchor="b"/>
                </a:tc>
                <a:tc>
                  <a:txBody>
                    <a:bodyPr/>
                    <a:lstStyle/>
                    <a:p>
                      <a:pPr algn="l" fontAlgn="b"/>
                      <a:r>
                        <a:rPr lang="en-US" sz="1800" u="none" strike="noStrike">
                          <a:effectLst/>
                        </a:rPr>
                        <a:t>90,000</a:t>
                      </a:r>
                      <a:endParaRPr lang="en-US" sz="1800" b="0" i="0" u="none" strike="noStrike">
                        <a:solidFill>
                          <a:srgbClr val="000000"/>
                        </a:solidFill>
                        <a:effectLst/>
                        <a:latin typeface="Calibri"/>
                      </a:endParaRPr>
                    </a:p>
                  </a:txBody>
                  <a:tcPr marL="9525" marR="9525" marT="9526" marB="0" anchor="b"/>
                </a:tc>
              </a:tr>
              <a:tr h="283874">
                <a:tc>
                  <a:txBody>
                    <a:bodyPr/>
                    <a:lstStyle/>
                    <a:p>
                      <a:pPr algn="l" fontAlgn="b"/>
                      <a:r>
                        <a:rPr lang="en-US" sz="1800" u="none" strike="noStrike">
                          <a:effectLst/>
                        </a:rPr>
                        <a:t>9000</a:t>
                      </a:r>
                      <a:endParaRPr lang="en-US" sz="1800" b="0" i="0" u="none" strike="noStrike">
                        <a:solidFill>
                          <a:srgbClr val="000000"/>
                        </a:solidFill>
                        <a:effectLst/>
                        <a:latin typeface="Calibri"/>
                      </a:endParaRPr>
                    </a:p>
                  </a:txBody>
                  <a:tcPr marL="9525" marR="9525" marT="9526" marB="0" anchor="b"/>
                </a:tc>
                <a:tc>
                  <a:txBody>
                    <a:bodyPr/>
                    <a:lstStyle/>
                    <a:p>
                      <a:pPr algn="l" fontAlgn="b"/>
                      <a:r>
                        <a:rPr lang="en-US" sz="1800" u="none" strike="noStrike">
                          <a:effectLst/>
                        </a:rPr>
                        <a:t>81,000</a:t>
                      </a:r>
                      <a:endParaRPr lang="en-US" sz="1800" b="0" i="0" u="none" strike="noStrike">
                        <a:solidFill>
                          <a:srgbClr val="000000"/>
                        </a:solidFill>
                        <a:effectLst/>
                        <a:latin typeface="Calibri"/>
                      </a:endParaRPr>
                    </a:p>
                  </a:txBody>
                  <a:tcPr marL="9525" marR="9525" marT="9526" marB="0" anchor="b"/>
                </a:tc>
              </a:tr>
              <a:tr h="283874">
                <a:tc>
                  <a:txBody>
                    <a:bodyPr/>
                    <a:lstStyle/>
                    <a:p>
                      <a:pPr algn="l" fontAlgn="b"/>
                      <a:r>
                        <a:rPr lang="en-US" sz="1800" u="none" strike="noStrike">
                          <a:effectLst/>
                        </a:rPr>
                        <a:t>8100</a:t>
                      </a:r>
                      <a:endParaRPr lang="en-US" sz="1800" b="0" i="0" u="none" strike="noStrike">
                        <a:solidFill>
                          <a:srgbClr val="000000"/>
                        </a:solidFill>
                        <a:effectLst/>
                        <a:latin typeface="Calibri"/>
                      </a:endParaRPr>
                    </a:p>
                  </a:txBody>
                  <a:tcPr marL="9525" marR="9525" marT="9526" marB="0" anchor="b"/>
                </a:tc>
                <a:tc>
                  <a:txBody>
                    <a:bodyPr/>
                    <a:lstStyle/>
                    <a:p>
                      <a:pPr algn="l" fontAlgn="b"/>
                      <a:r>
                        <a:rPr lang="en-US" sz="1800" u="none" strike="noStrike">
                          <a:effectLst/>
                        </a:rPr>
                        <a:t>72,900</a:t>
                      </a:r>
                      <a:endParaRPr lang="en-US" sz="1800" b="0" i="0" u="none" strike="noStrike">
                        <a:solidFill>
                          <a:srgbClr val="000000"/>
                        </a:solidFill>
                        <a:effectLst/>
                        <a:latin typeface="Calibri"/>
                      </a:endParaRPr>
                    </a:p>
                  </a:txBody>
                  <a:tcPr marL="9525" marR="9525" marT="9526" marB="0" anchor="b"/>
                </a:tc>
              </a:tr>
              <a:tr h="283874">
                <a:tc>
                  <a:txBody>
                    <a:bodyPr/>
                    <a:lstStyle/>
                    <a:p>
                      <a:pPr algn="l" fontAlgn="b"/>
                      <a:r>
                        <a:rPr lang="en-US" sz="1800" u="none" strike="noStrike">
                          <a:effectLst/>
                        </a:rPr>
                        <a:t>7290</a:t>
                      </a:r>
                      <a:endParaRPr lang="en-US" sz="1800" b="0" i="0" u="none" strike="noStrike">
                        <a:solidFill>
                          <a:srgbClr val="000000"/>
                        </a:solidFill>
                        <a:effectLst/>
                        <a:latin typeface="Calibri"/>
                      </a:endParaRPr>
                    </a:p>
                  </a:txBody>
                  <a:tcPr marL="9525" marR="9525" marT="9526" marB="0" anchor="b"/>
                </a:tc>
                <a:tc>
                  <a:txBody>
                    <a:bodyPr/>
                    <a:lstStyle/>
                    <a:p>
                      <a:pPr algn="l" fontAlgn="b"/>
                      <a:r>
                        <a:rPr lang="en-US" sz="1800" u="none" strike="noStrike">
                          <a:effectLst/>
                        </a:rPr>
                        <a:t>65,610</a:t>
                      </a:r>
                      <a:endParaRPr lang="en-US" sz="1800" b="0" i="0" u="none" strike="noStrike">
                        <a:solidFill>
                          <a:srgbClr val="000000"/>
                        </a:solidFill>
                        <a:effectLst/>
                        <a:latin typeface="Calibri"/>
                      </a:endParaRPr>
                    </a:p>
                  </a:txBody>
                  <a:tcPr marL="9525" marR="9525" marT="9526" marB="0" anchor="b"/>
                </a:tc>
              </a:tr>
              <a:tr h="283874">
                <a:tc>
                  <a:txBody>
                    <a:bodyPr/>
                    <a:lstStyle/>
                    <a:p>
                      <a:pPr algn="l" fontAlgn="b"/>
                      <a:r>
                        <a:rPr lang="en-US" sz="1800" u="none" strike="noStrike">
                          <a:effectLst/>
                        </a:rPr>
                        <a:t>6561</a:t>
                      </a:r>
                      <a:endParaRPr lang="en-US" sz="1800" b="0" i="0" u="none" strike="noStrike">
                        <a:solidFill>
                          <a:srgbClr val="000000"/>
                        </a:solidFill>
                        <a:effectLst/>
                        <a:latin typeface="Calibri"/>
                      </a:endParaRPr>
                    </a:p>
                  </a:txBody>
                  <a:tcPr marL="9525" marR="9525" marT="9526" marB="0" anchor="b"/>
                </a:tc>
                <a:tc>
                  <a:txBody>
                    <a:bodyPr/>
                    <a:lstStyle/>
                    <a:p>
                      <a:pPr algn="l" fontAlgn="b"/>
                      <a:r>
                        <a:rPr lang="en-US" sz="1800" u="none" strike="noStrike">
                          <a:effectLst/>
                        </a:rPr>
                        <a:t>59,049</a:t>
                      </a:r>
                      <a:endParaRPr lang="en-US" sz="1800" b="0" i="0" u="none" strike="noStrike">
                        <a:solidFill>
                          <a:srgbClr val="000000"/>
                        </a:solidFill>
                        <a:effectLst/>
                        <a:latin typeface="Calibri"/>
                      </a:endParaRPr>
                    </a:p>
                  </a:txBody>
                  <a:tcPr marL="9525" marR="9525" marT="9526" marB="0" anchor="b"/>
                </a:tc>
              </a:tr>
              <a:tr h="283874">
                <a:tc>
                  <a:txBody>
                    <a:bodyPr/>
                    <a:lstStyle/>
                    <a:p>
                      <a:pPr algn="l" fontAlgn="b"/>
                      <a:r>
                        <a:rPr lang="en-US" sz="1800" u="none" strike="noStrike">
                          <a:effectLst/>
                        </a:rPr>
                        <a:t>5904.9</a:t>
                      </a:r>
                      <a:endParaRPr lang="en-US" sz="1800" b="0" i="0" u="none" strike="noStrike">
                        <a:solidFill>
                          <a:srgbClr val="000000"/>
                        </a:solidFill>
                        <a:effectLst/>
                        <a:latin typeface="Calibri"/>
                      </a:endParaRPr>
                    </a:p>
                  </a:txBody>
                  <a:tcPr marL="9525" marR="9525" marT="9526" marB="0" anchor="b"/>
                </a:tc>
                <a:tc>
                  <a:txBody>
                    <a:bodyPr/>
                    <a:lstStyle/>
                    <a:p>
                      <a:pPr algn="l" fontAlgn="b"/>
                      <a:r>
                        <a:rPr lang="en-US" sz="1800" u="none" strike="noStrike">
                          <a:effectLst/>
                        </a:rPr>
                        <a:t>53,144</a:t>
                      </a:r>
                      <a:endParaRPr lang="en-US" sz="1800" b="0" i="0" u="none" strike="noStrike">
                        <a:solidFill>
                          <a:srgbClr val="000000"/>
                        </a:solidFill>
                        <a:effectLst/>
                        <a:latin typeface="Calibri"/>
                      </a:endParaRPr>
                    </a:p>
                  </a:txBody>
                  <a:tcPr marL="9525" marR="9525" marT="9526" marB="0" anchor="b"/>
                </a:tc>
              </a:tr>
              <a:tr h="283874">
                <a:tc>
                  <a:txBody>
                    <a:bodyPr/>
                    <a:lstStyle/>
                    <a:p>
                      <a:pPr algn="l" fontAlgn="b"/>
                      <a:r>
                        <a:rPr lang="en-US" sz="1800" u="none" strike="noStrike">
                          <a:effectLst/>
                        </a:rPr>
                        <a:t>5314.41</a:t>
                      </a:r>
                      <a:endParaRPr lang="en-US" sz="1800" b="0" i="0" u="none" strike="noStrike">
                        <a:solidFill>
                          <a:srgbClr val="000000"/>
                        </a:solidFill>
                        <a:effectLst/>
                        <a:latin typeface="Calibri"/>
                      </a:endParaRPr>
                    </a:p>
                  </a:txBody>
                  <a:tcPr marL="9525" marR="9525" marT="9526" marB="0" anchor="b"/>
                </a:tc>
                <a:tc>
                  <a:txBody>
                    <a:bodyPr/>
                    <a:lstStyle/>
                    <a:p>
                      <a:pPr algn="l" fontAlgn="b"/>
                      <a:r>
                        <a:rPr lang="en-US" sz="1800" u="none" strike="noStrike">
                          <a:effectLst/>
                        </a:rPr>
                        <a:t>47,830</a:t>
                      </a:r>
                      <a:endParaRPr lang="en-US" sz="1800" b="0" i="0" u="none" strike="noStrike">
                        <a:solidFill>
                          <a:srgbClr val="000000"/>
                        </a:solidFill>
                        <a:effectLst/>
                        <a:latin typeface="Calibri"/>
                      </a:endParaRPr>
                    </a:p>
                  </a:txBody>
                  <a:tcPr marL="9525" marR="9525" marT="9526" marB="0" anchor="b"/>
                </a:tc>
              </a:tr>
              <a:tr h="283874">
                <a:tc>
                  <a:txBody>
                    <a:bodyPr/>
                    <a:lstStyle/>
                    <a:p>
                      <a:pPr algn="l" fontAlgn="b"/>
                      <a:r>
                        <a:rPr lang="en-US" sz="1800" u="none" strike="noStrike">
                          <a:effectLst/>
                        </a:rPr>
                        <a:t>4782.969</a:t>
                      </a:r>
                      <a:endParaRPr lang="en-US" sz="1800" b="0" i="0" u="none" strike="noStrike">
                        <a:solidFill>
                          <a:srgbClr val="000000"/>
                        </a:solidFill>
                        <a:effectLst/>
                        <a:latin typeface="Calibri"/>
                      </a:endParaRPr>
                    </a:p>
                  </a:txBody>
                  <a:tcPr marL="9525" marR="9525" marT="9526" marB="0" anchor="b"/>
                </a:tc>
                <a:tc>
                  <a:txBody>
                    <a:bodyPr/>
                    <a:lstStyle/>
                    <a:p>
                      <a:pPr algn="l" fontAlgn="b"/>
                      <a:r>
                        <a:rPr lang="en-US" sz="1800" u="none" strike="noStrike">
                          <a:effectLst/>
                        </a:rPr>
                        <a:t>43,047</a:t>
                      </a:r>
                      <a:endParaRPr lang="en-US" sz="1800" b="0" i="0" u="none" strike="noStrike">
                        <a:solidFill>
                          <a:srgbClr val="000000"/>
                        </a:solidFill>
                        <a:effectLst/>
                        <a:latin typeface="Calibri"/>
                      </a:endParaRPr>
                    </a:p>
                  </a:txBody>
                  <a:tcPr marL="9525" marR="9525" marT="9526" marB="0" anchor="b"/>
                </a:tc>
              </a:tr>
              <a:tr h="283874">
                <a:tc>
                  <a:txBody>
                    <a:bodyPr/>
                    <a:lstStyle/>
                    <a:p>
                      <a:pPr algn="l" fontAlgn="b"/>
                      <a:r>
                        <a:rPr lang="en-US" sz="1800" u="none" strike="noStrike">
                          <a:effectLst/>
                        </a:rPr>
                        <a:t>4304.6721</a:t>
                      </a:r>
                      <a:endParaRPr lang="en-US" sz="1800" b="0" i="0" u="none" strike="noStrike">
                        <a:solidFill>
                          <a:srgbClr val="000000"/>
                        </a:solidFill>
                        <a:effectLst/>
                        <a:latin typeface="Calibri"/>
                      </a:endParaRPr>
                    </a:p>
                  </a:txBody>
                  <a:tcPr marL="9525" marR="9525" marT="9526" marB="0" anchor="b"/>
                </a:tc>
                <a:tc>
                  <a:txBody>
                    <a:bodyPr/>
                    <a:lstStyle/>
                    <a:p>
                      <a:pPr algn="l" fontAlgn="b"/>
                      <a:r>
                        <a:rPr lang="en-US" sz="1800" u="none" strike="noStrike">
                          <a:effectLst/>
                        </a:rPr>
                        <a:t>38,742</a:t>
                      </a:r>
                      <a:endParaRPr lang="en-US" sz="1800" b="0" i="0" u="none" strike="noStrike">
                        <a:solidFill>
                          <a:srgbClr val="000000"/>
                        </a:solidFill>
                        <a:effectLst/>
                        <a:latin typeface="Calibri"/>
                      </a:endParaRPr>
                    </a:p>
                  </a:txBody>
                  <a:tcPr marL="9525" marR="9525" marT="9526" marB="0" anchor="b"/>
                </a:tc>
              </a:tr>
              <a:tr h="283874">
                <a:tc>
                  <a:txBody>
                    <a:bodyPr/>
                    <a:lstStyle/>
                    <a:p>
                      <a:pPr algn="l" fontAlgn="b"/>
                      <a:r>
                        <a:rPr lang="en-US" sz="1800" u="none" strike="noStrike">
                          <a:effectLst/>
                        </a:rPr>
                        <a:t>3874.20489</a:t>
                      </a:r>
                      <a:endParaRPr lang="en-US" sz="1800" b="0" i="0" u="none" strike="noStrike">
                        <a:solidFill>
                          <a:srgbClr val="000000"/>
                        </a:solidFill>
                        <a:effectLst/>
                        <a:latin typeface="Calibri"/>
                      </a:endParaRPr>
                    </a:p>
                  </a:txBody>
                  <a:tcPr marL="9525" marR="9525" marT="9526" marB="0" anchor="b"/>
                </a:tc>
                <a:tc>
                  <a:txBody>
                    <a:bodyPr/>
                    <a:lstStyle/>
                    <a:p>
                      <a:pPr algn="l" fontAlgn="b"/>
                      <a:r>
                        <a:rPr lang="en-US" sz="1800" u="none" strike="noStrike">
                          <a:effectLst/>
                        </a:rPr>
                        <a:t>34,868</a:t>
                      </a:r>
                      <a:endParaRPr lang="en-US" sz="1800" b="0" i="0" u="none" strike="noStrike">
                        <a:solidFill>
                          <a:srgbClr val="000000"/>
                        </a:solidFill>
                        <a:effectLst/>
                        <a:latin typeface="Calibri"/>
                      </a:endParaRPr>
                    </a:p>
                  </a:txBody>
                  <a:tcPr marL="9525" marR="9525" marT="9526" marB="0" anchor="b"/>
                </a:tc>
              </a:tr>
              <a:tr h="283874">
                <a:tc>
                  <a:txBody>
                    <a:bodyPr/>
                    <a:lstStyle/>
                    <a:p>
                      <a:pPr algn="l" fontAlgn="b"/>
                      <a:r>
                        <a:rPr lang="en-US" sz="1800" u="none" strike="noStrike">
                          <a:effectLst/>
                        </a:rPr>
                        <a:t>3486.784401</a:t>
                      </a:r>
                      <a:endParaRPr lang="en-US" sz="1800" b="0" i="0" u="none" strike="noStrike">
                        <a:solidFill>
                          <a:srgbClr val="000000"/>
                        </a:solidFill>
                        <a:effectLst/>
                        <a:latin typeface="Calibri"/>
                      </a:endParaRPr>
                    </a:p>
                  </a:txBody>
                  <a:tcPr marL="9525" marR="9525" marT="9526" marB="0" anchor="b"/>
                </a:tc>
                <a:tc>
                  <a:txBody>
                    <a:bodyPr/>
                    <a:lstStyle/>
                    <a:p>
                      <a:pPr algn="l" fontAlgn="b"/>
                      <a:r>
                        <a:rPr lang="en-US" sz="1800" u="none" strike="noStrike">
                          <a:effectLst/>
                        </a:rPr>
                        <a:t>31,381</a:t>
                      </a:r>
                      <a:endParaRPr lang="en-US" sz="1800" b="0" i="0" u="none" strike="noStrike">
                        <a:solidFill>
                          <a:srgbClr val="000000"/>
                        </a:solidFill>
                        <a:effectLst/>
                        <a:latin typeface="Calibri"/>
                      </a:endParaRPr>
                    </a:p>
                  </a:txBody>
                  <a:tcPr marL="9525" marR="9525" marT="9526" marB="0" anchor="b"/>
                </a:tc>
              </a:tr>
              <a:tr h="283874">
                <a:tc>
                  <a:txBody>
                    <a:bodyPr/>
                    <a:lstStyle/>
                    <a:p>
                      <a:pPr algn="l" fontAlgn="b"/>
                      <a:r>
                        <a:rPr lang="en-US" sz="1800" u="none" strike="noStrike">
                          <a:effectLst/>
                        </a:rPr>
                        <a:t>3138.105961</a:t>
                      </a:r>
                      <a:endParaRPr lang="en-US" sz="1800" b="0" i="0" u="none" strike="noStrike">
                        <a:solidFill>
                          <a:srgbClr val="000000"/>
                        </a:solidFill>
                        <a:effectLst/>
                        <a:latin typeface="Calibri"/>
                      </a:endParaRPr>
                    </a:p>
                  </a:txBody>
                  <a:tcPr marL="9525" marR="9525" marT="9526" marB="0" anchor="b"/>
                </a:tc>
                <a:tc>
                  <a:txBody>
                    <a:bodyPr/>
                    <a:lstStyle/>
                    <a:p>
                      <a:pPr algn="l" fontAlgn="b"/>
                      <a:r>
                        <a:rPr lang="en-US" sz="1800" u="none" strike="noStrike">
                          <a:effectLst/>
                        </a:rPr>
                        <a:t>28,243</a:t>
                      </a:r>
                      <a:endParaRPr lang="en-US" sz="1800" b="0" i="0" u="none" strike="noStrike">
                        <a:solidFill>
                          <a:srgbClr val="000000"/>
                        </a:solidFill>
                        <a:effectLst/>
                        <a:latin typeface="Calibri"/>
                      </a:endParaRPr>
                    </a:p>
                  </a:txBody>
                  <a:tcPr marL="9525" marR="9525" marT="9526" marB="0" anchor="b"/>
                </a:tc>
              </a:tr>
              <a:tr h="283874">
                <a:tc>
                  <a:txBody>
                    <a:bodyPr/>
                    <a:lstStyle/>
                    <a:p>
                      <a:pPr algn="l" fontAlgn="b"/>
                      <a:r>
                        <a:rPr lang="en-US" sz="1800" u="none" strike="noStrike">
                          <a:effectLst/>
                        </a:rPr>
                        <a:t>2824.295365</a:t>
                      </a:r>
                      <a:endParaRPr lang="en-US" sz="1800" b="0" i="0" u="none" strike="noStrike">
                        <a:solidFill>
                          <a:srgbClr val="000000"/>
                        </a:solidFill>
                        <a:effectLst/>
                        <a:latin typeface="Calibri"/>
                      </a:endParaRPr>
                    </a:p>
                  </a:txBody>
                  <a:tcPr marL="9525" marR="9525" marT="9526" marB="0" anchor="b"/>
                </a:tc>
                <a:tc>
                  <a:txBody>
                    <a:bodyPr/>
                    <a:lstStyle/>
                    <a:p>
                      <a:pPr algn="l" fontAlgn="b"/>
                      <a:r>
                        <a:rPr lang="en-US" sz="1800" u="none" strike="noStrike">
                          <a:effectLst/>
                        </a:rPr>
                        <a:t>25,419</a:t>
                      </a:r>
                      <a:endParaRPr lang="en-US" sz="1800" b="0" i="0" u="none" strike="noStrike">
                        <a:solidFill>
                          <a:srgbClr val="000000"/>
                        </a:solidFill>
                        <a:effectLst/>
                        <a:latin typeface="Calibri"/>
                      </a:endParaRPr>
                    </a:p>
                  </a:txBody>
                  <a:tcPr marL="9525" marR="9525" marT="9526" marB="0" anchor="b"/>
                </a:tc>
              </a:tr>
              <a:tr h="283874">
                <a:tc>
                  <a:txBody>
                    <a:bodyPr/>
                    <a:lstStyle/>
                    <a:p>
                      <a:pPr algn="l" fontAlgn="b"/>
                      <a:r>
                        <a:rPr lang="en-US" sz="1800" u="none" strike="noStrike">
                          <a:effectLst/>
                        </a:rPr>
                        <a:t>2541.865828</a:t>
                      </a:r>
                      <a:endParaRPr lang="en-US" sz="1800" b="0" i="0" u="none" strike="noStrike">
                        <a:solidFill>
                          <a:srgbClr val="000000"/>
                        </a:solidFill>
                        <a:effectLst/>
                        <a:latin typeface="Calibri"/>
                      </a:endParaRPr>
                    </a:p>
                  </a:txBody>
                  <a:tcPr marL="9525" marR="9525" marT="9526" marB="0" anchor="b"/>
                </a:tc>
                <a:tc>
                  <a:txBody>
                    <a:bodyPr/>
                    <a:lstStyle/>
                    <a:p>
                      <a:pPr algn="l" fontAlgn="b"/>
                      <a:r>
                        <a:rPr lang="en-US" sz="1800" u="none" strike="noStrike">
                          <a:effectLst/>
                        </a:rPr>
                        <a:t>22,877</a:t>
                      </a:r>
                      <a:endParaRPr lang="en-US" sz="1800" b="0" i="0" u="none" strike="noStrike">
                        <a:solidFill>
                          <a:srgbClr val="000000"/>
                        </a:solidFill>
                        <a:effectLst/>
                        <a:latin typeface="Calibri"/>
                      </a:endParaRPr>
                    </a:p>
                  </a:txBody>
                  <a:tcPr marL="9525" marR="9525" marT="9526" marB="0" anchor="b"/>
                </a:tc>
              </a:tr>
              <a:tr h="283874">
                <a:tc>
                  <a:txBody>
                    <a:bodyPr/>
                    <a:lstStyle/>
                    <a:p>
                      <a:pPr algn="l" fontAlgn="b"/>
                      <a:r>
                        <a:rPr lang="en-US" sz="1800" u="none" strike="noStrike">
                          <a:effectLst/>
                        </a:rPr>
                        <a:t>2287.679245</a:t>
                      </a:r>
                      <a:endParaRPr lang="en-US" sz="1800" b="0" i="0" u="none" strike="noStrike">
                        <a:solidFill>
                          <a:srgbClr val="000000"/>
                        </a:solidFill>
                        <a:effectLst/>
                        <a:latin typeface="Calibri"/>
                      </a:endParaRPr>
                    </a:p>
                  </a:txBody>
                  <a:tcPr marL="9525" marR="9525" marT="9526" marB="0" anchor="b"/>
                </a:tc>
                <a:tc>
                  <a:txBody>
                    <a:bodyPr/>
                    <a:lstStyle/>
                    <a:p>
                      <a:pPr algn="l" fontAlgn="b"/>
                      <a:r>
                        <a:rPr lang="en-US" sz="1800" u="none" strike="noStrike">
                          <a:effectLst/>
                        </a:rPr>
                        <a:t>20,589</a:t>
                      </a:r>
                      <a:endParaRPr lang="en-US" sz="1800" b="0" i="0" u="none" strike="noStrike">
                        <a:solidFill>
                          <a:srgbClr val="000000"/>
                        </a:solidFill>
                        <a:effectLst/>
                        <a:latin typeface="Calibri"/>
                      </a:endParaRPr>
                    </a:p>
                  </a:txBody>
                  <a:tcPr marL="9525" marR="9525" marT="9526" marB="0" anchor="b"/>
                </a:tc>
              </a:tr>
              <a:tr h="283874">
                <a:tc>
                  <a:txBody>
                    <a:bodyPr/>
                    <a:lstStyle/>
                    <a:p>
                      <a:pPr algn="l" fontAlgn="b"/>
                      <a:r>
                        <a:rPr lang="en-US" sz="1800" u="none" strike="noStrike">
                          <a:effectLst/>
                        </a:rPr>
                        <a:t>-</a:t>
                      </a:r>
                      <a:endParaRPr lang="en-US" sz="1800" b="0" i="0" u="none" strike="noStrike">
                        <a:solidFill>
                          <a:srgbClr val="000000"/>
                        </a:solidFill>
                        <a:effectLst/>
                        <a:latin typeface="Calibri"/>
                      </a:endParaRPr>
                    </a:p>
                  </a:txBody>
                  <a:tcPr marL="9525" marR="9525" marT="9526" marB="0" anchor="b"/>
                </a:tc>
                <a:tc>
                  <a:txBody>
                    <a:bodyPr/>
                    <a:lstStyle/>
                    <a:p>
                      <a:pPr algn="l" fontAlgn="b"/>
                      <a:r>
                        <a:rPr lang="en-US" sz="1800" u="none" strike="noStrike">
                          <a:effectLst/>
                        </a:rPr>
                        <a:t>-</a:t>
                      </a:r>
                      <a:endParaRPr lang="en-US" sz="1800" b="0" i="0" u="none" strike="noStrike">
                        <a:solidFill>
                          <a:srgbClr val="000000"/>
                        </a:solidFill>
                        <a:effectLst/>
                        <a:latin typeface="Calibri"/>
                      </a:endParaRPr>
                    </a:p>
                  </a:txBody>
                  <a:tcPr marL="9525" marR="9525" marT="9526" marB="0" anchor="b"/>
                </a:tc>
              </a:tr>
              <a:tr h="283874">
                <a:tc>
                  <a:txBody>
                    <a:bodyPr/>
                    <a:lstStyle/>
                    <a:p>
                      <a:pPr algn="l" fontAlgn="b"/>
                      <a:r>
                        <a:rPr lang="en-US" sz="1800" u="none" strike="noStrike">
                          <a:effectLst/>
                        </a:rPr>
                        <a:t>-</a:t>
                      </a:r>
                      <a:endParaRPr lang="en-US" sz="1800" b="0" i="0" u="none" strike="noStrike">
                        <a:solidFill>
                          <a:srgbClr val="000000"/>
                        </a:solidFill>
                        <a:effectLst/>
                        <a:latin typeface="Calibri"/>
                      </a:endParaRPr>
                    </a:p>
                  </a:txBody>
                  <a:tcPr marL="9525" marR="9525" marT="9526" marB="0" anchor="b"/>
                </a:tc>
                <a:tc>
                  <a:txBody>
                    <a:bodyPr/>
                    <a:lstStyle/>
                    <a:p>
                      <a:pPr algn="l" fontAlgn="b"/>
                      <a:r>
                        <a:rPr lang="en-US" sz="1800" u="none" strike="noStrike">
                          <a:effectLst/>
                        </a:rPr>
                        <a:t>-</a:t>
                      </a:r>
                      <a:endParaRPr lang="en-US" sz="1800" b="0" i="0" u="none" strike="noStrike">
                        <a:solidFill>
                          <a:srgbClr val="000000"/>
                        </a:solidFill>
                        <a:effectLst/>
                        <a:latin typeface="Calibri"/>
                      </a:endParaRPr>
                    </a:p>
                  </a:txBody>
                  <a:tcPr marL="9525" marR="9525" marT="9526" marB="0" anchor="b"/>
                </a:tc>
              </a:tr>
              <a:tr h="283874">
                <a:tc>
                  <a:txBody>
                    <a:bodyPr/>
                    <a:lstStyle/>
                    <a:p>
                      <a:pPr algn="l" fontAlgn="b"/>
                      <a:r>
                        <a:rPr lang="en-US" sz="1800" u="none" strike="noStrike">
                          <a:effectLst/>
                        </a:rPr>
                        <a:t>100,000</a:t>
                      </a:r>
                      <a:endParaRPr lang="en-US" sz="1800" b="0" i="0" u="none" strike="noStrike">
                        <a:solidFill>
                          <a:srgbClr val="000000"/>
                        </a:solidFill>
                        <a:effectLst/>
                        <a:latin typeface="Calibri"/>
                      </a:endParaRPr>
                    </a:p>
                  </a:txBody>
                  <a:tcPr marL="9525" marR="9525" marT="9526" marB="0" anchor="b"/>
                </a:tc>
                <a:tc>
                  <a:txBody>
                    <a:bodyPr/>
                    <a:lstStyle/>
                    <a:p>
                      <a:pPr algn="l" fontAlgn="b"/>
                      <a:r>
                        <a:rPr lang="en-US" sz="1800" u="none" strike="noStrike" dirty="0">
                          <a:effectLst/>
                        </a:rPr>
                        <a:t>900,000</a:t>
                      </a:r>
                      <a:endParaRPr lang="en-US" sz="1800" b="0" i="0" u="none" strike="noStrike" dirty="0">
                        <a:solidFill>
                          <a:srgbClr val="000000"/>
                        </a:solidFill>
                        <a:effectLst/>
                        <a:latin typeface="Calibri"/>
                      </a:endParaRPr>
                    </a:p>
                  </a:txBody>
                  <a:tcPr marL="9525" marR="9525" marT="9526" marB="0" anchor="b"/>
                </a:tc>
              </a:tr>
            </a:tbl>
          </a:graphicData>
        </a:graphic>
      </p:graphicFrame>
    </p:spTree>
    <p:extLst>
      <p:ext uri="{BB962C8B-B14F-4D97-AF65-F5344CB8AC3E}">
        <p14:creationId xmlns:p14="http://schemas.microsoft.com/office/powerpoint/2010/main" xmlns="" val="31312901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Lecture </a:t>
            </a:r>
            <a:endParaRPr lang="en-US" dirty="0"/>
          </a:p>
        </p:txBody>
      </p:sp>
      <p:sp>
        <p:nvSpPr>
          <p:cNvPr id="3" name="Content Placeholder 2"/>
          <p:cNvSpPr>
            <a:spLocks noGrp="1"/>
          </p:cNvSpPr>
          <p:nvPr>
            <p:ph idx="1"/>
          </p:nvPr>
        </p:nvSpPr>
        <p:spPr/>
        <p:txBody>
          <a:bodyPr/>
          <a:lstStyle/>
          <a:p>
            <a:pPr marL="0" indent="0">
              <a:buNone/>
            </a:pPr>
            <a:r>
              <a:rPr lang="en-US" dirty="0" smtClean="0"/>
              <a:t>In this lecture we revised the course from lecture 2 to 6.</a:t>
            </a:r>
            <a:endParaRPr lang="en-US" dirty="0"/>
          </a:p>
        </p:txBody>
      </p:sp>
    </p:spTree>
    <p:extLst>
      <p:ext uri="{BB962C8B-B14F-4D97-AF65-F5344CB8AC3E}">
        <p14:creationId xmlns:p14="http://schemas.microsoft.com/office/powerpoint/2010/main" xmlns="" val="3981663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4638"/>
            <a:ext cx="8229600" cy="1020762"/>
          </a:xfrm>
        </p:spPr>
        <p:txBody>
          <a:bodyPr>
            <a:normAutofit fontScale="90000"/>
          </a:bodyPr>
          <a:lstStyle/>
          <a:p>
            <a:pPr eaLnBrk="1" hangingPunct="1"/>
            <a:r>
              <a:rPr lang="en-US" altLang="en-US" dirty="0" smtClean="0"/>
              <a:t>Lecture </a:t>
            </a:r>
            <a:r>
              <a:rPr lang="en-US" altLang="en-US" dirty="0" smtClean="0"/>
              <a:t>3</a:t>
            </a:r>
            <a:br>
              <a:rPr lang="en-US" altLang="en-US" dirty="0" smtClean="0"/>
            </a:br>
            <a:r>
              <a:rPr lang="en-US" altLang="en-US" dirty="0" smtClean="0"/>
              <a:t>Principle of Islamic Economic System</a:t>
            </a:r>
          </a:p>
        </p:txBody>
      </p:sp>
      <p:sp>
        <p:nvSpPr>
          <p:cNvPr id="3" name="Content Placeholder 2"/>
          <p:cNvSpPr>
            <a:spLocks noGrp="1"/>
          </p:cNvSpPr>
          <p:nvPr>
            <p:ph idx="1"/>
          </p:nvPr>
        </p:nvSpPr>
        <p:spPr>
          <a:xfrm>
            <a:off x="457200" y="1600200"/>
            <a:ext cx="8229600" cy="5029200"/>
          </a:xfrm>
        </p:spPr>
        <p:txBody>
          <a:bodyPr>
            <a:noAutofit/>
          </a:bodyPr>
          <a:lstStyle/>
          <a:p>
            <a:pPr marL="466567" indent="-466567">
              <a:buFont typeface="+mj-lt"/>
              <a:buAutoNum type="arabicPeriod"/>
              <a:defRPr/>
            </a:pPr>
            <a:r>
              <a:rPr lang="en-US" sz="2800" dirty="0" smtClean="0"/>
              <a:t>Money as potential capital</a:t>
            </a:r>
          </a:p>
          <a:p>
            <a:pPr marL="466567" indent="-466567">
              <a:buFont typeface="+mj-lt"/>
              <a:buAutoNum type="arabicPeriod"/>
              <a:defRPr/>
            </a:pPr>
            <a:r>
              <a:rPr lang="en-US" sz="2800" dirty="0" smtClean="0"/>
              <a:t>Prohibition of Interest</a:t>
            </a:r>
          </a:p>
          <a:p>
            <a:pPr marL="466567" indent="-466567">
              <a:buFont typeface="+mj-lt"/>
              <a:buAutoNum type="arabicPeriod"/>
              <a:defRPr/>
            </a:pPr>
            <a:r>
              <a:rPr lang="en-US" sz="2800" dirty="0" smtClean="0"/>
              <a:t>Risk Sharing</a:t>
            </a:r>
          </a:p>
          <a:p>
            <a:pPr marL="466567" indent="-466567">
              <a:buFont typeface="+mj-lt"/>
              <a:buAutoNum type="arabicPeriod"/>
              <a:defRPr/>
            </a:pPr>
            <a:r>
              <a:rPr lang="en-US" sz="2800" dirty="0" smtClean="0"/>
              <a:t>Sanctity of Contracts</a:t>
            </a:r>
          </a:p>
          <a:p>
            <a:pPr marL="466567" indent="-466567">
              <a:buFont typeface="+mj-lt"/>
              <a:buAutoNum type="arabicPeriod"/>
              <a:defRPr/>
            </a:pPr>
            <a:r>
              <a:rPr lang="en-US" sz="2800" dirty="0" smtClean="0"/>
              <a:t>Sharia Approved Activities</a:t>
            </a:r>
          </a:p>
          <a:p>
            <a:pPr marL="466567" indent="-466567">
              <a:buFont typeface="+mj-lt"/>
              <a:buAutoNum type="arabicPeriod" startAt="6"/>
              <a:defRPr/>
            </a:pPr>
            <a:r>
              <a:rPr lang="en-US" sz="2800" dirty="0"/>
              <a:t>Individual Liberty</a:t>
            </a:r>
          </a:p>
          <a:p>
            <a:pPr marL="466567" indent="-466567">
              <a:buFont typeface="+mj-lt"/>
              <a:buAutoNum type="arabicPeriod" startAt="6"/>
              <a:defRPr/>
            </a:pPr>
            <a:r>
              <a:rPr lang="en-US" sz="2800" dirty="0"/>
              <a:t>Right to Own Property</a:t>
            </a:r>
          </a:p>
          <a:p>
            <a:pPr marL="466567" indent="-466567">
              <a:buFont typeface="+mj-lt"/>
              <a:buAutoNum type="arabicPeriod" startAt="6"/>
              <a:defRPr/>
            </a:pPr>
            <a:r>
              <a:rPr lang="en-US" sz="2800" dirty="0"/>
              <a:t>Economic Inequality and Charity</a:t>
            </a:r>
          </a:p>
          <a:p>
            <a:pPr marL="466567" indent="-466567">
              <a:buFont typeface="+mj-lt"/>
              <a:buAutoNum type="arabicPeriod" startAt="6"/>
              <a:defRPr/>
            </a:pPr>
            <a:r>
              <a:rPr lang="en-US" sz="2800" dirty="0"/>
              <a:t>Social Equality</a:t>
            </a:r>
          </a:p>
          <a:p>
            <a:pPr marL="466567" indent="-466567">
              <a:buFont typeface="+mj-lt"/>
              <a:buAutoNum type="arabicPeriod" startAt="6"/>
              <a:defRPr/>
            </a:pPr>
            <a:r>
              <a:rPr lang="en-US" sz="2800" dirty="0"/>
              <a:t> Circulation of </a:t>
            </a:r>
            <a:r>
              <a:rPr lang="en-US" sz="2800" dirty="0" smtClean="0"/>
              <a:t>Wealth</a:t>
            </a:r>
            <a:endParaRPr lang="en-US" sz="2800" dirty="0"/>
          </a:p>
        </p:txBody>
      </p:sp>
    </p:spTree>
    <p:extLst>
      <p:ext uri="{BB962C8B-B14F-4D97-AF65-F5344CB8AC3E}">
        <p14:creationId xmlns:p14="http://schemas.microsoft.com/office/powerpoint/2010/main" xmlns="" val="21547287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altLang="en-US" dirty="0" smtClean="0"/>
              <a:t>Lecture </a:t>
            </a:r>
            <a:r>
              <a:rPr lang="en-US" altLang="en-US" dirty="0" smtClean="0"/>
              <a:t>4</a:t>
            </a:r>
            <a:br>
              <a:rPr lang="en-US" altLang="en-US" dirty="0" smtClean="0"/>
            </a:br>
            <a:r>
              <a:rPr lang="en-US" altLang="en-US" dirty="0" smtClean="0"/>
              <a:t>Introduction</a:t>
            </a:r>
          </a:p>
        </p:txBody>
      </p:sp>
      <p:sp>
        <p:nvSpPr>
          <p:cNvPr id="5123" name="Content Placeholder 2"/>
          <p:cNvSpPr>
            <a:spLocks noGrp="1"/>
          </p:cNvSpPr>
          <p:nvPr>
            <p:ph idx="1"/>
          </p:nvPr>
        </p:nvSpPr>
        <p:spPr>
          <a:xfrm>
            <a:off x="457200" y="1600200"/>
            <a:ext cx="8229600" cy="5068888"/>
          </a:xfrm>
        </p:spPr>
        <p:txBody>
          <a:bodyPr/>
          <a:lstStyle/>
          <a:p>
            <a:pPr marL="563563" indent="-465138" defTabSz="912813">
              <a:buFontTx/>
              <a:buAutoNum type="arabicPeriod"/>
              <a:tabLst>
                <a:tab pos="655638" algn="l"/>
                <a:tab pos="1312863" algn="l"/>
                <a:tab pos="1968500" algn="l"/>
                <a:tab pos="2625725" algn="l"/>
                <a:tab pos="3281363" algn="l"/>
                <a:tab pos="3938588" algn="l"/>
                <a:tab pos="4594225" algn="l"/>
                <a:tab pos="5251450" algn="l"/>
                <a:tab pos="5907088" algn="l"/>
                <a:tab pos="6564313" algn="l"/>
                <a:tab pos="7221538" algn="l"/>
                <a:tab pos="7877175" algn="l"/>
              </a:tabLst>
            </a:pPr>
            <a:r>
              <a:rPr lang="en-US" altLang="en-US" sz="2400" smtClean="0"/>
              <a:t>Economic problems of mankind have always been a key issue in the history. Every nation on the face of the earth irrespective of its belief and ideology strives to achieve at least a reasonable level of economic and social well being as per its ambitions. </a:t>
            </a:r>
          </a:p>
          <a:p>
            <a:pPr marL="563563" indent="-465138" defTabSz="912813">
              <a:buFontTx/>
              <a:buAutoNum type="arabicPeriod"/>
              <a:tabLst>
                <a:tab pos="655638" algn="l"/>
                <a:tab pos="1312863" algn="l"/>
                <a:tab pos="1968500" algn="l"/>
                <a:tab pos="2625725" algn="l"/>
                <a:tab pos="3281363" algn="l"/>
                <a:tab pos="3938588" algn="l"/>
                <a:tab pos="4594225" algn="l"/>
                <a:tab pos="5251450" algn="l"/>
                <a:tab pos="5907088" algn="l"/>
                <a:tab pos="6564313" algn="l"/>
                <a:tab pos="7221538" algn="l"/>
                <a:tab pos="7877175" algn="l"/>
              </a:tabLst>
            </a:pPr>
            <a:endParaRPr lang="en-US" altLang="en-US" sz="2400" smtClean="0"/>
          </a:p>
          <a:p>
            <a:pPr marL="563563" indent="-465138" defTabSz="912813">
              <a:buFontTx/>
              <a:buAutoNum type="arabicPeriod"/>
              <a:tabLst>
                <a:tab pos="655638" algn="l"/>
                <a:tab pos="1312863" algn="l"/>
                <a:tab pos="1968500" algn="l"/>
                <a:tab pos="2625725" algn="l"/>
                <a:tab pos="3281363" algn="l"/>
                <a:tab pos="3938588" algn="l"/>
                <a:tab pos="4594225" algn="l"/>
                <a:tab pos="5251450" algn="l"/>
                <a:tab pos="5907088" algn="l"/>
                <a:tab pos="6564313" algn="l"/>
                <a:tab pos="7221538" algn="l"/>
                <a:tab pos="7877175" algn="l"/>
              </a:tabLst>
            </a:pPr>
            <a:r>
              <a:rPr lang="en-US" altLang="en-US" sz="2400" smtClean="0"/>
              <a:t>This quest to resolve the economic problems have resulted in many economic systems; but they have either completely failed or partially succeeded in finding an equitable and balanced solution. Islam has also provided an economic system to keep the economic life of the individual and nation as a whole on the lines of equity and prosperity.</a:t>
            </a:r>
          </a:p>
          <a:p>
            <a:pPr marL="563563" indent="-465138" defTabSz="912813" eaLnBrk="1" hangingPunct="1">
              <a:tabLst>
                <a:tab pos="655638" algn="l"/>
                <a:tab pos="1312863" algn="l"/>
                <a:tab pos="1968500" algn="l"/>
                <a:tab pos="2625725" algn="l"/>
                <a:tab pos="3281363" algn="l"/>
                <a:tab pos="3938588" algn="l"/>
                <a:tab pos="4594225" algn="l"/>
                <a:tab pos="5251450" algn="l"/>
                <a:tab pos="5907088" algn="l"/>
                <a:tab pos="6564313" algn="l"/>
                <a:tab pos="7221538" algn="l"/>
                <a:tab pos="7877175" algn="l"/>
              </a:tabLst>
            </a:pPr>
            <a:endParaRPr lang="en-US" altLang="en-US" sz="2400" smtClean="0"/>
          </a:p>
        </p:txBody>
      </p:sp>
    </p:spTree>
    <p:extLst>
      <p:ext uri="{BB962C8B-B14F-4D97-AF65-F5344CB8AC3E}">
        <p14:creationId xmlns:p14="http://schemas.microsoft.com/office/powerpoint/2010/main" xmlns="" val="4111970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fontScale="90000"/>
          </a:bodyPr>
          <a:lstStyle/>
          <a:p>
            <a:r>
              <a:rPr lang="en-US" altLang="en-US" sz="3600" dirty="0" smtClean="0"/>
              <a:t>Lecture </a:t>
            </a:r>
            <a:r>
              <a:rPr lang="en-US" altLang="en-US" sz="3600" dirty="0" smtClean="0"/>
              <a:t>4</a:t>
            </a:r>
            <a:br>
              <a:rPr lang="en-US" altLang="en-US" sz="3600" dirty="0" smtClean="0"/>
            </a:br>
            <a:r>
              <a:rPr lang="en-US" altLang="en-US" sz="4000" dirty="0" smtClean="0"/>
              <a:t>Why Do We Need an Economic System?</a:t>
            </a:r>
          </a:p>
        </p:txBody>
      </p:sp>
      <p:sp>
        <p:nvSpPr>
          <p:cNvPr id="4" name="Rectangle 2"/>
          <p:cNvSpPr>
            <a:spLocks noGrp="1" noChangeArrowheads="1"/>
          </p:cNvSpPr>
          <p:nvPr>
            <p:ph idx="1"/>
          </p:nvPr>
        </p:nvSpPr>
        <p:spPr>
          <a:xfrm>
            <a:off x="457200" y="1828800"/>
            <a:ext cx="8229600" cy="4525963"/>
          </a:xfrm>
        </p:spPr>
        <p:txBody>
          <a:bodyPr tIns="0">
            <a:normAutofit/>
          </a:bodyPr>
          <a:lstStyle/>
          <a:p>
            <a:pPr marL="552223" indent="-457200">
              <a:lnSpc>
                <a:spcPct val="150000"/>
              </a:lnSpc>
              <a:buSzPct val="100000"/>
              <a:buFont typeface="Arial" panose="020B0604020202020204" pitchFamily="34" charset="0"/>
              <a:buChar char="•"/>
              <a:tabLst>
                <a:tab pos="388726" algn="l"/>
                <a:tab pos="490946" algn="l"/>
                <a:tab pos="905586" algn="l"/>
                <a:tab pos="1320226" algn="l"/>
                <a:tab pos="1734866" algn="l"/>
                <a:tab pos="2149506" algn="l"/>
                <a:tab pos="2564147" algn="l"/>
                <a:tab pos="2978786" algn="l"/>
                <a:tab pos="3393428" algn="l"/>
                <a:tab pos="3808067" algn="l"/>
                <a:tab pos="4222708" algn="l"/>
                <a:tab pos="4637347" algn="l"/>
                <a:tab pos="5051987" algn="l"/>
                <a:tab pos="5466627" algn="l"/>
                <a:tab pos="5881267" algn="l"/>
                <a:tab pos="6295907" algn="l"/>
                <a:tab pos="6710547" algn="l"/>
                <a:tab pos="7125188" algn="l"/>
                <a:tab pos="7539828" algn="l"/>
                <a:tab pos="7954468" algn="l"/>
                <a:tab pos="8369109" algn="l"/>
              </a:tabLst>
              <a:defRPr/>
            </a:pPr>
            <a:r>
              <a:rPr lang="en-US" altLang="en-US" sz="2400" dirty="0"/>
              <a:t>To engage in economic activities peacefully is vital to our survival</a:t>
            </a:r>
          </a:p>
          <a:p>
            <a:pPr marL="552223" indent="-457200">
              <a:lnSpc>
                <a:spcPct val="150000"/>
              </a:lnSpc>
              <a:buSzPct val="100000"/>
              <a:buFont typeface="Arial" panose="020B0604020202020204" pitchFamily="34" charset="0"/>
              <a:buChar char="•"/>
              <a:tabLst>
                <a:tab pos="388726" algn="l"/>
                <a:tab pos="490946" algn="l"/>
                <a:tab pos="905586" algn="l"/>
                <a:tab pos="1320226" algn="l"/>
                <a:tab pos="1734866" algn="l"/>
                <a:tab pos="2149506" algn="l"/>
                <a:tab pos="2564147" algn="l"/>
                <a:tab pos="2978786" algn="l"/>
                <a:tab pos="3393428" algn="l"/>
                <a:tab pos="3808067" algn="l"/>
                <a:tab pos="4222708" algn="l"/>
                <a:tab pos="4637347" algn="l"/>
                <a:tab pos="5051987" algn="l"/>
                <a:tab pos="5466627" algn="l"/>
                <a:tab pos="5881267" algn="l"/>
                <a:tab pos="6295907" algn="l"/>
                <a:tab pos="6710547" algn="l"/>
                <a:tab pos="7125188" algn="l"/>
                <a:tab pos="7539828" algn="l"/>
                <a:tab pos="7954468" algn="l"/>
                <a:tab pos="8369109" algn="l"/>
              </a:tabLst>
              <a:defRPr/>
            </a:pPr>
            <a:r>
              <a:rPr lang="en-US" altLang="en-US" sz="2400" dirty="0"/>
              <a:t>To earn the reward of ones labor, expertise, and efforts</a:t>
            </a:r>
          </a:p>
          <a:p>
            <a:pPr marL="552223" indent="-457200">
              <a:lnSpc>
                <a:spcPct val="150000"/>
              </a:lnSpc>
              <a:buSzPct val="100000"/>
              <a:buFont typeface="Arial" panose="020B0604020202020204" pitchFamily="34" charset="0"/>
              <a:buChar char="•"/>
              <a:tabLst>
                <a:tab pos="388726" algn="l"/>
                <a:tab pos="490946" algn="l"/>
                <a:tab pos="905586" algn="l"/>
                <a:tab pos="1320226" algn="l"/>
                <a:tab pos="1734866" algn="l"/>
                <a:tab pos="2149506" algn="l"/>
                <a:tab pos="2564147" algn="l"/>
                <a:tab pos="2978786" algn="l"/>
                <a:tab pos="3393428" algn="l"/>
                <a:tab pos="3808067" algn="l"/>
                <a:tab pos="4222708" algn="l"/>
                <a:tab pos="4637347" algn="l"/>
                <a:tab pos="5051987" algn="l"/>
                <a:tab pos="5466627" algn="l"/>
                <a:tab pos="5881267" algn="l"/>
                <a:tab pos="6295907" algn="l"/>
                <a:tab pos="6710547" algn="l"/>
                <a:tab pos="7125188" algn="l"/>
                <a:tab pos="7539828" algn="l"/>
                <a:tab pos="7954468" algn="l"/>
                <a:tab pos="8369109" algn="l"/>
              </a:tabLst>
              <a:defRPr/>
            </a:pPr>
            <a:r>
              <a:rPr lang="en-US" altLang="en-US" sz="2400" dirty="0"/>
              <a:t>A market place that determines our demand and supply phenomenon in a free and fair environment</a:t>
            </a:r>
          </a:p>
          <a:p>
            <a:pPr marL="552223" indent="-457200">
              <a:lnSpc>
                <a:spcPct val="150000"/>
              </a:lnSpc>
              <a:buSzPct val="100000"/>
              <a:buFont typeface="Arial" panose="020B0604020202020204" pitchFamily="34" charset="0"/>
              <a:buChar char="•"/>
              <a:tabLst>
                <a:tab pos="388726" algn="l"/>
                <a:tab pos="490946" algn="l"/>
                <a:tab pos="905586" algn="l"/>
                <a:tab pos="1320226" algn="l"/>
                <a:tab pos="1734866" algn="l"/>
                <a:tab pos="2149506" algn="l"/>
                <a:tab pos="2564147" algn="l"/>
                <a:tab pos="2978786" algn="l"/>
                <a:tab pos="3393428" algn="l"/>
                <a:tab pos="3808067" algn="l"/>
                <a:tab pos="4222708" algn="l"/>
                <a:tab pos="4637347" algn="l"/>
                <a:tab pos="5051987" algn="l"/>
                <a:tab pos="5466627" algn="l"/>
                <a:tab pos="5881267" algn="l"/>
                <a:tab pos="6295907" algn="l"/>
                <a:tab pos="6710547" algn="l"/>
                <a:tab pos="7125188" algn="l"/>
                <a:tab pos="7539828" algn="l"/>
                <a:tab pos="7954468" algn="l"/>
                <a:tab pos="8369109" algn="l"/>
              </a:tabLst>
              <a:defRPr/>
            </a:pPr>
            <a:r>
              <a:rPr lang="en-US" altLang="en-US" sz="2400" dirty="0"/>
              <a:t>A system that ensures labor rewards and eradicate the curses like slavery and victimization</a:t>
            </a:r>
          </a:p>
        </p:txBody>
      </p:sp>
    </p:spTree>
    <p:extLst>
      <p:ext uri="{BB962C8B-B14F-4D97-AF65-F5344CB8AC3E}">
        <p14:creationId xmlns:p14="http://schemas.microsoft.com/office/powerpoint/2010/main" xmlns="" val="3597053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idx="4294967295"/>
          </p:nvPr>
        </p:nvSpPr>
        <p:spPr>
          <a:xfrm>
            <a:off x="457200" y="273050"/>
            <a:ext cx="8228013" cy="1146175"/>
          </a:xfrm>
        </p:spPr>
        <p:txBody>
          <a:bodyPr>
            <a:normAutofit fontScale="90000"/>
          </a:bodyPr>
          <a:lstStyle/>
          <a:p>
            <a:pPr>
              <a:lnSpc>
                <a:spcPct val="127000"/>
              </a:lnSpc>
              <a:tabLst>
                <a:tab pos="0" algn="l"/>
                <a:tab pos="414338" algn="l"/>
                <a:tab pos="828675" algn="l"/>
                <a:tab pos="1243013" algn="l"/>
                <a:tab pos="1657350" algn="l"/>
                <a:tab pos="2071688" algn="l"/>
                <a:tab pos="2487613" algn="l"/>
                <a:tab pos="2901950" algn="l"/>
                <a:tab pos="3316288" algn="l"/>
                <a:tab pos="3730625" algn="l"/>
                <a:tab pos="4144963" algn="l"/>
                <a:tab pos="4560888" algn="l"/>
                <a:tab pos="4975225" algn="l"/>
                <a:tab pos="5389563" algn="l"/>
                <a:tab pos="5803900" algn="l"/>
                <a:tab pos="6218238" algn="l"/>
                <a:tab pos="6634163" algn="l"/>
                <a:tab pos="7048500" algn="l"/>
                <a:tab pos="7462838" algn="l"/>
                <a:tab pos="7877175" algn="l"/>
                <a:tab pos="8291513" algn="l"/>
              </a:tabLst>
            </a:pPr>
            <a:r>
              <a:rPr lang="en-US" altLang="en-US" sz="4000" dirty="0" smtClean="0"/>
              <a:t>Lecture </a:t>
            </a:r>
            <a:r>
              <a:rPr lang="en-US" altLang="en-US" sz="4000" dirty="0" smtClean="0"/>
              <a:t>4</a:t>
            </a:r>
            <a:br>
              <a:rPr lang="en-US" altLang="en-US" sz="4000" dirty="0" smtClean="0"/>
            </a:br>
            <a:r>
              <a:rPr lang="en-US" altLang="en-US" sz="4000" dirty="0" smtClean="0"/>
              <a:t>Why do we need an economic system?</a:t>
            </a:r>
          </a:p>
        </p:txBody>
      </p:sp>
      <p:sp>
        <p:nvSpPr>
          <p:cNvPr id="7171" name="Rectangle 2"/>
          <p:cNvSpPr>
            <a:spLocks noGrp="1" noChangeArrowheads="1"/>
          </p:cNvSpPr>
          <p:nvPr>
            <p:ph type="body" idx="4294967295"/>
          </p:nvPr>
        </p:nvSpPr>
        <p:spPr>
          <a:xfrm>
            <a:off x="468313" y="1844675"/>
            <a:ext cx="8228012" cy="4525963"/>
          </a:xfrm>
        </p:spPr>
        <p:txBody>
          <a:bodyPr tIns="0">
            <a:normAutofit lnSpcReduction="10000"/>
          </a:bodyPr>
          <a:lstStyle/>
          <a:p>
            <a:pPr marL="550863" indent="-457200">
              <a:lnSpc>
                <a:spcPct val="200000"/>
              </a:lnSpc>
              <a:tabLst>
                <a:tab pos="387350" algn="l"/>
                <a:tab pos="490538" algn="l"/>
                <a:tab pos="904875" algn="l"/>
                <a:tab pos="1319213" algn="l"/>
                <a:tab pos="1733550" algn="l"/>
                <a:tab pos="2149475" algn="l"/>
                <a:tab pos="2563813" algn="l"/>
                <a:tab pos="2978150" algn="l"/>
                <a:tab pos="3392488" algn="l"/>
                <a:tab pos="3806825" algn="l"/>
                <a:tab pos="4221163" algn="l"/>
                <a:tab pos="4637088" algn="l"/>
                <a:tab pos="5051425" algn="l"/>
                <a:tab pos="5465763" algn="l"/>
                <a:tab pos="5880100" algn="l"/>
                <a:tab pos="6294438" algn="l"/>
                <a:tab pos="6710363" algn="l"/>
                <a:tab pos="7124700" algn="l"/>
                <a:tab pos="7539038" algn="l"/>
                <a:tab pos="7953375" algn="l"/>
                <a:tab pos="8367713" algn="l"/>
              </a:tabLst>
            </a:pPr>
            <a:r>
              <a:rPr lang="en-US" altLang="en-US" sz="2400" dirty="0" smtClean="0"/>
              <a:t>A system that accommodates the innovative ways of doing things (trading over the internet without having sophisticated infrastructure)</a:t>
            </a:r>
          </a:p>
          <a:p>
            <a:pPr marL="550863" indent="-457200">
              <a:lnSpc>
                <a:spcPct val="200000"/>
              </a:lnSpc>
              <a:tabLst>
                <a:tab pos="387350" algn="l"/>
                <a:tab pos="490538" algn="l"/>
                <a:tab pos="904875" algn="l"/>
                <a:tab pos="1319213" algn="l"/>
                <a:tab pos="1733550" algn="l"/>
                <a:tab pos="2149475" algn="l"/>
                <a:tab pos="2563813" algn="l"/>
                <a:tab pos="2978150" algn="l"/>
                <a:tab pos="3392488" algn="l"/>
                <a:tab pos="3806825" algn="l"/>
                <a:tab pos="4221163" algn="l"/>
                <a:tab pos="4637088" algn="l"/>
                <a:tab pos="5051425" algn="l"/>
                <a:tab pos="5465763" algn="l"/>
                <a:tab pos="5880100" algn="l"/>
                <a:tab pos="6294438" algn="l"/>
                <a:tab pos="6710363" algn="l"/>
                <a:tab pos="7124700" algn="l"/>
                <a:tab pos="7539038" algn="l"/>
                <a:tab pos="7953375" algn="l"/>
                <a:tab pos="8367713" algn="l"/>
              </a:tabLst>
            </a:pPr>
            <a:r>
              <a:rPr lang="en-US" altLang="en-US" sz="2400" dirty="0" smtClean="0"/>
              <a:t>To ensure self satisfaction, achievement and security</a:t>
            </a:r>
          </a:p>
          <a:p>
            <a:pPr marL="550863" indent="-457200">
              <a:lnSpc>
                <a:spcPct val="200000"/>
              </a:lnSpc>
              <a:tabLst>
                <a:tab pos="387350" algn="l"/>
                <a:tab pos="490538" algn="l"/>
                <a:tab pos="904875" algn="l"/>
                <a:tab pos="1319213" algn="l"/>
                <a:tab pos="1733550" algn="l"/>
                <a:tab pos="2149475" algn="l"/>
                <a:tab pos="2563813" algn="l"/>
                <a:tab pos="2978150" algn="l"/>
                <a:tab pos="3392488" algn="l"/>
                <a:tab pos="3806825" algn="l"/>
                <a:tab pos="4221163" algn="l"/>
                <a:tab pos="4637088" algn="l"/>
                <a:tab pos="5051425" algn="l"/>
                <a:tab pos="5465763" algn="l"/>
                <a:tab pos="5880100" algn="l"/>
                <a:tab pos="6294438" algn="l"/>
                <a:tab pos="6710363" algn="l"/>
                <a:tab pos="7124700" algn="l"/>
                <a:tab pos="7539038" algn="l"/>
                <a:tab pos="7953375" algn="l"/>
                <a:tab pos="8367713" algn="l"/>
              </a:tabLst>
            </a:pPr>
            <a:r>
              <a:rPr lang="en-US" altLang="en-US" sz="2400" dirty="0" smtClean="0"/>
              <a:t>To raise the quality of life and living standard to a level where no body would feel deprived.</a:t>
            </a:r>
          </a:p>
        </p:txBody>
      </p:sp>
    </p:spTree>
    <p:extLst>
      <p:ext uri="{BB962C8B-B14F-4D97-AF65-F5344CB8AC3E}">
        <p14:creationId xmlns:p14="http://schemas.microsoft.com/office/powerpoint/2010/main" xmlns="" val="31155060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idx="4294967295"/>
          </p:nvPr>
        </p:nvSpPr>
        <p:spPr>
          <a:xfrm>
            <a:off x="457200" y="273050"/>
            <a:ext cx="8228013" cy="1327150"/>
          </a:xfrm>
        </p:spPr>
        <p:txBody>
          <a:bodyPr>
            <a:normAutofit fontScale="90000"/>
          </a:bodyPr>
          <a:lstStyle/>
          <a:p>
            <a:pPr>
              <a:lnSpc>
                <a:spcPct val="127000"/>
              </a:lnSpc>
              <a:tabLst>
                <a:tab pos="0" algn="l"/>
                <a:tab pos="414338" algn="l"/>
                <a:tab pos="828675" algn="l"/>
                <a:tab pos="1243013" algn="l"/>
                <a:tab pos="1657350" algn="l"/>
                <a:tab pos="2071688" algn="l"/>
                <a:tab pos="2487613" algn="l"/>
                <a:tab pos="2901950" algn="l"/>
                <a:tab pos="3316288" algn="l"/>
                <a:tab pos="3730625" algn="l"/>
                <a:tab pos="4144963" algn="l"/>
                <a:tab pos="4560888" algn="l"/>
                <a:tab pos="4975225" algn="l"/>
                <a:tab pos="5389563" algn="l"/>
                <a:tab pos="5803900" algn="l"/>
                <a:tab pos="6218238" algn="l"/>
                <a:tab pos="6634163" algn="l"/>
                <a:tab pos="7048500" algn="l"/>
                <a:tab pos="7462838" algn="l"/>
                <a:tab pos="7877175" algn="l"/>
                <a:tab pos="8291513" algn="l"/>
              </a:tabLst>
            </a:pPr>
            <a:r>
              <a:rPr lang="en-US" altLang="en-US" dirty="0" smtClean="0"/>
              <a:t>Lecture </a:t>
            </a:r>
            <a:r>
              <a:rPr lang="en-US" altLang="en-US" dirty="0" smtClean="0"/>
              <a:t>4</a:t>
            </a:r>
            <a:br>
              <a:rPr lang="en-US" altLang="en-US" dirty="0" smtClean="0"/>
            </a:br>
            <a:r>
              <a:rPr lang="en-US" altLang="en-US" dirty="0" smtClean="0"/>
              <a:t>The existing economic system?</a:t>
            </a:r>
          </a:p>
        </p:txBody>
      </p:sp>
      <p:sp>
        <p:nvSpPr>
          <p:cNvPr id="11267" name="Rectangle 2"/>
          <p:cNvSpPr>
            <a:spLocks noGrp="1" noChangeArrowheads="1"/>
          </p:cNvSpPr>
          <p:nvPr>
            <p:ph type="body" idx="4294967295"/>
          </p:nvPr>
        </p:nvSpPr>
        <p:spPr>
          <a:xfrm>
            <a:off x="457200" y="2057400"/>
            <a:ext cx="8228013" cy="4525962"/>
          </a:xfrm>
        </p:spPr>
        <p:txBody>
          <a:bodyPr tIns="0">
            <a:normAutofit/>
          </a:bodyPr>
          <a:lstStyle/>
          <a:p>
            <a:pPr marL="95023" indent="0">
              <a:lnSpc>
                <a:spcPct val="200000"/>
              </a:lnSpc>
              <a:buSzPct val="100000"/>
              <a:buFontTx/>
              <a:buNone/>
              <a:tabLst>
                <a:tab pos="388726" algn="l"/>
                <a:tab pos="490946" algn="l"/>
                <a:tab pos="905586" algn="l"/>
                <a:tab pos="1320226" algn="l"/>
                <a:tab pos="1734866" algn="l"/>
                <a:tab pos="2149506" algn="l"/>
                <a:tab pos="2564147" algn="l"/>
                <a:tab pos="2978786" algn="l"/>
                <a:tab pos="3393428" algn="l"/>
                <a:tab pos="3808067" algn="l"/>
                <a:tab pos="4222708" algn="l"/>
                <a:tab pos="4637347" algn="l"/>
                <a:tab pos="5051987" algn="l"/>
                <a:tab pos="5466627" algn="l"/>
                <a:tab pos="5881267" algn="l"/>
                <a:tab pos="6295907" algn="l"/>
                <a:tab pos="6710547" algn="l"/>
                <a:tab pos="7125188" algn="l"/>
                <a:tab pos="7539828" algn="l"/>
                <a:tab pos="7954468" algn="l"/>
                <a:tab pos="8369109" algn="l"/>
              </a:tabLst>
              <a:defRPr/>
            </a:pPr>
            <a:r>
              <a:rPr lang="en-US" altLang="en-US" sz="2400" dirty="0" smtClean="0"/>
              <a:t>Some of the known economic systems are;</a:t>
            </a:r>
          </a:p>
          <a:p>
            <a:pPr marL="552223" indent="-457200">
              <a:lnSpc>
                <a:spcPct val="200000"/>
              </a:lnSpc>
              <a:buSzPct val="100000"/>
              <a:buFont typeface="Arial" panose="020B0604020202020204" pitchFamily="34" charset="0"/>
              <a:buChar char="•"/>
              <a:tabLst>
                <a:tab pos="388726" algn="l"/>
                <a:tab pos="490946" algn="l"/>
                <a:tab pos="905586" algn="l"/>
                <a:tab pos="1320226" algn="l"/>
                <a:tab pos="1734866" algn="l"/>
                <a:tab pos="2149506" algn="l"/>
                <a:tab pos="2564147" algn="l"/>
                <a:tab pos="2978786" algn="l"/>
                <a:tab pos="3393428" algn="l"/>
                <a:tab pos="3808067" algn="l"/>
                <a:tab pos="4222708" algn="l"/>
                <a:tab pos="4637347" algn="l"/>
                <a:tab pos="5051987" algn="l"/>
                <a:tab pos="5466627" algn="l"/>
                <a:tab pos="5881267" algn="l"/>
                <a:tab pos="6295907" algn="l"/>
                <a:tab pos="6710547" algn="l"/>
                <a:tab pos="7125188" algn="l"/>
                <a:tab pos="7539828" algn="l"/>
                <a:tab pos="7954468" algn="l"/>
                <a:tab pos="8369109" algn="l"/>
              </a:tabLst>
              <a:defRPr/>
            </a:pPr>
            <a:r>
              <a:rPr lang="en-US" altLang="en-US" sz="2400" dirty="0" smtClean="0"/>
              <a:t>Capitalism</a:t>
            </a:r>
            <a:endParaRPr lang="en-US" altLang="en-US" sz="2400" dirty="0"/>
          </a:p>
          <a:p>
            <a:pPr marL="552223" indent="-457200">
              <a:lnSpc>
                <a:spcPct val="200000"/>
              </a:lnSpc>
              <a:buSzPct val="100000"/>
              <a:buFont typeface="Arial" panose="020B0604020202020204" pitchFamily="34" charset="0"/>
              <a:buChar char="•"/>
              <a:tabLst>
                <a:tab pos="388726" algn="l"/>
                <a:tab pos="490946" algn="l"/>
                <a:tab pos="905586" algn="l"/>
                <a:tab pos="1320226" algn="l"/>
                <a:tab pos="1734866" algn="l"/>
                <a:tab pos="2149506" algn="l"/>
                <a:tab pos="2564147" algn="l"/>
                <a:tab pos="2978786" algn="l"/>
                <a:tab pos="3393428" algn="l"/>
                <a:tab pos="3808067" algn="l"/>
                <a:tab pos="4222708" algn="l"/>
                <a:tab pos="4637347" algn="l"/>
                <a:tab pos="5051987" algn="l"/>
                <a:tab pos="5466627" algn="l"/>
                <a:tab pos="5881267" algn="l"/>
                <a:tab pos="6295907" algn="l"/>
                <a:tab pos="6710547" algn="l"/>
                <a:tab pos="7125188" algn="l"/>
                <a:tab pos="7539828" algn="l"/>
                <a:tab pos="7954468" algn="l"/>
                <a:tab pos="8369109" algn="l"/>
              </a:tabLst>
              <a:defRPr/>
            </a:pPr>
            <a:r>
              <a:rPr lang="en-US" altLang="en-US" sz="2400" dirty="0"/>
              <a:t>Socialism</a:t>
            </a:r>
          </a:p>
          <a:p>
            <a:pPr marL="552223" indent="-457200">
              <a:lnSpc>
                <a:spcPct val="200000"/>
              </a:lnSpc>
              <a:buSzPct val="100000"/>
              <a:buFont typeface="Arial" panose="020B0604020202020204" pitchFamily="34" charset="0"/>
              <a:buChar char="•"/>
              <a:tabLst>
                <a:tab pos="388726" algn="l"/>
                <a:tab pos="490946" algn="l"/>
                <a:tab pos="905586" algn="l"/>
                <a:tab pos="1320226" algn="l"/>
                <a:tab pos="1734866" algn="l"/>
                <a:tab pos="2149506" algn="l"/>
                <a:tab pos="2564147" algn="l"/>
                <a:tab pos="2978786" algn="l"/>
                <a:tab pos="3393428" algn="l"/>
                <a:tab pos="3808067" algn="l"/>
                <a:tab pos="4222708" algn="l"/>
                <a:tab pos="4637347" algn="l"/>
                <a:tab pos="5051987" algn="l"/>
                <a:tab pos="5466627" algn="l"/>
                <a:tab pos="5881267" algn="l"/>
                <a:tab pos="6295907" algn="l"/>
                <a:tab pos="6710547" algn="l"/>
                <a:tab pos="7125188" algn="l"/>
                <a:tab pos="7539828" algn="l"/>
                <a:tab pos="7954468" algn="l"/>
                <a:tab pos="8369109" algn="l"/>
              </a:tabLst>
              <a:defRPr/>
            </a:pPr>
            <a:r>
              <a:rPr lang="en-US" altLang="en-US" sz="2400" dirty="0"/>
              <a:t>Communism</a:t>
            </a:r>
          </a:p>
          <a:p>
            <a:pPr marL="552223" indent="-457200">
              <a:lnSpc>
                <a:spcPct val="200000"/>
              </a:lnSpc>
              <a:buSzPct val="100000"/>
              <a:buFont typeface="Arial" panose="020B0604020202020204" pitchFamily="34" charset="0"/>
              <a:buChar char="•"/>
              <a:tabLst>
                <a:tab pos="388726" algn="l"/>
                <a:tab pos="490946" algn="l"/>
                <a:tab pos="905586" algn="l"/>
                <a:tab pos="1320226" algn="l"/>
                <a:tab pos="1734866" algn="l"/>
                <a:tab pos="2149506" algn="l"/>
                <a:tab pos="2564147" algn="l"/>
                <a:tab pos="2978786" algn="l"/>
                <a:tab pos="3393428" algn="l"/>
                <a:tab pos="3808067" algn="l"/>
                <a:tab pos="4222708" algn="l"/>
                <a:tab pos="4637347" algn="l"/>
                <a:tab pos="5051987" algn="l"/>
                <a:tab pos="5466627" algn="l"/>
                <a:tab pos="5881267" algn="l"/>
                <a:tab pos="6295907" algn="l"/>
                <a:tab pos="6710547" algn="l"/>
                <a:tab pos="7125188" algn="l"/>
                <a:tab pos="7539828" algn="l"/>
                <a:tab pos="7954468" algn="l"/>
                <a:tab pos="8369109" algn="l"/>
              </a:tabLst>
              <a:defRPr/>
            </a:pPr>
            <a:r>
              <a:rPr lang="en-US" altLang="en-US" sz="2400" dirty="0"/>
              <a:t>Islamic economic system</a:t>
            </a:r>
          </a:p>
          <a:p>
            <a:pPr marL="552223" indent="-457200">
              <a:lnSpc>
                <a:spcPct val="200000"/>
              </a:lnSpc>
              <a:buSzPct val="100000"/>
              <a:buFont typeface="Arial" panose="020B0604020202020204" pitchFamily="34" charset="0"/>
              <a:buChar char="•"/>
              <a:tabLst>
                <a:tab pos="388726" algn="l"/>
                <a:tab pos="490946" algn="l"/>
                <a:tab pos="905586" algn="l"/>
                <a:tab pos="1320226" algn="l"/>
                <a:tab pos="1734866" algn="l"/>
                <a:tab pos="2149506" algn="l"/>
                <a:tab pos="2564147" algn="l"/>
                <a:tab pos="2978786" algn="l"/>
                <a:tab pos="3393428" algn="l"/>
                <a:tab pos="3808067" algn="l"/>
                <a:tab pos="4222708" algn="l"/>
                <a:tab pos="4637347" algn="l"/>
                <a:tab pos="5051987" algn="l"/>
                <a:tab pos="5466627" algn="l"/>
                <a:tab pos="5881267" algn="l"/>
                <a:tab pos="6295907" algn="l"/>
                <a:tab pos="6710547" algn="l"/>
                <a:tab pos="7125188" algn="l"/>
                <a:tab pos="7539828" algn="l"/>
                <a:tab pos="7954468" algn="l"/>
                <a:tab pos="8369109" algn="l"/>
              </a:tabLst>
              <a:defRPr/>
            </a:pPr>
            <a:endParaRPr lang="en-US" altLang="en-US" sz="2400" dirty="0"/>
          </a:p>
        </p:txBody>
      </p:sp>
    </p:spTree>
    <p:extLst>
      <p:ext uri="{BB962C8B-B14F-4D97-AF65-F5344CB8AC3E}">
        <p14:creationId xmlns:p14="http://schemas.microsoft.com/office/powerpoint/2010/main" xmlns="" val="207407153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2128</Words>
  <Application>Microsoft Office PowerPoint</Application>
  <PresentationFormat>On-screen Show (4:3)</PresentationFormat>
  <Paragraphs>226</Paragraphs>
  <Slides>42</Slides>
  <Notes>3</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Course Revision</vt:lpstr>
      <vt:lpstr>Summary of the Previous Lecture</vt:lpstr>
      <vt:lpstr>Learning outcomes</vt:lpstr>
      <vt:lpstr>Lecture 2: Salient Features</vt:lpstr>
      <vt:lpstr>Lecture 3 Principle of Islamic Economic System</vt:lpstr>
      <vt:lpstr>Lecture 4 Introduction</vt:lpstr>
      <vt:lpstr>Lecture 4 Why Do We Need an Economic System?</vt:lpstr>
      <vt:lpstr>Lecture 4 Why do we need an economic system?</vt:lpstr>
      <vt:lpstr>Lecture 4 The existing economic system?</vt:lpstr>
      <vt:lpstr>Lecture 4 Capitalism</vt:lpstr>
      <vt:lpstr>Lecture 4 Capitalism</vt:lpstr>
      <vt:lpstr>Lecture 3  1. Laissez-faire capitalism</vt:lpstr>
      <vt:lpstr>Lecture 4  2. Welfare Capitalism</vt:lpstr>
      <vt:lpstr>Lecture 4 3. State Capitalism</vt:lpstr>
      <vt:lpstr>Lecture 4 Advantages of Capitalism</vt:lpstr>
      <vt:lpstr>World GDP per capita between 1500 and 1998 expressed in the 1990's International dollars</vt:lpstr>
      <vt:lpstr>Slide 17</vt:lpstr>
      <vt:lpstr>Lecture 4 Advantages of Capitalism</vt:lpstr>
      <vt:lpstr>Lecture 4  Advantages of Capitalism</vt:lpstr>
      <vt:lpstr>Lecture 4 Disadvantages of Capitalism</vt:lpstr>
      <vt:lpstr>Distribution of Wealth among Households in 2011</vt:lpstr>
      <vt:lpstr>Slide 22</vt:lpstr>
      <vt:lpstr>Slide 23</vt:lpstr>
      <vt:lpstr>Lecture 4 Disadvantages of Capitalism</vt:lpstr>
      <vt:lpstr>Lecture 4 Disadvantages of Capitalism</vt:lpstr>
      <vt:lpstr>Lecture 4 Islamic Economic System Versus Capitalism</vt:lpstr>
      <vt:lpstr>Lecture 4 Islamic Economic System Versus Capitalism</vt:lpstr>
      <vt:lpstr>Lecture 4 Islamic Economic System Versus Capitalism</vt:lpstr>
      <vt:lpstr>Lecture 4 Islamic Economic System Versus Capitalism</vt:lpstr>
      <vt:lpstr>Lecture 4 Islamic Economic System Versus Capitalism</vt:lpstr>
      <vt:lpstr>Lecture 4 Islamic Economic System Versus Capitalism</vt:lpstr>
      <vt:lpstr>Lecture 5 Major Differences among the Systems</vt:lpstr>
      <vt:lpstr>Lecture 5 Major Differences among the Systems</vt:lpstr>
      <vt:lpstr>Lecture 5 Major Differences among the Systems</vt:lpstr>
      <vt:lpstr>Lecture 5 Major Differences among the Systems</vt:lpstr>
      <vt:lpstr>Lecture 5 Major Differences among the Systems</vt:lpstr>
      <vt:lpstr>Lecture 5 Major Differences among the Systems</vt:lpstr>
      <vt:lpstr>Lecture 5 Major Differences among the Systems</vt:lpstr>
      <vt:lpstr>Lecture 5 Major Differences among the Systems</vt:lpstr>
      <vt:lpstr>Lecture 6 Money in Islam</vt:lpstr>
      <vt:lpstr>Lecture 6: Deposit Multiplication </vt:lpstr>
      <vt:lpstr>Summary of the Lecture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Salient Features</dc:title>
  <dc:creator>Administrator</dc:creator>
  <cp:lastModifiedBy>stdc_lp</cp:lastModifiedBy>
  <cp:revision>8</cp:revision>
  <dcterms:created xsi:type="dcterms:W3CDTF">2006-08-16T00:00:00Z</dcterms:created>
  <dcterms:modified xsi:type="dcterms:W3CDTF">2013-12-29T00:23:42Z</dcterms:modified>
</cp:coreProperties>
</file>