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57" r:id="rId3"/>
    <p:sldId id="258" r:id="rId4"/>
    <p:sldId id="259" r:id="rId5"/>
    <p:sldId id="261" r:id="rId6"/>
    <p:sldId id="263" r:id="rId7"/>
    <p:sldId id="286" r:id="rId8"/>
    <p:sldId id="264" r:id="rId9"/>
    <p:sldId id="265" r:id="rId10"/>
    <p:sldId id="266" r:id="rId11"/>
    <p:sldId id="267" r:id="rId12"/>
    <p:sldId id="272" r:id="rId13"/>
    <p:sldId id="273" r:id="rId14"/>
    <p:sldId id="274" r:id="rId15"/>
    <p:sldId id="275" r:id="rId16"/>
    <p:sldId id="285"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325" r:id="rId51"/>
    <p:sldId id="326" r:id="rId52"/>
    <p:sldId id="327" r:id="rId53"/>
    <p:sldId id="328" r:id="rId54"/>
    <p:sldId id="329" r:id="rId55"/>
    <p:sldId id="330"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F3362B-4C7C-4409-A7B9-D6CF31176EBA}" type="datetimeFigureOut">
              <a:rPr lang="en-US" smtClean="0"/>
              <a:pPr/>
              <a:t>12/28/2013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E92481-DB96-47EC-87F9-5F93160B6A34}" type="slidenum">
              <a:rPr lang="en-US" smtClean="0"/>
              <a:pPr/>
              <a:t>‹#›</a:t>
            </a:fld>
            <a:endParaRPr lang="en-US"/>
          </a:p>
        </p:txBody>
      </p:sp>
    </p:spTree>
    <p:extLst>
      <p:ext uri="{BB962C8B-B14F-4D97-AF65-F5344CB8AC3E}">
        <p14:creationId xmlns:p14="http://schemas.microsoft.com/office/powerpoint/2010/main" xmlns="" val="2505385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3367E3B-DC47-4FD3-86DD-613074104772}" type="slidenum">
              <a:rPr lang="en-US" altLang="en-US"/>
              <a:pPr eaLnBrk="1" hangingPunct="1"/>
              <a:t>47</a:t>
            </a:fld>
            <a:endParaRPr lang="en-US" altLang="en-US"/>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vmlDrawing" Target="../drawings/vmlDrawing10.v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vmlDrawing" Target="../drawings/vmlDrawing11.v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vmlDrawing" Target="../drawings/vmlDrawing12.v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vmlDrawing" Target="../drawings/vmlDrawing13.v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15.v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16.v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17.v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Course Revision</a:t>
            </a:r>
            <a:endParaRPr lang="en-US" dirty="0"/>
          </a:p>
        </p:txBody>
      </p:sp>
      <p:sp>
        <p:nvSpPr>
          <p:cNvPr id="3" name="Subtitle 2"/>
          <p:cNvSpPr>
            <a:spLocks noGrp="1"/>
          </p:cNvSpPr>
          <p:nvPr>
            <p:ph type="subTitle" idx="1"/>
          </p:nvPr>
        </p:nvSpPr>
        <p:spPr/>
        <p:txBody>
          <a:bodyPr/>
          <a:lstStyle/>
          <a:p>
            <a:r>
              <a:rPr lang="en-US" dirty="0" smtClean="0"/>
              <a:t>From Lecture 7 to 11</a:t>
            </a:r>
            <a:endParaRPr lang="en-US" dirty="0"/>
          </a:p>
        </p:txBody>
      </p:sp>
    </p:spTree>
    <p:extLst>
      <p:ext uri="{BB962C8B-B14F-4D97-AF65-F5344CB8AC3E}">
        <p14:creationId xmlns:p14="http://schemas.microsoft.com/office/powerpoint/2010/main" xmlns="" val="4120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p:cNvSpPr>
            <a:spLocks noGrp="1"/>
          </p:cNvSpPr>
          <p:nvPr>
            <p:ph type="title"/>
          </p:nvPr>
        </p:nvSpPr>
        <p:spPr>
          <a:xfrm>
            <a:off x="395288" y="115888"/>
            <a:ext cx="8229600" cy="1143000"/>
          </a:xfrm>
        </p:spPr>
        <p:txBody>
          <a:bodyPr>
            <a:normAutofit fontScale="90000"/>
          </a:bodyPr>
          <a:lstStyle/>
          <a:p>
            <a:r>
              <a:rPr lang="en-US" altLang="en-US" sz="3600" dirty="0"/>
              <a:t>Lecture 7</a:t>
            </a:r>
            <a:r>
              <a:rPr lang="en-US" altLang="en-US" sz="3600" dirty="0" smtClean="0"/>
              <a:t/>
            </a:r>
            <a:br>
              <a:rPr lang="en-US" altLang="en-US" sz="3600" dirty="0" smtClean="0"/>
            </a:br>
            <a:r>
              <a:rPr lang="en-US" altLang="en-US" sz="3600" dirty="0" smtClean="0"/>
              <a:t>Rewards for the Factors of Production</a:t>
            </a:r>
          </a:p>
        </p:txBody>
      </p:sp>
      <p:sp>
        <p:nvSpPr>
          <p:cNvPr id="12291" name="Content Placeholder 3"/>
          <p:cNvSpPr>
            <a:spLocks noGrp="1"/>
          </p:cNvSpPr>
          <p:nvPr>
            <p:ph idx="1"/>
          </p:nvPr>
        </p:nvSpPr>
        <p:spPr>
          <a:xfrm>
            <a:off x="457200" y="1600200"/>
            <a:ext cx="8229600" cy="5141913"/>
          </a:xfrm>
        </p:spPr>
        <p:txBody>
          <a:bodyPr>
            <a:normAutofit/>
          </a:bodyPr>
          <a:lstStyle/>
          <a:p>
            <a:pPr eaLnBrk="1" hangingPunct="1">
              <a:lnSpc>
                <a:spcPct val="150000"/>
              </a:lnSpc>
            </a:pPr>
            <a:r>
              <a:rPr lang="en-US" altLang="en-US" sz="2400" u="sng" dirty="0" smtClean="0"/>
              <a:t>Hired Factors of Production </a:t>
            </a:r>
            <a:r>
              <a:rPr lang="en-US" altLang="en-US" sz="2400" dirty="0" smtClean="0"/>
              <a:t>(HFP): all those factors that earn ujrat (wage or rent), e.g. labor earns wage, land earns rent, machinery earns rent etc.</a:t>
            </a:r>
          </a:p>
          <a:p>
            <a:pPr eaLnBrk="1" hangingPunct="1">
              <a:lnSpc>
                <a:spcPct val="150000"/>
              </a:lnSpc>
            </a:pPr>
            <a:r>
              <a:rPr lang="en-US" altLang="en-US" sz="2400" u="sng" dirty="0" smtClean="0"/>
              <a:t>Entrepreneurial Factors of Production</a:t>
            </a:r>
            <a:r>
              <a:rPr lang="en-US" altLang="en-US" sz="2400" dirty="0" smtClean="0"/>
              <a:t> (EFP): the factors that face risk instead of earning a fixed wage or rent, e.g. entrepreneur, capital assets employed in the production process.</a:t>
            </a:r>
          </a:p>
          <a:p>
            <a:pPr eaLnBrk="1" hangingPunct="1">
              <a:lnSpc>
                <a:spcPct val="150000"/>
              </a:lnSpc>
            </a:pPr>
            <a:r>
              <a:rPr lang="en-US" altLang="en-US" sz="2400" dirty="0" smtClean="0"/>
              <a:t>Factor inputs can become HFP or EFP.</a:t>
            </a:r>
          </a:p>
        </p:txBody>
      </p:sp>
    </p:spTree>
    <p:extLst>
      <p:ext uri="{BB962C8B-B14F-4D97-AF65-F5344CB8AC3E}">
        <p14:creationId xmlns:p14="http://schemas.microsoft.com/office/powerpoint/2010/main" xmlns="" val="826689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p:cNvSpPr>
            <a:spLocks noGrp="1"/>
          </p:cNvSpPr>
          <p:nvPr>
            <p:ph type="title"/>
          </p:nvPr>
        </p:nvSpPr>
        <p:spPr>
          <a:xfrm>
            <a:off x="457200" y="274638"/>
            <a:ext cx="8229600" cy="777875"/>
          </a:xfrm>
        </p:spPr>
        <p:txBody>
          <a:bodyPr>
            <a:normAutofit fontScale="90000"/>
          </a:bodyPr>
          <a:lstStyle/>
          <a:p>
            <a:r>
              <a:rPr lang="en-US" altLang="en-US" sz="3600" dirty="0"/>
              <a:t>Lecture 7</a:t>
            </a:r>
            <a:r>
              <a:rPr lang="en-US" altLang="en-US" sz="3600" dirty="0" smtClean="0"/>
              <a:t/>
            </a:r>
            <a:br>
              <a:rPr lang="en-US" altLang="en-US" sz="3600" dirty="0" smtClean="0"/>
            </a:br>
            <a:r>
              <a:rPr lang="en-US" altLang="en-US" sz="3600" dirty="0" smtClean="0"/>
              <a:t>Rewards for the Factors of Production</a:t>
            </a:r>
          </a:p>
        </p:txBody>
      </p:sp>
      <p:sp>
        <p:nvSpPr>
          <p:cNvPr id="13315" name="Content Placeholder 3"/>
          <p:cNvSpPr>
            <a:spLocks noGrp="1"/>
          </p:cNvSpPr>
          <p:nvPr>
            <p:ph idx="1"/>
          </p:nvPr>
        </p:nvSpPr>
        <p:spPr>
          <a:xfrm>
            <a:off x="457200" y="1371600"/>
            <a:ext cx="8229600" cy="5181600"/>
          </a:xfrm>
        </p:spPr>
        <p:txBody>
          <a:bodyPr>
            <a:noAutofit/>
          </a:bodyPr>
          <a:lstStyle/>
          <a:p>
            <a:pPr eaLnBrk="1" hangingPunct="1">
              <a:lnSpc>
                <a:spcPct val="200000"/>
              </a:lnSpc>
            </a:pPr>
            <a:r>
              <a:rPr lang="en-US" altLang="en-US" sz="2400" dirty="0" smtClean="0"/>
              <a:t>For </a:t>
            </a:r>
            <a:r>
              <a:rPr lang="en-US" altLang="en-US" sz="2400" u="sng" dirty="0" smtClean="0"/>
              <a:t>factor inputs</a:t>
            </a:r>
            <a:r>
              <a:rPr lang="en-US" altLang="en-US" sz="2400" dirty="0" smtClean="0"/>
              <a:t> that opt to become HFP the reward is ujrat or rent; money not being a factor input can not earn any ujrat or rent (interest). All the consumable inputs can neither be rented nor they can earn any ujrat. </a:t>
            </a:r>
          </a:p>
          <a:p>
            <a:pPr eaLnBrk="1" hangingPunct="1">
              <a:lnSpc>
                <a:spcPct val="200000"/>
              </a:lnSpc>
            </a:pPr>
            <a:r>
              <a:rPr lang="en-US" altLang="en-US" sz="2400" dirty="0" smtClean="0"/>
              <a:t>Those </a:t>
            </a:r>
            <a:r>
              <a:rPr lang="en-US" altLang="en-US" sz="2400" u="sng" dirty="0" smtClean="0"/>
              <a:t>factor inputs</a:t>
            </a:r>
            <a:r>
              <a:rPr lang="en-US" altLang="en-US" sz="2400" dirty="0" smtClean="0"/>
              <a:t> that opt to become EFP the reward is profit (or loss) against the risk associated with new business venture.</a:t>
            </a:r>
          </a:p>
        </p:txBody>
      </p:sp>
    </p:spTree>
    <p:extLst>
      <p:ext uri="{BB962C8B-B14F-4D97-AF65-F5344CB8AC3E}">
        <p14:creationId xmlns:p14="http://schemas.microsoft.com/office/powerpoint/2010/main" xmlns="" val="1816679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2"/>
          <p:cNvSpPr>
            <a:spLocks noGrp="1"/>
          </p:cNvSpPr>
          <p:nvPr>
            <p:ph type="title"/>
          </p:nvPr>
        </p:nvSpPr>
        <p:spPr/>
        <p:txBody>
          <a:bodyPr>
            <a:noAutofit/>
          </a:bodyPr>
          <a:lstStyle/>
          <a:p>
            <a:r>
              <a:rPr lang="en-US" altLang="en-US" sz="3600" dirty="0"/>
              <a:t>Lecture </a:t>
            </a:r>
            <a:r>
              <a:rPr lang="en-US" altLang="en-US" sz="3600" dirty="0" smtClean="0"/>
              <a:t>7: Institutional Framework in Islamic Economic System</a:t>
            </a:r>
          </a:p>
        </p:txBody>
      </p:sp>
      <p:sp>
        <p:nvSpPr>
          <p:cNvPr id="18435" name="Content Placeholder 3"/>
          <p:cNvSpPr>
            <a:spLocks noGrp="1"/>
          </p:cNvSpPr>
          <p:nvPr>
            <p:ph idx="1"/>
          </p:nvPr>
        </p:nvSpPr>
        <p:spPr>
          <a:xfrm>
            <a:off x="468313" y="1989138"/>
            <a:ext cx="8229600" cy="4525962"/>
          </a:xfrm>
        </p:spPr>
        <p:txBody>
          <a:bodyPr>
            <a:normAutofit/>
          </a:bodyPr>
          <a:lstStyle/>
          <a:p>
            <a:pPr marL="0" indent="0" eaLnBrk="1" hangingPunct="1">
              <a:lnSpc>
                <a:spcPct val="150000"/>
              </a:lnSpc>
              <a:buFontTx/>
              <a:buNone/>
            </a:pPr>
            <a:r>
              <a:rPr lang="en-US" altLang="en-US" sz="2400" dirty="0" smtClean="0"/>
              <a:t>Some of the institutional frameworks that explain the nature of factors of production and factor market are as follows:</a:t>
            </a:r>
          </a:p>
          <a:p>
            <a:pPr marL="514350" indent="-514350" eaLnBrk="1" hangingPunct="1">
              <a:lnSpc>
                <a:spcPct val="150000"/>
              </a:lnSpc>
              <a:buFont typeface="+mj-lt"/>
              <a:buAutoNum type="arabicPeriod"/>
            </a:pPr>
            <a:r>
              <a:rPr lang="en-US" altLang="en-US" sz="2400" dirty="0" smtClean="0"/>
              <a:t>Commodity Market</a:t>
            </a:r>
          </a:p>
          <a:p>
            <a:pPr marL="514350" indent="-514350" eaLnBrk="1" hangingPunct="1">
              <a:lnSpc>
                <a:spcPct val="150000"/>
              </a:lnSpc>
              <a:buFont typeface="+mj-lt"/>
              <a:buAutoNum type="arabicPeriod"/>
            </a:pPr>
            <a:r>
              <a:rPr lang="en-US" altLang="en-US" sz="2400" dirty="0" smtClean="0"/>
              <a:t>Factor Market for HFP</a:t>
            </a:r>
          </a:p>
          <a:p>
            <a:pPr marL="514350" indent="-514350" eaLnBrk="1" hangingPunct="1">
              <a:lnSpc>
                <a:spcPct val="150000"/>
              </a:lnSpc>
              <a:buFont typeface="+mj-lt"/>
              <a:buAutoNum type="arabicPeriod"/>
            </a:pPr>
            <a:r>
              <a:rPr lang="en-US" altLang="en-US" sz="2400" dirty="0" smtClean="0"/>
              <a:t>Institution of Participation</a:t>
            </a:r>
          </a:p>
          <a:p>
            <a:pPr marL="514350" indent="-514350" eaLnBrk="1" hangingPunct="1">
              <a:lnSpc>
                <a:spcPct val="150000"/>
              </a:lnSpc>
              <a:buFont typeface="+mj-lt"/>
              <a:buAutoNum type="arabicPeriod"/>
            </a:pPr>
            <a:r>
              <a:rPr lang="en-US" altLang="en-US" sz="2400" dirty="0" smtClean="0"/>
              <a:t>Institution of Social Insurance</a:t>
            </a:r>
          </a:p>
        </p:txBody>
      </p:sp>
    </p:spTree>
    <p:extLst>
      <p:ext uri="{BB962C8B-B14F-4D97-AF65-F5344CB8AC3E}">
        <p14:creationId xmlns:p14="http://schemas.microsoft.com/office/powerpoint/2010/main" xmlns="" val="3789923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r>
              <a:rPr lang="en-US" altLang="en-US" dirty="0"/>
              <a:t>Lecture 7</a:t>
            </a:r>
            <a:r>
              <a:rPr lang="en-US" altLang="en-US" dirty="0" smtClean="0"/>
              <a:t/>
            </a:r>
            <a:br>
              <a:rPr lang="en-US" altLang="en-US" dirty="0" smtClean="0"/>
            </a:br>
            <a:r>
              <a:rPr lang="en-US" altLang="en-US" dirty="0" smtClean="0"/>
              <a:t>1. Commodity Market</a:t>
            </a:r>
          </a:p>
        </p:txBody>
      </p:sp>
      <p:sp>
        <p:nvSpPr>
          <p:cNvPr id="19459" name="Content Placeholder 2"/>
          <p:cNvSpPr>
            <a:spLocks noGrp="1"/>
          </p:cNvSpPr>
          <p:nvPr>
            <p:ph idx="1"/>
          </p:nvPr>
        </p:nvSpPr>
        <p:spPr/>
        <p:txBody>
          <a:bodyPr>
            <a:normAutofit lnSpcReduction="10000"/>
          </a:bodyPr>
          <a:lstStyle/>
          <a:p>
            <a:pPr>
              <a:lnSpc>
                <a:spcPct val="200000"/>
              </a:lnSpc>
            </a:pPr>
            <a:r>
              <a:rPr lang="en-US" altLang="en-US" sz="2400" dirty="0" smtClean="0"/>
              <a:t>Islam rates trading activities very high and the institution of commodity market is one of the most important institutions in Islam.</a:t>
            </a:r>
          </a:p>
          <a:p>
            <a:pPr>
              <a:lnSpc>
                <a:spcPct val="200000"/>
              </a:lnSpc>
            </a:pPr>
            <a:r>
              <a:rPr lang="en-US" altLang="en-US" sz="2400" dirty="0" smtClean="0"/>
              <a:t>Islamic laws regulate the commodity market operations and ensure the free market system with restrictions on the bad practices (monopoly) and misallocation of the resources.</a:t>
            </a:r>
          </a:p>
        </p:txBody>
      </p:sp>
    </p:spTree>
    <p:extLst>
      <p:ext uri="{BB962C8B-B14F-4D97-AF65-F5344CB8AC3E}">
        <p14:creationId xmlns:p14="http://schemas.microsoft.com/office/powerpoint/2010/main" xmlns="" val="877263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85725"/>
            <a:ext cx="8229600" cy="981075"/>
          </a:xfrm>
        </p:spPr>
        <p:txBody>
          <a:bodyPr>
            <a:normAutofit fontScale="90000"/>
          </a:bodyPr>
          <a:lstStyle/>
          <a:p>
            <a:r>
              <a:rPr lang="en-US" altLang="en-US" sz="4000" dirty="0"/>
              <a:t>Lecture 7</a:t>
            </a:r>
            <a:r>
              <a:rPr lang="en-US" altLang="en-US" sz="4000" dirty="0" smtClean="0"/>
              <a:t/>
            </a:r>
            <a:br>
              <a:rPr lang="en-US" altLang="en-US" sz="4000" dirty="0" smtClean="0"/>
            </a:br>
            <a:r>
              <a:rPr lang="en-US" altLang="en-US" sz="4000" dirty="0" smtClean="0"/>
              <a:t>2. Factor market for HFP</a:t>
            </a:r>
          </a:p>
        </p:txBody>
      </p:sp>
      <p:sp>
        <p:nvSpPr>
          <p:cNvPr id="20483" name="Content Placeholder 2"/>
          <p:cNvSpPr>
            <a:spLocks noGrp="1"/>
          </p:cNvSpPr>
          <p:nvPr>
            <p:ph idx="1"/>
          </p:nvPr>
        </p:nvSpPr>
        <p:spPr>
          <a:xfrm>
            <a:off x="457200" y="1341438"/>
            <a:ext cx="8229600" cy="5327650"/>
          </a:xfrm>
        </p:spPr>
        <p:txBody>
          <a:bodyPr/>
          <a:lstStyle/>
          <a:p>
            <a:pPr>
              <a:lnSpc>
                <a:spcPct val="150000"/>
              </a:lnSpc>
            </a:pPr>
            <a:r>
              <a:rPr lang="en-US" altLang="en-US" sz="2400" dirty="0" smtClean="0"/>
              <a:t>Only those goods/resources can be rented or hired which are not "consumed“ while they are used.</a:t>
            </a:r>
          </a:p>
          <a:p>
            <a:pPr>
              <a:lnSpc>
                <a:spcPct val="150000"/>
              </a:lnSpc>
            </a:pPr>
            <a:r>
              <a:rPr lang="en-US" altLang="en-US" sz="2400" dirty="0" smtClean="0"/>
              <a:t>Renting or hire is the sale or purchase of the benefits/services of physical assets or resources including human resources. </a:t>
            </a:r>
          </a:p>
          <a:p>
            <a:pPr>
              <a:lnSpc>
                <a:spcPct val="150000"/>
              </a:lnSpc>
            </a:pPr>
            <a:r>
              <a:rPr lang="en-US" altLang="en-US" sz="2400" dirty="0" smtClean="0"/>
              <a:t>The assets or resources that generate benefits in the form of real goods (like tree giving fruits or animals giving milk) can not be rented for such benefits. </a:t>
            </a:r>
          </a:p>
          <a:p>
            <a:pPr>
              <a:lnSpc>
                <a:spcPct val="150000"/>
              </a:lnSpc>
            </a:pPr>
            <a:r>
              <a:rPr lang="en-US" altLang="en-US" sz="2400" dirty="0" smtClean="0"/>
              <a:t>Financial resources can not be rented because they can not generate any service without being "consumed".</a:t>
            </a:r>
          </a:p>
        </p:txBody>
      </p:sp>
    </p:spTree>
    <p:extLst>
      <p:ext uri="{BB962C8B-B14F-4D97-AF65-F5344CB8AC3E}">
        <p14:creationId xmlns:p14="http://schemas.microsoft.com/office/powerpoint/2010/main" xmlns="" val="18814143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49888"/>
          </a:xfrm>
        </p:spPr>
        <p:txBody>
          <a:bodyPr>
            <a:normAutofit lnSpcReduction="10000"/>
          </a:bodyPr>
          <a:lstStyle/>
          <a:p>
            <a:pPr marL="0" indent="0">
              <a:lnSpc>
                <a:spcPct val="150000"/>
              </a:lnSpc>
              <a:buFontTx/>
              <a:buNone/>
              <a:defRPr/>
            </a:pPr>
            <a:r>
              <a:rPr lang="en-US" sz="2400" u="sng" dirty="0" smtClean="0"/>
              <a:t>Renting of land for agricultural purposes</a:t>
            </a:r>
            <a:r>
              <a:rPr lang="en-US" sz="2400" dirty="0" smtClean="0"/>
              <a:t>:</a:t>
            </a:r>
          </a:p>
          <a:p>
            <a:pPr>
              <a:lnSpc>
                <a:spcPct val="150000"/>
              </a:lnSpc>
              <a:defRPr/>
            </a:pPr>
            <a:r>
              <a:rPr lang="en-US" sz="2400" dirty="0"/>
              <a:t>There is some difference of opinion about renting land for agricultural </a:t>
            </a:r>
            <a:r>
              <a:rPr lang="en-US" sz="2400" dirty="0" smtClean="0"/>
              <a:t>purposes. A minority </a:t>
            </a:r>
            <a:r>
              <a:rPr lang="en-US" sz="2400" dirty="0"/>
              <a:t>of Islamic scholars </a:t>
            </a:r>
            <a:r>
              <a:rPr lang="en-US" sz="2400" dirty="0" smtClean="0"/>
              <a:t>disallow renting </a:t>
            </a:r>
            <a:r>
              <a:rPr lang="en-US" sz="2400" dirty="0"/>
              <a:t>of land for agricultural purpose. </a:t>
            </a:r>
            <a:r>
              <a:rPr lang="en-US" sz="2400" dirty="0" smtClean="0"/>
              <a:t>The majority </a:t>
            </a:r>
            <a:r>
              <a:rPr lang="en-US" sz="2400" dirty="0"/>
              <a:t>of Islamic scholars allow renting of land for agricultural purpose within </a:t>
            </a:r>
            <a:r>
              <a:rPr lang="en-US" sz="2400" dirty="0" smtClean="0"/>
              <a:t>the general </a:t>
            </a:r>
            <a:r>
              <a:rPr lang="en-US" sz="2400" dirty="0"/>
              <a:t>principle of renting, which is, that </a:t>
            </a:r>
            <a:r>
              <a:rPr lang="en-US" sz="2400" u="sng" dirty="0"/>
              <a:t>any physical resource that is capable </a:t>
            </a:r>
            <a:r>
              <a:rPr lang="en-US" sz="2400" u="sng" dirty="0" smtClean="0"/>
              <a:t>of generating </a:t>
            </a:r>
            <a:r>
              <a:rPr lang="en-US" sz="2400" u="sng" dirty="0"/>
              <a:t>a productive service is capable of being rented or hired</a:t>
            </a:r>
            <a:r>
              <a:rPr lang="en-US" sz="2400" u="sng" dirty="0" smtClean="0"/>
              <a:t>.</a:t>
            </a:r>
          </a:p>
          <a:p>
            <a:pPr>
              <a:lnSpc>
                <a:spcPct val="150000"/>
              </a:lnSpc>
              <a:defRPr/>
            </a:pPr>
            <a:r>
              <a:rPr lang="en-US" sz="2400" dirty="0" smtClean="0"/>
              <a:t>Land is supposed to be just like a machinery which provides the service of being productive when the inputs are used.</a:t>
            </a:r>
            <a:endParaRPr lang="en-US" sz="2400" dirty="0"/>
          </a:p>
        </p:txBody>
      </p:sp>
      <p:sp>
        <p:nvSpPr>
          <p:cNvPr id="21507" name="Title 1"/>
          <p:cNvSpPr>
            <a:spLocks noGrp="1"/>
          </p:cNvSpPr>
          <p:nvPr>
            <p:ph type="title"/>
          </p:nvPr>
        </p:nvSpPr>
        <p:spPr>
          <a:xfrm>
            <a:off x="468313" y="115888"/>
            <a:ext cx="8229600" cy="950912"/>
          </a:xfrm>
        </p:spPr>
        <p:txBody>
          <a:bodyPr>
            <a:normAutofit fontScale="90000"/>
          </a:bodyPr>
          <a:lstStyle/>
          <a:p>
            <a:r>
              <a:rPr lang="en-US" altLang="en-US" sz="4000" dirty="0"/>
              <a:t>Lecture 7</a:t>
            </a:r>
            <a:r>
              <a:rPr lang="en-US" altLang="en-US" sz="4000" dirty="0" smtClean="0"/>
              <a:t/>
            </a:r>
            <a:br>
              <a:rPr lang="en-US" altLang="en-US" sz="4000" dirty="0" smtClean="0"/>
            </a:br>
            <a:r>
              <a:rPr lang="en-US" altLang="en-US" sz="4000" dirty="0" smtClean="0"/>
              <a:t>2. Factor market for HFP</a:t>
            </a:r>
          </a:p>
        </p:txBody>
      </p:sp>
    </p:spTree>
    <p:extLst>
      <p:ext uri="{BB962C8B-B14F-4D97-AF65-F5344CB8AC3E}">
        <p14:creationId xmlns:p14="http://schemas.microsoft.com/office/powerpoint/2010/main" xmlns="" val="3538964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85725"/>
            <a:ext cx="8229600" cy="981075"/>
          </a:xfrm>
        </p:spPr>
        <p:txBody>
          <a:bodyPr>
            <a:normAutofit fontScale="90000"/>
          </a:bodyPr>
          <a:lstStyle/>
          <a:p>
            <a:r>
              <a:rPr lang="en-US" altLang="en-US" sz="4000" dirty="0"/>
              <a:t>Lecture 7</a:t>
            </a:r>
            <a:r>
              <a:rPr lang="en-US" altLang="en-US" sz="4000" dirty="0" smtClean="0"/>
              <a:t/>
            </a:r>
            <a:br>
              <a:rPr lang="en-US" altLang="en-US" sz="4000" dirty="0" smtClean="0"/>
            </a:br>
            <a:r>
              <a:rPr lang="en-US" altLang="en-US" sz="4000" dirty="0" smtClean="0"/>
              <a:t>4. Institution of Social Insurance</a:t>
            </a:r>
          </a:p>
        </p:txBody>
      </p:sp>
      <p:sp>
        <p:nvSpPr>
          <p:cNvPr id="31747" name="Content Placeholder 2"/>
          <p:cNvSpPr>
            <a:spLocks noGrp="1"/>
          </p:cNvSpPr>
          <p:nvPr>
            <p:ph idx="1"/>
          </p:nvPr>
        </p:nvSpPr>
        <p:spPr>
          <a:xfrm>
            <a:off x="457200" y="1295400"/>
            <a:ext cx="8229600" cy="5157788"/>
          </a:xfrm>
        </p:spPr>
        <p:txBody>
          <a:bodyPr>
            <a:normAutofit lnSpcReduction="10000"/>
          </a:bodyPr>
          <a:lstStyle/>
          <a:p>
            <a:pPr marL="0" indent="0">
              <a:lnSpc>
                <a:spcPct val="150000"/>
              </a:lnSpc>
              <a:buFontTx/>
              <a:buNone/>
            </a:pPr>
            <a:r>
              <a:rPr lang="en-US" altLang="en-US" sz="2400" dirty="0" smtClean="0"/>
              <a:t>Islam ensures the well being and livelihood of the people. The institution of social insurance consists of the following factors:</a:t>
            </a:r>
          </a:p>
          <a:p>
            <a:pPr marL="514350" indent="-514350">
              <a:lnSpc>
                <a:spcPct val="150000"/>
              </a:lnSpc>
              <a:buFont typeface="+mj-lt"/>
              <a:buAutoNum type="alphaLcPeriod"/>
            </a:pPr>
            <a:r>
              <a:rPr lang="en-US" altLang="en-US" sz="2400" dirty="0" smtClean="0"/>
              <a:t>And in their wealth the beggar and the outcast had due share. (51:19)</a:t>
            </a:r>
          </a:p>
          <a:p>
            <a:pPr marL="514350" indent="-514350">
              <a:lnSpc>
                <a:spcPct val="150000"/>
              </a:lnSpc>
              <a:buFont typeface="+mj-lt"/>
              <a:buAutoNum type="alphaLcPeriod"/>
            </a:pPr>
            <a:r>
              <a:rPr lang="en-US" altLang="en-US" sz="2400" dirty="0" smtClean="0"/>
              <a:t>The institution of Zakat, </a:t>
            </a:r>
            <a:r>
              <a:rPr lang="en-US" altLang="en-US" sz="2400" dirty="0" err="1" smtClean="0"/>
              <a:t>Sadaqat</a:t>
            </a:r>
            <a:r>
              <a:rPr lang="en-US" altLang="en-US" sz="2400" dirty="0" smtClean="0"/>
              <a:t> and charity.</a:t>
            </a:r>
          </a:p>
          <a:p>
            <a:pPr marL="514350" indent="-514350">
              <a:lnSpc>
                <a:spcPct val="150000"/>
              </a:lnSpc>
              <a:buFont typeface="+mj-lt"/>
              <a:buAutoNum type="alphaLcPeriod"/>
            </a:pPr>
            <a:r>
              <a:rPr lang="en-US" altLang="en-US" sz="2400" dirty="0" smtClean="0"/>
              <a:t>The system ensure minimum living needs for everyone so the entrepreneurial factors would be encourage to take risks the demand for EFP would increase which means welfare of the people.</a:t>
            </a:r>
          </a:p>
        </p:txBody>
      </p:sp>
    </p:spTree>
    <p:extLst>
      <p:ext uri="{BB962C8B-B14F-4D97-AF65-F5344CB8AC3E}">
        <p14:creationId xmlns:p14="http://schemas.microsoft.com/office/powerpoint/2010/main" xmlns="" val="2546715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US" altLang="en-US" sz="4000" dirty="0" smtClean="0"/>
              <a:t>Lecture 8</a:t>
            </a:r>
            <a:br>
              <a:rPr lang="en-US" altLang="en-US" sz="4000" dirty="0" smtClean="0"/>
            </a:br>
            <a:r>
              <a:rPr lang="en-US" altLang="en-US" sz="4000" dirty="0" smtClean="0"/>
              <a:t>Equilibrium in the Factor Markets</a:t>
            </a:r>
          </a:p>
        </p:txBody>
      </p:sp>
      <p:sp>
        <p:nvSpPr>
          <p:cNvPr id="3" name="Content Placeholder 2"/>
          <p:cNvSpPr>
            <a:spLocks noGrp="1"/>
          </p:cNvSpPr>
          <p:nvPr>
            <p:ph idx="1"/>
          </p:nvPr>
        </p:nvSpPr>
        <p:spPr/>
        <p:txBody>
          <a:bodyPr/>
          <a:lstStyle/>
          <a:p>
            <a:pPr marL="0" indent="0" eaLnBrk="1" hangingPunct="1">
              <a:buFontTx/>
              <a:buNone/>
              <a:defRPr/>
            </a:pPr>
            <a:r>
              <a:rPr lang="en-US" altLang="en-US" sz="2400" dirty="0" smtClean="0"/>
              <a:t>Equilibrium is phenomenon of the forces of supply and demand in the market. We will study the topic under the following headings:</a:t>
            </a:r>
          </a:p>
          <a:p>
            <a:pPr marL="0" indent="0" eaLnBrk="1" hangingPunct="1">
              <a:buFontTx/>
              <a:buNone/>
              <a:defRPr/>
            </a:pPr>
            <a:endParaRPr lang="en-US" altLang="en-US" sz="2400" dirty="0" smtClean="0"/>
          </a:p>
          <a:p>
            <a:pPr marL="693738" indent="-412750" eaLnBrk="1" hangingPunct="1">
              <a:buFontTx/>
              <a:buAutoNum type="arabicPeriod"/>
              <a:defRPr/>
            </a:pPr>
            <a:r>
              <a:rPr lang="en-US" altLang="en-US" sz="2400" dirty="0" smtClean="0"/>
              <a:t>Supply and Demand of Hired Factors of Production</a:t>
            </a:r>
          </a:p>
          <a:p>
            <a:pPr marL="693738" indent="-412750" eaLnBrk="1" hangingPunct="1">
              <a:buFontTx/>
              <a:buAutoNum type="arabicPeriod"/>
              <a:defRPr/>
            </a:pPr>
            <a:r>
              <a:rPr lang="en-US" altLang="en-US" sz="2400" dirty="0" smtClean="0"/>
              <a:t>Supply and Demand of Entrepreneurial Factors of Production</a:t>
            </a:r>
          </a:p>
          <a:p>
            <a:pPr marL="693738" indent="-412750" eaLnBrk="1" hangingPunct="1">
              <a:buFontTx/>
              <a:buAutoNum type="arabicPeriod"/>
              <a:defRPr/>
            </a:pPr>
            <a:r>
              <a:rPr lang="en-US" altLang="en-US" sz="2400" dirty="0" smtClean="0"/>
              <a:t>Factor Market Equilibrium</a:t>
            </a:r>
          </a:p>
          <a:p>
            <a:pPr marL="0" indent="0" eaLnBrk="1" hangingPunct="1">
              <a:buFontTx/>
              <a:buNone/>
              <a:defRPr/>
            </a:pPr>
            <a:endParaRPr lang="en-US" altLang="en-US" sz="2400" dirty="0" smtClean="0"/>
          </a:p>
        </p:txBody>
      </p:sp>
    </p:spTree>
    <p:extLst>
      <p:ext uri="{BB962C8B-B14F-4D97-AF65-F5344CB8AC3E}">
        <p14:creationId xmlns:p14="http://schemas.microsoft.com/office/powerpoint/2010/main" xmlns="" val="11438365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115888"/>
            <a:ext cx="8229600" cy="936625"/>
          </a:xfrm>
        </p:spPr>
        <p:txBody>
          <a:bodyPr>
            <a:normAutofit fontScale="90000"/>
          </a:bodyPr>
          <a:lstStyle/>
          <a:p>
            <a:r>
              <a:rPr lang="en-US" altLang="en-US" sz="4000" dirty="0"/>
              <a:t>Lecture </a:t>
            </a:r>
            <a:r>
              <a:rPr lang="en-US" altLang="en-US" sz="4000" dirty="0" smtClean="0"/>
              <a:t>8</a:t>
            </a:r>
            <a:br>
              <a:rPr lang="en-US" altLang="en-US" sz="4000" dirty="0" smtClean="0"/>
            </a:br>
            <a:r>
              <a:rPr lang="en-US" altLang="en-US" sz="4000" dirty="0" smtClean="0"/>
              <a:t>Equilibrium in the Factor Markets</a:t>
            </a:r>
          </a:p>
        </p:txBody>
      </p:sp>
      <p:sp>
        <p:nvSpPr>
          <p:cNvPr id="3" name="Content Placeholder 2"/>
          <p:cNvSpPr>
            <a:spLocks noGrp="1"/>
          </p:cNvSpPr>
          <p:nvPr>
            <p:ph idx="1"/>
          </p:nvPr>
        </p:nvSpPr>
        <p:spPr>
          <a:xfrm>
            <a:off x="457200" y="1219200"/>
            <a:ext cx="8229600" cy="5449888"/>
          </a:xfrm>
        </p:spPr>
        <p:txBody>
          <a:bodyPr>
            <a:noAutofit/>
          </a:bodyPr>
          <a:lstStyle/>
          <a:p>
            <a:pPr marL="349250" indent="-349250" eaLnBrk="1" hangingPunct="1">
              <a:lnSpc>
                <a:spcPct val="150000"/>
              </a:lnSpc>
              <a:buFontTx/>
              <a:buAutoNum type="arabicPeriod"/>
              <a:defRPr/>
            </a:pPr>
            <a:r>
              <a:rPr lang="en-US" altLang="en-US" sz="2400" b="1" u="sng" dirty="0" smtClean="0"/>
              <a:t>Supply and Demand of Hired Factors of Production</a:t>
            </a:r>
          </a:p>
          <a:p>
            <a:pPr marL="349250" indent="-349250" eaLnBrk="1" hangingPunct="1">
              <a:lnSpc>
                <a:spcPct val="150000"/>
              </a:lnSpc>
              <a:defRPr/>
            </a:pPr>
            <a:r>
              <a:rPr lang="en-US" altLang="en-US" sz="2400" dirty="0" smtClean="0"/>
              <a:t>Marginal productivity will determine the demand for the human resources and physical capital. </a:t>
            </a:r>
          </a:p>
          <a:p>
            <a:pPr marL="349250" indent="-349250" eaLnBrk="1" hangingPunct="1">
              <a:lnSpc>
                <a:spcPct val="150000"/>
              </a:lnSpc>
              <a:defRPr/>
            </a:pPr>
            <a:r>
              <a:rPr lang="en-US" altLang="en-US" sz="2400" dirty="0" smtClean="0"/>
              <a:t>Supply of labor will be determined by the marginal utility of leisure to the laborer. </a:t>
            </a:r>
          </a:p>
          <a:p>
            <a:pPr marL="349250" indent="-349250" eaLnBrk="1" hangingPunct="1">
              <a:lnSpc>
                <a:spcPct val="150000"/>
              </a:lnSpc>
              <a:defRPr/>
            </a:pPr>
            <a:r>
              <a:rPr lang="en-US" altLang="en-US" sz="2400" dirty="0" smtClean="0"/>
              <a:t>Supply of capital goods will be determined by the opportunity cost of producing capital goods. </a:t>
            </a:r>
          </a:p>
          <a:p>
            <a:pPr marL="349250" indent="-349250" eaLnBrk="1" hangingPunct="1">
              <a:lnSpc>
                <a:spcPct val="150000"/>
              </a:lnSpc>
              <a:defRPr/>
            </a:pPr>
            <a:r>
              <a:rPr lang="en-US" altLang="en-US" sz="2400" dirty="0" smtClean="0"/>
              <a:t>The rental of capital goods will really be rental not the interest.</a:t>
            </a:r>
          </a:p>
        </p:txBody>
      </p:sp>
    </p:spTree>
    <p:extLst>
      <p:ext uri="{BB962C8B-B14F-4D97-AF65-F5344CB8AC3E}">
        <p14:creationId xmlns:p14="http://schemas.microsoft.com/office/powerpoint/2010/main" xmlns="" val="3061642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8"/>
            <a:ext cx="8229600" cy="1209675"/>
          </a:xfrm>
        </p:spPr>
        <p:txBody>
          <a:bodyPr>
            <a:normAutofit fontScale="90000"/>
          </a:bodyPr>
          <a:lstStyle/>
          <a:p>
            <a:r>
              <a:rPr lang="en-US" altLang="en-US" sz="4000" dirty="0"/>
              <a:t>Lecture 8</a:t>
            </a:r>
            <a:r>
              <a:rPr lang="en-US" altLang="en-US" sz="4000" dirty="0" smtClean="0"/>
              <a:t/>
            </a:r>
            <a:br>
              <a:rPr lang="en-US" altLang="en-US" sz="4000" dirty="0" smtClean="0"/>
            </a:br>
            <a:r>
              <a:rPr lang="en-US" altLang="en-US" sz="4000" dirty="0" smtClean="0"/>
              <a:t>Equilibrium in the Factor Markets</a:t>
            </a:r>
            <a:br>
              <a:rPr lang="en-US" altLang="en-US" sz="4000" dirty="0" smtClean="0"/>
            </a:br>
            <a:r>
              <a:rPr lang="en-US" altLang="en-US" sz="2800" dirty="0" smtClean="0"/>
              <a:t>2. Supply and Demand of EFP</a:t>
            </a:r>
            <a:endParaRPr lang="en-US" altLang="en-US" sz="4000" dirty="0" smtClean="0"/>
          </a:p>
        </p:txBody>
      </p:sp>
      <p:pic>
        <p:nvPicPr>
          <p:cNvPr id="26627" name="Picture 2" descr="C:\Users\Administrator\Desktop\Equilibrium in the Factors of Production.jpg"/>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a:xfrm>
            <a:off x="468313" y="1628775"/>
            <a:ext cx="8064500" cy="5113338"/>
          </a:xfr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40240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Previous Lecture</a:t>
            </a:r>
            <a:endParaRPr lang="en-US" dirty="0"/>
          </a:p>
        </p:txBody>
      </p:sp>
      <p:sp>
        <p:nvSpPr>
          <p:cNvPr id="3" name="Content Placeholder 2"/>
          <p:cNvSpPr>
            <a:spLocks noGrp="1"/>
          </p:cNvSpPr>
          <p:nvPr>
            <p:ph idx="1"/>
          </p:nvPr>
        </p:nvSpPr>
        <p:spPr/>
        <p:txBody>
          <a:bodyPr/>
          <a:lstStyle/>
          <a:p>
            <a:pPr marL="0" indent="0">
              <a:buNone/>
            </a:pPr>
            <a:r>
              <a:rPr lang="en-US" dirty="0"/>
              <a:t>In </a:t>
            </a:r>
            <a:r>
              <a:rPr lang="en-US" dirty="0" smtClean="0"/>
              <a:t>previous </a:t>
            </a:r>
            <a:r>
              <a:rPr lang="en-US" dirty="0"/>
              <a:t>lecture we revised the course from lecture 2 to 6.</a:t>
            </a:r>
          </a:p>
        </p:txBody>
      </p:sp>
    </p:spTree>
    <p:extLst>
      <p:ext uri="{BB962C8B-B14F-4D97-AF65-F5344CB8AC3E}">
        <p14:creationId xmlns:p14="http://schemas.microsoft.com/office/powerpoint/2010/main" xmlns="" val="15759668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r>
              <a:rPr lang="en-US" altLang="en-US" sz="3600" dirty="0"/>
              <a:t>Lecture 8</a:t>
            </a:r>
            <a:r>
              <a:rPr lang="en-US" altLang="en-US" sz="3600" dirty="0" smtClean="0"/>
              <a:t/>
            </a:r>
            <a:br>
              <a:rPr lang="en-US" altLang="en-US" sz="3600" dirty="0" smtClean="0"/>
            </a:br>
            <a:r>
              <a:rPr lang="en-US" altLang="en-US" sz="3600" dirty="0" smtClean="0"/>
              <a:t>Equilibrium in the Factor Markets</a:t>
            </a:r>
            <a:r>
              <a:rPr lang="en-US" altLang="en-US" sz="2800" dirty="0" smtClean="0"/>
              <a:t/>
            </a:r>
            <a:br>
              <a:rPr lang="en-US" altLang="en-US" sz="2800" dirty="0" smtClean="0"/>
            </a:br>
            <a:r>
              <a:rPr lang="en-US" altLang="en-US" sz="2800" dirty="0" smtClean="0"/>
              <a:t>2. Supply and Demand of EFP</a:t>
            </a:r>
            <a:endParaRPr lang="en-US" altLang="en-US" dirty="0" smtClean="0"/>
          </a:p>
        </p:txBody>
      </p:sp>
      <p:sp>
        <p:nvSpPr>
          <p:cNvPr id="27651" name="Content Placeholder 2"/>
          <p:cNvSpPr>
            <a:spLocks noGrp="1"/>
          </p:cNvSpPr>
          <p:nvPr>
            <p:ph idx="1"/>
          </p:nvPr>
        </p:nvSpPr>
        <p:spPr>
          <a:xfrm>
            <a:off x="468313" y="1773238"/>
            <a:ext cx="8229600" cy="4525962"/>
          </a:xfrm>
        </p:spPr>
        <p:txBody>
          <a:bodyPr/>
          <a:lstStyle/>
          <a:p>
            <a:pPr marL="0" indent="0" eaLnBrk="1" hangingPunct="1">
              <a:buFontTx/>
              <a:buNone/>
            </a:pPr>
            <a:r>
              <a:rPr lang="en-US" altLang="en-US" sz="2400" dirty="0" smtClean="0"/>
              <a:t>The supply of EFP resources which could also be hired will be determined as a residual out of the total stock of resources left over after getting employed on Ujrat.</a:t>
            </a:r>
          </a:p>
          <a:p>
            <a:pPr marL="0" indent="0" eaLnBrk="1" hangingPunct="1">
              <a:buFontTx/>
              <a:buNone/>
            </a:pPr>
            <a:r>
              <a:rPr lang="en-US" altLang="en-US" sz="2400" dirty="0" smtClean="0"/>
              <a:t>Suppose</a:t>
            </a:r>
          </a:p>
          <a:p>
            <a:pPr marL="0" indent="0" eaLnBrk="1" hangingPunct="1">
              <a:buFontTx/>
              <a:buNone/>
            </a:pPr>
            <a:r>
              <a:rPr lang="en-US" altLang="en-US" sz="2400" dirty="0" smtClean="0"/>
              <a:t>S</a:t>
            </a:r>
            <a:r>
              <a:rPr lang="en-US" altLang="en-US" sz="2400" baseline="-25000" dirty="0" smtClean="0"/>
              <a:t>R </a:t>
            </a:r>
            <a:r>
              <a:rPr lang="en-US" altLang="en-US" sz="2400" dirty="0" smtClean="0"/>
              <a:t>= Total resources capable of becoming EFP or HFP</a:t>
            </a:r>
          </a:p>
          <a:p>
            <a:pPr marL="0" indent="0" eaLnBrk="1" hangingPunct="1">
              <a:buFontTx/>
              <a:buNone/>
            </a:pPr>
            <a:r>
              <a:rPr lang="en-US" altLang="en-US" sz="2400" dirty="0" smtClean="0"/>
              <a:t>S</a:t>
            </a:r>
            <a:r>
              <a:rPr lang="en-US" altLang="en-US" sz="2400" baseline="-25000" dirty="0" smtClean="0"/>
              <a:t>u</a:t>
            </a:r>
            <a:r>
              <a:rPr lang="en-US" altLang="en-US" sz="2400" dirty="0" smtClean="0"/>
              <a:t> = Resource employed on ujrat</a:t>
            </a:r>
          </a:p>
          <a:p>
            <a:pPr marL="0" indent="0" eaLnBrk="1" hangingPunct="1">
              <a:buFontTx/>
              <a:buNone/>
            </a:pPr>
            <a:r>
              <a:rPr lang="en-US" altLang="en-US" sz="2400" dirty="0" smtClean="0"/>
              <a:t>S</a:t>
            </a:r>
            <a:r>
              <a:rPr lang="en-US" altLang="en-US" sz="2400" baseline="-25000" dirty="0" smtClean="0"/>
              <a:t>R</a:t>
            </a:r>
            <a:r>
              <a:rPr lang="en-US" altLang="en-US" sz="2400" dirty="0" smtClean="0"/>
              <a:t> – S</a:t>
            </a:r>
            <a:r>
              <a:rPr lang="en-US" altLang="en-US" sz="2400" baseline="-25000" dirty="0" smtClean="0"/>
              <a:t>u</a:t>
            </a:r>
            <a:r>
              <a:rPr lang="en-US" altLang="en-US" sz="2400" dirty="0" smtClean="0"/>
              <a:t> = Entrepreneurial supply of resources</a:t>
            </a:r>
          </a:p>
          <a:p>
            <a:pPr marL="0" indent="0" eaLnBrk="1" hangingPunct="1">
              <a:buFontTx/>
              <a:buNone/>
            </a:pPr>
            <a:r>
              <a:rPr lang="en-US" altLang="en-US" sz="2400" dirty="0" smtClean="0"/>
              <a:t>SS = Supply curve of hired resources</a:t>
            </a:r>
          </a:p>
          <a:p>
            <a:pPr marL="0" indent="0" eaLnBrk="1" hangingPunct="1">
              <a:buFontTx/>
              <a:buNone/>
            </a:pPr>
            <a:r>
              <a:rPr lang="en-US" altLang="en-US" sz="2400" dirty="0" smtClean="0"/>
              <a:t>S</a:t>
            </a:r>
            <a:r>
              <a:rPr lang="en-US" altLang="en-US" sz="2400" baseline="-25000" dirty="0" smtClean="0"/>
              <a:t>o</a:t>
            </a:r>
            <a:r>
              <a:rPr lang="en-US" altLang="en-US" sz="2400" dirty="0" smtClean="0"/>
              <a:t> = Resources available at constant opportunity cost</a:t>
            </a:r>
          </a:p>
          <a:p>
            <a:pPr marL="0" indent="0" eaLnBrk="1" hangingPunct="1">
              <a:buFontTx/>
              <a:buNone/>
            </a:pPr>
            <a:r>
              <a:rPr lang="en-US" altLang="en-US" sz="2400" dirty="0" smtClean="0"/>
              <a:t>DD = Demand curve for the resources</a:t>
            </a:r>
          </a:p>
        </p:txBody>
      </p:sp>
    </p:spTree>
    <p:extLst>
      <p:ext uri="{BB962C8B-B14F-4D97-AF65-F5344CB8AC3E}">
        <p14:creationId xmlns:p14="http://schemas.microsoft.com/office/powerpoint/2010/main" xmlns="" val="22188496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r>
              <a:rPr lang="en-US" altLang="en-US" sz="3600" dirty="0"/>
              <a:t>Lecture 8</a:t>
            </a:r>
            <a:r>
              <a:rPr lang="en-US" altLang="en-US" sz="3600" dirty="0" smtClean="0"/>
              <a:t/>
            </a:r>
            <a:br>
              <a:rPr lang="en-US" altLang="en-US" sz="3600" dirty="0" smtClean="0"/>
            </a:br>
            <a:r>
              <a:rPr lang="en-US" altLang="en-US" sz="3600" dirty="0" smtClean="0"/>
              <a:t>Equilibrium in the Factor Markets</a:t>
            </a:r>
            <a:br>
              <a:rPr lang="en-US" altLang="en-US" sz="3600" dirty="0" smtClean="0"/>
            </a:br>
            <a:r>
              <a:rPr lang="en-US" altLang="en-US" sz="2800" dirty="0" smtClean="0"/>
              <a:t>2. Supply and Demand of EFP</a:t>
            </a:r>
            <a:endParaRPr lang="en-US" altLang="en-US" sz="3600" dirty="0" smtClean="0"/>
          </a:p>
        </p:txBody>
      </p:sp>
      <p:sp>
        <p:nvSpPr>
          <p:cNvPr id="28675" name="Content Placeholder 2"/>
          <p:cNvSpPr>
            <a:spLocks noGrp="1"/>
          </p:cNvSpPr>
          <p:nvPr>
            <p:ph idx="1"/>
          </p:nvPr>
        </p:nvSpPr>
        <p:spPr/>
        <p:txBody>
          <a:bodyPr>
            <a:normAutofit/>
          </a:bodyPr>
          <a:lstStyle/>
          <a:p>
            <a:pPr marL="0" indent="0" eaLnBrk="1" hangingPunct="1">
              <a:lnSpc>
                <a:spcPct val="200000"/>
              </a:lnSpc>
              <a:buFontTx/>
              <a:buNone/>
            </a:pPr>
            <a:endParaRPr lang="en-US" altLang="en-US" sz="2400" dirty="0" smtClean="0"/>
          </a:p>
          <a:p>
            <a:pPr marL="0" indent="0" eaLnBrk="1" hangingPunct="1">
              <a:lnSpc>
                <a:spcPct val="200000"/>
              </a:lnSpc>
              <a:buFontTx/>
              <a:buNone/>
            </a:pPr>
            <a:r>
              <a:rPr lang="en-US" altLang="en-US" sz="2400" dirty="0" smtClean="0"/>
              <a:t>Two things need further elaboration before we go to the demand for entrepreneurial resources.</a:t>
            </a:r>
          </a:p>
          <a:p>
            <a:pPr marL="457200" indent="-457200" eaLnBrk="1" hangingPunct="1">
              <a:lnSpc>
                <a:spcPct val="200000"/>
              </a:lnSpc>
              <a:buFont typeface="+mj-lt"/>
              <a:buAutoNum type="alphaLcPeriod"/>
            </a:pPr>
            <a:r>
              <a:rPr lang="en-US" altLang="en-US" sz="2400" dirty="0" smtClean="0"/>
              <a:t>How the S</a:t>
            </a:r>
            <a:r>
              <a:rPr lang="en-US" altLang="en-US" sz="2400" baseline="-25000" dirty="0" smtClean="0"/>
              <a:t>R</a:t>
            </a:r>
            <a:r>
              <a:rPr lang="en-US" altLang="en-US" sz="2400" dirty="0" smtClean="0"/>
              <a:t> is determined</a:t>
            </a:r>
          </a:p>
          <a:p>
            <a:pPr marL="457200" indent="-457200" eaLnBrk="1" hangingPunct="1">
              <a:lnSpc>
                <a:spcPct val="200000"/>
              </a:lnSpc>
              <a:buFont typeface="+mj-lt"/>
              <a:buAutoNum type="alphaLcPeriod"/>
            </a:pPr>
            <a:r>
              <a:rPr lang="en-US" altLang="en-US" sz="2400" dirty="0" smtClean="0"/>
              <a:t>How the remainder S</a:t>
            </a:r>
            <a:r>
              <a:rPr lang="en-US" altLang="en-US" sz="2400" baseline="-25000" dirty="0" smtClean="0"/>
              <a:t>R</a:t>
            </a:r>
            <a:r>
              <a:rPr lang="en-US" altLang="en-US" sz="2400" dirty="0" smtClean="0"/>
              <a:t> - S</a:t>
            </a:r>
            <a:r>
              <a:rPr lang="en-US" altLang="en-US" sz="2400" baseline="-25000" dirty="0" smtClean="0"/>
              <a:t>u</a:t>
            </a:r>
            <a:r>
              <a:rPr lang="en-US" altLang="en-US" sz="2400" dirty="0" smtClean="0"/>
              <a:t> become EFP.</a:t>
            </a:r>
          </a:p>
        </p:txBody>
      </p:sp>
    </p:spTree>
    <p:extLst>
      <p:ext uri="{BB962C8B-B14F-4D97-AF65-F5344CB8AC3E}">
        <p14:creationId xmlns:p14="http://schemas.microsoft.com/office/powerpoint/2010/main" xmlns="" val="6427143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altLang="en-US" dirty="0"/>
              <a:t>Lecture 8</a:t>
            </a:r>
            <a:r>
              <a:rPr lang="en-US" altLang="zh-TW" dirty="0" smtClean="0">
                <a:ea typeface="新細明體" charset="-120"/>
              </a:rPr>
              <a:t/>
            </a:r>
            <a:br>
              <a:rPr lang="en-US" altLang="zh-TW" dirty="0" smtClean="0">
                <a:ea typeface="新細明體" charset="-120"/>
              </a:rPr>
            </a:br>
            <a:r>
              <a:rPr lang="en-US" altLang="zh-TW" dirty="0" smtClean="0">
                <a:ea typeface="新細明體" charset="-120"/>
              </a:rPr>
              <a:t>Human Resources S</a:t>
            </a:r>
            <a:r>
              <a:rPr lang="en-US" altLang="zh-TW" baseline="-25000" dirty="0" smtClean="0">
                <a:ea typeface="新細明體" charset="-120"/>
              </a:rPr>
              <a:t>R</a:t>
            </a:r>
            <a:endParaRPr lang="en-US" altLang="zh-TW" dirty="0" smtClean="0">
              <a:ea typeface="新細明體" charset="-120"/>
            </a:endParaRPr>
          </a:p>
        </p:txBody>
      </p:sp>
      <p:sp>
        <p:nvSpPr>
          <p:cNvPr id="573443" name="Rectangle 3"/>
          <p:cNvSpPr>
            <a:spLocks noGrp="1" noChangeArrowheads="1"/>
          </p:cNvSpPr>
          <p:nvPr>
            <p:ph type="body" idx="1"/>
          </p:nvPr>
        </p:nvSpPr>
        <p:spPr/>
        <p:txBody>
          <a:bodyPr/>
          <a:lstStyle/>
          <a:p>
            <a:endParaRPr lang="en-US" altLang="zh-TW" dirty="0" smtClean="0">
              <a:ea typeface="新細明體" charset="-120"/>
            </a:endParaRPr>
          </a:p>
          <a:p>
            <a:r>
              <a:rPr lang="en-US" altLang="zh-TW" dirty="0" smtClean="0">
                <a:ea typeface="新細明體" charset="-120"/>
              </a:rPr>
              <a:t>Labor</a:t>
            </a:r>
          </a:p>
          <a:p>
            <a:endParaRPr lang="en-US" altLang="zh-TW" dirty="0" smtClean="0">
              <a:ea typeface="新細明體" charset="-120"/>
            </a:endParaRPr>
          </a:p>
          <a:p>
            <a:r>
              <a:rPr lang="en-US" altLang="zh-TW" dirty="0" smtClean="0">
                <a:ea typeface="新細明體" charset="-120"/>
              </a:rPr>
              <a:t>Entrepreneurs</a:t>
            </a:r>
          </a:p>
          <a:p>
            <a:endParaRPr lang="en-US" altLang="zh-TW" dirty="0" smtClean="0">
              <a:ea typeface="新細明體" charset="-120"/>
            </a:endParaRPr>
          </a:p>
        </p:txBody>
      </p:sp>
    </p:spTree>
    <p:extLst>
      <p:ext uri="{BB962C8B-B14F-4D97-AF65-F5344CB8AC3E}">
        <p14:creationId xmlns:p14="http://schemas.microsoft.com/office/powerpoint/2010/main" xmlns="" val="27385163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43">
                                            <p:txEl>
                                              <p:pRg st="1" end="1"/>
                                            </p:txEl>
                                          </p:spTgt>
                                        </p:tgtEl>
                                        <p:attrNameLst>
                                          <p:attrName>style.visibility</p:attrName>
                                        </p:attrNameLst>
                                      </p:cBhvr>
                                      <p:to>
                                        <p:strVal val="visible"/>
                                      </p:to>
                                    </p:set>
                                    <p:animEffect transition="in" filter="wipe(left)">
                                      <p:cBhvr>
                                        <p:cTn id="7" dur="500"/>
                                        <p:tgtEl>
                                          <p:spTgt spid="57344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3443">
                                            <p:txEl>
                                              <p:pRg st="3" end="3"/>
                                            </p:txEl>
                                          </p:spTgt>
                                        </p:tgtEl>
                                        <p:attrNameLst>
                                          <p:attrName>style.visibility</p:attrName>
                                        </p:attrNameLst>
                                      </p:cBhvr>
                                      <p:to>
                                        <p:strVal val="visible"/>
                                      </p:to>
                                    </p:set>
                                    <p:animEffect transition="in" filter="wipe(left)">
                                      <p:cBhvr>
                                        <p:cTn id="12" dur="500"/>
                                        <p:tgtEl>
                                          <p:spTgt spid="5734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4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altLang="en-US" dirty="0"/>
              <a:t>Lecture 8</a:t>
            </a:r>
            <a:r>
              <a:rPr lang="en-US" altLang="zh-TW" dirty="0" smtClean="0">
                <a:ea typeface="新細明體" charset="-120"/>
              </a:rPr>
              <a:t/>
            </a:r>
            <a:br>
              <a:rPr lang="en-US" altLang="zh-TW" dirty="0" smtClean="0">
                <a:ea typeface="新細明體" charset="-120"/>
              </a:rPr>
            </a:br>
            <a:r>
              <a:rPr lang="en-US" altLang="zh-TW" dirty="0" smtClean="0">
                <a:ea typeface="新細明體" charset="-120"/>
              </a:rPr>
              <a:t>Labor Supply</a:t>
            </a:r>
          </a:p>
        </p:txBody>
      </p:sp>
      <p:sp>
        <p:nvSpPr>
          <p:cNvPr id="577539" name="Rectangle 3"/>
          <p:cNvSpPr>
            <a:spLocks noGrp="1" noChangeArrowheads="1"/>
          </p:cNvSpPr>
          <p:nvPr>
            <p:ph type="body" idx="1"/>
          </p:nvPr>
        </p:nvSpPr>
        <p:spPr/>
        <p:txBody>
          <a:bodyPr/>
          <a:lstStyle/>
          <a:p>
            <a:pPr>
              <a:lnSpc>
                <a:spcPct val="90000"/>
              </a:lnSpc>
            </a:pPr>
            <a:r>
              <a:rPr lang="en-US" altLang="zh-TW" sz="2800" smtClean="0">
                <a:ea typeface="新細明體" charset="-120"/>
              </a:rPr>
              <a:t>Measured in terms of time (man hour)</a:t>
            </a:r>
          </a:p>
          <a:p>
            <a:pPr>
              <a:lnSpc>
                <a:spcPct val="90000"/>
              </a:lnSpc>
            </a:pPr>
            <a:endParaRPr lang="en-US" altLang="zh-TW" sz="2800" smtClean="0">
              <a:ea typeface="新細明體" charset="-120"/>
            </a:endParaRPr>
          </a:p>
          <a:p>
            <a:pPr>
              <a:lnSpc>
                <a:spcPct val="90000"/>
              </a:lnSpc>
            </a:pPr>
            <a:r>
              <a:rPr lang="en-US" altLang="zh-TW" sz="2800" smtClean="0">
                <a:ea typeface="新細明體" charset="-120"/>
              </a:rPr>
              <a:t>Labour supply = no. of workers x no. of working hours per worker</a:t>
            </a:r>
          </a:p>
          <a:p>
            <a:pPr>
              <a:lnSpc>
                <a:spcPct val="90000"/>
              </a:lnSpc>
            </a:pPr>
            <a:endParaRPr lang="en-US" altLang="zh-TW" sz="2800" smtClean="0">
              <a:ea typeface="新細明體" charset="-120"/>
            </a:endParaRPr>
          </a:p>
          <a:p>
            <a:pPr>
              <a:lnSpc>
                <a:spcPct val="90000"/>
              </a:lnSpc>
            </a:pPr>
            <a:r>
              <a:rPr lang="en-US" altLang="zh-TW" sz="2800" smtClean="0">
                <a:ea typeface="新細明體" charset="-120"/>
              </a:rPr>
              <a:t>Factors affecting labour supply:</a:t>
            </a:r>
          </a:p>
          <a:p>
            <a:pPr lvl="1">
              <a:lnSpc>
                <a:spcPct val="90000"/>
              </a:lnSpc>
            </a:pPr>
            <a:r>
              <a:rPr lang="en-US" altLang="zh-TW" sz="2400" smtClean="0">
                <a:ea typeface="新細明體" charset="-120"/>
              </a:rPr>
              <a:t>Size of population</a:t>
            </a:r>
          </a:p>
          <a:p>
            <a:pPr lvl="1">
              <a:lnSpc>
                <a:spcPct val="90000"/>
              </a:lnSpc>
            </a:pPr>
            <a:r>
              <a:rPr lang="en-US" altLang="zh-TW" sz="2400" smtClean="0">
                <a:ea typeface="新細明體" charset="-120"/>
              </a:rPr>
              <a:t>Size of working population</a:t>
            </a:r>
          </a:p>
          <a:p>
            <a:pPr lvl="1">
              <a:lnSpc>
                <a:spcPct val="90000"/>
              </a:lnSpc>
            </a:pPr>
            <a:r>
              <a:rPr lang="en-US" altLang="zh-TW" sz="2400" smtClean="0">
                <a:ea typeface="新細明體" charset="-120"/>
              </a:rPr>
              <a:t>No. of working hours</a:t>
            </a:r>
          </a:p>
          <a:p>
            <a:pPr lvl="1">
              <a:lnSpc>
                <a:spcPct val="90000"/>
              </a:lnSpc>
            </a:pPr>
            <a:endParaRPr lang="en-US" altLang="zh-TW" sz="2400" smtClean="0">
              <a:ea typeface="新細明體" charset="-120"/>
            </a:endParaRPr>
          </a:p>
        </p:txBody>
      </p:sp>
    </p:spTree>
    <p:extLst>
      <p:ext uri="{BB962C8B-B14F-4D97-AF65-F5344CB8AC3E}">
        <p14:creationId xmlns:p14="http://schemas.microsoft.com/office/powerpoint/2010/main" xmlns="" val="29994793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0"/>
                                  </p:iterate>
                                  <p:childTnLst>
                                    <p:set>
                                      <p:cBhvr>
                                        <p:cTn id="6" dur="1" fill="hold">
                                          <p:stCondLst>
                                            <p:cond delay="0"/>
                                          </p:stCondLst>
                                        </p:cTn>
                                        <p:tgtEl>
                                          <p:spTgt spid="577539">
                                            <p:txEl>
                                              <p:pRg st="0" end="0"/>
                                            </p:txEl>
                                          </p:spTgt>
                                        </p:tgtEl>
                                        <p:attrNameLst>
                                          <p:attrName>style.visibility</p:attrName>
                                        </p:attrNameLst>
                                      </p:cBhvr>
                                      <p:to>
                                        <p:strVal val="visible"/>
                                      </p:to>
                                    </p:set>
                                    <p:animEffect transition="in" filter="wipe(left)">
                                      <p:cBhvr>
                                        <p:cTn id="7" dur="300"/>
                                        <p:tgtEl>
                                          <p:spTgt spid="5775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wd">
                                    <p:tmPct val="100000"/>
                                  </p:iterate>
                                  <p:childTnLst>
                                    <p:set>
                                      <p:cBhvr>
                                        <p:cTn id="11" dur="1" fill="hold">
                                          <p:stCondLst>
                                            <p:cond delay="0"/>
                                          </p:stCondLst>
                                        </p:cTn>
                                        <p:tgtEl>
                                          <p:spTgt spid="577539">
                                            <p:txEl>
                                              <p:pRg st="2" end="2"/>
                                            </p:txEl>
                                          </p:spTgt>
                                        </p:tgtEl>
                                        <p:attrNameLst>
                                          <p:attrName>style.visibility</p:attrName>
                                        </p:attrNameLst>
                                      </p:cBhvr>
                                      <p:to>
                                        <p:strVal val="visible"/>
                                      </p:to>
                                    </p:set>
                                    <p:animEffect transition="in" filter="wipe(left)">
                                      <p:cBhvr>
                                        <p:cTn id="12" dur="300"/>
                                        <p:tgtEl>
                                          <p:spTgt spid="5775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0"/>
                                  </p:iterate>
                                  <p:childTnLst>
                                    <p:set>
                                      <p:cBhvr>
                                        <p:cTn id="16" dur="1" fill="hold">
                                          <p:stCondLst>
                                            <p:cond delay="0"/>
                                          </p:stCondLst>
                                        </p:cTn>
                                        <p:tgtEl>
                                          <p:spTgt spid="577539">
                                            <p:txEl>
                                              <p:pRg st="4" end="4"/>
                                            </p:txEl>
                                          </p:spTgt>
                                        </p:tgtEl>
                                        <p:attrNameLst>
                                          <p:attrName>style.visibility</p:attrName>
                                        </p:attrNameLst>
                                      </p:cBhvr>
                                      <p:to>
                                        <p:strVal val="visible"/>
                                      </p:to>
                                    </p:set>
                                    <p:animEffect transition="in" filter="wipe(left)">
                                      <p:cBhvr>
                                        <p:cTn id="17" dur="300"/>
                                        <p:tgtEl>
                                          <p:spTgt spid="57753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wd">
                                    <p:tmPct val="100000"/>
                                  </p:iterate>
                                  <p:childTnLst>
                                    <p:set>
                                      <p:cBhvr>
                                        <p:cTn id="21" dur="1" fill="hold">
                                          <p:stCondLst>
                                            <p:cond delay="0"/>
                                          </p:stCondLst>
                                        </p:cTn>
                                        <p:tgtEl>
                                          <p:spTgt spid="577539">
                                            <p:txEl>
                                              <p:pRg st="5" end="5"/>
                                            </p:txEl>
                                          </p:spTgt>
                                        </p:tgtEl>
                                        <p:attrNameLst>
                                          <p:attrName>style.visibility</p:attrName>
                                        </p:attrNameLst>
                                      </p:cBhvr>
                                      <p:to>
                                        <p:strVal val="visible"/>
                                      </p:to>
                                    </p:set>
                                    <p:animEffect transition="in" filter="wipe(left)">
                                      <p:cBhvr>
                                        <p:cTn id="22" dur="300"/>
                                        <p:tgtEl>
                                          <p:spTgt spid="577539">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iterate type="wd">
                                    <p:tmPct val="100000"/>
                                  </p:iterate>
                                  <p:childTnLst>
                                    <p:set>
                                      <p:cBhvr>
                                        <p:cTn id="26" dur="1" fill="hold">
                                          <p:stCondLst>
                                            <p:cond delay="0"/>
                                          </p:stCondLst>
                                        </p:cTn>
                                        <p:tgtEl>
                                          <p:spTgt spid="577539">
                                            <p:txEl>
                                              <p:pRg st="6" end="6"/>
                                            </p:txEl>
                                          </p:spTgt>
                                        </p:tgtEl>
                                        <p:attrNameLst>
                                          <p:attrName>style.visibility</p:attrName>
                                        </p:attrNameLst>
                                      </p:cBhvr>
                                      <p:to>
                                        <p:strVal val="visible"/>
                                      </p:to>
                                    </p:set>
                                    <p:animEffect transition="in" filter="wipe(left)">
                                      <p:cBhvr>
                                        <p:cTn id="27" dur="300"/>
                                        <p:tgtEl>
                                          <p:spTgt spid="577539">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iterate type="wd">
                                    <p:tmPct val="100000"/>
                                  </p:iterate>
                                  <p:childTnLst>
                                    <p:set>
                                      <p:cBhvr>
                                        <p:cTn id="31" dur="1" fill="hold">
                                          <p:stCondLst>
                                            <p:cond delay="0"/>
                                          </p:stCondLst>
                                        </p:cTn>
                                        <p:tgtEl>
                                          <p:spTgt spid="577539">
                                            <p:txEl>
                                              <p:pRg st="7" end="7"/>
                                            </p:txEl>
                                          </p:spTgt>
                                        </p:tgtEl>
                                        <p:attrNameLst>
                                          <p:attrName>style.visibility</p:attrName>
                                        </p:attrNameLst>
                                      </p:cBhvr>
                                      <p:to>
                                        <p:strVal val="visible"/>
                                      </p:to>
                                    </p:set>
                                    <p:animEffect transition="in" filter="wipe(left)">
                                      <p:cBhvr>
                                        <p:cTn id="32" dur="300"/>
                                        <p:tgtEl>
                                          <p:spTgt spid="5775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39"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r>
              <a:rPr lang="en-US" altLang="en-US" dirty="0"/>
              <a:t>Lecture 8</a:t>
            </a:r>
            <a:r>
              <a:rPr lang="en-US" altLang="zh-TW" dirty="0" smtClean="0">
                <a:ea typeface="新細明體" charset="-120"/>
              </a:rPr>
              <a:t/>
            </a:r>
            <a:br>
              <a:rPr lang="en-US" altLang="zh-TW" dirty="0" smtClean="0">
                <a:ea typeface="新細明體" charset="-120"/>
              </a:rPr>
            </a:br>
            <a:r>
              <a:rPr lang="en-US" altLang="zh-TW" dirty="0" smtClean="0">
                <a:ea typeface="新細明體" charset="-120"/>
              </a:rPr>
              <a:t>How to increase labor supply?</a:t>
            </a:r>
          </a:p>
        </p:txBody>
      </p:sp>
      <p:sp>
        <p:nvSpPr>
          <p:cNvPr id="575491" name="Rectangle 3"/>
          <p:cNvSpPr>
            <a:spLocks noGrp="1" noChangeArrowheads="1"/>
          </p:cNvSpPr>
          <p:nvPr>
            <p:ph type="body" idx="1"/>
          </p:nvPr>
        </p:nvSpPr>
        <p:spPr>
          <a:xfrm>
            <a:off x="457200" y="1828800"/>
            <a:ext cx="8229600" cy="4297363"/>
          </a:xfrm>
        </p:spPr>
        <p:txBody>
          <a:bodyPr/>
          <a:lstStyle/>
          <a:p>
            <a:pPr lvl="1">
              <a:lnSpc>
                <a:spcPct val="150000"/>
              </a:lnSpc>
              <a:buFont typeface="Arial" panose="020B0604020202020204" pitchFamily="34" charset="0"/>
              <a:buChar char="•"/>
            </a:pPr>
            <a:r>
              <a:rPr lang="en-US" altLang="zh-TW" dirty="0" smtClean="0">
                <a:ea typeface="新細明體" charset="-120"/>
                <a:sym typeface="Wingdings" pitchFamily="2" charset="2"/>
              </a:rPr>
              <a:t> population growth (by natural growth or immigration)</a:t>
            </a:r>
          </a:p>
          <a:p>
            <a:pPr lvl="1">
              <a:lnSpc>
                <a:spcPct val="150000"/>
              </a:lnSpc>
              <a:buFont typeface="Arial" panose="020B0604020202020204" pitchFamily="34" charset="0"/>
              <a:buChar char="•"/>
            </a:pPr>
            <a:r>
              <a:rPr lang="en-US" altLang="zh-TW" dirty="0" smtClean="0">
                <a:ea typeface="新細明體" charset="-120"/>
                <a:sym typeface="Wingdings" pitchFamily="2" charset="2"/>
              </a:rPr>
              <a:t> monetary rewards</a:t>
            </a:r>
          </a:p>
          <a:p>
            <a:pPr lvl="1">
              <a:lnSpc>
                <a:spcPct val="150000"/>
              </a:lnSpc>
              <a:buFont typeface="Arial" panose="020B0604020202020204" pitchFamily="34" charset="0"/>
              <a:buChar char="•"/>
            </a:pPr>
            <a:r>
              <a:rPr lang="en-US" altLang="zh-TW" dirty="0" smtClean="0">
                <a:ea typeface="新細明體" charset="-120"/>
                <a:sym typeface="Wingdings" pitchFamily="2" charset="2"/>
              </a:rPr>
              <a:t> import of labor from other countries</a:t>
            </a:r>
          </a:p>
          <a:p>
            <a:pPr lvl="1">
              <a:lnSpc>
                <a:spcPct val="150000"/>
              </a:lnSpc>
              <a:buFont typeface="Arial" panose="020B0604020202020204" pitchFamily="34" charset="0"/>
              <a:buChar char="•"/>
            </a:pPr>
            <a:r>
              <a:rPr lang="en-US" altLang="zh-TW" dirty="0" smtClean="0">
                <a:ea typeface="新細明體" charset="-120"/>
                <a:sym typeface="Wingdings" pitchFamily="2" charset="2"/>
              </a:rPr>
              <a:t> retirement age (e.g. from 60 to 70) </a:t>
            </a:r>
          </a:p>
          <a:p>
            <a:pPr lvl="1">
              <a:lnSpc>
                <a:spcPct val="150000"/>
              </a:lnSpc>
              <a:buFont typeface="Arial" panose="020B0604020202020204" pitchFamily="34" charset="0"/>
              <a:buChar char="•"/>
            </a:pPr>
            <a:r>
              <a:rPr lang="en-US" altLang="zh-TW" dirty="0" smtClean="0">
                <a:ea typeface="新細明體" charset="-120"/>
                <a:sym typeface="Wingdings" pitchFamily="2" charset="2"/>
              </a:rPr>
              <a:t> school leaving age (e.g. from 16 to  17)</a:t>
            </a:r>
          </a:p>
        </p:txBody>
      </p:sp>
    </p:spTree>
    <p:extLst>
      <p:ext uri="{BB962C8B-B14F-4D97-AF65-F5344CB8AC3E}">
        <p14:creationId xmlns:p14="http://schemas.microsoft.com/office/powerpoint/2010/main" xmlns="" val="23983241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5491">
                                            <p:txEl>
                                              <p:pRg st="0" end="0"/>
                                            </p:txEl>
                                          </p:spTgt>
                                        </p:tgtEl>
                                        <p:attrNameLst>
                                          <p:attrName>style.visibility</p:attrName>
                                        </p:attrNameLst>
                                      </p:cBhvr>
                                      <p:to>
                                        <p:strVal val="visible"/>
                                      </p:to>
                                    </p:set>
                                    <p:animEffect transition="in" filter="wipe(left)">
                                      <p:cBhvr>
                                        <p:cTn id="7" dur="500"/>
                                        <p:tgtEl>
                                          <p:spTgt spid="57549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75491">
                                            <p:txEl>
                                              <p:pRg st="1" end="1"/>
                                            </p:txEl>
                                          </p:spTgt>
                                        </p:tgtEl>
                                        <p:attrNameLst>
                                          <p:attrName>style.visibility</p:attrName>
                                        </p:attrNameLst>
                                      </p:cBhvr>
                                      <p:to>
                                        <p:strVal val="visible"/>
                                      </p:to>
                                    </p:set>
                                    <p:animEffect transition="in" filter="wipe(left)">
                                      <p:cBhvr>
                                        <p:cTn id="10" dur="500"/>
                                        <p:tgtEl>
                                          <p:spTgt spid="57549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75491">
                                            <p:txEl>
                                              <p:pRg st="2" end="2"/>
                                            </p:txEl>
                                          </p:spTgt>
                                        </p:tgtEl>
                                        <p:attrNameLst>
                                          <p:attrName>style.visibility</p:attrName>
                                        </p:attrNameLst>
                                      </p:cBhvr>
                                      <p:to>
                                        <p:strVal val="visible"/>
                                      </p:to>
                                    </p:set>
                                    <p:animEffect transition="in" filter="wipe(left)">
                                      <p:cBhvr>
                                        <p:cTn id="13" dur="500"/>
                                        <p:tgtEl>
                                          <p:spTgt spid="57549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575491">
                                            <p:txEl>
                                              <p:pRg st="3" end="3"/>
                                            </p:txEl>
                                          </p:spTgt>
                                        </p:tgtEl>
                                        <p:attrNameLst>
                                          <p:attrName>style.visibility</p:attrName>
                                        </p:attrNameLst>
                                      </p:cBhvr>
                                      <p:to>
                                        <p:strVal val="visible"/>
                                      </p:to>
                                    </p:set>
                                    <p:animEffect transition="in" filter="wipe(left)">
                                      <p:cBhvr>
                                        <p:cTn id="16" dur="500"/>
                                        <p:tgtEl>
                                          <p:spTgt spid="57549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575491">
                                            <p:txEl>
                                              <p:pRg st="4" end="4"/>
                                            </p:txEl>
                                          </p:spTgt>
                                        </p:tgtEl>
                                        <p:attrNameLst>
                                          <p:attrName>style.visibility</p:attrName>
                                        </p:attrNameLst>
                                      </p:cBhvr>
                                      <p:to>
                                        <p:strVal val="visible"/>
                                      </p:to>
                                    </p:set>
                                    <p:animEffect transition="in" filter="wipe(left)">
                                      <p:cBhvr>
                                        <p:cTn id="19" dur="500"/>
                                        <p:tgtEl>
                                          <p:spTgt spid="5754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49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fontScale="90000"/>
          </a:bodyPr>
          <a:lstStyle/>
          <a:p>
            <a:r>
              <a:rPr lang="en-US" altLang="en-US" sz="3600" dirty="0"/>
              <a:t>Lecture 8</a:t>
            </a:r>
            <a:r>
              <a:rPr lang="en-US" altLang="en-US" sz="3600" dirty="0" smtClean="0"/>
              <a:t/>
            </a:r>
            <a:br>
              <a:rPr lang="en-US" altLang="en-US" sz="3600" dirty="0" smtClean="0"/>
            </a:br>
            <a:r>
              <a:rPr lang="en-US" altLang="en-US" sz="3600" dirty="0" smtClean="0"/>
              <a:t>Equilibrium in the Factor Markets</a:t>
            </a:r>
            <a:br>
              <a:rPr lang="en-US" altLang="en-US" sz="3600" dirty="0" smtClean="0"/>
            </a:br>
            <a:r>
              <a:rPr lang="en-US" altLang="en-US" sz="2800" dirty="0" smtClean="0"/>
              <a:t>2. Supply and Demand of EFP</a:t>
            </a:r>
            <a:endParaRPr lang="en-US" altLang="en-US" sz="3600" dirty="0" smtClean="0"/>
          </a:p>
        </p:txBody>
      </p:sp>
      <p:sp>
        <p:nvSpPr>
          <p:cNvPr id="3" name="Content Placeholder 2"/>
          <p:cNvSpPr>
            <a:spLocks noGrp="1"/>
          </p:cNvSpPr>
          <p:nvPr>
            <p:ph idx="1"/>
          </p:nvPr>
        </p:nvSpPr>
        <p:spPr>
          <a:xfrm>
            <a:off x="457200" y="1773238"/>
            <a:ext cx="8229600" cy="4352925"/>
          </a:xfrm>
        </p:spPr>
        <p:txBody>
          <a:bodyPr>
            <a:normAutofit lnSpcReduction="10000"/>
          </a:bodyPr>
          <a:lstStyle/>
          <a:p>
            <a:pPr>
              <a:lnSpc>
                <a:spcPct val="150000"/>
              </a:lnSpc>
              <a:defRPr/>
            </a:pPr>
            <a:r>
              <a:rPr lang="en-US" altLang="en-US" sz="2400" dirty="0" smtClean="0"/>
              <a:t>S</a:t>
            </a:r>
            <a:r>
              <a:rPr lang="en-US" altLang="en-US" sz="2400" baseline="-25000" dirty="0" smtClean="0"/>
              <a:t>R</a:t>
            </a:r>
            <a:r>
              <a:rPr lang="en-US" altLang="en-US" sz="2400" dirty="0" smtClean="0"/>
              <a:t> for </a:t>
            </a:r>
            <a:r>
              <a:rPr lang="en-US" altLang="en-US" sz="2400" u="sng" dirty="0" smtClean="0"/>
              <a:t>human resources</a:t>
            </a:r>
            <a:r>
              <a:rPr lang="en-US" altLang="en-US" sz="2400" dirty="0" smtClean="0"/>
              <a:t>: Size of the population and the growth rate of the population. Human resources if can’t get ujrat to their desired level may sit idle or become </a:t>
            </a:r>
            <a:r>
              <a:rPr lang="en-US" altLang="en-US" sz="2400" b="1" dirty="0" smtClean="0"/>
              <a:t>EFP</a:t>
            </a:r>
            <a:r>
              <a:rPr lang="en-US" altLang="en-US" sz="2400" dirty="0" smtClean="0"/>
              <a:t>.</a:t>
            </a:r>
          </a:p>
          <a:p>
            <a:pPr>
              <a:lnSpc>
                <a:spcPct val="150000"/>
              </a:lnSpc>
              <a:defRPr/>
            </a:pPr>
            <a:r>
              <a:rPr lang="en-US" altLang="en-US" sz="2400" dirty="0" smtClean="0"/>
              <a:t>S for </a:t>
            </a:r>
            <a:r>
              <a:rPr lang="en-US" altLang="en-US" sz="2400" u="sng" dirty="0" smtClean="0"/>
              <a:t>capital goods </a:t>
            </a:r>
            <a:r>
              <a:rPr lang="en-US" altLang="en-US" sz="2400" dirty="0" smtClean="0"/>
              <a:t>in the country will be the total output of capital goods in the country minus exports plus imports. The Stock of capital goods more than the demand in the economy will become EFP otherwise will be depleted by the annual payment of Zakat.</a:t>
            </a:r>
          </a:p>
          <a:p>
            <a:pPr marL="0" indent="0" eaLnBrk="1" hangingPunct="1">
              <a:lnSpc>
                <a:spcPct val="150000"/>
              </a:lnSpc>
              <a:buFontTx/>
              <a:buNone/>
              <a:defRPr/>
            </a:pPr>
            <a:endParaRPr lang="en-US" altLang="en-US" sz="2400" dirty="0" smtClean="0"/>
          </a:p>
          <a:p>
            <a:pPr marL="0" indent="0" eaLnBrk="1" hangingPunct="1">
              <a:lnSpc>
                <a:spcPct val="150000"/>
              </a:lnSpc>
              <a:buFontTx/>
              <a:buNone/>
              <a:defRPr/>
            </a:pPr>
            <a:endParaRPr lang="en-US" altLang="en-US" sz="2400" dirty="0" smtClean="0"/>
          </a:p>
          <a:p>
            <a:pPr marL="0" indent="0" eaLnBrk="1" hangingPunct="1">
              <a:lnSpc>
                <a:spcPct val="150000"/>
              </a:lnSpc>
              <a:buFontTx/>
              <a:buNone/>
              <a:defRPr/>
            </a:pPr>
            <a:endParaRPr lang="en-US" altLang="en-US" sz="2400" dirty="0" smtClean="0"/>
          </a:p>
          <a:p>
            <a:pPr marL="514350" indent="-514350" eaLnBrk="1" hangingPunct="1">
              <a:lnSpc>
                <a:spcPct val="150000"/>
              </a:lnSpc>
              <a:buFontTx/>
              <a:buNone/>
              <a:defRPr/>
            </a:pPr>
            <a:endParaRPr lang="en-US" altLang="en-US" sz="2400" dirty="0" smtClean="0"/>
          </a:p>
        </p:txBody>
      </p:sp>
    </p:spTree>
    <p:extLst>
      <p:ext uri="{BB962C8B-B14F-4D97-AF65-F5344CB8AC3E}">
        <p14:creationId xmlns:p14="http://schemas.microsoft.com/office/powerpoint/2010/main" xmlns="" val="42412399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15888"/>
            <a:ext cx="8229600" cy="1301750"/>
          </a:xfrm>
        </p:spPr>
        <p:txBody>
          <a:bodyPr>
            <a:normAutofit fontScale="90000"/>
          </a:bodyPr>
          <a:lstStyle/>
          <a:p>
            <a:r>
              <a:rPr lang="en-US" altLang="en-US" sz="3600" dirty="0"/>
              <a:t>Lecture 8</a:t>
            </a:r>
            <a:r>
              <a:rPr lang="en-US" altLang="en-US" sz="3600" dirty="0" smtClean="0"/>
              <a:t/>
            </a:r>
            <a:br>
              <a:rPr lang="en-US" altLang="en-US" sz="3600" dirty="0" smtClean="0"/>
            </a:br>
            <a:r>
              <a:rPr lang="en-US" altLang="en-US" sz="3600" dirty="0" smtClean="0"/>
              <a:t>Equilibrium in the Factor Markets</a:t>
            </a:r>
            <a:br>
              <a:rPr lang="en-US" altLang="en-US" sz="3600" dirty="0" smtClean="0"/>
            </a:br>
            <a:r>
              <a:rPr lang="en-US" altLang="en-US" sz="2800" dirty="0" smtClean="0"/>
              <a:t>2. Supply and Demand of EFP</a:t>
            </a:r>
            <a:endParaRPr lang="en-US" altLang="en-US" sz="3600" dirty="0" smtClean="0"/>
          </a:p>
        </p:txBody>
      </p:sp>
      <p:sp>
        <p:nvSpPr>
          <p:cNvPr id="22531" name="Content Placeholder 2"/>
          <p:cNvSpPr>
            <a:spLocks noGrp="1"/>
          </p:cNvSpPr>
          <p:nvPr>
            <p:ph idx="1"/>
          </p:nvPr>
        </p:nvSpPr>
        <p:spPr>
          <a:xfrm>
            <a:off x="468313" y="1484313"/>
            <a:ext cx="8229600" cy="5040312"/>
          </a:xfrm>
        </p:spPr>
        <p:txBody>
          <a:bodyPr>
            <a:normAutofit lnSpcReduction="10000"/>
          </a:bodyPr>
          <a:lstStyle/>
          <a:p>
            <a:pPr marL="0" indent="0" eaLnBrk="1" hangingPunct="1">
              <a:lnSpc>
                <a:spcPct val="150000"/>
              </a:lnSpc>
              <a:buFontTx/>
              <a:buNone/>
              <a:defRPr/>
            </a:pPr>
            <a:r>
              <a:rPr lang="en-US" altLang="en-US" sz="2400" dirty="0" smtClean="0"/>
              <a:t>Factors determining the demand for entrepreneurial resources may be listed as:</a:t>
            </a:r>
          </a:p>
          <a:p>
            <a:pPr marL="465138" indent="-465138" eaLnBrk="1" hangingPunct="1">
              <a:lnSpc>
                <a:spcPct val="150000"/>
              </a:lnSpc>
              <a:buFont typeface="+mj-lt"/>
              <a:buAutoNum type="alphaLcPeriod"/>
              <a:defRPr/>
            </a:pPr>
            <a:r>
              <a:rPr lang="en-US" altLang="en-US" sz="2400" dirty="0" smtClean="0"/>
              <a:t>Capability to visualize a productive activity that would yield him an expected profit greater than the prevailing level of Ujrat for his resources;</a:t>
            </a:r>
          </a:p>
          <a:p>
            <a:pPr marL="465138" indent="-465138" eaLnBrk="1" hangingPunct="1">
              <a:lnSpc>
                <a:spcPct val="150000"/>
              </a:lnSpc>
              <a:buFont typeface="+mj-lt"/>
              <a:buAutoNum type="alphaLcPeriod"/>
              <a:defRPr/>
            </a:pPr>
            <a:r>
              <a:rPr lang="en-US" altLang="en-US" sz="2400" dirty="0" smtClean="0"/>
              <a:t>Risks involved in initiating the project;</a:t>
            </a:r>
          </a:p>
          <a:p>
            <a:pPr marL="465138" indent="-465138" eaLnBrk="1" hangingPunct="1">
              <a:lnSpc>
                <a:spcPct val="150000"/>
              </a:lnSpc>
              <a:buFont typeface="+mj-lt"/>
              <a:buAutoNum type="alphaLcPeriod"/>
              <a:defRPr/>
            </a:pPr>
            <a:r>
              <a:rPr lang="en-US" altLang="en-US" sz="2400" dirty="0" smtClean="0"/>
              <a:t>Supply of other productive resources;</a:t>
            </a:r>
          </a:p>
          <a:p>
            <a:pPr marL="465138" indent="-465138" eaLnBrk="1" hangingPunct="1">
              <a:lnSpc>
                <a:spcPct val="150000"/>
              </a:lnSpc>
              <a:buFont typeface="+mj-lt"/>
              <a:buAutoNum type="alphaLcPeriod"/>
              <a:defRPr/>
            </a:pPr>
            <a:r>
              <a:rPr lang="en-US" altLang="en-US" sz="2400" dirty="0" smtClean="0"/>
              <a:t>Institutional arrangement conducive for free entry in the market.</a:t>
            </a:r>
          </a:p>
        </p:txBody>
      </p:sp>
    </p:spTree>
    <p:extLst>
      <p:ext uri="{BB962C8B-B14F-4D97-AF65-F5344CB8AC3E}">
        <p14:creationId xmlns:p14="http://schemas.microsoft.com/office/powerpoint/2010/main" xmlns="" val="39286567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274638"/>
            <a:ext cx="8229600" cy="1249362"/>
          </a:xfrm>
        </p:spPr>
        <p:txBody>
          <a:bodyPr>
            <a:normAutofit fontScale="90000"/>
          </a:bodyPr>
          <a:lstStyle/>
          <a:p>
            <a:r>
              <a:rPr lang="en-US" altLang="en-US" sz="3600" dirty="0"/>
              <a:t>Lecture 8</a:t>
            </a:r>
            <a:r>
              <a:rPr lang="en-US" altLang="en-US" sz="3600" dirty="0" smtClean="0"/>
              <a:t/>
            </a:r>
            <a:br>
              <a:rPr lang="en-US" altLang="en-US" sz="3600" dirty="0" smtClean="0"/>
            </a:br>
            <a:r>
              <a:rPr lang="en-US" altLang="en-US" sz="3600" dirty="0" smtClean="0"/>
              <a:t>Equilibrium in the Factor Markets</a:t>
            </a:r>
            <a:br>
              <a:rPr lang="en-US" altLang="en-US" sz="3600" dirty="0" smtClean="0"/>
            </a:br>
            <a:r>
              <a:rPr lang="en-US" altLang="en-US" sz="2800" dirty="0" smtClean="0"/>
              <a:t>2. Supply and Demand of EFP</a:t>
            </a:r>
            <a:endParaRPr lang="en-US" altLang="en-US" sz="3600" dirty="0" smtClean="0"/>
          </a:p>
        </p:txBody>
      </p:sp>
      <p:sp>
        <p:nvSpPr>
          <p:cNvPr id="34819" name="Content Placeholder 2"/>
          <p:cNvSpPr>
            <a:spLocks noGrp="1"/>
          </p:cNvSpPr>
          <p:nvPr>
            <p:ph idx="1"/>
          </p:nvPr>
        </p:nvSpPr>
        <p:spPr>
          <a:xfrm>
            <a:off x="468313" y="1916113"/>
            <a:ext cx="8229600" cy="4133850"/>
          </a:xfrm>
        </p:spPr>
        <p:txBody>
          <a:bodyPr/>
          <a:lstStyle/>
          <a:p>
            <a:pPr marL="0" indent="0" eaLnBrk="1" hangingPunct="1">
              <a:lnSpc>
                <a:spcPct val="200000"/>
              </a:lnSpc>
              <a:buFontTx/>
              <a:buNone/>
            </a:pPr>
            <a:r>
              <a:rPr lang="en-US" altLang="en-US" sz="2400" dirty="0" smtClean="0"/>
              <a:t>The supply of different EFPs raises each other's demand. Thus availability of entrepreneurial capital i.e., risk bearing capital will raise the demand for the entrepreneurial human resources and vice versa.</a:t>
            </a:r>
          </a:p>
        </p:txBody>
      </p:sp>
    </p:spTree>
    <p:extLst>
      <p:ext uri="{BB962C8B-B14F-4D97-AF65-F5344CB8AC3E}">
        <p14:creationId xmlns:p14="http://schemas.microsoft.com/office/powerpoint/2010/main" xmlns="" val="29878290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274638"/>
            <a:ext cx="8229600" cy="1249362"/>
          </a:xfrm>
        </p:spPr>
        <p:txBody>
          <a:bodyPr>
            <a:normAutofit fontScale="90000"/>
          </a:bodyPr>
          <a:lstStyle/>
          <a:p>
            <a:r>
              <a:rPr lang="en-US" altLang="en-US" sz="3600" dirty="0"/>
              <a:t>Lecture 8</a:t>
            </a:r>
            <a:r>
              <a:rPr lang="en-US" altLang="en-US" sz="3600" dirty="0" smtClean="0"/>
              <a:t/>
            </a:r>
            <a:br>
              <a:rPr lang="en-US" altLang="en-US" sz="3600" dirty="0" smtClean="0"/>
            </a:br>
            <a:r>
              <a:rPr lang="en-US" altLang="en-US" sz="3600" dirty="0" smtClean="0"/>
              <a:t>Equilibrium in the Factor Markets</a:t>
            </a:r>
            <a:br>
              <a:rPr lang="en-US" altLang="en-US" sz="3600" dirty="0" smtClean="0"/>
            </a:br>
            <a:r>
              <a:rPr lang="en-US" altLang="en-US" sz="2800" dirty="0" smtClean="0"/>
              <a:t>3. Factor Market Equilibrium</a:t>
            </a:r>
            <a:endParaRPr lang="en-US" altLang="en-US" sz="3600" dirty="0" smtClean="0"/>
          </a:p>
        </p:txBody>
      </p:sp>
      <p:pic>
        <p:nvPicPr>
          <p:cNvPr id="35843" name="Picture 2" descr="C:\Users\Administrator\Desktop\Equilibrium in the Factors of Production.jpg"/>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a:xfrm>
            <a:off x="0" y="1557338"/>
            <a:ext cx="8748713" cy="4967287"/>
          </a:xfrm>
          <a:noFill/>
          <a:extLst>
            <a:ext uri="{909E8E84-426E-40DD-AFC4-6F175D3DCCD1}">
              <a14:hiddenFill xmlns:a14="http://schemas.microsoft.com/office/drawing/2010/main" xmlns="">
                <a:solidFill>
                  <a:srgbClr val="FFFFFF"/>
                </a:solidFill>
              </a14:hiddenFill>
            </a:ext>
          </a:extLst>
        </p:spPr>
      </p:pic>
      <p:cxnSp>
        <p:nvCxnSpPr>
          <p:cNvPr id="35845" name="Straight Connector 35844"/>
          <p:cNvCxnSpPr/>
          <p:nvPr/>
        </p:nvCxnSpPr>
        <p:spPr>
          <a:xfrm>
            <a:off x="3708400" y="2997200"/>
            <a:ext cx="3311525" cy="1871663"/>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484438" y="3284538"/>
            <a:ext cx="3311525" cy="1873250"/>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673538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52400"/>
            <a:ext cx="7239000" cy="1524000"/>
          </a:xfrm>
        </p:spPr>
        <p:txBody>
          <a:bodyPr>
            <a:noAutofit/>
          </a:bodyPr>
          <a:lstStyle/>
          <a:p>
            <a:r>
              <a:rPr lang="en-US" altLang="en-US" sz="3600" dirty="0"/>
              <a:t>Lecture </a:t>
            </a:r>
            <a:r>
              <a:rPr lang="en-US" altLang="en-US" sz="3600" dirty="0" smtClean="0"/>
              <a:t>9</a:t>
            </a:r>
            <a:br>
              <a:rPr lang="en-US" altLang="en-US" sz="3600" dirty="0" smtClean="0"/>
            </a:br>
            <a:r>
              <a:rPr lang="en-US" altLang="en-US" sz="3600" dirty="0" smtClean="0"/>
              <a:t>The Time Value of Money in Islamic Finance</a:t>
            </a:r>
          </a:p>
        </p:txBody>
      </p:sp>
      <p:sp>
        <p:nvSpPr>
          <p:cNvPr id="18435" name="Content Placeholder 2"/>
          <p:cNvSpPr>
            <a:spLocks noGrp="1"/>
          </p:cNvSpPr>
          <p:nvPr>
            <p:ph idx="1"/>
          </p:nvPr>
        </p:nvSpPr>
        <p:spPr>
          <a:xfrm>
            <a:off x="533400" y="1981200"/>
            <a:ext cx="7926388" cy="4267200"/>
          </a:xfrm>
        </p:spPr>
        <p:txBody>
          <a:bodyPr>
            <a:normAutofit/>
          </a:bodyPr>
          <a:lstStyle/>
          <a:p>
            <a:pPr marL="514350" indent="-514350" eaLnBrk="1" hangingPunct="1">
              <a:lnSpc>
                <a:spcPct val="200000"/>
              </a:lnSpc>
              <a:buFontTx/>
              <a:buAutoNum type="arabicPeriod"/>
            </a:pPr>
            <a:r>
              <a:rPr lang="en-US" altLang="en-US" sz="2400" dirty="0" smtClean="0"/>
              <a:t>Money: An Islamic Viewpoint</a:t>
            </a:r>
          </a:p>
          <a:p>
            <a:pPr marL="514350" indent="-514350" eaLnBrk="1" hangingPunct="1">
              <a:lnSpc>
                <a:spcPct val="200000"/>
              </a:lnSpc>
              <a:buFontTx/>
              <a:buAutoNum type="arabicPeriod"/>
            </a:pPr>
            <a:r>
              <a:rPr lang="en-US" altLang="en-US" sz="2400" dirty="0" smtClean="0"/>
              <a:t>Cash vs. Credit Price in Sale Transactions</a:t>
            </a:r>
          </a:p>
          <a:p>
            <a:pPr marL="514350" indent="-514350" eaLnBrk="1" hangingPunct="1">
              <a:lnSpc>
                <a:spcPct val="200000"/>
              </a:lnSpc>
              <a:buFontTx/>
              <a:buAutoNum type="arabicPeriod"/>
            </a:pPr>
            <a:r>
              <a:rPr lang="en-US" altLang="en-US" sz="2400" dirty="0" smtClean="0"/>
              <a:t>The Monetary Valuation of Time in Credit Transaction</a:t>
            </a:r>
          </a:p>
          <a:p>
            <a:pPr marL="514350" indent="-514350" eaLnBrk="1" hangingPunct="1">
              <a:lnSpc>
                <a:spcPct val="200000"/>
              </a:lnSpc>
              <a:buFontTx/>
              <a:buAutoNum type="arabicPeriod"/>
            </a:pPr>
            <a:r>
              <a:rPr lang="en-US" altLang="en-US" sz="2400" dirty="0" smtClean="0"/>
              <a:t>Economic Value of Time</a:t>
            </a:r>
          </a:p>
        </p:txBody>
      </p:sp>
    </p:spTree>
    <p:extLst>
      <p:ext uri="{BB962C8B-B14F-4D97-AF65-F5344CB8AC3E}">
        <p14:creationId xmlns:p14="http://schemas.microsoft.com/office/powerpoint/2010/main" xmlns="" val="902870918"/>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lstStyle/>
          <a:p>
            <a:pPr marL="0" indent="0">
              <a:lnSpc>
                <a:spcPct val="200000"/>
              </a:lnSpc>
              <a:buNone/>
            </a:pPr>
            <a:r>
              <a:rPr lang="en-US" dirty="0" smtClean="0"/>
              <a:t>We will have a revision of lectures we have studied before and it will help better understand the concepts and eliminate confusions.</a:t>
            </a:r>
            <a:endParaRPr lang="en-US" dirty="0"/>
          </a:p>
        </p:txBody>
      </p:sp>
    </p:spTree>
    <p:extLst>
      <p:ext uri="{BB962C8B-B14F-4D97-AF65-F5344CB8AC3E}">
        <p14:creationId xmlns:p14="http://schemas.microsoft.com/office/powerpoint/2010/main" xmlns="" val="19919789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fontScale="90000"/>
          </a:bodyPr>
          <a:lstStyle/>
          <a:p>
            <a:r>
              <a:rPr lang="en-US" altLang="en-US" sz="3600" dirty="0"/>
              <a:t>Lecture 9</a:t>
            </a:r>
            <a:r>
              <a:rPr lang="en-US" altLang="en-US" sz="4000" dirty="0" smtClean="0"/>
              <a:t/>
            </a:r>
            <a:br>
              <a:rPr lang="en-US" altLang="en-US" sz="4000" dirty="0" smtClean="0"/>
            </a:br>
            <a:r>
              <a:rPr lang="en-US" altLang="en-US" sz="4000" dirty="0" smtClean="0"/>
              <a:t>Comparison between </a:t>
            </a:r>
            <a:br>
              <a:rPr lang="en-US" altLang="en-US" sz="4000" dirty="0" smtClean="0"/>
            </a:br>
            <a:r>
              <a:rPr lang="en-US" altLang="en-US" sz="4000" dirty="0" smtClean="0"/>
              <a:t>Conventional and Islamic Perspective</a:t>
            </a:r>
          </a:p>
        </p:txBody>
      </p:sp>
      <p:sp>
        <p:nvSpPr>
          <p:cNvPr id="31747" name="Text Placeholder 3"/>
          <p:cNvSpPr>
            <a:spLocks noGrp="1"/>
          </p:cNvSpPr>
          <p:nvPr>
            <p:ph type="body" idx="1"/>
          </p:nvPr>
        </p:nvSpPr>
        <p:spPr>
          <a:xfrm>
            <a:off x="533400" y="1905000"/>
            <a:ext cx="4040188" cy="639762"/>
          </a:xfrm>
        </p:spPr>
        <p:txBody>
          <a:bodyPr/>
          <a:lstStyle/>
          <a:p>
            <a:r>
              <a:rPr lang="en-US" altLang="en-US" u="sng" dirty="0" smtClean="0"/>
              <a:t>Conventional</a:t>
            </a:r>
          </a:p>
        </p:txBody>
      </p:sp>
      <p:sp>
        <p:nvSpPr>
          <p:cNvPr id="31748" name="Content Placeholder 4"/>
          <p:cNvSpPr>
            <a:spLocks noGrp="1"/>
          </p:cNvSpPr>
          <p:nvPr>
            <p:ph sz="half" idx="2"/>
          </p:nvPr>
        </p:nvSpPr>
        <p:spPr>
          <a:xfrm>
            <a:off x="457200" y="2362200"/>
            <a:ext cx="4040188" cy="3951288"/>
          </a:xfrm>
        </p:spPr>
        <p:txBody>
          <a:bodyPr/>
          <a:lstStyle/>
          <a:p>
            <a:pPr marL="0" indent="0">
              <a:buFontTx/>
              <a:buNone/>
            </a:pPr>
            <a:endParaRPr lang="en-US" altLang="en-US" dirty="0" smtClean="0"/>
          </a:p>
          <a:p>
            <a:pPr marL="0" indent="0">
              <a:buFontTx/>
              <a:buNone/>
            </a:pPr>
            <a:r>
              <a:rPr lang="en-US" altLang="en-US" dirty="0" smtClean="0"/>
              <a:t>Money is a commodity besides medium of exchange and store of value. Therefore, it can be sold at a price higher than its face value and it can also be rented out.</a:t>
            </a:r>
          </a:p>
        </p:txBody>
      </p:sp>
      <p:sp>
        <p:nvSpPr>
          <p:cNvPr id="31749" name="Text Placeholder 5"/>
          <p:cNvSpPr>
            <a:spLocks noGrp="1"/>
          </p:cNvSpPr>
          <p:nvPr>
            <p:ph type="body" sz="quarter" idx="3"/>
          </p:nvPr>
        </p:nvSpPr>
        <p:spPr>
          <a:xfrm>
            <a:off x="4648200" y="1874838"/>
            <a:ext cx="4041775" cy="639762"/>
          </a:xfrm>
        </p:spPr>
        <p:txBody>
          <a:bodyPr/>
          <a:lstStyle/>
          <a:p>
            <a:r>
              <a:rPr lang="en-US" altLang="en-US" u="sng" dirty="0" smtClean="0"/>
              <a:t>Islamic</a:t>
            </a:r>
          </a:p>
        </p:txBody>
      </p:sp>
      <p:sp>
        <p:nvSpPr>
          <p:cNvPr id="31750" name="Content Placeholder 6"/>
          <p:cNvSpPr>
            <a:spLocks noGrp="1"/>
          </p:cNvSpPr>
          <p:nvPr>
            <p:ph sz="quarter" idx="4"/>
          </p:nvPr>
        </p:nvSpPr>
        <p:spPr>
          <a:xfrm>
            <a:off x="4648200" y="2362200"/>
            <a:ext cx="4041775" cy="3951288"/>
          </a:xfrm>
        </p:spPr>
        <p:txBody>
          <a:bodyPr/>
          <a:lstStyle/>
          <a:p>
            <a:pPr marL="0" indent="0">
              <a:buFontTx/>
              <a:buNone/>
            </a:pPr>
            <a:endParaRPr lang="en-US" altLang="en-US" dirty="0" smtClean="0"/>
          </a:p>
          <a:p>
            <a:pPr marL="0" indent="0">
              <a:buFontTx/>
              <a:buNone/>
            </a:pPr>
            <a:r>
              <a:rPr lang="en-US" altLang="en-US" dirty="0" smtClean="0"/>
              <a:t>Money is not a commodity though it is used as a medium of exchange and store of value. Therefore, it cannot be sold at a price higher than its face value or rented out</a:t>
            </a:r>
          </a:p>
        </p:txBody>
      </p:sp>
    </p:spTree>
    <p:extLst>
      <p:ext uri="{BB962C8B-B14F-4D97-AF65-F5344CB8AC3E}">
        <p14:creationId xmlns:p14="http://schemas.microsoft.com/office/powerpoint/2010/main" xmlns="" val="11278829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Autofit/>
          </a:bodyPr>
          <a:lstStyle/>
          <a:p>
            <a:r>
              <a:rPr lang="en-US" altLang="en-US" sz="3600" dirty="0"/>
              <a:t>Lecture 9</a:t>
            </a:r>
            <a:r>
              <a:rPr lang="en-US" altLang="en-US" sz="3600" dirty="0" smtClean="0"/>
              <a:t/>
            </a:r>
            <a:br>
              <a:rPr lang="en-US" altLang="en-US" sz="3600" dirty="0" smtClean="0"/>
            </a:br>
            <a:r>
              <a:rPr lang="en-US" altLang="en-US" sz="3600" dirty="0" smtClean="0"/>
              <a:t>Comparison between </a:t>
            </a:r>
            <a:br>
              <a:rPr lang="en-US" altLang="en-US" sz="3600" dirty="0" smtClean="0"/>
            </a:br>
            <a:r>
              <a:rPr lang="en-US" altLang="en-US" sz="3600" dirty="0" smtClean="0"/>
              <a:t>Conventional and Islamic Perspective</a:t>
            </a:r>
          </a:p>
        </p:txBody>
      </p:sp>
      <p:sp>
        <p:nvSpPr>
          <p:cNvPr id="32771" name="Text Placeholder 3"/>
          <p:cNvSpPr>
            <a:spLocks noGrp="1"/>
          </p:cNvSpPr>
          <p:nvPr>
            <p:ph type="body" idx="1"/>
          </p:nvPr>
        </p:nvSpPr>
        <p:spPr>
          <a:xfrm>
            <a:off x="457200" y="1828800"/>
            <a:ext cx="4040188" cy="639762"/>
          </a:xfrm>
        </p:spPr>
        <p:txBody>
          <a:bodyPr/>
          <a:lstStyle/>
          <a:p>
            <a:r>
              <a:rPr lang="en-US" altLang="en-US" u="sng" smtClean="0"/>
              <a:t>Conventional</a:t>
            </a:r>
          </a:p>
        </p:txBody>
      </p:sp>
      <p:sp>
        <p:nvSpPr>
          <p:cNvPr id="32772" name="Content Placeholder 4"/>
          <p:cNvSpPr>
            <a:spLocks noGrp="1"/>
          </p:cNvSpPr>
          <p:nvPr>
            <p:ph sz="half" idx="2"/>
          </p:nvPr>
        </p:nvSpPr>
        <p:spPr>
          <a:xfrm>
            <a:off x="457200" y="2468562"/>
            <a:ext cx="4040188" cy="3951288"/>
          </a:xfrm>
        </p:spPr>
        <p:txBody>
          <a:bodyPr/>
          <a:lstStyle/>
          <a:p>
            <a:pPr marL="0" indent="0">
              <a:buFontTx/>
              <a:buNone/>
            </a:pPr>
            <a:endParaRPr lang="en-US" altLang="en-US" smtClean="0"/>
          </a:p>
          <a:p>
            <a:pPr marL="0" indent="0">
              <a:buFontTx/>
              <a:buNone/>
            </a:pPr>
            <a:r>
              <a:rPr lang="en-US" altLang="en-US" smtClean="0"/>
              <a:t>Time value is the basis for charging interest on capital.</a:t>
            </a:r>
          </a:p>
        </p:txBody>
      </p:sp>
      <p:sp>
        <p:nvSpPr>
          <p:cNvPr id="32773" name="Text Placeholder 5"/>
          <p:cNvSpPr>
            <a:spLocks noGrp="1"/>
          </p:cNvSpPr>
          <p:nvPr>
            <p:ph type="body" sz="quarter" idx="3"/>
          </p:nvPr>
        </p:nvSpPr>
        <p:spPr>
          <a:xfrm>
            <a:off x="4645025" y="1828800"/>
            <a:ext cx="4041775" cy="639762"/>
          </a:xfrm>
        </p:spPr>
        <p:txBody>
          <a:bodyPr/>
          <a:lstStyle/>
          <a:p>
            <a:r>
              <a:rPr lang="en-US" altLang="en-US" u="sng" smtClean="0"/>
              <a:t>Islamic</a:t>
            </a:r>
          </a:p>
        </p:txBody>
      </p:sp>
      <p:sp>
        <p:nvSpPr>
          <p:cNvPr id="32774" name="Content Placeholder 6"/>
          <p:cNvSpPr>
            <a:spLocks noGrp="1"/>
          </p:cNvSpPr>
          <p:nvPr>
            <p:ph sz="quarter" idx="4"/>
          </p:nvPr>
        </p:nvSpPr>
        <p:spPr>
          <a:xfrm>
            <a:off x="4645025" y="2468562"/>
            <a:ext cx="4041775" cy="3951288"/>
          </a:xfrm>
        </p:spPr>
        <p:txBody>
          <a:bodyPr/>
          <a:lstStyle/>
          <a:p>
            <a:pPr marL="0" indent="0">
              <a:buFontTx/>
              <a:buNone/>
            </a:pPr>
            <a:endParaRPr lang="en-US" altLang="en-US" smtClean="0"/>
          </a:p>
          <a:p>
            <a:pPr marL="0" indent="0">
              <a:buFontTx/>
              <a:buNone/>
            </a:pPr>
            <a:r>
              <a:rPr lang="en-US" altLang="en-US" smtClean="0"/>
              <a:t>Profit on trade of goods or charging on providing service is the basis for earning profit</a:t>
            </a:r>
          </a:p>
        </p:txBody>
      </p:sp>
    </p:spTree>
    <p:extLst>
      <p:ext uri="{BB962C8B-B14F-4D97-AF65-F5344CB8AC3E}">
        <p14:creationId xmlns:p14="http://schemas.microsoft.com/office/powerpoint/2010/main" xmlns="" val="21966527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fontScale="90000"/>
          </a:bodyPr>
          <a:lstStyle/>
          <a:p>
            <a:r>
              <a:rPr lang="en-US" altLang="en-US" sz="3600" dirty="0"/>
              <a:t>Lecture 9</a:t>
            </a:r>
            <a:r>
              <a:rPr lang="en-US" altLang="en-US" sz="4000" dirty="0" smtClean="0"/>
              <a:t/>
            </a:r>
            <a:br>
              <a:rPr lang="en-US" altLang="en-US" sz="4000" dirty="0" smtClean="0"/>
            </a:br>
            <a:r>
              <a:rPr lang="en-US" altLang="en-US" sz="4000" dirty="0" smtClean="0"/>
              <a:t>Comparison between </a:t>
            </a:r>
            <a:br>
              <a:rPr lang="en-US" altLang="en-US" sz="4000" dirty="0" smtClean="0"/>
            </a:br>
            <a:r>
              <a:rPr lang="en-US" altLang="en-US" sz="4000" dirty="0" smtClean="0"/>
              <a:t>Conventional and Islamic Perspective</a:t>
            </a:r>
          </a:p>
        </p:txBody>
      </p:sp>
      <p:sp>
        <p:nvSpPr>
          <p:cNvPr id="33795" name="Text Placeholder 3"/>
          <p:cNvSpPr>
            <a:spLocks noGrp="1"/>
          </p:cNvSpPr>
          <p:nvPr>
            <p:ph type="body" idx="1"/>
          </p:nvPr>
        </p:nvSpPr>
        <p:spPr>
          <a:xfrm>
            <a:off x="457200" y="1981200"/>
            <a:ext cx="4040188" cy="639762"/>
          </a:xfrm>
        </p:spPr>
        <p:txBody>
          <a:bodyPr/>
          <a:lstStyle/>
          <a:p>
            <a:r>
              <a:rPr lang="en-US" altLang="en-US" u="sng" smtClean="0"/>
              <a:t>Conventional</a:t>
            </a:r>
          </a:p>
        </p:txBody>
      </p:sp>
      <p:sp>
        <p:nvSpPr>
          <p:cNvPr id="33796" name="Content Placeholder 4"/>
          <p:cNvSpPr>
            <a:spLocks noGrp="1"/>
          </p:cNvSpPr>
          <p:nvPr>
            <p:ph sz="half" idx="2"/>
          </p:nvPr>
        </p:nvSpPr>
        <p:spPr>
          <a:xfrm>
            <a:off x="457200" y="2620962"/>
            <a:ext cx="4040188" cy="3951288"/>
          </a:xfrm>
        </p:spPr>
        <p:txBody>
          <a:bodyPr/>
          <a:lstStyle/>
          <a:p>
            <a:pPr marL="0" indent="0">
              <a:buFontTx/>
              <a:buNone/>
            </a:pPr>
            <a:endParaRPr lang="en-US" altLang="en-US" smtClean="0"/>
          </a:p>
          <a:p>
            <a:pPr marL="0" indent="0">
              <a:buFontTx/>
              <a:buNone/>
            </a:pPr>
            <a:r>
              <a:rPr lang="en-US" altLang="en-US" smtClean="0"/>
              <a:t>Interest is charged even in case the organization suffers losses by using bank’s funds. Therefore, it is not based on profit and loss sharing.</a:t>
            </a:r>
          </a:p>
        </p:txBody>
      </p:sp>
      <p:sp>
        <p:nvSpPr>
          <p:cNvPr id="33797" name="Text Placeholder 5"/>
          <p:cNvSpPr>
            <a:spLocks noGrp="1"/>
          </p:cNvSpPr>
          <p:nvPr>
            <p:ph type="body" sz="quarter" idx="3"/>
          </p:nvPr>
        </p:nvSpPr>
        <p:spPr>
          <a:xfrm>
            <a:off x="4645025" y="1981200"/>
            <a:ext cx="4041775" cy="639762"/>
          </a:xfrm>
        </p:spPr>
        <p:txBody>
          <a:bodyPr/>
          <a:lstStyle/>
          <a:p>
            <a:r>
              <a:rPr lang="en-US" altLang="en-US" u="sng" smtClean="0"/>
              <a:t>Islamic</a:t>
            </a:r>
          </a:p>
        </p:txBody>
      </p:sp>
      <p:sp>
        <p:nvSpPr>
          <p:cNvPr id="33798" name="Content Placeholder 6"/>
          <p:cNvSpPr>
            <a:spLocks noGrp="1"/>
          </p:cNvSpPr>
          <p:nvPr>
            <p:ph sz="quarter" idx="4"/>
          </p:nvPr>
        </p:nvSpPr>
        <p:spPr>
          <a:xfrm>
            <a:off x="4645025" y="2620962"/>
            <a:ext cx="4041775" cy="3951288"/>
          </a:xfrm>
        </p:spPr>
        <p:txBody>
          <a:bodyPr/>
          <a:lstStyle/>
          <a:p>
            <a:pPr marL="0" indent="0">
              <a:buFontTx/>
              <a:buNone/>
            </a:pPr>
            <a:endParaRPr lang="en-US" altLang="en-US" smtClean="0"/>
          </a:p>
          <a:p>
            <a:pPr marL="0" indent="0">
              <a:buFontTx/>
              <a:buNone/>
            </a:pPr>
            <a:r>
              <a:rPr lang="en-US" altLang="en-US" smtClean="0"/>
              <a:t>Islamic bank operates based on profit and loss sharing. In case, the businessperson has suffered losses, the bank will share these losses based on the mode of finance used (Mudharaba, Musharakah).</a:t>
            </a:r>
          </a:p>
        </p:txBody>
      </p:sp>
    </p:spTree>
    <p:extLst>
      <p:ext uri="{BB962C8B-B14F-4D97-AF65-F5344CB8AC3E}">
        <p14:creationId xmlns:p14="http://schemas.microsoft.com/office/powerpoint/2010/main" xmlns="" val="18759745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fontScale="90000"/>
          </a:bodyPr>
          <a:lstStyle/>
          <a:p>
            <a:r>
              <a:rPr lang="en-US" altLang="en-US" sz="3600" dirty="0"/>
              <a:t>Lecture 9</a:t>
            </a:r>
            <a:r>
              <a:rPr lang="en-US" altLang="en-US" sz="4000" dirty="0" smtClean="0"/>
              <a:t/>
            </a:r>
            <a:br>
              <a:rPr lang="en-US" altLang="en-US" sz="4000" dirty="0" smtClean="0"/>
            </a:br>
            <a:r>
              <a:rPr lang="en-US" altLang="en-US" sz="4000" dirty="0" smtClean="0"/>
              <a:t>Comparison between </a:t>
            </a:r>
            <a:br>
              <a:rPr lang="en-US" altLang="en-US" sz="4000" dirty="0" smtClean="0"/>
            </a:br>
            <a:r>
              <a:rPr lang="en-US" altLang="en-US" sz="4000" dirty="0" smtClean="0"/>
              <a:t>Conventional and Islamic Perspective</a:t>
            </a:r>
          </a:p>
        </p:txBody>
      </p:sp>
      <p:sp>
        <p:nvSpPr>
          <p:cNvPr id="34819" name="Text Placeholder 3"/>
          <p:cNvSpPr>
            <a:spLocks noGrp="1"/>
          </p:cNvSpPr>
          <p:nvPr>
            <p:ph type="body" idx="1"/>
          </p:nvPr>
        </p:nvSpPr>
        <p:spPr>
          <a:xfrm>
            <a:off x="457200" y="1981200"/>
            <a:ext cx="4040188" cy="639762"/>
          </a:xfrm>
        </p:spPr>
        <p:txBody>
          <a:bodyPr/>
          <a:lstStyle/>
          <a:p>
            <a:r>
              <a:rPr lang="en-US" altLang="en-US" u="sng" smtClean="0"/>
              <a:t>Conventional</a:t>
            </a:r>
          </a:p>
        </p:txBody>
      </p:sp>
      <p:sp>
        <p:nvSpPr>
          <p:cNvPr id="34820" name="Content Placeholder 4"/>
          <p:cNvSpPr>
            <a:spLocks noGrp="1"/>
          </p:cNvSpPr>
          <p:nvPr>
            <p:ph sz="half" idx="2"/>
          </p:nvPr>
        </p:nvSpPr>
        <p:spPr>
          <a:xfrm>
            <a:off x="457200" y="2620962"/>
            <a:ext cx="4040188" cy="3951288"/>
          </a:xfrm>
        </p:spPr>
        <p:txBody>
          <a:bodyPr/>
          <a:lstStyle/>
          <a:p>
            <a:pPr marL="0" indent="0">
              <a:buFontTx/>
              <a:buNone/>
            </a:pPr>
            <a:endParaRPr lang="en-US" altLang="en-US" smtClean="0"/>
          </a:p>
          <a:p>
            <a:pPr marL="0" indent="0">
              <a:buFontTx/>
              <a:buNone/>
            </a:pPr>
            <a:r>
              <a:rPr lang="en-US" altLang="en-US" smtClean="0"/>
              <a:t>While disbursing cash finance, running finance or working capital finance, no agreement for exchange of goods &amp; services is made.</a:t>
            </a:r>
          </a:p>
        </p:txBody>
      </p:sp>
      <p:sp>
        <p:nvSpPr>
          <p:cNvPr id="34821" name="Text Placeholder 5"/>
          <p:cNvSpPr>
            <a:spLocks noGrp="1"/>
          </p:cNvSpPr>
          <p:nvPr>
            <p:ph type="body" sz="quarter" idx="3"/>
          </p:nvPr>
        </p:nvSpPr>
        <p:spPr>
          <a:xfrm>
            <a:off x="4645025" y="1981200"/>
            <a:ext cx="4041775" cy="639762"/>
          </a:xfrm>
        </p:spPr>
        <p:txBody>
          <a:bodyPr/>
          <a:lstStyle/>
          <a:p>
            <a:r>
              <a:rPr lang="en-US" altLang="en-US" u="sng" smtClean="0"/>
              <a:t>Islamic</a:t>
            </a:r>
          </a:p>
        </p:txBody>
      </p:sp>
      <p:sp>
        <p:nvSpPr>
          <p:cNvPr id="34822" name="Content Placeholder 6"/>
          <p:cNvSpPr>
            <a:spLocks noGrp="1"/>
          </p:cNvSpPr>
          <p:nvPr>
            <p:ph sz="quarter" idx="4"/>
          </p:nvPr>
        </p:nvSpPr>
        <p:spPr>
          <a:xfrm>
            <a:off x="4645025" y="2620962"/>
            <a:ext cx="4041775" cy="3951288"/>
          </a:xfrm>
        </p:spPr>
        <p:txBody>
          <a:bodyPr/>
          <a:lstStyle/>
          <a:p>
            <a:pPr marL="0" indent="0">
              <a:buFontTx/>
              <a:buNone/>
            </a:pPr>
            <a:endParaRPr lang="en-US" altLang="en-US" smtClean="0"/>
          </a:p>
          <a:p>
            <a:pPr marL="0" indent="0">
              <a:buFontTx/>
              <a:buNone/>
            </a:pPr>
            <a:r>
              <a:rPr lang="en-US" altLang="en-US" smtClean="0"/>
              <a:t>The execution of agreements for the exchange of goods &amp; services is necessary, while disbursing funds under Murabaha, Salam &amp; Istisna contracts.</a:t>
            </a:r>
          </a:p>
        </p:txBody>
      </p:sp>
    </p:spTree>
    <p:extLst>
      <p:ext uri="{BB962C8B-B14F-4D97-AF65-F5344CB8AC3E}">
        <p14:creationId xmlns:p14="http://schemas.microsoft.com/office/powerpoint/2010/main" xmlns="" val="33058659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Autofit/>
          </a:bodyPr>
          <a:lstStyle/>
          <a:p>
            <a:r>
              <a:rPr lang="en-US" altLang="en-US" sz="3600" dirty="0"/>
              <a:t>Lecture 9</a:t>
            </a:r>
            <a:r>
              <a:rPr lang="en-US" altLang="en-US" sz="3600" dirty="0" smtClean="0"/>
              <a:t/>
            </a:r>
            <a:br>
              <a:rPr lang="en-US" altLang="en-US" sz="3600" dirty="0" smtClean="0"/>
            </a:br>
            <a:r>
              <a:rPr lang="en-US" altLang="en-US" sz="3600" dirty="0" smtClean="0"/>
              <a:t>Comparison between </a:t>
            </a:r>
            <a:br>
              <a:rPr lang="en-US" altLang="en-US" sz="3600" dirty="0" smtClean="0"/>
            </a:br>
            <a:r>
              <a:rPr lang="en-US" altLang="en-US" sz="3600" dirty="0" smtClean="0"/>
              <a:t>Conventional and Islamic Perspective</a:t>
            </a:r>
          </a:p>
        </p:txBody>
      </p:sp>
      <p:sp>
        <p:nvSpPr>
          <p:cNvPr id="35843" name="Text Placeholder 3"/>
          <p:cNvSpPr>
            <a:spLocks noGrp="1"/>
          </p:cNvSpPr>
          <p:nvPr>
            <p:ph type="body" idx="1"/>
          </p:nvPr>
        </p:nvSpPr>
        <p:spPr>
          <a:xfrm>
            <a:off x="457200" y="1828800"/>
            <a:ext cx="4040188" cy="639762"/>
          </a:xfrm>
        </p:spPr>
        <p:txBody>
          <a:bodyPr/>
          <a:lstStyle/>
          <a:p>
            <a:r>
              <a:rPr lang="en-US" altLang="en-US" u="sng" smtClean="0"/>
              <a:t>Conventional</a:t>
            </a:r>
          </a:p>
        </p:txBody>
      </p:sp>
      <p:sp>
        <p:nvSpPr>
          <p:cNvPr id="35844" name="Content Placeholder 4"/>
          <p:cNvSpPr>
            <a:spLocks noGrp="1"/>
          </p:cNvSpPr>
          <p:nvPr>
            <p:ph sz="half" idx="2"/>
          </p:nvPr>
        </p:nvSpPr>
        <p:spPr>
          <a:xfrm>
            <a:off x="457200" y="2468562"/>
            <a:ext cx="4040188" cy="3951288"/>
          </a:xfrm>
        </p:spPr>
        <p:txBody>
          <a:bodyPr/>
          <a:lstStyle/>
          <a:p>
            <a:pPr marL="0" indent="0">
              <a:buFontTx/>
              <a:buNone/>
            </a:pPr>
            <a:endParaRPr lang="en-US" altLang="en-US" smtClean="0"/>
          </a:p>
          <a:p>
            <a:pPr marL="0" indent="0">
              <a:buFontTx/>
              <a:buNone/>
            </a:pPr>
            <a:r>
              <a:rPr lang="en-US" altLang="en-US" smtClean="0"/>
              <a:t>Conventional banks use money as a commodity, which leads to inflation.</a:t>
            </a:r>
          </a:p>
        </p:txBody>
      </p:sp>
      <p:sp>
        <p:nvSpPr>
          <p:cNvPr id="35845" name="Text Placeholder 5"/>
          <p:cNvSpPr>
            <a:spLocks noGrp="1"/>
          </p:cNvSpPr>
          <p:nvPr>
            <p:ph type="body" sz="quarter" idx="3"/>
          </p:nvPr>
        </p:nvSpPr>
        <p:spPr>
          <a:xfrm>
            <a:off x="4645025" y="1828800"/>
            <a:ext cx="4041775" cy="639762"/>
          </a:xfrm>
        </p:spPr>
        <p:txBody>
          <a:bodyPr/>
          <a:lstStyle/>
          <a:p>
            <a:r>
              <a:rPr lang="en-US" altLang="en-US" u="sng" smtClean="0"/>
              <a:t>Islamic</a:t>
            </a:r>
          </a:p>
        </p:txBody>
      </p:sp>
      <p:sp>
        <p:nvSpPr>
          <p:cNvPr id="35846" name="Content Placeholder 6"/>
          <p:cNvSpPr>
            <a:spLocks noGrp="1"/>
          </p:cNvSpPr>
          <p:nvPr>
            <p:ph sz="quarter" idx="4"/>
          </p:nvPr>
        </p:nvSpPr>
        <p:spPr>
          <a:xfrm>
            <a:off x="4645025" y="2468562"/>
            <a:ext cx="4041775" cy="3951288"/>
          </a:xfrm>
        </p:spPr>
        <p:txBody>
          <a:bodyPr/>
          <a:lstStyle/>
          <a:p>
            <a:pPr marL="0" indent="0">
              <a:buFontTx/>
              <a:buNone/>
            </a:pPr>
            <a:endParaRPr lang="en-US" altLang="en-US" smtClean="0"/>
          </a:p>
          <a:p>
            <a:pPr marL="0" indent="0">
              <a:buFontTx/>
              <a:buNone/>
            </a:pPr>
            <a:r>
              <a:rPr lang="en-US" altLang="en-US" smtClean="0"/>
              <a:t>Islamic banking tends to create link with the real sectors of the economic system by using trade related activities. Since, the money is linked with the real assets therefore it contributes directly in the economic development.</a:t>
            </a:r>
          </a:p>
        </p:txBody>
      </p:sp>
    </p:spTree>
    <p:extLst>
      <p:ext uri="{BB962C8B-B14F-4D97-AF65-F5344CB8AC3E}">
        <p14:creationId xmlns:p14="http://schemas.microsoft.com/office/powerpoint/2010/main" xmlns="" val="2673699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Autofit/>
          </a:bodyPr>
          <a:lstStyle/>
          <a:p>
            <a:r>
              <a:rPr lang="en-US" altLang="en-US" sz="3600" dirty="0"/>
              <a:t>Lecture </a:t>
            </a:r>
            <a:r>
              <a:rPr lang="en-US" altLang="en-US" sz="3600" dirty="0" smtClean="0"/>
              <a:t>10</a:t>
            </a:r>
            <a:br>
              <a:rPr lang="en-US" altLang="en-US" sz="3600" dirty="0" smtClean="0"/>
            </a:br>
            <a:r>
              <a:rPr lang="en-US" altLang="en-US" sz="3600" dirty="0" smtClean="0"/>
              <a:t>Governing principles of Islamic Banking</a:t>
            </a:r>
          </a:p>
        </p:txBody>
      </p:sp>
      <p:sp>
        <p:nvSpPr>
          <p:cNvPr id="6147" name="Content Placeholder 2"/>
          <p:cNvSpPr>
            <a:spLocks noGrp="1"/>
          </p:cNvSpPr>
          <p:nvPr>
            <p:ph idx="1"/>
          </p:nvPr>
        </p:nvSpPr>
        <p:spPr>
          <a:xfrm>
            <a:off x="457200" y="1828800"/>
            <a:ext cx="8229600" cy="4708525"/>
          </a:xfrm>
        </p:spPr>
        <p:txBody>
          <a:bodyPr/>
          <a:lstStyle/>
          <a:p>
            <a:pPr marL="514350" indent="-514350" eaLnBrk="1" hangingPunct="1">
              <a:lnSpc>
                <a:spcPct val="150000"/>
              </a:lnSpc>
              <a:buFontTx/>
              <a:buAutoNum type="arabicPeriod"/>
            </a:pPr>
            <a:r>
              <a:rPr lang="en-US" altLang="en-US" sz="2400" dirty="0" smtClean="0"/>
              <a:t>The prohibition of interest or </a:t>
            </a:r>
            <a:r>
              <a:rPr lang="en-US" altLang="en-US" sz="2400" dirty="0" err="1" smtClean="0"/>
              <a:t>riba</a:t>
            </a:r>
            <a:r>
              <a:rPr lang="en-US" altLang="en-US" sz="2400" dirty="0" smtClean="0"/>
              <a:t> based transactions</a:t>
            </a:r>
          </a:p>
          <a:p>
            <a:pPr marL="514350" indent="-514350" eaLnBrk="1" hangingPunct="1">
              <a:lnSpc>
                <a:spcPct val="150000"/>
              </a:lnSpc>
              <a:buFontTx/>
              <a:buAutoNum type="arabicPeriod"/>
            </a:pPr>
            <a:r>
              <a:rPr lang="en-US" altLang="en-US" sz="2400" dirty="0" smtClean="0"/>
              <a:t>Avoidance of speculations (</a:t>
            </a:r>
            <a:r>
              <a:rPr lang="en-US" altLang="en-US" sz="2400" dirty="0" err="1" smtClean="0"/>
              <a:t>gharar</a:t>
            </a:r>
            <a:r>
              <a:rPr lang="en-US" altLang="en-US" sz="2400" dirty="0" smtClean="0"/>
              <a:t>)</a:t>
            </a:r>
          </a:p>
          <a:p>
            <a:pPr marL="514350" indent="-514350" eaLnBrk="1" hangingPunct="1">
              <a:lnSpc>
                <a:spcPct val="150000"/>
              </a:lnSpc>
              <a:buFontTx/>
              <a:buAutoNum type="arabicPeriod"/>
            </a:pPr>
            <a:r>
              <a:rPr lang="en-US" altLang="en-US" sz="2400" dirty="0" smtClean="0"/>
              <a:t>Avoidance of oppression (</a:t>
            </a:r>
            <a:r>
              <a:rPr lang="en-US" altLang="en-US" sz="2400" dirty="0" err="1" smtClean="0"/>
              <a:t>zulm</a:t>
            </a:r>
            <a:r>
              <a:rPr lang="en-US" altLang="en-US" sz="2400" dirty="0" smtClean="0"/>
              <a:t>)</a:t>
            </a:r>
          </a:p>
          <a:p>
            <a:pPr marL="514350" indent="-514350" eaLnBrk="1" hangingPunct="1">
              <a:lnSpc>
                <a:spcPct val="150000"/>
              </a:lnSpc>
              <a:buFontTx/>
              <a:buAutoNum type="arabicPeriod"/>
            </a:pPr>
            <a:r>
              <a:rPr lang="en-US" altLang="en-US" sz="2400" dirty="0" smtClean="0"/>
              <a:t>Introduction of Islamic tax (zakat)</a:t>
            </a:r>
          </a:p>
          <a:p>
            <a:pPr marL="514350" indent="-514350" eaLnBrk="1" hangingPunct="1">
              <a:lnSpc>
                <a:spcPct val="150000"/>
              </a:lnSpc>
              <a:buFontTx/>
              <a:buAutoNum type="arabicPeriod"/>
            </a:pPr>
            <a:r>
              <a:rPr lang="en-US" altLang="en-US" sz="2400" dirty="0" smtClean="0"/>
              <a:t>Financing of Sharia Approved activities and discouraging the production of goods and services which are not allowed in Islamic values (haram).</a:t>
            </a:r>
          </a:p>
          <a:p>
            <a:pPr marL="514350" indent="-514350" eaLnBrk="1" hangingPunct="1">
              <a:lnSpc>
                <a:spcPct val="150000"/>
              </a:lnSpc>
              <a:buFontTx/>
              <a:buNone/>
            </a:pPr>
            <a:endParaRPr lang="en-US" altLang="en-US" sz="2400" dirty="0" smtClean="0"/>
          </a:p>
        </p:txBody>
      </p:sp>
    </p:spTree>
    <p:extLst>
      <p:ext uri="{BB962C8B-B14F-4D97-AF65-F5344CB8AC3E}">
        <p14:creationId xmlns:p14="http://schemas.microsoft.com/office/powerpoint/2010/main" xmlns="" val="31159849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Autofit/>
          </a:bodyPr>
          <a:lstStyle/>
          <a:p>
            <a:r>
              <a:rPr lang="en-US" altLang="en-US" sz="3600" dirty="0" smtClean="0"/>
              <a:t/>
            </a:r>
            <a:br>
              <a:rPr lang="en-US" altLang="en-US" sz="3600" dirty="0" smtClean="0"/>
            </a:br>
            <a:r>
              <a:rPr lang="en-US" altLang="en-US" sz="3600" dirty="0"/>
              <a:t>Lecture 10</a:t>
            </a:r>
            <a:r>
              <a:rPr lang="en-US" altLang="en-US" sz="3600" dirty="0" smtClean="0"/>
              <a:t/>
            </a:r>
            <a:br>
              <a:rPr lang="en-US" altLang="en-US" sz="3600" dirty="0" smtClean="0"/>
            </a:br>
            <a:r>
              <a:rPr lang="en-US" altLang="en-US" sz="3600" dirty="0" smtClean="0"/>
              <a:t>Comparison of Islamic with </a:t>
            </a:r>
            <a:br>
              <a:rPr lang="en-US" altLang="en-US" sz="3600" dirty="0" smtClean="0"/>
            </a:br>
            <a:r>
              <a:rPr lang="en-US" altLang="en-US" sz="3600" dirty="0" smtClean="0"/>
              <a:t>Conventional Banks</a:t>
            </a:r>
          </a:p>
        </p:txBody>
      </p:sp>
      <p:sp>
        <p:nvSpPr>
          <p:cNvPr id="18435" name="Text Placeholder 3"/>
          <p:cNvSpPr>
            <a:spLocks noGrp="1"/>
          </p:cNvSpPr>
          <p:nvPr>
            <p:ph type="body" idx="1"/>
          </p:nvPr>
        </p:nvSpPr>
        <p:spPr>
          <a:xfrm>
            <a:off x="457200" y="2133600"/>
            <a:ext cx="4040188" cy="639762"/>
          </a:xfrm>
        </p:spPr>
        <p:txBody>
          <a:bodyPr/>
          <a:lstStyle/>
          <a:p>
            <a:r>
              <a:rPr lang="en-US" altLang="en-US" u="sng" smtClean="0"/>
              <a:t>Islamic banks</a:t>
            </a:r>
          </a:p>
        </p:txBody>
      </p:sp>
      <p:sp>
        <p:nvSpPr>
          <p:cNvPr id="18436" name="Content Placeholder 1"/>
          <p:cNvSpPr>
            <a:spLocks noGrp="1"/>
          </p:cNvSpPr>
          <p:nvPr>
            <p:ph sz="half" idx="2"/>
          </p:nvPr>
        </p:nvSpPr>
        <p:spPr>
          <a:xfrm>
            <a:off x="457200" y="2773362"/>
            <a:ext cx="4040188" cy="3951288"/>
          </a:xfrm>
        </p:spPr>
        <p:txBody>
          <a:bodyPr/>
          <a:lstStyle/>
          <a:p>
            <a:pPr marL="0" indent="0">
              <a:lnSpc>
                <a:spcPct val="150000"/>
              </a:lnSpc>
              <a:buFontTx/>
              <a:buNone/>
            </a:pPr>
            <a:r>
              <a:rPr lang="en-US" altLang="en-US" smtClean="0"/>
              <a:t>The functions and operating modes of Islamic banks are based on the principles of Islamic Shariah.</a:t>
            </a:r>
          </a:p>
        </p:txBody>
      </p:sp>
      <p:sp>
        <p:nvSpPr>
          <p:cNvPr id="18437" name="Text Placeholder 4"/>
          <p:cNvSpPr>
            <a:spLocks noGrp="1"/>
          </p:cNvSpPr>
          <p:nvPr>
            <p:ph type="body" sz="quarter" idx="3"/>
          </p:nvPr>
        </p:nvSpPr>
        <p:spPr>
          <a:xfrm>
            <a:off x="4645025" y="2133600"/>
            <a:ext cx="4041775" cy="639762"/>
          </a:xfrm>
        </p:spPr>
        <p:txBody>
          <a:bodyPr/>
          <a:lstStyle/>
          <a:p>
            <a:r>
              <a:rPr lang="en-US" altLang="en-US" u="sng" smtClean="0"/>
              <a:t>Conventional banks</a:t>
            </a:r>
          </a:p>
        </p:txBody>
      </p:sp>
      <p:sp>
        <p:nvSpPr>
          <p:cNvPr id="18438" name="Content Placeholder 2"/>
          <p:cNvSpPr>
            <a:spLocks noGrp="1"/>
          </p:cNvSpPr>
          <p:nvPr>
            <p:ph sz="quarter" idx="4"/>
          </p:nvPr>
        </p:nvSpPr>
        <p:spPr>
          <a:xfrm>
            <a:off x="4645025" y="2773362"/>
            <a:ext cx="4041775" cy="3951288"/>
          </a:xfrm>
        </p:spPr>
        <p:txBody>
          <a:bodyPr/>
          <a:lstStyle/>
          <a:p>
            <a:pPr marL="0" indent="0">
              <a:lnSpc>
                <a:spcPct val="150000"/>
              </a:lnSpc>
              <a:buFontTx/>
              <a:buNone/>
            </a:pPr>
            <a:r>
              <a:rPr lang="en-US" altLang="en-US" smtClean="0"/>
              <a:t>The functions and operating modes of conventional banks are based on fully manmade principles (capitalism theory).</a:t>
            </a:r>
          </a:p>
        </p:txBody>
      </p:sp>
    </p:spTree>
    <p:extLst>
      <p:ext uri="{BB962C8B-B14F-4D97-AF65-F5344CB8AC3E}">
        <p14:creationId xmlns:p14="http://schemas.microsoft.com/office/powerpoint/2010/main" xmlns="" val="41358031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r>
              <a:rPr lang="en-US" altLang="en-US" sz="4000" dirty="0"/>
              <a:t>Lecture 10</a:t>
            </a:r>
            <a:r>
              <a:rPr lang="en-US" altLang="en-US" sz="4000" dirty="0" smtClean="0"/>
              <a:t/>
            </a:r>
            <a:br>
              <a:rPr lang="en-US" altLang="en-US" sz="4000" dirty="0" smtClean="0"/>
            </a:br>
            <a:r>
              <a:rPr lang="en-US" altLang="en-US" sz="4000" dirty="0" smtClean="0"/>
              <a:t>Comparison of Islamic with </a:t>
            </a:r>
            <a:br>
              <a:rPr lang="en-US" altLang="en-US" sz="4000" dirty="0" smtClean="0"/>
            </a:br>
            <a:r>
              <a:rPr lang="en-US" altLang="en-US" sz="4000" dirty="0" smtClean="0"/>
              <a:t>Conventional Banks</a:t>
            </a:r>
          </a:p>
        </p:txBody>
      </p:sp>
      <p:sp>
        <p:nvSpPr>
          <p:cNvPr id="19459" name="Text Placeholder 3"/>
          <p:cNvSpPr>
            <a:spLocks noGrp="1"/>
          </p:cNvSpPr>
          <p:nvPr>
            <p:ph type="body" idx="1"/>
          </p:nvPr>
        </p:nvSpPr>
        <p:spPr>
          <a:xfrm>
            <a:off x="457200" y="1828800"/>
            <a:ext cx="4040188" cy="639762"/>
          </a:xfrm>
        </p:spPr>
        <p:txBody>
          <a:bodyPr/>
          <a:lstStyle/>
          <a:p>
            <a:r>
              <a:rPr lang="en-US" altLang="en-US" u="sng" smtClean="0"/>
              <a:t>Islamic banks</a:t>
            </a:r>
          </a:p>
        </p:txBody>
      </p:sp>
      <p:sp>
        <p:nvSpPr>
          <p:cNvPr id="19460" name="Content Placeholder 1"/>
          <p:cNvSpPr>
            <a:spLocks noGrp="1"/>
          </p:cNvSpPr>
          <p:nvPr>
            <p:ph sz="half" idx="2"/>
          </p:nvPr>
        </p:nvSpPr>
        <p:spPr>
          <a:xfrm>
            <a:off x="457200" y="2468562"/>
            <a:ext cx="4040188" cy="3951288"/>
          </a:xfrm>
        </p:spPr>
        <p:txBody>
          <a:bodyPr/>
          <a:lstStyle/>
          <a:p>
            <a:pPr marL="0" indent="0">
              <a:lnSpc>
                <a:spcPct val="150000"/>
              </a:lnSpc>
              <a:buFontTx/>
              <a:buNone/>
            </a:pPr>
            <a:endParaRPr lang="en-US" altLang="en-US" dirty="0" smtClean="0"/>
          </a:p>
          <a:p>
            <a:pPr marL="0" indent="0">
              <a:lnSpc>
                <a:spcPct val="150000"/>
              </a:lnSpc>
              <a:buFontTx/>
              <a:buNone/>
            </a:pPr>
            <a:r>
              <a:rPr lang="en-US" altLang="en-US" dirty="0" smtClean="0"/>
              <a:t>It promotes risk sharing between provider of capital (investor) and the user of funds (entrepreneur).</a:t>
            </a:r>
          </a:p>
        </p:txBody>
      </p:sp>
      <p:sp>
        <p:nvSpPr>
          <p:cNvPr id="19461" name="Text Placeholder 4"/>
          <p:cNvSpPr>
            <a:spLocks noGrp="1"/>
          </p:cNvSpPr>
          <p:nvPr>
            <p:ph type="body" sz="quarter" idx="3"/>
          </p:nvPr>
        </p:nvSpPr>
        <p:spPr>
          <a:xfrm>
            <a:off x="4645025" y="1828800"/>
            <a:ext cx="4041775" cy="639762"/>
          </a:xfrm>
        </p:spPr>
        <p:txBody>
          <a:bodyPr/>
          <a:lstStyle/>
          <a:p>
            <a:r>
              <a:rPr lang="en-US" altLang="en-US" u="sng" smtClean="0"/>
              <a:t>Conventional banks</a:t>
            </a:r>
          </a:p>
        </p:txBody>
      </p:sp>
      <p:sp>
        <p:nvSpPr>
          <p:cNvPr id="19462" name="Content Placeholder 2"/>
          <p:cNvSpPr>
            <a:spLocks noGrp="1"/>
          </p:cNvSpPr>
          <p:nvPr>
            <p:ph sz="quarter" idx="4"/>
          </p:nvPr>
        </p:nvSpPr>
        <p:spPr>
          <a:xfrm>
            <a:off x="4645025" y="2468562"/>
            <a:ext cx="4041775" cy="3951288"/>
          </a:xfrm>
        </p:spPr>
        <p:txBody>
          <a:bodyPr/>
          <a:lstStyle/>
          <a:p>
            <a:pPr marL="0" indent="0">
              <a:lnSpc>
                <a:spcPct val="150000"/>
              </a:lnSpc>
              <a:buFontTx/>
              <a:buNone/>
            </a:pPr>
            <a:endParaRPr lang="en-US" altLang="en-US" smtClean="0"/>
          </a:p>
          <a:p>
            <a:pPr marL="0" indent="0">
              <a:lnSpc>
                <a:spcPct val="150000"/>
              </a:lnSpc>
              <a:buFontTx/>
              <a:buNone/>
            </a:pPr>
            <a:r>
              <a:rPr lang="en-US" altLang="en-US" smtClean="0"/>
              <a:t>The investor/lender is guaranteed of a predetermined rate of interest or returns.</a:t>
            </a:r>
          </a:p>
        </p:txBody>
      </p:sp>
    </p:spTree>
    <p:extLst>
      <p:ext uri="{BB962C8B-B14F-4D97-AF65-F5344CB8AC3E}">
        <p14:creationId xmlns:p14="http://schemas.microsoft.com/office/powerpoint/2010/main" xmlns="" val="6063921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US" altLang="en-US" sz="4000" dirty="0"/>
              <a:t>Lecture 10</a:t>
            </a:r>
            <a:r>
              <a:rPr lang="en-US" altLang="en-US" sz="4000" dirty="0" smtClean="0"/>
              <a:t/>
            </a:r>
            <a:br>
              <a:rPr lang="en-US" altLang="en-US" sz="4000" dirty="0" smtClean="0"/>
            </a:br>
            <a:r>
              <a:rPr lang="en-US" altLang="en-US" sz="4000" dirty="0" smtClean="0"/>
              <a:t>Comparison of Islamic with </a:t>
            </a:r>
            <a:br>
              <a:rPr lang="en-US" altLang="en-US" sz="4000" dirty="0" smtClean="0"/>
            </a:br>
            <a:r>
              <a:rPr lang="en-US" altLang="en-US" sz="4000" dirty="0" smtClean="0"/>
              <a:t>Conventional Banks</a:t>
            </a:r>
          </a:p>
        </p:txBody>
      </p:sp>
      <p:sp>
        <p:nvSpPr>
          <p:cNvPr id="20483" name="Text Placeholder 3"/>
          <p:cNvSpPr>
            <a:spLocks noGrp="1"/>
          </p:cNvSpPr>
          <p:nvPr>
            <p:ph type="body" idx="1"/>
          </p:nvPr>
        </p:nvSpPr>
        <p:spPr>
          <a:xfrm>
            <a:off x="457200" y="1905000"/>
            <a:ext cx="4040188" cy="639762"/>
          </a:xfrm>
        </p:spPr>
        <p:txBody>
          <a:bodyPr/>
          <a:lstStyle/>
          <a:p>
            <a:r>
              <a:rPr lang="en-US" altLang="en-US" u="sng" smtClean="0"/>
              <a:t>Islamic banks</a:t>
            </a:r>
          </a:p>
        </p:txBody>
      </p:sp>
      <p:sp>
        <p:nvSpPr>
          <p:cNvPr id="20484" name="Content Placeholder 1"/>
          <p:cNvSpPr>
            <a:spLocks noGrp="1"/>
          </p:cNvSpPr>
          <p:nvPr>
            <p:ph sz="half" idx="2"/>
          </p:nvPr>
        </p:nvSpPr>
        <p:spPr>
          <a:xfrm>
            <a:off x="457200" y="2544762"/>
            <a:ext cx="4040188" cy="3951288"/>
          </a:xfrm>
        </p:spPr>
        <p:txBody>
          <a:bodyPr/>
          <a:lstStyle/>
          <a:p>
            <a:pPr marL="0" indent="0">
              <a:lnSpc>
                <a:spcPct val="150000"/>
              </a:lnSpc>
              <a:buFontTx/>
              <a:buNone/>
            </a:pPr>
            <a:endParaRPr lang="en-US" altLang="en-US" smtClean="0"/>
          </a:p>
          <a:p>
            <a:pPr marL="0" indent="0">
              <a:lnSpc>
                <a:spcPct val="150000"/>
              </a:lnSpc>
              <a:buFontTx/>
              <a:buNone/>
            </a:pPr>
            <a:r>
              <a:rPr lang="en-US" altLang="en-US" smtClean="0"/>
              <a:t>It also aims at maximizing profit but subject to Shariah restrictions.</a:t>
            </a:r>
          </a:p>
        </p:txBody>
      </p:sp>
      <p:sp>
        <p:nvSpPr>
          <p:cNvPr id="20485" name="Text Placeholder 4"/>
          <p:cNvSpPr>
            <a:spLocks noGrp="1"/>
          </p:cNvSpPr>
          <p:nvPr>
            <p:ph type="body" sz="quarter" idx="3"/>
          </p:nvPr>
        </p:nvSpPr>
        <p:spPr>
          <a:xfrm>
            <a:off x="4645025" y="1905000"/>
            <a:ext cx="4041775" cy="639762"/>
          </a:xfrm>
        </p:spPr>
        <p:txBody>
          <a:bodyPr/>
          <a:lstStyle/>
          <a:p>
            <a:r>
              <a:rPr lang="en-US" altLang="en-US" u="sng" smtClean="0"/>
              <a:t>Conventional banks</a:t>
            </a:r>
          </a:p>
        </p:txBody>
      </p:sp>
      <p:sp>
        <p:nvSpPr>
          <p:cNvPr id="20486" name="Content Placeholder 2"/>
          <p:cNvSpPr>
            <a:spLocks noGrp="1"/>
          </p:cNvSpPr>
          <p:nvPr>
            <p:ph sz="quarter" idx="4"/>
          </p:nvPr>
        </p:nvSpPr>
        <p:spPr>
          <a:xfrm>
            <a:off x="4645025" y="2544762"/>
            <a:ext cx="4041775" cy="3951288"/>
          </a:xfrm>
        </p:spPr>
        <p:txBody>
          <a:bodyPr/>
          <a:lstStyle/>
          <a:p>
            <a:pPr marL="0" indent="0">
              <a:buFontTx/>
              <a:buNone/>
            </a:pPr>
            <a:endParaRPr lang="en-US" altLang="en-US" smtClean="0"/>
          </a:p>
          <a:p>
            <a:pPr marL="0" indent="0">
              <a:lnSpc>
                <a:spcPct val="150000"/>
              </a:lnSpc>
              <a:buFontTx/>
              <a:buNone/>
            </a:pPr>
            <a:r>
              <a:rPr lang="en-US" altLang="en-US" smtClean="0"/>
              <a:t>Unrestricted profit maximization illustrated by derivatives trading, deposit multiplication, etc.</a:t>
            </a:r>
          </a:p>
        </p:txBody>
      </p:sp>
    </p:spTree>
    <p:extLst>
      <p:ext uri="{BB962C8B-B14F-4D97-AF65-F5344CB8AC3E}">
        <p14:creationId xmlns:p14="http://schemas.microsoft.com/office/powerpoint/2010/main" xmlns="" val="22146088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en-US" altLang="en-US" sz="4000" dirty="0"/>
              <a:t>Lecture 10</a:t>
            </a:r>
            <a:r>
              <a:rPr lang="en-US" altLang="en-US" sz="4000" dirty="0" smtClean="0"/>
              <a:t/>
            </a:r>
            <a:br>
              <a:rPr lang="en-US" altLang="en-US" sz="4000" dirty="0" smtClean="0"/>
            </a:br>
            <a:r>
              <a:rPr lang="en-US" altLang="en-US" sz="4000" dirty="0" smtClean="0"/>
              <a:t>Comparison of Islamic with </a:t>
            </a:r>
            <a:br>
              <a:rPr lang="en-US" altLang="en-US" sz="4000" dirty="0" smtClean="0"/>
            </a:br>
            <a:r>
              <a:rPr lang="en-US" altLang="en-US" sz="4000" dirty="0" smtClean="0"/>
              <a:t>Conventional Banks</a:t>
            </a:r>
          </a:p>
        </p:txBody>
      </p:sp>
      <p:sp>
        <p:nvSpPr>
          <p:cNvPr id="21507" name="Text Placeholder 3"/>
          <p:cNvSpPr>
            <a:spLocks noGrp="1"/>
          </p:cNvSpPr>
          <p:nvPr>
            <p:ph type="body" idx="1"/>
          </p:nvPr>
        </p:nvSpPr>
        <p:spPr>
          <a:xfrm>
            <a:off x="457200" y="1905000"/>
            <a:ext cx="4040188" cy="639762"/>
          </a:xfrm>
        </p:spPr>
        <p:txBody>
          <a:bodyPr/>
          <a:lstStyle/>
          <a:p>
            <a:r>
              <a:rPr lang="en-US" altLang="en-US" u="sng" dirty="0" smtClean="0"/>
              <a:t>Islamic banks</a:t>
            </a:r>
          </a:p>
        </p:txBody>
      </p:sp>
      <p:sp>
        <p:nvSpPr>
          <p:cNvPr id="21508" name="Content Placeholder 1"/>
          <p:cNvSpPr>
            <a:spLocks noGrp="1"/>
          </p:cNvSpPr>
          <p:nvPr>
            <p:ph sz="half" idx="2"/>
          </p:nvPr>
        </p:nvSpPr>
        <p:spPr>
          <a:xfrm>
            <a:off x="457200" y="2544762"/>
            <a:ext cx="4040188" cy="3951288"/>
          </a:xfrm>
        </p:spPr>
        <p:txBody>
          <a:bodyPr/>
          <a:lstStyle/>
          <a:p>
            <a:pPr marL="0" indent="0">
              <a:lnSpc>
                <a:spcPct val="150000"/>
              </a:lnSpc>
              <a:buFontTx/>
              <a:buNone/>
            </a:pPr>
            <a:r>
              <a:rPr lang="en-US" altLang="en-US" smtClean="0"/>
              <a:t>In the modern Islamic banking system, it has become one of the service-oriented functions of the Islamic banks to be a Zakat collection centre and they also pay out their Zakat.</a:t>
            </a:r>
          </a:p>
        </p:txBody>
      </p:sp>
      <p:sp>
        <p:nvSpPr>
          <p:cNvPr id="21509" name="Text Placeholder 4"/>
          <p:cNvSpPr>
            <a:spLocks noGrp="1"/>
          </p:cNvSpPr>
          <p:nvPr>
            <p:ph type="body" sz="quarter" idx="3"/>
          </p:nvPr>
        </p:nvSpPr>
        <p:spPr>
          <a:xfrm>
            <a:off x="4645025" y="1905000"/>
            <a:ext cx="4041775" cy="639762"/>
          </a:xfrm>
        </p:spPr>
        <p:txBody>
          <a:bodyPr/>
          <a:lstStyle/>
          <a:p>
            <a:r>
              <a:rPr lang="en-US" altLang="en-US" u="sng" smtClean="0"/>
              <a:t>Conventional banks</a:t>
            </a:r>
          </a:p>
        </p:txBody>
      </p:sp>
      <p:sp>
        <p:nvSpPr>
          <p:cNvPr id="21510" name="Content Placeholder 2"/>
          <p:cNvSpPr>
            <a:spLocks noGrp="1"/>
          </p:cNvSpPr>
          <p:nvPr>
            <p:ph sz="quarter" idx="4"/>
          </p:nvPr>
        </p:nvSpPr>
        <p:spPr>
          <a:xfrm>
            <a:off x="4645025" y="2544762"/>
            <a:ext cx="4041775" cy="3951288"/>
          </a:xfrm>
        </p:spPr>
        <p:txBody>
          <a:bodyPr/>
          <a:lstStyle/>
          <a:p>
            <a:pPr marL="0" indent="0">
              <a:lnSpc>
                <a:spcPct val="150000"/>
              </a:lnSpc>
              <a:buFontTx/>
              <a:buNone/>
            </a:pPr>
            <a:r>
              <a:rPr lang="en-US" altLang="en-US" smtClean="0"/>
              <a:t>Conventional banks do offer the service of Zakat deduction but the depositors are reluctant to pay Zakat from their accounts in conventional banks.</a:t>
            </a:r>
          </a:p>
        </p:txBody>
      </p:sp>
    </p:spTree>
    <p:extLst>
      <p:ext uri="{BB962C8B-B14F-4D97-AF65-F5344CB8AC3E}">
        <p14:creationId xmlns:p14="http://schemas.microsoft.com/office/powerpoint/2010/main" xmlns="" val="1725451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993775"/>
          </a:xfrm>
        </p:spPr>
        <p:txBody>
          <a:bodyPr>
            <a:normAutofit fontScale="90000"/>
          </a:bodyPr>
          <a:lstStyle/>
          <a:p>
            <a:pPr eaLnBrk="1" hangingPunct="1"/>
            <a:r>
              <a:rPr lang="en-US" altLang="en-US" sz="3600" dirty="0" smtClean="0"/>
              <a:t>Lecture 7: Factors of Production in</a:t>
            </a:r>
            <a:br>
              <a:rPr lang="en-US" altLang="en-US" sz="3600" dirty="0" smtClean="0"/>
            </a:br>
            <a:r>
              <a:rPr lang="en-US" altLang="en-US" sz="3600" dirty="0" smtClean="0"/>
              <a:t>Islamic Economic Framework</a:t>
            </a:r>
          </a:p>
        </p:txBody>
      </p:sp>
      <p:sp>
        <p:nvSpPr>
          <p:cNvPr id="3" name="Content Placeholder 2"/>
          <p:cNvSpPr>
            <a:spLocks noGrp="1"/>
          </p:cNvSpPr>
          <p:nvPr>
            <p:ph idx="1"/>
          </p:nvPr>
        </p:nvSpPr>
        <p:spPr>
          <a:xfrm>
            <a:off x="457200" y="1600200"/>
            <a:ext cx="8229600" cy="4997450"/>
          </a:xfrm>
        </p:spPr>
        <p:txBody>
          <a:bodyPr/>
          <a:lstStyle/>
          <a:p>
            <a:pPr marL="0" indent="0" eaLnBrk="1" hangingPunct="1">
              <a:buFontTx/>
              <a:buNone/>
              <a:defRPr/>
            </a:pPr>
            <a:r>
              <a:rPr lang="en-US" altLang="en-US" sz="2800" dirty="0" smtClean="0"/>
              <a:t>First we see what are the </a:t>
            </a:r>
            <a:r>
              <a:rPr lang="en-US" altLang="en-US" sz="2800" u="sng" dirty="0" smtClean="0"/>
              <a:t>factors of production in conventional economic system</a:t>
            </a:r>
            <a:r>
              <a:rPr lang="en-US" altLang="en-US" sz="2800" dirty="0" smtClean="0"/>
              <a:t>:</a:t>
            </a:r>
          </a:p>
          <a:p>
            <a:pPr eaLnBrk="1" hangingPunct="1">
              <a:defRPr/>
            </a:pPr>
            <a:r>
              <a:rPr lang="en-US" altLang="en-US" sz="2800" dirty="0" smtClean="0"/>
              <a:t>Factors of production are the Inputs that provide a productive service in a production process.</a:t>
            </a:r>
          </a:p>
          <a:p>
            <a:pPr eaLnBrk="1" hangingPunct="1">
              <a:defRPr/>
            </a:pPr>
            <a:r>
              <a:rPr lang="en-US" altLang="en-US" sz="2800" dirty="0" smtClean="0"/>
              <a:t>Conventional economic theory suggests four factors of production, i.e.</a:t>
            </a:r>
          </a:p>
          <a:p>
            <a:pPr marL="674688" eaLnBrk="1" hangingPunct="1">
              <a:buFontTx/>
              <a:buAutoNum type="arabicPeriod"/>
              <a:defRPr/>
            </a:pPr>
            <a:r>
              <a:rPr lang="en-US" altLang="en-US" sz="2800" dirty="0" smtClean="0"/>
              <a:t>	Land</a:t>
            </a:r>
          </a:p>
          <a:p>
            <a:pPr marL="674688" eaLnBrk="1" hangingPunct="1">
              <a:buFontTx/>
              <a:buAutoNum type="arabicPeriod"/>
              <a:defRPr/>
            </a:pPr>
            <a:r>
              <a:rPr lang="en-US" altLang="en-US" sz="2800" dirty="0" smtClean="0"/>
              <a:t>	Labor</a:t>
            </a:r>
          </a:p>
          <a:p>
            <a:pPr marL="674688" eaLnBrk="1" hangingPunct="1">
              <a:buFontTx/>
              <a:buAutoNum type="arabicPeriod"/>
              <a:defRPr/>
            </a:pPr>
            <a:r>
              <a:rPr lang="en-US" altLang="en-US" sz="2800" dirty="0" smtClean="0"/>
              <a:t>	Capital</a:t>
            </a:r>
          </a:p>
          <a:p>
            <a:pPr marL="674688" eaLnBrk="1" hangingPunct="1">
              <a:buFontTx/>
              <a:buAutoNum type="arabicPeriod"/>
              <a:defRPr/>
            </a:pPr>
            <a:r>
              <a:rPr lang="en-US" altLang="en-US" sz="2800" dirty="0" smtClean="0"/>
              <a:t>	Entrepreneur</a:t>
            </a:r>
          </a:p>
        </p:txBody>
      </p:sp>
    </p:spTree>
    <p:extLst>
      <p:ext uri="{BB962C8B-B14F-4D97-AF65-F5344CB8AC3E}">
        <p14:creationId xmlns:p14="http://schemas.microsoft.com/office/powerpoint/2010/main" xmlns="" val="4401910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en-US" altLang="en-US" sz="4000" dirty="0"/>
              <a:t>Lecture 10</a:t>
            </a:r>
            <a:r>
              <a:rPr lang="en-US" altLang="en-US" sz="4000" dirty="0" smtClean="0"/>
              <a:t/>
            </a:r>
            <a:br>
              <a:rPr lang="en-US" altLang="en-US" sz="4000" dirty="0" smtClean="0"/>
            </a:br>
            <a:r>
              <a:rPr lang="en-US" altLang="en-US" sz="4000" dirty="0" smtClean="0"/>
              <a:t>Comparison of Islamic with </a:t>
            </a:r>
            <a:br>
              <a:rPr lang="en-US" altLang="en-US" sz="4000" dirty="0" smtClean="0"/>
            </a:br>
            <a:r>
              <a:rPr lang="en-US" altLang="en-US" sz="4000" dirty="0" smtClean="0"/>
              <a:t>Conventional Banks</a:t>
            </a:r>
          </a:p>
        </p:txBody>
      </p:sp>
      <p:sp>
        <p:nvSpPr>
          <p:cNvPr id="22531" name="Text Placeholder 3"/>
          <p:cNvSpPr>
            <a:spLocks noGrp="1"/>
          </p:cNvSpPr>
          <p:nvPr>
            <p:ph type="body" idx="1"/>
          </p:nvPr>
        </p:nvSpPr>
        <p:spPr>
          <a:xfrm>
            <a:off x="457200" y="1981200"/>
            <a:ext cx="4040188" cy="639762"/>
          </a:xfrm>
        </p:spPr>
        <p:txBody>
          <a:bodyPr/>
          <a:lstStyle/>
          <a:p>
            <a:r>
              <a:rPr lang="en-US" altLang="en-US" u="sng" smtClean="0"/>
              <a:t>Islamic banks</a:t>
            </a:r>
          </a:p>
        </p:txBody>
      </p:sp>
      <p:sp>
        <p:nvSpPr>
          <p:cNvPr id="22532" name="Content Placeholder 1"/>
          <p:cNvSpPr>
            <a:spLocks noGrp="1"/>
          </p:cNvSpPr>
          <p:nvPr>
            <p:ph sz="half" idx="2"/>
          </p:nvPr>
        </p:nvSpPr>
        <p:spPr>
          <a:xfrm>
            <a:off x="457200" y="2620962"/>
            <a:ext cx="4040188" cy="3951288"/>
          </a:xfrm>
        </p:spPr>
        <p:txBody>
          <a:bodyPr/>
          <a:lstStyle/>
          <a:p>
            <a:pPr marL="0" indent="0">
              <a:lnSpc>
                <a:spcPct val="150000"/>
              </a:lnSpc>
              <a:buFontTx/>
              <a:buNone/>
            </a:pPr>
            <a:r>
              <a:rPr lang="en-US" altLang="en-US" smtClean="0"/>
              <a:t>Participation in partnership business is the fundamental function of the Islamic banks.</a:t>
            </a:r>
          </a:p>
        </p:txBody>
      </p:sp>
      <p:sp>
        <p:nvSpPr>
          <p:cNvPr id="22533" name="Text Placeholder 4"/>
          <p:cNvSpPr>
            <a:spLocks noGrp="1"/>
          </p:cNvSpPr>
          <p:nvPr>
            <p:ph type="body" sz="quarter" idx="3"/>
          </p:nvPr>
        </p:nvSpPr>
        <p:spPr>
          <a:xfrm>
            <a:off x="4645025" y="1981200"/>
            <a:ext cx="4041775" cy="639762"/>
          </a:xfrm>
        </p:spPr>
        <p:txBody>
          <a:bodyPr/>
          <a:lstStyle/>
          <a:p>
            <a:r>
              <a:rPr lang="en-US" altLang="en-US" u="sng" smtClean="0"/>
              <a:t>Conventional banks</a:t>
            </a:r>
          </a:p>
        </p:txBody>
      </p:sp>
      <p:sp>
        <p:nvSpPr>
          <p:cNvPr id="22534" name="Content Placeholder 2"/>
          <p:cNvSpPr>
            <a:spLocks noGrp="1"/>
          </p:cNvSpPr>
          <p:nvPr>
            <p:ph sz="quarter" idx="4"/>
          </p:nvPr>
        </p:nvSpPr>
        <p:spPr>
          <a:xfrm>
            <a:off x="4645025" y="2620962"/>
            <a:ext cx="4041775" cy="3951288"/>
          </a:xfrm>
        </p:spPr>
        <p:txBody>
          <a:bodyPr/>
          <a:lstStyle/>
          <a:p>
            <a:pPr marL="0" indent="0">
              <a:lnSpc>
                <a:spcPct val="150000"/>
              </a:lnSpc>
              <a:buFontTx/>
              <a:buNone/>
            </a:pPr>
            <a:r>
              <a:rPr lang="en-US" altLang="en-US" smtClean="0"/>
              <a:t>Lending money and getting it back with compounding interest is the fundamental function of the conventional banks. Money is a commodity and the motivation.</a:t>
            </a:r>
          </a:p>
        </p:txBody>
      </p:sp>
    </p:spTree>
    <p:extLst>
      <p:ext uri="{BB962C8B-B14F-4D97-AF65-F5344CB8AC3E}">
        <p14:creationId xmlns:p14="http://schemas.microsoft.com/office/powerpoint/2010/main" xmlns="" val="31728177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altLang="en-US" sz="4000" dirty="0"/>
              <a:t>Lecture 10</a:t>
            </a:r>
            <a:r>
              <a:rPr lang="en-US" altLang="en-US" sz="4000" dirty="0" smtClean="0"/>
              <a:t/>
            </a:r>
            <a:br>
              <a:rPr lang="en-US" altLang="en-US" sz="4000" dirty="0" smtClean="0"/>
            </a:br>
            <a:r>
              <a:rPr lang="en-US" altLang="en-US" sz="4000" dirty="0" smtClean="0"/>
              <a:t>Comparison of Islamic with </a:t>
            </a:r>
            <a:br>
              <a:rPr lang="en-US" altLang="en-US" sz="4000" dirty="0" smtClean="0"/>
            </a:br>
            <a:r>
              <a:rPr lang="en-US" altLang="en-US" sz="4000" dirty="0" smtClean="0"/>
              <a:t>Conventional Banks</a:t>
            </a:r>
          </a:p>
        </p:txBody>
      </p:sp>
      <p:sp>
        <p:nvSpPr>
          <p:cNvPr id="23555" name="Text Placeholder 3"/>
          <p:cNvSpPr>
            <a:spLocks noGrp="1"/>
          </p:cNvSpPr>
          <p:nvPr>
            <p:ph type="body" idx="1"/>
          </p:nvPr>
        </p:nvSpPr>
        <p:spPr>
          <a:xfrm>
            <a:off x="457200" y="1905000"/>
            <a:ext cx="4040188" cy="639762"/>
          </a:xfrm>
        </p:spPr>
        <p:txBody>
          <a:bodyPr/>
          <a:lstStyle/>
          <a:p>
            <a:r>
              <a:rPr lang="en-US" altLang="en-US" u="sng" smtClean="0"/>
              <a:t>Islamic banks</a:t>
            </a:r>
          </a:p>
        </p:txBody>
      </p:sp>
      <p:sp>
        <p:nvSpPr>
          <p:cNvPr id="23556" name="Content Placeholder 1"/>
          <p:cNvSpPr>
            <a:spLocks noGrp="1"/>
          </p:cNvSpPr>
          <p:nvPr>
            <p:ph sz="half" idx="2"/>
          </p:nvPr>
        </p:nvSpPr>
        <p:spPr>
          <a:xfrm>
            <a:off x="457200" y="2544762"/>
            <a:ext cx="4040188" cy="3951288"/>
          </a:xfrm>
        </p:spPr>
        <p:txBody>
          <a:bodyPr/>
          <a:lstStyle/>
          <a:p>
            <a:pPr marL="0" indent="0">
              <a:lnSpc>
                <a:spcPct val="150000"/>
              </a:lnSpc>
              <a:buFontTx/>
              <a:buNone/>
            </a:pPr>
            <a:r>
              <a:rPr lang="en-US" altLang="en-US" smtClean="0"/>
              <a:t>Islamic banks have no provision to charge any extra money from the defaulters except for compensation and is used for charitable purposes.</a:t>
            </a:r>
          </a:p>
        </p:txBody>
      </p:sp>
      <p:sp>
        <p:nvSpPr>
          <p:cNvPr id="23557" name="Text Placeholder 4"/>
          <p:cNvSpPr>
            <a:spLocks noGrp="1"/>
          </p:cNvSpPr>
          <p:nvPr>
            <p:ph type="body" sz="quarter" idx="3"/>
          </p:nvPr>
        </p:nvSpPr>
        <p:spPr>
          <a:xfrm>
            <a:off x="4645025" y="1905000"/>
            <a:ext cx="4041775" cy="639762"/>
          </a:xfrm>
        </p:spPr>
        <p:txBody>
          <a:bodyPr/>
          <a:lstStyle/>
          <a:p>
            <a:r>
              <a:rPr lang="en-US" altLang="en-US" u="sng" smtClean="0"/>
              <a:t>Conventional banks</a:t>
            </a:r>
          </a:p>
        </p:txBody>
      </p:sp>
      <p:sp>
        <p:nvSpPr>
          <p:cNvPr id="23558" name="Content Placeholder 2"/>
          <p:cNvSpPr>
            <a:spLocks noGrp="1"/>
          </p:cNvSpPr>
          <p:nvPr>
            <p:ph sz="quarter" idx="4"/>
          </p:nvPr>
        </p:nvSpPr>
        <p:spPr>
          <a:xfrm>
            <a:off x="4645025" y="2544762"/>
            <a:ext cx="4041775" cy="3951288"/>
          </a:xfrm>
        </p:spPr>
        <p:txBody>
          <a:bodyPr/>
          <a:lstStyle/>
          <a:p>
            <a:pPr marL="0" indent="0">
              <a:lnSpc>
                <a:spcPct val="150000"/>
              </a:lnSpc>
              <a:buFontTx/>
              <a:buNone/>
            </a:pPr>
            <a:r>
              <a:rPr lang="en-US" altLang="en-US" smtClean="0"/>
              <a:t>It can charge additional money (penalty and compounded interest) in case of defaults.</a:t>
            </a:r>
          </a:p>
        </p:txBody>
      </p:sp>
    </p:spTree>
    <p:extLst>
      <p:ext uri="{BB962C8B-B14F-4D97-AF65-F5344CB8AC3E}">
        <p14:creationId xmlns:p14="http://schemas.microsoft.com/office/powerpoint/2010/main" xmlns="" val="13108497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US" altLang="en-US" sz="4000" dirty="0"/>
              <a:t>Lecture 10</a:t>
            </a:r>
            <a:r>
              <a:rPr lang="en-US" altLang="en-US" sz="4000" dirty="0" smtClean="0"/>
              <a:t/>
            </a:r>
            <a:br>
              <a:rPr lang="en-US" altLang="en-US" sz="4000" dirty="0" smtClean="0"/>
            </a:br>
            <a:r>
              <a:rPr lang="en-US" altLang="en-US" sz="4000" dirty="0" smtClean="0"/>
              <a:t>Comparison of Islamic with </a:t>
            </a:r>
            <a:br>
              <a:rPr lang="en-US" altLang="en-US" sz="4000" dirty="0" smtClean="0"/>
            </a:br>
            <a:r>
              <a:rPr lang="en-US" altLang="en-US" sz="4000" dirty="0" smtClean="0"/>
              <a:t>Conventional Banks</a:t>
            </a:r>
          </a:p>
        </p:txBody>
      </p:sp>
      <p:sp>
        <p:nvSpPr>
          <p:cNvPr id="24579" name="Text Placeholder 3"/>
          <p:cNvSpPr>
            <a:spLocks noGrp="1"/>
          </p:cNvSpPr>
          <p:nvPr>
            <p:ph type="body" idx="1"/>
          </p:nvPr>
        </p:nvSpPr>
        <p:spPr>
          <a:xfrm>
            <a:off x="457200" y="1752600"/>
            <a:ext cx="4040188" cy="639762"/>
          </a:xfrm>
        </p:spPr>
        <p:txBody>
          <a:bodyPr/>
          <a:lstStyle/>
          <a:p>
            <a:r>
              <a:rPr lang="en-US" altLang="en-US" u="sng" smtClean="0"/>
              <a:t>Islamic banks</a:t>
            </a:r>
          </a:p>
        </p:txBody>
      </p:sp>
      <p:sp>
        <p:nvSpPr>
          <p:cNvPr id="24580" name="Content Placeholder 1"/>
          <p:cNvSpPr>
            <a:spLocks noGrp="1"/>
          </p:cNvSpPr>
          <p:nvPr>
            <p:ph sz="half" idx="2"/>
          </p:nvPr>
        </p:nvSpPr>
        <p:spPr>
          <a:xfrm>
            <a:off x="457200" y="2392362"/>
            <a:ext cx="4040188" cy="3951288"/>
          </a:xfrm>
        </p:spPr>
        <p:txBody>
          <a:bodyPr/>
          <a:lstStyle/>
          <a:p>
            <a:pPr marL="0" indent="0">
              <a:lnSpc>
                <a:spcPct val="150000"/>
              </a:lnSpc>
              <a:buFontTx/>
              <a:buNone/>
            </a:pPr>
            <a:endParaRPr lang="en-US" altLang="en-US" dirty="0" smtClean="0"/>
          </a:p>
          <a:p>
            <a:pPr marL="0" indent="0">
              <a:lnSpc>
                <a:spcPct val="150000"/>
              </a:lnSpc>
              <a:buFontTx/>
              <a:buNone/>
            </a:pPr>
            <a:r>
              <a:rPr lang="en-US" altLang="en-US" dirty="0" smtClean="0"/>
              <a:t>Importance is given to the public interest or </a:t>
            </a:r>
            <a:r>
              <a:rPr lang="en-US" altLang="en-US" dirty="0" err="1"/>
              <a:t>M</a:t>
            </a:r>
            <a:r>
              <a:rPr lang="en-US" altLang="en-US" dirty="0" err="1" smtClean="0"/>
              <a:t>aslahah</a:t>
            </a:r>
            <a:r>
              <a:rPr lang="en-US" altLang="en-US" dirty="0" smtClean="0"/>
              <a:t>. Its ultimate aim is to ensure growth with fairness.</a:t>
            </a:r>
          </a:p>
        </p:txBody>
      </p:sp>
      <p:sp>
        <p:nvSpPr>
          <p:cNvPr id="24581" name="Text Placeholder 4"/>
          <p:cNvSpPr>
            <a:spLocks noGrp="1"/>
          </p:cNvSpPr>
          <p:nvPr>
            <p:ph type="body" sz="quarter" idx="3"/>
          </p:nvPr>
        </p:nvSpPr>
        <p:spPr>
          <a:xfrm>
            <a:off x="4645025" y="1752600"/>
            <a:ext cx="4041775" cy="639762"/>
          </a:xfrm>
        </p:spPr>
        <p:txBody>
          <a:bodyPr/>
          <a:lstStyle/>
          <a:p>
            <a:r>
              <a:rPr lang="en-US" altLang="en-US" u="sng" smtClean="0"/>
              <a:t>Conventional banks</a:t>
            </a:r>
          </a:p>
        </p:txBody>
      </p:sp>
      <p:sp>
        <p:nvSpPr>
          <p:cNvPr id="24582" name="Content Placeholder 2"/>
          <p:cNvSpPr>
            <a:spLocks noGrp="1"/>
          </p:cNvSpPr>
          <p:nvPr>
            <p:ph sz="quarter" idx="4"/>
          </p:nvPr>
        </p:nvSpPr>
        <p:spPr>
          <a:xfrm>
            <a:off x="4645025" y="2392362"/>
            <a:ext cx="4041775" cy="3951288"/>
          </a:xfrm>
        </p:spPr>
        <p:txBody>
          <a:bodyPr/>
          <a:lstStyle/>
          <a:p>
            <a:pPr marL="0" indent="0">
              <a:lnSpc>
                <a:spcPct val="150000"/>
              </a:lnSpc>
              <a:buFontTx/>
              <a:buNone/>
            </a:pPr>
            <a:endParaRPr lang="en-US" altLang="en-US" smtClean="0"/>
          </a:p>
          <a:p>
            <a:pPr marL="0" indent="0">
              <a:lnSpc>
                <a:spcPct val="150000"/>
              </a:lnSpc>
              <a:buFontTx/>
              <a:buNone/>
            </a:pPr>
            <a:r>
              <a:rPr lang="en-US" altLang="en-US" smtClean="0"/>
              <a:t>Banks interest is the main objective. It makes no effort to ensure growth with equity.</a:t>
            </a:r>
          </a:p>
        </p:txBody>
      </p:sp>
    </p:spTree>
    <p:extLst>
      <p:ext uri="{BB962C8B-B14F-4D97-AF65-F5344CB8AC3E}">
        <p14:creationId xmlns:p14="http://schemas.microsoft.com/office/powerpoint/2010/main" xmlns="" val="32532250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r>
              <a:rPr lang="en-US" altLang="en-US" sz="4000" dirty="0"/>
              <a:t>Lecture 10</a:t>
            </a:r>
            <a:r>
              <a:rPr lang="en-US" altLang="en-US" sz="4000" dirty="0" smtClean="0"/>
              <a:t/>
            </a:r>
            <a:br>
              <a:rPr lang="en-US" altLang="en-US" sz="4000" dirty="0" smtClean="0"/>
            </a:br>
            <a:r>
              <a:rPr lang="en-US" altLang="en-US" sz="4000" dirty="0" smtClean="0"/>
              <a:t>Comparison of Islamic with </a:t>
            </a:r>
            <a:br>
              <a:rPr lang="en-US" altLang="en-US" sz="4000" dirty="0" smtClean="0"/>
            </a:br>
            <a:r>
              <a:rPr lang="en-US" altLang="en-US" sz="4000" dirty="0" smtClean="0"/>
              <a:t>Conventional Banks</a:t>
            </a:r>
          </a:p>
        </p:txBody>
      </p:sp>
      <p:sp>
        <p:nvSpPr>
          <p:cNvPr id="25603" name="Text Placeholder 3"/>
          <p:cNvSpPr>
            <a:spLocks noGrp="1"/>
          </p:cNvSpPr>
          <p:nvPr>
            <p:ph type="body" idx="1"/>
          </p:nvPr>
        </p:nvSpPr>
        <p:spPr>
          <a:xfrm>
            <a:off x="457200" y="1905000"/>
            <a:ext cx="4040188" cy="639762"/>
          </a:xfrm>
        </p:spPr>
        <p:txBody>
          <a:bodyPr/>
          <a:lstStyle/>
          <a:p>
            <a:r>
              <a:rPr lang="en-US" altLang="en-US" u="sng" smtClean="0"/>
              <a:t>Islamic banks</a:t>
            </a:r>
          </a:p>
        </p:txBody>
      </p:sp>
      <p:sp>
        <p:nvSpPr>
          <p:cNvPr id="25604" name="Content Placeholder 1"/>
          <p:cNvSpPr>
            <a:spLocks noGrp="1"/>
          </p:cNvSpPr>
          <p:nvPr>
            <p:ph sz="half" idx="2"/>
          </p:nvPr>
        </p:nvSpPr>
        <p:spPr>
          <a:xfrm>
            <a:off x="457200" y="2544762"/>
            <a:ext cx="4040188" cy="3951288"/>
          </a:xfrm>
        </p:spPr>
        <p:txBody>
          <a:bodyPr/>
          <a:lstStyle/>
          <a:p>
            <a:pPr marL="0" indent="0">
              <a:lnSpc>
                <a:spcPct val="150000"/>
              </a:lnSpc>
              <a:buFontTx/>
              <a:buNone/>
            </a:pPr>
            <a:endParaRPr lang="en-US" altLang="en-US" smtClean="0"/>
          </a:p>
          <a:p>
            <a:pPr marL="0" indent="0">
              <a:lnSpc>
                <a:spcPct val="150000"/>
              </a:lnSpc>
              <a:buFontTx/>
              <a:buNone/>
            </a:pPr>
            <a:r>
              <a:rPr lang="en-US" altLang="en-US" smtClean="0"/>
              <a:t>For the Islamic banks, it must be based on a Shariah approved underlying transaction.</a:t>
            </a:r>
          </a:p>
        </p:txBody>
      </p:sp>
      <p:sp>
        <p:nvSpPr>
          <p:cNvPr id="25605" name="Text Placeholder 4"/>
          <p:cNvSpPr>
            <a:spLocks noGrp="1"/>
          </p:cNvSpPr>
          <p:nvPr>
            <p:ph type="body" sz="quarter" idx="3"/>
          </p:nvPr>
        </p:nvSpPr>
        <p:spPr>
          <a:xfrm>
            <a:off x="4645025" y="1905000"/>
            <a:ext cx="4041775" cy="639762"/>
          </a:xfrm>
        </p:spPr>
        <p:txBody>
          <a:bodyPr/>
          <a:lstStyle/>
          <a:p>
            <a:r>
              <a:rPr lang="en-US" altLang="en-US" u="sng" smtClean="0"/>
              <a:t>Conventional banks</a:t>
            </a:r>
          </a:p>
        </p:txBody>
      </p:sp>
      <p:sp>
        <p:nvSpPr>
          <p:cNvPr id="25606" name="Content Placeholder 2"/>
          <p:cNvSpPr>
            <a:spLocks noGrp="1"/>
          </p:cNvSpPr>
          <p:nvPr>
            <p:ph sz="quarter" idx="4"/>
          </p:nvPr>
        </p:nvSpPr>
        <p:spPr>
          <a:xfrm>
            <a:off x="4645025" y="2544762"/>
            <a:ext cx="4041775" cy="3951288"/>
          </a:xfrm>
        </p:spPr>
        <p:txBody>
          <a:bodyPr/>
          <a:lstStyle/>
          <a:p>
            <a:pPr marL="0" indent="0">
              <a:lnSpc>
                <a:spcPct val="150000"/>
              </a:lnSpc>
              <a:buFontTx/>
              <a:buNone/>
            </a:pPr>
            <a:endParaRPr lang="en-US" altLang="en-US" smtClean="0"/>
          </a:p>
          <a:p>
            <a:pPr marL="0" indent="0">
              <a:lnSpc>
                <a:spcPct val="150000"/>
              </a:lnSpc>
              <a:buFontTx/>
              <a:buNone/>
            </a:pPr>
            <a:r>
              <a:rPr lang="en-US" altLang="en-US" smtClean="0"/>
              <a:t>For interest-based commercial banks, borrowing from the money market is relatively easier.</a:t>
            </a:r>
          </a:p>
        </p:txBody>
      </p:sp>
    </p:spTree>
    <p:extLst>
      <p:ext uri="{BB962C8B-B14F-4D97-AF65-F5344CB8AC3E}">
        <p14:creationId xmlns:p14="http://schemas.microsoft.com/office/powerpoint/2010/main" xmlns="" val="4894598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US" altLang="en-US" sz="4000" dirty="0"/>
              <a:t>Lecture 10</a:t>
            </a:r>
            <a:r>
              <a:rPr lang="en-US" altLang="en-US" sz="4000" dirty="0" smtClean="0"/>
              <a:t/>
            </a:r>
            <a:br>
              <a:rPr lang="en-US" altLang="en-US" sz="4000" dirty="0" smtClean="0"/>
            </a:br>
            <a:r>
              <a:rPr lang="en-US" altLang="en-US" sz="4000" dirty="0" smtClean="0"/>
              <a:t>Comparison of Islamic with </a:t>
            </a:r>
            <a:br>
              <a:rPr lang="en-US" altLang="en-US" sz="4000" dirty="0" smtClean="0"/>
            </a:br>
            <a:r>
              <a:rPr lang="en-US" altLang="en-US" sz="4000" dirty="0" smtClean="0"/>
              <a:t>Conventional Banks</a:t>
            </a:r>
          </a:p>
        </p:txBody>
      </p:sp>
      <p:sp>
        <p:nvSpPr>
          <p:cNvPr id="26627" name="Text Placeholder 3"/>
          <p:cNvSpPr>
            <a:spLocks noGrp="1"/>
          </p:cNvSpPr>
          <p:nvPr>
            <p:ph type="body" idx="1"/>
          </p:nvPr>
        </p:nvSpPr>
        <p:spPr>
          <a:xfrm>
            <a:off x="457200" y="1829876"/>
            <a:ext cx="4040188" cy="634784"/>
          </a:xfrm>
        </p:spPr>
        <p:txBody>
          <a:bodyPr/>
          <a:lstStyle/>
          <a:p>
            <a:r>
              <a:rPr lang="en-US" altLang="en-US" u="sng" smtClean="0"/>
              <a:t>Islamic banks</a:t>
            </a:r>
          </a:p>
        </p:txBody>
      </p:sp>
      <p:sp>
        <p:nvSpPr>
          <p:cNvPr id="26628" name="Content Placeholder 1"/>
          <p:cNvSpPr>
            <a:spLocks noGrp="1"/>
          </p:cNvSpPr>
          <p:nvPr>
            <p:ph sz="half" idx="2"/>
          </p:nvPr>
        </p:nvSpPr>
        <p:spPr>
          <a:xfrm>
            <a:off x="457200" y="2469638"/>
            <a:ext cx="4040188" cy="3920544"/>
          </a:xfrm>
        </p:spPr>
        <p:txBody>
          <a:bodyPr/>
          <a:lstStyle/>
          <a:p>
            <a:pPr marL="0" indent="0">
              <a:lnSpc>
                <a:spcPct val="150000"/>
              </a:lnSpc>
              <a:buFontTx/>
              <a:buNone/>
            </a:pPr>
            <a:endParaRPr lang="en-US" altLang="en-US" smtClean="0"/>
          </a:p>
          <a:p>
            <a:pPr marL="0" indent="0">
              <a:lnSpc>
                <a:spcPct val="150000"/>
              </a:lnSpc>
              <a:buFontTx/>
              <a:buNone/>
            </a:pPr>
            <a:r>
              <a:rPr lang="en-US" altLang="en-US" smtClean="0"/>
              <a:t>Since it shares profit and loss, the Islamic banks pay greater attention to developing project appraisal and evaluations.</a:t>
            </a:r>
          </a:p>
        </p:txBody>
      </p:sp>
      <p:sp>
        <p:nvSpPr>
          <p:cNvPr id="26629" name="Text Placeholder 4"/>
          <p:cNvSpPr>
            <a:spLocks noGrp="1"/>
          </p:cNvSpPr>
          <p:nvPr>
            <p:ph type="body" sz="quarter" idx="3"/>
          </p:nvPr>
        </p:nvSpPr>
        <p:spPr>
          <a:xfrm>
            <a:off x="4645025" y="1829876"/>
            <a:ext cx="4041775" cy="634784"/>
          </a:xfrm>
        </p:spPr>
        <p:txBody>
          <a:bodyPr/>
          <a:lstStyle/>
          <a:p>
            <a:r>
              <a:rPr lang="en-US" altLang="en-US" u="sng" smtClean="0"/>
              <a:t>Conventional banks</a:t>
            </a:r>
          </a:p>
        </p:txBody>
      </p:sp>
      <p:sp>
        <p:nvSpPr>
          <p:cNvPr id="26630" name="Content Placeholder 2"/>
          <p:cNvSpPr>
            <a:spLocks noGrp="1"/>
          </p:cNvSpPr>
          <p:nvPr>
            <p:ph sz="quarter" idx="4"/>
          </p:nvPr>
        </p:nvSpPr>
        <p:spPr>
          <a:xfrm>
            <a:off x="4645025" y="2469639"/>
            <a:ext cx="4041775" cy="3931161"/>
          </a:xfrm>
        </p:spPr>
        <p:txBody>
          <a:bodyPr>
            <a:normAutofit lnSpcReduction="10000"/>
          </a:bodyPr>
          <a:lstStyle/>
          <a:p>
            <a:pPr marL="0" indent="0">
              <a:lnSpc>
                <a:spcPct val="150000"/>
              </a:lnSpc>
              <a:buFontTx/>
              <a:buNone/>
            </a:pPr>
            <a:r>
              <a:rPr lang="en-US" altLang="en-US" smtClean="0"/>
              <a:t>Since income from the advances/loans is fixed, it gives little importance to developing expertise in project appraisal and evaluations. Risks are transferable at a price (insurance).</a:t>
            </a:r>
          </a:p>
        </p:txBody>
      </p:sp>
    </p:spTree>
    <p:extLst>
      <p:ext uri="{BB962C8B-B14F-4D97-AF65-F5344CB8AC3E}">
        <p14:creationId xmlns:p14="http://schemas.microsoft.com/office/powerpoint/2010/main" xmlns="" val="20982585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r>
              <a:rPr lang="en-US" altLang="en-US" sz="4000" dirty="0"/>
              <a:t>Lecture 10</a:t>
            </a:r>
            <a:r>
              <a:rPr lang="en-US" altLang="en-US" sz="4000" dirty="0" smtClean="0"/>
              <a:t/>
            </a:r>
            <a:br>
              <a:rPr lang="en-US" altLang="en-US" sz="4000" dirty="0" smtClean="0"/>
            </a:br>
            <a:r>
              <a:rPr lang="en-US" altLang="en-US" sz="4000" dirty="0" smtClean="0"/>
              <a:t>Comparison of Islamic with </a:t>
            </a:r>
            <a:br>
              <a:rPr lang="en-US" altLang="en-US" sz="4000" dirty="0" smtClean="0"/>
            </a:br>
            <a:r>
              <a:rPr lang="en-US" altLang="en-US" sz="4000" dirty="0" smtClean="0"/>
              <a:t>Conventional Banks</a:t>
            </a:r>
          </a:p>
        </p:txBody>
      </p:sp>
      <p:sp>
        <p:nvSpPr>
          <p:cNvPr id="27651" name="Text Placeholder 3"/>
          <p:cNvSpPr>
            <a:spLocks noGrp="1"/>
          </p:cNvSpPr>
          <p:nvPr>
            <p:ph type="body" idx="1"/>
          </p:nvPr>
        </p:nvSpPr>
        <p:spPr>
          <a:xfrm>
            <a:off x="457200" y="1752600"/>
            <a:ext cx="4040188" cy="639762"/>
          </a:xfrm>
        </p:spPr>
        <p:txBody>
          <a:bodyPr/>
          <a:lstStyle/>
          <a:p>
            <a:r>
              <a:rPr lang="en-US" altLang="en-US" u="sng" smtClean="0"/>
              <a:t>Islamic banks</a:t>
            </a:r>
          </a:p>
        </p:txBody>
      </p:sp>
      <p:sp>
        <p:nvSpPr>
          <p:cNvPr id="27652" name="Content Placeholder 1"/>
          <p:cNvSpPr>
            <a:spLocks noGrp="1"/>
          </p:cNvSpPr>
          <p:nvPr>
            <p:ph sz="half" idx="2"/>
          </p:nvPr>
        </p:nvSpPr>
        <p:spPr>
          <a:xfrm>
            <a:off x="457200" y="2392362"/>
            <a:ext cx="4040188" cy="3951288"/>
          </a:xfrm>
        </p:spPr>
        <p:txBody>
          <a:bodyPr/>
          <a:lstStyle/>
          <a:p>
            <a:pPr marL="0" indent="0">
              <a:lnSpc>
                <a:spcPct val="150000"/>
              </a:lnSpc>
              <a:buFontTx/>
              <a:buNone/>
            </a:pPr>
            <a:endParaRPr lang="en-US" altLang="en-US" dirty="0" smtClean="0"/>
          </a:p>
          <a:p>
            <a:pPr marL="0" indent="0">
              <a:lnSpc>
                <a:spcPct val="150000"/>
              </a:lnSpc>
              <a:buFontTx/>
              <a:buNone/>
            </a:pPr>
            <a:r>
              <a:rPr lang="en-US" altLang="en-US" dirty="0" smtClean="0"/>
              <a:t>Greater emphasis on the viability of the projects.</a:t>
            </a:r>
          </a:p>
        </p:txBody>
      </p:sp>
      <p:sp>
        <p:nvSpPr>
          <p:cNvPr id="27653" name="Text Placeholder 4"/>
          <p:cNvSpPr>
            <a:spLocks noGrp="1"/>
          </p:cNvSpPr>
          <p:nvPr>
            <p:ph type="body" sz="quarter" idx="3"/>
          </p:nvPr>
        </p:nvSpPr>
        <p:spPr>
          <a:xfrm>
            <a:off x="4645025" y="1752600"/>
            <a:ext cx="4041775" cy="639762"/>
          </a:xfrm>
        </p:spPr>
        <p:txBody>
          <a:bodyPr/>
          <a:lstStyle/>
          <a:p>
            <a:r>
              <a:rPr lang="en-US" altLang="en-US" u="sng" smtClean="0"/>
              <a:t>Conventional banks</a:t>
            </a:r>
          </a:p>
        </p:txBody>
      </p:sp>
      <p:sp>
        <p:nvSpPr>
          <p:cNvPr id="27654" name="Content Placeholder 2"/>
          <p:cNvSpPr>
            <a:spLocks noGrp="1"/>
          </p:cNvSpPr>
          <p:nvPr>
            <p:ph sz="quarter" idx="4"/>
          </p:nvPr>
        </p:nvSpPr>
        <p:spPr>
          <a:xfrm>
            <a:off x="4645025" y="2392362"/>
            <a:ext cx="4041775" cy="3951288"/>
          </a:xfrm>
        </p:spPr>
        <p:txBody>
          <a:bodyPr/>
          <a:lstStyle/>
          <a:p>
            <a:pPr marL="0" indent="0">
              <a:lnSpc>
                <a:spcPct val="150000"/>
              </a:lnSpc>
              <a:buFontTx/>
              <a:buNone/>
            </a:pPr>
            <a:endParaRPr lang="en-US" altLang="en-US" smtClean="0"/>
          </a:p>
          <a:p>
            <a:pPr marL="0" indent="0">
              <a:lnSpc>
                <a:spcPct val="150000"/>
              </a:lnSpc>
              <a:buFontTx/>
              <a:buNone/>
            </a:pPr>
            <a:r>
              <a:rPr lang="en-US" altLang="en-US" smtClean="0"/>
              <a:t>The conventional banks give greater emphasis on creditworthiness of the clients.</a:t>
            </a:r>
          </a:p>
        </p:txBody>
      </p:sp>
    </p:spTree>
    <p:extLst>
      <p:ext uri="{BB962C8B-B14F-4D97-AF65-F5344CB8AC3E}">
        <p14:creationId xmlns:p14="http://schemas.microsoft.com/office/powerpoint/2010/main" xmlns="" val="40292923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r>
              <a:rPr lang="en-US" altLang="en-US" sz="4000" dirty="0"/>
              <a:t>Lecture 10</a:t>
            </a:r>
            <a:r>
              <a:rPr lang="en-US" altLang="en-US" sz="4000" dirty="0" smtClean="0"/>
              <a:t/>
            </a:r>
            <a:br>
              <a:rPr lang="en-US" altLang="en-US" sz="4000" dirty="0" smtClean="0"/>
            </a:br>
            <a:r>
              <a:rPr lang="en-US" altLang="en-US" sz="4000" dirty="0" smtClean="0"/>
              <a:t>Comparison of Islamic with </a:t>
            </a:r>
            <a:br>
              <a:rPr lang="en-US" altLang="en-US" sz="4000" dirty="0" smtClean="0"/>
            </a:br>
            <a:r>
              <a:rPr lang="en-US" altLang="en-US" sz="4000" dirty="0" smtClean="0"/>
              <a:t>Conventional Banks</a:t>
            </a:r>
          </a:p>
        </p:txBody>
      </p:sp>
      <p:sp>
        <p:nvSpPr>
          <p:cNvPr id="28675" name="Text Placeholder 3"/>
          <p:cNvSpPr>
            <a:spLocks noGrp="1"/>
          </p:cNvSpPr>
          <p:nvPr>
            <p:ph type="body" idx="1"/>
          </p:nvPr>
        </p:nvSpPr>
        <p:spPr>
          <a:xfrm>
            <a:off x="457200" y="2057400"/>
            <a:ext cx="4040188" cy="639762"/>
          </a:xfrm>
        </p:spPr>
        <p:txBody>
          <a:bodyPr/>
          <a:lstStyle/>
          <a:p>
            <a:r>
              <a:rPr lang="en-US" altLang="en-US" u="sng" smtClean="0"/>
              <a:t>Islamic banks</a:t>
            </a:r>
          </a:p>
        </p:txBody>
      </p:sp>
      <p:sp>
        <p:nvSpPr>
          <p:cNvPr id="28676" name="Content Placeholder 1"/>
          <p:cNvSpPr>
            <a:spLocks noGrp="1"/>
          </p:cNvSpPr>
          <p:nvPr>
            <p:ph sz="half" idx="2"/>
          </p:nvPr>
        </p:nvSpPr>
        <p:spPr>
          <a:xfrm>
            <a:off x="457200" y="2697162"/>
            <a:ext cx="4040188" cy="3951288"/>
          </a:xfrm>
        </p:spPr>
        <p:txBody>
          <a:bodyPr/>
          <a:lstStyle/>
          <a:p>
            <a:pPr marL="0" indent="0">
              <a:buFontTx/>
              <a:buNone/>
            </a:pPr>
            <a:r>
              <a:rPr lang="en-US" altLang="en-US" smtClean="0"/>
              <a:t>Islamic bank can only guarantee deposits for deposit account, which is based on the principle of al-wadiah, thus the depositors are guaranteed repayment of their funds, however if the account is based on the Mudarabah concept, client have to share in a loss position.</a:t>
            </a:r>
          </a:p>
        </p:txBody>
      </p:sp>
      <p:sp>
        <p:nvSpPr>
          <p:cNvPr id="28677" name="Text Placeholder 4"/>
          <p:cNvSpPr>
            <a:spLocks noGrp="1"/>
          </p:cNvSpPr>
          <p:nvPr>
            <p:ph type="body" sz="quarter" idx="3"/>
          </p:nvPr>
        </p:nvSpPr>
        <p:spPr>
          <a:xfrm>
            <a:off x="4645025" y="2057400"/>
            <a:ext cx="4041775" cy="639762"/>
          </a:xfrm>
        </p:spPr>
        <p:txBody>
          <a:bodyPr/>
          <a:lstStyle/>
          <a:p>
            <a:r>
              <a:rPr lang="en-US" altLang="en-US" u="sng" smtClean="0"/>
              <a:t>Conventional banks</a:t>
            </a:r>
          </a:p>
        </p:txBody>
      </p:sp>
      <p:sp>
        <p:nvSpPr>
          <p:cNvPr id="28678" name="Content Placeholder 2"/>
          <p:cNvSpPr>
            <a:spLocks noGrp="1"/>
          </p:cNvSpPr>
          <p:nvPr>
            <p:ph sz="quarter" idx="4"/>
          </p:nvPr>
        </p:nvSpPr>
        <p:spPr>
          <a:xfrm>
            <a:off x="4645025" y="2697162"/>
            <a:ext cx="4041775" cy="3951288"/>
          </a:xfrm>
        </p:spPr>
        <p:txBody>
          <a:bodyPr/>
          <a:lstStyle/>
          <a:p>
            <a:pPr marL="0" indent="0">
              <a:lnSpc>
                <a:spcPct val="150000"/>
              </a:lnSpc>
              <a:buFontTx/>
              <a:buNone/>
            </a:pPr>
            <a:r>
              <a:rPr lang="en-US" altLang="en-US" smtClean="0"/>
              <a:t>A conventional bank has to guarantee all its deposits.</a:t>
            </a:r>
          </a:p>
        </p:txBody>
      </p:sp>
    </p:spTree>
    <p:extLst>
      <p:ext uri="{BB962C8B-B14F-4D97-AF65-F5344CB8AC3E}">
        <p14:creationId xmlns:p14="http://schemas.microsoft.com/office/powerpoint/2010/main" xmlns="" val="41516354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mtClean="0"/>
              <a:t>Islamic Modes of Financing</a:t>
            </a:r>
            <a:br>
              <a:rPr lang="en-US" altLang="en-US" smtClean="0"/>
            </a:br>
            <a:r>
              <a:rPr lang="en-US" altLang="en-US" smtClean="0"/>
              <a:t>Murabaha</a:t>
            </a:r>
          </a:p>
        </p:txBody>
      </p:sp>
      <p:sp>
        <p:nvSpPr>
          <p:cNvPr id="2" name="TextBox 1"/>
          <p:cNvSpPr txBox="1"/>
          <p:nvPr/>
        </p:nvSpPr>
        <p:spPr>
          <a:xfrm>
            <a:off x="2895600" y="699352"/>
            <a:ext cx="2819400" cy="769441"/>
          </a:xfrm>
          <a:prstGeom prst="rect">
            <a:avLst/>
          </a:prstGeom>
          <a:noFill/>
        </p:spPr>
        <p:txBody>
          <a:bodyPr wrap="square" rtlCol="0">
            <a:spAutoFit/>
          </a:bodyPr>
          <a:lstStyle/>
          <a:p>
            <a:r>
              <a:rPr lang="en-US" sz="4400" dirty="0" smtClean="0"/>
              <a:t>Lecture 11</a:t>
            </a:r>
            <a:endParaRPr lang="en-US" sz="4400" dirty="0"/>
          </a:p>
        </p:txBody>
      </p:sp>
    </p:spTree>
    <p:extLst>
      <p:ext uri="{BB962C8B-B14F-4D97-AF65-F5344CB8AC3E}">
        <p14:creationId xmlns:p14="http://schemas.microsoft.com/office/powerpoint/2010/main" xmlns="" val="15352844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4213" y="333374"/>
            <a:ext cx="8080375" cy="885825"/>
          </a:xfrm>
        </p:spPr>
        <p:txBody>
          <a:bodyPr>
            <a:normAutofit fontScale="90000"/>
          </a:bodyPr>
          <a:lstStyle/>
          <a:p>
            <a:r>
              <a:rPr lang="en-US" dirty="0"/>
              <a:t>Lecture 11</a:t>
            </a:r>
            <a:br>
              <a:rPr lang="en-US" dirty="0"/>
            </a:br>
            <a:r>
              <a:rPr lang="en-US" altLang="en-US" dirty="0" smtClean="0"/>
              <a:t>Definition of Murabaha</a:t>
            </a:r>
          </a:p>
        </p:txBody>
      </p:sp>
      <p:sp>
        <p:nvSpPr>
          <p:cNvPr id="5123" name="Rectangle 3"/>
          <p:cNvSpPr>
            <a:spLocks noGrp="1" noChangeArrowheads="1"/>
          </p:cNvSpPr>
          <p:nvPr>
            <p:ph type="body" idx="1"/>
          </p:nvPr>
        </p:nvSpPr>
        <p:spPr>
          <a:xfrm>
            <a:off x="533400" y="1905000"/>
            <a:ext cx="8001000" cy="3886200"/>
          </a:xfrm>
        </p:spPr>
        <p:txBody>
          <a:bodyPr>
            <a:normAutofit/>
          </a:bodyPr>
          <a:lstStyle/>
          <a:p>
            <a:pPr marL="0" indent="0" algn="just" eaLnBrk="1" hangingPunct="1">
              <a:lnSpc>
                <a:spcPct val="200000"/>
              </a:lnSpc>
              <a:buFont typeface="Wingdings" pitchFamily="2" charset="2"/>
              <a:buNone/>
            </a:pPr>
            <a:r>
              <a:rPr lang="en-US" altLang="en-US" sz="2400" dirty="0" smtClean="0"/>
              <a:t>Murabaha is a particular kind of sale where seller expressly mentions the cost it has incurred on purchase of the asset(s) to be sold and sells it to another person by adding some profit, which is known to buyer.</a:t>
            </a:r>
          </a:p>
        </p:txBody>
      </p:sp>
    </p:spTree>
    <p:extLst>
      <p:ext uri="{BB962C8B-B14F-4D97-AF65-F5344CB8AC3E}">
        <p14:creationId xmlns:p14="http://schemas.microsoft.com/office/powerpoint/2010/main" xmlns="" val="29146595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dirty="0"/>
              <a:t>Lecture 11</a:t>
            </a:r>
            <a:br>
              <a:rPr lang="en-US" dirty="0"/>
            </a:br>
            <a:r>
              <a:rPr lang="en-US" altLang="en-US" dirty="0" smtClean="0"/>
              <a:t>What is Sale?</a:t>
            </a:r>
          </a:p>
        </p:txBody>
      </p:sp>
      <p:sp>
        <p:nvSpPr>
          <p:cNvPr id="6147" name="Rectangle 3"/>
          <p:cNvSpPr>
            <a:spLocks noGrp="1" noChangeArrowheads="1"/>
          </p:cNvSpPr>
          <p:nvPr>
            <p:ph type="body" idx="1"/>
          </p:nvPr>
        </p:nvSpPr>
        <p:spPr>
          <a:xfrm>
            <a:off x="533400" y="1981200"/>
            <a:ext cx="8153400" cy="4114800"/>
          </a:xfrm>
        </p:spPr>
        <p:txBody>
          <a:bodyPr>
            <a:normAutofit/>
          </a:bodyPr>
          <a:lstStyle/>
          <a:p>
            <a:pPr eaLnBrk="1" hangingPunct="1">
              <a:lnSpc>
                <a:spcPct val="200000"/>
              </a:lnSpc>
              <a:buFont typeface="Wingdings" pitchFamily="2" charset="2"/>
              <a:buNone/>
            </a:pPr>
            <a:r>
              <a:rPr lang="en-US" altLang="en-US" sz="2400" dirty="0" smtClean="0"/>
              <a:t>	Sale is defined in the Islamic </a:t>
            </a:r>
            <a:r>
              <a:rPr lang="en-US" altLang="en-US" sz="2400" dirty="0" err="1" smtClean="0"/>
              <a:t>Fiqh</a:t>
            </a:r>
            <a:r>
              <a:rPr lang="en-US" altLang="en-US" sz="2400" dirty="0" smtClean="0"/>
              <a:t> as an</a:t>
            </a:r>
          </a:p>
          <a:p>
            <a:pPr eaLnBrk="1" hangingPunct="1">
              <a:lnSpc>
                <a:spcPct val="200000"/>
              </a:lnSpc>
              <a:buFont typeface="Wingdings" pitchFamily="2" charset="2"/>
              <a:buNone/>
            </a:pPr>
            <a:r>
              <a:rPr lang="en-US" altLang="en-US" sz="2400" dirty="0" smtClean="0"/>
              <a:t>	Exchange of a thing of value with another thing of value, with mutual consent.</a:t>
            </a:r>
          </a:p>
        </p:txBody>
      </p:sp>
    </p:spTree>
    <p:extLst>
      <p:ext uri="{BB962C8B-B14F-4D97-AF65-F5344CB8AC3E}">
        <p14:creationId xmlns:p14="http://schemas.microsoft.com/office/powerpoint/2010/main" xmlns="" val="3599098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r>
              <a:rPr lang="en-US" altLang="en-US" sz="2800" dirty="0"/>
              <a:t>Lecture 7 </a:t>
            </a:r>
            <a:r>
              <a:rPr lang="en-US" altLang="en-US" sz="2800" dirty="0" smtClean="0"/>
              <a:t/>
            </a:r>
            <a:br>
              <a:rPr lang="en-US" altLang="en-US" sz="2800" dirty="0" smtClean="0"/>
            </a:br>
            <a:r>
              <a:rPr lang="en-US" altLang="en-US" sz="2800" dirty="0" smtClean="0"/>
              <a:t>Factors of Production in Conventional Economic System</a:t>
            </a:r>
          </a:p>
        </p:txBody>
      </p:sp>
      <p:graphicFrame>
        <p:nvGraphicFramePr>
          <p:cNvPr id="4" name="Table 3"/>
          <p:cNvGraphicFramePr>
            <a:graphicFrameLocks noGrp="1"/>
          </p:cNvGraphicFramePr>
          <p:nvPr>
            <p:extLst>
              <p:ext uri="{D42A27DB-BD31-4B8C-83A1-F6EECF244321}">
                <p14:modId xmlns:p14="http://schemas.microsoft.com/office/powerpoint/2010/main" xmlns="" val="3752944151"/>
              </p:ext>
            </p:extLst>
          </p:nvPr>
        </p:nvGraphicFramePr>
        <p:xfrm>
          <a:off x="611188" y="2057401"/>
          <a:ext cx="7993063" cy="3552824"/>
        </p:xfrm>
        <a:graphic>
          <a:graphicData uri="http://schemas.openxmlformats.org/drawingml/2006/table">
            <a:tbl>
              <a:tblPr>
                <a:tableStyleId>{5C22544A-7EE6-4342-B048-85BDC9FD1C3A}</a:tableStyleId>
              </a:tblPr>
              <a:tblGrid>
                <a:gridCol w="1872249"/>
                <a:gridCol w="1944258"/>
                <a:gridCol w="1881518"/>
                <a:gridCol w="2295038"/>
              </a:tblGrid>
              <a:tr h="1266824">
                <a:tc>
                  <a:txBody>
                    <a:bodyPr/>
                    <a:lstStyle/>
                    <a:p>
                      <a:pPr algn="l" fontAlgn="ctr"/>
                      <a:r>
                        <a:rPr lang="en-US" sz="2800" u="none" strike="noStrike" dirty="0">
                          <a:effectLst/>
                        </a:rPr>
                        <a:t>Name of </a:t>
                      </a:r>
                      <a:endParaRPr lang="en-US" sz="2800" u="none" strike="noStrike" dirty="0" smtClean="0">
                        <a:effectLst/>
                      </a:endParaRPr>
                    </a:p>
                    <a:p>
                      <a:pPr algn="l" fontAlgn="ctr"/>
                      <a:r>
                        <a:rPr lang="en-US" sz="2800" u="none" strike="noStrike" dirty="0" smtClean="0">
                          <a:effectLst/>
                        </a:rPr>
                        <a:t>the </a:t>
                      </a:r>
                      <a:r>
                        <a:rPr lang="en-US" sz="2800" u="none" strike="noStrike" dirty="0">
                          <a:effectLst/>
                        </a:rPr>
                        <a:t>Factor</a:t>
                      </a:r>
                      <a:endParaRPr lang="en-US" sz="2800" b="1" i="0" u="none" strike="noStrike" dirty="0">
                        <a:solidFill>
                          <a:srgbClr val="000000"/>
                        </a:solidFill>
                        <a:effectLst/>
                        <a:latin typeface="Calibri"/>
                      </a:endParaRPr>
                    </a:p>
                  </a:txBody>
                  <a:tcPr marL="9525" marR="9525" marT="9525" marB="0" anchor="ctr"/>
                </a:tc>
                <a:tc>
                  <a:txBody>
                    <a:bodyPr/>
                    <a:lstStyle/>
                    <a:p>
                      <a:pPr algn="l" fontAlgn="ctr"/>
                      <a:r>
                        <a:rPr lang="en-US" sz="2800" u="none" strike="noStrike" dirty="0">
                          <a:effectLst/>
                        </a:rPr>
                        <a:t>Owner of </a:t>
                      </a:r>
                      <a:endParaRPr lang="en-US" sz="2800" u="none" strike="noStrike" dirty="0" smtClean="0">
                        <a:effectLst/>
                      </a:endParaRPr>
                    </a:p>
                    <a:p>
                      <a:pPr algn="l" fontAlgn="ctr"/>
                      <a:r>
                        <a:rPr lang="en-US" sz="2800" u="none" strike="noStrike" dirty="0" smtClean="0">
                          <a:effectLst/>
                        </a:rPr>
                        <a:t>the </a:t>
                      </a:r>
                      <a:r>
                        <a:rPr lang="en-US" sz="2800" u="none" strike="noStrike" dirty="0">
                          <a:effectLst/>
                        </a:rPr>
                        <a:t>Factor</a:t>
                      </a:r>
                      <a:endParaRPr lang="en-US" sz="2800" b="1" i="0" u="none" strike="noStrike" dirty="0">
                        <a:solidFill>
                          <a:srgbClr val="000000"/>
                        </a:solidFill>
                        <a:effectLst/>
                        <a:latin typeface="Calibri"/>
                      </a:endParaRPr>
                    </a:p>
                  </a:txBody>
                  <a:tcPr marL="9525" marR="9525" marT="9525" marB="0" anchor="ctr"/>
                </a:tc>
                <a:tc>
                  <a:txBody>
                    <a:bodyPr/>
                    <a:lstStyle/>
                    <a:p>
                      <a:pPr algn="l" fontAlgn="ctr"/>
                      <a:r>
                        <a:rPr lang="en-US" sz="2800" u="none" strike="noStrike" dirty="0">
                          <a:effectLst/>
                        </a:rPr>
                        <a:t>Reward of the Factor</a:t>
                      </a:r>
                      <a:endParaRPr lang="en-US" sz="2800" b="1" i="0" u="none" strike="noStrike" dirty="0">
                        <a:solidFill>
                          <a:srgbClr val="000000"/>
                        </a:solidFill>
                        <a:effectLst/>
                        <a:latin typeface="Calibri"/>
                      </a:endParaRPr>
                    </a:p>
                  </a:txBody>
                  <a:tcPr marL="9525" marR="9525" marT="9525" marB="0" anchor="ctr"/>
                </a:tc>
                <a:tc>
                  <a:txBody>
                    <a:bodyPr/>
                    <a:lstStyle/>
                    <a:p>
                      <a:pPr algn="l" fontAlgn="ctr"/>
                      <a:r>
                        <a:rPr lang="en-US" sz="2800" u="none" strike="noStrike" dirty="0">
                          <a:effectLst/>
                        </a:rPr>
                        <a:t>Nature of </a:t>
                      </a:r>
                      <a:endParaRPr lang="en-US" sz="2800" u="none" strike="noStrike" dirty="0" smtClean="0">
                        <a:effectLst/>
                      </a:endParaRPr>
                    </a:p>
                    <a:p>
                      <a:pPr algn="l" fontAlgn="ctr"/>
                      <a:r>
                        <a:rPr lang="en-US" sz="2800" u="none" strike="noStrike" dirty="0" smtClean="0">
                          <a:effectLst/>
                        </a:rPr>
                        <a:t>the </a:t>
                      </a:r>
                      <a:r>
                        <a:rPr lang="en-US" sz="2800" u="none" strike="noStrike" dirty="0">
                          <a:effectLst/>
                        </a:rPr>
                        <a:t>Factor</a:t>
                      </a:r>
                      <a:endParaRPr lang="en-US" sz="2800" b="1" i="0" u="none" strike="noStrike" dirty="0">
                        <a:solidFill>
                          <a:srgbClr val="000000"/>
                        </a:solidFill>
                        <a:effectLst/>
                        <a:latin typeface="Calibri"/>
                      </a:endParaRPr>
                    </a:p>
                  </a:txBody>
                  <a:tcPr marL="9525" marR="9525" marT="9525" marB="0" anchor="ctr"/>
                </a:tc>
              </a:tr>
              <a:tr h="571500">
                <a:tc>
                  <a:txBody>
                    <a:bodyPr/>
                    <a:lstStyle/>
                    <a:p>
                      <a:pPr algn="l" fontAlgn="b"/>
                      <a:r>
                        <a:rPr lang="en-US" sz="2400" u="none" strike="noStrike" dirty="0">
                          <a:effectLst/>
                        </a:rPr>
                        <a:t>Land</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u="none" strike="noStrike">
                          <a:effectLst/>
                        </a:rPr>
                        <a:t>Landlord</a:t>
                      </a:r>
                      <a:endParaRPr lang="en-US" sz="2400" b="0" i="0" u="none" strike="noStrike">
                        <a:solidFill>
                          <a:srgbClr val="000000"/>
                        </a:solidFill>
                        <a:effectLst/>
                        <a:latin typeface="Calibri"/>
                      </a:endParaRPr>
                    </a:p>
                  </a:txBody>
                  <a:tcPr marL="9525" marR="9525" marT="9525" marB="0" anchor="b"/>
                </a:tc>
                <a:tc>
                  <a:txBody>
                    <a:bodyPr/>
                    <a:lstStyle/>
                    <a:p>
                      <a:pPr algn="l" fontAlgn="b"/>
                      <a:r>
                        <a:rPr lang="en-US" sz="2400" u="none" strike="noStrike">
                          <a:effectLst/>
                        </a:rPr>
                        <a:t>Rent</a:t>
                      </a:r>
                      <a:endParaRPr lang="en-US" sz="2400" b="0" i="0" u="none" strike="noStrike">
                        <a:solidFill>
                          <a:srgbClr val="000000"/>
                        </a:solidFill>
                        <a:effectLst/>
                        <a:latin typeface="Calibri"/>
                      </a:endParaRPr>
                    </a:p>
                  </a:txBody>
                  <a:tcPr marL="9525" marR="9525" marT="9525" marB="0" anchor="b"/>
                </a:tc>
                <a:tc>
                  <a:txBody>
                    <a:bodyPr/>
                    <a:lstStyle/>
                    <a:p>
                      <a:pPr algn="l" fontAlgn="b"/>
                      <a:r>
                        <a:rPr lang="en-US" sz="2400" u="none" strike="noStrike">
                          <a:effectLst/>
                        </a:rPr>
                        <a:t>Natural resources</a:t>
                      </a:r>
                      <a:endParaRPr lang="en-US" sz="2400" b="0" i="0" u="none" strike="noStrike">
                        <a:solidFill>
                          <a:srgbClr val="000000"/>
                        </a:solidFill>
                        <a:effectLst/>
                        <a:latin typeface="Calibri"/>
                      </a:endParaRPr>
                    </a:p>
                  </a:txBody>
                  <a:tcPr marL="9525" marR="9525" marT="9525" marB="0" anchor="b"/>
                </a:tc>
              </a:tr>
              <a:tr h="571500">
                <a:tc>
                  <a:txBody>
                    <a:bodyPr/>
                    <a:lstStyle/>
                    <a:p>
                      <a:pPr algn="l" fontAlgn="b"/>
                      <a:r>
                        <a:rPr lang="en-US" sz="2400" u="none" strike="noStrike" dirty="0">
                          <a:effectLst/>
                        </a:rPr>
                        <a:t>Labor</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u="none" strike="noStrike" dirty="0">
                          <a:effectLst/>
                        </a:rPr>
                        <a:t>Laborer</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u="none" strike="noStrike">
                          <a:effectLst/>
                        </a:rPr>
                        <a:t>Wages</a:t>
                      </a:r>
                      <a:endParaRPr lang="en-US" sz="2400" b="0" i="0" u="none" strike="noStrike">
                        <a:solidFill>
                          <a:srgbClr val="000000"/>
                        </a:solidFill>
                        <a:effectLst/>
                        <a:latin typeface="Calibri"/>
                      </a:endParaRPr>
                    </a:p>
                  </a:txBody>
                  <a:tcPr marL="9525" marR="9525" marT="9525" marB="0" anchor="b"/>
                </a:tc>
                <a:tc>
                  <a:txBody>
                    <a:bodyPr/>
                    <a:lstStyle/>
                    <a:p>
                      <a:pPr algn="l" fontAlgn="b"/>
                      <a:r>
                        <a:rPr lang="en-US" sz="2400" u="none" strike="noStrike">
                          <a:effectLst/>
                        </a:rPr>
                        <a:t>Human factor</a:t>
                      </a:r>
                      <a:endParaRPr lang="en-US" sz="2400" b="0" i="0" u="none" strike="noStrike">
                        <a:solidFill>
                          <a:srgbClr val="000000"/>
                        </a:solidFill>
                        <a:effectLst/>
                        <a:latin typeface="Calibri"/>
                      </a:endParaRPr>
                    </a:p>
                  </a:txBody>
                  <a:tcPr marL="9525" marR="9525" marT="9525" marB="0" anchor="b"/>
                </a:tc>
              </a:tr>
              <a:tr h="571500">
                <a:tc>
                  <a:txBody>
                    <a:bodyPr/>
                    <a:lstStyle/>
                    <a:p>
                      <a:pPr algn="l" fontAlgn="b"/>
                      <a:r>
                        <a:rPr lang="en-US" sz="2400" u="none" strike="noStrike">
                          <a:effectLst/>
                        </a:rPr>
                        <a:t>Capital</a:t>
                      </a:r>
                      <a:endParaRPr lang="en-US" sz="2400" b="0" i="0" u="none" strike="noStrike">
                        <a:solidFill>
                          <a:srgbClr val="000000"/>
                        </a:solidFill>
                        <a:effectLst/>
                        <a:latin typeface="Calibri"/>
                      </a:endParaRPr>
                    </a:p>
                  </a:txBody>
                  <a:tcPr marL="9525" marR="9525" marT="9525" marB="0" anchor="b"/>
                </a:tc>
                <a:tc>
                  <a:txBody>
                    <a:bodyPr/>
                    <a:lstStyle/>
                    <a:p>
                      <a:pPr algn="l" fontAlgn="b"/>
                      <a:r>
                        <a:rPr lang="en-US" sz="2400" u="none" strike="noStrike" dirty="0">
                          <a:effectLst/>
                        </a:rPr>
                        <a:t>Money Lender</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u="none" strike="noStrike" dirty="0">
                          <a:effectLst/>
                        </a:rPr>
                        <a:t>Interest</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u="none" strike="noStrike">
                          <a:effectLst/>
                        </a:rPr>
                        <a:t>Man made factors </a:t>
                      </a:r>
                      <a:endParaRPr lang="en-US" sz="2400" b="0" i="0" u="none" strike="noStrike">
                        <a:solidFill>
                          <a:srgbClr val="000000"/>
                        </a:solidFill>
                        <a:effectLst/>
                        <a:latin typeface="Calibri"/>
                      </a:endParaRPr>
                    </a:p>
                  </a:txBody>
                  <a:tcPr marL="9525" marR="9525" marT="9525" marB="0" anchor="b"/>
                </a:tc>
              </a:tr>
              <a:tr h="571500">
                <a:tc>
                  <a:txBody>
                    <a:bodyPr/>
                    <a:lstStyle/>
                    <a:p>
                      <a:pPr algn="l" fontAlgn="b"/>
                      <a:r>
                        <a:rPr lang="en-US" sz="2400" u="none" strike="noStrike">
                          <a:effectLst/>
                        </a:rPr>
                        <a:t>Entreprise</a:t>
                      </a:r>
                      <a:endParaRPr lang="en-US" sz="2400" b="0" i="0" u="none" strike="noStrike">
                        <a:solidFill>
                          <a:srgbClr val="000000"/>
                        </a:solidFill>
                        <a:effectLst/>
                        <a:latin typeface="Calibri"/>
                      </a:endParaRPr>
                    </a:p>
                  </a:txBody>
                  <a:tcPr marL="9525" marR="9525" marT="9525" marB="0" anchor="b"/>
                </a:tc>
                <a:tc>
                  <a:txBody>
                    <a:bodyPr/>
                    <a:lstStyle/>
                    <a:p>
                      <a:pPr algn="l" fontAlgn="b"/>
                      <a:r>
                        <a:rPr lang="en-US" sz="2400" u="none" strike="noStrike">
                          <a:effectLst/>
                        </a:rPr>
                        <a:t>Entrepreneur</a:t>
                      </a:r>
                      <a:endParaRPr lang="en-US" sz="2400" b="0" i="0" u="none" strike="noStrike">
                        <a:solidFill>
                          <a:srgbClr val="000000"/>
                        </a:solidFill>
                        <a:effectLst/>
                        <a:latin typeface="Calibri"/>
                      </a:endParaRPr>
                    </a:p>
                  </a:txBody>
                  <a:tcPr marL="9525" marR="9525" marT="9525" marB="0" anchor="b"/>
                </a:tc>
                <a:tc>
                  <a:txBody>
                    <a:bodyPr/>
                    <a:lstStyle/>
                    <a:p>
                      <a:pPr algn="l" fontAlgn="b"/>
                      <a:r>
                        <a:rPr lang="en-US" sz="2400" u="none" strike="noStrike">
                          <a:effectLst/>
                        </a:rPr>
                        <a:t>Profit</a:t>
                      </a:r>
                      <a:endParaRPr lang="en-US" sz="2400" b="0" i="0" u="none" strike="noStrike">
                        <a:solidFill>
                          <a:srgbClr val="000000"/>
                        </a:solidFill>
                        <a:effectLst/>
                        <a:latin typeface="Calibri"/>
                      </a:endParaRPr>
                    </a:p>
                  </a:txBody>
                  <a:tcPr marL="9525" marR="9525" marT="9525" marB="0" anchor="b"/>
                </a:tc>
                <a:tc>
                  <a:txBody>
                    <a:bodyPr/>
                    <a:lstStyle/>
                    <a:p>
                      <a:pPr algn="l" fontAlgn="b"/>
                      <a:r>
                        <a:rPr lang="en-US" sz="2400" u="none" strike="noStrike" dirty="0">
                          <a:effectLst/>
                        </a:rPr>
                        <a:t>Man made factor </a:t>
                      </a:r>
                      <a:endParaRPr lang="en-US" sz="2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xmlns="" val="19322090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15888"/>
            <a:ext cx="8229600" cy="1143000"/>
          </a:xfrm>
        </p:spPr>
        <p:txBody>
          <a:bodyPr>
            <a:normAutofit fontScale="90000"/>
          </a:bodyPr>
          <a:lstStyle/>
          <a:p>
            <a:r>
              <a:rPr lang="en-US" dirty="0"/>
              <a:t>Lecture 11</a:t>
            </a:r>
            <a:br>
              <a:rPr lang="en-US" dirty="0"/>
            </a:br>
            <a:r>
              <a:rPr lang="en-US" altLang="en-US" dirty="0" smtClean="0"/>
              <a:t>Components of Valid Sale</a:t>
            </a:r>
          </a:p>
        </p:txBody>
      </p:sp>
      <p:grpSp>
        <p:nvGrpSpPr>
          <p:cNvPr id="7171" name="Group 1"/>
          <p:cNvGrpSpPr>
            <a:grpSpLocks/>
          </p:cNvGrpSpPr>
          <p:nvPr/>
        </p:nvGrpSpPr>
        <p:grpSpPr bwMode="auto">
          <a:xfrm>
            <a:off x="304800" y="1412776"/>
            <a:ext cx="8587680" cy="5030688"/>
            <a:chOff x="304800" y="1447800"/>
            <a:chExt cx="8587680" cy="5030688"/>
          </a:xfrm>
          <a:solidFill>
            <a:schemeClr val="bg1"/>
          </a:solidFill>
        </p:grpSpPr>
        <p:sp>
          <p:nvSpPr>
            <p:cNvPr id="7172" name="Rectangle 4"/>
            <p:cNvSpPr>
              <a:spLocks noChangeArrowheads="1"/>
            </p:cNvSpPr>
            <p:nvPr/>
          </p:nvSpPr>
          <p:spPr bwMode="auto">
            <a:xfrm>
              <a:off x="3581400" y="1447800"/>
              <a:ext cx="1905000" cy="5334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SALE</a:t>
              </a:r>
            </a:p>
          </p:txBody>
        </p:sp>
        <p:sp>
          <p:nvSpPr>
            <p:cNvPr id="7173" name="Line 6"/>
            <p:cNvSpPr>
              <a:spLocks noChangeShapeType="1"/>
            </p:cNvSpPr>
            <p:nvPr/>
          </p:nvSpPr>
          <p:spPr bwMode="auto">
            <a:xfrm>
              <a:off x="4495800" y="1981200"/>
              <a:ext cx="0" cy="304800"/>
            </a:xfrm>
            <a:prstGeom prst="line">
              <a:avLst/>
            </a:prstGeom>
            <a:grpFill/>
            <a:ln w="3175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7174" name="Line 7"/>
            <p:cNvSpPr>
              <a:spLocks noChangeShapeType="1"/>
            </p:cNvSpPr>
            <p:nvPr/>
          </p:nvSpPr>
          <p:spPr bwMode="auto">
            <a:xfrm>
              <a:off x="1676400" y="2286000"/>
              <a:ext cx="6172200" cy="0"/>
            </a:xfrm>
            <a:prstGeom prst="line">
              <a:avLst/>
            </a:prstGeom>
            <a:grpFill/>
            <a:ln w="3175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7175" name="Rectangle 8"/>
            <p:cNvSpPr>
              <a:spLocks noChangeArrowheads="1"/>
            </p:cNvSpPr>
            <p:nvPr/>
          </p:nvSpPr>
          <p:spPr bwMode="auto">
            <a:xfrm>
              <a:off x="611560" y="2743200"/>
              <a:ext cx="1979240" cy="6096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dirty="0"/>
                <a:t>CONTRACT</a:t>
              </a:r>
            </a:p>
          </p:txBody>
        </p:sp>
        <p:sp>
          <p:nvSpPr>
            <p:cNvPr id="7176" name="Rectangle 10"/>
            <p:cNvSpPr>
              <a:spLocks noChangeArrowheads="1"/>
            </p:cNvSpPr>
            <p:nvPr/>
          </p:nvSpPr>
          <p:spPr bwMode="auto">
            <a:xfrm>
              <a:off x="2971800" y="2743200"/>
              <a:ext cx="1600200" cy="7620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SUBJECT </a:t>
              </a:r>
            </a:p>
            <a:p>
              <a:pPr algn="ctr" eaLnBrk="1" hangingPunct="1"/>
              <a:r>
                <a:rPr lang="en-US" altLang="en-US" sz="2400"/>
                <a:t>MATTER</a:t>
              </a:r>
            </a:p>
          </p:txBody>
        </p:sp>
        <p:sp>
          <p:nvSpPr>
            <p:cNvPr id="7177" name="Rectangle 11"/>
            <p:cNvSpPr>
              <a:spLocks noChangeArrowheads="1"/>
            </p:cNvSpPr>
            <p:nvPr/>
          </p:nvSpPr>
          <p:spPr bwMode="auto">
            <a:xfrm>
              <a:off x="4953000" y="2743200"/>
              <a:ext cx="1600200" cy="6096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PRICE</a:t>
              </a:r>
            </a:p>
          </p:txBody>
        </p:sp>
        <p:sp>
          <p:nvSpPr>
            <p:cNvPr id="7178" name="Rectangle 12"/>
            <p:cNvSpPr>
              <a:spLocks noChangeArrowheads="1"/>
            </p:cNvSpPr>
            <p:nvPr/>
          </p:nvSpPr>
          <p:spPr bwMode="auto">
            <a:xfrm>
              <a:off x="6732240" y="2743200"/>
              <a:ext cx="2160240" cy="6096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dirty="0"/>
                <a:t>POSSESSION</a:t>
              </a:r>
            </a:p>
          </p:txBody>
        </p:sp>
        <p:sp>
          <p:nvSpPr>
            <p:cNvPr id="7179" name="AutoShape 13"/>
            <p:cNvSpPr>
              <a:spLocks noChangeArrowheads="1"/>
            </p:cNvSpPr>
            <p:nvPr/>
          </p:nvSpPr>
          <p:spPr bwMode="auto">
            <a:xfrm>
              <a:off x="1600200" y="2286000"/>
              <a:ext cx="152400" cy="457200"/>
            </a:xfrm>
            <a:prstGeom prst="downArrow">
              <a:avLst>
                <a:gd name="adj1" fmla="val 50000"/>
                <a:gd name="adj2" fmla="val 75000"/>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p>
          </p:txBody>
        </p:sp>
        <p:sp>
          <p:nvSpPr>
            <p:cNvPr id="7180" name="Rectangle 17"/>
            <p:cNvSpPr>
              <a:spLocks noChangeArrowheads="1"/>
            </p:cNvSpPr>
            <p:nvPr/>
          </p:nvSpPr>
          <p:spPr bwMode="auto">
            <a:xfrm>
              <a:off x="304800" y="4114800"/>
              <a:ext cx="2286000" cy="10668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r>
                <a:rPr lang="en-US" altLang="en-US" sz="2000" dirty="0"/>
                <a:t>Offer/Acceptance</a:t>
              </a:r>
            </a:p>
            <a:p>
              <a:pPr eaLnBrk="1" hangingPunct="1"/>
              <a:r>
                <a:rPr lang="en-US" altLang="en-US" sz="2000" dirty="0" smtClean="0"/>
                <a:t>  Buyer/Seller</a:t>
              </a:r>
              <a:endParaRPr lang="en-US" altLang="en-US" sz="2000" dirty="0"/>
            </a:p>
          </p:txBody>
        </p:sp>
        <p:sp>
          <p:nvSpPr>
            <p:cNvPr id="7181" name="Rectangle 21"/>
            <p:cNvSpPr>
              <a:spLocks noChangeArrowheads="1"/>
            </p:cNvSpPr>
            <p:nvPr/>
          </p:nvSpPr>
          <p:spPr bwMode="auto">
            <a:xfrm>
              <a:off x="2771800" y="4040088"/>
              <a:ext cx="1905000" cy="24384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000" dirty="0"/>
            </a:p>
            <a:p>
              <a:pPr eaLnBrk="1" hangingPunct="1">
                <a:buFontTx/>
                <a:buChar char="•"/>
              </a:pPr>
              <a:endParaRPr lang="en-US" altLang="en-US" sz="2000" dirty="0"/>
            </a:p>
            <a:p>
              <a:pPr eaLnBrk="1" hangingPunct="1">
                <a:buFontTx/>
                <a:buChar char="•"/>
              </a:pPr>
              <a:r>
                <a:rPr lang="en-US" altLang="en-US" sz="2000" dirty="0"/>
                <a:t>Existence</a:t>
              </a:r>
            </a:p>
            <a:p>
              <a:pPr eaLnBrk="1" hangingPunct="1">
                <a:buFontTx/>
                <a:buChar char="•"/>
              </a:pPr>
              <a:r>
                <a:rPr lang="en-US" altLang="en-US" sz="2000" dirty="0"/>
                <a:t>Ownership</a:t>
              </a:r>
            </a:p>
            <a:p>
              <a:pPr eaLnBrk="1" hangingPunct="1">
                <a:buFontTx/>
                <a:buChar char="•"/>
              </a:pPr>
              <a:r>
                <a:rPr lang="en-US" altLang="en-US" sz="2000" dirty="0"/>
                <a:t>Possession</a:t>
              </a:r>
            </a:p>
            <a:p>
              <a:pPr eaLnBrk="1" hangingPunct="1">
                <a:buFontTx/>
                <a:buChar char="•"/>
              </a:pPr>
              <a:r>
                <a:rPr lang="en-US" altLang="en-US" sz="2000" dirty="0"/>
                <a:t>Valuable</a:t>
              </a:r>
            </a:p>
            <a:p>
              <a:pPr eaLnBrk="1" hangingPunct="1">
                <a:buFontTx/>
                <a:buChar char="•"/>
              </a:pPr>
              <a:r>
                <a:rPr lang="en-US" altLang="en-US" sz="2000" dirty="0"/>
                <a:t>Specific</a:t>
              </a:r>
            </a:p>
            <a:p>
              <a:pPr eaLnBrk="1" hangingPunct="1">
                <a:buFontTx/>
                <a:buChar char="•"/>
              </a:pPr>
              <a:r>
                <a:rPr lang="en-US" altLang="en-US" sz="2000" dirty="0" err="1"/>
                <a:t>Halal</a:t>
              </a:r>
              <a:r>
                <a:rPr lang="en-US" altLang="en-US" sz="2000" dirty="0"/>
                <a:t> Purpose</a:t>
              </a:r>
            </a:p>
            <a:p>
              <a:pPr eaLnBrk="1" hangingPunct="1">
                <a:buFontTx/>
                <a:buChar char="•"/>
              </a:pPr>
              <a:r>
                <a:rPr lang="en-US" altLang="en-US" sz="2000" dirty="0"/>
                <a:t>Delivery</a:t>
              </a:r>
            </a:p>
            <a:p>
              <a:pPr eaLnBrk="1" hangingPunct="1"/>
              <a:endParaRPr lang="en-US" altLang="en-US" sz="2000" dirty="0"/>
            </a:p>
            <a:p>
              <a:pPr eaLnBrk="1" hangingPunct="1"/>
              <a:endParaRPr lang="en-US" altLang="en-US" sz="2000" dirty="0"/>
            </a:p>
          </p:txBody>
        </p:sp>
        <p:sp>
          <p:nvSpPr>
            <p:cNvPr id="7182" name="Rectangle 25"/>
            <p:cNvSpPr>
              <a:spLocks noChangeArrowheads="1"/>
            </p:cNvSpPr>
            <p:nvPr/>
          </p:nvSpPr>
          <p:spPr bwMode="auto">
            <a:xfrm>
              <a:off x="4953000" y="4114800"/>
              <a:ext cx="1600200" cy="9906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r>
                <a:rPr lang="en-US" altLang="en-US" sz="2000"/>
                <a:t>Quantified</a:t>
              </a:r>
            </a:p>
            <a:p>
              <a:pPr eaLnBrk="1" hangingPunct="1">
                <a:buFontTx/>
                <a:buChar char="•"/>
              </a:pPr>
              <a:r>
                <a:rPr lang="en-US" altLang="en-US" sz="2000"/>
                <a:t>Certain</a:t>
              </a:r>
            </a:p>
          </p:txBody>
        </p:sp>
        <p:sp>
          <p:nvSpPr>
            <p:cNvPr id="7183" name="Rectangle 29"/>
            <p:cNvSpPr>
              <a:spLocks noChangeArrowheads="1"/>
            </p:cNvSpPr>
            <p:nvPr/>
          </p:nvSpPr>
          <p:spPr bwMode="auto">
            <a:xfrm>
              <a:off x="6934200" y="4114800"/>
              <a:ext cx="1828800" cy="11430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r>
                <a:rPr lang="en-US" altLang="en-US" sz="2000"/>
                <a:t>Physical</a:t>
              </a:r>
            </a:p>
            <a:p>
              <a:pPr eaLnBrk="1" hangingPunct="1">
                <a:buFontTx/>
                <a:buChar char="•"/>
              </a:pPr>
              <a:r>
                <a:rPr lang="en-US" altLang="en-US" sz="2000"/>
                <a:t>Constructive</a:t>
              </a:r>
            </a:p>
          </p:txBody>
        </p:sp>
        <p:sp>
          <p:nvSpPr>
            <p:cNvPr id="7184" name="AutoShape 30"/>
            <p:cNvSpPr>
              <a:spLocks noChangeArrowheads="1"/>
            </p:cNvSpPr>
            <p:nvPr/>
          </p:nvSpPr>
          <p:spPr bwMode="auto">
            <a:xfrm>
              <a:off x="1600200" y="3352800"/>
              <a:ext cx="228600" cy="762000"/>
            </a:xfrm>
            <a:prstGeom prst="upDownArrow">
              <a:avLst>
                <a:gd name="adj1" fmla="val 50000"/>
                <a:gd name="adj2" fmla="val 66667"/>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p>
          </p:txBody>
        </p:sp>
        <p:sp>
          <p:nvSpPr>
            <p:cNvPr id="7185" name="AutoShape 32"/>
            <p:cNvSpPr>
              <a:spLocks noChangeArrowheads="1"/>
            </p:cNvSpPr>
            <p:nvPr/>
          </p:nvSpPr>
          <p:spPr bwMode="auto">
            <a:xfrm>
              <a:off x="7772400" y="2286000"/>
              <a:ext cx="152400" cy="457200"/>
            </a:xfrm>
            <a:prstGeom prst="downArrow">
              <a:avLst>
                <a:gd name="adj1" fmla="val 50000"/>
                <a:gd name="adj2" fmla="val 75000"/>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p>
          </p:txBody>
        </p:sp>
        <p:sp>
          <p:nvSpPr>
            <p:cNvPr id="7186" name="AutoShape 33"/>
            <p:cNvSpPr>
              <a:spLocks noChangeArrowheads="1"/>
            </p:cNvSpPr>
            <p:nvPr/>
          </p:nvSpPr>
          <p:spPr bwMode="auto">
            <a:xfrm>
              <a:off x="5638800" y="2286000"/>
              <a:ext cx="152400" cy="457200"/>
            </a:xfrm>
            <a:prstGeom prst="downArrow">
              <a:avLst>
                <a:gd name="adj1" fmla="val 50000"/>
                <a:gd name="adj2" fmla="val 75000"/>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p>
          </p:txBody>
        </p:sp>
        <p:sp>
          <p:nvSpPr>
            <p:cNvPr id="7187" name="AutoShape 34"/>
            <p:cNvSpPr>
              <a:spLocks noChangeArrowheads="1"/>
            </p:cNvSpPr>
            <p:nvPr/>
          </p:nvSpPr>
          <p:spPr bwMode="auto">
            <a:xfrm>
              <a:off x="3657600" y="2286000"/>
              <a:ext cx="152400" cy="457200"/>
            </a:xfrm>
            <a:prstGeom prst="downArrow">
              <a:avLst>
                <a:gd name="adj1" fmla="val 50000"/>
                <a:gd name="adj2" fmla="val 75000"/>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p>
          </p:txBody>
        </p:sp>
        <p:sp>
          <p:nvSpPr>
            <p:cNvPr id="7188" name="AutoShape 37"/>
            <p:cNvSpPr>
              <a:spLocks noChangeArrowheads="1"/>
            </p:cNvSpPr>
            <p:nvPr/>
          </p:nvSpPr>
          <p:spPr bwMode="auto">
            <a:xfrm>
              <a:off x="7620000" y="3352800"/>
              <a:ext cx="228600" cy="762000"/>
            </a:xfrm>
            <a:prstGeom prst="upDownArrow">
              <a:avLst>
                <a:gd name="adj1" fmla="val 50000"/>
                <a:gd name="adj2" fmla="val 66667"/>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p>
          </p:txBody>
        </p:sp>
        <p:sp>
          <p:nvSpPr>
            <p:cNvPr id="7189" name="AutoShape 38"/>
            <p:cNvSpPr>
              <a:spLocks noChangeArrowheads="1"/>
            </p:cNvSpPr>
            <p:nvPr/>
          </p:nvSpPr>
          <p:spPr bwMode="auto">
            <a:xfrm>
              <a:off x="5638800" y="3352800"/>
              <a:ext cx="228600" cy="762000"/>
            </a:xfrm>
            <a:prstGeom prst="upDownArrow">
              <a:avLst>
                <a:gd name="adj1" fmla="val 50000"/>
                <a:gd name="adj2" fmla="val 66667"/>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p>
          </p:txBody>
        </p:sp>
        <p:sp>
          <p:nvSpPr>
            <p:cNvPr id="7190" name="AutoShape 39"/>
            <p:cNvSpPr>
              <a:spLocks noChangeArrowheads="1"/>
            </p:cNvSpPr>
            <p:nvPr/>
          </p:nvSpPr>
          <p:spPr bwMode="auto">
            <a:xfrm>
              <a:off x="3581400" y="3505200"/>
              <a:ext cx="198512" cy="534888"/>
            </a:xfrm>
            <a:prstGeom prst="upDownArrow">
              <a:avLst>
                <a:gd name="adj1" fmla="val 50000"/>
                <a:gd name="adj2" fmla="val 60000"/>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p>
          </p:txBody>
        </p:sp>
      </p:grpSp>
    </p:spTree>
    <p:extLst>
      <p:ext uri="{BB962C8B-B14F-4D97-AF65-F5344CB8AC3E}">
        <p14:creationId xmlns:p14="http://schemas.microsoft.com/office/powerpoint/2010/main" xmlns="" val="218404474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609600" y="1371600"/>
            <a:ext cx="7850188" cy="4800600"/>
          </a:xfrm>
        </p:spPr>
        <p:txBody>
          <a:bodyPr>
            <a:normAutofit/>
          </a:bodyPr>
          <a:lstStyle/>
          <a:p>
            <a:pPr eaLnBrk="1" hangingPunct="1">
              <a:lnSpc>
                <a:spcPct val="80000"/>
              </a:lnSpc>
              <a:buFont typeface="Wingdings" pitchFamily="2" charset="2"/>
              <a:buNone/>
              <a:defRPr/>
            </a:pPr>
            <a:r>
              <a:rPr lang="en-US" altLang="en-US" sz="2800" dirty="0" smtClean="0"/>
              <a:t>Model - I</a:t>
            </a:r>
          </a:p>
          <a:p>
            <a:pPr eaLnBrk="1" hangingPunct="1">
              <a:lnSpc>
                <a:spcPct val="80000"/>
              </a:lnSpc>
              <a:buFont typeface="Wingdings" pitchFamily="2" charset="2"/>
              <a:buNone/>
              <a:defRPr/>
            </a:pPr>
            <a:r>
              <a:rPr lang="en-US" altLang="en-US" sz="2400" dirty="0" smtClean="0"/>
              <a:t>Two party relationship</a:t>
            </a:r>
          </a:p>
          <a:p>
            <a:pPr marL="860425" eaLnBrk="1" hangingPunct="1">
              <a:lnSpc>
                <a:spcPct val="80000"/>
              </a:lnSpc>
              <a:defRPr/>
            </a:pPr>
            <a:r>
              <a:rPr lang="en-US" altLang="en-US" sz="2400" dirty="0" smtClean="0"/>
              <a:t>Bank – customer </a:t>
            </a:r>
          </a:p>
          <a:p>
            <a:pPr eaLnBrk="1" hangingPunct="1">
              <a:lnSpc>
                <a:spcPct val="80000"/>
              </a:lnSpc>
              <a:buFont typeface="Wingdings" pitchFamily="2" charset="2"/>
              <a:buNone/>
              <a:defRPr/>
            </a:pPr>
            <a:endParaRPr lang="en-US" altLang="en-US" sz="2400" dirty="0" smtClean="0"/>
          </a:p>
          <a:p>
            <a:pPr eaLnBrk="1" hangingPunct="1">
              <a:lnSpc>
                <a:spcPct val="80000"/>
              </a:lnSpc>
              <a:buFont typeface="Wingdings" pitchFamily="2" charset="2"/>
              <a:buNone/>
              <a:defRPr/>
            </a:pPr>
            <a:r>
              <a:rPr lang="en-US" altLang="en-US" sz="2800" dirty="0" smtClean="0"/>
              <a:t>Model - II</a:t>
            </a:r>
          </a:p>
          <a:p>
            <a:pPr eaLnBrk="1" hangingPunct="1">
              <a:lnSpc>
                <a:spcPct val="80000"/>
              </a:lnSpc>
              <a:buFont typeface="Wingdings" pitchFamily="2" charset="2"/>
              <a:buNone/>
              <a:defRPr/>
            </a:pPr>
            <a:r>
              <a:rPr lang="en-US" altLang="en-US" sz="2400" dirty="0" smtClean="0"/>
              <a:t>Three party relationship</a:t>
            </a:r>
          </a:p>
          <a:p>
            <a:pPr marL="860425" eaLnBrk="1" hangingPunct="1">
              <a:lnSpc>
                <a:spcPct val="80000"/>
              </a:lnSpc>
              <a:defRPr/>
            </a:pPr>
            <a:r>
              <a:rPr lang="en-US" altLang="en-US" sz="2400" dirty="0" smtClean="0"/>
              <a:t>(Bank-vendor) and customer</a:t>
            </a:r>
          </a:p>
          <a:p>
            <a:pPr eaLnBrk="1" hangingPunct="1">
              <a:lnSpc>
                <a:spcPct val="80000"/>
              </a:lnSpc>
              <a:buFont typeface="Wingdings" pitchFamily="2" charset="2"/>
              <a:buNone/>
              <a:defRPr/>
            </a:pPr>
            <a:endParaRPr lang="en-US" altLang="en-US" sz="2400" dirty="0" smtClean="0"/>
          </a:p>
          <a:p>
            <a:pPr eaLnBrk="1" hangingPunct="1">
              <a:lnSpc>
                <a:spcPct val="80000"/>
              </a:lnSpc>
              <a:buFont typeface="Wingdings" pitchFamily="2" charset="2"/>
              <a:buNone/>
              <a:defRPr/>
            </a:pPr>
            <a:r>
              <a:rPr lang="en-US" altLang="en-US" sz="2800" dirty="0" smtClean="0"/>
              <a:t>Model - III</a:t>
            </a:r>
          </a:p>
          <a:p>
            <a:pPr eaLnBrk="1" hangingPunct="1">
              <a:lnSpc>
                <a:spcPct val="80000"/>
              </a:lnSpc>
              <a:buFont typeface="Wingdings" pitchFamily="2" charset="2"/>
              <a:buNone/>
              <a:defRPr/>
            </a:pPr>
            <a:r>
              <a:rPr lang="en-US" altLang="en-US" sz="2400" dirty="0" smtClean="0"/>
              <a:t>Three party relationship</a:t>
            </a:r>
          </a:p>
          <a:p>
            <a:pPr marL="860425" eaLnBrk="1" hangingPunct="1">
              <a:lnSpc>
                <a:spcPct val="80000"/>
              </a:lnSpc>
              <a:defRPr/>
            </a:pPr>
            <a:r>
              <a:rPr lang="en-US" altLang="en-US" sz="2400" dirty="0" smtClean="0"/>
              <a:t>Bank and (vendor-customer)</a:t>
            </a:r>
            <a:endParaRPr lang="en-US" altLang="en-US" sz="2400" dirty="0"/>
          </a:p>
        </p:txBody>
      </p:sp>
      <p:sp>
        <p:nvSpPr>
          <p:cNvPr id="2" name="TextBox 1"/>
          <p:cNvSpPr txBox="1"/>
          <p:nvPr/>
        </p:nvSpPr>
        <p:spPr>
          <a:xfrm>
            <a:off x="2514600" y="13449"/>
            <a:ext cx="3429000" cy="707886"/>
          </a:xfrm>
          <a:prstGeom prst="rect">
            <a:avLst/>
          </a:prstGeom>
          <a:noFill/>
        </p:spPr>
        <p:txBody>
          <a:bodyPr wrap="square" rtlCol="0">
            <a:spAutoFit/>
          </a:bodyPr>
          <a:lstStyle/>
          <a:p>
            <a:r>
              <a:rPr lang="en-US" sz="4000" dirty="0"/>
              <a:t>Lecture </a:t>
            </a:r>
            <a:r>
              <a:rPr lang="en-US" sz="4000" dirty="0" smtClean="0"/>
              <a:t>11</a:t>
            </a:r>
            <a:endParaRPr lang="en-US" sz="4000" dirty="0"/>
          </a:p>
        </p:txBody>
      </p:sp>
    </p:spTree>
    <p:extLst>
      <p:ext uri="{BB962C8B-B14F-4D97-AF65-F5344CB8AC3E}">
        <p14:creationId xmlns:p14="http://schemas.microsoft.com/office/powerpoint/2010/main" xmlns="" val="60229582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028700" y="1905000"/>
            <a:ext cx="6927850" cy="2820144"/>
            <a:chOff x="1028700" y="1905000"/>
            <a:chExt cx="6927850" cy="2268538"/>
          </a:xfrm>
          <a:solidFill>
            <a:schemeClr val="bg1"/>
          </a:solidFill>
        </p:grpSpPr>
        <p:sp>
          <p:nvSpPr>
            <p:cNvPr id="15362" name="Rectangle 3"/>
            <p:cNvSpPr>
              <a:spLocks noChangeArrowheads="1"/>
            </p:cNvSpPr>
            <p:nvPr/>
          </p:nvSpPr>
          <p:spPr bwMode="auto">
            <a:xfrm>
              <a:off x="6000750" y="2857500"/>
              <a:ext cx="1955800" cy="3810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Bank/Vendor</a:t>
              </a:r>
            </a:p>
          </p:txBody>
        </p:sp>
        <p:sp>
          <p:nvSpPr>
            <p:cNvPr id="15363" name="Rectangle 6"/>
            <p:cNvSpPr>
              <a:spLocks noChangeArrowheads="1"/>
            </p:cNvSpPr>
            <p:nvPr/>
          </p:nvSpPr>
          <p:spPr bwMode="auto">
            <a:xfrm>
              <a:off x="1028700" y="2895600"/>
              <a:ext cx="1828800" cy="3810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Customer</a:t>
              </a:r>
            </a:p>
          </p:txBody>
        </p:sp>
        <p:sp>
          <p:nvSpPr>
            <p:cNvPr id="15364" name="Line 9"/>
            <p:cNvSpPr>
              <a:spLocks noChangeShapeType="1"/>
            </p:cNvSpPr>
            <p:nvPr/>
          </p:nvSpPr>
          <p:spPr bwMode="auto">
            <a:xfrm>
              <a:off x="2895600" y="3048000"/>
              <a:ext cx="3048000" cy="0"/>
            </a:xfrm>
            <a:prstGeom prst="line">
              <a:avLst/>
            </a:prstGeom>
            <a:grpFill/>
            <a:ln w="381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5365" name="Oval 10"/>
            <p:cNvSpPr>
              <a:spLocks noChangeArrowheads="1"/>
            </p:cNvSpPr>
            <p:nvPr/>
          </p:nvSpPr>
          <p:spPr bwMode="auto">
            <a:xfrm>
              <a:off x="4102100" y="2781300"/>
              <a:ext cx="457200" cy="4572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1</a:t>
              </a:r>
            </a:p>
          </p:txBody>
        </p:sp>
        <p:cxnSp>
          <p:nvCxnSpPr>
            <p:cNvPr id="15366" name="AutoShape 11"/>
            <p:cNvCxnSpPr>
              <a:cxnSpLocks noChangeShapeType="1"/>
              <a:stCxn id="15362" idx="0"/>
              <a:endCxn id="15363" idx="0"/>
            </p:cNvCxnSpPr>
            <p:nvPr/>
          </p:nvCxnSpPr>
          <p:spPr bwMode="auto">
            <a:xfrm rot="16200000" flipH="1" flipV="1">
              <a:off x="4441825" y="358775"/>
              <a:ext cx="38100" cy="5035550"/>
            </a:xfrm>
            <a:prstGeom prst="bentConnector3">
              <a:avLst>
                <a:gd name="adj1" fmla="val -1800005"/>
              </a:avLst>
            </a:prstGeom>
            <a:grpFill/>
            <a:ln w="28575">
              <a:solidFill>
                <a:schemeClr val="tx1"/>
              </a:solidFill>
              <a:miter lim="800000"/>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5367" name="Oval 12"/>
            <p:cNvSpPr>
              <a:spLocks noChangeArrowheads="1"/>
            </p:cNvSpPr>
            <p:nvPr/>
          </p:nvSpPr>
          <p:spPr bwMode="auto">
            <a:xfrm>
              <a:off x="4102100" y="1905000"/>
              <a:ext cx="457200" cy="4572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2</a:t>
              </a:r>
            </a:p>
          </p:txBody>
        </p:sp>
        <p:cxnSp>
          <p:nvCxnSpPr>
            <p:cNvPr id="15368" name="AutoShape 13"/>
            <p:cNvCxnSpPr>
              <a:cxnSpLocks noChangeShapeType="1"/>
              <a:stCxn id="15363" idx="2"/>
              <a:endCxn id="15362" idx="2"/>
            </p:cNvCxnSpPr>
            <p:nvPr/>
          </p:nvCxnSpPr>
          <p:spPr bwMode="auto">
            <a:xfrm rot="5400000" flipH="1" flipV="1">
              <a:off x="4441825" y="739775"/>
              <a:ext cx="38100" cy="5035550"/>
            </a:xfrm>
            <a:prstGeom prst="bentConnector3">
              <a:avLst>
                <a:gd name="adj1" fmla="val -1761296"/>
              </a:avLst>
            </a:prstGeom>
            <a:grpFill/>
            <a:ln w="28575">
              <a:solidFill>
                <a:schemeClr val="tx1"/>
              </a:solidFill>
              <a:miter lim="800000"/>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5369" name="Oval 14"/>
            <p:cNvSpPr>
              <a:spLocks noChangeArrowheads="1"/>
            </p:cNvSpPr>
            <p:nvPr/>
          </p:nvSpPr>
          <p:spPr bwMode="auto">
            <a:xfrm>
              <a:off x="4102100" y="3716338"/>
              <a:ext cx="457200" cy="4572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3</a:t>
              </a:r>
            </a:p>
          </p:txBody>
        </p:sp>
      </p:grpSp>
      <p:sp>
        <p:nvSpPr>
          <p:cNvPr id="38927" name="Rectangle 15"/>
          <p:cNvSpPr>
            <a:spLocks noChangeArrowheads="1"/>
          </p:cNvSpPr>
          <p:nvPr/>
        </p:nvSpPr>
        <p:spPr bwMode="auto">
          <a:xfrm>
            <a:off x="152400" y="304800"/>
            <a:ext cx="8686800" cy="99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92075" tIns="46038" rIns="92075" bIns="46038" anchor="ctr"/>
          <a:lstStyle>
            <a:lvl1pPr>
              <a:spcBef>
                <a:spcPct val="0"/>
              </a:spcBef>
              <a:defRPr kumimoji="1" sz="2400">
                <a:solidFill>
                  <a:schemeClr val="tx1"/>
                </a:solidFill>
                <a:latin typeface="Times New Roman" charset="0"/>
              </a:defRPr>
            </a:lvl1pPr>
            <a:lvl2pPr>
              <a:spcBef>
                <a:spcPct val="0"/>
              </a:spcBef>
              <a:defRPr kumimoji="1" sz="2400">
                <a:solidFill>
                  <a:schemeClr val="tx1"/>
                </a:solidFill>
                <a:latin typeface="Times New Roman" charset="0"/>
              </a:defRPr>
            </a:lvl2pPr>
            <a:lvl3pPr>
              <a:spcBef>
                <a:spcPct val="0"/>
              </a:spcBef>
              <a:defRPr kumimoji="1" sz="2400">
                <a:solidFill>
                  <a:schemeClr val="tx1"/>
                </a:solidFill>
                <a:latin typeface="Times New Roman" charset="0"/>
              </a:defRPr>
            </a:lvl3pPr>
            <a:lvl4pPr>
              <a:spcBef>
                <a:spcPct val="0"/>
              </a:spcBef>
              <a:defRPr kumimoji="1" sz="2400">
                <a:solidFill>
                  <a:schemeClr val="tx1"/>
                </a:solidFill>
                <a:latin typeface="Times New Roman" charset="0"/>
              </a:defRPr>
            </a:lvl4pPr>
            <a:lvl5pPr>
              <a:spcBef>
                <a:spcPct val="0"/>
              </a:spcBef>
              <a:defRPr kumimoji="1" sz="2400">
                <a:solidFill>
                  <a:schemeClr val="tx1"/>
                </a:solidFill>
                <a:latin typeface="Times New Roman" charset="0"/>
              </a:defRPr>
            </a:lvl5pPr>
            <a:lvl6pPr marL="457200" fontAlgn="base">
              <a:spcBef>
                <a:spcPct val="0"/>
              </a:spcBef>
              <a:spcAft>
                <a:spcPct val="0"/>
              </a:spcAft>
              <a:defRPr kumimoji="1" sz="2400">
                <a:solidFill>
                  <a:schemeClr val="tx1"/>
                </a:solidFill>
                <a:latin typeface="Times New Roman" charset="0"/>
              </a:defRPr>
            </a:lvl6pPr>
            <a:lvl7pPr marL="914400" fontAlgn="base">
              <a:spcBef>
                <a:spcPct val="0"/>
              </a:spcBef>
              <a:spcAft>
                <a:spcPct val="0"/>
              </a:spcAft>
              <a:defRPr kumimoji="1" sz="2400">
                <a:solidFill>
                  <a:schemeClr val="tx1"/>
                </a:solidFill>
                <a:latin typeface="Times New Roman" charset="0"/>
              </a:defRPr>
            </a:lvl7pPr>
            <a:lvl8pPr marL="1371600" fontAlgn="base">
              <a:spcBef>
                <a:spcPct val="0"/>
              </a:spcBef>
              <a:spcAft>
                <a:spcPct val="0"/>
              </a:spcAft>
              <a:defRPr kumimoji="1" sz="2400">
                <a:solidFill>
                  <a:schemeClr val="tx1"/>
                </a:solidFill>
                <a:latin typeface="Times New Roman" charset="0"/>
              </a:defRPr>
            </a:lvl8pPr>
            <a:lvl9pPr marL="1828800" fontAlgn="base">
              <a:spcBef>
                <a:spcPct val="0"/>
              </a:spcBef>
              <a:spcAft>
                <a:spcPct val="0"/>
              </a:spcAft>
              <a:defRPr kumimoji="1" sz="2400">
                <a:solidFill>
                  <a:schemeClr val="tx1"/>
                </a:solidFill>
                <a:latin typeface="Times New Roman" charset="0"/>
              </a:defRPr>
            </a:lvl9pPr>
          </a:lstStyle>
          <a:p>
            <a:pPr algn="ctr">
              <a:defRPr/>
            </a:pPr>
            <a:r>
              <a:rPr lang="en-US" sz="3600" dirty="0">
                <a:latin typeface="+mj-lt"/>
              </a:rPr>
              <a:t>Lecture 11</a:t>
            </a:r>
          </a:p>
          <a:p>
            <a:pPr algn="ctr">
              <a:defRPr/>
            </a:pPr>
            <a:r>
              <a:rPr lang="en-US" altLang="en-US" sz="3600" dirty="0">
                <a:latin typeface="+mj-lt"/>
              </a:rPr>
              <a:t>MODEL I – GRAPHICAL PRESENTATION</a:t>
            </a:r>
          </a:p>
        </p:txBody>
      </p:sp>
    </p:spTree>
    <p:extLst>
      <p:ext uri="{BB962C8B-B14F-4D97-AF65-F5344CB8AC3E}">
        <p14:creationId xmlns:p14="http://schemas.microsoft.com/office/powerpoint/2010/main" xmlns="" val="109164684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19100" y="1772816"/>
            <a:ext cx="7810500" cy="3600400"/>
            <a:chOff x="419100" y="2219325"/>
            <a:chExt cx="7810500" cy="2705100"/>
          </a:xfrm>
          <a:solidFill>
            <a:schemeClr val="bg1"/>
          </a:solidFill>
        </p:grpSpPr>
        <p:sp>
          <p:nvSpPr>
            <p:cNvPr id="19458" name="Rectangle 14"/>
            <p:cNvSpPr>
              <a:spLocks noChangeArrowheads="1"/>
            </p:cNvSpPr>
            <p:nvPr/>
          </p:nvSpPr>
          <p:spPr bwMode="auto">
            <a:xfrm>
              <a:off x="3309938" y="2219325"/>
              <a:ext cx="1787525" cy="7620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Vendor</a:t>
              </a:r>
            </a:p>
          </p:txBody>
        </p:sp>
        <p:grpSp>
          <p:nvGrpSpPr>
            <p:cNvPr id="19459" name="Group 4"/>
            <p:cNvGrpSpPr>
              <a:grpSpLocks/>
            </p:cNvGrpSpPr>
            <p:nvPr/>
          </p:nvGrpSpPr>
          <p:grpSpPr bwMode="auto">
            <a:xfrm>
              <a:off x="419100" y="2333625"/>
              <a:ext cx="7810500" cy="2590800"/>
              <a:chOff x="419100" y="2971800"/>
              <a:chExt cx="7810500" cy="2590800"/>
            </a:xfrm>
            <a:grpFill/>
          </p:grpSpPr>
          <p:cxnSp>
            <p:nvCxnSpPr>
              <p:cNvPr id="19461" name="AutoShape 9"/>
              <p:cNvCxnSpPr>
                <a:cxnSpLocks noChangeShapeType="1"/>
              </p:cNvCxnSpPr>
              <p:nvPr/>
            </p:nvCxnSpPr>
            <p:spPr bwMode="auto">
              <a:xfrm flipV="1">
                <a:off x="1409700" y="3200400"/>
                <a:ext cx="1866900" cy="1066800"/>
              </a:xfrm>
              <a:prstGeom prst="bentConnector3">
                <a:avLst>
                  <a:gd name="adj1" fmla="val 231"/>
                </a:avLst>
              </a:prstGeom>
              <a:grpFill/>
              <a:ln w="25400">
                <a:solidFill>
                  <a:schemeClr val="tx1"/>
                </a:solidFill>
                <a:miter lim="800000"/>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9462" name="Line 10"/>
              <p:cNvSpPr>
                <a:spLocks noChangeShapeType="1"/>
              </p:cNvSpPr>
              <p:nvPr/>
            </p:nvSpPr>
            <p:spPr bwMode="auto">
              <a:xfrm>
                <a:off x="2362200" y="4876800"/>
                <a:ext cx="4191000" cy="0"/>
              </a:xfrm>
              <a:prstGeom prst="line">
                <a:avLst/>
              </a:prstGeom>
              <a:grpFill/>
              <a:ln w="254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463" name="Rectangle 12"/>
              <p:cNvSpPr>
                <a:spLocks noChangeArrowheads="1"/>
              </p:cNvSpPr>
              <p:nvPr/>
            </p:nvSpPr>
            <p:spPr bwMode="auto">
              <a:xfrm>
                <a:off x="419100" y="4267200"/>
                <a:ext cx="1828800" cy="1226574"/>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Customer</a:t>
                </a:r>
              </a:p>
            </p:txBody>
          </p:sp>
          <p:sp>
            <p:nvSpPr>
              <p:cNvPr id="19464" name="Rectangle 13"/>
              <p:cNvSpPr>
                <a:spLocks noChangeArrowheads="1"/>
              </p:cNvSpPr>
              <p:nvPr/>
            </p:nvSpPr>
            <p:spPr bwMode="auto">
              <a:xfrm>
                <a:off x="6553200" y="4267200"/>
                <a:ext cx="1676400" cy="12192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Bank</a:t>
                </a:r>
              </a:p>
            </p:txBody>
          </p:sp>
          <p:cxnSp>
            <p:nvCxnSpPr>
              <p:cNvPr id="19465" name="AutoShape 15"/>
              <p:cNvCxnSpPr>
                <a:cxnSpLocks noChangeShapeType="1"/>
                <a:stCxn id="19464" idx="0"/>
              </p:cNvCxnSpPr>
              <p:nvPr/>
            </p:nvCxnSpPr>
            <p:spPr bwMode="auto">
              <a:xfrm rot="16200000" flipV="1">
                <a:off x="5701507" y="2577306"/>
                <a:ext cx="1085850" cy="2293937"/>
              </a:xfrm>
              <a:prstGeom prst="bentConnector2">
                <a:avLst/>
              </a:prstGeom>
              <a:grpFill/>
              <a:ln w="25400">
                <a:solidFill>
                  <a:schemeClr val="tx1"/>
                </a:solidFill>
                <a:miter lim="800000"/>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9466" name="Line 17"/>
              <p:cNvSpPr>
                <a:spLocks noChangeShapeType="1"/>
              </p:cNvSpPr>
              <p:nvPr/>
            </p:nvSpPr>
            <p:spPr bwMode="auto">
              <a:xfrm>
                <a:off x="5105400" y="3505200"/>
                <a:ext cx="1828800" cy="0"/>
              </a:xfrm>
              <a:prstGeom prst="line">
                <a:avLst/>
              </a:prstGeom>
              <a:grpFill/>
              <a:ln w="254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467" name="Line 18"/>
              <p:cNvSpPr>
                <a:spLocks noChangeShapeType="1"/>
              </p:cNvSpPr>
              <p:nvPr/>
            </p:nvSpPr>
            <p:spPr bwMode="auto">
              <a:xfrm>
                <a:off x="6934200" y="3505200"/>
                <a:ext cx="0" cy="762000"/>
              </a:xfrm>
              <a:prstGeom prst="line">
                <a:avLst/>
              </a:prstGeom>
              <a:grpFill/>
              <a:ln w="254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468" name="Oval 19"/>
              <p:cNvSpPr>
                <a:spLocks noChangeArrowheads="1"/>
              </p:cNvSpPr>
              <p:nvPr/>
            </p:nvSpPr>
            <p:spPr bwMode="auto">
              <a:xfrm>
                <a:off x="1981200" y="3048000"/>
                <a:ext cx="533400" cy="3810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1</a:t>
                </a:r>
              </a:p>
            </p:txBody>
          </p:sp>
          <p:sp>
            <p:nvSpPr>
              <p:cNvPr id="19469" name="Oval 20"/>
              <p:cNvSpPr>
                <a:spLocks noChangeArrowheads="1"/>
              </p:cNvSpPr>
              <p:nvPr/>
            </p:nvSpPr>
            <p:spPr bwMode="auto">
              <a:xfrm>
                <a:off x="3733800" y="4724400"/>
                <a:ext cx="533400" cy="3810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2</a:t>
                </a:r>
              </a:p>
            </p:txBody>
          </p:sp>
          <p:sp>
            <p:nvSpPr>
              <p:cNvPr id="19470" name="Oval 21"/>
              <p:cNvSpPr>
                <a:spLocks noChangeArrowheads="1"/>
              </p:cNvSpPr>
              <p:nvPr/>
            </p:nvSpPr>
            <p:spPr bwMode="auto">
              <a:xfrm>
                <a:off x="6705600" y="2971800"/>
                <a:ext cx="533400" cy="3810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3</a:t>
                </a:r>
              </a:p>
            </p:txBody>
          </p:sp>
          <p:sp>
            <p:nvSpPr>
              <p:cNvPr id="19471" name="Oval 22"/>
              <p:cNvSpPr>
                <a:spLocks noChangeArrowheads="1"/>
              </p:cNvSpPr>
              <p:nvPr/>
            </p:nvSpPr>
            <p:spPr bwMode="auto">
              <a:xfrm>
                <a:off x="5486400" y="3352800"/>
                <a:ext cx="533400" cy="3810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4</a:t>
                </a:r>
              </a:p>
            </p:txBody>
          </p:sp>
          <p:sp>
            <p:nvSpPr>
              <p:cNvPr id="19472" name="Line 23"/>
              <p:cNvSpPr>
                <a:spLocks noChangeShapeType="1"/>
              </p:cNvSpPr>
              <p:nvPr/>
            </p:nvSpPr>
            <p:spPr bwMode="auto">
              <a:xfrm flipH="1">
                <a:off x="2362200" y="4495800"/>
                <a:ext cx="4114800" cy="0"/>
              </a:xfrm>
              <a:prstGeom prst="line">
                <a:avLst/>
              </a:prstGeom>
              <a:grpFill/>
              <a:ln w="25400">
                <a:solidFill>
                  <a:schemeClr val="tx1"/>
                </a:solidFill>
                <a:round/>
                <a:headEnd type="none" w="sm" len="sm"/>
                <a:tailEnd type="stealth"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473" name="Line 24"/>
              <p:cNvSpPr>
                <a:spLocks noChangeShapeType="1"/>
              </p:cNvSpPr>
              <p:nvPr/>
            </p:nvSpPr>
            <p:spPr bwMode="auto">
              <a:xfrm>
                <a:off x="2286000" y="5410200"/>
                <a:ext cx="4267200" cy="0"/>
              </a:xfrm>
              <a:prstGeom prst="line">
                <a:avLst/>
              </a:prstGeom>
              <a:grpFill/>
              <a:ln w="254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474" name="Oval 25"/>
              <p:cNvSpPr>
                <a:spLocks noChangeArrowheads="1"/>
              </p:cNvSpPr>
              <p:nvPr/>
            </p:nvSpPr>
            <p:spPr bwMode="auto">
              <a:xfrm>
                <a:off x="3733800" y="5181600"/>
                <a:ext cx="533400" cy="3810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6</a:t>
                </a:r>
              </a:p>
            </p:txBody>
          </p:sp>
          <p:sp>
            <p:nvSpPr>
              <p:cNvPr id="19475" name="Oval 26"/>
              <p:cNvSpPr>
                <a:spLocks noChangeArrowheads="1"/>
              </p:cNvSpPr>
              <p:nvPr/>
            </p:nvSpPr>
            <p:spPr bwMode="auto">
              <a:xfrm>
                <a:off x="3733800" y="4267200"/>
                <a:ext cx="533400" cy="3810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5</a:t>
                </a:r>
              </a:p>
            </p:txBody>
          </p:sp>
        </p:grpSp>
      </p:grpSp>
      <p:sp>
        <p:nvSpPr>
          <p:cNvPr id="42011" name="Rectangle 27"/>
          <p:cNvSpPr>
            <a:spLocks noChangeArrowheads="1"/>
          </p:cNvSpPr>
          <p:nvPr/>
        </p:nvSpPr>
        <p:spPr bwMode="auto">
          <a:xfrm>
            <a:off x="352015" y="152400"/>
            <a:ext cx="8534400" cy="998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nchor="ctr"/>
          <a:lstStyle>
            <a:lvl1pPr>
              <a:spcBef>
                <a:spcPct val="0"/>
              </a:spcBef>
              <a:defRPr kumimoji="1" sz="2400">
                <a:solidFill>
                  <a:schemeClr val="tx1"/>
                </a:solidFill>
                <a:latin typeface="Times New Roman" charset="0"/>
              </a:defRPr>
            </a:lvl1pPr>
            <a:lvl2pPr>
              <a:spcBef>
                <a:spcPct val="0"/>
              </a:spcBef>
              <a:defRPr kumimoji="1" sz="2400">
                <a:solidFill>
                  <a:schemeClr val="tx1"/>
                </a:solidFill>
                <a:latin typeface="Times New Roman" charset="0"/>
              </a:defRPr>
            </a:lvl2pPr>
            <a:lvl3pPr>
              <a:spcBef>
                <a:spcPct val="0"/>
              </a:spcBef>
              <a:defRPr kumimoji="1" sz="2400">
                <a:solidFill>
                  <a:schemeClr val="tx1"/>
                </a:solidFill>
                <a:latin typeface="Times New Roman" charset="0"/>
              </a:defRPr>
            </a:lvl3pPr>
            <a:lvl4pPr>
              <a:spcBef>
                <a:spcPct val="0"/>
              </a:spcBef>
              <a:defRPr kumimoji="1" sz="2400">
                <a:solidFill>
                  <a:schemeClr val="tx1"/>
                </a:solidFill>
                <a:latin typeface="Times New Roman" charset="0"/>
              </a:defRPr>
            </a:lvl4pPr>
            <a:lvl5pPr>
              <a:spcBef>
                <a:spcPct val="0"/>
              </a:spcBef>
              <a:defRPr kumimoji="1" sz="2400">
                <a:solidFill>
                  <a:schemeClr val="tx1"/>
                </a:solidFill>
                <a:latin typeface="Times New Roman" charset="0"/>
              </a:defRPr>
            </a:lvl5pPr>
            <a:lvl6pPr marL="457200" fontAlgn="base">
              <a:spcBef>
                <a:spcPct val="0"/>
              </a:spcBef>
              <a:spcAft>
                <a:spcPct val="0"/>
              </a:spcAft>
              <a:defRPr kumimoji="1" sz="2400">
                <a:solidFill>
                  <a:schemeClr val="tx1"/>
                </a:solidFill>
                <a:latin typeface="Times New Roman" charset="0"/>
              </a:defRPr>
            </a:lvl6pPr>
            <a:lvl7pPr marL="914400" fontAlgn="base">
              <a:spcBef>
                <a:spcPct val="0"/>
              </a:spcBef>
              <a:spcAft>
                <a:spcPct val="0"/>
              </a:spcAft>
              <a:defRPr kumimoji="1" sz="2400">
                <a:solidFill>
                  <a:schemeClr val="tx1"/>
                </a:solidFill>
                <a:latin typeface="Times New Roman" charset="0"/>
              </a:defRPr>
            </a:lvl7pPr>
            <a:lvl8pPr marL="1371600" fontAlgn="base">
              <a:spcBef>
                <a:spcPct val="0"/>
              </a:spcBef>
              <a:spcAft>
                <a:spcPct val="0"/>
              </a:spcAft>
              <a:defRPr kumimoji="1" sz="2400">
                <a:solidFill>
                  <a:schemeClr val="tx1"/>
                </a:solidFill>
                <a:latin typeface="Times New Roman" charset="0"/>
              </a:defRPr>
            </a:lvl8pPr>
            <a:lvl9pPr marL="1828800" fontAlgn="base">
              <a:spcBef>
                <a:spcPct val="0"/>
              </a:spcBef>
              <a:spcAft>
                <a:spcPct val="0"/>
              </a:spcAft>
              <a:defRPr kumimoji="1" sz="2400">
                <a:solidFill>
                  <a:schemeClr val="tx1"/>
                </a:solidFill>
                <a:latin typeface="Times New Roman" charset="0"/>
              </a:defRPr>
            </a:lvl9pPr>
          </a:lstStyle>
          <a:p>
            <a:pPr algn="ctr">
              <a:defRPr/>
            </a:pPr>
            <a:r>
              <a:rPr lang="en-US" sz="4400" dirty="0">
                <a:latin typeface="+mj-lt"/>
              </a:rPr>
              <a:t>Lecture 11</a:t>
            </a:r>
          </a:p>
          <a:p>
            <a:pPr algn="ctr">
              <a:defRPr/>
            </a:pPr>
            <a:r>
              <a:rPr lang="en-US" altLang="en-US" sz="4400" dirty="0" smtClean="0">
                <a:latin typeface="+mj-lt"/>
                <a:cs typeface="Arial" pitchFamily="34" charset="0"/>
              </a:rPr>
              <a:t>Model II – Graphical Presentation</a:t>
            </a:r>
            <a:endParaRPr lang="en-US" altLang="en-US" sz="4400" dirty="0">
              <a:latin typeface="+mj-lt"/>
              <a:cs typeface="Arial" pitchFamily="34" charset="0"/>
            </a:endParaRPr>
          </a:p>
        </p:txBody>
      </p:sp>
    </p:spTree>
    <p:extLst>
      <p:ext uri="{BB962C8B-B14F-4D97-AF65-F5344CB8AC3E}">
        <p14:creationId xmlns:p14="http://schemas.microsoft.com/office/powerpoint/2010/main" xmlns="" val="31557723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27" name="Rectangle 23"/>
          <p:cNvSpPr>
            <a:spLocks noChangeArrowheads="1"/>
          </p:cNvSpPr>
          <p:nvPr/>
        </p:nvSpPr>
        <p:spPr bwMode="auto">
          <a:xfrm>
            <a:off x="28575" y="0"/>
            <a:ext cx="8858250" cy="954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nchor="ctr"/>
          <a:lstStyle>
            <a:lvl1pPr>
              <a:spcBef>
                <a:spcPct val="0"/>
              </a:spcBef>
              <a:defRPr kumimoji="1" sz="2400">
                <a:solidFill>
                  <a:schemeClr val="tx1"/>
                </a:solidFill>
                <a:latin typeface="Times New Roman" charset="0"/>
              </a:defRPr>
            </a:lvl1pPr>
            <a:lvl2pPr>
              <a:spcBef>
                <a:spcPct val="0"/>
              </a:spcBef>
              <a:defRPr kumimoji="1" sz="2400">
                <a:solidFill>
                  <a:schemeClr val="tx1"/>
                </a:solidFill>
                <a:latin typeface="Times New Roman" charset="0"/>
              </a:defRPr>
            </a:lvl2pPr>
            <a:lvl3pPr>
              <a:spcBef>
                <a:spcPct val="0"/>
              </a:spcBef>
              <a:defRPr kumimoji="1" sz="2400">
                <a:solidFill>
                  <a:schemeClr val="tx1"/>
                </a:solidFill>
                <a:latin typeface="Times New Roman" charset="0"/>
              </a:defRPr>
            </a:lvl3pPr>
            <a:lvl4pPr>
              <a:spcBef>
                <a:spcPct val="0"/>
              </a:spcBef>
              <a:defRPr kumimoji="1" sz="2400">
                <a:solidFill>
                  <a:schemeClr val="tx1"/>
                </a:solidFill>
                <a:latin typeface="Times New Roman" charset="0"/>
              </a:defRPr>
            </a:lvl4pPr>
            <a:lvl5pPr>
              <a:spcBef>
                <a:spcPct val="0"/>
              </a:spcBef>
              <a:defRPr kumimoji="1" sz="2400">
                <a:solidFill>
                  <a:schemeClr val="tx1"/>
                </a:solidFill>
                <a:latin typeface="Times New Roman" charset="0"/>
              </a:defRPr>
            </a:lvl5pPr>
            <a:lvl6pPr marL="457200" fontAlgn="base">
              <a:spcBef>
                <a:spcPct val="0"/>
              </a:spcBef>
              <a:spcAft>
                <a:spcPct val="0"/>
              </a:spcAft>
              <a:defRPr kumimoji="1" sz="2400">
                <a:solidFill>
                  <a:schemeClr val="tx1"/>
                </a:solidFill>
                <a:latin typeface="Times New Roman" charset="0"/>
              </a:defRPr>
            </a:lvl6pPr>
            <a:lvl7pPr marL="914400" fontAlgn="base">
              <a:spcBef>
                <a:spcPct val="0"/>
              </a:spcBef>
              <a:spcAft>
                <a:spcPct val="0"/>
              </a:spcAft>
              <a:defRPr kumimoji="1" sz="2400">
                <a:solidFill>
                  <a:schemeClr val="tx1"/>
                </a:solidFill>
                <a:latin typeface="Times New Roman" charset="0"/>
              </a:defRPr>
            </a:lvl7pPr>
            <a:lvl8pPr marL="1371600" fontAlgn="base">
              <a:spcBef>
                <a:spcPct val="0"/>
              </a:spcBef>
              <a:spcAft>
                <a:spcPct val="0"/>
              </a:spcAft>
              <a:defRPr kumimoji="1" sz="2400">
                <a:solidFill>
                  <a:schemeClr val="tx1"/>
                </a:solidFill>
                <a:latin typeface="Times New Roman" charset="0"/>
              </a:defRPr>
            </a:lvl8pPr>
            <a:lvl9pPr marL="1828800" fontAlgn="base">
              <a:spcBef>
                <a:spcPct val="0"/>
              </a:spcBef>
              <a:spcAft>
                <a:spcPct val="0"/>
              </a:spcAft>
              <a:defRPr kumimoji="1" sz="2400">
                <a:solidFill>
                  <a:schemeClr val="tx1"/>
                </a:solidFill>
                <a:latin typeface="Times New Roman" charset="0"/>
              </a:defRPr>
            </a:lvl9pPr>
          </a:lstStyle>
          <a:p>
            <a:pPr algn="ctr">
              <a:defRPr/>
            </a:pPr>
            <a:r>
              <a:rPr lang="en-US" sz="3600" dirty="0">
                <a:latin typeface="+mj-lt"/>
              </a:rPr>
              <a:t>Lecture 11</a:t>
            </a:r>
          </a:p>
          <a:p>
            <a:pPr algn="ctr">
              <a:defRPr/>
            </a:pPr>
            <a:r>
              <a:rPr lang="en-US" altLang="en-US" sz="3600" dirty="0" smtClean="0">
                <a:latin typeface="+mj-lt"/>
                <a:cs typeface="Arial" pitchFamily="34" charset="0"/>
              </a:rPr>
              <a:t>Model III – Graphical Presentation</a:t>
            </a:r>
            <a:endParaRPr lang="en-US" altLang="en-US" sz="3600" dirty="0">
              <a:latin typeface="+mj-lt"/>
              <a:cs typeface="Arial" pitchFamily="34" charset="0"/>
            </a:endParaRPr>
          </a:p>
        </p:txBody>
      </p:sp>
      <p:grpSp>
        <p:nvGrpSpPr>
          <p:cNvPr id="25603" name="Group 36"/>
          <p:cNvGrpSpPr>
            <a:grpSpLocks/>
          </p:cNvGrpSpPr>
          <p:nvPr/>
        </p:nvGrpSpPr>
        <p:grpSpPr bwMode="auto">
          <a:xfrm>
            <a:off x="251520" y="1351400"/>
            <a:ext cx="8424936" cy="5270097"/>
            <a:chOff x="571500" y="2057400"/>
            <a:chExt cx="7739216" cy="4887861"/>
          </a:xfrm>
          <a:solidFill>
            <a:schemeClr val="bg1"/>
          </a:solidFill>
        </p:grpSpPr>
        <p:cxnSp>
          <p:nvCxnSpPr>
            <p:cNvPr id="54" name="Straight Connector 53"/>
            <p:cNvCxnSpPr/>
            <p:nvPr/>
          </p:nvCxnSpPr>
          <p:spPr>
            <a:xfrm>
              <a:off x="1600220" y="6028985"/>
              <a:ext cx="5564298" cy="0"/>
            </a:xfrm>
            <a:prstGeom prst="line">
              <a:avLst/>
            </a:prstGeom>
            <a:grpFill/>
            <a:ln w="25400">
              <a:solidFill>
                <a:schemeClr val="tx1"/>
              </a:solidFill>
              <a:tailEnd w="lg" len="lg"/>
            </a:ln>
          </p:spPr>
          <p:style>
            <a:lnRef idx="1">
              <a:schemeClr val="accent1"/>
            </a:lnRef>
            <a:fillRef idx="0">
              <a:schemeClr val="accent1"/>
            </a:fillRef>
            <a:effectRef idx="0">
              <a:schemeClr val="accent1"/>
            </a:effectRef>
            <a:fontRef idx="minor">
              <a:schemeClr val="tx1"/>
            </a:fontRef>
          </p:style>
        </p:cxnSp>
        <p:sp>
          <p:nvSpPr>
            <p:cNvPr id="25605" name="Rectangle 3"/>
            <p:cNvSpPr>
              <a:spLocks noChangeArrowheads="1"/>
            </p:cNvSpPr>
            <p:nvPr/>
          </p:nvSpPr>
          <p:spPr bwMode="auto">
            <a:xfrm>
              <a:off x="6634316" y="3810000"/>
              <a:ext cx="1676400" cy="18669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Bank</a:t>
              </a:r>
            </a:p>
          </p:txBody>
        </p:sp>
        <p:sp>
          <p:nvSpPr>
            <p:cNvPr id="25606" name="Rectangle 7"/>
            <p:cNvSpPr>
              <a:spLocks noChangeArrowheads="1"/>
            </p:cNvSpPr>
            <p:nvPr/>
          </p:nvSpPr>
          <p:spPr bwMode="auto">
            <a:xfrm>
              <a:off x="3276600" y="2057400"/>
              <a:ext cx="1793158" cy="1000124"/>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Vendor</a:t>
              </a:r>
            </a:p>
          </p:txBody>
        </p:sp>
        <p:sp>
          <p:nvSpPr>
            <p:cNvPr id="25607" name="Line 9"/>
            <p:cNvSpPr>
              <a:spLocks noChangeShapeType="1"/>
            </p:cNvSpPr>
            <p:nvPr/>
          </p:nvSpPr>
          <p:spPr bwMode="auto">
            <a:xfrm flipH="1">
              <a:off x="2247900" y="4648200"/>
              <a:ext cx="4381500" cy="0"/>
            </a:xfrm>
            <a:prstGeom prst="line">
              <a:avLst/>
            </a:prstGeom>
            <a:grpFill/>
            <a:ln w="254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cxnSp>
          <p:nvCxnSpPr>
            <p:cNvPr id="25608" name="AutoShape 10"/>
            <p:cNvCxnSpPr>
              <a:cxnSpLocks noChangeShapeType="1"/>
              <a:stCxn id="25625" idx="0"/>
            </p:cNvCxnSpPr>
            <p:nvPr/>
          </p:nvCxnSpPr>
          <p:spPr bwMode="auto">
            <a:xfrm rot="5400000" flipH="1" flipV="1">
              <a:off x="1628775" y="2162175"/>
              <a:ext cx="1428750" cy="1866900"/>
            </a:xfrm>
            <a:prstGeom prst="bentConnector2">
              <a:avLst/>
            </a:prstGeom>
            <a:grpFill/>
            <a:ln w="25400" cap="rnd">
              <a:solidFill>
                <a:schemeClr val="tx1"/>
              </a:solidFill>
              <a:miter lim="800000"/>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5609" name="Line 11"/>
            <p:cNvSpPr>
              <a:spLocks noChangeShapeType="1"/>
            </p:cNvSpPr>
            <p:nvPr/>
          </p:nvSpPr>
          <p:spPr bwMode="auto">
            <a:xfrm flipH="1">
              <a:off x="1752600" y="2743200"/>
              <a:ext cx="1485900" cy="0"/>
            </a:xfrm>
            <a:prstGeom prst="line">
              <a:avLst/>
            </a:prstGeom>
            <a:grpFill/>
            <a:ln w="25400">
              <a:solidFill>
                <a:schemeClr val="tx1"/>
              </a:solidFill>
              <a:round/>
              <a:headEnd type="none" w="sm" len="sm"/>
              <a:tailEnd type="non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5610" name="Line 12"/>
            <p:cNvSpPr>
              <a:spLocks noChangeShapeType="1"/>
            </p:cNvSpPr>
            <p:nvPr/>
          </p:nvSpPr>
          <p:spPr bwMode="auto">
            <a:xfrm>
              <a:off x="1752600" y="2743200"/>
              <a:ext cx="0" cy="1066800"/>
            </a:xfrm>
            <a:prstGeom prst="line">
              <a:avLst/>
            </a:prstGeom>
            <a:grpFill/>
            <a:ln w="254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5611" name="Oval 19"/>
            <p:cNvSpPr>
              <a:spLocks noChangeArrowheads="1"/>
            </p:cNvSpPr>
            <p:nvPr/>
          </p:nvSpPr>
          <p:spPr bwMode="auto">
            <a:xfrm>
              <a:off x="2362200" y="2514600"/>
              <a:ext cx="533400" cy="5334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4</a:t>
              </a:r>
            </a:p>
          </p:txBody>
        </p:sp>
        <p:sp>
          <p:nvSpPr>
            <p:cNvPr id="25612" name="Oval 20"/>
            <p:cNvSpPr>
              <a:spLocks noChangeArrowheads="1"/>
            </p:cNvSpPr>
            <p:nvPr/>
          </p:nvSpPr>
          <p:spPr bwMode="auto">
            <a:xfrm>
              <a:off x="1600200" y="2057400"/>
              <a:ext cx="533400" cy="5334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3</a:t>
              </a:r>
            </a:p>
          </p:txBody>
        </p:sp>
        <p:sp>
          <p:nvSpPr>
            <p:cNvPr id="25613" name="Line 22"/>
            <p:cNvSpPr>
              <a:spLocks noChangeShapeType="1"/>
            </p:cNvSpPr>
            <p:nvPr/>
          </p:nvSpPr>
          <p:spPr bwMode="auto">
            <a:xfrm flipH="1">
              <a:off x="2247900" y="4038600"/>
              <a:ext cx="4381500" cy="0"/>
            </a:xfrm>
            <a:prstGeom prst="line">
              <a:avLst/>
            </a:prstGeom>
            <a:grpFill/>
            <a:ln w="254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5614" name="Oval 25"/>
            <p:cNvSpPr>
              <a:spLocks noChangeArrowheads="1"/>
            </p:cNvSpPr>
            <p:nvPr/>
          </p:nvSpPr>
          <p:spPr bwMode="auto">
            <a:xfrm>
              <a:off x="4191000" y="4343400"/>
              <a:ext cx="533400" cy="5334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2</a:t>
              </a:r>
            </a:p>
          </p:txBody>
        </p:sp>
        <p:sp>
          <p:nvSpPr>
            <p:cNvPr id="25615" name="Oval 26"/>
            <p:cNvSpPr>
              <a:spLocks noChangeArrowheads="1"/>
            </p:cNvSpPr>
            <p:nvPr/>
          </p:nvSpPr>
          <p:spPr bwMode="auto">
            <a:xfrm>
              <a:off x="4191000" y="5791200"/>
              <a:ext cx="533400" cy="5334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1</a:t>
              </a:r>
            </a:p>
          </p:txBody>
        </p:sp>
        <p:sp>
          <p:nvSpPr>
            <p:cNvPr id="25616" name="Oval 28"/>
            <p:cNvSpPr>
              <a:spLocks noChangeArrowheads="1"/>
            </p:cNvSpPr>
            <p:nvPr/>
          </p:nvSpPr>
          <p:spPr bwMode="auto">
            <a:xfrm>
              <a:off x="4191000" y="3733800"/>
              <a:ext cx="533400" cy="5334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z="2400"/>
            </a:p>
            <a:p>
              <a:pPr algn="ctr" eaLnBrk="1" hangingPunct="1"/>
              <a:r>
                <a:rPr lang="en-US" altLang="en-US" sz="2400"/>
                <a:t>5</a:t>
              </a:r>
            </a:p>
            <a:p>
              <a:pPr algn="ctr" eaLnBrk="1" hangingPunct="1"/>
              <a:endParaRPr lang="en-US" altLang="en-US" sz="2400"/>
            </a:p>
          </p:txBody>
        </p:sp>
        <p:sp>
          <p:nvSpPr>
            <p:cNvPr id="25617" name="Line 30"/>
            <p:cNvSpPr>
              <a:spLocks noChangeShapeType="1"/>
            </p:cNvSpPr>
            <p:nvPr/>
          </p:nvSpPr>
          <p:spPr bwMode="auto">
            <a:xfrm flipH="1" flipV="1">
              <a:off x="5105400" y="2514600"/>
              <a:ext cx="1524000" cy="1524000"/>
            </a:xfrm>
            <a:prstGeom prst="line">
              <a:avLst/>
            </a:prstGeom>
            <a:grpFill/>
            <a:ln w="254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5618" name="Oval 31"/>
            <p:cNvSpPr>
              <a:spLocks noChangeArrowheads="1"/>
            </p:cNvSpPr>
            <p:nvPr/>
          </p:nvSpPr>
          <p:spPr bwMode="auto">
            <a:xfrm>
              <a:off x="5486400" y="2971800"/>
              <a:ext cx="533400" cy="5334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z="2400"/>
            </a:p>
            <a:p>
              <a:pPr algn="ctr" eaLnBrk="1" hangingPunct="1"/>
              <a:r>
                <a:rPr lang="en-US" altLang="en-US" sz="2400"/>
                <a:t>5</a:t>
              </a:r>
            </a:p>
            <a:p>
              <a:pPr algn="ctr" eaLnBrk="1" hangingPunct="1"/>
              <a:endParaRPr lang="en-US" altLang="en-US" sz="2400"/>
            </a:p>
          </p:txBody>
        </p:sp>
        <p:sp>
          <p:nvSpPr>
            <p:cNvPr id="25619" name="Oval 33"/>
            <p:cNvSpPr>
              <a:spLocks noChangeArrowheads="1"/>
            </p:cNvSpPr>
            <p:nvPr/>
          </p:nvSpPr>
          <p:spPr bwMode="auto">
            <a:xfrm>
              <a:off x="4191000" y="5029200"/>
              <a:ext cx="533400" cy="5334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z="2400"/>
            </a:p>
            <a:p>
              <a:pPr algn="ctr" eaLnBrk="1" hangingPunct="1"/>
              <a:r>
                <a:rPr lang="en-US" altLang="en-US" sz="2400"/>
                <a:t>6</a:t>
              </a:r>
            </a:p>
            <a:p>
              <a:pPr algn="ctr" eaLnBrk="1" hangingPunct="1"/>
              <a:endParaRPr lang="en-US" altLang="en-US" sz="2400"/>
            </a:p>
          </p:txBody>
        </p:sp>
        <p:sp>
          <p:nvSpPr>
            <p:cNvPr id="25620" name="Rectangle 34"/>
            <p:cNvSpPr>
              <a:spLocks noChangeArrowheads="1"/>
            </p:cNvSpPr>
            <p:nvPr/>
          </p:nvSpPr>
          <p:spPr bwMode="auto">
            <a:xfrm>
              <a:off x="2324100" y="5456289"/>
              <a:ext cx="990600" cy="3810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Offer</a:t>
              </a:r>
            </a:p>
          </p:txBody>
        </p:sp>
        <p:sp>
          <p:nvSpPr>
            <p:cNvPr id="25621" name="Rectangle 35"/>
            <p:cNvSpPr>
              <a:spLocks noChangeArrowheads="1"/>
            </p:cNvSpPr>
            <p:nvPr/>
          </p:nvSpPr>
          <p:spPr bwMode="auto">
            <a:xfrm>
              <a:off x="4833392" y="5486400"/>
              <a:ext cx="1719808" cy="3810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Acceptance</a:t>
              </a:r>
            </a:p>
          </p:txBody>
        </p:sp>
        <p:sp>
          <p:nvSpPr>
            <p:cNvPr id="25622" name="AutoShape 38"/>
            <p:cNvSpPr>
              <a:spLocks noChangeArrowheads="1"/>
            </p:cNvSpPr>
            <p:nvPr/>
          </p:nvSpPr>
          <p:spPr bwMode="auto">
            <a:xfrm>
              <a:off x="2286000" y="5181600"/>
              <a:ext cx="1905000" cy="228600"/>
            </a:xfrm>
            <a:prstGeom prst="rightArrow">
              <a:avLst>
                <a:gd name="adj1" fmla="val 50000"/>
                <a:gd name="adj2" fmla="val 208333"/>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5623" name="AutoShape 39"/>
            <p:cNvSpPr>
              <a:spLocks noChangeArrowheads="1"/>
            </p:cNvSpPr>
            <p:nvPr/>
          </p:nvSpPr>
          <p:spPr bwMode="auto">
            <a:xfrm>
              <a:off x="4724400" y="5181600"/>
              <a:ext cx="1828800" cy="228600"/>
            </a:xfrm>
            <a:prstGeom prst="leftArrow">
              <a:avLst>
                <a:gd name="adj1" fmla="val 50000"/>
                <a:gd name="adj2" fmla="val 200000"/>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5624" name="Line 45"/>
            <p:cNvSpPr>
              <a:spLocks noChangeShapeType="1"/>
            </p:cNvSpPr>
            <p:nvPr/>
          </p:nvSpPr>
          <p:spPr bwMode="auto">
            <a:xfrm flipV="1">
              <a:off x="7740352" y="5676900"/>
              <a:ext cx="0" cy="1066800"/>
            </a:xfrm>
            <a:prstGeom prst="line">
              <a:avLst/>
            </a:prstGeom>
            <a:grpFill/>
            <a:ln w="254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5625" name="Rectangle 3"/>
            <p:cNvSpPr>
              <a:spLocks noChangeArrowheads="1"/>
            </p:cNvSpPr>
            <p:nvPr/>
          </p:nvSpPr>
          <p:spPr bwMode="auto">
            <a:xfrm>
              <a:off x="571500" y="3810000"/>
              <a:ext cx="1676400" cy="18669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Customer</a:t>
              </a:r>
            </a:p>
          </p:txBody>
        </p:sp>
        <p:cxnSp>
          <p:nvCxnSpPr>
            <p:cNvPr id="21" name="Straight Connector 20"/>
            <p:cNvCxnSpPr/>
            <p:nvPr/>
          </p:nvCxnSpPr>
          <p:spPr>
            <a:xfrm>
              <a:off x="1116024" y="5676449"/>
              <a:ext cx="0" cy="1029023"/>
            </a:xfrm>
            <a:prstGeom prst="line">
              <a:avLst/>
            </a:prstGeom>
            <a:grpFill/>
            <a:ln w="25400">
              <a:solidFill>
                <a:schemeClr val="tx1"/>
              </a:solidFill>
              <a:tailEnd w="lg" len="lg"/>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116024" y="6705473"/>
              <a:ext cx="6624768" cy="0"/>
            </a:xfrm>
            <a:prstGeom prst="line">
              <a:avLst/>
            </a:prstGeom>
            <a:grpFill/>
            <a:ln w="25400">
              <a:solidFill>
                <a:schemeClr val="tx1"/>
              </a:solidFill>
              <a:tailEnd w="lg" len="lg"/>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600220" y="5676449"/>
              <a:ext cx="0" cy="352536"/>
            </a:xfrm>
            <a:prstGeom prst="line">
              <a:avLst/>
            </a:prstGeom>
            <a:grpFill/>
            <a:ln w="25400">
              <a:solidFill>
                <a:schemeClr val="tx1"/>
              </a:solidFill>
              <a:tailEnd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7164518" y="5676449"/>
              <a:ext cx="0" cy="352536"/>
            </a:xfrm>
            <a:prstGeom prst="straightConnector1">
              <a:avLst/>
            </a:prstGeom>
            <a:grpFill/>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25630" name="Oval 46"/>
            <p:cNvSpPr>
              <a:spLocks noChangeArrowheads="1"/>
            </p:cNvSpPr>
            <p:nvPr/>
          </p:nvSpPr>
          <p:spPr bwMode="auto">
            <a:xfrm>
              <a:off x="4191000" y="6411861"/>
              <a:ext cx="533400" cy="5334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7</a:t>
              </a:r>
            </a:p>
          </p:txBody>
        </p:sp>
      </p:grpSp>
    </p:spTree>
    <p:extLst>
      <p:ext uri="{BB962C8B-B14F-4D97-AF65-F5344CB8AC3E}">
        <p14:creationId xmlns:p14="http://schemas.microsoft.com/office/powerpoint/2010/main" xmlns="" val="22348450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Lecture</a:t>
            </a:r>
            <a:endParaRPr lang="en-US" dirty="0"/>
          </a:p>
        </p:txBody>
      </p:sp>
      <p:sp>
        <p:nvSpPr>
          <p:cNvPr id="3" name="Content Placeholder 2"/>
          <p:cNvSpPr>
            <a:spLocks noGrp="1"/>
          </p:cNvSpPr>
          <p:nvPr>
            <p:ph idx="1"/>
          </p:nvPr>
        </p:nvSpPr>
        <p:spPr/>
        <p:txBody>
          <a:bodyPr/>
          <a:lstStyle/>
          <a:p>
            <a:pPr marL="0" indent="0">
              <a:buNone/>
            </a:pPr>
            <a:r>
              <a:rPr lang="en-US" dirty="0" smtClean="0"/>
              <a:t>We revised lectures from 7 to 11</a:t>
            </a:r>
            <a:endParaRPr lang="en-US" dirty="0"/>
          </a:p>
        </p:txBody>
      </p:sp>
    </p:spTree>
    <p:extLst>
      <p:ext uri="{BB962C8B-B14F-4D97-AF65-F5344CB8AC3E}">
        <p14:creationId xmlns:p14="http://schemas.microsoft.com/office/powerpoint/2010/main" xmlns="" val="1779805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r>
              <a:rPr lang="en-US" altLang="en-US" sz="3200" dirty="0"/>
              <a:t>Lecture </a:t>
            </a:r>
            <a:r>
              <a:rPr lang="en-US" altLang="en-US" sz="3200" dirty="0" smtClean="0"/>
              <a:t>7: Factors of Production in </a:t>
            </a:r>
            <a:br>
              <a:rPr lang="en-US" altLang="en-US" sz="3200" dirty="0" smtClean="0"/>
            </a:br>
            <a:r>
              <a:rPr lang="en-US" altLang="en-US" sz="3200" dirty="0" smtClean="0"/>
              <a:t>Conventional Economic System</a:t>
            </a:r>
          </a:p>
        </p:txBody>
      </p:sp>
      <p:sp>
        <p:nvSpPr>
          <p:cNvPr id="9219" name="Content Placeholder 3"/>
          <p:cNvSpPr>
            <a:spLocks noGrp="1"/>
          </p:cNvSpPr>
          <p:nvPr>
            <p:ph idx="1"/>
          </p:nvPr>
        </p:nvSpPr>
        <p:spPr>
          <a:xfrm>
            <a:off x="468313" y="1905000"/>
            <a:ext cx="8229600" cy="4572000"/>
          </a:xfrm>
        </p:spPr>
        <p:txBody>
          <a:bodyPr>
            <a:noAutofit/>
          </a:bodyPr>
          <a:lstStyle/>
          <a:p>
            <a:pPr eaLnBrk="1" hangingPunct="1">
              <a:lnSpc>
                <a:spcPct val="160000"/>
              </a:lnSpc>
            </a:pPr>
            <a:r>
              <a:rPr lang="en-US" altLang="en-US" sz="2400" dirty="0" smtClean="0"/>
              <a:t>Capital is recognized as money and physical capital. </a:t>
            </a:r>
          </a:p>
          <a:p>
            <a:pPr>
              <a:lnSpc>
                <a:spcPct val="160000"/>
              </a:lnSpc>
            </a:pPr>
            <a:r>
              <a:rPr lang="en-US" altLang="en-US" sz="2400" dirty="0" smtClean="0"/>
              <a:t>Conventional literature suggest that reward of capital is interest rate against the services of the physical capital too e.g. the capital equipment etc. (Scott </a:t>
            </a:r>
            <a:r>
              <a:rPr lang="en-US" altLang="en-US" sz="2400" dirty="0"/>
              <a:t>and </a:t>
            </a:r>
            <a:r>
              <a:rPr lang="en-US" altLang="en-US" sz="2400" dirty="0" err="1"/>
              <a:t>Nigro</a:t>
            </a:r>
            <a:r>
              <a:rPr lang="en-US" altLang="en-US" sz="2400" dirty="0"/>
              <a:t>, p.314; Samuelson, p.557). </a:t>
            </a:r>
            <a:endParaRPr lang="en-US" altLang="en-US" sz="2400" dirty="0" smtClean="0"/>
          </a:p>
          <a:p>
            <a:pPr eaLnBrk="1" hangingPunct="1">
              <a:lnSpc>
                <a:spcPct val="160000"/>
              </a:lnSpc>
            </a:pPr>
            <a:r>
              <a:rPr lang="en-US" altLang="en-US" sz="2400" dirty="0" smtClean="0"/>
              <a:t>But the reward for Land and Labor is measured as rent and wage for their services.</a:t>
            </a:r>
          </a:p>
        </p:txBody>
      </p:sp>
    </p:spTree>
    <p:extLst>
      <p:ext uri="{BB962C8B-B14F-4D97-AF65-F5344CB8AC3E}">
        <p14:creationId xmlns:p14="http://schemas.microsoft.com/office/powerpoint/2010/main" xmlns="" val="755337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r>
              <a:rPr lang="en-US" altLang="en-US" sz="3200" dirty="0"/>
              <a:t>Lecture </a:t>
            </a:r>
            <a:r>
              <a:rPr lang="en-US" altLang="en-US" sz="3200" dirty="0" smtClean="0"/>
              <a:t>7: Factors of Production in </a:t>
            </a:r>
            <a:br>
              <a:rPr lang="en-US" altLang="en-US" sz="3200" dirty="0" smtClean="0"/>
            </a:br>
            <a:r>
              <a:rPr lang="en-US" altLang="en-US" sz="3200" dirty="0" smtClean="0"/>
              <a:t>Conventional Economic System</a:t>
            </a:r>
          </a:p>
        </p:txBody>
      </p:sp>
      <p:sp>
        <p:nvSpPr>
          <p:cNvPr id="9219" name="Content Placeholder 3"/>
          <p:cNvSpPr>
            <a:spLocks noGrp="1"/>
          </p:cNvSpPr>
          <p:nvPr>
            <p:ph idx="1"/>
          </p:nvPr>
        </p:nvSpPr>
        <p:spPr>
          <a:xfrm>
            <a:off x="468313" y="1752600"/>
            <a:ext cx="8229600" cy="4495800"/>
          </a:xfrm>
        </p:spPr>
        <p:txBody>
          <a:bodyPr>
            <a:noAutofit/>
          </a:bodyPr>
          <a:lstStyle/>
          <a:p>
            <a:pPr eaLnBrk="1" hangingPunct="1">
              <a:lnSpc>
                <a:spcPct val="160000"/>
              </a:lnSpc>
            </a:pPr>
            <a:r>
              <a:rPr lang="en-US" altLang="en-US" sz="2400" dirty="0" smtClean="0"/>
              <a:t>Capital equipment like other factors of production (land, and labor) provide services but the compensation process is different which creates confusion.</a:t>
            </a:r>
          </a:p>
          <a:p>
            <a:pPr>
              <a:lnSpc>
                <a:spcPct val="160000"/>
              </a:lnSpc>
            </a:pPr>
            <a:r>
              <a:rPr lang="en-US" altLang="en-US" sz="2400" dirty="0"/>
              <a:t>Interest rate should enter into the rewards of factors of production only if </a:t>
            </a:r>
            <a:r>
              <a:rPr lang="en-US" altLang="en-US" sz="2400" dirty="0" smtClean="0"/>
              <a:t>money or </a:t>
            </a:r>
            <a:r>
              <a:rPr lang="en-US" altLang="en-US" sz="2400" dirty="0"/>
              <a:t>finance is treated as an explicit separate factor of production capable of providing </a:t>
            </a:r>
            <a:r>
              <a:rPr lang="en-US" altLang="en-US" sz="2400" dirty="0" smtClean="0"/>
              <a:t>a service</a:t>
            </a:r>
            <a:r>
              <a:rPr lang="en-US" altLang="en-US" sz="2400" dirty="0"/>
              <a:t>.</a:t>
            </a:r>
            <a:endParaRPr lang="en-US" altLang="en-US" sz="2400" dirty="0" smtClean="0"/>
          </a:p>
        </p:txBody>
      </p:sp>
    </p:spTree>
    <p:extLst>
      <p:ext uri="{BB962C8B-B14F-4D97-AF65-F5344CB8AC3E}">
        <p14:creationId xmlns:p14="http://schemas.microsoft.com/office/powerpoint/2010/main" xmlns="" val="4210783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p:cNvSpPr>
            <a:spLocks noGrp="1"/>
          </p:cNvSpPr>
          <p:nvPr>
            <p:ph type="title"/>
          </p:nvPr>
        </p:nvSpPr>
        <p:spPr/>
        <p:txBody>
          <a:bodyPr>
            <a:normAutofit fontScale="90000"/>
          </a:bodyPr>
          <a:lstStyle/>
          <a:p>
            <a:r>
              <a:rPr lang="en-US" altLang="en-US" sz="3600" dirty="0"/>
              <a:t>Lecture 7 </a:t>
            </a:r>
            <a:r>
              <a:rPr lang="en-US" altLang="en-US" sz="3600" dirty="0" smtClean="0"/>
              <a:t/>
            </a:r>
            <a:br>
              <a:rPr lang="en-US" altLang="en-US" sz="3600" dirty="0" smtClean="0"/>
            </a:br>
            <a:r>
              <a:rPr lang="en-US" altLang="en-US" sz="3600" dirty="0" smtClean="0"/>
              <a:t>Factors of Production in Islamic Framework</a:t>
            </a:r>
          </a:p>
        </p:txBody>
      </p:sp>
      <p:sp>
        <p:nvSpPr>
          <p:cNvPr id="10243" name="Content Placeholder 3"/>
          <p:cNvSpPr>
            <a:spLocks noGrp="1"/>
          </p:cNvSpPr>
          <p:nvPr>
            <p:ph idx="1"/>
          </p:nvPr>
        </p:nvSpPr>
        <p:spPr/>
        <p:txBody>
          <a:bodyPr>
            <a:normAutofit lnSpcReduction="10000"/>
          </a:bodyPr>
          <a:lstStyle/>
          <a:p>
            <a:pPr marL="0" indent="0" eaLnBrk="1" hangingPunct="1">
              <a:lnSpc>
                <a:spcPct val="150000"/>
              </a:lnSpc>
              <a:buFontTx/>
              <a:buNone/>
            </a:pPr>
            <a:r>
              <a:rPr lang="en-US" altLang="en-US" sz="2400" dirty="0" smtClean="0"/>
              <a:t>All productive inputs are grouped into two categories;</a:t>
            </a:r>
          </a:p>
          <a:p>
            <a:pPr marL="0" indent="0" eaLnBrk="1" hangingPunct="1">
              <a:lnSpc>
                <a:spcPct val="150000"/>
              </a:lnSpc>
              <a:buFontTx/>
              <a:buNone/>
            </a:pPr>
            <a:endParaRPr lang="en-US" altLang="en-US" sz="2400" dirty="0" smtClean="0"/>
          </a:p>
          <a:p>
            <a:pPr marL="457200" indent="-457200" eaLnBrk="1" hangingPunct="1">
              <a:lnSpc>
                <a:spcPct val="150000"/>
              </a:lnSpc>
              <a:buFont typeface="+mj-lt"/>
              <a:buAutoNum type="arabicPeriod"/>
            </a:pPr>
            <a:r>
              <a:rPr lang="en-US" altLang="en-US" sz="2400" u="sng" dirty="0" smtClean="0"/>
              <a:t>Factor inputs</a:t>
            </a:r>
            <a:r>
              <a:rPr lang="en-US" altLang="en-US" sz="2400" dirty="0" smtClean="0"/>
              <a:t>: those inputs that don’t get consumed in the production process.</a:t>
            </a:r>
          </a:p>
          <a:p>
            <a:pPr marL="457200" indent="-457200" eaLnBrk="1" hangingPunct="1">
              <a:lnSpc>
                <a:spcPct val="150000"/>
              </a:lnSpc>
              <a:buFont typeface="+mj-lt"/>
              <a:buAutoNum type="arabicPeriod"/>
            </a:pPr>
            <a:endParaRPr lang="en-US" altLang="en-US" sz="2400" u="sng" dirty="0" smtClean="0"/>
          </a:p>
          <a:p>
            <a:pPr marL="457200" indent="-457200" eaLnBrk="1" hangingPunct="1">
              <a:lnSpc>
                <a:spcPct val="150000"/>
              </a:lnSpc>
              <a:buFont typeface="+mj-lt"/>
              <a:buAutoNum type="arabicPeriod"/>
            </a:pPr>
            <a:r>
              <a:rPr lang="en-US" altLang="en-US" sz="2400" u="sng" dirty="0" smtClean="0"/>
              <a:t>Consumed inputs</a:t>
            </a:r>
            <a:r>
              <a:rPr lang="en-US" altLang="en-US" sz="2400" dirty="0" smtClean="0"/>
              <a:t>: those inputs that are consumed during the production process and lose their original nature and shape, e.g. fuel, raw cotton, plastic, etc.</a:t>
            </a:r>
          </a:p>
        </p:txBody>
      </p:sp>
    </p:spTree>
    <p:extLst>
      <p:ext uri="{BB962C8B-B14F-4D97-AF65-F5344CB8AC3E}">
        <p14:creationId xmlns:p14="http://schemas.microsoft.com/office/powerpoint/2010/main" xmlns="" val="151448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p:txBody>
          <a:bodyPr>
            <a:normAutofit fontScale="90000"/>
          </a:bodyPr>
          <a:lstStyle/>
          <a:p>
            <a:r>
              <a:rPr lang="en-US" altLang="en-US" sz="3600" dirty="0"/>
              <a:t>Lecture 7</a:t>
            </a:r>
            <a:r>
              <a:rPr lang="en-US" altLang="en-US" sz="3600" dirty="0" smtClean="0"/>
              <a:t/>
            </a:r>
            <a:br>
              <a:rPr lang="en-US" altLang="en-US" sz="3600" dirty="0" smtClean="0"/>
            </a:br>
            <a:r>
              <a:rPr lang="en-US" altLang="en-US" sz="3600" dirty="0" smtClean="0"/>
              <a:t>Factors of Production in Islamic Framework</a:t>
            </a:r>
          </a:p>
        </p:txBody>
      </p:sp>
      <p:sp>
        <p:nvSpPr>
          <p:cNvPr id="4" name="Content Placeholder 3"/>
          <p:cNvSpPr>
            <a:spLocks noGrp="1"/>
          </p:cNvSpPr>
          <p:nvPr>
            <p:ph idx="1"/>
          </p:nvPr>
        </p:nvSpPr>
        <p:spPr>
          <a:xfrm>
            <a:off x="468313" y="1700213"/>
            <a:ext cx="8229600" cy="4525962"/>
          </a:xfrm>
        </p:spPr>
        <p:txBody>
          <a:bodyPr>
            <a:normAutofit/>
          </a:bodyPr>
          <a:lstStyle/>
          <a:p>
            <a:pPr marL="0" indent="0" eaLnBrk="1" hangingPunct="1">
              <a:lnSpc>
                <a:spcPct val="200000"/>
              </a:lnSpc>
              <a:buFontTx/>
              <a:buNone/>
              <a:defRPr/>
            </a:pPr>
            <a:r>
              <a:rPr lang="en-US" sz="2400" u="sng" dirty="0" smtClean="0"/>
              <a:t>Money as factor of production</a:t>
            </a:r>
            <a:r>
              <a:rPr lang="en-US" sz="2400" dirty="0" smtClean="0"/>
              <a:t>:</a:t>
            </a:r>
          </a:p>
          <a:p>
            <a:pPr eaLnBrk="1" hangingPunct="1">
              <a:lnSpc>
                <a:spcPct val="200000"/>
              </a:lnSpc>
              <a:defRPr/>
            </a:pPr>
            <a:r>
              <a:rPr lang="en-US" sz="2400" dirty="0" smtClean="0"/>
              <a:t>Money is recognized as “consumed input” and become useful only when converted into consumed input or factor input.</a:t>
            </a:r>
          </a:p>
          <a:p>
            <a:pPr eaLnBrk="1" hangingPunct="1">
              <a:lnSpc>
                <a:spcPct val="200000"/>
              </a:lnSpc>
              <a:defRPr/>
            </a:pPr>
            <a:r>
              <a:rPr lang="en-US" sz="2400" dirty="0" smtClean="0"/>
              <a:t>Money itself is not considered a factor of production but it has the potential to become a factor of production.</a:t>
            </a:r>
          </a:p>
        </p:txBody>
      </p:sp>
    </p:spTree>
    <p:extLst>
      <p:ext uri="{BB962C8B-B14F-4D97-AF65-F5344CB8AC3E}">
        <p14:creationId xmlns:p14="http://schemas.microsoft.com/office/powerpoint/2010/main" xmlns="" val="1335967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2408</Words>
  <Application>Microsoft Office PowerPoint</Application>
  <PresentationFormat>On-screen Show (4:3)</PresentationFormat>
  <Paragraphs>338</Paragraphs>
  <Slides>55</Slides>
  <Notes>1</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Course Revision</vt:lpstr>
      <vt:lpstr>Summary of the Previous Lecture</vt:lpstr>
      <vt:lpstr>Learning outcomes</vt:lpstr>
      <vt:lpstr>Lecture 7: Factors of Production in Islamic Economic Framework</vt:lpstr>
      <vt:lpstr>Lecture 7  Factors of Production in Conventional Economic System</vt:lpstr>
      <vt:lpstr>Lecture 7: Factors of Production in  Conventional Economic System</vt:lpstr>
      <vt:lpstr>Lecture 7: Factors of Production in  Conventional Economic System</vt:lpstr>
      <vt:lpstr>Lecture 7  Factors of Production in Islamic Framework</vt:lpstr>
      <vt:lpstr>Lecture 7 Factors of Production in Islamic Framework</vt:lpstr>
      <vt:lpstr>Lecture 7 Rewards for the Factors of Production</vt:lpstr>
      <vt:lpstr>Lecture 7 Rewards for the Factors of Production</vt:lpstr>
      <vt:lpstr>Lecture 7: Institutional Framework in Islamic Economic System</vt:lpstr>
      <vt:lpstr>Lecture 7 1. Commodity Market</vt:lpstr>
      <vt:lpstr>Lecture 7 2. Factor market for HFP</vt:lpstr>
      <vt:lpstr>Lecture 7 2. Factor market for HFP</vt:lpstr>
      <vt:lpstr>Lecture 7 4. Institution of Social Insurance</vt:lpstr>
      <vt:lpstr>Lecture 8 Equilibrium in the Factor Markets</vt:lpstr>
      <vt:lpstr>Lecture 8 Equilibrium in the Factor Markets</vt:lpstr>
      <vt:lpstr>Lecture 8 Equilibrium in the Factor Markets 2. Supply and Demand of EFP</vt:lpstr>
      <vt:lpstr>Lecture 8 Equilibrium in the Factor Markets 2. Supply and Demand of EFP</vt:lpstr>
      <vt:lpstr>Lecture 8 Equilibrium in the Factor Markets 2. Supply and Demand of EFP</vt:lpstr>
      <vt:lpstr>Lecture 8 Human Resources SR</vt:lpstr>
      <vt:lpstr>Lecture 8 Labor Supply</vt:lpstr>
      <vt:lpstr>Lecture 8 How to increase labor supply?</vt:lpstr>
      <vt:lpstr>Lecture 8 Equilibrium in the Factor Markets 2. Supply and Demand of EFP</vt:lpstr>
      <vt:lpstr>Lecture 8 Equilibrium in the Factor Markets 2. Supply and Demand of EFP</vt:lpstr>
      <vt:lpstr>Lecture 8 Equilibrium in the Factor Markets 2. Supply and Demand of EFP</vt:lpstr>
      <vt:lpstr>Lecture 8 Equilibrium in the Factor Markets 3. Factor Market Equilibrium</vt:lpstr>
      <vt:lpstr>Lecture 9 The Time Value of Money in Islamic Finance</vt:lpstr>
      <vt:lpstr>Lecture 9 Comparison between  Conventional and Islamic Perspective</vt:lpstr>
      <vt:lpstr>Lecture 9 Comparison between  Conventional and Islamic Perspective</vt:lpstr>
      <vt:lpstr>Lecture 9 Comparison between  Conventional and Islamic Perspective</vt:lpstr>
      <vt:lpstr>Lecture 9 Comparison between  Conventional and Islamic Perspective</vt:lpstr>
      <vt:lpstr>Lecture 9 Comparison between  Conventional and Islamic Perspective</vt:lpstr>
      <vt:lpstr>Lecture 10 Governing principles of Islamic Banking</vt:lpstr>
      <vt:lpstr> Lecture 10 Comparison of Islamic with  Conventional Banks</vt:lpstr>
      <vt:lpstr>Lecture 10 Comparison of Islamic with  Conventional Banks</vt:lpstr>
      <vt:lpstr>Lecture 10 Comparison of Islamic with  Conventional Banks</vt:lpstr>
      <vt:lpstr>Lecture 10 Comparison of Islamic with  Conventional Banks</vt:lpstr>
      <vt:lpstr>Lecture 10 Comparison of Islamic with  Conventional Banks</vt:lpstr>
      <vt:lpstr>Lecture 10 Comparison of Islamic with  Conventional Banks</vt:lpstr>
      <vt:lpstr>Lecture 10 Comparison of Islamic with  Conventional Banks</vt:lpstr>
      <vt:lpstr>Lecture 10 Comparison of Islamic with  Conventional Banks</vt:lpstr>
      <vt:lpstr>Lecture 10 Comparison of Islamic with  Conventional Banks</vt:lpstr>
      <vt:lpstr>Lecture 10 Comparison of Islamic with  Conventional Banks</vt:lpstr>
      <vt:lpstr>Lecture 10 Comparison of Islamic with  Conventional Banks</vt:lpstr>
      <vt:lpstr>Islamic Modes of Financing Murabaha</vt:lpstr>
      <vt:lpstr>Lecture 11 Definition of Murabaha</vt:lpstr>
      <vt:lpstr>Lecture 11 What is Sale?</vt:lpstr>
      <vt:lpstr>Lecture 11 Components of Valid Sale</vt:lpstr>
      <vt:lpstr>Slide 51</vt:lpstr>
      <vt:lpstr>Slide 52</vt:lpstr>
      <vt:lpstr>Slide 53</vt:lpstr>
      <vt:lpstr>Slide 54</vt:lpstr>
      <vt:lpstr>Summary of the Lecture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Revision</dc:title>
  <dc:creator>Administrator</dc:creator>
  <cp:lastModifiedBy>stdc_lp</cp:lastModifiedBy>
  <cp:revision>13</cp:revision>
  <dcterms:created xsi:type="dcterms:W3CDTF">2006-08-16T00:00:00Z</dcterms:created>
  <dcterms:modified xsi:type="dcterms:W3CDTF">2013-12-29T01:44:16Z</dcterms:modified>
</cp:coreProperties>
</file>