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57" r:id="rId5"/>
    <p:sldId id="258" r:id="rId6"/>
    <p:sldId id="282" r:id="rId7"/>
    <p:sldId id="259" r:id="rId8"/>
    <p:sldId id="260" r:id="rId9"/>
    <p:sldId id="261" r:id="rId10"/>
    <p:sldId id="262" r:id="rId11"/>
    <p:sldId id="263" r:id="rId12"/>
    <p:sldId id="264" r:id="rId13"/>
    <p:sldId id="283" r:id="rId14"/>
    <p:sldId id="265" r:id="rId15"/>
    <p:sldId id="284" r:id="rId16"/>
    <p:sldId id="266" r:id="rId17"/>
    <p:sldId id="267" r:id="rId18"/>
    <p:sldId id="285" r:id="rId19"/>
    <p:sldId id="268" r:id="rId20"/>
    <p:sldId id="269" r:id="rId21"/>
    <p:sldId id="270" r:id="rId22"/>
    <p:sldId id="286" r:id="rId23"/>
    <p:sldId id="271" r:id="rId24"/>
    <p:sldId id="272" r:id="rId25"/>
    <p:sldId id="273" r:id="rId26"/>
    <p:sldId id="274" r:id="rId27"/>
    <p:sldId id="275" r:id="rId28"/>
    <p:sldId id="276" r:id="rId29"/>
    <p:sldId id="277" r:id="rId30"/>
    <p:sldId id="278" r:id="rId31"/>
    <p:sldId id="279" r:id="rId32"/>
    <p:sldId id="280" r:id="rId33"/>
    <p:sldId id="281"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60968-3538-45E2-9675-D15DE0EB16E0}" type="datetimeFigureOut">
              <a:rPr lang="en-US" smtClean="0"/>
              <a:t>2013-10-21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1164271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60968-3538-45E2-9675-D15DE0EB16E0}" type="datetimeFigureOut">
              <a:rPr lang="en-US" smtClean="0"/>
              <a:t>2013-10-21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330516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60968-3538-45E2-9675-D15DE0EB16E0}" type="datetimeFigureOut">
              <a:rPr lang="en-US" smtClean="0"/>
              <a:t>2013-10-21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471447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60968-3538-45E2-9675-D15DE0EB16E0}" type="datetimeFigureOut">
              <a:rPr lang="en-US" smtClean="0"/>
              <a:t>2013-10-21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3794964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60968-3538-45E2-9675-D15DE0EB16E0}" type="datetimeFigureOut">
              <a:rPr lang="en-US" smtClean="0"/>
              <a:t>2013-10-21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282721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60968-3538-45E2-9675-D15DE0EB16E0}" type="datetimeFigureOut">
              <a:rPr lang="en-US" smtClean="0"/>
              <a:t>2013-10-21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4250881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60968-3538-45E2-9675-D15DE0EB16E0}" type="datetimeFigureOut">
              <a:rPr lang="en-US" smtClean="0"/>
              <a:t>2013-10-21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287011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60968-3538-45E2-9675-D15DE0EB16E0}" type="datetimeFigureOut">
              <a:rPr lang="en-US" smtClean="0"/>
              <a:t>2013-10-21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63578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0968-3538-45E2-9675-D15DE0EB16E0}" type="datetimeFigureOut">
              <a:rPr lang="en-US" smtClean="0"/>
              <a:t>2013-10-21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2033559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60968-3538-45E2-9675-D15DE0EB16E0}" type="datetimeFigureOut">
              <a:rPr lang="en-US" smtClean="0"/>
              <a:t>2013-10-21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379792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60968-3538-45E2-9675-D15DE0EB16E0}" type="datetimeFigureOut">
              <a:rPr lang="en-US" smtClean="0"/>
              <a:t>2013-10-21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BC06F-8431-4FF8-BB37-FB7EE9AE4096}" type="slidenum">
              <a:rPr lang="en-US" smtClean="0"/>
              <a:t>‹#›</a:t>
            </a:fld>
            <a:endParaRPr lang="en-US"/>
          </a:p>
        </p:txBody>
      </p:sp>
    </p:spTree>
    <p:extLst>
      <p:ext uri="{BB962C8B-B14F-4D97-AF65-F5344CB8AC3E}">
        <p14:creationId xmlns:p14="http://schemas.microsoft.com/office/powerpoint/2010/main" val="67814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60968-3538-45E2-9675-D15DE0EB16E0}" type="datetimeFigureOut">
              <a:rPr lang="en-US" smtClean="0"/>
              <a:t>2013-10-21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BC06F-8431-4FF8-BB37-FB7EE9AE4096}" type="slidenum">
              <a:rPr lang="en-US" smtClean="0"/>
              <a:t>‹#›</a:t>
            </a:fld>
            <a:endParaRPr lang="en-US"/>
          </a:p>
        </p:txBody>
      </p:sp>
    </p:spTree>
    <p:extLst>
      <p:ext uri="{BB962C8B-B14F-4D97-AF65-F5344CB8AC3E}">
        <p14:creationId xmlns:p14="http://schemas.microsoft.com/office/powerpoint/2010/main" val="82444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Characteristics of Islamic Economic System</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0251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249362"/>
          </a:xfrm>
        </p:spPr>
        <p:txBody>
          <a:bodyPr>
            <a:normAutofit/>
          </a:bodyPr>
          <a:lstStyle/>
          <a:p>
            <a:r>
              <a:rPr lang="en-US" dirty="0"/>
              <a:t>1. Allah is the Sustainer</a:t>
            </a:r>
            <a:br>
              <a:rPr lang="en-US" dirty="0"/>
            </a:br>
            <a:r>
              <a:rPr lang="en-US" sz="2800" dirty="0"/>
              <a:t>Concept </a:t>
            </a:r>
            <a:r>
              <a:rPr lang="en-US" sz="2800" dirty="0" smtClean="0"/>
              <a:t>of Entrepreneurship in Islam</a:t>
            </a:r>
            <a:endParaRPr lang="en-US" dirty="0"/>
          </a:p>
        </p:txBody>
      </p:sp>
      <p:sp>
        <p:nvSpPr>
          <p:cNvPr id="5" name="Content Placeholder 4"/>
          <p:cNvSpPr>
            <a:spLocks noGrp="1"/>
          </p:cNvSpPr>
          <p:nvPr>
            <p:ph idx="1"/>
          </p:nvPr>
        </p:nvSpPr>
        <p:spPr>
          <a:xfrm>
            <a:off x="457200" y="1600200"/>
            <a:ext cx="8229600" cy="5029200"/>
          </a:xfrm>
        </p:spPr>
        <p:txBody>
          <a:bodyPr>
            <a:noAutofit/>
          </a:bodyPr>
          <a:lstStyle/>
          <a:p>
            <a:pPr marL="0" indent="0">
              <a:buNone/>
            </a:pPr>
            <a:r>
              <a:rPr lang="en-US" sz="2300" dirty="0" smtClean="0"/>
              <a:t>The Qur’an encourages struggle when it says: </a:t>
            </a:r>
            <a:r>
              <a:rPr lang="en-US" sz="2300" dirty="0"/>
              <a:t>“And that there is not for man except that [good] for which he </a:t>
            </a:r>
            <a:r>
              <a:rPr lang="en-US" sz="2300" dirty="0" smtClean="0"/>
              <a:t>strives. </a:t>
            </a:r>
            <a:r>
              <a:rPr lang="en-US" sz="2300" dirty="0"/>
              <a:t>And that his effort is going to be seen ” </a:t>
            </a:r>
            <a:r>
              <a:rPr lang="en-US" sz="2300" dirty="0" smtClean="0"/>
              <a:t>(53 : 39-40). </a:t>
            </a:r>
          </a:p>
          <a:p>
            <a:pPr marL="0" indent="0">
              <a:buNone/>
            </a:pPr>
            <a:endParaRPr lang="en-US" sz="2300" dirty="0" smtClean="0"/>
          </a:p>
          <a:p>
            <a:pPr marL="0" indent="0">
              <a:buNone/>
            </a:pPr>
            <a:r>
              <a:rPr lang="en-US" sz="2300" dirty="0"/>
              <a:t>O you who have believed, when [the </a:t>
            </a:r>
            <a:r>
              <a:rPr lang="en-US" sz="2300" dirty="0" err="1"/>
              <a:t>adhan</a:t>
            </a:r>
            <a:r>
              <a:rPr lang="en-US" sz="2300" dirty="0"/>
              <a:t>] is called for the prayer on the day of </a:t>
            </a:r>
            <a:r>
              <a:rPr lang="en-US" sz="2300" dirty="0" err="1"/>
              <a:t>Jumu'ah</a:t>
            </a:r>
            <a:r>
              <a:rPr lang="en-US" sz="2300" dirty="0"/>
              <a:t> [Friday], then proceed to the remembrance of Allah and leave trade. That is better for you, if you only knew. And when the prayer has been concluded, disperse within the land and seek from the bounty of Allah , and remember Allah often that you may succeed.</a:t>
            </a:r>
            <a:r>
              <a:rPr lang="en-US" sz="2300" dirty="0" smtClean="0"/>
              <a:t>	(62: 9-10). </a:t>
            </a:r>
          </a:p>
          <a:p>
            <a:pPr marL="0" indent="0">
              <a:buNone/>
            </a:pPr>
            <a:endParaRPr lang="en-US" sz="2300" dirty="0" smtClean="0"/>
          </a:p>
          <a:p>
            <a:pPr marL="0" indent="0">
              <a:buNone/>
            </a:pPr>
            <a:r>
              <a:rPr lang="en-US" sz="2300" dirty="0" smtClean="0"/>
              <a:t>In a famous Hadith Prophet (</a:t>
            </a:r>
            <a:r>
              <a:rPr lang="en-US" sz="2300" dirty="0" err="1" smtClean="0"/>
              <a:t>pbuh</a:t>
            </a:r>
            <a:r>
              <a:rPr lang="en-US" sz="2300" dirty="0" smtClean="0"/>
              <a:t>) said, “</a:t>
            </a:r>
            <a:r>
              <a:rPr lang="en-US" sz="2300" dirty="0" err="1" smtClean="0"/>
              <a:t>Alkasibu</a:t>
            </a:r>
            <a:r>
              <a:rPr lang="en-US" sz="2300" dirty="0" smtClean="0"/>
              <a:t> </a:t>
            </a:r>
            <a:r>
              <a:rPr lang="en-US" sz="2300" dirty="0" err="1"/>
              <a:t>habibullah</a:t>
            </a:r>
            <a:r>
              <a:rPr lang="en-US" sz="2300" dirty="0"/>
              <a:t>" </a:t>
            </a:r>
            <a:r>
              <a:rPr lang="en-US" sz="2300" dirty="0" smtClean="0"/>
              <a:t> the </a:t>
            </a:r>
            <a:r>
              <a:rPr lang="en-US" sz="2300" dirty="0"/>
              <a:t>laborer or worker is dear to Allah </a:t>
            </a:r>
            <a:r>
              <a:rPr lang="en-US" sz="2300" dirty="0" smtClean="0"/>
              <a:t>Almighty.</a:t>
            </a:r>
            <a:endParaRPr lang="en-US" sz="2300" dirty="0"/>
          </a:p>
        </p:txBody>
      </p:sp>
    </p:spTree>
    <p:extLst>
      <p:ext uri="{BB962C8B-B14F-4D97-AF65-F5344CB8AC3E}">
        <p14:creationId xmlns:p14="http://schemas.microsoft.com/office/powerpoint/2010/main" val="1562785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Autofit/>
          </a:bodyPr>
          <a:lstStyle/>
          <a:p>
            <a:r>
              <a:rPr lang="en-US" sz="3200" dirty="0" smtClean="0"/>
              <a:t>2. God is Real Owner of Everything and Man is merely a Trustee</a:t>
            </a:r>
            <a:endParaRPr lang="en-US" sz="3200" dirty="0"/>
          </a:p>
        </p:txBody>
      </p:sp>
      <p:sp>
        <p:nvSpPr>
          <p:cNvPr id="5" name="Content Placeholder 4"/>
          <p:cNvSpPr>
            <a:spLocks noGrp="1"/>
          </p:cNvSpPr>
          <p:nvPr>
            <p:ph idx="1"/>
          </p:nvPr>
        </p:nvSpPr>
        <p:spPr>
          <a:xfrm>
            <a:off x="457200" y="1371600"/>
            <a:ext cx="8229600" cy="5105400"/>
          </a:xfrm>
        </p:spPr>
        <p:txBody>
          <a:bodyPr>
            <a:noAutofit/>
          </a:bodyPr>
          <a:lstStyle/>
          <a:p>
            <a:pPr marL="514350" indent="-514350">
              <a:buFont typeface="+mj-lt"/>
              <a:buAutoNum type="arabicPeriod"/>
            </a:pPr>
            <a:r>
              <a:rPr lang="en-US" sz="2300" dirty="0" smtClean="0"/>
              <a:t>Unto Allah belongs whatsoever is in the heavens and whatsoever is in the earth; and unto Allah all things are returned. 						(3 : 109)</a:t>
            </a:r>
          </a:p>
          <a:p>
            <a:pPr marL="514350" indent="-514350">
              <a:buFont typeface="+mj-lt"/>
              <a:buAutoNum type="arabicPeriod"/>
            </a:pPr>
            <a:r>
              <a:rPr lang="en-US" sz="2300" dirty="0" smtClean="0"/>
              <a:t>Unto Allah belongs whatsoever is in the heavens and whatsoever is in the earth. Allah ever surrounds all things.							(4 : 126)</a:t>
            </a:r>
          </a:p>
          <a:p>
            <a:pPr marL="514350" indent="-514350">
              <a:buFont typeface="+mj-lt"/>
              <a:buAutoNum type="arabicPeriod"/>
            </a:pPr>
            <a:r>
              <a:rPr lang="en-US" sz="2300" dirty="0"/>
              <a:t>And it is He who has made you </a:t>
            </a:r>
            <a:r>
              <a:rPr lang="en-US" sz="2300" dirty="0" smtClean="0"/>
              <a:t>viceroys upon </a:t>
            </a:r>
            <a:r>
              <a:rPr lang="en-US" sz="2300" dirty="0"/>
              <a:t>the earth and has raised some of you above others in degrees [of rank] that He may try you through what He has given you. Indeed, your Lord is swift in penalty; but indeed, He is Forgiving and Merciful.</a:t>
            </a:r>
            <a:r>
              <a:rPr lang="en-US" sz="2300" dirty="0" smtClean="0"/>
              <a:t>						</a:t>
            </a:r>
            <a:r>
              <a:rPr lang="en-US" sz="2300" dirty="0"/>
              <a:t>	</a:t>
            </a:r>
            <a:r>
              <a:rPr lang="en-US" sz="2300" dirty="0" smtClean="0"/>
              <a:t>(6 : 165)</a:t>
            </a:r>
          </a:p>
          <a:p>
            <a:pPr marL="514350" indent="-514350">
              <a:buFont typeface="+mj-lt"/>
              <a:buAutoNum type="arabicPeriod"/>
            </a:pPr>
            <a:r>
              <a:rPr lang="en-US" sz="2300" dirty="0"/>
              <a:t>Believe in Allah and His Messenger and spend out of that in which He has made you </a:t>
            </a:r>
            <a:r>
              <a:rPr lang="en-US" sz="2300" dirty="0" smtClean="0"/>
              <a:t>trustee. </a:t>
            </a:r>
            <a:r>
              <a:rPr lang="en-US" sz="2300" dirty="0"/>
              <a:t>For those who have believed among you and spent, there will be a great reward</a:t>
            </a:r>
            <a:r>
              <a:rPr lang="en-US" sz="2300" dirty="0" smtClean="0"/>
              <a:t>. (56 : 7)</a:t>
            </a:r>
            <a:endParaRPr lang="en-US" sz="2300" dirty="0"/>
          </a:p>
        </p:txBody>
      </p:sp>
    </p:spTree>
    <p:extLst>
      <p:ext uri="{BB962C8B-B14F-4D97-AF65-F5344CB8AC3E}">
        <p14:creationId xmlns:p14="http://schemas.microsoft.com/office/powerpoint/2010/main" val="2061189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219200"/>
          </a:xfrm>
        </p:spPr>
        <p:txBody>
          <a:bodyPr>
            <a:noAutofit/>
          </a:bodyPr>
          <a:lstStyle/>
          <a:p>
            <a:r>
              <a:rPr lang="en-US" sz="4000" dirty="0" smtClean="0"/>
              <a:t>3. Everything Created for Service and Use of Man</a:t>
            </a:r>
            <a:endParaRPr lang="en-US" sz="4000" dirty="0"/>
          </a:p>
        </p:txBody>
      </p:sp>
      <p:sp>
        <p:nvSpPr>
          <p:cNvPr id="5" name="Content Placeholder 4"/>
          <p:cNvSpPr>
            <a:spLocks noGrp="1"/>
          </p:cNvSpPr>
          <p:nvPr>
            <p:ph idx="1"/>
          </p:nvPr>
        </p:nvSpPr>
        <p:spPr>
          <a:xfrm>
            <a:off x="457200" y="1828800"/>
            <a:ext cx="8229600" cy="4800600"/>
          </a:xfrm>
        </p:spPr>
        <p:txBody>
          <a:bodyPr>
            <a:noAutofit/>
          </a:bodyPr>
          <a:lstStyle/>
          <a:p>
            <a:pPr>
              <a:buFont typeface="+mj-lt"/>
              <a:buAutoNum type="arabicPeriod"/>
            </a:pPr>
            <a:r>
              <a:rPr lang="en-US" sz="2400" dirty="0" smtClean="0"/>
              <a:t>It is He who created for you all of that which is on the earth. Then He directed Himself to the heaven, [His being above all creation], and made them seven heavens, and He is Knowing of all things. 		2:Al-Baqarah:29</a:t>
            </a:r>
          </a:p>
          <a:p>
            <a:pPr>
              <a:buFont typeface="+mj-lt"/>
              <a:buAutoNum type="arabicPeriod"/>
            </a:pPr>
            <a:endParaRPr lang="en-US" sz="2400" dirty="0" smtClean="0"/>
          </a:p>
          <a:p>
            <a:pPr>
              <a:buFont typeface="+mj-lt"/>
              <a:buAutoNum type="arabicPeriod"/>
            </a:pPr>
            <a:r>
              <a:rPr lang="en-US" sz="2400" dirty="0" smtClean="0"/>
              <a:t>And it is He who placed for you the stars that you may be guided by them through the </a:t>
            </a:r>
            <a:r>
              <a:rPr lang="en-US" sz="2400" dirty="0" err="1" smtClean="0"/>
              <a:t>darknesses</a:t>
            </a:r>
            <a:r>
              <a:rPr lang="en-US" sz="2400" dirty="0" smtClean="0"/>
              <a:t> of the land and sea. We have detailed the signs for a people who know. 					6:Al-An’am:97</a:t>
            </a:r>
          </a:p>
          <a:p>
            <a:pPr>
              <a:buFont typeface="+mj-lt"/>
              <a:buAutoNum type="arabicPeriod"/>
            </a:pPr>
            <a:endParaRPr lang="en-US" sz="2400" dirty="0" smtClean="0"/>
          </a:p>
          <a:p>
            <a:pPr>
              <a:buFont typeface="+mj-lt"/>
              <a:buAutoNum type="arabicPeriod"/>
            </a:pPr>
            <a:endParaRPr lang="en-US" sz="2400" dirty="0" smtClean="0"/>
          </a:p>
          <a:p>
            <a:pPr>
              <a:buFont typeface="+mj-lt"/>
              <a:buAutoNum type="arabicPeriod"/>
            </a:pPr>
            <a:endParaRPr lang="en-US" sz="2400" dirty="0"/>
          </a:p>
        </p:txBody>
      </p:sp>
    </p:spTree>
    <p:extLst>
      <p:ext uri="{BB962C8B-B14F-4D97-AF65-F5344CB8AC3E}">
        <p14:creationId xmlns:p14="http://schemas.microsoft.com/office/powerpoint/2010/main" val="2792787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638800"/>
          </a:xfrm>
        </p:spPr>
        <p:txBody>
          <a:bodyPr>
            <a:noAutofit/>
          </a:bodyPr>
          <a:lstStyle/>
          <a:p>
            <a:pPr marL="341313" indent="-341313">
              <a:buFont typeface="+mj-lt"/>
              <a:buAutoNum type="arabicPeriod" startAt="3"/>
            </a:pPr>
            <a:r>
              <a:rPr lang="en-US" sz="2200" dirty="0"/>
              <a:t>It is He who sends down rain from the sky; from it is drink and from it is </a:t>
            </a:r>
            <a:r>
              <a:rPr lang="en-US" sz="2200" dirty="0" smtClean="0"/>
              <a:t>foliage (vegetation) </a:t>
            </a:r>
            <a:r>
              <a:rPr lang="en-US" sz="2200" dirty="0"/>
              <a:t>in which you pasture [animals]. He causes to grow for you thereby the crops, olives, palm trees, grapevines, and from all the fruits. Indeed in that is a sign for a people who give thought. And He has subjected for you the night and day and the sun and moon, and the stars are subjected by His command. Indeed in that are signs for a people who reason. And [He has subjected] whatever He multiplied for you on the earth of varying colors. Indeed in that is a sign for a people who remember. And it is He who subjected the sea for you to eat from it tender meat and to extract from it ornaments which you wear. And you see the ships plowing through it, and [He subjected it] that you may seek of His bounty; and perhaps you will be grateful. And He has cast into the earth firmly set mountains, lest it shift with you, and [made] rivers and roads, that you may be guided, And landmarks. And by the stars they are [also] </a:t>
            </a:r>
            <a:r>
              <a:rPr lang="en-US" sz="2200" dirty="0" smtClean="0"/>
              <a:t>guided. 16:An-Nahl:10-16</a:t>
            </a:r>
            <a:endParaRPr lang="en-US" sz="2200" dirty="0"/>
          </a:p>
          <a:p>
            <a:pPr marL="0" indent="0">
              <a:buNone/>
            </a:pPr>
            <a:endParaRPr lang="en-US" sz="2200" dirty="0"/>
          </a:p>
        </p:txBody>
      </p:sp>
      <p:sp>
        <p:nvSpPr>
          <p:cNvPr id="4" name="Title 3"/>
          <p:cNvSpPr>
            <a:spLocks noGrp="1"/>
          </p:cNvSpPr>
          <p:nvPr>
            <p:ph type="title"/>
          </p:nvPr>
        </p:nvSpPr>
        <p:spPr>
          <a:xfrm>
            <a:off x="457200" y="304800"/>
            <a:ext cx="8229600" cy="762000"/>
          </a:xfrm>
        </p:spPr>
        <p:txBody>
          <a:bodyPr>
            <a:noAutofit/>
          </a:bodyPr>
          <a:lstStyle/>
          <a:p>
            <a:r>
              <a:rPr lang="en-US" sz="2800" dirty="0" smtClean="0"/>
              <a:t>3. Everything Created for Service and Use of Man</a:t>
            </a:r>
            <a:endParaRPr lang="en-US" sz="2800" dirty="0"/>
          </a:p>
        </p:txBody>
      </p:sp>
    </p:spTree>
    <p:extLst>
      <p:ext uri="{BB962C8B-B14F-4D97-AF65-F5344CB8AC3E}">
        <p14:creationId xmlns:p14="http://schemas.microsoft.com/office/powerpoint/2010/main" val="411802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066800"/>
          </a:xfrm>
        </p:spPr>
        <p:txBody>
          <a:bodyPr>
            <a:noAutofit/>
          </a:bodyPr>
          <a:lstStyle/>
          <a:p>
            <a:r>
              <a:rPr lang="en-US" sz="4000" dirty="0" smtClean="0"/>
              <a:t>3. Everything Created for Service and Use of Man</a:t>
            </a:r>
            <a:endParaRPr lang="en-US" sz="4000" dirty="0"/>
          </a:p>
        </p:txBody>
      </p:sp>
      <p:sp>
        <p:nvSpPr>
          <p:cNvPr id="5" name="Content Placeholder 4"/>
          <p:cNvSpPr>
            <a:spLocks noGrp="1"/>
          </p:cNvSpPr>
          <p:nvPr>
            <p:ph idx="1"/>
          </p:nvPr>
        </p:nvSpPr>
        <p:spPr>
          <a:xfrm>
            <a:off x="457200" y="1447800"/>
            <a:ext cx="8229600" cy="5029200"/>
          </a:xfrm>
        </p:spPr>
        <p:txBody>
          <a:bodyPr>
            <a:noAutofit/>
          </a:bodyPr>
          <a:lstStyle/>
          <a:p>
            <a:pPr marL="457200" indent="-457200">
              <a:buFont typeface="+mj-lt"/>
              <a:buAutoNum type="arabicPeriod" startAt="4"/>
            </a:pPr>
            <a:r>
              <a:rPr lang="en-US" sz="2400" dirty="0" smtClean="0"/>
              <a:t>And Allah has made for you from your homes a place of rest and made for you from the hides of the animals tents which you find light on your day of travel and your day of encampment; and from their wool, fur and hair is furnishing and enjoyment for a time.   And Allah has made for you, from that which He has created, shadows and has made for you from the mountains, shelters and has made for you garments which protect you from the heat and garments which protect you from your [enemy in] battle. Thus does He complete His favor upon you that you might submit [to Him].              16:An-Nahl:80-81</a:t>
            </a:r>
          </a:p>
        </p:txBody>
      </p:sp>
    </p:spTree>
    <p:extLst>
      <p:ext uri="{BB962C8B-B14F-4D97-AF65-F5344CB8AC3E}">
        <p14:creationId xmlns:p14="http://schemas.microsoft.com/office/powerpoint/2010/main" val="1562785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Everything Created for Service and Use of Man</a:t>
            </a:r>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sz="2800" dirty="0"/>
              <a:t>Do you not see that Allah has made subject to you whatever is in the heavens and whatever is in the earth and amply (sufficiently) bestowed (granted) upon you His favors, [both] apparent and unapparent? But of the people is he who disputes about Allah without knowledge or guidance or an enlightening Book [from Him]. </a:t>
            </a:r>
            <a:r>
              <a:rPr lang="en-US" sz="2800" dirty="0" smtClean="0"/>
              <a:t>             								31:Luqman:20</a:t>
            </a:r>
            <a:endParaRPr lang="en-US" sz="2800" dirty="0"/>
          </a:p>
        </p:txBody>
      </p:sp>
    </p:spTree>
    <p:extLst>
      <p:ext uri="{BB962C8B-B14F-4D97-AF65-F5344CB8AC3E}">
        <p14:creationId xmlns:p14="http://schemas.microsoft.com/office/powerpoint/2010/main" val="2530221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sz="3600" dirty="0" smtClean="0"/>
              <a:t>4. Concept of Halal and Haram</a:t>
            </a:r>
            <a:endParaRPr lang="en-US" sz="3600" dirty="0"/>
          </a:p>
        </p:txBody>
      </p:sp>
      <p:sp>
        <p:nvSpPr>
          <p:cNvPr id="5" name="Content Placeholder 4"/>
          <p:cNvSpPr>
            <a:spLocks noGrp="1"/>
          </p:cNvSpPr>
          <p:nvPr>
            <p:ph idx="1"/>
          </p:nvPr>
        </p:nvSpPr>
        <p:spPr>
          <a:xfrm>
            <a:off x="457200" y="1295400"/>
            <a:ext cx="8229600" cy="5181600"/>
          </a:xfrm>
        </p:spPr>
        <p:txBody>
          <a:bodyPr>
            <a:noAutofit/>
          </a:bodyPr>
          <a:lstStyle/>
          <a:p>
            <a:pPr marL="0" indent="0" algn="just">
              <a:buNone/>
            </a:pPr>
            <a:r>
              <a:rPr lang="en-US" sz="2000" b="1" dirty="0" smtClean="0"/>
              <a:t>Verses of the Quran:</a:t>
            </a:r>
          </a:p>
          <a:p>
            <a:pPr marL="457200" indent="-457200" algn="just">
              <a:buFont typeface="+mj-lt"/>
              <a:buAutoNum type="arabicPeriod"/>
            </a:pPr>
            <a:r>
              <a:rPr lang="en-US" sz="2000" dirty="0" smtClean="0"/>
              <a:t>O mankind, eat from whatever is on earth [that is] lawful and good and do not follow the footsteps of Satan. Indeed, he is to you a clear enemy. (2:168)</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O you who have believed, eat from the good things which We have provided for you and be grateful to Allah if it is [indeed] Him that you worship. He has only forbidden to you dead animals, blood, the flesh of swine, and that which has been dedicated to other than Allah . But whoever is forced [by necessity], neither desiring [it] nor transgressing [its limit], there is no sin upon him. Indeed, Allah is Forgiving and Merciful. (2:172-173)</a:t>
            </a:r>
          </a:p>
          <a:p>
            <a:pPr marL="457200" indent="-457200" algn="just">
              <a:buFont typeface="+mj-lt"/>
              <a:buAutoNum type="arabicPeriod"/>
            </a:pPr>
            <a:endParaRPr lang="en-US" sz="2000" dirty="0" smtClean="0"/>
          </a:p>
          <a:p>
            <a:pPr marL="457200" indent="-457200" algn="just">
              <a:buFont typeface="+mj-lt"/>
              <a:buAutoNum type="arabicPeriod"/>
            </a:pPr>
            <a:r>
              <a:rPr lang="en-US" sz="2000" dirty="0" smtClean="0"/>
              <a:t>And do not consume one another's wealth unjustly or send it [in bribery] to the rulers in order that [they might aid] you [to] consume a portion of the wealth of the people in sin, while you know [it is unlawful]. (2:188)</a:t>
            </a:r>
            <a:endParaRPr lang="en-US" sz="2000" dirty="0"/>
          </a:p>
        </p:txBody>
      </p:sp>
    </p:spTree>
    <p:extLst>
      <p:ext uri="{BB962C8B-B14F-4D97-AF65-F5344CB8AC3E}">
        <p14:creationId xmlns:p14="http://schemas.microsoft.com/office/powerpoint/2010/main" val="20611894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4. Concept of Halal and Haram</a:t>
            </a:r>
            <a:endParaRPr lang="en-US" sz="3600" dirty="0"/>
          </a:p>
        </p:txBody>
      </p:sp>
      <p:sp>
        <p:nvSpPr>
          <p:cNvPr id="3" name="Content Placeholder 2"/>
          <p:cNvSpPr>
            <a:spLocks noGrp="1"/>
          </p:cNvSpPr>
          <p:nvPr>
            <p:ph idx="1"/>
          </p:nvPr>
        </p:nvSpPr>
        <p:spPr>
          <a:xfrm>
            <a:off x="457200" y="1143000"/>
            <a:ext cx="8229600" cy="5410200"/>
          </a:xfrm>
        </p:spPr>
        <p:txBody>
          <a:bodyPr>
            <a:noAutofit/>
          </a:bodyPr>
          <a:lstStyle/>
          <a:p>
            <a:pPr marL="0" indent="0">
              <a:buNone/>
            </a:pPr>
            <a:r>
              <a:rPr lang="en-US" sz="1800" b="1" dirty="0" err="1" smtClean="0"/>
              <a:t>Ahadith</a:t>
            </a:r>
            <a:r>
              <a:rPr lang="en-US" sz="1800" b="1" dirty="0" smtClean="0"/>
              <a:t> of Prophet Muhammad (PBUH):</a:t>
            </a:r>
          </a:p>
          <a:p>
            <a:pPr>
              <a:buFont typeface="+mj-lt"/>
              <a:buAutoNum type="arabicPeriod"/>
            </a:pPr>
            <a:r>
              <a:rPr lang="en-US" sz="1800" dirty="0" smtClean="0"/>
              <a:t>Abu </a:t>
            </a:r>
            <a:r>
              <a:rPr lang="en-US" sz="1800" dirty="0" err="1" smtClean="0"/>
              <a:t>Hurairah</a:t>
            </a:r>
            <a:r>
              <a:rPr lang="en-US" sz="1800" dirty="0" smtClean="0"/>
              <a:t> reported that the messenger of Allah said: Verily Allah is pure. He does not accept but what is pure …..Then he mentioned about a man disheveled in hair and laden with dust, making his journey long and extending his hands towards heaven: O Lord! O Lord! while his food was unlawful, his drink unlawful, his dress unlawful and he was nourished with unlawful things. How he can be responded for that?							(Muslim)</a:t>
            </a:r>
          </a:p>
          <a:p>
            <a:pPr>
              <a:buFont typeface="+mj-lt"/>
              <a:buAutoNum type="arabicPeriod"/>
            </a:pPr>
            <a:r>
              <a:rPr lang="en-US" sz="1800" dirty="0" smtClean="0"/>
              <a:t>Abu </a:t>
            </a:r>
            <a:r>
              <a:rPr lang="en-US" sz="1800" dirty="0" err="1" smtClean="0"/>
              <a:t>Masud</a:t>
            </a:r>
            <a:r>
              <a:rPr lang="en-US" sz="1800" dirty="0" smtClean="0"/>
              <a:t> Al Ansari reported that the messenger of Allah forbade the price of dogs, earnings of prostitute and foretelling of a soothsayer. 	(</a:t>
            </a:r>
            <a:r>
              <a:rPr lang="en-US" sz="1800" dirty="0" err="1" smtClean="0"/>
              <a:t>Bukhari,Muslim</a:t>
            </a:r>
            <a:r>
              <a:rPr lang="en-US" sz="1800" dirty="0" smtClean="0"/>
              <a:t>)</a:t>
            </a:r>
          </a:p>
          <a:p>
            <a:pPr>
              <a:buFont typeface="+mj-lt"/>
              <a:buAutoNum type="arabicPeriod"/>
            </a:pPr>
            <a:r>
              <a:rPr lang="en-US" sz="1800" dirty="0" smtClean="0"/>
              <a:t>Jabir reported that the messenger of Allah cursed the devourer of usury, its payer, its scribe, and its two witnesses. And he said that they are equal (in sins) (Muslim)</a:t>
            </a:r>
          </a:p>
        </p:txBody>
      </p:sp>
    </p:spTree>
    <p:extLst>
      <p:ext uri="{BB962C8B-B14F-4D97-AF65-F5344CB8AC3E}">
        <p14:creationId xmlns:p14="http://schemas.microsoft.com/office/powerpoint/2010/main" val="42162035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Concept of Halal and Haram</a:t>
            </a: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sz="2400" dirty="0"/>
              <a:t>Abdullah-bin-</a:t>
            </a:r>
            <a:r>
              <a:rPr lang="en-US" sz="2400" dirty="0" err="1"/>
              <a:t>Amr</a:t>
            </a:r>
            <a:r>
              <a:rPr lang="en-US" sz="2400" dirty="0"/>
              <a:t> reported that the messenger of Allah cursed the bribe taker and the bribe giver.						</a:t>
            </a:r>
            <a:r>
              <a:rPr lang="en-US" sz="2400" dirty="0" smtClean="0"/>
              <a:t>		(</a:t>
            </a:r>
            <a:r>
              <a:rPr lang="en-US" sz="2400" dirty="0"/>
              <a:t>Abu </a:t>
            </a:r>
            <a:r>
              <a:rPr lang="en-US" sz="2400" dirty="0" err="1"/>
              <a:t>Daud</a:t>
            </a:r>
            <a:r>
              <a:rPr lang="en-US" sz="2400" dirty="0"/>
              <a:t>)</a:t>
            </a:r>
          </a:p>
          <a:p>
            <a:pPr>
              <a:buFont typeface="+mj-lt"/>
              <a:buAutoNum type="arabicPeriod" startAt="4"/>
            </a:pPr>
            <a:r>
              <a:rPr lang="en-US" sz="2400" dirty="0"/>
              <a:t>Jabir reported that the messenger of Allah…..forbade the sale of wine, dead animals, pigs and idols…					</a:t>
            </a:r>
            <a:r>
              <a:rPr lang="en-US" sz="2400" dirty="0" smtClean="0"/>
              <a:t>				(</a:t>
            </a:r>
            <a:r>
              <a:rPr lang="en-US" sz="2400" dirty="0" err="1"/>
              <a:t>Bukhari,Muslim</a:t>
            </a:r>
            <a:r>
              <a:rPr lang="en-US" sz="2400" dirty="0"/>
              <a:t>)</a:t>
            </a:r>
          </a:p>
          <a:p>
            <a:pPr>
              <a:buFont typeface="+mj-lt"/>
              <a:buAutoNum type="arabicPeriod" startAt="4"/>
            </a:pPr>
            <a:r>
              <a:rPr lang="en-US" sz="2400" dirty="0"/>
              <a:t>Abdullah-bin-</a:t>
            </a:r>
            <a:r>
              <a:rPr lang="en-US" sz="2400" dirty="0" err="1"/>
              <a:t>Amr</a:t>
            </a:r>
            <a:r>
              <a:rPr lang="en-US" sz="2400" dirty="0"/>
              <a:t> reported that the messenger of Allah prohibited intoxicants, games of chance, card-playing and </a:t>
            </a:r>
            <a:r>
              <a:rPr lang="en-US" sz="2400" dirty="0" err="1"/>
              <a:t>Gobairah</a:t>
            </a:r>
            <a:r>
              <a:rPr lang="en-US" sz="2400" dirty="0"/>
              <a:t> and he said: Every intoxicant is unlawful.  						</a:t>
            </a:r>
            <a:r>
              <a:rPr lang="en-US" sz="2400" dirty="0" smtClean="0"/>
              <a:t>	(</a:t>
            </a:r>
            <a:r>
              <a:rPr lang="en-US" sz="2400" dirty="0"/>
              <a:t>Abu </a:t>
            </a:r>
            <a:r>
              <a:rPr lang="en-US" sz="2400" dirty="0" err="1"/>
              <a:t>Daud</a:t>
            </a:r>
            <a:r>
              <a:rPr lang="en-US" sz="2400" dirty="0"/>
              <a:t>)</a:t>
            </a:r>
          </a:p>
          <a:p>
            <a:endParaRPr lang="en-US" sz="2400" dirty="0"/>
          </a:p>
        </p:txBody>
      </p:sp>
    </p:spTree>
    <p:extLst>
      <p:ext uri="{BB962C8B-B14F-4D97-AF65-F5344CB8AC3E}">
        <p14:creationId xmlns:p14="http://schemas.microsoft.com/office/powerpoint/2010/main" val="1776730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5. System of </a:t>
            </a:r>
            <a:r>
              <a:rPr lang="en-US" sz="3600" dirty="0" err="1" smtClean="0"/>
              <a:t>Sadaqat</a:t>
            </a:r>
            <a:r>
              <a:rPr lang="en-US" sz="3600" dirty="0" smtClean="0"/>
              <a:t> and Zakat</a:t>
            </a:r>
            <a:endParaRPr lang="en-US" sz="3600" dirty="0"/>
          </a:p>
        </p:txBody>
      </p:sp>
      <p:sp>
        <p:nvSpPr>
          <p:cNvPr id="3" name="Content Placeholder 2"/>
          <p:cNvSpPr>
            <a:spLocks noGrp="1"/>
          </p:cNvSpPr>
          <p:nvPr>
            <p:ph idx="1"/>
          </p:nvPr>
        </p:nvSpPr>
        <p:spPr>
          <a:xfrm>
            <a:off x="457200" y="990600"/>
            <a:ext cx="8229600" cy="5562600"/>
          </a:xfrm>
        </p:spPr>
        <p:txBody>
          <a:bodyPr>
            <a:noAutofit/>
          </a:bodyPr>
          <a:lstStyle/>
          <a:p>
            <a:pPr marL="0" indent="0">
              <a:buNone/>
            </a:pPr>
            <a:r>
              <a:rPr lang="en-US" sz="2400" b="1" dirty="0" smtClean="0"/>
              <a:t>Verses of the Qur’an:</a:t>
            </a:r>
          </a:p>
          <a:p>
            <a:pPr>
              <a:buFont typeface="+mj-lt"/>
              <a:buAutoNum type="arabicPeriod"/>
            </a:pPr>
            <a:r>
              <a:rPr lang="en-US" sz="2300" dirty="0" smtClean="0"/>
              <a:t>And </a:t>
            </a:r>
            <a:r>
              <a:rPr lang="en-US" sz="2300" dirty="0"/>
              <a:t>establish prayer and give </a:t>
            </a:r>
            <a:r>
              <a:rPr lang="en-US" sz="2300" dirty="0" err="1"/>
              <a:t>zakah</a:t>
            </a:r>
            <a:r>
              <a:rPr lang="en-US" sz="2300" dirty="0"/>
              <a:t> and bow with those who bow [in worship and obedience</a:t>
            </a:r>
            <a:r>
              <a:rPr lang="en-US" sz="2300" dirty="0" smtClean="0"/>
              <a:t>]. 			(2:43)</a:t>
            </a:r>
          </a:p>
          <a:p>
            <a:pPr>
              <a:buFont typeface="+mj-lt"/>
              <a:buAutoNum type="arabicPeriod"/>
            </a:pPr>
            <a:r>
              <a:rPr lang="en-US" sz="2300" dirty="0" smtClean="0"/>
              <a:t>And spend in the way of Allah and do not throw [yourselves] with your [own] hands into destruction [by refraining]. And do good; indeed, Allah loves the doers of good. 	(2:195)</a:t>
            </a:r>
          </a:p>
          <a:p>
            <a:pPr>
              <a:buFont typeface="+mj-lt"/>
              <a:buAutoNum type="arabicPeriod"/>
            </a:pPr>
            <a:r>
              <a:rPr lang="en-US" sz="2300" dirty="0" smtClean="0"/>
              <a:t>They ask you, [O Muhammad], what they should spend. Say, "Whatever you spend of good is [to be] for parents and relatives and orphans and the needy and the traveler. And whatever you do of good - indeed, Allah is Knowing of it.“ 	(2:215)</a:t>
            </a:r>
          </a:p>
          <a:p>
            <a:pPr>
              <a:buFont typeface="+mj-lt"/>
              <a:buAutoNum type="arabicPeriod"/>
            </a:pPr>
            <a:r>
              <a:rPr lang="en-US" sz="2300" dirty="0" smtClean="0"/>
              <a:t>Who is it that would loan Allah a goodly loan so He may multiply it for him many times over? And it is Allah who withholds and grants abundance, and to Him you will be returned. (2:245)</a:t>
            </a:r>
          </a:p>
        </p:txBody>
      </p:sp>
    </p:spTree>
    <p:extLst>
      <p:ext uri="{BB962C8B-B14F-4D97-AF65-F5344CB8AC3E}">
        <p14:creationId xmlns:p14="http://schemas.microsoft.com/office/powerpoint/2010/main" val="1924366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Previous Lecture</a:t>
            </a:r>
            <a:endParaRPr lang="en-US" dirty="0"/>
          </a:p>
        </p:txBody>
      </p:sp>
      <p:sp>
        <p:nvSpPr>
          <p:cNvPr id="3" name="Content Placeholder 2"/>
          <p:cNvSpPr>
            <a:spLocks noGrp="1"/>
          </p:cNvSpPr>
          <p:nvPr>
            <p:ph idx="1"/>
          </p:nvPr>
        </p:nvSpPr>
        <p:spPr/>
        <p:txBody>
          <a:bodyPr/>
          <a:lstStyle/>
          <a:p>
            <a:r>
              <a:rPr lang="en-US" dirty="0" smtClean="0"/>
              <a:t>We discussed the course outlines.</a:t>
            </a:r>
          </a:p>
          <a:p>
            <a:r>
              <a:rPr lang="en-US" dirty="0" smtClean="0"/>
              <a:t>Requirements of the course.</a:t>
            </a:r>
          </a:p>
          <a:p>
            <a:r>
              <a:rPr lang="en-US" dirty="0" smtClean="0"/>
              <a:t>Importance of the subject.</a:t>
            </a:r>
            <a:endParaRPr lang="en-US" dirty="0"/>
          </a:p>
        </p:txBody>
      </p:sp>
    </p:spTree>
    <p:extLst>
      <p:ext uri="{BB962C8B-B14F-4D97-AF65-F5344CB8AC3E}">
        <p14:creationId xmlns:p14="http://schemas.microsoft.com/office/powerpoint/2010/main" val="40250542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5. System of </a:t>
            </a:r>
            <a:r>
              <a:rPr lang="en-US" sz="3600" dirty="0" err="1" smtClean="0"/>
              <a:t>Sadaqat</a:t>
            </a:r>
            <a:r>
              <a:rPr lang="en-US" sz="3600" dirty="0" smtClean="0"/>
              <a:t> and Zakat</a:t>
            </a:r>
            <a:endParaRPr lang="en-US" sz="3600" dirty="0"/>
          </a:p>
        </p:txBody>
      </p:sp>
      <p:sp>
        <p:nvSpPr>
          <p:cNvPr id="3" name="Content Placeholder 2"/>
          <p:cNvSpPr>
            <a:spLocks noGrp="1"/>
          </p:cNvSpPr>
          <p:nvPr>
            <p:ph idx="1"/>
          </p:nvPr>
        </p:nvSpPr>
        <p:spPr>
          <a:xfrm>
            <a:off x="457200" y="1600200"/>
            <a:ext cx="8229600" cy="4876800"/>
          </a:xfrm>
        </p:spPr>
        <p:txBody>
          <a:bodyPr>
            <a:noAutofit/>
          </a:bodyPr>
          <a:lstStyle/>
          <a:p>
            <a:pPr>
              <a:buFont typeface="+mj-lt"/>
              <a:buAutoNum type="arabicPeriod"/>
            </a:pPr>
            <a:r>
              <a:rPr lang="en-US" sz="2300" dirty="0" smtClean="0"/>
              <a:t>O you who have believed, spend from that which We have provided for you before there comes a Day in which there is no exchange and no friendship and no intercession. And the disbelievers - they are the wrongdoers. 	(2:254)</a:t>
            </a:r>
          </a:p>
          <a:p>
            <a:pPr>
              <a:buFont typeface="+mj-lt"/>
              <a:buAutoNum type="arabicPeriod"/>
            </a:pPr>
            <a:r>
              <a:rPr lang="en-US" sz="2300" dirty="0" smtClean="0"/>
              <a:t>Never will you attain the good [reward] until you spend [in the way of Allah ] from that which you love. And whatever you spend - indeed, Allah is Knowing of it. 	(3:92)</a:t>
            </a:r>
          </a:p>
          <a:p>
            <a:pPr>
              <a:buFont typeface="+mj-lt"/>
              <a:buAutoNum type="arabicPeriod"/>
            </a:pPr>
            <a:r>
              <a:rPr lang="en-US" sz="2300" dirty="0" smtClean="0"/>
              <a:t>And from their properties was [given] the right of the [needy] petitioner and the deprived. 		(51:19)</a:t>
            </a:r>
          </a:p>
          <a:p>
            <a:pPr>
              <a:buFont typeface="+mj-lt"/>
              <a:buAutoNum type="arabicPeriod"/>
            </a:pPr>
            <a:r>
              <a:rPr lang="en-US" sz="2300" dirty="0" smtClean="0"/>
              <a:t>Indeed, the men who practice charity and the women who practice charity and [they who] have loaned Allah a goodly loan - it will be multiplied for them, and they will have a noble reward. 						(57:18)</a:t>
            </a:r>
          </a:p>
          <a:p>
            <a:pPr marL="0" indent="0">
              <a:buNone/>
            </a:pPr>
            <a:endParaRPr lang="en-US" sz="2300" dirty="0"/>
          </a:p>
        </p:txBody>
      </p:sp>
    </p:spTree>
    <p:extLst>
      <p:ext uri="{BB962C8B-B14F-4D97-AF65-F5344CB8AC3E}">
        <p14:creationId xmlns:p14="http://schemas.microsoft.com/office/powerpoint/2010/main" val="2883522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sz="3600" dirty="0" smtClean="0"/>
              <a:t>5. System of </a:t>
            </a:r>
            <a:r>
              <a:rPr lang="en-US" sz="3600" dirty="0" err="1" smtClean="0"/>
              <a:t>Sadaqat</a:t>
            </a:r>
            <a:r>
              <a:rPr lang="en-US" sz="3600" dirty="0" smtClean="0"/>
              <a:t> and Zakat</a:t>
            </a:r>
            <a:endParaRPr lang="en-US" sz="3600" dirty="0"/>
          </a:p>
        </p:txBody>
      </p:sp>
      <p:sp>
        <p:nvSpPr>
          <p:cNvPr id="3" name="Content Placeholder 2"/>
          <p:cNvSpPr>
            <a:spLocks noGrp="1"/>
          </p:cNvSpPr>
          <p:nvPr>
            <p:ph idx="1"/>
          </p:nvPr>
        </p:nvSpPr>
        <p:spPr>
          <a:xfrm>
            <a:off x="457200" y="1524000"/>
            <a:ext cx="8229600" cy="4602163"/>
          </a:xfrm>
        </p:spPr>
        <p:txBody>
          <a:bodyPr>
            <a:noAutofit/>
          </a:bodyPr>
          <a:lstStyle/>
          <a:p>
            <a:pPr marL="0" indent="0">
              <a:buNone/>
            </a:pPr>
            <a:r>
              <a:rPr lang="en-US" sz="2400" b="1" dirty="0" err="1" smtClean="0"/>
              <a:t>Ahadith</a:t>
            </a:r>
            <a:r>
              <a:rPr lang="en-US" sz="2400" b="1" dirty="0" smtClean="0"/>
              <a:t> of the Prophet:</a:t>
            </a:r>
          </a:p>
          <a:p>
            <a:pPr>
              <a:buFont typeface="+mj-lt"/>
              <a:buAutoNum type="arabicPeriod"/>
            </a:pPr>
            <a:r>
              <a:rPr lang="en-US" sz="2400" dirty="0" err="1" smtClean="0"/>
              <a:t>Anas</a:t>
            </a:r>
            <a:r>
              <a:rPr lang="en-US" sz="2400" dirty="0" smtClean="0"/>
              <a:t> reported that messenger of Allah said: verily charity appeases wrath of the Lord and removes pangs of death.  							(</a:t>
            </a:r>
            <a:r>
              <a:rPr lang="en-US" sz="2400" dirty="0" err="1" smtClean="0"/>
              <a:t>Tirmizi</a:t>
            </a:r>
            <a:r>
              <a:rPr lang="en-US" sz="2400" dirty="0" smtClean="0"/>
              <a:t>)</a:t>
            </a:r>
          </a:p>
          <a:p>
            <a:pPr>
              <a:buFont typeface="+mj-lt"/>
              <a:buAutoNum type="arabicPeriod"/>
            </a:pPr>
            <a:r>
              <a:rPr lang="en-US" sz="2400" dirty="0" smtClean="0"/>
              <a:t>Abdullah bin </a:t>
            </a:r>
            <a:r>
              <a:rPr lang="en-US" sz="2400" dirty="0" err="1" smtClean="0"/>
              <a:t>Masud</a:t>
            </a:r>
            <a:r>
              <a:rPr lang="en-US" sz="2400" dirty="0" smtClean="0"/>
              <a:t> raising the tradition reported. There are three whom Allah loves. A man who </a:t>
            </a:r>
            <a:r>
              <a:rPr lang="en-US" sz="2400" b="1" dirty="0" smtClean="0"/>
              <a:t>gets up at night to read the Book of Allah</a:t>
            </a:r>
            <a:r>
              <a:rPr lang="en-US" sz="2400" dirty="0" smtClean="0"/>
              <a:t>, and a </a:t>
            </a:r>
            <a:r>
              <a:rPr lang="en-US" sz="2400" b="1" dirty="0" smtClean="0"/>
              <a:t>man giving alms with his right hand which he conceals (I consider that he said) from his left hand</a:t>
            </a:r>
            <a:r>
              <a:rPr lang="en-US" sz="2400" dirty="0" smtClean="0"/>
              <a:t>, and a man, </a:t>
            </a:r>
            <a:r>
              <a:rPr lang="en-US" sz="2400" b="1" dirty="0" smtClean="0"/>
              <a:t>being in a battalion, encounters the enemies, although his companions are routed</a:t>
            </a:r>
            <a:r>
              <a:rPr lang="en-US" sz="2400" dirty="0" smtClean="0"/>
              <a:t>. </a:t>
            </a:r>
            <a:r>
              <a:rPr lang="en-US" sz="2400" dirty="0"/>
              <a:t> </a:t>
            </a:r>
            <a:r>
              <a:rPr lang="en-US" sz="2400" dirty="0" smtClean="0"/>
              <a:t>(</a:t>
            </a:r>
            <a:r>
              <a:rPr lang="en-US" sz="2400" dirty="0" err="1" smtClean="0"/>
              <a:t>Tirmizi</a:t>
            </a:r>
            <a:r>
              <a:rPr lang="en-US" sz="2400" dirty="0" smtClean="0"/>
              <a:t>)</a:t>
            </a:r>
          </a:p>
        </p:txBody>
      </p:sp>
    </p:spTree>
    <p:extLst>
      <p:ext uri="{BB962C8B-B14F-4D97-AF65-F5344CB8AC3E}">
        <p14:creationId xmlns:p14="http://schemas.microsoft.com/office/powerpoint/2010/main" val="12959426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3600" dirty="0" smtClean="0"/>
              <a:t>5. System of </a:t>
            </a:r>
            <a:r>
              <a:rPr lang="en-US" sz="3600" dirty="0" err="1" smtClean="0"/>
              <a:t>Sadaqat</a:t>
            </a:r>
            <a:r>
              <a:rPr lang="en-US" sz="3600" dirty="0" smtClean="0"/>
              <a:t> and Zakat</a:t>
            </a:r>
            <a:endParaRPr lang="en-US" sz="3600" dirty="0"/>
          </a:p>
        </p:txBody>
      </p:sp>
      <p:sp>
        <p:nvSpPr>
          <p:cNvPr id="3" name="Content Placeholder 2"/>
          <p:cNvSpPr>
            <a:spLocks noGrp="1"/>
          </p:cNvSpPr>
          <p:nvPr>
            <p:ph idx="1"/>
          </p:nvPr>
        </p:nvSpPr>
        <p:spPr>
          <a:xfrm>
            <a:off x="457200" y="1752600"/>
            <a:ext cx="8229600" cy="4373563"/>
          </a:xfrm>
        </p:spPr>
        <p:txBody>
          <a:bodyPr>
            <a:noAutofit/>
          </a:bodyPr>
          <a:lstStyle/>
          <a:p>
            <a:pPr marL="0" indent="0">
              <a:buNone/>
            </a:pPr>
            <a:r>
              <a:rPr lang="en-US" sz="2400" b="1" dirty="0" err="1" smtClean="0"/>
              <a:t>Ahadith</a:t>
            </a:r>
            <a:r>
              <a:rPr lang="en-US" sz="2400" b="1" dirty="0" smtClean="0"/>
              <a:t> of the Prophet:</a:t>
            </a:r>
          </a:p>
          <a:p>
            <a:pPr marL="457200" indent="-457200">
              <a:buFont typeface="+mj-lt"/>
              <a:buAutoNum type="arabicPeriod" startAt="3"/>
            </a:pPr>
            <a:r>
              <a:rPr lang="en-US" sz="2400" dirty="0" err="1" smtClean="0"/>
              <a:t>Marsad</a:t>
            </a:r>
            <a:r>
              <a:rPr lang="en-US" sz="2400" dirty="0" smtClean="0"/>
              <a:t> bin Abdullah reported: Some of the companions of the Holy Prophet informed me that he heard the Prophet say: Surely the shade of the believer on the Resurrection Day will be his charity.			 (Ahmad)</a:t>
            </a:r>
          </a:p>
          <a:p>
            <a:pPr>
              <a:buFont typeface="+mj-lt"/>
              <a:buAutoNum type="arabicPeriod" startAt="3"/>
            </a:pPr>
            <a:r>
              <a:rPr lang="en-US" sz="2400" dirty="0" err="1" smtClean="0"/>
              <a:t>Ibn</a:t>
            </a:r>
            <a:r>
              <a:rPr lang="en-US" sz="2400" dirty="0" smtClean="0"/>
              <a:t> Omar reported that the Messenger of Allah made obligatory the charity of </a:t>
            </a:r>
            <a:r>
              <a:rPr lang="en-US" sz="2400" dirty="0" err="1" smtClean="0"/>
              <a:t>Fitr</a:t>
            </a:r>
            <a:r>
              <a:rPr lang="en-US" sz="2400" dirty="0" smtClean="0"/>
              <a:t> one </a:t>
            </a:r>
            <a:r>
              <a:rPr lang="en-US" sz="2400" dirty="0" err="1" smtClean="0"/>
              <a:t>Sa’a</a:t>
            </a:r>
            <a:r>
              <a:rPr lang="en-US" sz="2400" dirty="0" smtClean="0"/>
              <a:t> of dried dates or one </a:t>
            </a:r>
            <a:r>
              <a:rPr lang="en-US" sz="2400" dirty="0" err="1" smtClean="0"/>
              <a:t>Sa’a</a:t>
            </a:r>
            <a:r>
              <a:rPr lang="en-US" sz="2400" dirty="0" smtClean="0"/>
              <a:t> of barley upon the slave and the free, male and female, young and old from among the Muslims. He directed its payment before the people go out for the (</a:t>
            </a:r>
            <a:r>
              <a:rPr lang="en-US" sz="2400" dirty="0" err="1" smtClean="0"/>
              <a:t>Eid</a:t>
            </a:r>
            <a:r>
              <a:rPr lang="en-US" sz="2400" dirty="0" smtClean="0"/>
              <a:t>) prayer. 						(</a:t>
            </a:r>
            <a:r>
              <a:rPr lang="en-US" sz="2400" dirty="0" err="1" smtClean="0"/>
              <a:t>Bukhari</a:t>
            </a:r>
            <a:r>
              <a:rPr lang="en-US" sz="2400" dirty="0" smtClean="0"/>
              <a:t> , Muslim)</a:t>
            </a:r>
            <a:endParaRPr lang="en-US" sz="2400" dirty="0"/>
          </a:p>
        </p:txBody>
      </p:sp>
    </p:spTree>
    <p:extLst>
      <p:ext uri="{BB962C8B-B14F-4D97-AF65-F5344CB8AC3E}">
        <p14:creationId xmlns:p14="http://schemas.microsoft.com/office/powerpoint/2010/main" val="210742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5. System of </a:t>
            </a:r>
            <a:r>
              <a:rPr lang="en-US" sz="3600" dirty="0" err="1" smtClean="0"/>
              <a:t>Sadaqat</a:t>
            </a:r>
            <a:r>
              <a:rPr lang="en-US" sz="3600" dirty="0" smtClean="0"/>
              <a:t> and Zakat</a:t>
            </a:r>
            <a:endParaRPr lang="en-US" sz="3600" dirty="0"/>
          </a:p>
        </p:txBody>
      </p:sp>
      <p:sp>
        <p:nvSpPr>
          <p:cNvPr id="3" name="Content Placeholder 2"/>
          <p:cNvSpPr>
            <a:spLocks noGrp="1"/>
          </p:cNvSpPr>
          <p:nvPr>
            <p:ph idx="1"/>
          </p:nvPr>
        </p:nvSpPr>
        <p:spPr>
          <a:xfrm>
            <a:off x="457200" y="1219200"/>
            <a:ext cx="8229600" cy="4906963"/>
          </a:xfrm>
        </p:spPr>
        <p:txBody>
          <a:bodyPr>
            <a:normAutofit/>
          </a:bodyPr>
          <a:lstStyle/>
          <a:p>
            <a:pPr marL="457200" indent="-457200">
              <a:buFont typeface="+mj-lt"/>
              <a:buAutoNum type="arabicPeriod" startAt="5"/>
            </a:pPr>
            <a:r>
              <a:rPr lang="en-US" sz="2300" dirty="0" err="1" smtClean="0"/>
              <a:t>Ibn</a:t>
            </a:r>
            <a:r>
              <a:rPr lang="en-US" sz="2300" dirty="0" smtClean="0"/>
              <a:t> Abbas reported that the Holy Prophet sent </a:t>
            </a:r>
            <a:r>
              <a:rPr lang="en-US" sz="2300" dirty="0" err="1" smtClean="0"/>
              <a:t>Mu’az</a:t>
            </a:r>
            <a:r>
              <a:rPr lang="en-US" sz="2300" dirty="0" smtClean="0"/>
              <a:t> to Yemen saying: Certainly you will come across a people, the People of the Book. </a:t>
            </a:r>
            <a:r>
              <a:rPr lang="en-US" sz="2300" b="1" dirty="0" smtClean="0"/>
              <a:t>Call them to bear witness</a:t>
            </a:r>
            <a:r>
              <a:rPr lang="en-US" sz="2300" dirty="0" smtClean="0"/>
              <a:t> that there is no God but Allah and that Muhammad is the Messenger of Allah. If they submit to that, teach them that Allah has made obligatory upon them </a:t>
            </a:r>
            <a:r>
              <a:rPr lang="en-US" sz="2300" b="1" dirty="0" smtClean="0"/>
              <a:t>prayer for five times a day and a night</a:t>
            </a:r>
            <a:r>
              <a:rPr lang="en-US" sz="2300" dirty="0" smtClean="0"/>
              <a:t>. If they submit to that, teach them that Allah has made obligatory over them </a:t>
            </a:r>
            <a:r>
              <a:rPr lang="en-US" sz="2300" b="1" dirty="0" smtClean="0"/>
              <a:t>Zakat</a:t>
            </a:r>
            <a:r>
              <a:rPr lang="en-US" sz="2300" dirty="0" smtClean="0"/>
              <a:t> which will be taken from the rich and will be given to the poor among them. If they then obey that, avoid taking the best part of their property and fear the invocation of the oppressed, because between it and Allah, there is no veil. -(</a:t>
            </a:r>
            <a:r>
              <a:rPr lang="en-US" sz="2300" dirty="0" err="1" smtClean="0"/>
              <a:t>Bukhari</a:t>
            </a:r>
            <a:r>
              <a:rPr lang="en-US" sz="2300" dirty="0" smtClean="0"/>
              <a:t> and Muslim)</a:t>
            </a:r>
          </a:p>
          <a:p>
            <a:pPr marL="0" indent="0">
              <a:buNone/>
            </a:pPr>
            <a:endParaRPr lang="en-US" sz="2300" dirty="0"/>
          </a:p>
        </p:txBody>
      </p:sp>
    </p:spTree>
    <p:extLst>
      <p:ext uri="{BB962C8B-B14F-4D97-AF65-F5344CB8AC3E}">
        <p14:creationId xmlns:p14="http://schemas.microsoft.com/office/powerpoint/2010/main" val="18777463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smtClean="0"/>
              <a:t>6. Prohibition of Interest</a:t>
            </a:r>
            <a:endParaRPr lang="en-US" sz="3600" dirty="0"/>
          </a:p>
        </p:txBody>
      </p:sp>
      <p:sp>
        <p:nvSpPr>
          <p:cNvPr id="3" name="Content Placeholder 2"/>
          <p:cNvSpPr>
            <a:spLocks noGrp="1"/>
          </p:cNvSpPr>
          <p:nvPr>
            <p:ph idx="1"/>
          </p:nvPr>
        </p:nvSpPr>
        <p:spPr>
          <a:xfrm>
            <a:off x="457200" y="1143000"/>
            <a:ext cx="8229600" cy="4983163"/>
          </a:xfrm>
        </p:spPr>
        <p:txBody>
          <a:bodyPr>
            <a:noAutofit/>
          </a:bodyPr>
          <a:lstStyle/>
          <a:p>
            <a:pPr marL="0" indent="0" algn="just">
              <a:buNone/>
            </a:pPr>
            <a:r>
              <a:rPr lang="en-US" sz="2800" dirty="0" smtClean="0"/>
              <a:t>Verses of the Qur’an :</a:t>
            </a:r>
          </a:p>
          <a:p>
            <a:pPr marL="457200" indent="-457200" algn="just">
              <a:buFont typeface="+mj-lt"/>
              <a:buAutoNum type="arabicPeriod"/>
            </a:pPr>
            <a:r>
              <a:rPr lang="en-US" sz="2400" dirty="0" smtClean="0"/>
              <a:t>Those who consume interest cannot stand [on the Day of Resurrection] except as one stands who is being beaten by Satan into insanity. That is because they say, "Trade is [just] like interest." But Allah has permitted trade and has forbidden interest. So whoever has received an admonition (warning) from his Lord and desists (stops) may have what is past, and his affair rests with Allah . But whoever returns to [dealing in interest or usury] - those are the companions of the Fire; they will abide eternally therein. Allah destroys interest and gives increase for charities. And Allah does not like every sinning disbeliever. (2:275-276)</a:t>
            </a:r>
          </a:p>
        </p:txBody>
      </p:sp>
    </p:spTree>
    <p:extLst>
      <p:ext uri="{BB962C8B-B14F-4D97-AF65-F5344CB8AC3E}">
        <p14:creationId xmlns:p14="http://schemas.microsoft.com/office/powerpoint/2010/main" val="24835474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6. Prohibition of Interest</a:t>
            </a:r>
            <a:endParaRPr lang="en-US" sz="3600" dirty="0"/>
          </a:p>
        </p:txBody>
      </p:sp>
      <p:sp>
        <p:nvSpPr>
          <p:cNvPr id="3" name="Content Placeholder 2"/>
          <p:cNvSpPr>
            <a:spLocks noGrp="1"/>
          </p:cNvSpPr>
          <p:nvPr>
            <p:ph idx="1"/>
          </p:nvPr>
        </p:nvSpPr>
        <p:spPr/>
        <p:txBody>
          <a:bodyPr>
            <a:normAutofit/>
          </a:bodyPr>
          <a:lstStyle/>
          <a:p>
            <a:pPr marL="457200" indent="-457200" algn="just">
              <a:buFont typeface="+mj-lt"/>
              <a:buAutoNum type="arabicPeriod" startAt="2"/>
            </a:pPr>
            <a:r>
              <a:rPr lang="en-US" sz="2300" dirty="0" smtClean="0"/>
              <a:t>O you who have believed, fear Allah and give up what remains [due to you] of interest, if you should be believers. And if you do not, then be informed of a war [against you] from Allah and His Messenger. But if you repent, you may have your principal - [thus] you do no wrong, nor are you wronged. (2:278-279)</a:t>
            </a:r>
          </a:p>
          <a:p>
            <a:pPr marL="457200" indent="-457200" algn="just">
              <a:buFont typeface="+mj-lt"/>
              <a:buAutoNum type="arabicPeriod" startAt="2"/>
            </a:pPr>
            <a:endParaRPr lang="en-US" sz="2300" dirty="0" smtClean="0"/>
          </a:p>
          <a:p>
            <a:pPr marL="457200" indent="-457200" algn="just">
              <a:buFont typeface="+mj-lt"/>
              <a:buAutoNum type="arabicPeriod" startAt="2"/>
            </a:pPr>
            <a:r>
              <a:rPr lang="en-US" sz="2300" dirty="0" smtClean="0"/>
              <a:t>O you who have believed, do not consume usury, doubled and multiplied, but fear Allah that you may be successful.(3:130)</a:t>
            </a:r>
          </a:p>
          <a:p>
            <a:pPr marL="457200" indent="-457200">
              <a:buFont typeface="+mj-lt"/>
              <a:buAutoNum type="arabicPeriod" startAt="2"/>
            </a:pPr>
            <a:endParaRPr lang="en-US" sz="2400" dirty="0"/>
          </a:p>
        </p:txBody>
      </p:sp>
    </p:spTree>
    <p:extLst>
      <p:ext uri="{BB962C8B-B14F-4D97-AF65-F5344CB8AC3E}">
        <p14:creationId xmlns:p14="http://schemas.microsoft.com/office/powerpoint/2010/main" val="7539128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600" dirty="0" smtClean="0"/>
              <a:t>6. Prohibition of Interest</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dirty="0" err="1" smtClean="0"/>
              <a:t>Ahadith</a:t>
            </a:r>
            <a:r>
              <a:rPr lang="en-US" sz="2800" dirty="0" smtClean="0"/>
              <a:t> of Muhammad (PBUH):</a:t>
            </a:r>
          </a:p>
          <a:p>
            <a:pPr marL="0" indent="0">
              <a:buNone/>
            </a:pPr>
            <a:endParaRPr lang="en-US" dirty="0" smtClean="0"/>
          </a:p>
          <a:p>
            <a:pPr marL="457200" indent="-457200">
              <a:buFont typeface="+mj-lt"/>
              <a:buAutoNum type="arabicPeriod"/>
            </a:pPr>
            <a:r>
              <a:rPr lang="en-US" sz="2300" dirty="0" err="1" smtClean="0"/>
              <a:t>Jaber</a:t>
            </a:r>
            <a:r>
              <a:rPr lang="en-US" sz="2300" dirty="0" smtClean="0"/>
              <a:t> reported that the Messenger of Allah cursed the devourer of usury, its payer, its scribe, and its two witnesses. And he said that they are equal (in sin).   (Muslim)</a:t>
            </a:r>
          </a:p>
          <a:p>
            <a:pPr marL="457200" indent="-457200">
              <a:buFont typeface="+mj-lt"/>
              <a:buAutoNum type="arabicPeriod"/>
            </a:pPr>
            <a:endParaRPr lang="en-US" sz="2300" dirty="0" smtClean="0"/>
          </a:p>
          <a:p>
            <a:pPr marL="457200" indent="-457200">
              <a:buFont typeface="+mj-lt"/>
              <a:buAutoNum type="arabicPeriod"/>
            </a:pPr>
            <a:r>
              <a:rPr lang="en-US" sz="2300" dirty="0" smtClean="0"/>
              <a:t>Abdullah-bin-</a:t>
            </a:r>
            <a:r>
              <a:rPr lang="en-US" sz="2300" dirty="0" err="1" smtClean="0"/>
              <a:t>Hanzalah</a:t>
            </a:r>
            <a:r>
              <a:rPr lang="en-US" sz="2300" dirty="0" smtClean="0"/>
              <a:t> reported that the Messenger of Allah said: A Dirham of usury a man devours with knowledge is greater than thirty-six fornications. (Ahmad, </a:t>
            </a:r>
            <a:r>
              <a:rPr lang="en-US" sz="2300" dirty="0" err="1" smtClean="0"/>
              <a:t>Darqutni</a:t>
            </a:r>
            <a:r>
              <a:rPr lang="en-US" sz="2300" dirty="0" smtClean="0"/>
              <a:t>)</a:t>
            </a:r>
            <a:endParaRPr lang="en-US" sz="2300" dirty="0"/>
          </a:p>
        </p:txBody>
      </p:sp>
    </p:spTree>
    <p:extLst>
      <p:ext uri="{BB962C8B-B14F-4D97-AF65-F5344CB8AC3E}">
        <p14:creationId xmlns:p14="http://schemas.microsoft.com/office/powerpoint/2010/main" val="3810042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7. Ban on Hoarding of Wealth</a:t>
            </a:r>
            <a:endParaRPr lang="en-US" sz="3600"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marL="0" indent="0">
              <a:buNone/>
            </a:pPr>
            <a:endParaRPr lang="en-US" sz="3100" b="1" dirty="0" smtClean="0"/>
          </a:p>
          <a:p>
            <a:pPr marL="0" indent="0">
              <a:buNone/>
            </a:pPr>
            <a:r>
              <a:rPr lang="en-US" sz="3100" b="1" dirty="0" smtClean="0"/>
              <a:t>Verses of the Qur’an :</a:t>
            </a:r>
          </a:p>
          <a:p>
            <a:pPr marL="0" indent="0">
              <a:buNone/>
            </a:pPr>
            <a:endParaRPr lang="en-US" dirty="0" smtClean="0"/>
          </a:p>
          <a:p>
            <a:pPr marL="514350" indent="-514350">
              <a:buFont typeface="+mj-lt"/>
              <a:buAutoNum type="arabicPeriod"/>
            </a:pPr>
            <a:r>
              <a:rPr lang="en-US" sz="3000" dirty="0" smtClean="0"/>
              <a:t>And let not those who [greedily] withhold what Allah has given them of His bounty ever think that it is better for them. Rather, it is worse for them. Their necks will be encircled by what they withheld on the Day of Resurrection. And to Allah belongs the heritage of the heavens and the earth. And Allah, with what you do, is [fully] Acquainted. (Al-Imran 3:180)</a:t>
            </a:r>
          </a:p>
          <a:p>
            <a:pPr marL="514350" indent="-514350">
              <a:buFont typeface="+mj-lt"/>
              <a:buAutoNum type="arabicPeriod"/>
            </a:pPr>
            <a:endParaRPr lang="en-US" sz="3000" dirty="0" smtClean="0"/>
          </a:p>
          <a:p>
            <a:pPr marL="514350" indent="-514350">
              <a:buFont typeface="+mj-lt"/>
              <a:buAutoNum type="arabicPeriod"/>
            </a:pPr>
            <a:r>
              <a:rPr lang="en-US" sz="3000" dirty="0" smtClean="0"/>
              <a:t>O you who have believed, indeed many of the scholars and the monks devour the wealth of people unjustly and avert [them] from the way of Allah . And those who hoard gold and silver and spend it not in the way of Allah - give them tidings (notification) of a painful punishment. (9:At-Taubah:34)</a:t>
            </a:r>
          </a:p>
        </p:txBody>
      </p:sp>
    </p:spTree>
    <p:extLst>
      <p:ext uri="{BB962C8B-B14F-4D97-AF65-F5344CB8AC3E}">
        <p14:creationId xmlns:p14="http://schemas.microsoft.com/office/powerpoint/2010/main" val="858823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7. Ban on Hoarding of Wealth</a:t>
            </a:r>
            <a:endParaRPr lang="en-US" sz="3600"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startAt="3"/>
            </a:pPr>
            <a:r>
              <a:rPr lang="en-US" sz="2500" dirty="0" smtClean="0"/>
              <a:t>The Day when it will be heated in the fire of Hell and seared (burned) therewith will be their foreheads, their flanks, and their backs, [it will be said], "This is what you hoarded for yourselves, so taste what you used to hoard.“  (9:At-Taubah:35)</a:t>
            </a:r>
          </a:p>
          <a:p>
            <a:pPr marL="514350" indent="-514350">
              <a:buFont typeface="+mj-lt"/>
              <a:buAutoNum type="arabicPeriod" startAt="3"/>
            </a:pPr>
            <a:endParaRPr lang="en-US" sz="2500" dirty="0" smtClean="0"/>
          </a:p>
          <a:p>
            <a:pPr marL="514350" indent="-514350">
              <a:buFont typeface="+mj-lt"/>
              <a:buAutoNum type="arabicPeriod" startAt="3"/>
            </a:pPr>
            <a:r>
              <a:rPr lang="en-US" sz="2500" dirty="0" smtClean="0"/>
              <a:t>And what Allah restored to His Messenger from the people of the towns - it is for Allah and for the Messenger and for [his] near relatives and orphans and the [stranded] traveler - so that it will not be a perpetual distribution among the rich from among you. And whatever the Messenger has given you - take; and what he has forbidden you - refrain from. And fear Allah ; indeed, Allah is severe in </a:t>
            </a:r>
            <a:r>
              <a:rPr lang="en-US" sz="2500" dirty="0"/>
              <a:t>penalty. (Al </a:t>
            </a:r>
            <a:r>
              <a:rPr lang="en-US" sz="2500" dirty="0" err="1"/>
              <a:t>Hashr</a:t>
            </a:r>
            <a:r>
              <a:rPr lang="en-US" sz="2500" dirty="0"/>
              <a:t> 59:7)</a:t>
            </a:r>
          </a:p>
          <a:p>
            <a:pPr marL="0" indent="0">
              <a:buNone/>
            </a:pPr>
            <a:endParaRPr lang="en-US" dirty="0"/>
          </a:p>
        </p:txBody>
      </p:sp>
    </p:spTree>
    <p:extLst>
      <p:ext uri="{BB962C8B-B14F-4D97-AF65-F5344CB8AC3E}">
        <p14:creationId xmlns:p14="http://schemas.microsoft.com/office/powerpoint/2010/main" val="2241457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8. Policy of Moderation</a:t>
            </a:r>
            <a:endParaRPr lang="en-US" sz="3600" dirty="0"/>
          </a:p>
        </p:txBody>
      </p:sp>
      <p:sp>
        <p:nvSpPr>
          <p:cNvPr id="3" name="Content Placeholder 2"/>
          <p:cNvSpPr>
            <a:spLocks noGrp="1"/>
          </p:cNvSpPr>
          <p:nvPr>
            <p:ph idx="1"/>
          </p:nvPr>
        </p:nvSpPr>
        <p:spPr>
          <a:xfrm>
            <a:off x="457200" y="1295400"/>
            <a:ext cx="8229600" cy="5257800"/>
          </a:xfrm>
        </p:spPr>
        <p:txBody>
          <a:bodyPr>
            <a:normAutofit fontScale="47500" lnSpcReduction="20000"/>
          </a:bodyPr>
          <a:lstStyle/>
          <a:p>
            <a:pPr marL="0" indent="0">
              <a:buNone/>
            </a:pPr>
            <a:r>
              <a:rPr lang="en-US" sz="5100" b="1" dirty="0" smtClean="0"/>
              <a:t>The verses of the Qur’an :</a:t>
            </a:r>
          </a:p>
          <a:p>
            <a:pPr marL="0" indent="0">
              <a:buNone/>
            </a:pPr>
            <a:endParaRPr lang="en-US" dirty="0" smtClean="0"/>
          </a:p>
          <a:p>
            <a:pPr marL="0" indent="0">
              <a:buNone/>
            </a:pPr>
            <a:r>
              <a:rPr lang="en-US" sz="4600" dirty="0" smtClean="0"/>
              <a:t>O you who have believed, do not prohibit the good things which Allah has made lawful to you and do not transgress. Indeed, Allah does not like transgressors. (5 : 87)</a:t>
            </a:r>
          </a:p>
          <a:p>
            <a:pPr marL="0" indent="0">
              <a:buNone/>
            </a:pPr>
            <a:endParaRPr lang="en-US" sz="4600" dirty="0" smtClean="0"/>
          </a:p>
          <a:p>
            <a:pPr marL="0" indent="0">
              <a:buNone/>
            </a:pPr>
            <a:r>
              <a:rPr lang="en-US" sz="4600" dirty="0" smtClean="0"/>
              <a:t>And do not make your hand [as] chained to your neck or extend it completely and [thereby] become blamed and insolvent. (17 : 29)</a:t>
            </a:r>
          </a:p>
          <a:p>
            <a:pPr marL="0" indent="0">
              <a:buNone/>
            </a:pPr>
            <a:endParaRPr lang="en-US" sz="4600" dirty="0" smtClean="0"/>
          </a:p>
          <a:p>
            <a:pPr marL="0" indent="0">
              <a:buNone/>
            </a:pPr>
            <a:r>
              <a:rPr lang="en-US" sz="4600" dirty="0" smtClean="0"/>
              <a:t>Say, "Call upon Allah or call upon the Most Merciful. Whichever [name] you call - to Him belong the best names." And do not recite [too] loudly in your prayer or [too] quietly but seek between that an [intermediate] way. (17 : 110)</a:t>
            </a:r>
          </a:p>
          <a:p>
            <a:pPr marL="0" indent="0">
              <a:buNone/>
            </a:pPr>
            <a:endParaRPr lang="en-US" sz="4600" dirty="0" smtClean="0"/>
          </a:p>
          <a:p>
            <a:pPr marL="0" indent="0">
              <a:buNone/>
            </a:pPr>
            <a:r>
              <a:rPr lang="en-US" sz="4600" dirty="0" smtClean="0"/>
              <a:t>And be moderate in your pace and lower your voice; indeed, the most disagreeable of sounds is the voice of donkeys.“ (31 : 19)</a:t>
            </a:r>
            <a:endParaRPr lang="en-US" sz="4600" dirty="0"/>
          </a:p>
        </p:txBody>
      </p:sp>
    </p:spTree>
    <p:extLst>
      <p:ext uri="{BB962C8B-B14F-4D97-AF65-F5344CB8AC3E}">
        <p14:creationId xmlns:p14="http://schemas.microsoft.com/office/powerpoint/2010/main" val="1033912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After this lecture your will be able to understand;</a:t>
            </a:r>
          </a:p>
          <a:p>
            <a:pPr marL="0" indent="0">
              <a:buNone/>
            </a:pPr>
            <a:r>
              <a:rPr lang="en-US" sz="2800" dirty="0" smtClean="0"/>
              <a:t>the characteristics of Islamic Economic System according </a:t>
            </a:r>
            <a:r>
              <a:rPr lang="en-US" sz="2800" dirty="0" smtClean="0"/>
              <a:t>to the </a:t>
            </a:r>
            <a:r>
              <a:rPr lang="en-US" sz="2800" dirty="0" smtClean="0"/>
              <a:t>divine </a:t>
            </a:r>
            <a:r>
              <a:rPr lang="en-US" sz="2800" dirty="0" smtClean="0"/>
              <a:t>instructions </a:t>
            </a:r>
            <a:r>
              <a:rPr lang="en-US" sz="2800" dirty="0" smtClean="0"/>
              <a:t>as mentioned in Quran and Hadith.</a:t>
            </a:r>
            <a:endParaRPr lang="en-US" sz="2800" dirty="0"/>
          </a:p>
        </p:txBody>
      </p:sp>
    </p:spTree>
    <p:extLst>
      <p:ext uri="{BB962C8B-B14F-4D97-AF65-F5344CB8AC3E}">
        <p14:creationId xmlns:p14="http://schemas.microsoft.com/office/powerpoint/2010/main" val="23194839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8. Policy of Moderation</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b="1" dirty="0" err="1" smtClean="0"/>
              <a:t>Ahadith</a:t>
            </a:r>
            <a:r>
              <a:rPr lang="en-US" sz="2800" b="1" dirty="0" smtClean="0"/>
              <a:t> of the Prophet :</a:t>
            </a:r>
          </a:p>
          <a:p>
            <a:pPr marL="0" indent="0">
              <a:buNone/>
            </a:pPr>
            <a:endParaRPr lang="en-US" dirty="0" smtClean="0"/>
          </a:p>
          <a:p>
            <a:pPr marL="514350" indent="-514350">
              <a:buFont typeface="+mj-lt"/>
              <a:buAutoNum type="arabicPeriod"/>
            </a:pPr>
            <a:r>
              <a:rPr lang="en-US" sz="2400" dirty="0" smtClean="0"/>
              <a:t>Good manners, delay and moderation form a part out of twenty-four parts of </a:t>
            </a:r>
            <a:r>
              <a:rPr lang="en-US" sz="2400" dirty="0" err="1" smtClean="0"/>
              <a:t>Prophethood</a:t>
            </a:r>
            <a:r>
              <a:rPr lang="en-US" sz="2400" dirty="0" smtClean="0"/>
              <a:t>.  (</a:t>
            </a:r>
            <a:r>
              <a:rPr lang="en-US" sz="2400" dirty="0" err="1" smtClean="0"/>
              <a:t>Mishkat-ul-Masabih</a:t>
            </a:r>
            <a:r>
              <a:rPr lang="en-US" sz="2400" dirty="0" smtClean="0"/>
              <a:t>)</a:t>
            </a:r>
          </a:p>
          <a:p>
            <a:pPr marL="514350" indent="-514350">
              <a:buFont typeface="+mj-lt"/>
              <a:buAutoNum type="arabicPeriod"/>
            </a:pPr>
            <a:endParaRPr lang="en-US" sz="2400" dirty="0" smtClean="0"/>
          </a:p>
          <a:p>
            <a:pPr marL="514350" indent="-514350">
              <a:buFont typeface="+mj-lt"/>
              <a:buAutoNum type="arabicPeriod"/>
            </a:pPr>
            <a:r>
              <a:rPr lang="en-US" sz="2400" dirty="0" smtClean="0"/>
              <a:t>Abu </a:t>
            </a:r>
            <a:r>
              <a:rPr lang="en-US" sz="2400" dirty="0" err="1" smtClean="0"/>
              <a:t>Hurairah</a:t>
            </a:r>
            <a:r>
              <a:rPr lang="en-US" sz="2400" dirty="0" smtClean="0"/>
              <a:t> reported that the Messenger of Allah said: Moderation in expenditure is half of livelihood, and love for people is half of wisdom, and good questioning is half of learning. (</a:t>
            </a:r>
            <a:r>
              <a:rPr lang="en-US" sz="2400" dirty="0" err="1" smtClean="0"/>
              <a:t>Bukhari</a:t>
            </a:r>
            <a:r>
              <a:rPr lang="en-US" sz="2400" dirty="0" smtClean="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7504399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smtClean="0"/>
              <a:t>9. Condemnation of Monasticism and Materialism</a:t>
            </a:r>
            <a:endParaRPr lang="en-US" sz="2800" dirty="0"/>
          </a:p>
        </p:txBody>
      </p:sp>
      <p:sp>
        <p:nvSpPr>
          <p:cNvPr id="3" name="Content Placeholder 2"/>
          <p:cNvSpPr>
            <a:spLocks noGrp="1"/>
          </p:cNvSpPr>
          <p:nvPr>
            <p:ph idx="1"/>
          </p:nvPr>
        </p:nvSpPr>
        <p:spPr/>
        <p:txBody>
          <a:bodyPr>
            <a:normAutofit/>
          </a:bodyPr>
          <a:lstStyle/>
          <a:p>
            <a:pPr marL="0" indent="0">
              <a:buNone/>
            </a:pPr>
            <a:r>
              <a:rPr lang="en-US" dirty="0" smtClean="0"/>
              <a:t>Allah says in Quran</a:t>
            </a:r>
          </a:p>
          <a:p>
            <a:pPr marL="457200" indent="-457200">
              <a:buFont typeface="+mj-lt"/>
              <a:buAutoNum type="arabicPeriod"/>
            </a:pPr>
            <a:r>
              <a:rPr lang="en-US" sz="2400" dirty="0"/>
              <a:t>O you who have believed, do not prohibit the good things which Allah has made lawful to you and do not transgress. Indeed, Allah does not like </a:t>
            </a:r>
            <a:r>
              <a:rPr lang="en-US" sz="2400" dirty="0" smtClean="0"/>
              <a:t>transgressors. 	(5 : 87)</a:t>
            </a:r>
          </a:p>
          <a:p>
            <a:pPr marL="457200" indent="-457200">
              <a:buFont typeface="+mj-lt"/>
              <a:buAutoNum type="arabicPeriod"/>
            </a:pPr>
            <a:endParaRPr lang="en-US" sz="2400" dirty="0" smtClean="0"/>
          </a:p>
          <a:p>
            <a:pPr marL="457200" indent="-457200">
              <a:buFont typeface="+mj-lt"/>
              <a:buAutoNum type="arabicPeriod"/>
            </a:pPr>
            <a:r>
              <a:rPr lang="en-US" sz="2400" dirty="0" smtClean="0"/>
              <a:t>…….and </a:t>
            </a:r>
            <a:r>
              <a:rPr lang="en-US" sz="2400" dirty="0"/>
              <a:t>monasticism, which they innovated; We did not prescribe it for them except [that they did so] seeking the approval of Allah . But they did not observe it with due observance. So We gave the ones who believed among them their reward, but many of them are defiantly disobedient</a:t>
            </a:r>
            <a:r>
              <a:rPr lang="en-US" sz="2400" dirty="0" smtClean="0"/>
              <a:t>.  							(57 : 27)</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688243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3200" dirty="0" smtClean="0"/>
              <a:t>10. Equity and not Equality</a:t>
            </a:r>
            <a:endParaRPr lang="en-US" sz="3200" dirty="0"/>
          </a:p>
        </p:txBody>
      </p:sp>
      <p:sp>
        <p:nvSpPr>
          <p:cNvPr id="3" name="Content Placeholder 2"/>
          <p:cNvSpPr>
            <a:spLocks noGrp="1"/>
          </p:cNvSpPr>
          <p:nvPr>
            <p:ph idx="1"/>
          </p:nvPr>
        </p:nvSpPr>
        <p:spPr>
          <a:xfrm>
            <a:off x="457200" y="1066800"/>
            <a:ext cx="8229600" cy="5410200"/>
          </a:xfrm>
        </p:spPr>
        <p:txBody>
          <a:bodyPr>
            <a:normAutofit fontScale="62500" lnSpcReduction="20000"/>
          </a:bodyPr>
          <a:lstStyle/>
          <a:p>
            <a:pPr marL="0" indent="0">
              <a:buNone/>
            </a:pPr>
            <a:r>
              <a:rPr lang="en-US" sz="4000" b="1" dirty="0" smtClean="0"/>
              <a:t> Qur’an highlights these inequalities in its following verses:</a:t>
            </a:r>
          </a:p>
          <a:p>
            <a:pPr marL="0" indent="0">
              <a:buNone/>
            </a:pPr>
            <a:endParaRPr lang="en-US" dirty="0" smtClean="0"/>
          </a:p>
          <a:p>
            <a:pPr marL="742950" indent="-742950">
              <a:buFont typeface="+mj-lt"/>
              <a:buAutoNum type="arabicPeriod"/>
            </a:pPr>
            <a:r>
              <a:rPr lang="en-US" sz="4000" dirty="0"/>
              <a:t>And do not wish for that by which Allah has made some of you exceed others. For men is a share of what they have earned, and for women is a share of what they have earned. And ask Allah of his bounty. Indeed Allah is ever, of all things, Knowing</a:t>
            </a:r>
            <a:r>
              <a:rPr lang="en-US" sz="4000" dirty="0" smtClean="0"/>
              <a:t>. (4 : 32)</a:t>
            </a:r>
          </a:p>
          <a:p>
            <a:pPr marL="742950" indent="-742950">
              <a:buFont typeface="+mj-lt"/>
              <a:buAutoNum type="arabicPeriod"/>
            </a:pPr>
            <a:endParaRPr lang="en-US" sz="4000" dirty="0" smtClean="0"/>
          </a:p>
          <a:p>
            <a:pPr marL="742950" indent="-742950">
              <a:buFont typeface="+mj-lt"/>
              <a:buAutoNum type="arabicPeriod"/>
            </a:pPr>
            <a:r>
              <a:rPr lang="en-US" sz="4000" dirty="0" smtClean="0"/>
              <a:t>He it is Who has placed you as viceroys of the earth and has exalted some of you in rank above others. That He may try you by (the test of) that which He has given you………(6 : 165)</a:t>
            </a:r>
          </a:p>
          <a:p>
            <a:pPr marL="742950" indent="-742950">
              <a:buFont typeface="+mj-lt"/>
              <a:buAutoNum type="arabicPeriod"/>
            </a:pPr>
            <a:endParaRPr lang="en-US" sz="4000" dirty="0" smtClean="0"/>
          </a:p>
          <a:p>
            <a:pPr marL="742950" indent="-742950">
              <a:buFont typeface="+mj-lt"/>
              <a:buAutoNum type="arabicPeriod"/>
            </a:pPr>
            <a:r>
              <a:rPr lang="en-US" sz="4000" dirty="0" smtClean="0"/>
              <a:t>And Allah has favored some of you above others in provision……(16 : 71)</a:t>
            </a:r>
          </a:p>
          <a:p>
            <a:pPr marL="742950" indent="-742950">
              <a:buFont typeface="+mj-lt"/>
              <a:buAutoNum type="arabicPeriod"/>
            </a:pPr>
            <a:endParaRPr lang="en-US" sz="4000"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830876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10. Equity and not Equality</a:t>
            </a:r>
          </a:p>
        </p:txBody>
      </p:sp>
      <p:sp>
        <p:nvSpPr>
          <p:cNvPr id="3" name="Content Placeholder 2"/>
          <p:cNvSpPr>
            <a:spLocks noGrp="1"/>
          </p:cNvSpPr>
          <p:nvPr>
            <p:ph idx="1"/>
          </p:nvPr>
        </p:nvSpPr>
        <p:spPr/>
        <p:txBody>
          <a:bodyPr>
            <a:normAutofit fontScale="85000" lnSpcReduction="10000"/>
          </a:bodyPr>
          <a:lstStyle/>
          <a:p>
            <a:pPr marL="742950" indent="-742950">
              <a:buFont typeface="+mj-lt"/>
              <a:buAutoNum type="arabicPeriod" startAt="4"/>
            </a:pPr>
            <a:r>
              <a:rPr lang="en-US" dirty="0"/>
              <a:t>Indeed, your Lord extends provision for whom He wills and restricts [it]. Indeed He is ever, concerning His servants, Acquainted and Seeing. (17 : 30)</a:t>
            </a:r>
          </a:p>
          <a:p>
            <a:pPr marL="742950" indent="-742950">
              <a:buFont typeface="+mj-lt"/>
              <a:buAutoNum type="arabicPeriod" startAt="4"/>
            </a:pPr>
            <a:endParaRPr lang="en-US" dirty="0"/>
          </a:p>
          <a:p>
            <a:pPr marL="742950" indent="-742950">
              <a:buFont typeface="+mj-lt"/>
              <a:buAutoNum type="arabicPeriod" startAt="4"/>
            </a:pPr>
            <a:r>
              <a:rPr lang="en-US" dirty="0"/>
              <a:t>Do they distribute the mercy of your Lord? It is We who have apportioned among them their livelihood in the life of this world and have raised some of them above others in degrees [of rank] that they may make use of one another for service. But the mercy of your Lord is better than whatever they accumulate. (43 : 32)</a:t>
            </a:r>
          </a:p>
          <a:p>
            <a:pPr marL="514350" indent="-514350">
              <a:buFont typeface="+mj-lt"/>
              <a:buAutoNum type="arabicPeriod" startAt="4"/>
            </a:pPr>
            <a:endParaRPr lang="en-US" dirty="0"/>
          </a:p>
        </p:txBody>
      </p:sp>
    </p:spTree>
    <p:extLst>
      <p:ext uri="{BB962C8B-B14F-4D97-AF65-F5344CB8AC3E}">
        <p14:creationId xmlns:p14="http://schemas.microsoft.com/office/powerpoint/2010/main" val="4114486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Summary of the Lecture</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pPr marL="0" indent="0">
              <a:buNone/>
            </a:pPr>
            <a:r>
              <a:rPr lang="en-US" sz="2300" dirty="0" smtClean="0"/>
              <a:t>We discussed the basics of Islamic Economic System according the Quran and Hadith.</a:t>
            </a:r>
          </a:p>
          <a:p>
            <a:pPr marL="514350" indent="-514350">
              <a:buFont typeface="+mj-lt"/>
              <a:buAutoNum type="arabicPeriod"/>
            </a:pPr>
            <a:r>
              <a:rPr lang="en-US" sz="2300" dirty="0"/>
              <a:t>Allah is the Sustainer</a:t>
            </a:r>
          </a:p>
          <a:p>
            <a:pPr marL="514350" indent="-514350">
              <a:buFont typeface="+mj-lt"/>
              <a:buAutoNum type="arabicPeriod"/>
            </a:pPr>
            <a:r>
              <a:rPr lang="en-US" sz="2300" dirty="0"/>
              <a:t>God is Real Owner of Everything and Man is Merely a Trustee</a:t>
            </a:r>
          </a:p>
          <a:p>
            <a:pPr marL="514350" indent="-514350">
              <a:buFont typeface="+mj-lt"/>
              <a:buAutoNum type="arabicPeriod"/>
            </a:pPr>
            <a:r>
              <a:rPr lang="en-US" sz="2300" dirty="0"/>
              <a:t>Everything Created for Service and Use of Man</a:t>
            </a:r>
          </a:p>
          <a:p>
            <a:pPr marL="514350" indent="-514350">
              <a:buFont typeface="+mj-lt"/>
              <a:buAutoNum type="arabicPeriod"/>
            </a:pPr>
            <a:r>
              <a:rPr lang="en-US" sz="2300" dirty="0"/>
              <a:t>Concept of Halal and Haram</a:t>
            </a:r>
          </a:p>
          <a:p>
            <a:pPr marL="514350" indent="-514350">
              <a:buFont typeface="+mj-lt"/>
              <a:buAutoNum type="arabicPeriod"/>
            </a:pPr>
            <a:r>
              <a:rPr lang="en-US" sz="2300" dirty="0"/>
              <a:t>System of </a:t>
            </a:r>
            <a:r>
              <a:rPr lang="en-US" sz="2300" dirty="0" err="1"/>
              <a:t>Sadaqat</a:t>
            </a:r>
            <a:r>
              <a:rPr lang="en-US" sz="2300" dirty="0"/>
              <a:t> and Zakat</a:t>
            </a:r>
          </a:p>
          <a:p>
            <a:pPr marL="514350" indent="-514350">
              <a:buFont typeface="+mj-lt"/>
              <a:buAutoNum type="arabicPeriod"/>
            </a:pPr>
            <a:r>
              <a:rPr lang="en-US" sz="2300" dirty="0"/>
              <a:t>Prohibition of Interest</a:t>
            </a:r>
          </a:p>
          <a:p>
            <a:pPr marL="514350" indent="-514350">
              <a:buFont typeface="+mj-lt"/>
              <a:buAutoNum type="arabicPeriod"/>
            </a:pPr>
            <a:r>
              <a:rPr lang="en-US" sz="2300" dirty="0"/>
              <a:t>Ban on Hoarding of Wealth</a:t>
            </a:r>
          </a:p>
          <a:p>
            <a:pPr marL="514350" indent="-514350">
              <a:buFont typeface="+mj-lt"/>
              <a:buAutoNum type="arabicPeriod"/>
            </a:pPr>
            <a:r>
              <a:rPr lang="en-US" sz="2300" dirty="0"/>
              <a:t>Policy of Moderation</a:t>
            </a:r>
          </a:p>
          <a:p>
            <a:pPr marL="514350" indent="-514350">
              <a:buFont typeface="+mj-lt"/>
              <a:buAutoNum type="arabicPeriod"/>
            </a:pPr>
            <a:r>
              <a:rPr lang="en-US" sz="2300" dirty="0"/>
              <a:t>Condemnation of Monasticism and Materialism</a:t>
            </a:r>
          </a:p>
          <a:p>
            <a:pPr marL="514350" indent="-514350">
              <a:buFont typeface="+mj-lt"/>
              <a:buAutoNum type="arabicPeriod"/>
            </a:pPr>
            <a:r>
              <a:rPr lang="en-US" sz="2300" dirty="0"/>
              <a:t>Equity and not Equality</a:t>
            </a:r>
          </a:p>
          <a:p>
            <a:pPr marL="0" indent="0">
              <a:buNone/>
            </a:pPr>
            <a:endParaRPr lang="en-US" sz="2300" dirty="0" smtClean="0"/>
          </a:p>
          <a:p>
            <a:pPr marL="0" indent="0">
              <a:buNone/>
            </a:pPr>
            <a:endParaRPr lang="en-US" sz="2300" dirty="0"/>
          </a:p>
        </p:txBody>
      </p:sp>
    </p:spTree>
    <p:extLst>
      <p:ext uri="{BB962C8B-B14F-4D97-AF65-F5344CB8AC3E}">
        <p14:creationId xmlns:p14="http://schemas.microsoft.com/office/powerpoint/2010/main" val="272737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Allah is the Sustainer</a:t>
            </a:r>
          </a:p>
          <a:p>
            <a:pPr marL="514350" indent="-514350">
              <a:buFont typeface="+mj-lt"/>
              <a:buAutoNum type="arabicPeriod"/>
            </a:pPr>
            <a:r>
              <a:rPr lang="en-US" dirty="0" smtClean="0"/>
              <a:t>God is Real Owner of Everything and Man is Merely a Trustee</a:t>
            </a:r>
          </a:p>
          <a:p>
            <a:pPr marL="514350" indent="-514350">
              <a:buFont typeface="+mj-lt"/>
              <a:buAutoNum type="arabicPeriod"/>
            </a:pPr>
            <a:r>
              <a:rPr lang="en-US" dirty="0" smtClean="0"/>
              <a:t>Everything Created for Service and Use of Man</a:t>
            </a:r>
          </a:p>
          <a:p>
            <a:pPr marL="514350" indent="-514350">
              <a:buFont typeface="+mj-lt"/>
              <a:buAutoNum type="arabicPeriod"/>
            </a:pPr>
            <a:r>
              <a:rPr lang="en-US" dirty="0" smtClean="0"/>
              <a:t>Concept of Halal and Haram</a:t>
            </a:r>
          </a:p>
          <a:p>
            <a:pPr marL="514350" indent="-514350">
              <a:buFont typeface="+mj-lt"/>
              <a:buAutoNum type="arabicPeriod"/>
            </a:pPr>
            <a:r>
              <a:rPr lang="en-US" dirty="0" smtClean="0"/>
              <a:t>System of </a:t>
            </a:r>
            <a:r>
              <a:rPr lang="en-US" dirty="0" err="1" smtClean="0"/>
              <a:t>Sadaqat</a:t>
            </a:r>
            <a:r>
              <a:rPr lang="en-US" dirty="0" smtClean="0"/>
              <a:t> and Zakat</a:t>
            </a:r>
          </a:p>
          <a:p>
            <a:pPr marL="514350" indent="-514350">
              <a:buFont typeface="+mj-lt"/>
              <a:buAutoNum type="arabicPeriod"/>
            </a:pPr>
            <a:r>
              <a:rPr lang="en-US" dirty="0" smtClean="0"/>
              <a:t>Prohibition of Interest</a:t>
            </a:r>
          </a:p>
          <a:p>
            <a:pPr marL="514350" indent="-514350">
              <a:buFont typeface="+mj-lt"/>
              <a:buAutoNum type="arabicPeriod"/>
            </a:pPr>
            <a:r>
              <a:rPr lang="en-US" dirty="0" smtClean="0"/>
              <a:t>Ban on Hoarding of Wealth</a:t>
            </a:r>
          </a:p>
          <a:p>
            <a:pPr marL="514350" indent="-514350">
              <a:buFont typeface="+mj-lt"/>
              <a:buAutoNum type="arabicPeriod"/>
            </a:pPr>
            <a:r>
              <a:rPr lang="en-US" dirty="0" smtClean="0"/>
              <a:t>Policy of Moderation</a:t>
            </a:r>
          </a:p>
          <a:p>
            <a:pPr marL="514350" indent="-514350">
              <a:buFont typeface="+mj-lt"/>
              <a:buAutoNum type="arabicPeriod"/>
            </a:pPr>
            <a:r>
              <a:rPr lang="en-US" dirty="0" smtClean="0"/>
              <a:t>Condemnation of Monasticism and Materialism</a:t>
            </a:r>
          </a:p>
          <a:p>
            <a:pPr marL="514350" indent="-514350">
              <a:buFont typeface="+mj-lt"/>
              <a:buAutoNum type="arabicPeriod"/>
            </a:pPr>
            <a:r>
              <a:rPr lang="en-US" dirty="0" smtClean="0"/>
              <a:t>Equity and not Equality</a:t>
            </a:r>
            <a:endParaRPr lang="en-US" dirty="0"/>
          </a:p>
        </p:txBody>
      </p:sp>
    </p:spTree>
    <p:extLst>
      <p:ext uri="{BB962C8B-B14F-4D97-AF65-F5344CB8AC3E}">
        <p14:creationId xmlns:p14="http://schemas.microsoft.com/office/powerpoint/2010/main" val="3387334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15962"/>
          </a:xfrm>
        </p:spPr>
        <p:txBody>
          <a:bodyPr>
            <a:noAutofit/>
          </a:bodyPr>
          <a:lstStyle/>
          <a:p>
            <a:r>
              <a:rPr lang="en-US" dirty="0" smtClean="0"/>
              <a:t>1. Allah is the Sustainer</a:t>
            </a:r>
            <a:endParaRPr lang="en-US" dirty="0"/>
          </a:p>
        </p:txBody>
      </p:sp>
      <p:sp>
        <p:nvSpPr>
          <p:cNvPr id="6" name="Content Placeholder 5"/>
          <p:cNvSpPr>
            <a:spLocks noGrp="1"/>
          </p:cNvSpPr>
          <p:nvPr>
            <p:ph idx="1"/>
          </p:nvPr>
        </p:nvSpPr>
        <p:spPr>
          <a:xfrm>
            <a:off x="457200" y="1371600"/>
            <a:ext cx="8229600" cy="4343400"/>
          </a:xfrm>
        </p:spPr>
        <p:txBody>
          <a:bodyPr>
            <a:noAutofit/>
          </a:bodyPr>
          <a:lstStyle/>
          <a:p>
            <a:pPr marL="0" indent="0">
              <a:buNone/>
            </a:pPr>
            <a:r>
              <a:rPr lang="en-US" sz="2400" b="1" dirty="0" smtClean="0"/>
              <a:t>Verses of the Qur’an:</a:t>
            </a:r>
          </a:p>
          <a:p>
            <a:pPr marL="457200" indent="-457200">
              <a:buFont typeface="+mj-lt"/>
              <a:buAutoNum type="arabicPeriod"/>
            </a:pPr>
            <a:r>
              <a:rPr lang="en-US" sz="2400" dirty="0"/>
              <a:t>And there is no creature on earth but that upon Allah is its provision, and He knows its place of dwelling and place of storage. All is in a clear register</a:t>
            </a:r>
            <a:r>
              <a:rPr lang="en-US" sz="2400" dirty="0" smtClean="0"/>
              <a:t>. (11 : 6</a:t>
            </a:r>
            <a:r>
              <a:rPr lang="en-US" sz="2400" dirty="0" smtClean="0"/>
              <a:t>)</a:t>
            </a:r>
          </a:p>
          <a:p>
            <a:pPr marL="457200" indent="-457200">
              <a:buFont typeface="+mj-lt"/>
              <a:buAutoNum type="arabicPeriod"/>
            </a:pPr>
            <a:endParaRPr lang="en-US" sz="2400" dirty="0" smtClean="0"/>
          </a:p>
          <a:p>
            <a:pPr marL="457200" indent="-457200">
              <a:buFont typeface="+mj-lt"/>
              <a:buAutoNum type="arabicPeriod"/>
            </a:pPr>
            <a:r>
              <a:rPr lang="en-US" sz="2400" dirty="0"/>
              <a:t>Indeed, your Lord extends provision for whom He wills and restricts [it]. Indeed He is ever, concerning His servants, Acquainted and Seeing</a:t>
            </a:r>
            <a:r>
              <a:rPr lang="en-US" sz="2400" dirty="0" smtClean="0"/>
              <a:t>. (17 : 30)</a:t>
            </a:r>
          </a:p>
        </p:txBody>
      </p:sp>
    </p:spTree>
    <p:extLst>
      <p:ext uri="{BB962C8B-B14F-4D97-AF65-F5344CB8AC3E}">
        <p14:creationId xmlns:p14="http://schemas.microsoft.com/office/powerpoint/2010/main" val="261606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Allah is the Sustainer</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sz="2800" dirty="0"/>
              <a:t>And how many a creature carries not its [own] provision. Allah provides for it and for you. And He is the Hearing, the Knowing. (29 : 60</a:t>
            </a:r>
            <a:r>
              <a:rPr lang="en-US" sz="2800" dirty="0" smtClean="0"/>
              <a:t>)</a:t>
            </a:r>
          </a:p>
          <a:p>
            <a:pPr marL="514350" indent="-514350">
              <a:buFont typeface="+mj-lt"/>
              <a:buAutoNum type="arabicPeriod" startAt="3"/>
            </a:pPr>
            <a:endParaRPr lang="en-US" sz="2800" dirty="0"/>
          </a:p>
          <a:p>
            <a:pPr marL="457200" indent="-457200">
              <a:buFont typeface="+mj-lt"/>
              <a:buAutoNum type="arabicPeriod" startAt="3"/>
            </a:pPr>
            <a:r>
              <a:rPr lang="en-US" sz="2800" dirty="0"/>
              <a:t>Allah extends provision for whom He wills of His servants and restricts for him. Indeed Allah is, of all things, Knowing. (29 : 62)</a:t>
            </a:r>
          </a:p>
          <a:p>
            <a:pPr marL="0" indent="0">
              <a:buNone/>
            </a:pPr>
            <a:endParaRPr lang="en-US" sz="2800" dirty="0"/>
          </a:p>
        </p:txBody>
      </p:sp>
    </p:spTree>
    <p:extLst>
      <p:ext uri="{BB962C8B-B14F-4D97-AF65-F5344CB8AC3E}">
        <p14:creationId xmlns:p14="http://schemas.microsoft.com/office/powerpoint/2010/main" val="2202741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a:t>
            </a:r>
            <a:r>
              <a:rPr lang="en-US" dirty="0" smtClean="0"/>
              <a:t>. Allah is the Sustainer</a:t>
            </a:r>
            <a:endParaRPr lang="en-US" dirty="0"/>
          </a:p>
        </p:txBody>
      </p:sp>
      <p:sp>
        <p:nvSpPr>
          <p:cNvPr id="5" name="Content Placeholder 4"/>
          <p:cNvSpPr>
            <a:spLocks noGrp="1"/>
          </p:cNvSpPr>
          <p:nvPr>
            <p:ph idx="1"/>
          </p:nvPr>
        </p:nvSpPr>
        <p:spPr>
          <a:xfrm>
            <a:off x="457200" y="1600200"/>
            <a:ext cx="8229600" cy="4525963"/>
          </a:xfrm>
        </p:spPr>
        <p:txBody>
          <a:bodyPr>
            <a:normAutofit fontScale="92500"/>
          </a:bodyPr>
          <a:lstStyle/>
          <a:p>
            <a:pPr marL="514350" indent="-514350">
              <a:buFont typeface="+mj-lt"/>
              <a:buAutoNum type="arabicPeriod" startAt="5"/>
            </a:pPr>
            <a:r>
              <a:rPr lang="en-US" sz="2800" dirty="0"/>
              <a:t>O mankind, remember the favor of Allah upon you. Is there any creator other than Allah who provides for you from the heaven and earth? </a:t>
            </a:r>
            <a:r>
              <a:rPr lang="en-US" sz="2800" dirty="0" smtClean="0"/>
              <a:t>(35 </a:t>
            </a:r>
            <a:r>
              <a:rPr lang="en-US" sz="2800" dirty="0" smtClean="0"/>
              <a:t>: 3)</a:t>
            </a:r>
          </a:p>
          <a:p>
            <a:pPr marL="514350" indent="-514350">
              <a:buFont typeface="+mj-lt"/>
              <a:buAutoNum type="arabicPeriod" startAt="5"/>
            </a:pPr>
            <a:endParaRPr lang="en-US" sz="2800" dirty="0" smtClean="0"/>
          </a:p>
          <a:p>
            <a:pPr marL="514350" indent="-514350">
              <a:buFont typeface="+mj-lt"/>
              <a:buAutoNum type="arabicPeriod" startAt="5"/>
            </a:pPr>
            <a:r>
              <a:rPr lang="en-US" sz="2800" dirty="0"/>
              <a:t>And have you seen that [seed] which you sow? Is it you who makes it grow, or are We the grower</a:t>
            </a:r>
            <a:r>
              <a:rPr lang="en-US" sz="2800" dirty="0" smtClean="0"/>
              <a:t>? (56 : 63-64)</a:t>
            </a:r>
          </a:p>
          <a:p>
            <a:pPr marL="514350" indent="-514350">
              <a:buFont typeface="+mj-lt"/>
              <a:buAutoNum type="arabicPeriod" startAt="5"/>
            </a:pPr>
            <a:endParaRPr lang="en-US" sz="2800" dirty="0" smtClean="0"/>
          </a:p>
          <a:p>
            <a:pPr marL="514350" indent="-514350">
              <a:buFont typeface="+mj-lt"/>
              <a:buAutoNum type="arabicPeriod" startAt="5"/>
            </a:pPr>
            <a:r>
              <a:rPr lang="en-US" sz="2800" dirty="0"/>
              <a:t>Or who is it that could provide for you if He withheld His provision? But they have persisted in insolence and aversion</a:t>
            </a:r>
            <a:r>
              <a:rPr lang="en-US" sz="2800" dirty="0" smtClean="0"/>
              <a:t>. (67 : 21)</a:t>
            </a:r>
          </a:p>
          <a:p>
            <a:pPr marL="0" indent="0">
              <a:buNone/>
            </a:pPr>
            <a:endParaRPr lang="en-US" sz="2800" dirty="0"/>
          </a:p>
        </p:txBody>
      </p:sp>
    </p:spTree>
    <p:extLst>
      <p:ext uri="{BB962C8B-B14F-4D97-AF65-F5344CB8AC3E}">
        <p14:creationId xmlns:p14="http://schemas.microsoft.com/office/powerpoint/2010/main" val="37517359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a:lstStyle/>
          <a:p>
            <a:r>
              <a:rPr lang="en-US" dirty="0" smtClean="0"/>
              <a:t>1. Allah is the Sustainer</a:t>
            </a:r>
            <a:endParaRPr lang="en-US" dirty="0"/>
          </a:p>
        </p:txBody>
      </p:sp>
      <p:sp>
        <p:nvSpPr>
          <p:cNvPr id="5" name="Content Placeholder 4"/>
          <p:cNvSpPr>
            <a:spLocks noGrp="1"/>
          </p:cNvSpPr>
          <p:nvPr>
            <p:ph idx="1"/>
          </p:nvPr>
        </p:nvSpPr>
        <p:spPr>
          <a:xfrm>
            <a:off x="457200" y="1143000"/>
            <a:ext cx="7848600" cy="5486400"/>
          </a:xfrm>
        </p:spPr>
        <p:txBody>
          <a:bodyPr>
            <a:noAutofit/>
          </a:bodyPr>
          <a:lstStyle/>
          <a:p>
            <a:pPr marL="0" indent="0">
              <a:buNone/>
            </a:pPr>
            <a:r>
              <a:rPr lang="en-US" sz="2000" b="1" dirty="0" err="1" smtClean="0"/>
              <a:t>Ahadith</a:t>
            </a:r>
            <a:r>
              <a:rPr lang="en-US" sz="2000" b="1" dirty="0" smtClean="0"/>
              <a:t> of Muhammad (PBUH) :</a:t>
            </a:r>
          </a:p>
          <a:p>
            <a:pPr marL="0" indent="0">
              <a:buNone/>
            </a:pPr>
            <a:endParaRPr lang="en-US" sz="1000" dirty="0" smtClean="0"/>
          </a:p>
          <a:p>
            <a:pPr>
              <a:buFont typeface="+mj-lt"/>
              <a:buAutoNum type="arabicPeriod"/>
            </a:pPr>
            <a:r>
              <a:rPr lang="en-US" sz="2000" dirty="0" smtClean="0"/>
              <a:t>Omar-b-al-</a:t>
            </a:r>
            <a:r>
              <a:rPr lang="en-US" sz="2000" dirty="0" err="1" smtClean="0"/>
              <a:t>Khattab</a:t>
            </a:r>
            <a:r>
              <a:rPr lang="en-US" sz="2000" dirty="0" smtClean="0"/>
              <a:t> reported : I heard the Messenger of Allah say : If you all had relied on Allah with due reliance, He would have certainly given you provision as He supplies provisions to birds who get up hungry in the morning and return with full belly at dusk.                                                   </a:t>
            </a:r>
            <a:r>
              <a:rPr lang="en-US" sz="2000" dirty="0"/>
              <a:t>	</a:t>
            </a:r>
            <a:r>
              <a:rPr lang="en-US" sz="2000" dirty="0" smtClean="0"/>
              <a:t>					(</a:t>
            </a:r>
            <a:r>
              <a:rPr lang="en-US" sz="2000" dirty="0" err="1" smtClean="0"/>
              <a:t>Tirmizi</a:t>
            </a:r>
            <a:r>
              <a:rPr lang="en-US" sz="2000" dirty="0" smtClean="0"/>
              <a:t>, </a:t>
            </a:r>
            <a:r>
              <a:rPr lang="en-US" sz="2000" dirty="0" err="1" smtClean="0"/>
              <a:t>Ibn</a:t>
            </a:r>
            <a:r>
              <a:rPr lang="en-US" sz="2000" dirty="0" smtClean="0"/>
              <a:t> </a:t>
            </a:r>
            <a:r>
              <a:rPr lang="en-US" sz="2000" dirty="0" err="1" smtClean="0"/>
              <a:t>Majah</a:t>
            </a:r>
            <a:r>
              <a:rPr lang="en-US" sz="2000" dirty="0" smtClean="0"/>
              <a:t>)</a:t>
            </a:r>
          </a:p>
          <a:p>
            <a:pPr>
              <a:buFont typeface="+mj-lt"/>
              <a:buAutoNum type="arabicPeriod"/>
            </a:pPr>
            <a:r>
              <a:rPr lang="en-US" sz="2000" dirty="0" smtClean="0"/>
              <a:t>Abu </a:t>
            </a:r>
            <a:r>
              <a:rPr lang="en-US" sz="2000" dirty="0" err="1" smtClean="0"/>
              <a:t>Darda’a</a:t>
            </a:r>
            <a:r>
              <a:rPr lang="en-US" sz="2000" dirty="0" smtClean="0"/>
              <a:t> reported that the Messenger of Allah said: Certainly provision seeks a servant just as his death seeks him.                            				</a:t>
            </a:r>
            <a:r>
              <a:rPr lang="en-US" sz="2000" dirty="0"/>
              <a:t> </a:t>
            </a:r>
            <a:r>
              <a:rPr lang="en-US" sz="2000" dirty="0" smtClean="0"/>
              <a:t>                         </a:t>
            </a:r>
            <a:r>
              <a:rPr lang="en-US" sz="2000" dirty="0"/>
              <a:t>	</a:t>
            </a:r>
            <a:r>
              <a:rPr lang="en-US" sz="2000" dirty="0" smtClean="0"/>
              <a:t>(Abu </a:t>
            </a:r>
            <a:r>
              <a:rPr lang="en-US" sz="2000" dirty="0" err="1" smtClean="0"/>
              <a:t>Nayeem</a:t>
            </a:r>
            <a:r>
              <a:rPr lang="en-US" sz="2000" dirty="0" smtClean="0"/>
              <a:t>)</a:t>
            </a:r>
          </a:p>
          <a:p>
            <a:pPr>
              <a:buFont typeface="+mj-lt"/>
              <a:buAutoNum type="arabicPeriod"/>
            </a:pPr>
            <a:r>
              <a:rPr lang="en-US" sz="2000" dirty="0" smtClean="0"/>
              <a:t>Jabir b. Abdullah reported : The Messenger of Allah (may peace be upon him) said: “O people, Fear God and cut your ambitions of livelihood, for a man will not court death unless he is provided full sustenance (decreed) for him even if he restrains himself from it. So, fear Allah and cut your ambitions in search of livelihood. Take whatever is lawful and leave whatever is unlawful.” -----(</a:t>
            </a:r>
            <a:r>
              <a:rPr lang="en-US" sz="2000" dirty="0" err="1" smtClean="0"/>
              <a:t>Ibn</a:t>
            </a:r>
            <a:r>
              <a:rPr lang="en-US" sz="2000" dirty="0" smtClean="0"/>
              <a:t> </a:t>
            </a:r>
            <a:r>
              <a:rPr lang="en-US" sz="2000" dirty="0" err="1" smtClean="0"/>
              <a:t>Majah</a:t>
            </a:r>
            <a:r>
              <a:rPr lang="en-US" sz="2000" dirty="0" smtClean="0"/>
              <a:t>)</a:t>
            </a:r>
          </a:p>
          <a:p>
            <a:pPr>
              <a:buFont typeface="+mj-lt"/>
              <a:buAutoNum type="arabicPeriod"/>
            </a:pPr>
            <a:endParaRPr lang="en-US" sz="2000" dirty="0"/>
          </a:p>
        </p:txBody>
      </p:sp>
    </p:spTree>
    <p:extLst>
      <p:ext uri="{BB962C8B-B14F-4D97-AF65-F5344CB8AC3E}">
        <p14:creationId xmlns:p14="http://schemas.microsoft.com/office/powerpoint/2010/main" val="1101774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1. Allah is the Sustainer</a:t>
            </a:r>
            <a:endParaRPr lang="en-US" dirty="0"/>
          </a:p>
        </p:txBody>
      </p:sp>
      <p:sp>
        <p:nvSpPr>
          <p:cNvPr id="5" name="Content Placeholder 4"/>
          <p:cNvSpPr>
            <a:spLocks noGrp="1"/>
          </p:cNvSpPr>
          <p:nvPr>
            <p:ph idx="1"/>
          </p:nvPr>
        </p:nvSpPr>
        <p:spPr>
          <a:xfrm>
            <a:off x="457200" y="1219200"/>
            <a:ext cx="8229600" cy="5257800"/>
          </a:xfrm>
        </p:spPr>
        <p:txBody>
          <a:bodyPr>
            <a:noAutofit/>
          </a:bodyPr>
          <a:lstStyle/>
          <a:p>
            <a:pPr marL="457200" indent="-457200">
              <a:buFont typeface="+mj-lt"/>
              <a:buAutoNum type="arabicPeriod" startAt="4"/>
            </a:pPr>
            <a:r>
              <a:rPr lang="en-US" sz="2200" dirty="0" smtClean="0"/>
              <a:t>‘Ali (Allah be pleased with him) said: “I heard the Messenger of Allah (may peace be upon him) saying: ‘(on the Day of Resurrection) when there will be no shade except that of the Throne of Allah, the person who undertakes a journey to earn his livelihood and then returns with it towards his dependents, will be under the shade of Allah’s Throne’.”	</a:t>
            </a:r>
            <a:r>
              <a:rPr lang="en-US" sz="2200" dirty="0"/>
              <a:t> </a:t>
            </a:r>
            <a:r>
              <a:rPr lang="en-US" sz="2200" dirty="0" smtClean="0"/>
              <a:t>              (</a:t>
            </a:r>
            <a:r>
              <a:rPr lang="en-US" sz="2200" dirty="0" err="1" smtClean="0"/>
              <a:t>Masnud</a:t>
            </a:r>
            <a:r>
              <a:rPr lang="en-US" sz="2200" dirty="0" smtClean="0"/>
              <a:t> </a:t>
            </a:r>
            <a:r>
              <a:rPr lang="en-US" sz="2200" dirty="0" err="1" smtClean="0"/>
              <a:t>Zaid</a:t>
            </a:r>
            <a:r>
              <a:rPr lang="en-US" sz="2200" dirty="0" smtClean="0"/>
              <a:t> bin Ali)</a:t>
            </a:r>
          </a:p>
          <a:p>
            <a:pPr>
              <a:buFont typeface="+mj-lt"/>
              <a:buAutoNum type="arabicPeriod" startAt="4"/>
            </a:pPr>
            <a:endParaRPr lang="en-US" sz="2200" dirty="0" smtClean="0"/>
          </a:p>
          <a:p>
            <a:pPr>
              <a:buFont typeface="+mj-lt"/>
              <a:buAutoNum type="arabicPeriod" startAt="4"/>
            </a:pPr>
            <a:r>
              <a:rPr lang="en-US" sz="2200" dirty="0" smtClean="0"/>
              <a:t>‘Ali (Allah be pleased with him) said: “A person came to the Prophet of Allah (May peace be upon him) and asked: ‘O Messenger of Allah: What type of earning is best?’ The Prophet (may peace be upon him) said: ‘A man’s work with his hand and every business transaction which is approved, for Allah loves a believer who is a craftsman. A person who suffers pain to feed his dependents is like a person who fights in the cause of Allah, the Mighty and Glorious.’” 						(</a:t>
            </a:r>
            <a:r>
              <a:rPr lang="en-US" sz="2200" dirty="0" err="1" smtClean="0"/>
              <a:t>Masnud</a:t>
            </a:r>
            <a:r>
              <a:rPr lang="en-US" sz="2200" dirty="0" smtClean="0"/>
              <a:t> </a:t>
            </a:r>
            <a:r>
              <a:rPr lang="en-US" sz="2200" dirty="0" err="1" smtClean="0"/>
              <a:t>Zaid</a:t>
            </a:r>
            <a:r>
              <a:rPr lang="en-US" sz="2200" dirty="0" smtClean="0"/>
              <a:t> bin Ali)</a:t>
            </a:r>
            <a:endParaRPr lang="en-US" sz="2200" dirty="0"/>
          </a:p>
        </p:txBody>
      </p:sp>
    </p:spTree>
    <p:extLst>
      <p:ext uri="{BB962C8B-B14F-4D97-AF65-F5344CB8AC3E}">
        <p14:creationId xmlns:p14="http://schemas.microsoft.com/office/powerpoint/2010/main" val="27927876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3034</Words>
  <Application>Microsoft Office PowerPoint</Application>
  <PresentationFormat>On-screen Show (4:3)</PresentationFormat>
  <Paragraphs>173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Characteristics of Islamic Economic System</vt:lpstr>
      <vt:lpstr>Summary of the Previous Lecture</vt:lpstr>
      <vt:lpstr>Learning Outcomes</vt:lpstr>
      <vt:lpstr>Salient Features</vt:lpstr>
      <vt:lpstr>1. Allah is the Sustainer</vt:lpstr>
      <vt:lpstr>1. Allah is the Sustainer</vt:lpstr>
      <vt:lpstr>1. Allah is the Sustainer</vt:lpstr>
      <vt:lpstr>1. Allah is the Sustainer</vt:lpstr>
      <vt:lpstr>1. Allah is the Sustainer</vt:lpstr>
      <vt:lpstr>1. Allah is the Sustainer Concept of Entrepreneurship in Islam</vt:lpstr>
      <vt:lpstr>2. God is Real Owner of Everything and Man is merely a Trustee</vt:lpstr>
      <vt:lpstr>3. Everything Created for Service and Use of Man</vt:lpstr>
      <vt:lpstr>3. Everything Created for Service and Use of Man</vt:lpstr>
      <vt:lpstr>3. Everything Created for Service and Use of Man</vt:lpstr>
      <vt:lpstr>3. Everything Created for Service and Use of Man</vt:lpstr>
      <vt:lpstr>4. Concept of Halal and Haram</vt:lpstr>
      <vt:lpstr>4. Concept of Halal and Haram</vt:lpstr>
      <vt:lpstr>4. Concept of Halal and Haram</vt:lpstr>
      <vt:lpstr>5. System of Sadaqat and Zakat</vt:lpstr>
      <vt:lpstr>5. System of Sadaqat and Zakat</vt:lpstr>
      <vt:lpstr>5. System of Sadaqat and Zakat</vt:lpstr>
      <vt:lpstr>5. System of Sadaqat and Zakat</vt:lpstr>
      <vt:lpstr>5. System of Sadaqat and Zakat</vt:lpstr>
      <vt:lpstr>6. Prohibition of Interest</vt:lpstr>
      <vt:lpstr>6. Prohibition of Interest</vt:lpstr>
      <vt:lpstr>6. Prohibition of Interest</vt:lpstr>
      <vt:lpstr>7. Ban on Hoarding of Wealth</vt:lpstr>
      <vt:lpstr>7. Ban on Hoarding of Wealth</vt:lpstr>
      <vt:lpstr>8. Policy of Moderation</vt:lpstr>
      <vt:lpstr>8. Policy of Moderation</vt:lpstr>
      <vt:lpstr>9. Condemnation of Monasticism and Materialism</vt:lpstr>
      <vt:lpstr>10. Equity and not Equality</vt:lpstr>
      <vt:lpstr>10. Equity and not Equality</vt:lpstr>
      <vt:lpstr>Summary of the Lecture</vt:lpstr>
    </vt:vector>
  </TitlesOfParts>
  <Company>MyCompanyName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Islamic Economic System</dc:title>
  <dc:creator>Dr. Muhammad Azhar Khan</dc:creator>
  <cp:lastModifiedBy>Dr. Muhammad Azhar Khan</cp:lastModifiedBy>
  <cp:revision>29</cp:revision>
  <dcterms:created xsi:type="dcterms:W3CDTF">2013-09-12T07:14:22Z</dcterms:created>
  <dcterms:modified xsi:type="dcterms:W3CDTF">2013-10-21T04:28:44Z</dcterms:modified>
</cp:coreProperties>
</file>