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3"/>
  </p:notesMasterIdLst>
  <p:sldIdLst>
    <p:sldId id="256" r:id="rId2"/>
    <p:sldId id="259"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5" r:id="rId27"/>
    <p:sldId id="290" r:id="rId28"/>
    <p:sldId id="292" r:id="rId29"/>
    <p:sldId id="293" r:id="rId30"/>
    <p:sldId id="294" r:id="rId31"/>
    <p:sldId id="296" r:id="rId32"/>
    <p:sldId id="298" r:id="rId33"/>
    <p:sldId id="302" r:id="rId34"/>
    <p:sldId id="303" r:id="rId35"/>
    <p:sldId id="304" r:id="rId36"/>
    <p:sldId id="306" r:id="rId37"/>
    <p:sldId id="307" r:id="rId38"/>
    <p:sldId id="308" r:id="rId39"/>
    <p:sldId id="309" r:id="rId40"/>
    <p:sldId id="310" r:id="rId41"/>
    <p:sldId id="311" r:id="rId42"/>
    <p:sldId id="312" r:id="rId43"/>
    <p:sldId id="313" r:id="rId44"/>
    <p:sldId id="314" r:id="rId45"/>
    <p:sldId id="315" r:id="rId46"/>
    <p:sldId id="316" r:id="rId47"/>
    <p:sldId id="317" r:id="rId48"/>
    <p:sldId id="319" r:id="rId49"/>
    <p:sldId id="320" r:id="rId50"/>
    <p:sldId id="321" r:id="rId51"/>
    <p:sldId id="322" r:id="rId52"/>
    <p:sldId id="323" r:id="rId53"/>
    <p:sldId id="324" r:id="rId54"/>
    <p:sldId id="325" r:id="rId55"/>
    <p:sldId id="327" r:id="rId56"/>
    <p:sldId id="331" r:id="rId57"/>
    <p:sldId id="332" r:id="rId58"/>
    <p:sldId id="333" r:id="rId59"/>
    <p:sldId id="345" r:id="rId60"/>
    <p:sldId id="336" r:id="rId61"/>
    <p:sldId id="337" r:id="rId62"/>
    <p:sldId id="340" r:id="rId63"/>
    <p:sldId id="343" r:id="rId64"/>
    <p:sldId id="344" r:id="rId65"/>
    <p:sldId id="346" r:id="rId66"/>
    <p:sldId id="347" r:id="rId67"/>
    <p:sldId id="348" r:id="rId68"/>
    <p:sldId id="349" r:id="rId69"/>
    <p:sldId id="350" r:id="rId70"/>
    <p:sldId id="351" r:id="rId71"/>
    <p:sldId id="352" r:id="rId72"/>
    <p:sldId id="353" r:id="rId73"/>
    <p:sldId id="354" r:id="rId74"/>
    <p:sldId id="355" r:id="rId75"/>
    <p:sldId id="356" r:id="rId76"/>
    <p:sldId id="357" r:id="rId77"/>
    <p:sldId id="358" r:id="rId78"/>
    <p:sldId id="359" r:id="rId79"/>
    <p:sldId id="360" r:id="rId80"/>
    <p:sldId id="361" r:id="rId81"/>
    <p:sldId id="362" r:id="rId8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572" y="-21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3B0807-1F36-4A3A-9C49-1C2DCF05D3E2}" type="datetimeFigureOut">
              <a:rPr lang="en-US" smtClean="0"/>
              <a:pPr/>
              <a:t>12/29/2013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ADD4C4-AE67-4FE2-9D01-9BFA280E4C5E}" type="slidenum">
              <a:rPr lang="en-US" smtClean="0"/>
              <a:pPr/>
              <a:t>‹#›</a:t>
            </a:fld>
            <a:endParaRPr lang="en-US"/>
          </a:p>
        </p:txBody>
      </p:sp>
    </p:spTree>
    <p:extLst>
      <p:ext uri="{BB962C8B-B14F-4D97-AF65-F5344CB8AC3E}">
        <p14:creationId xmlns:p14="http://schemas.microsoft.com/office/powerpoint/2010/main" xmlns="" val="1475806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8"/>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9pPr>
          </a:lstStyle>
          <a:p>
            <a:pPr eaLnBrk="1" hangingPunct="1"/>
            <a:fld id="{8678E2A0-E0E2-4B14-B768-E0D73B8DC0EF}" type="slidenum">
              <a:rPr lang="en-US" altLang="en-US" smtClean="0">
                <a:solidFill>
                  <a:srgbClr val="000000"/>
                </a:solidFill>
                <a:latin typeface="Times New Roman" pitchFamily="18" charset="0"/>
                <a:ea typeface="MS PGothic" pitchFamily="34" charset="-128"/>
              </a:rPr>
              <a:pPr eaLnBrk="1" hangingPunct="1"/>
              <a:t>1</a:t>
            </a:fld>
            <a:endParaRPr lang="en-US" altLang="en-US" smtClean="0">
              <a:solidFill>
                <a:srgbClr val="000000"/>
              </a:solidFill>
              <a:latin typeface="Times New Roman" pitchFamily="18" charset="0"/>
              <a:ea typeface="MS PGothic" pitchFamily="34" charset="-128"/>
            </a:endParaRPr>
          </a:p>
        </p:txBody>
      </p:sp>
      <p:sp>
        <p:nvSpPr>
          <p:cNvPr id="33795" name="Rectangle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33796"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en-US" alt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6"/>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tabLst>
                <a:tab pos="723900" algn="l"/>
                <a:tab pos="1447800" algn="l"/>
                <a:tab pos="2171700" algn="l"/>
                <a:tab pos="2895600" algn="l"/>
              </a:tabLst>
              <a:defRPr>
                <a:solidFill>
                  <a:schemeClr val="tx1"/>
                </a:solidFill>
                <a:latin typeface="Arial" charset="0"/>
                <a:cs typeface="Arial" charset="0"/>
              </a:defRPr>
            </a:lvl1pPr>
            <a:lvl2pPr marL="742950" indent="-285750" eaLnBrk="0" hangingPunct="0">
              <a:tabLst>
                <a:tab pos="723900" algn="l"/>
                <a:tab pos="1447800" algn="l"/>
                <a:tab pos="2171700" algn="l"/>
                <a:tab pos="2895600" algn="l"/>
              </a:tabLst>
              <a:defRPr>
                <a:solidFill>
                  <a:schemeClr val="tx1"/>
                </a:solidFill>
                <a:latin typeface="Arial" charset="0"/>
                <a:cs typeface="Arial" charset="0"/>
              </a:defRPr>
            </a:lvl2pPr>
            <a:lvl3pPr marL="1143000" indent="-228600" eaLnBrk="0" hangingPunct="0">
              <a:tabLst>
                <a:tab pos="723900" algn="l"/>
                <a:tab pos="1447800" algn="l"/>
                <a:tab pos="2171700" algn="l"/>
                <a:tab pos="2895600" algn="l"/>
              </a:tabLst>
              <a:defRPr>
                <a:solidFill>
                  <a:schemeClr val="tx1"/>
                </a:solidFill>
                <a:latin typeface="Arial" charset="0"/>
                <a:cs typeface="Arial" charset="0"/>
              </a:defRPr>
            </a:lvl3pPr>
            <a:lvl4pPr marL="1600200" indent="-228600" eaLnBrk="0" hangingPunct="0">
              <a:tabLst>
                <a:tab pos="723900" algn="l"/>
                <a:tab pos="1447800" algn="l"/>
                <a:tab pos="2171700" algn="l"/>
                <a:tab pos="2895600" algn="l"/>
              </a:tabLst>
              <a:defRPr>
                <a:solidFill>
                  <a:schemeClr val="tx1"/>
                </a:solidFill>
                <a:latin typeface="Arial" charset="0"/>
                <a:cs typeface="Arial" charset="0"/>
              </a:defRPr>
            </a:lvl4pPr>
            <a:lvl5pPr marL="2057400" indent="-228600" eaLnBrk="0" hangingPunct="0">
              <a:tabLst>
                <a:tab pos="723900" algn="l"/>
                <a:tab pos="1447800" algn="l"/>
                <a:tab pos="2171700" algn="l"/>
                <a:tab pos="28956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9pPr>
          </a:lstStyle>
          <a:p>
            <a:pPr eaLnBrk="1" hangingPunct="1"/>
            <a:fld id="{B57FD9D3-3514-437B-8CC1-BEAF86645478}" type="slidenum">
              <a:rPr lang="en-US" altLang="en-US" sz="1400" smtClean="0">
                <a:solidFill>
                  <a:srgbClr val="000000"/>
                </a:solidFill>
                <a:latin typeface="Times New Roman" pitchFamily="18" charset="0"/>
              </a:rPr>
              <a:pPr eaLnBrk="1" hangingPunct="1"/>
              <a:t>11</a:t>
            </a:fld>
            <a:endParaRPr lang="en-US" altLang="en-US" sz="1400" smtClean="0">
              <a:solidFill>
                <a:srgbClr val="000000"/>
              </a:solidFill>
              <a:latin typeface="Times New Roman" pitchFamily="18" charset="0"/>
            </a:endParaRPr>
          </a:p>
        </p:txBody>
      </p:sp>
      <p:sp>
        <p:nvSpPr>
          <p:cNvPr id="44035" name="Rectangle 1"/>
          <p:cNvSpPr>
            <a:spLocks noGrp="1" noRot="1" noChangeAspect="1" noChangeArrowheads="1" noTextEdit="1"/>
          </p:cNvSpPr>
          <p:nvPr>
            <p:ph type="sldImg"/>
          </p:nvPr>
        </p:nvSpPr>
        <p:spPr bwMode="auto">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4036"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en-US" alt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6"/>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tabLst>
                <a:tab pos="723900" algn="l"/>
                <a:tab pos="1447800" algn="l"/>
                <a:tab pos="2171700" algn="l"/>
                <a:tab pos="2895600" algn="l"/>
              </a:tabLst>
              <a:defRPr>
                <a:solidFill>
                  <a:schemeClr val="tx1"/>
                </a:solidFill>
                <a:latin typeface="Arial" charset="0"/>
                <a:cs typeface="Arial" charset="0"/>
              </a:defRPr>
            </a:lvl1pPr>
            <a:lvl2pPr marL="742950" indent="-285750" eaLnBrk="0" hangingPunct="0">
              <a:tabLst>
                <a:tab pos="723900" algn="l"/>
                <a:tab pos="1447800" algn="l"/>
                <a:tab pos="2171700" algn="l"/>
                <a:tab pos="2895600" algn="l"/>
              </a:tabLst>
              <a:defRPr>
                <a:solidFill>
                  <a:schemeClr val="tx1"/>
                </a:solidFill>
                <a:latin typeface="Arial" charset="0"/>
                <a:cs typeface="Arial" charset="0"/>
              </a:defRPr>
            </a:lvl2pPr>
            <a:lvl3pPr marL="1143000" indent="-228600" eaLnBrk="0" hangingPunct="0">
              <a:tabLst>
                <a:tab pos="723900" algn="l"/>
                <a:tab pos="1447800" algn="l"/>
                <a:tab pos="2171700" algn="l"/>
                <a:tab pos="2895600" algn="l"/>
              </a:tabLst>
              <a:defRPr>
                <a:solidFill>
                  <a:schemeClr val="tx1"/>
                </a:solidFill>
                <a:latin typeface="Arial" charset="0"/>
                <a:cs typeface="Arial" charset="0"/>
              </a:defRPr>
            </a:lvl3pPr>
            <a:lvl4pPr marL="1600200" indent="-228600" eaLnBrk="0" hangingPunct="0">
              <a:tabLst>
                <a:tab pos="723900" algn="l"/>
                <a:tab pos="1447800" algn="l"/>
                <a:tab pos="2171700" algn="l"/>
                <a:tab pos="2895600" algn="l"/>
              </a:tabLst>
              <a:defRPr>
                <a:solidFill>
                  <a:schemeClr val="tx1"/>
                </a:solidFill>
                <a:latin typeface="Arial" charset="0"/>
                <a:cs typeface="Arial" charset="0"/>
              </a:defRPr>
            </a:lvl4pPr>
            <a:lvl5pPr marL="2057400" indent="-228600" eaLnBrk="0" hangingPunct="0">
              <a:tabLst>
                <a:tab pos="723900" algn="l"/>
                <a:tab pos="1447800" algn="l"/>
                <a:tab pos="2171700" algn="l"/>
                <a:tab pos="28956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9pPr>
          </a:lstStyle>
          <a:p>
            <a:pPr eaLnBrk="1" hangingPunct="1"/>
            <a:fld id="{06B915B9-3199-4AD6-9B5A-9F5C48B15E00}" type="slidenum">
              <a:rPr lang="en-US" altLang="en-US" sz="1400" smtClean="0">
                <a:solidFill>
                  <a:srgbClr val="000000"/>
                </a:solidFill>
                <a:latin typeface="Times New Roman" pitchFamily="18" charset="0"/>
              </a:rPr>
              <a:pPr eaLnBrk="1" hangingPunct="1"/>
              <a:t>12</a:t>
            </a:fld>
            <a:endParaRPr lang="en-US" altLang="en-US" sz="1400" smtClean="0">
              <a:solidFill>
                <a:srgbClr val="000000"/>
              </a:solidFill>
              <a:latin typeface="Times New Roman" pitchFamily="18" charset="0"/>
            </a:endParaRPr>
          </a:p>
        </p:txBody>
      </p:sp>
      <p:sp>
        <p:nvSpPr>
          <p:cNvPr id="45059" name="Rectangle 1"/>
          <p:cNvSpPr>
            <a:spLocks noGrp="1" noRot="1" noChangeAspect="1" noChangeArrowheads="1" noTextEdit="1"/>
          </p:cNvSpPr>
          <p:nvPr>
            <p:ph type="sldImg"/>
          </p:nvPr>
        </p:nvSpPr>
        <p:spPr bwMode="auto">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5060"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en-US" altLang="en-US"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6"/>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tabLst>
                <a:tab pos="723900" algn="l"/>
                <a:tab pos="1447800" algn="l"/>
                <a:tab pos="2171700" algn="l"/>
                <a:tab pos="2895600" algn="l"/>
              </a:tabLst>
              <a:defRPr>
                <a:solidFill>
                  <a:schemeClr val="tx1"/>
                </a:solidFill>
                <a:latin typeface="Arial" charset="0"/>
                <a:cs typeface="Arial" charset="0"/>
              </a:defRPr>
            </a:lvl1pPr>
            <a:lvl2pPr marL="742950" indent="-285750" eaLnBrk="0" hangingPunct="0">
              <a:tabLst>
                <a:tab pos="723900" algn="l"/>
                <a:tab pos="1447800" algn="l"/>
                <a:tab pos="2171700" algn="l"/>
                <a:tab pos="2895600" algn="l"/>
              </a:tabLst>
              <a:defRPr>
                <a:solidFill>
                  <a:schemeClr val="tx1"/>
                </a:solidFill>
                <a:latin typeface="Arial" charset="0"/>
                <a:cs typeface="Arial" charset="0"/>
              </a:defRPr>
            </a:lvl2pPr>
            <a:lvl3pPr marL="1143000" indent="-228600" eaLnBrk="0" hangingPunct="0">
              <a:tabLst>
                <a:tab pos="723900" algn="l"/>
                <a:tab pos="1447800" algn="l"/>
                <a:tab pos="2171700" algn="l"/>
                <a:tab pos="2895600" algn="l"/>
              </a:tabLst>
              <a:defRPr>
                <a:solidFill>
                  <a:schemeClr val="tx1"/>
                </a:solidFill>
                <a:latin typeface="Arial" charset="0"/>
                <a:cs typeface="Arial" charset="0"/>
              </a:defRPr>
            </a:lvl3pPr>
            <a:lvl4pPr marL="1600200" indent="-228600" eaLnBrk="0" hangingPunct="0">
              <a:tabLst>
                <a:tab pos="723900" algn="l"/>
                <a:tab pos="1447800" algn="l"/>
                <a:tab pos="2171700" algn="l"/>
                <a:tab pos="2895600" algn="l"/>
              </a:tabLst>
              <a:defRPr>
                <a:solidFill>
                  <a:schemeClr val="tx1"/>
                </a:solidFill>
                <a:latin typeface="Arial" charset="0"/>
                <a:cs typeface="Arial" charset="0"/>
              </a:defRPr>
            </a:lvl4pPr>
            <a:lvl5pPr marL="2057400" indent="-228600" eaLnBrk="0" hangingPunct="0">
              <a:tabLst>
                <a:tab pos="723900" algn="l"/>
                <a:tab pos="1447800" algn="l"/>
                <a:tab pos="2171700" algn="l"/>
                <a:tab pos="28956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9pPr>
          </a:lstStyle>
          <a:p>
            <a:pPr eaLnBrk="1" hangingPunct="1"/>
            <a:fld id="{A7CE6911-1449-4D1E-9CA8-1239845B321C}" type="slidenum">
              <a:rPr lang="en-US" altLang="en-US" sz="1400" smtClean="0">
                <a:solidFill>
                  <a:srgbClr val="000000"/>
                </a:solidFill>
                <a:latin typeface="Times New Roman" pitchFamily="18" charset="0"/>
              </a:rPr>
              <a:pPr eaLnBrk="1" hangingPunct="1"/>
              <a:t>14</a:t>
            </a:fld>
            <a:endParaRPr lang="en-US" altLang="en-US" sz="1400" smtClean="0">
              <a:solidFill>
                <a:srgbClr val="000000"/>
              </a:solidFill>
              <a:latin typeface="Times New Roman" pitchFamily="18" charset="0"/>
            </a:endParaRPr>
          </a:p>
        </p:txBody>
      </p:sp>
      <p:sp>
        <p:nvSpPr>
          <p:cNvPr id="46083" name="Rectangle 1"/>
          <p:cNvSpPr>
            <a:spLocks noGrp="1" noRot="1" noChangeAspect="1" noChangeArrowheads="1" noTextEdit="1"/>
          </p:cNvSpPr>
          <p:nvPr>
            <p:ph type="sldImg"/>
          </p:nvPr>
        </p:nvSpPr>
        <p:spPr bwMode="auto">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6084"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en-US" altLang="en-US"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6"/>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tabLst>
                <a:tab pos="723900" algn="l"/>
                <a:tab pos="1447800" algn="l"/>
                <a:tab pos="2171700" algn="l"/>
                <a:tab pos="2895600" algn="l"/>
              </a:tabLst>
              <a:defRPr>
                <a:solidFill>
                  <a:schemeClr val="tx1"/>
                </a:solidFill>
                <a:latin typeface="Arial" charset="0"/>
                <a:cs typeface="Arial" charset="0"/>
              </a:defRPr>
            </a:lvl1pPr>
            <a:lvl2pPr marL="742950" indent="-285750" eaLnBrk="0" hangingPunct="0">
              <a:tabLst>
                <a:tab pos="723900" algn="l"/>
                <a:tab pos="1447800" algn="l"/>
                <a:tab pos="2171700" algn="l"/>
                <a:tab pos="2895600" algn="l"/>
              </a:tabLst>
              <a:defRPr>
                <a:solidFill>
                  <a:schemeClr val="tx1"/>
                </a:solidFill>
                <a:latin typeface="Arial" charset="0"/>
                <a:cs typeface="Arial" charset="0"/>
              </a:defRPr>
            </a:lvl2pPr>
            <a:lvl3pPr marL="1143000" indent="-228600" eaLnBrk="0" hangingPunct="0">
              <a:tabLst>
                <a:tab pos="723900" algn="l"/>
                <a:tab pos="1447800" algn="l"/>
                <a:tab pos="2171700" algn="l"/>
                <a:tab pos="2895600" algn="l"/>
              </a:tabLst>
              <a:defRPr>
                <a:solidFill>
                  <a:schemeClr val="tx1"/>
                </a:solidFill>
                <a:latin typeface="Arial" charset="0"/>
                <a:cs typeface="Arial" charset="0"/>
              </a:defRPr>
            </a:lvl3pPr>
            <a:lvl4pPr marL="1600200" indent="-228600" eaLnBrk="0" hangingPunct="0">
              <a:tabLst>
                <a:tab pos="723900" algn="l"/>
                <a:tab pos="1447800" algn="l"/>
                <a:tab pos="2171700" algn="l"/>
                <a:tab pos="2895600" algn="l"/>
              </a:tabLst>
              <a:defRPr>
                <a:solidFill>
                  <a:schemeClr val="tx1"/>
                </a:solidFill>
                <a:latin typeface="Arial" charset="0"/>
                <a:cs typeface="Arial" charset="0"/>
              </a:defRPr>
            </a:lvl4pPr>
            <a:lvl5pPr marL="2057400" indent="-228600" eaLnBrk="0" hangingPunct="0">
              <a:tabLst>
                <a:tab pos="723900" algn="l"/>
                <a:tab pos="1447800" algn="l"/>
                <a:tab pos="2171700" algn="l"/>
                <a:tab pos="28956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9pPr>
          </a:lstStyle>
          <a:p>
            <a:pPr eaLnBrk="1" hangingPunct="1"/>
            <a:fld id="{25223490-C616-454A-88C7-AC92A205780B}" type="slidenum">
              <a:rPr lang="en-US" altLang="en-US" sz="1400" smtClean="0">
                <a:solidFill>
                  <a:srgbClr val="000000"/>
                </a:solidFill>
                <a:latin typeface="Times New Roman" pitchFamily="18" charset="0"/>
              </a:rPr>
              <a:pPr eaLnBrk="1" hangingPunct="1"/>
              <a:t>15</a:t>
            </a:fld>
            <a:endParaRPr lang="en-US" altLang="en-US" sz="1400" smtClean="0">
              <a:solidFill>
                <a:srgbClr val="000000"/>
              </a:solidFill>
              <a:latin typeface="Times New Roman" pitchFamily="18" charset="0"/>
            </a:endParaRPr>
          </a:p>
        </p:txBody>
      </p:sp>
      <p:sp>
        <p:nvSpPr>
          <p:cNvPr id="47107" name="Rectangle 1"/>
          <p:cNvSpPr>
            <a:spLocks noGrp="1" noRot="1" noChangeAspect="1" noChangeArrowheads="1" noTextEdit="1"/>
          </p:cNvSpPr>
          <p:nvPr>
            <p:ph type="sldImg"/>
          </p:nvPr>
        </p:nvSpPr>
        <p:spPr bwMode="auto">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7108"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en-US" altLang="en-US"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6"/>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tabLst>
                <a:tab pos="723900" algn="l"/>
                <a:tab pos="1447800" algn="l"/>
                <a:tab pos="2171700" algn="l"/>
                <a:tab pos="2895600" algn="l"/>
              </a:tabLst>
              <a:defRPr>
                <a:solidFill>
                  <a:schemeClr val="tx1"/>
                </a:solidFill>
                <a:latin typeface="Arial" charset="0"/>
                <a:cs typeface="Arial" charset="0"/>
              </a:defRPr>
            </a:lvl1pPr>
            <a:lvl2pPr marL="742950" indent="-285750" eaLnBrk="0" hangingPunct="0">
              <a:tabLst>
                <a:tab pos="723900" algn="l"/>
                <a:tab pos="1447800" algn="l"/>
                <a:tab pos="2171700" algn="l"/>
                <a:tab pos="2895600" algn="l"/>
              </a:tabLst>
              <a:defRPr>
                <a:solidFill>
                  <a:schemeClr val="tx1"/>
                </a:solidFill>
                <a:latin typeface="Arial" charset="0"/>
                <a:cs typeface="Arial" charset="0"/>
              </a:defRPr>
            </a:lvl2pPr>
            <a:lvl3pPr marL="1143000" indent="-228600" eaLnBrk="0" hangingPunct="0">
              <a:tabLst>
                <a:tab pos="723900" algn="l"/>
                <a:tab pos="1447800" algn="l"/>
                <a:tab pos="2171700" algn="l"/>
                <a:tab pos="2895600" algn="l"/>
              </a:tabLst>
              <a:defRPr>
                <a:solidFill>
                  <a:schemeClr val="tx1"/>
                </a:solidFill>
                <a:latin typeface="Arial" charset="0"/>
                <a:cs typeface="Arial" charset="0"/>
              </a:defRPr>
            </a:lvl3pPr>
            <a:lvl4pPr marL="1600200" indent="-228600" eaLnBrk="0" hangingPunct="0">
              <a:tabLst>
                <a:tab pos="723900" algn="l"/>
                <a:tab pos="1447800" algn="l"/>
                <a:tab pos="2171700" algn="l"/>
                <a:tab pos="2895600" algn="l"/>
              </a:tabLst>
              <a:defRPr>
                <a:solidFill>
                  <a:schemeClr val="tx1"/>
                </a:solidFill>
                <a:latin typeface="Arial" charset="0"/>
                <a:cs typeface="Arial" charset="0"/>
              </a:defRPr>
            </a:lvl4pPr>
            <a:lvl5pPr marL="2057400" indent="-228600" eaLnBrk="0" hangingPunct="0">
              <a:tabLst>
                <a:tab pos="723900" algn="l"/>
                <a:tab pos="1447800" algn="l"/>
                <a:tab pos="2171700" algn="l"/>
                <a:tab pos="28956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9pPr>
          </a:lstStyle>
          <a:p>
            <a:pPr eaLnBrk="1" hangingPunct="1"/>
            <a:fld id="{68AA371A-A529-4662-82C8-615998F4EECA}" type="slidenum">
              <a:rPr lang="en-US" altLang="en-US" sz="1400" smtClean="0">
                <a:solidFill>
                  <a:srgbClr val="000000"/>
                </a:solidFill>
                <a:latin typeface="Times New Roman" pitchFamily="18" charset="0"/>
              </a:rPr>
              <a:pPr eaLnBrk="1" hangingPunct="1"/>
              <a:t>17</a:t>
            </a:fld>
            <a:endParaRPr lang="en-US" altLang="en-US" sz="1400" smtClean="0">
              <a:solidFill>
                <a:srgbClr val="000000"/>
              </a:solidFill>
              <a:latin typeface="Times New Roman" pitchFamily="18" charset="0"/>
            </a:endParaRPr>
          </a:p>
        </p:txBody>
      </p:sp>
      <p:sp>
        <p:nvSpPr>
          <p:cNvPr id="48131" name="Rectangle 1"/>
          <p:cNvSpPr>
            <a:spLocks noGrp="1" noRot="1" noChangeAspect="1" noChangeArrowheads="1" noTextEdit="1"/>
          </p:cNvSpPr>
          <p:nvPr>
            <p:ph type="sldImg"/>
          </p:nvPr>
        </p:nvSpPr>
        <p:spPr bwMode="auto">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8132"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en-US" altLang="en-US"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6"/>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tabLst>
                <a:tab pos="723900" algn="l"/>
                <a:tab pos="1447800" algn="l"/>
                <a:tab pos="2171700" algn="l"/>
                <a:tab pos="2895600" algn="l"/>
              </a:tabLst>
              <a:defRPr>
                <a:solidFill>
                  <a:schemeClr val="tx1"/>
                </a:solidFill>
                <a:latin typeface="Arial" charset="0"/>
                <a:cs typeface="Arial" charset="0"/>
              </a:defRPr>
            </a:lvl1pPr>
            <a:lvl2pPr marL="742950" indent="-285750" eaLnBrk="0" hangingPunct="0">
              <a:tabLst>
                <a:tab pos="723900" algn="l"/>
                <a:tab pos="1447800" algn="l"/>
                <a:tab pos="2171700" algn="l"/>
                <a:tab pos="2895600" algn="l"/>
              </a:tabLst>
              <a:defRPr>
                <a:solidFill>
                  <a:schemeClr val="tx1"/>
                </a:solidFill>
                <a:latin typeface="Arial" charset="0"/>
                <a:cs typeface="Arial" charset="0"/>
              </a:defRPr>
            </a:lvl2pPr>
            <a:lvl3pPr marL="1143000" indent="-228600" eaLnBrk="0" hangingPunct="0">
              <a:tabLst>
                <a:tab pos="723900" algn="l"/>
                <a:tab pos="1447800" algn="l"/>
                <a:tab pos="2171700" algn="l"/>
                <a:tab pos="2895600" algn="l"/>
              </a:tabLst>
              <a:defRPr>
                <a:solidFill>
                  <a:schemeClr val="tx1"/>
                </a:solidFill>
                <a:latin typeface="Arial" charset="0"/>
                <a:cs typeface="Arial" charset="0"/>
              </a:defRPr>
            </a:lvl3pPr>
            <a:lvl4pPr marL="1600200" indent="-228600" eaLnBrk="0" hangingPunct="0">
              <a:tabLst>
                <a:tab pos="723900" algn="l"/>
                <a:tab pos="1447800" algn="l"/>
                <a:tab pos="2171700" algn="l"/>
                <a:tab pos="2895600" algn="l"/>
              </a:tabLst>
              <a:defRPr>
                <a:solidFill>
                  <a:schemeClr val="tx1"/>
                </a:solidFill>
                <a:latin typeface="Arial" charset="0"/>
                <a:cs typeface="Arial" charset="0"/>
              </a:defRPr>
            </a:lvl4pPr>
            <a:lvl5pPr marL="2057400" indent="-228600" eaLnBrk="0" hangingPunct="0">
              <a:tabLst>
                <a:tab pos="723900" algn="l"/>
                <a:tab pos="1447800" algn="l"/>
                <a:tab pos="2171700" algn="l"/>
                <a:tab pos="28956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9pPr>
          </a:lstStyle>
          <a:p>
            <a:pPr eaLnBrk="1" hangingPunct="1"/>
            <a:fld id="{DFCA034B-5A6C-4A6C-956B-0F4E12AFD62E}" type="slidenum">
              <a:rPr lang="en-US" altLang="en-US" sz="1400" smtClean="0">
                <a:solidFill>
                  <a:srgbClr val="000000"/>
                </a:solidFill>
                <a:latin typeface="Times New Roman" pitchFamily="18" charset="0"/>
              </a:rPr>
              <a:pPr eaLnBrk="1" hangingPunct="1"/>
              <a:t>18</a:t>
            </a:fld>
            <a:endParaRPr lang="en-US" altLang="en-US" sz="1400" smtClean="0">
              <a:solidFill>
                <a:srgbClr val="000000"/>
              </a:solidFill>
              <a:latin typeface="Times New Roman" pitchFamily="18" charset="0"/>
            </a:endParaRPr>
          </a:p>
        </p:txBody>
      </p:sp>
      <p:sp>
        <p:nvSpPr>
          <p:cNvPr id="49155" name="Rectangle 1"/>
          <p:cNvSpPr>
            <a:spLocks noGrp="1" noRot="1" noChangeAspect="1" noChangeArrowheads="1" noTextEdit="1"/>
          </p:cNvSpPr>
          <p:nvPr>
            <p:ph type="sldImg"/>
          </p:nvPr>
        </p:nvSpPr>
        <p:spPr bwMode="auto">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9156"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en-US" altLang="en-US"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6"/>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tabLst>
                <a:tab pos="723900" algn="l"/>
                <a:tab pos="1447800" algn="l"/>
                <a:tab pos="2171700" algn="l"/>
                <a:tab pos="2895600" algn="l"/>
              </a:tabLst>
              <a:defRPr>
                <a:solidFill>
                  <a:schemeClr val="tx1"/>
                </a:solidFill>
                <a:latin typeface="Arial" charset="0"/>
                <a:cs typeface="Arial" charset="0"/>
              </a:defRPr>
            </a:lvl1pPr>
            <a:lvl2pPr marL="742950" indent="-285750" eaLnBrk="0" hangingPunct="0">
              <a:tabLst>
                <a:tab pos="723900" algn="l"/>
                <a:tab pos="1447800" algn="l"/>
                <a:tab pos="2171700" algn="l"/>
                <a:tab pos="2895600" algn="l"/>
              </a:tabLst>
              <a:defRPr>
                <a:solidFill>
                  <a:schemeClr val="tx1"/>
                </a:solidFill>
                <a:latin typeface="Arial" charset="0"/>
                <a:cs typeface="Arial" charset="0"/>
              </a:defRPr>
            </a:lvl2pPr>
            <a:lvl3pPr marL="1143000" indent="-228600" eaLnBrk="0" hangingPunct="0">
              <a:tabLst>
                <a:tab pos="723900" algn="l"/>
                <a:tab pos="1447800" algn="l"/>
                <a:tab pos="2171700" algn="l"/>
                <a:tab pos="2895600" algn="l"/>
              </a:tabLst>
              <a:defRPr>
                <a:solidFill>
                  <a:schemeClr val="tx1"/>
                </a:solidFill>
                <a:latin typeface="Arial" charset="0"/>
                <a:cs typeface="Arial" charset="0"/>
              </a:defRPr>
            </a:lvl3pPr>
            <a:lvl4pPr marL="1600200" indent="-228600" eaLnBrk="0" hangingPunct="0">
              <a:tabLst>
                <a:tab pos="723900" algn="l"/>
                <a:tab pos="1447800" algn="l"/>
                <a:tab pos="2171700" algn="l"/>
                <a:tab pos="2895600" algn="l"/>
              </a:tabLst>
              <a:defRPr>
                <a:solidFill>
                  <a:schemeClr val="tx1"/>
                </a:solidFill>
                <a:latin typeface="Arial" charset="0"/>
                <a:cs typeface="Arial" charset="0"/>
              </a:defRPr>
            </a:lvl4pPr>
            <a:lvl5pPr marL="2057400" indent="-228600" eaLnBrk="0" hangingPunct="0">
              <a:tabLst>
                <a:tab pos="723900" algn="l"/>
                <a:tab pos="1447800" algn="l"/>
                <a:tab pos="2171700" algn="l"/>
                <a:tab pos="28956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9pPr>
          </a:lstStyle>
          <a:p>
            <a:pPr eaLnBrk="1" hangingPunct="1"/>
            <a:fld id="{9D10E203-7233-4206-AC68-22D6A348A601}" type="slidenum">
              <a:rPr lang="en-US" altLang="en-US" sz="1400" smtClean="0">
                <a:solidFill>
                  <a:srgbClr val="000000"/>
                </a:solidFill>
                <a:latin typeface="Times New Roman" pitchFamily="18" charset="0"/>
              </a:rPr>
              <a:pPr eaLnBrk="1" hangingPunct="1"/>
              <a:t>19</a:t>
            </a:fld>
            <a:endParaRPr lang="en-US" altLang="en-US" sz="1400" smtClean="0">
              <a:solidFill>
                <a:srgbClr val="000000"/>
              </a:solidFill>
              <a:latin typeface="Times New Roman" pitchFamily="18" charset="0"/>
            </a:endParaRPr>
          </a:p>
        </p:txBody>
      </p:sp>
      <p:sp>
        <p:nvSpPr>
          <p:cNvPr id="50179" name="Rectangle 1"/>
          <p:cNvSpPr>
            <a:spLocks noGrp="1" noRot="1" noChangeAspect="1" noChangeArrowheads="1" noTextEdit="1"/>
          </p:cNvSpPr>
          <p:nvPr>
            <p:ph type="sldImg"/>
          </p:nvPr>
        </p:nvSpPr>
        <p:spPr bwMode="auto">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50180"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en-US" altLang="en-US"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6"/>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tabLst>
                <a:tab pos="723900" algn="l"/>
                <a:tab pos="1447800" algn="l"/>
                <a:tab pos="2171700" algn="l"/>
                <a:tab pos="2895600" algn="l"/>
              </a:tabLst>
              <a:defRPr>
                <a:solidFill>
                  <a:schemeClr val="tx1"/>
                </a:solidFill>
                <a:latin typeface="Arial" charset="0"/>
                <a:cs typeface="Arial" charset="0"/>
              </a:defRPr>
            </a:lvl1pPr>
            <a:lvl2pPr marL="742950" indent="-285750" eaLnBrk="0" hangingPunct="0">
              <a:tabLst>
                <a:tab pos="723900" algn="l"/>
                <a:tab pos="1447800" algn="l"/>
                <a:tab pos="2171700" algn="l"/>
                <a:tab pos="2895600" algn="l"/>
              </a:tabLst>
              <a:defRPr>
                <a:solidFill>
                  <a:schemeClr val="tx1"/>
                </a:solidFill>
                <a:latin typeface="Arial" charset="0"/>
                <a:cs typeface="Arial" charset="0"/>
              </a:defRPr>
            </a:lvl2pPr>
            <a:lvl3pPr marL="1143000" indent="-228600" eaLnBrk="0" hangingPunct="0">
              <a:tabLst>
                <a:tab pos="723900" algn="l"/>
                <a:tab pos="1447800" algn="l"/>
                <a:tab pos="2171700" algn="l"/>
                <a:tab pos="2895600" algn="l"/>
              </a:tabLst>
              <a:defRPr>
                <a:solidFill>
                  <a:schemeClr val="tx1"/>
                </a:solidFill>
                <a:latin typeface="Arial" charset="0"/>
                <a:cs typeface="Arial" charset="0"/>
              </a:defRPr>
            </a:lvl3pPr>
            <a:lvl4pPr marL="1600200" indent="-228600" eaLnBrk="0" hangingPunct="0">
              <a:tabLst>
                <a:tab pos="723900" algn="l"/>
                <a:tab pos="1447800" algn="l"/>
                <a:tab pos="2171700" algn="l"/>
                <a:tab pos="2895600" algn="l"/>
              </a:tabLst>
              <a:defRPr>
                <a:solidFill>
                  <a:schemeClr val="tx1"/>
                </a:solidFill>
                <a:latin typeface="Arial" charset="0"/>
                <a:cs typeface="Arial" charset="0"/>
              </a:defRPr>
            </a:lvl4pPr>
            <a:lvl5pPr marL="2057400" indent="-228600" eaLnBrk="0" hangingPunct="0">
              <a:tabLst>
                <a:tab pos="723900" algn="l"/>
                <a:tab pos="1447800" algn="l"/>
                <a:tab pos="2171700" algn="l"/>
                <a:tab pos="28956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9pPr>
          </a:lstStyle>
          <a:p>
            <a:pPr eaLnBrk="1" hangingPunct="1"/>
            <a:fld id="{A170363B-99EA-4311-BECA-F8D4FAB359F7}" type="slidenum">
              <a:rPr lang="en-US" altLang="en-US" sz="1400" smtClean="0">
                <a:solidFill>
                  <a:srgbClr val="000000"/>
                </a:solidFill>
                <a:latin typeface="Times New Roman" pitchFamily="18" charset="0"/>
              </a:rPr>
              <a:pPr eaLnBrk="1" hangingPunct="1"/>
              <a:t>20</a:t>
            </a:fld>
            <a:endParaRPr lang="en-US" altLang="en-US" sz="1400" smtClean="0">
              <a:solidFill>
                <a:srgbClr val="000000"/>
              </a:solidFill>
              <a:latin typeface="Times New Roman" pitchFamily="18" charset="0"/>
            </a:endParaRPr>
          </a:p>
        </p:txBody>
      </p:sp>
      <p:sp>
        <p:nvSpPr>
          <p:cNvPr id="51203" name="Rectangle 1"/>
          <p:cNvSpPr>
            <a:spLocks noGrp="1" noRot="1" noChangeAspect="1" noChangeArrowheads="1" noTextEdit="1"/>
          </p:cNvSpPr>
          <p:nvPr>
            <p:ph type="sldImg"/>
          </p:nvPr>
        </p:nvSpPr>
        <p:spPr bwMode="auto">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51204"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en-US" altLang="en-US"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6"/>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tabLst>
                <a:tab pos="723900" algn="l"/>
                <a:tab pos="1447800" algn="l"/>
                <a:tab pos="2171700" algn="l"/>
                <a:tab pos="2895600" algn="l"/>
              </a:tabLst>
              <a:defRPr>
                <a:solidFill>
                  <a:schemeClr val="tx1"/>
                </a:solidFill>
                <a:latin typeface="Arial" charset="0"/>
                <a:cs typeface="Arial" charset="0"/>
              </a:defRPr>
            </a:lvl1pPr>
            <a:lvl2pPr marL="742950" indent="-285750" eaLnBrk="0" hangingPunct="0">
              <a:tabLst>
                <a:tab pos="723900" algn="l"/>
                <a:tab pos="1447800" algn="l"/>
                <a:tab pos="2171700" algn="l"/>
                <a:tab pos="2895600" algn="l"/>
              </a:tabLst>
              <a:defRPr>
                <a:solidFill>
                  <a:schemeClr val="tx1"/>
                </a:solidFill>
                <a:latin typeface="Arial" charset="0"/>
                <a:cs typeface="Arial" charset="0"/>
              </a:defRPr>
            </a:lvl2pPr>
            <a:lvl3pPr marL="1143000" indent="-228600" eaLnBrk="0" hangingPunct="0">
              <a:tabLst>
                <a:tab pos="723900" algn="l"/>
                <a:tab pos="1447800" algn="l"/>
                <a:tab pos="2171700" algn="l"/>
                <a:tab pos="2895600" algn="l"/>
              </a:tabLst>
              <a:defRPr>
                <a:solidFill>
                  <a:schemeClr val="tx1"/>
                </a:solidFill>
                <a:latin typeface="Arial" charset="0"/>
                <a:cs typeface="Arial" charset="0"/>
              </a:defRPr>
            </a:lvl3pPr>
            <a:lvl4pPr marL="1600200" indent="-228600" eaLnBrk="0" hangingPunct="0">
              <a:tabLst>
                <a:tab pos="723900" algn="l"/>
                <a:tab pos="1447800" algn="l"/>
                <a:tab pos="2171700" algn="l"/>
                <a:tab pos="2895600" algn="l"/>
              </a:tabLst>
              <a:defRPr>
                <a:solidFill>
                  <a:schemeClr val="tx1"/>
                </a:solidFill>
                <a:latin typeface="Arial" charset="0"/>
                <a:cs typeface="Arial" charset="0"/>
              </a:defRPr>
            </a:lvl4pPr>
            <a:lvl5pPr marL="2057400" indent="-228600" eaLnBrk="0" hangingPunct="0">
              <a:tabLst>
                <a:tab pos="723900" algn="l"/>
                <a:tab pos="1447800" algn="l"/>
                <a:tab pos="2171700" algn="l"/>
                <a:tab pos="28956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9pPr>
          </a:lstStyle>
          <a:p>
            <a:pPr eaLnBrk="1" hangingPunct="1"/>
            <a:fld id="{74FEA92D-7DCC-4AF9-A3CD-2F4B79D6EEE0}" type="slidenum">
              <a:rPr lang="en-US" altLang="en-US" sz="1400" smtClean="0">
                <a:solidFill>
                  <a:srgbClr val="000000"/>
                </a:solidFill>
                <a:latin typeface="Times New Roman" pitchFamily="18" charset="0"/>
              </a:rPr>
              <a:pPr eaLnBrk="1" hangingPunct="1"/>
              <a:t>22</a:t>
            </a:fld>
            <a:endParaRPr lang="en-US" altLang="en-US" sz="1400" smtClean="0">
              <a:solidFill>
                <a:srgbClr val="000000"/>
              </a:solidFill>
              <a:latin typeface="Times New Roman" pitchFamily="18" charset="0"/>
            </a:endParaRPr>
          </a:p>
        </p:txBody>
      </p:sp>
      <p:sp>
        <p:nvSpPr>
          <p:cNvPr id="52227" name="Rectangle 1"/>
          <p:cNvSpPr>
            <a:spLocks noGrp="1" noRot="1" noChangeAspect="1" noChangeArrowheads="1" noTextEdit="1"/>
          </p:cNvSpPr>
          <p:nvPr>
            <p:ph type="sldImg"/>
          </p:nvPr>
        </p:nvSpPr>
        <p:spPr bwMode="auto">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52228"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en-US" altLang="en-US"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6"/>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tabLst>
                <a:tab pos="723900" algn="l"/>
                <a:tab pos="1447800" algn="l"/>
                <a:tab pos="2171700" algn="l"/>
                <a:tab pos="2895600" algn="l"/>
              </a:tabLst>
              <a:defRPr>
                <a:solidFill>
                  <a:schemeClr val="tx1"/>
                </a:solidFill>
                <a:latin typeface="Arial" charset="0"/>
                <a:cs typeface="Arial" charset="0"/>
              </a:defRPr>
            </a:lvl1pPr>
            <a:lvl2pPr marL="742950" indent="-285750" eaLnBrk="0" hangingPunct="0">
              <a:tabLst>
                <a:tab pos="723900" algn="l"/>
                <a:tab pos="1447800" algn="l"/>
                <a:tab pos="2171700" algn="l"/>
                <a:tab pos="2895600" algn="l"/>
              </a:tabLst>
              <a:defRPr>
                <a:solidFill>
                  <a:schemeClr val="tx1"/>
                </a:solidFill>
                <a:latin typeface="Arial" charset="0"/>
                <a:cs typeface="Arial" charset="0"/>
              </a:defRPr>
            </a:lvl2pPr>
            <a:lvl3pPr marL="1143000" indent="-228600" eaLnBrk="0" hangingPunct="0">
              <a:tabLst>
                <a:tab pos="723900" algn="l"/>
                <a:tab pos="1447800" algn="l"/>
                <a:tab pos="2171700" algn="l"/>
                <a:tab pos="2895600" algn="l"/>
              </a:tabLst>
              <a:defRPr>
                <a:solidFill>
                  <a:schemeClr val="tx1"/>
                </a:solidFill>
                <a:latin typeface="Arial" charset="0"/>
                <a:cs typeface="Arial" charset="0"/>
              </a:defRPr>
            </a:lvl3pPr>
            <a:lvl4pPr marL="1600200" indent="-228600" eaLnBrk="0" hangingPunct="0">
              <a:tabLst>
                <a:tab pos="723900" algn="l"/>
                <a:tab pos="1447800" algn="l"/>
                <a:tab pos="2171700" algn="l"/>
                <a:tab pos="2895600" algn="l"/>
              </a:tabLst>
              <a:defRPr>
                <a:solidFill>
                  <a:schemeClr val="tx1"/>
                </a:solidFill>
                <a:latin typeface="Arial" charset="0"/>
                <a:cs typeface="Arial" charset="0"/>
              </a:defRPr>
            </a:lvl4pPr>
            <a:lvl5pPr marL="2057400" indent="-228600" eaLnBrk="0" hangingPunct="0">
              <a:tabLst>
                <a:tab pos="723900" algn="l"/>
                <a:tab pos="1447800" algn="l"/>
                <a:tab pos="2171700" algn="l"/>
                <a:tab pos="28956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9pPr>
          </a:lstStyle>
          <a:p>
            <a:pPr eaLnBrk="1" hangingPunct="1"/>
            <a:fld id="{9C00C14B-4482-440B-8D87-6DD38729F7FE}" type="slidenum">
              <a:rPr lang="en-US" altLang="en-US" sz="1400" smtClean="0">
                <a:solidFill>
                  <a:srgbClr val="000000"/>
                </a:solidFill>
                <a:latin typeface="Times New Roman" pitchFamily="18" charset="0"/>
              </a:rPr>
              <a:pPr eaLnBrk="1" hangingPunct="1"/>
              <a:t>23</a:t>
            </a:fld>
            <a:endParaRPr lang="en-US" altLang="en-US" sz="1400" smtClean="0">
              <a:solidFill>
                <a:srgbClr val="000000"/>
              </a:solidFill>
              <a:latin typeface="Times New Roman" pitchFamily="18" charset="0"/>
            </a:endParaRPr>
          </a:p>
        </p:txBody>
      </p:sp>
      <p:sp>
        <p:nvSpPr>
          <p:cNvPr id="53251" name="Rectangle 1"/>
          <p:cNvSpPr>
            <a:spLocks noGrp="1" noRot="1" noChangeAspect="1" noChangeArrowheads="1" noTextEdit="1"/>
          </p:cNvSpPr>
          <p:nvPr>
            <p:ph type="sldImg"/>
          </p:nvPr>
        </p:nvSpPr>
        <p:spPr bwMode="auto">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53252"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en-US" alt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8"/>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9pPr>
          </a:lstStyle>
          <a:p>
            <a:pPr eaLnBrk="1" hangingPunct="1"/>
            <a:fld id="{BCCED4A6-1C8C-4141-9820-F871739062A0}" type="slidenum">
              <a:rPr lang="en-US" altLang="en-US" smtClean="0">
                <a:solidFill>
                  <a:srgbClr val="000000"/>
                </a:solidFill>
                <a:latin typeface="Times New Roman" pitchFamily="18" charset="0"/>
                <a:ea typeface="MS PGothic" pitchFamily="34" charset="-128"/>
              </a:rPr>
              <a:pPr eaLnBrk="1" hangingPunct="1"/>
              <a:t>2</a:t>
            </a:fld>
            <a:endParaRPr lang="en-US" altLang="en-US" smtClean="0">
              <a:solidFill>
                <a:srgbClr val="000000"/>
              </a:solidFill>
              <a:latin typeface="Times New Roman" pitchFamily="18" charset="0"/>
              <a:ea typeface="MS PGothic" pitchFamily="34" charset="-128"/>
            </a:endParaRPr>
          </a:p>
        </p:txBody>
      </p:sp>
      <p:sp>
        <p:nvSpPr>
          <p:cNvPr id="34819" name="Rectangle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34820"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en-US" altLang="en-US"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6"/>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tabLst>
                <a:tab pos="723900" algn="l"/>
                <a:tab pos="1447800" algn="l"/>
                <a:tab pos="2171700" algn="l"/>
                <a:tab pos="2895600" algn="l"/>
              </a:tabLst>
              <a:defRPr>
                <a:solidFill>
                  <a:schemeClr val="tx1"/>
                </a:solidFill>
                <a:latin typeface="Arial" charset="0"/>
                <a:cs typeface="Arial" charset="0"/>
              </a:defRPr>
            </a:lvl1pPr>
            <a:lvl2pPr marL="742950" indent="-285750" eaLnBrk="0" hangingPunct="0">
              <a:tabLst>
                <a:tab pos="723900" algn="l"/>
                <a:tab pos="1447800" algn="l"/>
                <a:tab pos="2171700" algn="l"/>
                <a:tab pos="2895600" algn="l"/>
              </a:tabLst>
              <a:defRPr>
                <a:solidFill>
                  <a:schemeClr val="tx1"/>
                </a:solidFill>
                <a:latin typeface="Arial" charset="0"/>
                <a:cs typeface="Arial" charset="0"/>
              </a:defRPr>
            </a:lvl2pPr>
            <a:lvl3pPr marL="1143000" indent="-228600" eaLnBrk="0" hangingPunct="0">
              <a:tabLst>
                <a:tab pos="723900" algn="l"/>
                <a:tab pos="1447800" algn="l"/>
                <a:tab pos="2171700" algn="l"/>
                <a:tab pos="2895600" algn="l"/>
              </a:tabLst>
              <a:defRPr>
                <a:solidFill>
                  <a:schemeClr val="tx1"/>
                </a:solidFill>
                <a:latin typeface="Arial" charset="0"/>
                <a:cs typeface="Arial" charset="0"/>
              </a:defRPr>
            </a:lvl3pPr>
            <a:lvl4pPr marL="1600200" indent="-228600" eaLnBrk="0" hangingPunct="0">
              <a:tabLst>
                <a:tab pos="723900" algn="l"/>
                <a:tab pos="1447800" algn="l"/>
                <a:tab pos="2171700" algn="l"/>
                <a:tab pos="2895600" algn="l"/>
              </a:tabLst>
              <a:defRPr>
                <a:solidFill>
                  <a:schemeClr val="tx1"/>
                </a:solidFill>
                <a:latin typeface="Arial" charset="0"/>
                <a:cs typeface="Arial" charset="0"/>
              </a:defRPr>
            </a:lvl4pPr>
            <a:lvl5pPr marL="2057400" indent="-228600" eaLnBrk="0" hangingPunct="0">
              <a:tabLst>
                <a:tab pos="723900" algn="l"/>
                <a:tab pos="1447800" algn="l"/>
                <a:tab pos="2171700" algn="l"/>
                <a:tab pos="28956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9pPr>
          </a:lstStyle>
          <a:p>
            <a:pPr eaLnBrk="1" hangingPunct="1"/>
            <a:fld id="{275E9A3B-84CA-4C3B-8419-C1579D4C804E}" type="slidenum">
              <a:rPr lang="en-US" altLang="en-US" sz="1400" smtClean="0">
                <a:solidFill>
                  <a:srgbClr val="000000"/>
                </a:solidFill>
                <a:latin typeface="Times New Roman" pitchFamily="18" charset="0"/>
              </a:rPr>
              <a:pPr eaLnBrk="1" hangingPunct="1"/>
              <a:t>24</a:t>
            </a:fld>
            <a:endParaRPr lang="en-US" altLang="en-US" sz="1400" smtClean="0">
              <a:solidFill>
                <a:srgbClr val="000000"/>
              </a:solidFill>
              <a:latin typeface="Times New Roman" pitchFamily="18" charset="0"/>
            </a:endParaRPr>
          </a:p>
        </p:txBody>
      </p:sp>
      <p:sp>
        <p:nvSpPr>
          <p:cNvPr id="54275" name="Rectangle 1"/>
          <p:cNvSpPr>
            <a:spLocks noGrp="1" noRot="1" noChangeAspect="1" noChangeArrowheads="1" noTextEdit="1"/>
          </p:cNvSpPr>
          <p:nvPr>
            <p:ph type="sldImg"/>
          </p:nvPr>
        </p:nvSpPr>
        <p:spPr bwMode="auto">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54276"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en-US" altLang="en-US" smtClean="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6"/>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tabLst>
                <a:tab pos="723900" algn="l"/>
                <a:tab pos="1447800" algn="l"/>
                <a:tab pos="2171700" algn="l"/>
                <a:tab pos="2895600" algn="l"/>
              </a:tabLst>
              <a:defRPr sz="1200">
                <a:solidFill>
                  <a:schemeClr val="tx1"/>
                </a:solidFill>
                <a:latin typeface="Calibri" pitchFamily="34" charset="0"/>
              </a:defRPr>
            </a:lvl1pPr>
            <a:lvl2pPr marL="742950" indent="-285750" eaLnBrk="0" hangingPunct="0">
              <a:spcBef>
                <a:spcPct val="30000"/>
              </a:spcBef>
              <a:tabLst>
                <a:tab pos="723900" algn="l"/>
                <a:tab pos="1447800" algn="l"/>
                <a:tab pos="2171700" algn="l"/>
                <a:tab pos="2895600" algn="l"/>
              </a:tabLst>
              <a:defRPr sz="1200">
                <a:solidFill>
                  <a:schemeClr val="tx1"/>
                </a:solidFill>
                <a:latin typeface="Calibri" pitchFamily="34" charset="0"/>
              </a:defRPr>
            </a:lvl2pPr>
            <a:lvl3pPr marL="1143000" indent="-228600" eaLnBrk="0" hangingPunct="0">
              <a:spcBef>
                <a:spcPct val="30000"/>
              </a:spcBef>
              <a:tabLst>
                <a:tab pos="723900" algn="l"/>
                <a:tab pos="1447800" algn="l"/>
                <a:tab pos="2171700" algn="l"/>
                <a:tab pos="2895600" algn="l"/>
              </a:tabLst>
              <a:defRPr sz="1200">
                <a:solidFill>
                  <a:schemeClr val="tx1"/>
                </a:solidFill>
                <a:latin typeface="Calibri" pitchFamily="34" charset="0"/>
              </a:defRPr>
            </a:lvl3pPr>
            <a:lvl4pPr marL="1600200" indent="-228600" eaLnBrk="0" hangingPunct="0">
              <a:spcBef>
                <a:spcPct val="30000"/>
              </a:spcBef>
              <a:tabLst>
                <a:tab pos="723900" algn="l"/>
                <a:tab pos="1447800" algn="l"/>
                <a:tab pos="2171700" algn="l"/>
                <a:tab pos="2895600" algn="l"/>
              </a:tabLst>
              <a:defRPr sz="1200">
                <a:solidFill>
                  <a:schemeClr val="tx1"/>
                </a:solidFill>
                <a:latin typeface="Calibri" pitchFamily="34" charset="0"/>
              </a:defRPr>
            </a:lvl4pPr>
            <a:lvl5pPr marL="2057400" indent="-228600" eaLnBrk="0" hangingPunct="0">
              <a:spcBef>
                <a:spcPct val="30000"/>
              </a:spcBef>
              <a:tabLst>
                <a:tab pos="723900" algn="l"/>
                <a:tab pos="1447800" algn="l"/>
                <a:tab pos="2171700" algn="l"/>
                <a:tab pos="2895600" algn="l"/>
              </a:tabLst>
              <a:defRPr sz="1200">
                <a:solidFill>
                  <a:schemeClr val="tx1"/>
                </a:solidFill>
                <a:latin typeface="Calibri" pitchFamily="34" charset="0"/>
              </a:defRPr>
            </a:lvl5pPr>
            <a:lvl6pPr marL="2514600" indent="-228600" eaLnBrk="0" fontAlgn="base" hangingPunct="0">
              <a:spcBef>
                <a:spcPct val="30000"/>
              </a:spcBef>
              <a:spcAft>
                <a:spcPct val="0"/>
              </a:spcAft>
              <a:tabLst>
                <a:tab pos="723900" algn="l"/>
                <a:tab pos="1447800" algn="l"/>
                <a:tab pos="2171700" algn="l"/>
                <a:tab pos="2895600" algn="l"/>
              </a:tabLst>
              <a:defRPr sz="1200">
                <a:solidFill>
                  <a:schemeClr val="tx1"/>
                </a:solidFill>
                <a:latin typeface="Calibri" pitchFamily="34" charset="0"/>
              </a:defRPr>
            </a:lvl6pPr>
            <a:lvl7pPr marL="2971800" indent="-228600" eaLnBrk="0" fontAlgn="base" hangingPunct="0">
              <a:spcBef>
                <a:spcPct val="30000"/>
              </a:spcBef>
              <a:spcAft>
                <a:spcPct val="0"/>
              </a:spcAft>
              <a:tabLst>
                <a:tab pos="723900" algn="l"/>
                <a:tab pos="1447800" algn="l"/>
                <a:tab pos="2171700" algn="l"/>
                <a:tab pos="2895600" algn="l"/>
              </a:tabLst>
              <a:defRPr sz="1200">
                <a:solidFill>
                  <a:schemeClr val="tx1"/>
                </a:solidFill>
                <a:latin typeface="Calibri" pitchFamily="34" charset="0"/>
              </a:defRPr>
            </a:lvl7pPr>
            <a:lvl8pPr marL="3429000" indent="-228600" eaLnBrk="0" fontAlgn="base" hangingPunct="0">
              <a:spcBef>
                <a:spcPct val="30000"/>
              </a:spcBef>
              <a:spcAft>
                <a:spcPct val="0"/>
              </a:spcAft>
              <a:tabLst>
                <a:tab pos="723900" algn="l"/>
                <a:tab pos="1447800" algn="l"/>
                <a:tab pos="2171700" algn="l"/>
                <a:tab pos="2895600" algn="l"/>
              </a:tabLst>
              <a:defRPr sz="1200">
                <a:solidFill>
                  <a:schemeClr val="tx1"/>
                </a:solidFill>
                <a:latin typeface="Calibri" pitchFamily="34" charset="0"/>
              </a:defRPr>
            </a:lvl8pPr>
            <a:lvl9pPr marL="3886200" indent="-228600" eaLnBrk="0" fontAlgn="base" hangingPunct="0">
              <a:spcBef>
                <a:spcPct val="30000"/>
              </a:spcBef>
              <a:spcAft>
                <a:spcPct val="0"/>
              </a:spcAft>
              <a:tabLst>
                <a:tab pos="723900" algn="l"/>
                <a:tab pos="1447800" algn="l"/>
                <a:tab pos="2171700" algn="l"/>
                <a:tab pos="2895600" algn="l"/>
              </a:tabLst>
              <a:defRPr sz="1200">
                <a:solidFill>
                  <a:schemeClr val="tx1"/>
                </a:solidFill>
                <a:latin typeface="Calibri" pitchFamily="34" charset="0"/>
              </a:defRPr>
            </a:lvl9pPr>
          </a:lstStyle>
          <a:p>
            <a:pPr eaLnBrk="1" hangingPunct="1">
              <a:spcBef>
                <a:spcPct val="0"/>
              </a:spcBef>
              <a:buFont typeface="Times New Roman" pitchFamily="18" charset="0"/>
              <a:buNone/>
            </a:pPr>
            <a:fld id="{58C82199-47DF-42CC-8496-BB6684736DB3}" type="slidenum">
              <a:rPr lang="en-US" altLang="en-US" sz="1400" smtClean="0">
                <a:solidFill>
                  <a:srgbClr val="FFFFFF"/>
                </a:solidFill>
                <a:latin typeface="Times New Roman" pitchFamily="18" charset="0"/>
                <a:ea typeface="MS PGothic" pitchFamily="34" charset="-128"/>
                <a:cs typeface="Arial" charset="0"/>
              </a:rPr>
              <a:pPr eaLnBrk="1" hangingPunct="1">
                <a:spcBef>
                  <a:spcPct val="0"/>
                </a:spcBef>
                <a:buFont typeface="Times New Roman" pitchFamily="18" charset="0"/>
                <a:buNone/>
              </a:pPr>
              <a:t>43</a:t>
            </a:fld>
            <a:endParaRPr lang="en-US" altLang="en-US" sz="1400" smtClean="0">
              <a:solidFill>
                <a:srgbClr val="FFFFFF"/>
              </a:solidFill>
              <a:latin typeface="Times New Roman" pitchFamily="18" charset="0"/>
              <a:ea typeface="MS PGothic" pitchFamily="34" charset="-128"/>
              <a:cs typeface="Arial" charset="0"/>
            </a:endParaRPr>
          </a:p>
        </p:txBody>
      </p:sp>
      <p:sp>
        <p:nvSpPr>
          <p:cNvPr id="39939"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39940"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en-US" altLang="en-US" smtClean="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ADD4C4-AE67-4FE2-9D01-9BFA280E4C5E}" type="slidenum">
              <a:rPr lang="en-US" smtClean="0"/>
              <a:pPr/>
              <a:t>59</a:t>
            </a:fld>
            <a:endParaRPr lang="en-US"/>
          </a:p>
        </p:txBody>
      </p:sp>
    </p:spTree>
    <p:extLst>
      <p:ext uri="{BB962C8B-B14F-4D97-AF65-F5344CB8AC3E}">
        <p14:creationId xmlns:p14="http://schemas.microsoft.com/office/powerpoint/2010/main" xmlns="" val="34720751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6"/>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tabLst>
                <a:tab pos="723900" algn="l"/>
                <a:tab pos="1447800" algn="l"/>
                <a:tab pos="2171700" algn="l"/>
                <a:tab pos="2895600" algn="l"/>
              </a:tabLst>
              <a:defRPr sz="1200">
                <a:solidFill>
                  <a:schemeClr val="tx1"/>
                </a:solidFill>
                <a:latin typeface="Calibri" pitchFamily="34" charset="0"/>
              </a:defRPr>
            </a:lvl1pPr>
            <a:lvl2pPr marL="742950" indent="-285750" eaLnBrk="0" hangingPunct="0">
              <a:spcBef>
                <a:spcPct val="30000"/>
              </a:spcBef>
              <a:tabLst>
                <a:tab pos="723900" algn="l"/>
                <a:tab pos="1447800" algn="l"/>
                <a:tab pos="2171700" algn="l"/>
                <a:tab pos="2895600" algn="l"/>
              </a:tabLst>
              <a:defRPr sz="1200">
                <a:solidFill>
                  <a:schemeClr val="tx1"/>
                </a:solidFill>
                <a:latin typeface="Calibri" pitchFamily="34" charset="0"/>
              </a:defRPr>
            </a:lvl2pPr>
            <a:lvl3pPr marL="1143000" indent="-228600" eaLnBrk="0" hangingPunct="0">
              <a:spcBef>
                <a:spcPct val="30000"/>
              </a:spcBef>
              <a:tabLst>
                <a:tab pos="723900" algn="l"/>
                <a:tab pos="1447800" algn="l"/>
                <a:tab pos="2171700" algn="l"/>
                <a:tab pos="2895600" algn="l"/>
              </a:tabLst>
              <a:defRPr sz="1200">
                <a:solidFill>
                  <a:schemeClr val="tx1"/>
                </a:solidFill>
                <a:latin typeface="Calibri" pitchFamily="34" charset="0"/>
              </a:defRPr>
            </a:lvl3pPr>
            <a:lvl4pPr marL="1600200" indent="-228600" eaLnBrk="0" hangingPunct="0">
              <a:spcBef>
                <a:spcPct val="30000"/>
              </a:spcBef>
              <a:tabLst>
                <a:tab pos="723900" algn="l"/>
                <a:tab pos="1447800" algn="l"/>
                <a:tab pos="2171700" algn="l"/>
                <a:tab pos="2895600" algn="l"/>
              </a:tabLst>
              <a:defRPr sz="1200">
                <a:solidFill>
                  <a:schemeClr val="tx1"/>
                </a:solidFill>
                <a:latin typeface="Calibri" pitchFamily="34" charset="0"/>
              </a:defRPr>
            </a:lvl4pPr>
            <a:lvl5pPr marL="2057400" indent="-228600" eaLnBrk="0" hangingPunct="0">
              <a:spcBef>
                <a:spcPct val="30000"/>
              </a:spcBef>
              <a:tabLst>
                <a:tab pos="723900" algn="l"/>
                <a:tab pos="1447800" algn="l"/>
                <a:tab pos="2171700" algn="l"/>
                <a:tab pos="2895600" algn="l"/>
              </a:tabLst>
              <a:defRPr sz="1200">
                <a:solidFill>
                  <a:schemeClr val="tx1"/>
                </a:solidFill>
                <a:latin typeface="Calibri" pitchFamily="34" charset="0"/>
              </a:defRPr>
            </a:lvl5pPr>
            <a:lvl6pPr marL="2514600" indent="-228600" eaLnBrk="0" fontAlgn="base" hangingPunct="0">
              <a:spcBef>
                <a:spcPct val="30000"/>
              </a:spcBef>
              <a:spcAft>
                <a:spcPct val="0"/>
              </a:spcAft>
              <a:tabLst>
                <a:tab pos="723900" algn="l"/>
                <a:tab pos="1447800" algn="l"/>
                <a:tab pos="2171700" algn="l"/>
                <a:tab pos="2895600" algn="l"/>
              </a:tabLst>
              <a:defRPr sz="1200">
                <a:solidFill>
                  <a:schemeClr val="tx1"/>
                </a:solidFill>
                <a:latin typeface="Calibri" pitchFamily="34" charset="0"/>
              </a:defRPr>
            </a:lvl6pPr>
            <a:lvl7pPr marL="2971800" indent="-228600" eaLnBrk="0" fontAlgn="base" hangingPunct="0">
              <a:spcBef>
                <a:spcPct val="30000"/>
              </a:spcBef>
              <a:spcAft>
                <a:spcPct val="0"/>
              </a:spcAft>
              <a:tabLst>
                <a:tab pos="723900" algn="l"/>
                <a:tab pos="1447800" algn="l"/>
                <a:tab pos="2171700" algn="l"/>
                <a:tab pos="2895600" algn="l"/>
              </a:tabLst>
              <a:defRPr sz="1200">
                <a:solidFill>
                  <a:schemeClr val="tx1"/>
                </a:solidFill>
                <a:latin typeface="Calibri" pitchFamily="34" charset="0"/>
              </a:defRPr>
            </a:lvl7pPr>
            <a:lvl8pPr marL="3429000" indent="-228600" eaLnBrk="0" fontAlgn="base" hangingPunct="0">
              <a:spcBef>
                <a:spcPct val="30000"/>
              </a:spcBef>
              <a:spcAft>
                <a:spcPct val="0"/>
              </a:spcAft>
              <a:tabLst>
                <a:tab pos="723900" algn="l"/>
                <a:tab pos="1447800" algn="l"/>
                <a:tab pos="2171700" algn="l"/>
                <a:tab pos="2895600" algn="l"/>
              </a:tabLst>
              <a:defRPr sz="1200">
                <a:solidFill>
                  <a:schemeClr val="tx1"/>
                </a:solidFill>
                <a:latin typeface="Calibri" pitchFamily="34" charset="0"/>
              </a:defRPr>
            </a:lvl8pPr>
            <a:lvl9pPr marL="3886200" indent="-228600" eaLnBrk="0" fontAlgn="base" hangingPunct="0">
              <a:spcBef>
                <a:spcPct val="30000"/>
              </a:spcBef>
              <a:spcAft>
                <a:spcPct val="0"/>
              </a:spcAft>
              <a:tabLst>
                <a:tab pos="723900" algn="l"/>
                <a:tab pos="1447800" algn="l"/>
                <a:tab pos="2171700" algn="l"/>
                <a:tab pos="2895600" algn="l"/>
              </a:tabLst>
              <a:defRPr sz="1200">
                <a:solidFill>
                  <a:schemeClr val="tx1"/>
                </a:solidFill>
                <a:latin typeface="Calibri" pitchFamily="34" charset="0"/>
              </a:defRPr>
            </a:lvl9pPr>
          </a:lstStyle>
          <a:p>
            <a:pPr eaLnBrk="1" hangingPunct="1">
              <a:spcBef>
                <a:spcPct val="0"/>
              </a:spcBef>
              <a:buFont typeface="Times New Roman" pitchFamily="18" charset="0"/>
              <a:buNone/>
            </a:pPr>
            <a:fld id="{6738FD63-5C5A-4670-8078-E2BB7C59F47B}" type="slidenum">
              <a:rPr lang="en-US" altLang="en-US" sz="1400" smtClean="0">
                <a:solidFill>
                  <a:srgbClr val="FFFFFF"/>
                </a:solidFill>
                <a:latin typeface="Times New Roman" pitchFamily="18" charset="0"/>
                <a:ea typeface="MS PGothic" pitchFamily="34" charset="-128"/>
                <a:cs typeface="Arial" charset="0"/>
              </a:rPr>
              <a:pPr eaLnBrk="1" hangingPunct="1">
                <a:spcBef>
                  <a:spcPct val="0"/>
                </a:spcBef>
                <a:buFont typeface="Times New Roman" pitchFamily="18" charset="0"/>
                <a:buNone/>
              </a:pPr>
              <a:t>60</a:t>
            </a:fld>
            <a:endParaRPr lang="en-US" altLang="en-US" sz="1400" smtClean="0">
              <a:solidFill>
                <a:srgbClr val="FFFFFF"/>
              </a:solidFill>
              <a:latin typeface="Times New Roman" pitchFamily="18" charset="0"/>
              <a:ea typeface="MS PGothic" pitchFamily="34" charset="-128"/>
              <a:cs typeface="Arial" charset="0"/>
            </a:endParaRPr>
          </a:p>
        </p:txBody>
      </p:sp>
      <p:sp>
        <p:nvSpPr>
          <p:cNvPr id="43011"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3012"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en-US" altLang="en-US" smtClean="0">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6"/>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tabLst>
                <a:tab pos="723900" algn="l"/>
                <a:tab pos="1447800" algn="l"/>
                <a:tab pos="2171700" algn="l"/>
                <a:tab pos="2895600" algn="l"/>
              </a:tabLst>
              <a:defRPr sz="1200">
                <a:solidFill>
                  <a:schemeClr val="tx1"/>
                </a:solidFill>
                <a:latin typeface="Calibri" pitchFamily="34" charset="0"/>
              </a:defRPr>
            </a:lvl1pPr>
            <a:lvl2pPr marL="742950" indent="-285750" eaLnBrk="0" hangingPunct="0">
              <a:spcBef>
                <a:spcPct val="30000"/>
              </a:spcBef>
              <a:tabLst>
                <a:tab pos="723900" algn="l"/>
                <a:tab pos="1447800" algn="l"/>
                <a:tab pos="2171700" algn="l"/>
                <a:tab pos="2895600" algn="l"/>
              </a:tabLst>
              <a:defRPr sz="1200">
                <a:solidFill>
                  <a:schemeClr val="tx1"/>
                </a:solidFill>
                <a:latin typeface="Calibri" pitchFamily="34" charset="0"/>
              </a:defRPr>
            </a:lvl2pPr>
            <a:lvl3pPr marL="1143000" indent="-228600" eaLnBrk="0" hangingPunct="0">
              <a:spcBef>
                <a:spcPct val="30000"/>
              </a:spcBef>
              <a:tabLst>
                <a:tab pos="723900" algn="l"/>
                <a:tab pos="1447800" algn="l"/>
                <a:tab pos="2171700" algn="l"/>
                <a:tab pos="2895600" algn="l"/>
              </a:tabLst>
              <a:defRPr sz="1200">
                <a:solidFill>
                  <a:schemeClr val="tx1"/>
                </a:solidFill>
                <a:latin typeface="Calibri" pitchFamily="34" charset="0"/>
              </a:defRPr>
            </a:lvl3pPr>
            <a:lvl4pPr marL="1600200" indent="-228600" eaLnBrk="0" hangingPunct="0">
              <a:spcBef>
                <a:spcPct val="30000"/>
              </a:spcBef>
              <a:tabLst>
                <a:tab pos="723900" algn="l"/>
                <a:tab pos="1447800" algn="l"/>
                <a:tab pos="2171700" algn="l"/>
                <a:tab pos="2895600" algn="l"/>
              </a:tabLst>
              <a:defRPr sz="1200">
                <a:solidFill>
                  <a:schemeClr val="tx1"/>
                </a:solidFill>
                <a:latin typeface="Calibri" pitchFamily="34" charset="0"/>
              </a:defRPr>
            </a:lvl4pPr>
            <a:lvl5pPr marL="2057400" indent="-228600" eaLnBrk="0" hangingPunct="0">
              <a:spcBef>
                <a:spcPct val="30000"/>
              </a:spcBef>
              <a:tabLst>
                <a:tab pos="723900" algn="l"/>
                <a:tab pos="1447800" algn="l"/>
                <a:tab pos="2171700" algn="l"/>
                <a:tab pos="2895600" algn="l"/>
              </a:tabLst>
              <a:defRPr sz="1200">
                <a:solidFill>
                  <a:schemeClr val="tx1"/>
                </a:solidFill>
                <a:latin typeface="Calibri" pitchFamily="34" charset="0"/>
              </a:defRPr>
            </a:lvl5pPr>
            <a:lvl6pPr marL="2514600" indent="-228600" eaLnBrk="0" fontAlgn="base" hangingPunct="0">
              <a:spcBef>
                <a:spcPct val="30000"/>
              </a:spcBef>
              <a:spcAft>
                <a:spcPct val="0"/>
              </a:spcAft>
              <a:tabLst>
                <a:tab pos="723900" algn="l"/>
                <a:tab pos="1447800" algn="l"/>
                <a:tab pos="2171700" algn="l"/>
                <a:tab pos="2895600" algn="l"/>
              </a:tabLst>
              <a:defRPr sz="1200">
                <a:solidFill>
                  <a:schemeClr val="tx1"/>
                </a:solidFill>
                <a:latin typeface="Calibri" pitchFamily="34" charset="0"/>
              </a:defRPr>
            </a:lvl6pPr>
            <a:lvl7pPr marL="2971800" indent="-228600" eaLnBrk="0" fontAlgn="base" hangingPunct="0">
              <a:spcBef>
                <a:spcPct val="30000"/>
              </a:spcBef>
              <a:spcAft>
                <a:spcPct val="0"/>
              </a:spcAft>
              <a:tabLst>
                <a:tab pos="723900" algn="l"/>
                <a:tab pos="1447800" algn="l"/>
                <a:tab pos="2171700" algn="l"/>
                <a:tab pos="2895600" algn="l"/>
              </a:tabLst>
              <a:defRPr sz="1200">
                <a:solidFill>
                  <a:schemeClr val="tx1"/>
                </a:solidFill>
                <a:latin typeface="Calibri" pitchFamily="34" charset="0"/>
              </a:defRPr>
            </a:lvl7pPr>
            <a:lvl8pPr marL="3429000" indent="-228600" eaLnBrk="0" fontAlgn="base" hangingPunct="0">
              <a:spcBef>
                <a:spcPct val="30000"/>
              </a:spcBef>
              <a:spcAft>
                <a:spcPct val="0"/>
              </a:spcAft>
              <a:tabLst>
                <a:tab pos="723900" algn="l"/>
                <a:tab pos="1447800" algn="l"/>
                <a:tab pos="2171700" algn="l"/>
                <a:tab pos="2895600" algn="l"/>
              </a:tabLst>
              <a:defRPr sz="1200">
                <a:solidFill>
                  <a:schemeClr val="tx1"/>
                </a:solidFill>
                <a:latin typeface="Calibri" pitchFamily="34" charset="0"/>
              </a:defRPr>
            </a:lvl8pPr>
            <a:lvl9pPr marL="3886200" indent="-228600" eaLnBrk="0" fontAlgn="base" hangingPunct="0">
              <a:spcBef>
                <a:spcPct val="30000"/>
              </a:spcBef>
              <a:spcAft>
                <a:spcPct val="0"/>
              </a:spcAft>
              <a:tabLst>
                <a:tab pos="723900" algn="l"/>
                <a:tab pos="1447800" algn="l"/>
                <a:tab pos="2171700" algn="l"/>
                <a:tab pos="2895600" algn="l"/>
              </a:tabLst>
              <a:defRPr sz="1200">
                <a:solidFill>
                  <a:schemeClr val="tx1"/>
                </a:solidFill>
                <a:latin typeface="Calibri" pitchFamily="34" charset="0"/>
              </a:defRPr>
            </a:lvl9pPr>
          </a:lstStyle>
          <a:p>
            <a:pPr eaLnBrk="1" hangingPunct="1">
              <a:spcBef>
                <a:spcPct val="0"/>
              </a:spcBef>
              <a:buFont typeface="Times New Roman" pitchFamily="18" charset="0"/>
              <a:buNone/>
            </a:pPr>
            <a:fld id="{A955C361-A4E0-4FBC-B5C1-5E6BE1E2F7E1}" type="slidenum">
              <a:rPr lang="en-US" altLang="en-US" sz="1400" smtClean="0">
                <a:solidFill>
                  <a:srgbClr val="FFFFFF"/>
                </a:solidFill>
                <a:latin typeface="Times New Roman" pitchFamily="18" charset="0"/>
                <a:ea typeface="MS PGothic" pitchFamily="34" charset="-128"/>
                <a:cs typeface="Arial" charset="0"/>
              </a:rPr>
              <a:pPr eaLnBrk="1" hangingPunct="1">
                <a:spcBef>
                  <a:spcPct val="0"/>
                </a:spcBef>
                <a:buFont typeface="Times New Roman" pitchFamily="18" charset="0"/>
                <a:buNone/>
              </a:pPr>
              <a:t>61</a:t>
            </a:fld>
            <a:endParaRPr lang="en-US" altLang="en-US" sz="1400" smtClean="0">
              <a:solidFill>
                <a:srgbClr val="FFFFFF"/>
              </a:solidFill>
              <a:latin typeface="Times New Roman" pitchFamily="18" charset="0"/>
              <a:ea typeface="MS PGothic" pitchFamily="34" charset="-128"/>
              <a:cs typeface="Arial" charset="0"/>
            </a:endParaRPr>
          </a:p>
        </p:txBody>
      </p:sp>
      <p:sp>
        <p:nvSpPr>
          <p:cNvPr id="44035"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4036"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en-US" altLang="en-US" smtClean="0">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6"/>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tabLst>
                <a:tab pos="723900" algn="l"/>
                <a:tab pos="1447800" algn="l"/>
                <a:tab pos="2171700" algn="l"/>
                <a:tab pos="2895600" algn="l"/>
              </a:tabLst>
              <a:defRPr sz="1200">
                <a:solidFill>
                  <a:schemeClr val="tx1"/>
                </a:solidFill>
                <a:latin typeface="Calibri" pitchFamily="34" charset="0"/>
              </a:defRPr>
            </a:lvl1pPr>
            <a:lvl2pPr marL="742950" indent="-285750" eaLnBrk="0" hangingPunct="0">
              <a:spcBef>
                <a:spcPct val="30000"/>
              </a:spcBef>
              <a:tabLst>
                <a:tab pos="723900" algn="l"/>
                <a:tab pos="1447800" algn="l"/>
                <a:tab pos="2171700" algn="l"/>
                <a:tab pos="2895600" algn="l"/>
              </a:tabLst>
              <a:defRPr sz="1200">
                <a:solidFill>
                  <a:schemeClr val="tx1"/>
                </a:solidFill>
                <a:latin typeface="Calibri" pitchFamily="34" charset="0"/>
              </a:defRPr>
            </a:lvl2pPr>
            <a:lvl3pPr marL="1143000" indent="-228600" eaLnBrk="0" hangingPunct="0">
              <a:spcBef>
                <a:spcPct val="30000"/>
              </a:spcBef>
              <a:tabLst>
                <a:tab pos="723900" algn="l"/>
                <a:tab pos="1447800" algn="l"/>
                <a:tab pos="2171700" algn="l"/>
                <a:tab pos="2895600" algn="l"/>
              </a:tabLst>
              <a:defRPr sz="1200">
                <a:solidFill>
                  <a:schemeClr val="tx1"/>
                </a:solidFill>
                <a:latin typeface="Calibri" pitchFamily="34" charset="0"/>
              </a:defRPr>
            </a:lvl3pPr>
            <a:lvl4pPr marL="1600200" indent="-228600" eaLnBrk="0" hangingPunct="0">
              <a:spcBef>
                <a:spcPct val="30000"/>
              </a:spcBef>
              <a:tabLst>
                <a:tab pos="723900" algn="l"/>
                <a:tab pos="1447800" algn="l"/>
                <a:tab pos="2171700" algn="l"/>
                <a:tab pos="2895600" algn="l"/>
              </a:tabLst>
              <a:defRPr sz="1200">
                <a:solidFill>
                  <a:schemeClr val="tx1"/>
                </a:solidFill>
                <a:latin typeface="Calibri" pitchFamily="34" charset="0"/>
              </a:defRPr>
            </a:lvl4pPr>
            <a:lvl5pPr marL="2057400" indent="-228600" eaLnBrk="0" hangingPunct="0">
              <a:spcBef>
                <a:spcPct val="30000"/>
              </a:spcBef>
              <a:tabLst>
                <a:tab pos="723900" algn="l"/>
                <a:tab pos="1447800" algn="l"/>
                <a:tab pos="2171700" algn="l"/>
                <a:tab pos="2895600" algn="l"/>
              </a:tabLst>
              <a:defRPr sz="1200">
                <a:solidFill>
                  <a:schemeClr val="tx1"/>
                </a:solidFill>
                <a:latin typeface="Calibri" pitchFamily="34" charset="0"/>
              </a:defRPr>
            </a:lvl5pPr>
            <a:lvl6pPr marL="2514600" indent="-228600" eaLnBrk="0" fontAlgn="base" hangingPunct="0">
              <a:spcBef>
                <a:spcPct val="30000"/>
              </a:spcBef>
              <a:spcAft>
                <a:spcPct val="0"/>
              </a:spcAft>
              <a:tabLst>
                <a:tab pos="723900" algn="l"/>
                <a:tab pos="1447800" algn="l"/>
                <a:tab pos="2171700" algn="l"/>
                <a:tab pos="2895600" algn="l"/>
              </a:tabLst>
              <a:defRPr sz="1200">
                <a:solidFill>
                  <a:schemeClr val="tx1"/>
                </a:solidFill>
                <a:latin typeface="Calibri" pitchFamily="34" charset="0"/>
              </a:defRPr>
            </a:lvl6pPr>
            <a:lvl7pPr marL="2971800" indent="-228600" eaLnBrk="0" fontAlgn="base" hangingPunct="0">
              <a:spcBef>
                <a:spcPct val="30000"/>
              </a:spcBef>
              <a:spcAft>
                <a:spcPct val="0"/>
              </a:spcAft>
              <a:tabLst>
                <a:tab pos="723900" algn="l"/>
                <a:tab pos="1447800" algn="l"/>
                <a:tab pos="2171700" algn="l"/>
                <a:tab pos="2895600" algn="l"/>
              </a:tabLst>
              <a:defRPr sz="1200">
                <a:solidFill>
                  <a:schemeClr val="tx1"/>
                </a:solidFill>
                <a:latin typeface="Calibri" pitchFamily="34" charset="0"/>
              </a:defRPr>
            </a:lvl7pPr>
            <a:lvl8pPr marL="3429000" indent="-228600" eaLnBrk="0" fontAlgn="base" hangingPunct="0">
              <a:spcBef>
                <a:spcPct val="30000"/>
              </a:spcBef>
              <a:spcAft>
                <a:spcPct val="0"/>
              </a:spcAft>
              <a:tabLst>
                <a:tab pos="723900" algn="l"/>
                <a:tab pos="1447800" algn="l"/>
                <a:tab pos="2171700" algn="l"/>
                <a:tab pos="2895600" algn="l"/>
              </a:tabLst>
              <a:defRPr sz="1200">
                <a:solidFill>
                  <a:schemeClr val="tx1"/>
                </a:solidFill>
                <a:latin typeface="Calibri" pitchFamily="34" charset="0"/>
              </a:defRPr>
            </a:lvl8pPr>
            <a:lvl9pPr marL="3886200" indent="-228600" eaLnBrk="0" fontAlgn="base" hangingPunct="0">
              <a:spcBef>
                <a:spcPct val="30000"/>
              </a:spcBef>
              <a:spcAft>
                <a:spcPct val="0"/>
              </a:spcAft>
              <a:tabLst>
                <a:tab pos="723900" algn="l"/>
                <a:tab pos="1447800" algn="l"/>
                <a:tab pos="2171700" algn="l"/>
                <a:tab pos="2895600" algn="l"/>
              </a:tabLst>
              <a:defRPr sz="1200">
                <a:solidFill>
                  <a:schemeClr val="tx1"/>
                </a:solidFill>
                <a:latin typeface="Calibri" pitchFamily="34" charset="0"/>
              </a:defRPr>
            </a:lvl9pPr>
          </a:lstStyle>
          <a:p>
            <a:pPr eaLnBrk="1" hangingPunct="1">
              <a:spcBef>
                <a:spcPct val="0"/>
              </a:spcBef>
              <a:buFont typeface="Times New Roman" pitchFamily="18" charset="0"/>
              <a:buNone/>
            </a:pPr>
            <a:fld id="{6AA1D7B2-4AC1-421A-9322-FBE8FA0C0A43}" type="slidenum">
              <a:rPr lang="en-US" altLang="en-US" sz="1400" smtClean="0">
                <a:solidFill>
                  <a:srgbClr val="FFFFFF"/>
                </a:solidFill>
                <a:latin typeface="Times New Roman" pitchFamily="18" charset="0"/>
                <a:ea typeface="MS PGothic" pitchFamily="34" charset="-128"/>
                <a:cs typeface="Arial" charset="0"/>
              </a:rPr>
              <a:pPr eaLnBrk="1" hangingPunct="1">
                <a:spcBef>
                  <a:spcPct val="0"/>
                </a:spcBef>
                <a:buFont typeface="Times New Roman" pitchFamily="18" charset="0"/>
                <a:buNone/>
              </a:pPr>
              <a:t>62</a:t>
            </a:fld>
            <a:endParaRPr lang="en-US" altLang="en-US" sz="1400" smtClean="0">
              <a:solidFill>
                <a:srgbClr val="FFFFFF"/>
              </a:solidFill>
              <a:latin typeface="Times New Roman" pitchFamily="18" charset="0"/>
              <a:ea typeface="MS PGothic" pitchFamily="34" charset="-128"/>
              <a:cs typeface="Arial" charset="0"/>
            </a:endParaRPr>
          </a:p>
        </p:txBody>
      </p:sp>
      <p:sp>
        <p:nvSpPr>
          <p:cNvPr id="47107"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7108"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en-US" altLang="en-US" smtClean="0">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6"/>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tabLst>
                <a:tab pos="723900" algn="l"/>
                <a:tab pos="1447800" algn="l"/>
                <a:tab pos="2171700" algn="l"/>
                <a:tab pos="2895600" algn="l"/>
              </a:tabLst>
              <a:defRPr sz="1200">
                <a:solidFill>
                  <a:schemeClr val="tx1"/>
                </a:solidFill>
                <a:latin typeface="Calibri" pitchFamily="34" charset="0"/>
              </a:defRPr>
            </a:lvl1pPr>
            <a:lvl2pPr marL="742950" indent="-285750" eaLnBrk="0" hangingPunct="0">
              <a:spcBef>
                <a:spcPct val="30000"/>
              </a:spcBef>
              <a:tabLst>
                <a:tab pos="723900" algn="l"/>
                <a:tab pos="1447800" algn="l"/>
                <a:tab pos="2171700" algn="l"/>
                <a:tab pos="2895600" algn="l"/>
              </a:tabLst>
              <a:defRPr sz="1200">
                <a:solidFill>
                  <a:schemeClr val="tx1"/>
                </a:solidFill>
                <a:latin typeface="Calibri" pitchFamily="34" charset="0"/>
              </a:defRPr>
            </a:lvl2pPr>
            <a:lvl3pPr marL="1143000" indent="-228600" eaLnBrk="0" hangingPunct="0">
              <a:spcBef>
                <a:spcPct val="30000"/>
              </a:spcBef>
              <a:tabLst>
                <a:tab pos="723900" algn="l"/>
                <a:tab pos="1447800" algn="l"/>
                <a:tab pos="2171700" algn="l"/>
                <a:tab pos="2895600" algn="l"/>
              </a:tabLst>
              <a:defRPr sz="1200">
                <a:solidFill>
                  <a:schemeClr val="tx1"/>
                </a:solidFill>
                <a:latin typeface="Calibri" pitchFamily="34" charset="0"/>
              </a:defRPr>
            </a:lvl3pPr>
            <a:lvl4pPr marL="1600200" indent="-228600" eaLnBrk="0" hangingPunct="0">
              <a:spcBef>
                <a:spcPct val="30000"/>
              </a:spcBef>
              <a:tabLst>
                <a:tab pos="723900" algn="l"/>
                <a:tab pos="1447800" algn="l"/>
                <a:tab pos="2171700" algn="l"/>
                <a:tab pos="2895600" algn="l"/>
              </a:tabLst>
              <a:defRPr sz="1200">
                <a:solidFill>
                  <a:schemeClr val="tx1"/>
                </a:solidFill>
                <a:latin typeface="Calibri" pitchFamily="34" charset="0"/>
              </a:defRPr>
            </a:lvl4pPr>
            <a:lvl5pPr marL="2057400" indent="-228600" eaLnBrk="0" hangingPunct="0">
              <a:spcBef>
                <a:spcPct val="30000"/>
              </a:spcBef>
              <a:tabLst>
                <a:tab pos="723900" algn="l"/>
                <a:tab pos="1447800" algn="l"/>
                <a:tab pos="2171700" algn="l"/>
                <a:tab pos="2895600" algn="l"/>
              </a:tabLst>
              <a:defRPr sz="1200">
                <a:solidFill>
                  <a:schemeClr val="tx1"/>
                </a:solidFill>
                <a:latin typeface="Calibri" pitchFamily="34" charset="0"/>
              </a:defRPr>
            </a:lvl5pPr>
            <a:lvl6pPr marL="2514600" indent="-228600" eaLnBrk="0" fontAlgn="base" hangingPunct="0">
              <a:spcBef>
                <a:spcPct val="30000"/>
              </a:spcBef>
              <a:spcAft>
                <a:spcPct val="0"/>
              </a:spcAft>
              <a:tabLst>
                <a:tab pos="723900" algn="l"/>
                <a:tab pos="1447800" algn="l"/>
                <a:tab pos="2171700" algn="l"/>
                <a:tab pos="2895600" algn="l"/>
              </a:tabLst>
              <a:defRPr sz="1200">
                <a:solidFill>
                  <a:schemeClr val="tx1"/>
                </a:solidFill>
                <a:latin typeface="Calibri" pitchFamily="34" charset="0"/>
              </a:defRPr>
            </a:lvl6pPr>
            <a:lvl7pPr marL="2971800" indent="-228600" eaLnBrk="0" fontAlgn="base" hangingPunct="0">
              <a:spcBef>
                <a:spcPct val="30000"/>
              </a:spcBef>
              <a:spcAft>
                <a:spcPct val="0"/>
              </a:spcAft>
              <a:tabLst>
                <a:tab pos="723900" algn="l"/>
                <a:tab pos="1447800" algn="l"/>
                <a:tab pos="2171700" algn="l"/>
                <a:tab pos="2895600" algn="l"/>
              </a:tabLst>
              <a:defRPr sz="1200">
                <a:solidFill>
                  <a:schemeClr val="tx1"/>
                </a:solidFill>
                <a:latin typeface="Calibri" pitchFamily="34" charset="0"/>
              </a:defRPr>
            </a:lvl7pPr>
            <a:lvl8pPr marL="3429000" indent="-228600" eaLnBrk="0" fontAlgn="base" hangingPunct="0">
              <a:spcBef>
                <a:spcPct val="30000"/>
              </a:spcBef>
              <a:spcAft>
                <a:spcPct val="0"/>
              </a:spcAft>
              <a:tabLst>
                <a:tab pos="723900" algn="l"/>
                <a:tab pos="1447800" algn="l"/>
                <a:tab pos="2171700" algn="l"/>
                <a:tab pos="2895600" algn="l"/>
              </a:tabLst>
              <a:defRPr sz="1200">
                <a:solidFill>
                  <a:schemeClr val="tx1"/>
                </a:solidFill>
                <a:latin typeface="Calibri" pitchFamily="34" charset="0"/>
              </a:defRPr>
            </a:lvl8pPr>
            <a:lvl9pPr marL="3886200" indent="-228600" eaLnBrk="0" fontAlgn="base" hangingPunct="0">
              <a:spcBef>
                <a:spcPct val="30000"/>
              </a:spcBef>
              <a:spcAft>
                <a:spcPct val="0"/>
              </a:spcAft>
              <a:tabLst>
                <a:tab pos="723900" algn="l"/>
                <a:tab pos="1447800" algn="l"/>
                <a:tab pos="2171700" algn="l"/>
                <a:tab pos="2895600" algn="l"/>
              </a:tabLst>
              <a:defRPr sz="1200">
                <a:solidFill>
                  <a:schemeClr val="tx1"/>
                </a:solidFill>
                <a:latin typeface="Calibri" pitchFamily="34" charset="0"/>
              </a:defRPr>
            </a:lvl9pPr>
          </a:lstStyle>
          <a:p>
            <a:pPr eaLnBrk="1" hangingPunct="1">
              <a:spcBef>
                <a:spcPct val="0"/>
              </a:spcBef>
              <a:buFont typeface="Times New Roman" pitchFamily="18" charset="0"/>
              <a:buNone/>
            </a:pPr>
            <a:fld id="{C7FA42EB-C54B-471A-9235-00D8865CFC85}" type="slidenum">
              <a:rPr lang="en-US" altLang="en-US" sz="1400" smtClean="0">
                <a:solidFill>
                  <a:srgbClr val="FFFFFF"/>
                </a:solidFill>
                <a:latin typeface="Times New Roman" pitchFamily="18" charset="0"/>
                <a:ea typeface="MS PGothic" pitchFamily="34" charset="-128"/>
                <a:cs typeface="Arial" charset="0"/>
              </a:rPr>
              <a:pPr eaLnBrk="1" hangingPunct="1">
                <a:spcBef>
                  <a:spcPct val="0"/>
                </a:spcBef>
                <a:buFont typeface="Times New Roman" pitchFamily="18" charset="0"/>
                <a:buNone/>
              </a:pPr>
              <a:t>63</a:t>
            </a:fld>
            <a:endParaRPr lang="en-US" altLang="en-US" sz="1400" smtClean="0">
              <a:solidFill>
                <a:srgbClr val="FFFFFF"/>
              </a:solidFill>
              <a:latin typeface="Times New Roman" pitchFamily="18" charset="0"/>
              <a:ea typeface="MS PGothic" pitchFamily="34" charset="-128"/>
              <a:cs typeface="Arial" charset="0"/>
            </a:endParaRPr>
          </a:p>
        </p:txBody>
      </p:sp>
      <p:sp>
        <p:nvSpPr>
          <p:cNvPr id="50179"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50180"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en-US" altLang="en-US" smtClean="0">
              <a:latin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6"/>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tabLst>
                <a:tab pos="723900" algn="l"/>
                <a:tab pos="1447800" algn="l"/>
                <a:tab pos="2171700" algn="l"/>
                <a:tab pos="2895600" algn="l"/>
              </a:tabLst>
              <a:defRPr sz="1200">
                <a:solidFill>
                  <a:schemeClr val="tx1"/>
                </a:solidFill>
                <a:latin typeface="Calibri" pitchFamily="34" charset="0"/>
              </a:defRPr>
            </a:lvl1pPr>
            <a:lvl2pPr marL="742950" indent="-285750" eaLnBrk="0" hangingPunct="0">
              <a:spcBef>
                <a:spcPct val="30000"/>
              </a:spcBef>
              <a:tabLst>
                <a:tab pos="723900" algn="l"/>
                <a:tab pos="1447800" algn="l"/>
                <a:tab pos="2171700" algn="l"/>
                <a:tab pos="2895600" algn="l"/>
              </a:tabLst>
              <a:defRPr sz="1200">
                <a:solidFill>
                  <a:schemeClr val="tx1"/>
                </a:solidFill>
                <a:latin typeface="Calibri" pitchFamily="34" charset="0"/>
              </a:defRPr>
            </a:lvl2pPr>
            <a:lvl3pPr marL="1143000" indent="-228600" eaLnBrk="0" hangingPunct="0">
              <a:spcBef>
                <a:spcPct val="30000"/>
              </a:spcBef>
              <a:tabLst>
                <a:tab pos="723900" algn="l"/>
                <a:tab pos="1447800" algn="l"/>
                <a:tab pos="2171700" algn="l"/>
                <a:tab pos="2895600" algn="l"/>
              </a:tabLst>
              <a:defRPr sz="1200">
                <a:solidFill>
                  <a:schemeClr val="tx1"/>
                </a:solidFill>
                <a:latin typeface="Calibri" pitchFamily="34" charset="0"/>
              </a:defRPr>
            </a:lvl3pPr>
            <a:lvl4pPr marL="1600200" indent="-228600" eaLnBrk="0" hangingPunct="0">
              <a:spcBef>
                <a:spcPct val="30000"/>
              </a:spcBef>
              <a:tabLst>
                <a:tab pos="723900" algn="l"/>
                <a:tab pos="1447800" algn="l"/>
                <a:tab pos="2171700" algn="l"/>
                <a:tab pos="2895600" algn="l"/>
              </a:tabLst>
              <a:defRPr sz="1200">
                <a:solidFill>
                  <a:schemeClr val="tx1"/>
                </a:solidFill>
                <a:latin typeface="Calibri" pitchFamily="34" charset="0"/>
              </a:defRPr>
            </a:lvl4pPr>
            <a:lvl5pPr marL="2057400" indent="-228600" eaLnBrk="0" hangingPunct="0">
              <a:spcBef>
                <a:spcPct val="30000"/>
              </a:spcBef>
              <a:tabLst>
                <a:tab pos="723900" algn="l"/>
                <a:tab pos="1447800" algn="l"/>
                <a:tab pos="2171700" algn="l"/>
                <a:tab pos="2895600" algn="l"/>
              </a:tabLst>
              <a:defRPr sz="1200">
                <a:solidFill>
                  <a:schemeClr val="tx1"/>
                </a:solidFill>
                <a:latin typeface="Calibri" pitchFamily="34" charset="0"/>
              </a:defRPr>
            </a:lvl5pPr>
            <a:lvl6pPr marL="2514600" indent="-228600" eaLnBrk="0" fontAlgn="base" hangingPunct="0">
              <a:spcBef>
                <a:spcPct val="30000"/>
              </a:spcBef>
              <a:spcAft>
                <a:spcPct val="0"/>
              </a:spcAft>
              <a:tabLst>
                <a:tab pos="723900" algn="l"/>
                <a:tab pos="1447800" algn="l"/>
                <a:tab pos="2171700" algn="l"/>
                <a:tab pos="2895600" algn="l"/>
              </a:tabLst>
              <a:defRPr sz="1200">
                <a:solidFill>
                  <a:schemeClr val="tx1"/>
                </a:solidFill>
                <a:latin typeface="Calibri" pitchFamily="34" charset="0"/>
              </a:defRPr>
            </a:lvl6pPr>
            <a:lvl7pPr marL="2971800" indent="-228600" eaLnBrk="0" fontAlgn="base" hangingPunct="0">
              <a:spcBef>
                <a:spcPct val="30000"/>
              </a:spcBef>
              <a:spcAft>
                <a:spcPct val="0"/>
              </a:spcAft>
              <a:tabLst>
                <a:tab pos="723900" algn="l"/>
                <a:tab pos="1447800" algn="l"/>
                <a:tab pos="2171700" algn="l"/>
                <a:tab pos="2895600" algn="l"/>
              </a:tabLst>
              <a:defRPr sz="1200">
                <a:solidFill>
                  <a:schemeClr val="tx1"/>
                </a:solidFill>
                <a:latin typeface="Calibri" pitchFamily="34" charset="0"/>
              </a:defRPr>
            </a:lvl7pPr>
            <a:lvl8pPr marL="3429000" indent="-228600" eaLnBrk="0" fontAlgn="base" hangingPunct="0">
              <a:spcBef>
                <a:spcPct val="30000"/>
              </a:spcBef>
              <a:spcAft>
                <a:spcPct val="0"/>
              </a:spcAft>
              <a:tabLst>
                <a:tab pos="723900" algn="l"/>
                <a:tab pos="1447800" algn="l"/>
                <a:tab pos="2171700" algn="l"/>
                <a:tab pos="2895600" algn="l"/>
              </a:tabLst>
              <a:defRPr sz="1200">
                <a:solidFill>
                  <a:schemeClr val="tx1"/>
                </a:solidFill>
                <a:latin typeface="Calibri" pitchFamily="34" charset="0"/>
              </a:defRPr>
            </a:lvl8pPr>
            <a:lvl9pPr marL="3886200" indent="-228600" eaLnBrk="0" fontAlgn="base" hangingPunct="0">
              <a:spcBef>
                <a:spcPct val="30000"/>
              </a:spcBef>
              <a:spcAft>
                <a:spcPct val="0"/>
              </a:spcAft>
              <a:tabLst>
                <a:tab pos="723900" algn="l"/>
                <a:tab pos="1447800" algn="l"/>
                <a:tab pos="2171700" algn="l"/>
                <a:tab pos="2895600" algn="l"/>
              </a:tabLst>
              <a:defRPr sz="1200">
                <a:solidFill>
                  <a:schemeClr val="tx1"/>
                </a:solidFill>
                <a:latin typeface="Calibri" pitchFamily="34" charset="0"/>
              </a:defRPr>
            </a:lvl9pPr>
          </a:lstStyle>
          <a:p>
            <a:pPr eaLnBrk="1" hangingPunct="1">
              <a:spcBef>
                <a:spcPct val="0"/>
              </a:spcBef>
              <a:buFont typeface="Times New Roman" pitchFamily="18" charset="0"/>
              <a:buNone/>
            </a:pPr>
            <a:fld id="{CDD980C4-00B3-4FFC-B360-3E690E1DEC5C}" type="slidenum">
              <a:rPr lang="en-US" altLang="en-US" sz="1400" smtClean="0">
                <a:solidFill>
                  <a:srgbClr val="FFFFFF"/>
                </a:solidFill>
                <a:latin typeface="Times New Roman" pitchFamily="18" charset="0"/>
                <a:ea typeface="MS PGothic" pitchFamily="34" charset="-128"/>
                <a:cs typeface="Arial" charset="0"/>
              </a:rPr>
              <a:pPr eaLnBrk="1" hangingPunct="1">
                <a:spcBef>
                  <a:spcPct val="0"/>
                </a:spcBef>
                <a:buFont typeface="Times New Roman" pitchFamily="18" charset="0"/>
                <a:buNone/>
              </a:pPr>
              <a:t>64</a:t>
            </a:fld>
            <a:endParaRPr lang="en-US" altLang="en-US" sz="1400" smtClean="0">
              <a:solidFill>
                <a:srgbClr val="FFFFFF"/>
              </a:solidFill>
              <a:latin typeface="Times New Roman" pitchFamily="18" charset="0"/>
              <a:ea typeface="MS PGothic" pitchFamily="34" charset="-128"/>
              <a:cs typeface="Arial" charset="0"/>
            </a:endParaRPr>
          </a:p>
        </p:txBody>
      </p:sp>
      <p:sp>
        <p:nvSpPr>
          <p:cNvPr id="51203"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51204"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en-US" altLang="en-US" smtClean="0">
              <a:latin typeface="Times New Roman"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1"/>
          <p:cNvSpPr>
            <a:spLocks noGrp="1" noRot="1" noChangeAspect="1" noChangeArrowheads="1" noTextEdit="1"/>
          </p:cNvSpPr>
          <p:nvPr>
            <p:ph type="sldImg"/>
          </p:nvPr>
        </p:nvSpPr>
        <p:spPr bwMode="auto">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8131"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1"/>
          <p:cNvSpPr>
            <a:spLocks noGrp="1" noRot="1" noChangeAspect="1" noChangeArrowheads="1" noTextEdit="1"/>
          </p:cNvSpPr>
          <p:nvPr>
            <p:ph type="sldImg"/>
          </p:nvPr>
        </p:nvSpPr>
        <p:spPr bwMode="auto">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9155"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8"/>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9pPr>
          </a:lstStyle>
          <a:p>
            <a:pPr eaLnBrk="1" hangingPunct="1"/>
            <a:fld id="{5618B819-26BD-43C4-B3CE-701EF2655E63}" type="slidenum">
              <a:rPr lang="en-US" altLang="en-US" smtClean="0">
                <a:solidFill>
                  <a:srgbClr val="000000"/>
                </a:solidFill>
                <a:latin typeface="Times New Roman" pitchFamily="18" charset="0"/>
                <a:ea typeface="MS PGothic" pitchFamily="34" charset="-128"/>
              </a:rPr>
              <a:pPr eaLnBrk="1" hangingPunct="1"/>
              <a:t>4</a:t>
            </a:fld>
            <a:endParaRPr lang="en-US" altLang="en-US" smtClean="0">
              <a:solidFill>
                <a:srgbClr val="000000"/>
              </a:solidFill>
              <a:latin typeface="Times New Roman" pitchFamily="18" charset="0"/>
              <a:ea typeface="MS PGothic" pitchFamily="34" charset="-128"/>
            </a:endParaRPr>
          </a:p>
        </p:txBody>
      </p:sp>
      <p:sp>
        <p:nvSpPr>
          <p:cNvPr id="36867" name="Rectangle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36868"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en-US" altLang="en-US" smtClean="0">
              <a:latin typeface="Times New Roman"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1"/>
          <p:cNvSpPr>
            <a:spLocks noGrp="1" noRot="1" noChangeAspect="1" noChangeArrowheads="1" noTextEdit="1"/>
          </p:cNvSpPr>
          <p:nvPr>
            <p:ph type="sldImg"/>
          </p:nvPr>
        </p:nvSpPr>
        <p:spPr bwMode="auto">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50179"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1"/>
          <p:cNvSpPr>
            <a:spLocks noGrp="1" noRot="1" noChangeAspect="1" noChangeArrowheads="1" noTextEdit="1"/>
          </p:cNvSpPr>
          <p:nvPr>
            <p:ph type="sldImg"/>
          </p:nvPr>
        </p:nvSpPr>
        <p:spPr bwMode="auto">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51203"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1"/>
          <p:cNvSpPr>
            <a:spLocks noGrp="1" noRot="1" noChangeAspect="1" noChangeArrowheads="1" noTextEdit="1"/>
          </p:cNvSpPr>
          <p:nvPr>
            <p:ph type="sldImg"/>
          </p:nvPr>
        </p:nvSpPr>
        <p:spPr bwMode="auto">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52227"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1"/>
          <p:cNvSpPr>
            <a:spLocks noGrp="1" noRot="1" noChangeAspect="1" noChangeArrowheads="1" noTextEdit="1"/>
          </p:cNvSpPr>
          <p:nvPr>
            <p:ph type="sldImg"/>
          </p:nvPr>
        </p:nvSpPr>
        <p:spPr bwMode="auto">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53251"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1"/>
          <p:cNvSpPr>
            <a:spLocks noGrp="1" noRot="1" noChangeAspect="1" noChangeArrowheads="1" noTextEdit="1"/>
          </p:cNvSpPr>
          <p:nvPr>
            <p:ph type="sldImg"/>
          </p:nvPr>
        </p:nvSpPr>
        <p:spPr bwMode="auto">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54275"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1"/>
          <p:cNvSpPr>
            <a:spLocks noGrp="1" noRot="1" noChangeAspect="1" noChangeArrowheads="1" noTextEdit="1"/>
          </p:cNvSpPr>
          <p:nvPr>
            <p:ph type="sldImg"/>
          </p:nvPr>
        </p:nvSpPr>
        <p:spPr bwMode="auto">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55299"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1"/>
          <p:cNvSpPr>
            <a:spLocks noGrp="1" noRot="1" noChangeAspect="1" noChangeArrowheads="1" noTextEdit="1"/>
          </p:cNvSpPr>
          <p:nvPr>
            <p:ph type="sldImg"/>
          </p:nvPr>
        </p:nvSpPr>
        <p:spPr bwMode="auto">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56323"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1"/>
          <p:cNvSpPr>
            <a:spLocks noGrp="1" noRot="1" noChangeAspect="1" noChangeArrowheads="1" noTextEdit="1"/>
          </p:cNvSpPr>
          <p:nvPr>
            <p:ph type="sldImg"/>
          </p:nvPr>
        </p:nvSpPr>
        <p:spPr bwMode="auto">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57347"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1"/>
          <p:cNvSpPr>
            <a:spLocks noGrp="1" noRot="1" noChangeAspect="1" noChangeArrowheads="1" noTextEdit="1"/>
          </p:cNvSpPr>
          <p:nvPr>
            <p:ph type="sldImg"/>
          </p:nvPr>
        </p:nvSpPr>
        <p:spPr bwMode="auto">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58371"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1"/>
          <p:cNvSpPr>
            <a:spLocks noGrp="1" noRot="1" noChangeAspect="1" noChangeArrowheads="1" noTextEdit="1"/>
          </p:cNvSpPr>
          <p:nvPr>
            <p:ph type="sldImg"/>
          </p:nvPr>
        </p:nvSpPr>
        <p:spPr bwMode="auto">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59395"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8"/>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9pPr>
          </a:lstStyle>
          <a:p>
            <a:pPr eaLnBrk="1" hangingPunct="1"/>
            <a:fld id="{1F356ACD-726A-4298-AA3C-7D211AADC69F}" type="slidenum">
              <a:rPr lang="en-US" altLang="en-US" smtClean="0">
                <a:solidFill>
                  <a:srgbClr val="000000"/>
                </a:solidFill>
                <a:latin typeface="Times New Roman" pitchFamily="18" charset="0"/>
                <a:ea typeface="MS PGothic" pitchFamily="34" charset="-128"/>
              </a:rPr>
              <a:pPr eaLnBrk="1" hangingPunct="1"/>
              <a:t>5</a:t>
            </a:fld>
            <a:endParaRPr lang="en-US" altLang="en-US" smtClean="0">
              <a:solidFill>
                <a:srgbClr val="000000"/>
              </a:solidFill>
              <a:latin typeface="Times New Roman" pitchFamily="18" charset="0"/>
              <a:ea typeface="MS PGothic" pitchFamily="34" charset="-128"/>
            </a:endParaRPr>
          </a:p>
        </p:txBody>
      </p:sp>
      <p:sp>
        <p:nvSpPr>
          <p:cNvPr id="37891" name="Rectangle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37892"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en-US" alt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8"/>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9pPr>
          </a:lstStyle>
          <a:p>
            <a:pPr eaLnBrk="1" hangingPunct="1"/>
            <a:fld id="{603C648D-4CF0-4168-8873-6CCFC2EF0743}" type="slidenum">
              <a:rPr lang="en-US" altLang="en-US" smtClean="0">
                <a:solidFill>
                  <a:srgbClr val="000000"/>
                </a:solidFill>
                <a:latin typeface="Times New Roman" pitchFamily="18" charset="0"/>
                <a:ea typeface="MS PGothic" pitchFamily="34" charset="-128"/>
              </a:rPr>
              <a:pPr eaLnBrk="1" hangingPunct="1"/>
              <a:t>6</a:t>
            </a:fld>
            <a:endParaRPr lang="en-US" altLang="en-US" smtClean="0">
              <a:solidFill>
                <a:srgbClr val="000000"/>
              </a:solidFill>
              <a:latin typeface="Times New Roman" pitchFamily="18" charset="0"/>
              <a:ea typeface="MS PGothic" pitchFamily="34" charset="-128"/>
            </a:endParaRPr>
          </a:p>
        </p:txBody>
      </p:sp>
      <p:sp>
        <p:nvSpPr>
          <p:cNvPr id="38915" name="Rectangle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38916"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en-US" alt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8"/>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9pPr>
          </a:lstStyle>
          <a:p>
            <a:pPr eaLnBrk="1" hangingPunct="1"/>
            <a:fld id="{10E1A1FA-6C7D-4C14-92F1-80B765F70C5D}" type="slidenum">
              <a:rPr lang="en-US" altLang="en-US" smtClean="0">
                <a:solidFill>
                  <a:srgbClr val="000000"/>
                </a:solidFill>
                <a:latin typeface="Times New Roman" pitchFamily="18" charset="0"/>
                <a:ea typeface="MS PGothic" pitchFamily="34" charset="-128"/>
              </a:rPr>
              <a:pPr eaLnBrk="1" hangingPunct="1"/>
              <a:t>7</a:t>
            </a:fld>
            <a:endParaRPr lang="en-US" altLang="en-US" smtClean="0">
              <a:solidFill>
                <a:srgbClr val="000000"/>
              </a:solidFill>
              <a:latin typeface="Times New Roman" pitchFamily="18" charset="0"/>
              <a:ea typeface="MS PGothic" pitchFamily="34" charset="-128"/>
            </a:endParaRPr>
          </a:p>
        </p:txBody>
      </p:sp>
      <p:sp>
        <p:nvSpPr>
          <p:cNvPr id="39939" name="Rectangle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39940"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en-US" alt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8"/>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cs typeface="Arial" charset="0"/>
              </a:defRPr>
            </a:lvl9pPr>
          </a:lstStyle>
          <a:p>
            <a:pPr eaLnBrk="1" hangingPunct="1"/>
            <a:fld id="{BD6841CF-F042-4420-85DE-1588D917BB74}" type="slidenum">
              <a:rPr lang="en-US" altLang="en-US" smtClean="0">
                <a:solidFill>
                  <a:srgbClr val="000000"/>
                </a:solidFill>
                <a:latin typeface="Times New Roman" pitchFamily="18" charset="0"/>
                <a:ea typeface="MS PGothic" pitchFamily="34" charset="-128"/>
              </a:rPr>
              <a:pPr eaLnBrk="1" hangingPunct="1"/>
              <a:t>8</a:t>
            </a:fld>
            <a:endParaRPr lang="en-US" altLang="en-US" smtClean="0">
              <a:solidFill>
                <a:srgbClr val="000000"/>
              </a:solidFill>
              <a:latin typeface="Times New Roman" pitchFamily="18" charset="0"/>
              <a:ea typeface="MS PGothic" pitchFamily="34" charset="-128"/>
            </a:endParaRPr>
          </a:p>
        </p:txBody>
      </p:sp>
      <p:sp>
        <p:nvSpPr>
          <p:cNvPr id="40963" name="Rectangle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0964"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en-US" alt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6"/>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tabLst>
                <a:tab pos="723900" algn="l"/>
                <a:tab pos="1447800" algn="l"/>
                <a:tab pos="2171700" algn="l"/>
                <a:tab pos="2895600" algn="l"/>
              </a:tabLst>
              <a:defRPr>
                <a:solidFill>
                  <a:schemeClr val="tx1"/>
                </a:solidFill>
                <a:latin typeface="Arial" charset="0"/>
                <a:cs typeface="Arial" charset="0"/>
              </a:defRPr>
            </a:lvl1pPr>
            <a:lvl2pPr marL="742950" indent="-285750" eaLnBrk="0" hangingPunct="0">
              <a:tabLst>
                <a:tab pos="723900" algn="l"/>
                <a:tab pos="1447800" algn="l"/>
                <a:tab pos="2171700" algn="l"/>
                <a:tab pos="2895600" algn="l"/>
              </a:tabLst>
              <a:defRPr>
                <a:solidFill>
                  <a:schemeClr val="tx1"/>
                </a:solidFill>
                <a:latin typeface="Arial" charset="0"/>
                <a:cs typeface="Arial" charset="0"/>
              </a:defRPr>
            </a:lvl2pPr>
            <a:lvl3pPr marL="1143000" indent="-228600" eaLnBrk="0" hangingPunct="0">
              <a:tabLst>
                <a:tab pos="723900" algn="l"/>
                <a:tab pos="1447800" algn="l"/>
                <a:tab pos="2171700" algn="l"/>
                <a:tab pos="2895600" algn="l"/>
              </a:tabLst>
              <a:defRPr>
                <a:solidFill>
                  <a:schemeClr val="tx1"/>
                </a:solidFill>
                <a:latin typeface="Arial" charset="0"/>
                <a:cs typeface="Arial" charset="0"/>
              </a:defRPr>
            </a:lvl3pPr>
            <a:lvl4pPr marL="1600200" indent="-228600" eaLnBrk="0" hangingPunct="0">
              <a:tabLst>
                <a:tab pos="723900" algn="l"/>
                <a:tab pos="1447800" algn="l"/>
                <a:tab pos="2171700" algn="l"/>
                <a:tab pos="2895600" algn="l"/>
              </a:tabLst>
              <a:defRPr>
                <a:solidFill>
                  <a:schemeClr val="tx1"/>
                </a:solidFill>
                <a:latin typeface="Arial" charset="0"/>
                <a:cs typeface="Arial" charset="0"/>
              </a:defRPr>
            </a:lvl4pPr>
            <a:lvl5pPr marL="2057400" indent="-228600" eaLnBrk="0" hangingPunct="0">
              <a:tabLst>
                <a:tab pos="723900" algn="l"/>
                <a:tab pos="1447800" algn="l"/>
                <a:tab pos="2171700" algn="l"/>
                <a:tab pos="28956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9pPr>
          </a:lstStyle>
          <a:p>
            <a:pPr eaLnBrk="1" hangingPunct="1"/>
            <a:fld id="{E6DF7A9E-58CD-4CC0-BFA6-094BDD014C56}" type="slidenum">
              <a:rPr lang="en-US" altLang="en-US" sz="1400" smtClean="0">
                <a:solidFill>
                  <a:srgbClr val="000000"/>
                </a:solidFill>
                <a:latin typeface="Times New Roman" pitchFamily="18" charset="0"/>
              </a:rPr>
              <a:pPr eaLnBrk="1" hangingPunct="1"/>
              <a:t>9</a:t>
            </a:fld>
            <a:endParaRPr lang="en-US" altLang="en-US" sz="1400" smtClean="0">
              <a:solidFill>
                <a:srgbClr val="000000"/>
              </a:solidFill>
              <a:latin typeface="Times New Roman" pitchFamily="18" charset="0"/>
            </a:endParaRPr>
          </a:p>
        </p:txBody>
      </p:sp>
      <p:sp>
        <p:nvSpPr>
          <p:cNvPr id="41987" name="Rectangle 1"/>
          <p:cNvSpPr>
            <a:spLocks noGrp="1" noRot="1" noChangeAspect="1" noChangeArrowheads="1" noTextEdit="1"/>
          </p:cNvSpPr>
          <p:nvPr>
            <p:ph type="sldImg"/>
          </p:nvPr>
        </p:nvSpPr>
        <p:spPr bwMode="auto">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1988"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en-US" alt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6"/>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tabLst>
                <a:tab pos="723900" algn="l"/>
                <a:tab pos="1447800" algn="l"/>
                <a:tab pos="2171700" algn="l"/>
                <a:tab pos="2895600" algn="l"/>
              </a:tabLst>
              <a:defRPr>
                <a:solidFill>
                  <a:schemeClr val="tx1"/>
                </a:solidFill>
                <a:latin typeface="Arial" charset="0"/>
                <a:cs typeface="Arial" charset="0"/>
              </a:defRPr>
            </a:lvl1pPr>
            <a:lvl2pPr marL="742950" indent="-285750" eaLnBrk="0" hangingPunct="0">
              <a:tabLst>
                <a:tab pos="723900" algn="l"/>
                <a:tab pos="1447800" algn="l"/>
                <a:tab pos="2171700" algn="l"/>
                <a:tab pos="2895600" algn="l"/>
              </a:tabLst>
              <a:defRPr>
                <a:solidFill>
                  <a:schemeClr val="tx1"/>
                </a:solidFill>
                <a:latin typeface="Arial" charset="0"/>
                <a:cs typeface="Arial" charset="0"/>
              </a:defRPr>
            </a:lvl2pPr>
            <a:lvl3pPr marL="1143000" indent="-228600" eaLnBrk="0" hangingPunct="0">
              <a:tabLst>
                <a:tab pos="723900" algn="l"/>
                <a:tab pos="1447800" algn="l"/>
                <a:tab pos="2171700" algn="l"/>
                <a:tab pos="2895600" algn="l"/>
              </a:tabLst>
              <a:defRPr>
                <a:solidFill>
                  <a:schemeClr val="tx1"/>
                </a:solidFill>
                <a:latin typeface="Arial" charset="0"/>
                <a:cs typeface="Arial" charset="0"/>
              </a:defRPr>
            </a:lvl3pPr>
            <a:lvl4pPr marL="1600200" indent="-228600" eaLnBrk="0" hangingPunct="0">
              <a:tabLst>
                <a:tab pos="723900" algn="l"/>
                <a:tab pos="1447800" algn="l"/>
                <a:tab pos="2171700" algn="l"/>
                <a:tab pos="2895600" algn="l"/>
              </a:tabLst>
              <a:defRPr>
                <a:solidFill>
                  <a:schemeClr val="tx1"/>
                </a:solidFill>
                <a:latin typeface="Arial" charset="0"/>
                <a:cs typeface="Arial" charset="0"/>
              </a:defRPr>
            </a:lvl4pPr>
            <a:lvl5pPr marL="2057400" indent="-228600" eaLnBrk="0" hangingPunct="0">
              <a:tabLst>
                <a:tab pos="723900" algn="l"/>
                <a:tab pos="1447800" algn="l"/>
                <a:tab pos="2171700" algn="l"/>
                <a:tab pos="28956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Lst>
              <a:defRPr>
                <a:solidFill>
                  <a:schemeClr val="tx1"/>
                </a:solidFill>
                <a:latin typeface="Arial" charset="0"/>
                <a:cs typeface="Arial" charset="0"/>
              </a:defRPr>
            </a:lvl9pPr>
          </a:lstStyle>
          <a:p>
            <a:pPr eaLnBrk="1" hangingPunct="1"/>
            <a:fld id="{CF41E901-FA9D-482B-B504-61A809BA94C2}" type="slidenum">
              <a:rPr lang="en-US" altLang="en-US" sz="1400" smtClean="0">
                <a:solidFill>
                  <a:srgbClr val="000000"/>
                </a:solidFill>
                <a:latin typeface="Times New Roman" pitchFamily="18" charset="0"/>
              </a:rPr>
              <a:pPr eaLnBrk="1" hangingPunct="1"/>
              <a:t>10</a:t>
            </a:fld>
            <a:endParaRPr lang="en-US" altLang="en-US" sz="1400" smtClean="0">
              <a:solidFill>
                <a:srgbClr val="000000"/>
              </a:solidFill>
              <a:latin typeface="Times New Roman" pitchFamily="18" charset="0"/>
            </a:endParaRPr>
          </a:p>
        </p:txBody>
      </p:sp>
      <p:sp>
        <p:nvSpPr>
          <p:cNvPr id="43011" name="Rectangle 1"/>
          <p:cNvSpPr>
            <a:spLocks noGrp="1" noRot="1" noChangeAspect="1" noChangeArrowheads="1" noTextEdit="1"/>
          </p:cNvSpPr>
          <p:nvPr>
            <p:ph type="sldImg"/>
          </p:nvPr>
        </p:nvSpPr>
        <p:spPr bwMode="auto">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3012"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en-US" alt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6425"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7013" cy="4522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6613" y="1600200"/>
            <a:ext cx="4037012" cy="218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6613" y="3937000"/>
            <a:ext cx="4037012"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C069431D-78CA-45A9-9600-3D1D98F95A54}" type="slidenum">
              <a:rPr lang="en-US"/>
              <a:pPr>
                <a:defRPr/>
              </a:pPr>
              <a:t>‹#›</a:t>
            </a:fld>
            <a:endParaRPr lang="en-US"/>
          </a:p>
        </p:txBody>
      </p:sp>
    </p:spTree>
    <p:extLst>
      <p:ext uri="{BB962C8B-B14F-4D97-AF65-F5344CB8AC3E}">
        <p14:creationId xmlns:p14="http://schemas.microsoft.com/office/powerpoint/2010/main" xmlns="" val="1717623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6.xml"/><Relationship Id="rId1" Type="http://schemas.openxmlformats.org/officeDocument/2006/relationships/vmlDrawing" Target="../drawings/vmlDrawing3.v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2130425"/>
            <a:ext cx="7772400" cy="2882900"/>
          </a:xfrm>
        </p:spPr>
        <p:txBody>
          <a:bodyPr/>
          <a:lstStyle/>
          <a:p>
            <a:pPr eaLnBrk="1" hangingPunct="1"/>
            <a:r>
              <a:rPr lang="en-US" altLang="en-US" sz="4800" dirty="0" smtClean="0"/>
              <a:t>Revision of Chapter 12 - 16</a:t>
            </a:r>
          </a:p>
        </p:txBody>
      </p:sp>
    </p:spTree>
    <p:extLst>
      <p:ext uri="{BB962C8B-B14F-4D97-AF65-F5344CB8AC3E}">
        <p14:creationId xmlns:p14="http://schemas.microsoft.com/office/powerpoint/2010/main" xmlns="" val="290236850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p:txBody>
          <a:bodyPr/>
          <a:lstStyle/>
          <a:p>
            <a:r>
              <a:rPr lang="en-US" altLang="en-US" smtClean="0"/>
              <a:t>Istisna</a:t>
            </a:r>
          </a:p>
        </p:txBody>
      </p:sp>
      <p:sp>
        <p:nvSpPr>
          <p:cNvPr id="5" name="Content Placeholder 4"/>
          <p:cNvSpPr>
            <a:spLocks noGrp="1"/>
          </p:cNvSpPr>
          <p:nvPr>
            <p:ph idx="1"/>
          </p:nvPr>
        </p:nvSpPr>
        <p:spPr/>
        <p:txBody>
          <a:bodyPr/>
          <a:lstStyle/>
          <a:p>
            <a:pPr marL="0" indent="0" eaLnBrk="1" hangingPunct="1">
              <a:spcBef>
                <a:spcPts val="800"/>
              </a:spcBef>
              <a:buFontTx/>
              <a:buNone/>
              <a:defRPr/>
            </a:pPr>
            <a:r>
              <a:rPr lang="en-US" altLang="en-US" sz="2800" u="sng" dirty="0" smtClean="0"/>
              <a:t>Introduction</a:t>
            </a:r>
            <a:endParaRPr lang="en-US" altLang="en-US" sz="2800" u="sng" dirty="0"/>
          </a:p>
          <a:p>
            <a:pPr eaLnBrk="1" hangingPunct="1">
              <a:spcBef>
                <a:spcPts val="700"/>
              </a:spcBef>
              <a:defRPr/>
            </a:pPr>
            <a:r>
              <a:rPr lang="en-US" altLang="en-US" sz="2800" dirty="0"/>
              <a:t>Istisna is a sale transaction where </a:t>
            </a:r>
            <a:r>
              <a:rPr lang="en-US" altLang="en-US" sz="2800" dirty="0" smtClean="0"/>
              <a:t>commodity is </a:t>
            </a:r>
            <a:r>
              <a:rPr lang="en-US" altLang="en-US" sz="2800" dirty="0"/>
              <a:t>transacted before it comes into existence.</a:t>
            </a:r>
          </a:p>
          <a:p>
            <a:pPr eaLnBrk="1" hangingPunct="1">
              <a:spcBef>
                <a:spcPts val="800"/>
              </a:spcBef>
              <a:defRPr/>
            </a:pPr>
            <a:endParaRPr lang="en-US" altLang="en-US" sz="2800" dirty="0"/>
          </a:p>
          <a:p>
            <a:pPr marL="0" indent="0" eaLnBrk="1" hangingPunct="1">
              <a:spcBef>
                <a:spcPts val="800"/>
              </a:spcBef>
              <a:buFontTx/>
              <a:buNone/>
              <a:defRPr/>
            </a:pPr>
            <a:r>
              <a:rPr lang="en-US" altLang="en-US" sz="2800" u="sng" dirty="0"/>
              <a:t>Definition</a:t>
            </a:r>
          </a:p>
          <a:p>
            <a:pPr eaLnBrk="1" hangingPunct="1">
              <a:spcBef>
                <a:spcPts val="700"/>
              </a:spcBef>
              <a:defRPr/>
            </a:pPr>
            <a:r>
              <a:rPr lang="en-US" altLang="en-US" sz="2800" dirty="0"/>
              <a:t>It is an order to producer to manufacture </a:t>
            </a:r>
            <a:r>
              <a:rPr lang="en-US" altLang="en-US" sz="2800" dirty="0" smtClean="0"/>
              <a:t>a specific </a:t>
            </a:r>
            <a:r>
              <a:rPr lang="en-US" altLang="en-US" sz="2800" dirty="0"/>
              <a:t>commodity for the purchaser.</a:t>
            </a:r>
          </a:p>
          <a:p>
            <a:pPr marL="0" indent="0">
              <a:buFontTx/>
              <a:buNone/>
              <a:defRPr/>
            </a:pPr>
            <a:endParaRPr lang="en-US" sz="2800" dirty="0"/>
          </a:p>
        </p:txBody>
      </p:sp>
    </p:spTree>
    <p:extLst>
      <p:ext uri="{BB962C8B-B14F-4D97-AF65-F5344CB8AC3E}">
        <p14:creationId xmlns:p14="http://schemas.microsoft.com/office/powerpoint/2010/main" xmlns="" val="315371514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Conditions of Istisna</a:t>
            </a:r>
          </a:p>
        </p:txBody>
      </p:sp>
      <p:sp>
        <p:nvSpPr>
          <p:cNvPr id="3" name="Content Placeholder 2"/>
          <p:cNvSpPr>
            <a:spLocks noGrp="1"/>
          </p:cNvSpPr>
          <p:nvPr>
            <p:ph idx="1"/>
          </p:nvPr>
        </p:nvSpPr>
        <p:spPr/>
        <p:txBody>
          <a:bodyPr/>
          <a:lstStyle/>
          <a:p>
            <a:pPr eaLnBrk="1" hangingPunct="1">
              <a:lnSpc>
                <a:spcPct val="150000"/>
              </a:lnSpc>
              <a:spcBef>
                <a:spcPts val="700"/>
              </a:spcBef>
              <a:buFont typeface="Arial" charset="0"/>
              <a:buChar char="•"/>
              <a:defRPr/>
            </a:pPr>
            <a:r>
              <a:rPr lang="en-US" altLang="en-US" sz="2600" dirty="0"/>
              <a:t>the subject of Istisna is always a thing which needs manufacturing</a:t>
            </a:r>
          </a:p>
          <a:p>
            <a:pPr eaLnBrk="1" hangingPunct="1">
              <a:lnSpc>
                <a:spcPct val="150000"/>
              </a:lnSpc>
              <a:spcBef>
                <a:spcPts val="700"/>
              </a:spcBef>
              <a:buFont typeface="Arial" charset="0"/>
              <a:buChar char="•"/>
              <a:defRPr/>
            </a:pPr>
            <a:r>
              <a:rPr lang="en-US" altLang="en-US" sz="2600" dirty="0"/>
              <a:t>Manufacturer use his own material </a:t>
            </a:r>
          </a:p>
          <a:p>
            <a:pPr eaLnBrk="1" hangingPunct="1">
              <a:lnSpc>
                <a:spcPct val="150000"/>
              </a:lnSpc>
              <a:spcBef>
                <a:spcPts val="700"/>
              </a:spcBef>
              <a:buFont typeface="Arial" charset="0"/>
              <a:buChar char="•"/>
              <a:defRPr/>
            </a:pPr>
            <a:r>
              <a:rPr lang="en-US" altLang="en-US" sz="2600" dirty="0"/>
              <a:t>Quality and Quantity should be agreed in absolute term </a:t>
            </a:r>
          </a:p>
          <a:p>
            <a:pPr eaLnBrk="1" hangingPunct="1">
              <a:lnSpc>
                <a:spcPct val="150000"/>
              </a:lnSpc>
              <a:spcBef>
                <a:spcPts val="700"/>
              </a:spcBef>
              <a:buFont typeface="Arial" charset="0"/>
              <a:buChar char="•"/>
              <a:defRPr/>
            </a:pPr>
            <a:r>
              <a:rPr lang="en-US" altLang="en-US" sz="2600" dirty="0"/>
              <a:t>Purchase price should be fixed with mutual consent</a:t>
            </a:r>
          </a:p>
          <a:p>
            <a:pPr marL="0" indent="0">
              <a:lnSpc>
                <a:spcPct val="150000"/>
              </a:lnSpc>
              <a:buFontTx/>
              <a:buNone/>
              <a:defRPr/>
            </a:pPr>
            <a:endParaRPr lang="en-US" sz="2600" dirty="0"/>
          </a:p>
        </p:txBody>
      </p:sp>
    </p:spTree>
    <p:extLst>
      <p:ext uri="{BB962C8B-B14F-4D97-AF65-F5344CB8AC3E}">
        <p14:creationId xmlns:p14="http://schemas.microsoft.com/office/powerpoint/2010/main" xmlns="" val="332677568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Price of Istisna</a:t>
            </a:r>
          </a:p>
        </p:txBody>
      </p:sp>
      <p:sp>
        <p:nvSpPr>
          <p:cNvPr id="17411" name="Content Placeholder 2"/>
          <p:cNvSpPr>
            <a:spLocks noGrp="1"/>
          </p:cNvSpPr>
          <p:nvPr>
            <p:ph idx="1"/>
          </p:nvPr>
        </p:nvSpPr>
        <p:spPr/>
        <p:txBody>
          <a:bodyPr/>
          <a:lstStyle/>
          <a:p>
            <a:pPr>
              <a:lnSpc>
                <a:spcPct val="150000"/>
              </a:lnSpc>
              <a:spcBef>
                <a:spcPts val="600"/>
              </a:spcBef>
            </a:pPr>
            <a:r>
              <a:rPr lang="en-US" altLang="en-US" sz="2800" smtClean="0"/>
              <a:t>Price of Istisna may be spot and deferred therefore Istisna is applicable where Salam is not applicable.</a:t>
            </a:r>
          </a:p>
          <a:p>
            <a:pPr>
              <a:lnSpc>
                <a:spcPct val="150000"/>
              </a:lnSpc>
              <a:spcBef>
                <a:spcPts val="600"/>
              </a:spcBef>
            </a:pPr>
            <a:r>
              <a:rPr lang="en-US" altLang="en-US" sz="2800" smtClean="0"/>
              <a:t>Price of Istisna can be paid in installments.</a:t>
            </a:r>
          </a:p>
          <a:p>
            <a:pPr>
              <a:lnSpc>
                <a:spcPct val="150000"/>
              </a:lnSpc>
              <a:spcBef>
                <a:spcPts val="600"/>
              </a:spcBef>
            </a:pPr>
            <a:r>
              <a:rPr lang="en-US" altLang="en-US" sz="2800" smtClean="0"/>
              <a:t>The installments may be tied up with different stages of manufacturing.</a:t>
            </a:r>
          </a:p>
          <a:p>
            <a:endParaRPr lang="en-US" altLang="en-US" sz="2800" smtClean="0"/>
          </a:p>
        </p:txBody>
      </p:sp>
    </p:spTree>
    <p:extLst>
      <p:ext uri="{BB962C8B-B14F-4D97-AF65-F5344CB8AC3E}">
        <p14:creationId xmlns:p14="http://schemas.microsoft.com/office/powerpoint/2010/main" xmlns="" val="122620130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Right of Rejection</a:t>
            </a:r>
          </a:p>
        </p:txBody>
      </p:sp>
      <p:sp>
        <p:nvSpPr>
          <p:cNvPr id="18435" name="Content Placeholder 2"/>
          <p:cNvSpPr>
            <a:spLocks noGrp="1"/>
          </p:cNvSpPr>
          <p:nvPr>
            <p:ph idx="1"/>
          </p:nvPr>
        </p:nvSpPr>
        <p:spPr>
          <a:xfrm>
            <a:off x="900113" y="1600200"/>
            <a:ext cx="7559675" cy="4525963"/>
          </a:xfrm>
        </p:spPr>
        <p:txBody>
          <a:bodyPr/>
          <a:lstStyle/>
          <a:p>
            <a:pPr marL="0" indent="0">
              <a:lnSpc>
                <a:spcPct val="150000"/>
              </a:lnSpc>
              <a:spcBef>
                <a:spcPts val="600"/>
              </a:spcBef>
              <a:buFontTx/>
              <a:buNone/>
            </a:pPr>
            <a:r>
              <a:rPr lang="en-US" altLang="en-US" sz="2800" smtClean="0"/>
              <a:t>When the required goods have been manufactured by the manufacturer, purchaser can exercise his right to reject the goods based on the defects in the manufactured goods</a:t>
            </a:r>
          </a:p>
        </p:txBody>
      </p:sp>
    </p:spTree>
    <p:extLst>
      <p:ext uri="{BB962C8B-B14F-4D97-AF65-F5344CB8AC3E}">
        <p14:creationId xmlns:p14="http://schemas.microsoft.com/office/powerpoint/2010/main" xmlns="" val="10722018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1"/>
          <p:cNvSpPr txBox="1">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nchor="ctr"/>
          <a:lstStyle>
            <a:lvl1pPr eaLnBrk="0" hangingPunct="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chemeClr val="tx1"/>
                </a:solidFill>
                <a:latin typeface="Arial" charset="0"/>
                <a:cs typeface="Arial" charset="0"/>
              </a:defRPr>
            </a:lvl1pPr>
            <a:lvl2pPr marL="742950" indent="-285750" eaLnBrk="0" hangingPunct="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chemeClr val="tx1"/>
                </a:solidFill>
                <a:latin typeface="Arial" charset="0"/>
                <a:cs typeface="Arial" charset="0"/>
              </a:defRPr>
            </a:lvl2pPr>
            <a:lvl3pPr marL="1143000" indent="-228600" eaLnBrk="0" hangingPunct="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cs typeface="Arial" charset="0"/>
              </a:defRPr>
            </a:lvl3pPr>
            <a:lvl4pPr marL="1600200" indent="-228600" eaLnBrk="0" hangingPunct="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charset="0"/>
                <a:cs typeface="Arial" charset="0"/>
              </a:defRPr>
            </a:lvl4pPr>
            <a:lvl5pPr marL="2057400" indent="-228600" eaLnBrk="0" hangingPunct="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charset="0"/>
                <a:cs typeface="Arial"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charset="0"/>
                <a:cs typeface="Arial"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charset="0"/>
                <a:cs typeface="Arial"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charset="0"/>
                <a:cs typeface="Arial"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19459" name="Title 3"/>
          <p:cNvSpPr>
            <a:spLocks noGrp="1"/>
          </p:cNvSpPr>
          <p:nvPr>
            <p:ph type="title"/>
          </p:nvPr>
        </p:nvSpPr>
        <p:spPr/>
        <p:txBody>
          <a:bodyPr/>
          <a:lstStyle/>
          <a:p>
            <a:r>
              <a:rPr lang="en-US" altLang="en-US" dirty="0" smtClean="0"/>
              <a:t>Cancellation of Istisna</a:t>
            </a:r>
          </a:p>
        </p:txBody>
      </p:sp>
      <p:sp>
        <p:nvSpPr>
          <p:cNvPr id="19460" name="Content Placeholder 4"/>
          <p:cNvSpPr>
            <a:spLocks noGrp="1"/>
          </p:cNvSpPr>
          <p:nvPr>
            <p:ph idx="1"/>
          </p:nvPr>
        </p:nvSpPr>
        <p:spPr/>
        <p:txBody>
          <a:bodyPr/>
          <a:lstStyle/>
          <a:p>
            <a:pPr eaLnBrk="1" hangingPunct="1">
              <a:lnSpc>
                <a:spcPct val="150000"/>
              </a:lnSpc>
              <a:spcBef>
                <a:spcPts val="700"/>
              </a:spcBef>
            </a:pPr>
            <a:r>
              <a:rPr lang="en-US" altLang="en-US" sz="2800" dirty="0" smtClean="0"/>
              <a:t>The contract of Istisna can be cancelled unilaterally before the manufacturer starts working.</a:t>
            </a:r>
          </a:p>
          <a:p>
            <a:pPr eaLnBrk="1" hangingPunct="1">
              <a:lnSpc>
                <a:spcPct val="150000"/>
              </a:lnSpc>
              <a:spcBef>
                <a:spcPts val="700"/>
              </a:spcBef>
            </a:pPr>
            <a:r>
              <a:rPr lang="en-US" altLang="en-US" sz="2800" dirty="0" smtClean="0"/>
              <a:t>After starting the work, Istisna cannot be cancelled unilaterally.</a:t>
            </a:r>
          </a:p>
          <a:p>
            <a:pPr>
              <a:lnSpc>
                <a:spcPct val="150000"/>
              </a:lnSpc>
            </a:pPr>
            <a:endParaRPr lang="en-US" altLang="en-US" sz="2800" dirty="0" smtClean="0"/>
          </a:p>
        </p:txBody>
      </p:sp>
    </p:spTree>
    <p:extLst>
      <p:ext uri="{BB962C8B-B14F-4D97-AF65-F5344CB8AC3E}">
        <p14:creationId xmlns:p14="http://schemas.microsoft.com/office/powerpoint/2010/main" xmlns="" val="49073885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188913"/>
            <a:ext cx="8229600" cy="1143000"/>
          </a:xfrm>
        </p:spPr>
        <p:txBody>
          <a:bodyPr/>
          <a:lstStyle/>
          <a:p>
            <a:r>
              <a:rPr lang="en-US" altLang="en-US" sz="4000" smtClean="0"/>
              <a:t>Difference between Istisna &amp; Salam</a:t>
            </a:r>
          </a:p>
        </p:txBody>
      </p:sp>
      <p:sp>
        <p:nvSpPr>
          <p:cNvPr id="20483" name="Text Placeholder 2"/>
          <p:cNvSpPr>
            <a:spLocks noGrp="1"/>
          </p:cNvSpPr>
          <p:nvPr>
            <p:ph type="body" idx="1"/>
          </p:nvPr>
        </p:nvSpPr>
        <p:spPr/>
        <p:txBody>
          <a:bodyPr/>
          <a:lstStyle/>
          <a:p>
            <a:r>
              <a:rPr lang="en-US" altLang="en-US" b="0" u="sng" smtClean="0"/>
              <a:t>Istisna</a:t>
            </a:r>
          </a:p>
        </p:txBody>
      </p:sp>
      <p:sp>
        <p:nvSpPr>
          <p:cNvPr id="4" name="Content Placeholder 3"/>
          <p:cNvSpPr>
            <a:spLocks noGrp="1"/>
          </p:cNvSpPr>
          <p:nvPr>
            <p:ph sz="half" idx="2"/>
          </p:nvPr>
        </p:nvSpPr>
        <p:spPr>
          <a:xfrm>
            <a:off x="468313" y="2205038"/>
            <a:ext cx="4040187" cy="3951287"/>
          </a:xfrm>
        </p:spPr>
        <p:txBody>
          <a:bodyPr/>
          <a:lstStyle/>
          <a:p>
            <a:pPr eaLnBrk="1" hangingPunct="1">
              <a:spcBef>
                <a:spcPts val="700"/>
              </a:spcBef>
              <a:buFont typeface="Arial" charset="0"/>
              <a:buChar char="•"/>
              <a:defRPr/>
            </a:pPr>
            <a:endParaRPr lang="en-US" altLang="en-US" dirty="0" smtClean="0"/>
          </a:p>
          <a:p>
            <a:pPr eaLnBrk="1" hangingPunct="1">
              <a:spcBef>
                <a:spcPts val="700"/>
              </a:spcBef>
              <a:buFont typeface="Arial" charset="0"/>
              <a:buChar char="•"/>
              <a:defRPr/>
            </a:pPr>
            <a:r>
              <a:rPr lang="en-US" altLang="en-US" dirty="0" smtClean="0"/>
              <a:t>The </a:t>
            </a:r>
            <a:r>
              <a:rPr lang="en-US" altLang="en-US" dirty="0"/>
              <a:t>subject of Istisna is always a thing which needs manufacturing.</a:t>
            </a:r>
          </a:p>
          <a:p>
            <a:pPr eaLnBrk="1" hangingPunct="1">
              <a:spcBef>
                <a:spcPts val="700"/>
              </a:spcBef>
              <a:buFont typeface="Arial" charset="0"/>
              <a:buChar char="•"/>
              <a:defRPr/>
            </a:pPr>
            <a:r>
              <a:rPr lang="en-US" altLang="en-US" dirty="0"/>
              <a:t>The price in Istisna does not necessarily need to be paid in full in advance.</a:t>
            </a:r>
          </a:p>
          <a:p>
            <a:pPr marL="0" indent="0">
              <a:buFontTx/>
              <a:buNone/>
              <a:defRPr/>
            </a:pPr>
            <a:endParaRPr lang="en-US" dirty="0"/>
          </a:p>
        </p:txBody>
      </p:sp>
      <p:sp>
        <p:nvSpPr>
          <p:cNvPr id="20485" name="Text Placeholder 4"/>
          <p:cNvSpPr>
            <a:spLocks noGrp="1"/>
          </p:cNvSpPr>
          <p:nvPr>
            <p:ph type="body" sz="quarter" idx="3"/>
          </p:nvPr>
        </p:nvSpPr>
        <p:spPr>
          <a:xfrm>
            <a:off x="4716463" y="1628775"/>
            <a:ext cx="4041775" cy="639763"/>
          </a:xfrm>
        </p:spPr>
        <p:txBody>
          <a:bodyPr/>
          <a:lstStyle/>
          <a:p>
            <a:r>
              <a:rPr lang="en-US" altLang="en-US" b="0" u="sng" smtClean="0"/>
              <a:t>Salam</a:t>
            </a:r>
          </a:p>
        </p:txBody>
      </p:sp>
      <p:sp>
        <p:nvSpPr>
          <p:cNvPr id="6" name="Content Placeholder 5"/>
          <p:cNvSpPr>
            <a:spLocks noGrp="1"/>
          </p:cNvSpPr>
          <p:nvPr>
            <p:ph sz="quarter" idx="4"/>
          </p:nvPr>
        </p:nvSpPr>
        <p:spPr>
          <a:xfrm>
            <a:off x="4572000" y="2276475"/>
            <a:ext cx="4041775" cy="3951288"/>
          </a:xfrm>
        </p:spPr>
        <p:txBody>
          <a:bodyPr/>
          <a:lstStyle/>
          <a:p>
            <a:pPr eaLnBrk="1" hangingPunct="1">
              <a:spcBef>
                <a:spcPts val="700"/>
              </a:spcBef>
              <a:buFont typeface="Arial" charset="0"/>
              <a:buChar char="•"/>
              <a:defRPr/>
            </a:pPr>
            <a:endParaRPr lang="en-US" altLang="en-US" dirty="0" smtClean="0">
              <a:ea typeface="MS PGothic" pitchFamily="34" charset="-128"/>
            </a:endParaRPr>
          </a:p>
          <a:p>
            <a:pPr eaLnBrk="1" hangingPunct="1">
              <a:spcBef>
                <a:spcPts val="700"/>
              </a:spcBef>
              <a:buFont typeface="Arial" charset="0"/>
              <a:buChar char="•"/>
              <a:defRPr/>
            </a:pPr>
            <a:r>
              <a:rPr lang="en-US" altLang="en-US" dirty="0" smtClean="0">
                <a:ea typeface="MS PGothic" pitchFamily="34" charset="-128"/>
              </a:rPr>
              <a:t>The </a:t>
            </a:r>
            <a:r>
              <a:rPr lang="en-US" altLang="en-US" dirty="0">
                <a:ea typeface="MS PGothic" pitchFamily="34" charset="-128"/>
              </a:rPr>
              <a:t>subject can be any thing.</a:t>
            </a:r>
          </a:p>
          <a:p>
            <a:pPr eaLnBrk="1" hangingPunct="1">
              <a:spcBef>
                <a:spcPts val="700"/>
              </a:spcBef>
              <a:buFont typeface="Arial" charset="0"/>
              <a:buChar char="•"/>
              <a:defRPr/>
            </a:pPr>
            <a:r>
              <a:rPr lang="en-US" altLang="en-US" dirty="0" smtClean="0">
                <a:ea typeface="MS PGothic" pitchFamily="34" charset="-128"/>
              </a:rPr>
              <a:t>The </a:t>
            </a:r>
            <a:r>
              <a:rPr lang="en-US" altLang="en-US" dirty="0">
                <a:ea typeface="MS PGothic" pitchFamily="34" charset="-128"/>
              </a:rPr>
              <a:t>price has to be paid </a:t>
            </a:r>
            <a:r>
              <a:rPr lang="en-US" altLang="en-US" dirty="0" smtClean="0">
                <a:ea typeface="MS PGothic" pitchFamily="34" charset="-128"/>
              </a:rPr>
              <a:t>full </a:t>
            </a:r>
            <a:r>
              <a:rPr lang="en-US" altLang="en-US" dirty="0">
                <a:ea typeface="MS PGothic" pitchFamily="34" charset="-128"/>
              </a:rPr>
              <a:t>in advance.</a:t>
            </a:r>
          </a:p>
          <a:p>
            <a:pPr marL="0" indent="0">
              <a:buFontTx/>
              <a:buNone/>
              <a:defRPr/>
            </a:pPr>
            <a:endParaRPr lang="en-US" dirty="0"/>
          </a:p>
        </p:txBody>
      </p:sp>
    </p:spTree>
    <p:extLst>
      <p:ext uri="{BB962C8B-B14F-4D97-AF65-F5344CB8AC3E}">
        <p14:creationId xmlns:p14="http://schemas.microsoft.com/office/powerpoint/2010/main" xmlns="" val="246185830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ormAutofit fontScale="90000"/>
          </a:bodyPr>
          <a:lstStyle/>
          <a:p>
            <a:r>
              <a:rPr lang="en-US" altLang="en-US" smtClean="0"/>
              <a:t>Difference between Salam and Istisna</a:t>
            </a:r>
          </a:p>
        </p:txBody>
      </p:sp>
      <p:sp>
        <p:nvSpPr>
          <p:cNvPr id="21507" name="Text Placeholder 2"/>
          <p:cNvSpPr>
            <a:spLocks noGrp="1"/>
          </p:cNvSpPr>
          <p:nvPr>
            <p:ph type="body" idx="1"/>
          </p:nvPr>
        </p:nvSpPr>
        <p:spPr/>
        <p:txBody>
          <a:bodyPr/>
          <a:lstStyle/>
          <a:p>
            <a:r>
              <a:rPr lang="en-US" altLang="en-US" b="0" u="sng" smtClean="0"/>
              <a:t>Istisna</a:t>
            </a:r>
          </a:p>
        </p:txBody>
      </p:sp>
      <p:sp>
        <p:nvSpPr>
          <p:cNvPr id="4" name="Content Placeholder 3"/>
          <p:cNvSpPr>
            <a:spLocks noGrp="1"/>
          </p:cNvSpPr>
          <p:nvPr>
            <p:ph sz="half" idx="2"/>
          </p:nvPr>
        </p:nvSpPr>
        <p:spPr/>
        <p:txBody>
          <a:bodyPr/>
          <a:lstStyle/>
          <a:p>
            <a:pPr eaLnBrk="1" hangingPunct="1">
              <a:spcBef>
                <a:spcPts val="700"/>
              </a:spcBef>
              <a:buFont typeface="Arial" charset="0"/>
              <a:buChar char="•"/>
              <a:defRPr/>
            </a:pPr>
            <a:r>
              <a:rPr lang="en-US" altLang="en-US" dirty="0">
                <a:ea typeface="MS PGothic" pitchFamily="34" charset="-128"/>
              </a:rPr>
              <a:t>Time of Delivery does not have to be fixed, but the stages of manufacture might be time bound </a:t>
            </a:r>
          </a:p>
          <a:p>
            <a:pPr eaLnBrk="1" hangingPunct="1">
              <a:spcBef>
                <a:spcPts val="700"/>
              </a:spcBef>
              <a:buFont typeface="Arial" charset="0"/>
              <a:buChar char="•"/>
              <a:defRPr/>
            </a:pPr>
            <a:r>
              <a:rPr lang="en-US" altLang="en-US" dirty="0">
                <a:ea typeface="MS PGothic" pitchFamily="34" charset="-128"/>
              </a:rPr>
              <a:t>The contract can be cancelled before the manufacturer starts working.</a:t>
            </a:r>
          </a:p>
          <a:p>
            <a:pPr marL="0" indent="0">
              <a:buFontTx/>
              <a:buNone/>
              <a:defRPr/>
            </a:pPr>
            <a:endParaRPr lang="en-US" dirty="0"/>
          </a:p>
        </p:txBody>
      </p:sp>
      <p:sp>
        <p:nvSpPr>
          <p:cNvPr id="21509" name="Text Placeholder 4"/>
          <p:cNvSpPr>
            <a:spLocks noGrp="1"/>
          </p:cNvSpPr>
          <p:nvPr>
            <p:ph type="body" sz="quarter" idx="3"/>
          </p:nvPr>
        </p:nvSpPr>
        <p:spPr/>
        <p:txBody>
          <a:bodyPr/>
          <a:lstStyle/>
          <a:p>
            <a:r>
              <a:rPr lang="en-US" altLang="en-US" b="0" u="sng" smtClean="0"/>
              <a:t>Salam</a:t>
            </a:r>
          </a:p>
        </p:txBody>
      </p:sp>
      <p:sp>
        <p:nvSpPr>
          <p:cNvPr id="21510" name="Content Placeholder 5"/>
          <p:cNvSpPr>
            <a:spLocks noGrp="1"/>
          </p:cNvSpPr>
          <p:nvPr>
            <p:ph sz="quarter" idx="4"/>
          </p:nvPr>
        </p:nvSpPr>
        <p:spPr/>
        <p:txBody>
          <a:bodyPr/>
          <a:lstStyle/>
          <a:p>
            <a:pPr eaLnBrk="1" hangingPunct="1">
              <a:spcBef>
                <a:spcPts val="700"/>
              </a:spcBef>
            </a:pPr>
            <a:r>
              <a:rPr lang="en-US" altLang="en-US" smtClean="0">
                <a:ea typeface="MS PGothic" pitchFamily="34" charset="-128"/>
              </a:rPr>
              <a:t>Time of delivery is an essential part of the sale</a:t>
            </a:r>
          </a:p>
          <a:p>
            <a:pPr eaLnBrk="1" hangingPunct="1">
              <a:spcBef>
                <a:spcPts val="700"/>
              </a:spcBef>
            </a:pPr>
            <a:endParaRPr lang="en-US" altLang="en-US" smtClean="0">
              <a:ea typeface="MS PGothic" pitchFamily="34" charset="-128"/>
            </a:endParaRPr>
          </a:p>
          <a:p>
            <a:pPr eaLnBrk="1" hangingPunct="1">
              <a:spcBef>
                <a:spcPts val="700"/>
              </a:spcBef>
            </a:pPr>
            <a:endParaRPr lang="en-US" altLang="en-US" smtClean="0">
              <a:ea typeface="MS PGothic" pitchFamily="34" charset="-128"/>
            </a:endParaRPr>
          </a:p>
          <a:p>
            <a:pPr eaLnBrk="1" hangingPunct="1">
              <a:spcBef>
                <a:spcPts val="700"/>
              </a:spcBef>
            </a:pPr>
            <a:r>
              <a:rPr lang="en-US" altLang="en-US" smtClean="0">
                <a:ea typeface="MS PGothic" pitchFamily="34" charset="-128"/>
              </a:rPr>
              <a:t>The contract cannot be cancelled unilaterally.</a:t>
            </a:r>
          </a:p>
          <a:p>
            <a:endParaRPr lang="en-US" altLang="en-US" smtClean="0"/>
          </a:p>
        </p:txBody>
      </p:sp>
    </p:spTree>
    <p:extLst>
      <p:ext uri="{BB962C8B-B14F-4D97-AF65-F5344CB8AC3E}">
        <p14:creationId xmlns:p14="http://schemas.microsoft.com/office/powerpoint/2010/main" xmlns="" val="30098069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Security</a:t>
            </a:r>
          </a:p>
        </p:txBody>
      </p:sp>
      <p:sp>
        <p:nvSpPr>
          <p:cNvPr id="3" name="Content Placeholder 2"/>
          <p:cNvSpPr>
            <a:spLocks noGrp="1"/>
          </p:cNvSpPr>
          <p:nvPr>
            <p:ph idx="1"/>
          </p:nvPr>
        </p:nvSpPr>
        <p:spPr/>
        <p:txBody>
          <a:bodyPr/>
          <a:lstStyle/>
          <a:p>
            <a:pPr eaLnBrk="1" hangingPunct="1">
              <a:spcBef>
                <a:spcPts val="800"/>
              </a:spcBef>
              <a:defRPr/>
            </a:pPr>
            <a:r>
              <a:rPr lang="en-US" altLang="en-US" sz="2400" dirty="0" smtClean="0"/>
              <a:t>A </a:t>
            </a:r>
            <a:r>
              <a:rPr lang="en-US" altLang="en-US" sz="2400" dirty="0"/>
              <a:t>security in the form of a guarantee, mortgage or hypothecation may be required for Istisna in order to ensure that the manufacturer  shall deliver the commodity on the agreed date,</a:t>
            </a:r>
          </a:p>
          <a:p>
            <a:pPr marL="0" indent="0" eaLnBrk="1" hangingPunct="1">
              <a:spcBef>
                <a:spcPts val="600"/>
              </a:spcBef>
              <a:buFontTx/>
              <a:buNone/>
              <a:defRPr/>
            </a:pPr>
            <a:r>
              <a:rPr lang="en-US" altLang="en-US" sz="2400" dirty="0" smtClean="0"/>
              <a:t>   </a:t>
            </a:r>
          </a:p>
          <a:p>
            <a:pPr eaLnBrk="1" hangingPunct="1">
              <a:spcBef>
                <a:spcPts val="600"/>
              </a:spcBef>
              <a:defRPr/>
            </a:pPr>
            <a:r>
              <a:rPr lang="en-US" altLang="en-US" sz="2400" dirty="0" smtClean="0"/>
              <a:t>In </a:t>
            </a:r>
            <a:r>
              <a:rPr lang="en-US" altLang="en-US" sz="2400" dirty="0"/>
              <a:t>the case of default in delivery, the guarantor may be asked to deliver the same commodity, and if there is a mortgage, the buyer can sell the mortgaged property and the sale proceed can be used either to realize the required commodity by purchasing it from the market, or to recover the price advanced by him. </a:t>
            </a:r>
          </a:p>
          <a:p>
            <a:pPr>
              <a:defRPr/>
            </a:pPr>
            <a:endParaRPr lang="en-US" sz="2400" dirty="0"/>
          </a:p>
        </p:txBody>
      </p:sp>
    </p:spTree>
    <p:extLst>
      <p:ext uri="{BB962C8B-B14F-4D97-AF65-F5344CB8AC3E}">
        <p14:creationId xmlns:p14="http://schemas.microsoft.com/office/powerpoint/2010/main" xmlns="" val="179176711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Time of Delivery </a:t>
            </a:r>
          </a:p>
        </p:txBody>
      </p:sp>
      <p:sp>
        <p:nvSpPr>
          <p:cNvPr id="23555" name="Content Placeholder 2"/>
          <p:cNvSpPr>
            <a:spLocks noGrp="1"/>
          </p:cNvSpPr>
          <p:nvPr>
            <p:ph idx="1"/>
          </p:nvPr>
        </p:nvSpPr>
        <p:spPr/>
        <p:txBody>
          <a:bodyPr/>
          <a:lstStyle/>
          <a:p>
            <a:r>
              <a:rPr lang="en-US" altLang="en-US" sz="2400" smtClean="0"/>
              <a:t>It is not necessary in Istisna that the time of delivery is fixed. However, the purchaser my fix a maximum time for delivery after the appointed time, he will not be bound to accept the goods and pay the price.</a:t>
            </a:r>
          </a:p>
          <a:p>
            <a:endParaRPr lang="en-US" altLang="en-US" sz="2400" smtClean="0"/>
          </a:p>
          <a:p>
            <a:r>
              <a:rPr lang="en-US" altLang="en-US" sz="2400" smtClean="0"/>
              <a:t>In order to ensure that the goods will be delivered within the specified period, some modern agreement of this nature contain a penalty clause to the effect that in case the manufacturer delays the delivery after the appointed time, the price shall be reduced by a specified amount per day. </a:t>
            </a:r>
          </a:p>
        </p:txBody>
      </p:sp>
    </p:spTree>
    <p:extLst>
      <p:ext uri="{BB962C8B-B14F-4D97-AF65-F5344CB8AC3E}">
        <p14:creationId xmlns:p14="http://schemas.microsoft.com/office/powerpoint/2010/main" xmlns="" val="416573651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Delivery of Manufacturing goods</a:t>
            </a:r>
          </a:p>
        </p:txBody>
      </p:sp>
      <p:sp>
        <p:nvSpPr>
          <p:cNvPr id="3" name="Content Placeholder 2"/>
          <p:cNvSpPr>
            <a:spLocks noGrp="1"/>
          </p:cNvSpPr>
          <p:nvPr>
            <p:ph idx="1"/>
          </p:nvPr>
        </p:nvSpPr>
        <p:spPr>
          <a:xfrm>
            <a:off x="457200" y="1600200"/>
            <a:ext cx="8229600" cy="4852988"/>
          </a:xfrm>
        </p:spPr>
        <p:txBody>
          <a:bodyPr/>
          <a:lstStyle/>
          <a:p>
            <a:pPr eaLnBrk="1" hangingPunct="1">
              <a:lnSpc>
                <a:spcPct val="150000"/>
              </a:lnSpc>
              <a:spcBef>
                <a:spcPts val="600"/>
              </a:spcBef>
              <a:buFont typeface="Arial" charset="0"/>
              <a:buChar char="•"/>
              <a:defRPr/>
            </a:pPr>
            <a:r>
              <a:rPr lang="en-US" altLang="en-US" sz="2400" dirty="0" smtClean="0"/>
              <a:t>Before </a:t>
            </a:r>
            <a:r>
              <a:rPr lang="en-US" altLang="en-US" sz="2400" dirty="0"/>
              <a:t>delivery, goods will remain at the risk of seller.</a:t>
            </a:r>
          </a:p>
          <a:p>
            <a:pPr eaLnBrk="1" hangingPunct="1">
              <a:lnSpc>
                <a:spcPct val="150000"/>
              </a:lnSpc>
              <a:spcBef>
                <a:spcPts val="600"/>
              </a:spcBef>
              <a:buFont typeface="Arial" charset="0"/>
              <a:buChar char="•"/>
              <a:defRPr/>
            </a:pPr>
            <a:r>
              <a:rPr lang="en-US" altLang="en-US" sz="2400" dirty="0"/>
              <a:t>After delivery, risk will be transferred to the purchaser.</a:t>
            </a:r>
          </a:p>
          <a:p>
            <a:pPr eaLnBrk="1" hangingPunct="1">
              <a:lnSpc>
                <a:spcPct val="150000"/>
              </a:lnSpc>
              <a:spcBef>
                <a:spcPts val="600"/>
              </a:spcBef>
              <a:buFont typeface="Arial" charset="0"/>
              <a:buChar char="•"/>
              <a:defRPr/>
            </a:pPr>
            <a:r>
              <a:rPr lang="en-US" altLang="en-US" sz="2400" dirty="0"/>
              <a:t>Possession of goods can be physical or constructive.</a:t>
            </a:r>
          </a:p>
          <a:p>
            <a:pPr eaLnBrk="1" hangingPunct="1">
              <a:lnSpc>
                <a:spcPct val="150000"/>
              </a:lnSpc>
              <a:spcBef>
                <a:spcPts val="600"/>
              </a:spcBef>
              <a:buFont typeface="Arial" charset="0"/>
              <a:buChar char="•"/>
              <a:defRPr/>
            </a:pPr>
            <a:r>
              <a:rPr lang="en-US" altLang="en-US" sz="2400" dirty="0"/>
              <a:t>Transferring of risk and authority of use and utilization/consumption are the basic ingredients of constructive possession.</a:t>
            </a:r>
          </a:p>
          <a:p>
            <a:pPr eaLnBrk="1" hangingPunct="1">
              <a:lnSpc>
                <a:spcPct val="150000"/>
              </a:lnSpc>
              <a:spcBef>
                <a:spcPts val="600"/>
              </a:spcBef>
              <a:buFont typeface="Arial" charset="0"/>
              <a:buChar char="•"/>
              <a:defRPr/>
            </a:pPr>
            <a:r>
              <a:rPr lang="en-US" altLang="en-US" sz="2400" dirty="0"/>
              <a:t>If manufactured goods are delivered before agreed date, purchaser can refuse to accept the goods</a:t>
            </a:r>
            <a:r>
              <a:rPr lang="en-US" altLang="en-US" sz="2400" dirty="0" smtClean="0"/>
              <a:t>.</a:t>
            </a:r>
            <a:endParaRPr lang="en-US" altLang="en-US" sz="2400" dirty="0"/>
          </a:p>
          <a:p>
            <a:pPr marL="0" indent="0">
              <a:buFontTx/>
              <a:buNone/>
              <a:defRPr/>
            </a:pPr>
            <a:endParaRPr lang="en-US" sz="2400" dirty="0"/>
          </a:p>
        </p:txBody>
      </p:sp>
    </p:spTree>
    <p:extLst>
      <p:ext uri="{BB962C8B-B14F-4D97-AF65-F5344CB8AC3E}">
        <p14:creationId xmlns:p14="http://schemas.microsoft.com/office/powerpoint/2010/main" xmlns="" val="176979744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68313" y="115888"/>
            <a:ext cx="8229600" cy="1143000"/>
          </a:xfrm>
        </p:spPr>
        <p:txBody>
          <a:bodyPr/>
          <a:lstStyle/>
          <a:p>
            <a:r>
              <a:rPr lang="en-US" altLang="en-US" dirty="0" smtClean="0"/>
              <a:t>Salam: Forward Purchase</a:t>
            </a:r>
          </a:p>
        </p:txBody>
      </p:sp>
      <p:sp>
        <p:nvSpPr>
          <p:cNvPr id="6147" name="Rectangle 1"/>
          <p:cNvSpPr>
            <a:spLocks noGrp="1" noChangeArrowheads="1"/>
          </p:cNvSpPr>
          <p:nvPr>
            <p:ph idx="1"/>
          </p:nvPr>
        </p:nvSpPr>
        <p:spPr>
          <a:xfrm>
            <a:off x="457200" y="1412875"/>
            <a:ext cx="8229600" cy="4713288"/>
          </a:xfrm>
        </p:spPr>
        <p:txBody>
          <a:bodyPr/>
          <a:lstStyle/>
          <a:p>
            <a:pPr marL="711200" indent="-708025" eaLnBrk="1" hangingPunct="1">
              <a:lnSpc>
                <a:spcPct val="90000"/>
              </a:lnSpc>
              <a:spcBef>
                <a:spcPts val="600"/>
              </a:spcBef>
              <a:tabLst>
                <a:tab pos="711200" algn="l"/>
                <a:tab pos="823913" algn="l"/>
                <a:tab pos="1281113" algn="l"/>
                <a:tab pos="1738313" algn="l"/>
                <a:tab pos="2195513" algn="l"/>
                <a:tab pos="2652713" algn="l"/>
                <a:tab pos="3109913" algn="l"/>
                <a:tab pos="3567113" algn="l"/>
                <a:tab pos="4024313" algn="l"/>
                <a:tab pos="4481513" algn="l"/>
                <a:tab pos="4938713" algn="l"/>
                <a:tab pos="5395913" algn="l"/>
                <a:tab pos="5853113" algn="l"/>
                <a:tab pos="6310313" algn="l"/>
                <a:tab pos="6767513" algn="l"/>
                <a:tab pos="7224713" algn="l"/>
                <a:tab pos="7681913" algn="l"/>
                <a:tab pos="8139113" algn="l"/>
                <a:tab pos="8596313" algn="l"/>
                <a:tab pos="9053513" algn="l"/>
                <a:tab pos="9510713" algn="l"/>
              </a:tabLst>
            </a:pPr>
            <a:r>
              <a:rPr lang="en-US" altLang="en-US" sz="2400" smtClean="0"/>
              <a:t>A salam transaction is the purchase of a commodity for deferred delivery in exchange for immediate payment. It is a type of sale in which the price, known as the salam capital, is paid at the time of contracting while delivery of the item to be sold, known as subject matter of salam, is deferred.  </a:t>
            </a:r>
          </a:p>
          <a:p>
            <a:pPr marL="711200" indent="-708025" eaLnBrk="1" hangingPunct="1">
              <a:lnSpc>
                <a:spcPct val="90000"/>
              </a:lnSpc>
              <a:spcBef>
                <a:spcPts val="700"/>
              </a:spcBef>
              <a:tabLst>
                <a:tab pos="711200" algn="l"/>
                <a:tab pos="823913" algn="l"/>
                <a:tab pos="1281113" algn="l"/>
                <a:tab pos="1738313" algn="l"/>
                <a:tab pos="2195513" algn="l"/>
                <a:tab pos="2652713" algn="l"/>
                <a:tab pos="3109913" algn="l"/>
                <a:tab pos="3567113" algn="l"/>
                <a:tab pos="4024313" algn="l"/>
                <a:tab pos="4481513" algn="l"/>
                <a:tab pos="4938713" algn="l"/>
                <a:tab pos="5395913" algn="l"/>
                <a:tab pos="5853113" algn="l"/>
                <a:tab pos="6310313" algn="l"/>
                <a:tab pos="6767513" algn="l"/>
                <a:tab pos="7224713" algn="l"/>
                <a:tab pos="7681913" algn="l"/>
                <a:tab pos="8139113" algn="l"/>
                <a:tab pos="8596313" algn="l"/>
                <a:tab pos="9053513" algn="l"/>
                <a:tab pos="9510713" algn="l"/>
              </a:tabLst>
            </a:pPr>
            <a:endParaRPr lang="en-US" altLang="en-US" sz="2400" smtClean="0"/>
          </a:p>
          <a:p>
            <a:pPr marL="711200" indent="-708025" eaLnBrk="1" hangingPunct="1">
              <a:lnSpc>
                <a:spcPct val="90000"/>
              </a:lnSpc>
              <a:spcBef>
                <a:spcPts val="700"/>
              </a:spcBef>
              <a:tabLst>
                <a:tab pos="711200" algn="l"/>
                <a:tab pos="823913" algn="l"/>
                <a:tab pos="1281113" algn="l"/>
                <a:tab pos="1738313" algn="l"/>
                <a:tab pos="2195513" algn="l"/>
                <a:tab pos="2652713" algn="l"/>
                <a:tab pos="3109913" algn="l"/>
                <a:tab pos="3567113" algn="l"/>
                <a:tab pos="4024313" algn="l"/>
                <a:tab pos="4481513" algn="l"/>
                <a:tab pos="4938713" algn="l"/>
                <a:tab pos="5395913" algn="l"/>
                <a:tab pos="5853113" algn="l"/>
                <a:tab pos="6310313" algn="l"/>
                <a:tab pos="6767513" algn="l"/>
                <a:tab pos="7224713" algn="l"/>
                <a:tab pos="7681913" algn="l"/>
                <a:tab pos="8139113" algn="l"/>
                <a:tab pos="8596313" algn="l"/>
                <a:tab pos="9053513" algn="l"/>
                <a:tab pos="9510713" algn="l"/>
              </a:tabLst>
            </a:pPr>
            <a:r>
              <a:rPr lang="en-US" altLang="en-US" sz="2400" smtClean="0"/>
              <a:t>Uses:</a:t>
            </a:r>
          </a:p>
          <a:p>
            <a:pPr marL="1076325" lvl="1" indent="-304800" eaLnBrk="1" hangingPunct="1">
              <a:lnSpc>
                <a:spcPct val="90000"/>
              </a:lnSpc>
              <a:spcBef>
                <a:spcPts val="600"/>
              </a:spcBef>
              <a:tabLst>
                <a:tab pos="711200" algn="l"/>
                <a:tab pos="823913" algn="l"/>
                <a:tab pos="1281113" algn="l"/>
                <a:tab pos="1738313" algn="l"/>
                <a:tab pos="2195513" algn="l"/>
                <a:tab pos="2652713" algn="l"/>
                <a:tab pos="3109913" algn="l"/>
                <a:tab pos="3567113" algn="l"/>
                <a:tab pos="4024313" algn="l"/>
                <a:tab pos="4481513" algn="l"/>
                <a:tab pos="4938713" algn="l"/>
                <a:tab pos="5395913" algn="l"/>
                <a:tab pos="5853113" algn="l"/>
                <a:tab pos="6310313" algn="l"/>
                <a:tab pos="6767513" algn="l"/>
                <a:tab pos="7224713" algn="l"/>
                <a:tab pos="7681913" algn="l"/>
                <a:tab pos="8139113" algn="l"/>
                <a:tab pos="8596313" algn="l"/>
                <a:tab pos="9053513" algn="l"/>
                <a:tab pos="9510713" algn="l"/>
              </a:tabLst>
            </a:pPr>
            <a:r>
              <a:rPr lang="en-US" altLang="en-US" sz="2400" smtClean="0"/>
              <a:t>Purchase of commodities (financing for production of agricultural commodities/ minerals) </a:t>
            </a:r>
          </a:p>
          <a:p>
            <a:pPr marL="1076325" lvl="1" indent="-304800" eaLnBrk="1" hangingPunct="1">
              <a:lnSpc>
                <a:spcPct val="90000"/>
              </a:lnSpc>
              <a:spcBef>
                <a:spcPts val="600"/>
              </a:spcBef>
              <a:tabLst>
                <a:tab pos="711200" algn="l"/>
                <a:tab pos="823913" algn="l"/>
                <a:tab pos="1281113" algn="l"/>
                <a:tab pos="1738313" algn="l"/>
                <a:tab pos="2195513" algn="l"/>
                <a:tab pos="2652713" algn="l"/>
                <a:tab pos="3109913" algn="l"/>
                <a:tab pos="3567113" algn="l"/>
                <a:tab pos="4024313" algn="l"/>
                <a:tab pos="4481513" algn="l"/>
                <a:tab pos="4938713" algn="l"/>
                <a:tab pos="5395913" algn="l"/>
                <a:tab pos="5853113" algn="l"/>
                <a:tab pos="6310313" algn="l"/>
                <a:tab pos="6767513" algn="l"/>
                <a:tab pos="7224713" algn="l"/>
                <a:tab pos="7681913" algn="l"/>
                <a:tab pos="8139113" algn="l"/>
                <a:tab pos="8596313" algn="l"/>
                <a:tab pos="9053513" algn="l"/>
                <a:tab pos="9510713" algn="l"/>
              </a:tabLst>
            </a:pPr>
            <a:r>
              <a:rPr lang="en-US" altLang="en-US" sz="2400" smtClean="0"/>
              <a:t>Liquidity requirements of sugar mills, etc.</a:t>
            </a:r>
          </a:p>
        </p:txBody>
      </p:sp>
      <p:sp>
        <p:nvSpPr>
          <p:cNvPr id="6148" name="Rectangle 2"/>
          <p:cNvSpPr>
            <a:spLocks noChangeArrowheads="1"/>
          </p:cNvSpPr>
          <p:nvPr/>
        </p:nvSpPr>
        <p:spPr bwMode="auto">
          <a:xfrm>
            <a:off x="914400" y="2514600"/>
            <a:ext cx="8229600" cy="3124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6800" rIns="90000" bIns="46800"/>
          <a:lstStyle>
            <a:lvl1pPr marL="342900" indent="-342900" eaLnBrk="0" hangingPunct="0">
              <a:spcBef>
                <a:spcPct val="20000"/>
              </a:spcBef>
              <a:buChar char="•"/>
              <a:tabLst>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Lst>
              <a:defRPr sz="3200">
                <a:solidFill>
                  <a:schemeClr val="tx1"/>
                </a:solidFill>
                <a:latin typeface="Arial" charset="0"/>
                <a:cs typeface="Arial" charset="0"/>
              </a:defRPr>
            </a:lvl1pPr>
            <a:lvl2pPr marL="741363" indent="-282575" eaLnBrk="0" hangingPunct="0">
              <a:spcBef>
                <a:spcPct val="20000"/>
              </a:spcBef>
              <a:buChar char="–"/>
              <a:tabLst>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Lst>
              <a:defRPr sz="2800">
                <a:solidFill>
                  <a:schemeClr val="tx1"/>
                </a:solidFill>
                <a:latin typeface="Arial" charset="0"/>
                <a:cs typeface="Arial" charset="0"/>
              </a:defRPr>
            </a:lvl2pPr>
            <a:lvl3pPr marL="1143000" indent="-228600" eaLnBrk="0" hangingPunct="0">
              <a:spcBef>
                <a:spcPct val="20000"/>
              </a:spcBef>
              <a:buChar char="•"/>
              <a:tabLst>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Lst>
              <a:defRPr sz="2400">
                <a:solidFill>
                  <a:schemeClr val="tx1"/>
                </a:solidFill>
                <a:latin typeface="Arial" charset="0"/>
                <a:cs typeface="Arial" charset="0"/>
              </a:defRPr>
            </a:lvl3pPr>
            <a:lvl4pPr marL="1600200" indent="-228600" eaLnBrk="0" hangingPunct="0">
              <a:spcBef>
                <a:spcPct val="20000"/>
              </a:spcBef>
              <a:buChar char="–"/>
              <a:tabLst>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Lst>
              <a:defRPr sz="2000">
                <a:solidFill>
                  <a:schemeClr val="tx1"/>
                </a:solidFill>
                <a:latin typeface="Arial" charset="0"/>
                <a:cs typeface="Arial" charset="0"/>
              </a:defRPr>
            </a:lvl4pPr>
            <a:lvl5pPr marL="2057400" indent="-228600" eaLnBrk="0" hangingPunct="0">
              <a:spcBef>
                <a:spcPct val="20000"/>
              </a:spcBef>
              <a:buChar char="»"/>
              <a:tabLst>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Lst>
              <a:defRPr sz="2000">
                <a:solidFill>
                  <a:schemeClr val="tx1"/>
                </a:solidFill>
                <a:latin typeface="Arial" charset="0"/>
                <a:cs typeface="Arial" charset="0"/>
              </a:defRPr>
            </a:lvl5pPr>
            <a:lvl6pPr marL="2514600" indent="-228600" eaLnBrk="0" fontAlgn="base" hangingPunct="0">
              <a:spcBef>
                <a:spcPct val="20000"/>
              </a:spcBef>
              <a:spcAft>
                <a:spcPct val="0"/>
              </a:spcAft>
              <a:buChar char="»"/>
              <a:tabLst>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Lst>
              <a:defRPr sz="2000">
                <a:solidFill>
                  <a:schemeClr val="tx1"/>
                </a:solidFill>
                <a:latin typeface="Arial" charset="0"/>
                <a:cs typeface="Arial" charset="0"/>
              </a:defRPr>
            </a:lvl6pPr>
            <a:lvl7pPr marL="2971800" indent="-228600" eaLnBrk="0" fontAlgn="base" hangingPunct="0">
              <a:spcBef>
                <a:spcPct val="20000"/>
              </a:spcBef>
              <a:spcAft>
                <a:spcPct val="0"/>
              </a:spcAft>
              <a:buChar char="»"/>
              <a:tabLst>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Lst>
              <a:defRPr sz="2000">
                <a:solidFill>
                  <a:schemeClr val="tx1"/>
                </a:solidFill>
                <a:latin typeface="Arial" charset="0"/>
                <a:cs typeface="Arial" charset="0"/>
              </a:defRPr>
            </a:lvl7pPr>
            <a:lvl8pPr marL="3429000" indent="-228600" eaLnBrk="0" fontAlgn="base" hangingPunct="0">
              <a:spcBef>
                <a:spcPct val="20000"/>
              </a:spcBef>
              <a:spcAft>
                <a:spcPct val="0"/>
              </a:spcAft>
              <a:buChar char="»"/>
              <a:tabLst>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Lst>
              <a:defRPr sz="2000">
                <a:solidFill>
                  <a:schemeClr val="tx1"/>
                </a:solidFill>
                <a:latin typeface="Arial" charset="0"/>
                <a:cs typeface="Arial" charset="0"/>
              </a:defRPr>
            </a:lvl8pPr>
            <a:lvl9pPr marL="3886200" indent="-228600" eaLnBrk="0" fontAlgn="base" hangingPunct="0">
              <a:spcBef>
                <a:spcPct val="20000"/>
              </a:spcBef>
              <a:spcAft>
                <a:spcPct val="0"/>
              </a:spcAft>
              <a:buChar char="»"/>
              <a:tabLst>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Lst>
              <a:defRPr sz="2000">
                <a:solidFill>
                  <a:schemeClr val="tx1"/>
                </a:solidFill>
                <a:latin typeface="Arial" charset="0"/>
                <a:cs typeface="Arial" charset="0"/>
              </a:defRPr>
            </a:lvl9pPr>
          </a:lstStyle>
          <a:p>
            <a:pPr lvl="1" eaLnBrk="1" hangingPunct="1">
              <a:spcBef>
                <a:spcPts val="700"/>
              </a:spcBef>
              <a:buFontTx/>
              <a:buNone/>
            </a:pPr>
            <a:endParaRPr lang="en-US" altLang="en-US">
              <a:ea typeface="MS PGothic" pitchFamily="34" charset="-128"/>
            </a:endParaRPr>
          </a:p>
          <a:p>
            <a:pPr lvl="1" eaLnBrk="1" hangingPunct="1">
              <a:spcBef>
                <a:spcPts val="700"/>
              </a:spcBef>
              <a:buFontTx/>
              <a:buNone/>
            </a:pPr>
            <a:endParaRPr lang="en-US" altLang="en-US">
              <a:ea typeface="MS PGothic" pitchFamily="34" charset="-128"/>
            </a:endParaRPr>
          </a:p>
          <a:p>
            <a:pPr lvl="1" eaLnBrk="1" hangingPunct="1">
              <a:spcBef>
                <a:spcPts val="700"/>
              </a:spcBef>
              <a:buFontTx/>
              <a:buNone/>
            </a:pPr>
            <a:endParaRPr lang="en-US" altLang="en-US">
              <a:ea typeface="MS PGothic" pitchFamily="34" charset="-128"/>
            </a:endParaRPr>
          </a:p>
          <a:p>
            <a:pPr lvl="1" eaLnBrk="1" hangingPunct="1">
              <a:spcBef>
                <a:spcPts val="700"/>
              </a:spcBef>
              <a:buFontTx/>
              <a:buNone/>
            </a:pPr>
            <a:endParaRPr lang="en-US" altLang="en-US">
              <a:ea typeface="MS PGothic" pitchFamily="34" charset="-128"/>
            </a:endParaRPr>
          </a:p>
        </p:txBody>
      </p:sp>
    </p:spTree>
    <p:extLst>
      <p:ext uri="{BB962C8B-B14F-4D97-AF65-F5344CB8AC3E}">
        <p14:creationId xmlns:p14="http://schemas.microsoft.com/office/powerpoint/2010/main" xmlns="" val="310268709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z="4000" smtClean="0"/>
              <a:t>Parallel Istisna and its Applications </a:t>
            </a:r>
          </a:p>
        </p:txBody>
      </p:sp>
      <p:sp>
        <p:nvSpPr>
          <p:cNvPr id="3" name="Content Placeholder 2"/>
          <p:cNvSpPr>
            <a:spLocks noGrp="1"/>
          </p:cNvSpPr>
          <p:nvPr>
            <p:ph idx="1"/>
          </p:nvPr>
        </p:nvSpPr>
        <p:spPr/>
        <p:txBody>
          <a:bodyPr/>
          <a:lstStyle/>
          <a:p>
            <a:pPr eaLnBrk="1" hangingPunct="1">
              <a:lnSpc>
                <a:spcPct val="80000"/>
              </a:lnSpc>
              <a:spcBef>
                <a:spcPts val="450"/>
              </a:spcBef>
              <a:defRPr/>
            </a:pPr>
            <a:endParaRPr lang="en-US" altLang="en-US" sz="2800" dirty="0"/>
          </a:p>
          <a:p>
            <a:pPr eaLnBrk="1" hangingPunct="1">
              <a:lnSpc>
                <a:spcPct val="80000"/>
              </a:lnSpc>
              <a:spcBef>
                <a:spcPts val="500"/>
              </a:spcBef>
              <a:defRPr/>
            </a:pPr>
            <a:r>
              <a:rPr lang="en-US" altLang="en-US" sz="2800" dirty="0" smtClean="0"/>
              <a:t>After </a:t>
            </a:r>
            <a:r>
              <a:rPr lang="en-US" altLang="en-US" sz="2800" dirty="0"/>
              <a:t>the execution of Istisna agreement with one party, buyer as a seller executes another Istisna agreement with third party,</a:t>
            </a:r>
          </a:p>
          <a:p>
            <a:pPr eaLnBrk="1" hangingPunct="1">
              <a:lnSpc>
                <a:spcPct val="80000"/>
              </a:lnSpc>
              <a:spcBef>
                <a:spcPts val="500"/>
              </a:spcBef>
              <a:defRPr/>
            </a:pPr>
            <a:endParaRPr lang="en-US" altLang="en-US" sz="2800" dirty="0"/>
          </a:p>
          <a:p>
            <a:pPr marL="0" indent="0" eaLnBrk="1" hangingPunct="1">
              <a:lnSpc>
                <a:spcPct val="80000"/>
              </a:lnSpc>
              <a:spcBef>
                <a:spcPts val="600"/>
              </a:spcBef>
              <a:buNone/>
              <a:defRPr/>
            </a:pPr>
            <a:r>
              <a:rPr lang="en-US" altLang="en-US" sz="2800" dirty="0"/>
              <a:t>	</a:t>
            </a:r>
          </a:p>
          <a:p>
            <a:pPr marL="0" indent="0">
              <a:buFontTx/>
              <a:buNone/>
              <a:defRPr/>
            </a:pPr>
            <a:endParaRPr lang="en-US" sz="2800" dirty="0"/>
          </a:p>
        </p:txBody>
      </p:sp>
    </p:spTree>
    <p:extLst>
      <p:ext uri="{BB962C8B-B14F-4D97-AF65-F5344CB8AC3E}">
        <p14:creationId xmlns:p14="http://schemas.microsoft.com/office/powerpoint/2010/main" xmlns="" val="163544256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t>Conditions for Parallel Istisna </a:t>
            </a:r>
          </a:p>
        </p:txBody>
      </p:sp>
      <p:sp>
        <p:nvSpPr>
          <p:cNvPr id="26627" name="Content Placeholder 2"/>
          <p:cNvSpPr>
            <a:spLocks noGrp="1"/>
          </p:cNvSpPr>
          <p:nvPr>
            <p:ph idx="1"/>
          </p:nvPr>
        </p:nvSpPr>
        <p:spPr/>
        <p:txBody>
          <a:bodyPr/>
          <a:lstStyle/>
          <a:p>
            <a:pPr marL="514350" indent="-514350" eaLnBrk="1" hangingPunct="1">
              <a:lnSpc>
                <a:spcPct val="150000"/>
              </a:lnSpc>
              <a:spcBef>
                <a:spcPts val="500"/>
              </a:spcBef>
              <a:buFontTx/>
              <a:buAutoNum type="alphaLcPeriod"/>
            </a:pPr>
            <a:r>
              <a:rPr lang="en-US" altLang="en-US" sz="2800" dirty="0" smtClean="0"/>
              <a:t>There must be two different and independent contracts, these two contracts cannot be tied up and performance of one should not be subject to the other.</a:t>
            </a:r>
          </a:p>
          <a:p>
            <a:pPr marL="514350" indent="-514350" eaLnBrk="1" hangingPunct="1">
              <a:lnSpc>
                <a:spcPct val="150000"/>
              </a:lnSpc>
              <a:spcBef>
                <a:spcPts val="500"/>
              </a:spcBef>
              <a:buFontTx/>
              <a:buAutoNum type="alphaLcPeriod"/>
            </a:pPr>
            <a:r>
              <a:rPr lang="en-US" altLang="en-US" sz="2800" dirty="0" smtClean="0"/>
              <a:t>Parallel Istisna is allowed with third party only.</a:t>
            </a:r>
          </a:p>
          <a:p>
            <a:pPr marL="514350" indent="-514350">
              <a:lnSpc>
                <a:spcPct val="150000"/>
              </a:lnSpc>
              <a:buFontTx/>
              <a:buAutoNum type="alphaLcPeriod"/>
            </a:pPr>
            <a:endParaRPr lang="en-US" altLang="en-US" sz="2800" dirty="0" smtClean="0"/>
          </a:p>
        </p:txBody>
      </p:sp>
    </p:spTree>
    <p:extLst>
      <p:ext uri="{BB962C8B-B14F-4D97-AF65-F5344CB8AC3E}">
        <p14:creationId xmlns:p14="http://schemas.microsoft.com/office/powerpoint/2010/main" xmlns="" val="18610230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Oval 44"/>
          <p:cNvSpPr/>
          <p:nvPr/>
        </p:nvSpPr>
        <p:spPr>
          <a:xfrm>
            <a:off x="4572000" y="1364160"/>
            <a:ext cx="4076700" cy="3581400"/>
          </a:xfrm>
          <a:prstGeom prst="ellipse">
            <a:avLst/>
          </a:prstGeom>
          <a:solidFill>
            <a:schemeClr val="bg1"/>
          </a:solidFill>
          <a:ln>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304800" y="1497510"/>
            <a:ext cx="4076700" cy="3581400"/>
          </a:xfrm>
          <a:prstGeom prst="ellipse">
            <a:avLst/>
          </a:prstGeom>
          <a:solidFill>
            <a:schemeClr val="bg1"/>
          </a:solidFill>
          <a:ln>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8100" y="2640510"/>
            <a:ext cx="1466850" cy="1066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Buyer</a:t>
            </a:r>
            <a:endParaRPr lang="en-US" sz="1100" dirty="0">
              <a:solidFill>
                <a:schemeClr val="tx1"/>
              </a:solidFill>
            </a:endParaRPr>
          </a:p>
        </p:txBody>
      </p:sp>
      <p:sp>
        <p:nvSpPr>
          <p:cNvPr id="17" name="Rectangle 16"/>
          <p:cNvSpPr/>
          <p:nvPr/>
        </p:nvSpPr>
        <p:spPr>
          <a:xfrm>
            <a:off x="3543300" y="2640510"/>
            <a:ext cx="1676400" cy="1066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Bank</a:t>
            </a:r>
            <a:endParaRPr lang="en-US" sz="3200" dirty="0">
              <a:solidFill>
                <a:schemeClr val="tx1"/>
              </a:solidFill>
            </a:endParaRPr>
          </a:p>
        </p:txBody>
      </p:sp>
      <p:sp>
        <p:nvSpPr>
          <p:cNvPr id="18" name="Rectangle 17"/>
          <p:cNvSpPr/>
          <p:nvPr/>
        </p:nvSpPr>
        <p:spPr>
          <a:xfrm>
            <a:off x="7239000" y="2640510"/>
            <a:ext cx="1752600" cy="1066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Contractor</a:t>
            </a:r>
            <a:endParaRPr lang="en-US" sz="2800" dirty="0">
              <a:solidFill>
                <a:schemeClr val="tx1"/>
              </a:solidFill>
            </a:endParaRPr>
          </a:p>
        </p:txBody>
      </p:sp>
      <p:cxnSp>
        <p:nvCxnSpPr>
          <p:cNvPr id="6" name="Straight Arrow Connector 5"/>
          <p:cNvCxnSpPr/>
          <p:nvPr/>
        </p:nvCxnSpPr>
        <p:spPr>
          <a:xfrm flipV="1">
            <a:off x="1504950" y="2962991"/>
            <a:ext cx="2019300" cy="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5295900" y="2945310"/>
            <a:ext cx="18669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5257800" y="3402510"/>
            <a:ext cx="18669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1504950" y="3402510"/>
            <a:ext cx="203835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1485900" y="3447992"/>
            <a:ext cx="2038350" cy="400110"/>
          </a:xfrm>
          <a:prstGeom prst="rect">
            <a:avLst/>
          </a:prstGeom>
          <a:noFill/>
        </p:spPr>
        <p:txBody>
          <a:bodyPr wrap="square" rtlCol="0">
            <a:spAutoFit/>
          </a:bodyPr>
          <a:lstStyle/>
          <a:p>
            <a:r>
              <a:rPr lang="en-US" sz="2000" dirty="0" smtClean="0"/>
              <a:t>Deferred Delivery</a:t>
            </a:r>
            <a:endParaRPr lang="en-US" sz="2000" dirty="0"/>
          </a:p>
        </p:txBody>
      </p:sp>
      <p:sp>
        <p:nvSpPr>
          <p:cNvPr id="42" name="TextBox 41"/>
          <p:cNvSpPr txBox="1"/>
          <p:nvPr/>
        </p:nvSpPr>
        <p:spPr>
          <a:xfrm>
            <a:off x="5181600" y="2489479"/>
            <a:ext cx="2133600" cy="369332"/>
          </a:xfrm>
          <a:prstGeom prst="rect">
            <a:avLst/>
          </a:prstGeom>
          <a:noFill/>
        </p:spPr>
        <p:txBody>
          <a:bodyPr wrap="square" rtlCol="0">
            <a:spAutoFit/>
          </a:bodyPr>
          <a:lstStyle/>
          <a:p>
            <a:r>
              <a:rPr lang="en-US" dirty="0" smtClean="0"/>
              <a:t>Payment agreement</a:t>
            </a:r>
            <a:endParaRPr lang="en-US" dirty="0"/>
          </a:p>
        </p:txBody>
      </p:sp>
      <p:sp>
        <p:nvSpPr>
          <p:cNvPr id="43" name="TextBox 42"/>
          <p:cNvSpPr txBox="1"/>
          <p:nvPr/>
        </p:nvSpPr>
        <p:spPr>
          <a:xfrm>
            <a:off x="5219700" y="3447992"/>
            <a:ext cx="2019300" cy="400110"/>
          </a:xfrm>
          <a:prstGeom prst="rect">
            <a:avLst/>
          </a:prstGeom>
          <a:noFill/>
        </p:spPr>
        <p:txBody>
          <a:bodyPr wrap="square" rtlCol="0">
            <a:spAutoFit/>
          </a:bodyPr>
          <a:lstStyle/>
          <a:p>
            <a:r>
              <a:rPr lang="en-US" sz="2000" dirty="0" smtClean="0"/>
              <a:t>Deferred Delivery</a:t>
            </a:r>
            <a:endParaRPr lang="en-US" sz="2000" dirty="0"/>
          </a:p>
        </p:txBody>
      </p:sp>
      <p:sp>
        <p:nvSpPr>
          <p:cNvPr id="31" name="TextBox 30"/>
          <p:cNvSpPr txBox="1"/>
          <p:nvPr/>
        </p:nvSpPr>
        <p:spPr>
          <a:xfrm>
            <a:off x="1504950" y="728069"/>
            <a:ext cx="2305050" cy="769441"/>
          </a:xfrm>
          <a:prstGeom prst="rect">
            <a:avLst/>
          </a:prstGeom>
          <a:noFill/>
        </p:spPr>
        <p:txBody>
          <a:bodyPr wrap="square" rtlCol="0">
            <a:spAutoFit/>
          </a:bodyPr>
          <a:lstStyle/>
          <a:p>
            <a:r>
              <a:rPr lang="en-US" sz="4400" dirty="0" smtClean="0"/>
              <a:t>Istisna</a:t>
            </a:r>
            <a:endParaRPr lang="en-US" sz="4400" dirty="0"/>
          </a:p>
        </p:txBody>
      </p:sp>
      <p:sp>
        <p:nvSpPr>
          <p:cNvPr id="32" name="TextBox 31"/>
          <p:cNvSpPr txBox="1"/>
          <p:nvPr/>
        </p:nvSpPr>
        <p:spPr>
          <a:xfrm>
            <a:off x="5029200" y="4945559"/>
            <a:ext cx="3619500" cy="769441"/>
          </a:xfrm>
          <a:prstGeom prst="rect">
            <a:avLst/>
          </a:prstGeom>
          <a:noFill/>
        </p:spPr>
        <p:txBody>
          <a:bodyPr wrap="square" rtlCol="0">
            <a:spAutoFit/>
          </a:bodyPr>
          <a:lstStyle/>
          <a:p>
            <a:r>
              <a:rPr lang="en-US" sz="4400" dirty="0" smtClean="0"/>
              <a:t>Parallel Istisna</a:t>
            </a:r>
            <a:endParaRPr lang="en-US" sz="4400" dirty="0"/>
          </a:p>
        </p:txBody>
      </p:sp>
      <p:sp>
        <p:nvSpPr>
          <p:cNvPr id="52" name="TextBox 51"/>
          <p:cNvSpPr txBox="1"/>
          <p:nvPr/>
        </p:nvSpPr>
        <p:spPr>
          <a:xfrm>
            <a:off x="1457325" y="2574609"/>
            <a:ext cx="2133600" cy="369332"/>
          </a:xfrm>
          <a:prstGeom prst="rect">
            <a:avLst/>
          </a:prstGeom>
          <a:noFill/>
        </p:spPr>
        <p:txBody>
          <a:bodyPr wrap="square" rtlCol="0">
            <a:spAutoFit/>
          </a:bodyPr>
          <a:lstStyle/>
          <a:p>
            <a:r>
              <a:rPr lang="en-US" dirty="0" smtClean="0"/>
              <a:t>Payment agreement</a:t>
            </a:r>
            <a:endParaRPr lang="en-US" dirty="0"/>
          </a:p>
        </p:txBody>
      </p:sp>
    </p:spTree>
    <p:extLst>
      <p:ext uri="{BB962C8B-B14F-4D97-AF65-F5344CB8AC3E}">
        <p14:creationId xmlns:p14="http://schemas.microsoft.com/office/powerpoint/2010/main" xmlns="" val="347609678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Potential of Istisna</a:t>
            </a:r>
          </a:p>
        </p:txBody>
      </p:sp>
      <p:sp>
        <p:nvSpPr>
          <p:cNvPr id="3" name="Content Placeholder 2"/>
          <p:cNvSpPr>
            <a:spLocks noGrp="1"/>
          </p:cNvSpPr>
          <p:nvPr>
            <p:ph idx="1"/>
          </p:nvPr>
        </p:nvSpPr>
        <p:spPr/>
        <p:txBody>
          <a:bodyPr/>
          <a:lstStyle/>
          <a:p>
            <a:pPr eaLnBrk="1" hangingPunct="1">
              <a:lnSpc>
                <a:spcPct val="200000"/>
              </a:lnSpc>
              <a:spcBef>
                <a:spcPts val="700"/>
              </a:spcBef>
              <a:defRPr/>
            </a:pPr>
            <a:r>
              <a:rPr lang="en-US" altLang="en-US" sz="2800" dirty="0" smtClean="0"/>
              <a:t>The </a:t>
            </a:r>
            <a:r>
              <a:rPr lang="en-US" altLang="en-US" sz="2800" dirty="0"/>
              <a:t>client can get finance for raw material, working capital and other overhead expenses </a:t>
            </a:r>
            <a:r>
              <a:rPr lang="en-US" altLang="en-US" sz="2800" dirty="0" smtClean="0"/>
              <a:t>by </a:t>
            </a:r>
            <a:r>
              <a:rPr lang="en-US" altLang="en-US" sz="2800" dirty="0"/>
              <a:t>the execution of Istisna agreement. </a:t>
            </a:r>
          </a:p>
          <a:p>
            <a:pPr eaLnBrk="1" hangingPunct="1">
              <a:lnSpc>
                <a:spcPct val="200000"/>
              </a:lnSpc>
              <a:spcBef>
                <a:spcPts val="700"/>
              </a:spcBef>
              <a:defRPr/>
            </a:pPr>
            <a:r>
              <a:rPr lang="en-US" altLang="en-US" sz="2800" dirty="0" smtClean="0"/>
              <a:t>House </a:t>
            </a:r>
            <a:r>
              <a:rPr lang="en-US" altLang="en-US" sz="2800" dirty="0"/>
              <a:t>financing, import and export products can be easily designed on Istisna basis.</a:t>
            </a:r>
          </a:p>
          <a:p>
            <a:pPr eaLnBrk="1" hangingPunct="1">
              <a:lnSpc>
                <a:spcPct val="200000"/>
              </a:lnSpc>
              <a:spcBef>
                <a:spcPts val="700"/>
              </a:spcBef>
              <a:defRPr/>
            </a:pPr>
            <a:endParaRPr lang="en-US" altLang="en-US" sz="2800" dirty="0"/>
          </a:p>
          <a:p>
            <a:pPr marL="0" indent="0">
              <a:lnSpc>
                <a:spcPct val="200000"/>
              </a:lnSpc>
              <a:buFontTx/>
              <a:buNone/>
              <a:defRPr/>
            </a:pPr>
            <a:endParaRPr lang="en-US" sz="2800" dirty="0"/>
          </a:p>
        </p:txBody>
      </p:sp>
    </p:spTree>
    <p:extLst>
      <p:ext uri="{BB962C8B-B14F-4D97-AF65-F5344CB8AC3E}">
        <p14:creationId xmlns:p14="http://schemas.microsoft.com/office/powerpoint/2010/main" xmlns="" val="15059350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marL="342900" indent="-342900"/>
            <a:r>
              <a:rPr lang="en-US" altLang="en-US" smtClean="0"/>
              <a:t>Istisna as Mode of Financing</a:t>
            </a:r>
            <a:endParaRPr lang="en-US" altLang="en-US" sz="6600" smtClean="0"/>
          </a:p>
        </p:txBody>
      </p:sp>
      <p:sp>
        <p:nvSpPr>
          <p:cNvPr id="29699" name="Content Placeholder 2"/>
          <p:cNvSpPr>
            <a:spLocks noGrp="1"/>
          </p:cNvSpPr>
          <p:nvPr>
            <p:ph idx="1"/>
          </p:nvPr>
        </p:nvSpPr>
        <p:spPr/>
        <p:txBody>
          <a:bodyPr/>
          <a:lstStyle/>
          <a:p>
            <a:pPr lvl="2" eaLnBrk="1" hangingPunct="1">
              <a:lnSpc>
                <a:spcPct val="150000"/>
              </a:lnSpc>
              <a:spcBef>
                <a:spcPts val="800"/>
              </a:spcBef>
            </a:pPr>
            <a:endParaRPr lang="en-US" altLang="en-US" sz="2800" smtClean="0"/>
          </a:p>
          <a:p>
            <a:pPr lvl="2" eaLnBrk="1" hangingPunct="1">
              <a:lnSpc>
                <a:spcPct val="150000"/>
              </a:lnSpc>
              <a:spcBef>
                <a:spcPts val="800"/>
              </a:spcBef>
            </a:pPr>
            <a:r>
              <a:rPr lang="en-US" altLang="en-US" sz="2800" smtClean="0"/>
              <a:t>House Financing</a:t>
            </a:r>
          </a:p>
          <a:p>
            <a:pPr lvl="2" eaLnBrk="1" hangingPunct="1">
              <a:lnSpc>
                <a:spcPct val="150000"/>
              </a:lnSpc>
              <a:spcBef>
                <a:spcPts val="800"/>
              </a:spcBef>
            </a:pPr>
            <a:r>
              <a:rPr lang="en-US" altLang="en-US" sz="2800" smtClean="0"/>
              <a:t>Project Financing</a:t>
            </a:r>
          </a:p>
          <a:p>
            <a:pPr lvl="2" eaLnBrk="1" hangingPunct="1">
              <a:lnSpc>
                <a:spcPct val="150000"/>
              </a:lnSpc>
              <a:spcBef>
                <a:spcPts val="800"/>
              </a:spcBef>
            </a:pPr>
            <a:r>
              <a:rPr lang="en-US" altLang="en-US" sz="2800" smtClean="0"/>
              <a:t>BOT Arrangement</a:t>
            </a:r>
          </a:p>
          <a:p>
            <a:pPr lvl="2" eaLnBrk="1" hangingPunct="1">
              <a:lnSpc>
                <a:spcPct val="150000"/>
              </a:lnSpc>
              <a:spcBef>
                <a:spcPts val="600"/>
              </a:spcBef>
            </a:pPr>
            <a:r>
              <a:rPr lang="en-US" altLang="en-US" sz="2800" smtClean="0"/>
              <a:t>Export Pre Shipment </a:t>
            </a:r>
          </a:p>
          <a:p>
            <a:pPr eaLnBrk="1" hangingPunct="1">
              <a:lnSpc>
                <a:spcPct val="150000"/>
              </a:lnSpc>
              <a:spcBef>
                <a:spcPts val="800"/>
              </a:spcBef>
            </a:pPr>
            <a:endParaRPr lang="en-US" altLang="en-US" sz="2800" smtClean="0"/>
          </a:p>
          <a:p>
            <a:pPr>
              <a:lnSpc>
                <a:spcPct val="150000"/>
              </a:lnSpc>
            </a:pPr>
            <a:endParaRPr lang="en-US" altLang="en-US" sz="2800" smtClean="0"/>
          </a:p>
        </p:txBody>
      </p:sp>
    </p:spTree>
    <p:extLst>
      <p:ext uri="{BB962C8B-B14F-4D97-AF65-F5344CB8AC3E}">
        <p14:creationId xmlns:p14="http://schemas.microsoft.com/office/powerpoint/2010/main" xmlns="" val="72926491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304800"/>
            <a:ext cx="8229600" cy="908050"/>
          </a:xfrm>
        </p:spPr>
        <p:txBody>
          <a:bodyPr/>
          <a:lstStyle/>
          <a:p>
            <a:pPr eaLnBrk="1" hangingPunct="1"/>
            <a:r>
              <a:rPr lang="en-US" altLang="en-US" dirty="0" smtClean="0"/>
              <a:t>Musharakah</a:t>
            </a:r>
          </a:p>
        </p:txBody>
      </p:sp>
      <p:sp>
        <p:nvSpPr>
          <p:cNvPr id="3" name="Content Placeholder 2"/>
          <p:cNvSpPr>
            <a:spLocks noGrp="1"/>
          </p:cNvSpPr>
          <p:nvPr>
            <p:ph idx="1"/>
          </p:nvPr>
        </p:nvSpPr>
        <p:spPr>
          <a:xfrm>
            <a:off x="457200" y="1219200"/>
            <a:ext cx="8229600" cy="5378450"/>
          </a:xfrm>
        </p:spPr>
        <p:txBody>
          <a:bodyPr>
            <a:normAutofit/>
          </a:bodyPr>
          <a:lstStyle/>
          <a:p>
            <a:pPr marL="0" indent="0" eaLnBrk="1" hangingPunct="1">
              <a:lnSpc>
                <a:spcPct val="200000"/>
              </a:lnSpc>
              <a:buFontTx/>
              <a:buNone/>
              <a:defRPr/>
            </a:pPr>
            <a:r>
              <a:rPr lang="en-US" altLang="en-US" sz="2800" b="1" u="sng" dirty="0" smtClean="0"/>
              <a:t>Definition</a:t>
            </a:r>
          </a:p>
          <a:p>
            <a:pPr marL="0" indent="0" eaLnBrk="1" hangingPunct="1">
              <a:lnSpc>
                <a:spcPct val="200000"/>
              </a:lnSpc>
              <a:buNone/>
              <a:defRPr/>
            </a:pPr>
            <a:r>
              <a:rPr lang="en-US" altLang="en-US" sz="2800" dirty="0" smtClean="0"/>
              <a:t>Musharakah is a form of partnership which is based on profit and loss sharing. The origin of Musharakah is Shirkah which connotes engagement of two or more parties who have a common interest to form a partnership.</a:t>
            </a:r>
          </a:p>
        </p:txBody>
      </p:sp>
    </p:spTree>
    <p:extLst>
      <p:ext uri="{BB962C8B-B14F-4D97-AF65-F5344CB8AC3E}">
        <p14:creationId xmlns:p14="http://schemas.microsoft.com/office/powerpoint/2010/main" xmlns="" val="14191593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ltLang="en-US" smtClean="0"/>
              <a:t>Musharakah</a:t>
            </a:r>
          </a:p>
        </p:txBody>
      </p:sp>
      <p:sp>
        <p:nvSpPr>
          <p:cNvPr id="7171" name="Content Placeholder 2"/>
          <p:cNvSpPr>
            <a:spLocks noGrp="1"/>
          </p:cNvSpPr>
          <p:nvPr>
            <p:ph idx="1"/>
          </p:nvPr>
        </p:nvSpPr>
        <p:spPr>
          <a:xfrm>
            <a:off x="457200" y="1268413"/>
            <a:ext cx="8229600" cy="4857750"/>
          </a:xfrm>
        </p:spPr>
        <p:txBody>
          <a:bodyPr/>
          <a:lstStyle/>
          <a:p>
            <a:pPr marL="0" indent="0" eaLnBrk="1" hangingPunct="1">
              <a:lnSpc>
                <a:spcPct val="200000"/>
              </a:lnSpc>
              <a:buNone/>
            </a:pPr>
            <a:r>
              <a:rPr lang="en-US" altLang="en-US" sz="2400" b="1" u="sng" dirty="0" smtClean="0"/>
              <a:t>Types of Shirkah</a:t>
            </a:r>
            <a:r>
              <a:rPr lang="en-US" altLang="en-US" sz="2400" b="1" dirty="0" smtClean="0"/>
              <a:t> </a:t>
            </a:r>
          </a:p>
          <a:p>
            <a:pPr marL="457200" indent="-457200" eaLnBrk="1" hangingPunct="1">
              <a:lnSpc>
                <a:spcPct val="200000"/>
              </a:lnSpc>
              <a:buFont typeface="+mj-lt"/>
              <a:buAutoNum type="arabicPeriod"/>
            </a:pPr>
            <a:r>
              <a:rPr lang="en-US" altLang="en-US" sz="2400" u="sng" dirty="0" smtClean="0"/>
              <a:t>Shirkah </a:t>
            </a:r>
            <a:r>
              <a:rPr lang="en-US" altLang="en-US" sz="2400" u="sng" dirty="0" err="1" smtClean="0"/>
              <a:t>ul</a:t>
            </a:r>
            <a:r>
              <a:rPr lang="en-US" altLang="en-US" sz="2400" u="sng" dirty="0" smtClean="0"/>
              <a:t> </a:t>
            </a:r>
            <a:r>
              <a:rPr lang="en-US" altLang="en-US" sz="2400" u="sng" dirty="0" err="1" smtClean="0"/>
              <a:t>Aqad</a:t>
            </a:r>
            <a:r>
              <a:rPr lang="en-US" altLang="en-US" sz="2400" dirty="0" smtClean="0"/>
              <a:t> (commercial partnership) </a:t>
            </a:r>
          </a:p>
          <a:p>
            <a:pPr marL="457200" indent="-457200" eaLnBrk="1" hangingPunct="1">
              <a:lnSpc>
                <a:spcPct val="200000"/>
              </a:lnSpc>
              <a:buFont typeface="+mj-lt"/>
              <a:buAutoNum type="arabicPeriod"/>
            </a:pPr>
            <a:r>
              <a:rPr lang="en-US" altLang="en-US" sz="2400" u="sng" dirty="0" smtClean="0"/>
              <a:t>Shirkah </a:t>
            </a:r>
            <a:r>
              <a:rPr lang="en-US" altLang="en-US" sz="2400" u="sng" dirty="0" err="1" smtClean="0"/>
              <a:t>ul</a:t>
            </a:r>
            <a:r>
              <a:rPr lang="en-US" altLang="en-US" sz="2400" u="sng" dirty="0" smtClean="0"/>
              <a:t> Milk</a:t>
            </a:r>
            <a:r>
              <a:rPr lang="en-US" altLang="en-US" sz="2400" dirty="0" smtClean="0"/>
              <a:t> (joint-ownership). </a:t>
            </a:r>
          </a:p>
          <a:p>
            <a:pPr marL="0" indent="0" eaLnBrk="1" hangingPunct="1">
              <a:lnSpc>
                <a:spcPct val="200000"/>
              </a:lnSpc>
              <a:buFontTx/>
              <a:buNone/>
            </a:pPr>
            <a:r>
              <a:rPr lang="en-US" altLang="en-US" sz="2400" dirty="0" smtClean="0"/>
              <a:t>Shirkah </a:t>
            </a:r>
            <a:r>
              <a:rPr lang="en-US" altLang="en-US" sz="2400" dirty="0" err="1" smtClean="0"/>
              <a:t>ul</a:t>
            </a:r>
            <a:r>
              <a:rPr lang="en-US" altLang="en-US" sz="2400" dirty="0" smtClean="0"/>
              <a:t> </a:t>
            </a:r>
            <a:r>
              <a:rPr lang="en-US" altLang="en-US" sz="2400" dirty="0" err="1" smtClean="0"/>
              <a:t>Aqad</a:t>
            </a:r>
            <a:r>
              <a:rPr lang="en-US" altLang="en-US" sz="2400" dirty="0" smtClean="0"/>
              <a:t> refers to partnership with commercial objective, whereas, Shirkah </a:t>
            </a:r>
            <a:r>
              <a:rPr lang="en-US" altLang="en-US" sz="2400" dirty="0" err="1" smtClean="0"/>
              <a:t>ul</a:t>
            </a:r>
            <a:r>
              <a:rPr lang="en-US" altLang="en-US" sz="2400" dirty="0" smtClean="0"/>
              <a:t> Milk refers to joint-ownership in a particular asset.</a:t>
            </a:r>
          </a:p>
          <a:p>
            <a:pPr eaLnBrk="1" hangingPunct="1">
              <a:lnSpc>
                <a:spcPct val="200000"/>
              </a:lnSpc>
              <a:buFontTx/>
              <a:buNone/>
            </a:pPr>
            <a:endParaRPr lang="en-US" altLang="en-US" sz="2400" dirty="0" smtClean="0"/>
          </a:p>
        </p:txBody>
      </p:sp>
    </p:spTree>
    <p:extLst>
      <p:ext uri="{BB962C8B-B14F-4D97-AF65-F5344CB8AC3E}">
        <p14:creationId xmlns:p14="http://schemas.microsoft.com/office/powerpoint/2010/main" xmlns="" val="14837394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en-US" sz="4000" smtClean="0"/>
              <a:t>Features of Musharakah Contract</a:t>
            </a:r>
          </a:p>
        </p:txBody>
      </p:sp>
      <p:sp>
        <p:nvSpPr>
          <p:cNvPr id="12291" name="Content Placeholder 2"/>
          <p:cNvSpPr>
            <a:spLocks noGrp="1"/>
          </p:cNvSpPr>
          <p:nvPr>
            <p:ph idx="1"/>
          </p:nvPr>
        </p:nvSpPr>
        <p:spPr>
          <a:xfrm>
            <a:off x="762000" y="1600200"/>
            <a:ext cx="7924800" cy="4525963"/>
          </a:xfrm>
        </p:spPr>
        <p:txBody>
          <a:bodyPr/>
          <a:lstStyle/>
          <a:p>
            <a:pPr marL="514350" indent="-514350" eaLnBrk="1" hangingPunct="1">
              <a:lnSpc>
                <a:spcPct val="150000"/>
              </a:lnSpc>
              <a:buFontTx/>
              <a:buAutoNum type="arabicPeriod"/>
            </a:pPr>
            <a:r>
              <a:rPr lang="en-US" altLang="en-US" dirty="0" smtClean="0"/>
              <a:t>Capital contribution by all partners</a:t>
            </a:r>
          </a:p>
          <a:p>
            <a:pPr marL="514350" indent="-514350" eaLnBrk="1" hangingPunct="1">
              <a:lnSpc>
                <a:spcPct val="150000"/>
              </a:lnSpc>
              <a:buFontTx/>
              <a:buAutoNum type="arabicPeriod"/>
            </a:pPr>
            <a:r>
              <a:rPr lang="en-US" altLang="en-US" dirty="0" smtClean="0"/>
              <a:t>Management of Musharakah venture</a:t>
            </a:r>
          </a:p>
          <a:p>
            <a:pPr marL="514350" indent="-514350" eaLnBrk="1" hangingPunct="1">
              <a:lnSpc>
                <a:spcPct val="150000"/>
              </a:lnSpc>
              <a:buFontTx/>
              <a:buAutoNum type="arabicPeriod"/>
            </a:pPr>
            <a:r>
              <a:rPr lang="en-US" altLang="en-US" dirty="0" smtClean="0"/>
              <a:t>Profit sharing </a:t>
            </a:r>
          </a:p>
          <a:p>
            <a:pPr marL="514350" indent="-514350" eaLnBrk="1" hangingPunct="1">
              <a:lnSpc>
                <a:spcPct val="150000"/>
              </a:lnSpc>
              <a:buFontTx/>
              <a:buAutoNum type="arabicPeriod"/>
            </a:pPr>
            <a:r>
              <a:rPr lang="en-US" altLang="en-US" dirty="0" smtClean="0"/>
              <a:t>Loss sharing</a:t>
            </a:r>
          </a:p>
          <a:p>
            <a:pPr marL="514350" indent="-514350" eaLnBrk="1" hangingPunct="1">
              <a:lnSpc>
                <a:spcPct val="150000"/>
              </a:lnSpc>
              <a:buFontTx/>
              <a:buAutoNum type="arabicPeriod"/>
            </a:pPr>
            <a:r>
              <a:rPr lang="en-US" altLang="en-US" dirty="0" smtClean="0"/>
              <a:t>Partnership venture</a:t>
            </a:r>
          </a:p>
        </p:txBody>
      </p:sp>
    </p:spTree>
    <p:extLst>
      <p:ext uri="{BB962C8B-B14F-4D97-AF65-F5344CB8AC3E}">
        <p14:creationId xmlns:p14="http://schemas.microsoft.com/office/powerpoint/2010/main" xmlns="" val="21698864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74638"/>
            <a:ext cx="8229600" cy="777875"/>
          </a:xfrm>
        </p:spPr>
        <p:txBody>
          <a:bodyPr>
            <a:normAutofit/>
          </a:bodyPr>
          <a:lstStyle/>
          <a:p>
            <a:pPr eaLnBrk="1" hangingPunct="1"/>
            <a:r>
              <a:rPr lang="en-US" altLang="en-US" sz="4000" dirty="0" smtClean="0"/>
              <a:t>1. Capital Contribution by all Partners</a:t>
            </a:r>
          </a:p>
        </p:txBody>
      </p:sp>
      <p:sp>
        <p:nvSpPr>
          <p:cNvPr id="14339" name="Content Placeholder 2"/>
          <p:cNvSpPr>
            <a:spLocks noGrp="1"/>
          </p:cNvSpPr>
          <p:nvPr>
            <p:ph idx="1"/>
          </p:nvPr>
        </p:nvSpPr>
        <p:spPr>
          <a:xfrm>
            <a:off x="457200" y="1295400"/>
            <a:ext cx="8229600" cy="5086350"/>
          </a:xfrm>
        </p:spPr>
        <p:txBody>
          <a:bodyPr>
            <a:normAutofit/>
          </a:bodyPr>
          <a:lstStyle/>
          <a:p>
            <a:pPr marL="457200" indent="-457200" eaLnBrk="1" hangingPunct="1">
              <a:lnSpc>
                <a:spcPct val="150000"/>
              </a:lnSpc>
              <a:buFontTx/>
              <a:buAutoNum type="arabicPeriod"/>
            </a:pPr>
            <a:r>
              <a:rPr lang="en-US" altLang="en-US" sz="2400" dirty="0" smtClean="0"/>
              <a:t>Monetary assets in different currencies shall be valued based on the currency agreed by the partners in the contract.</a:t>
            </a:r>
          </a:p>
          <a:p>
            <a:pPr marL="457200" indent="-457200" eaLnBrk="1" hangingPunct="1">
              <a:lnSpc>
                <a:spcPct val="150000"/>
              </a:lnSpc>
              <a:buFontTx/>
              <a:buAutoNum type="arabicPeriod"/>
            </a:pPr>
            <a:r>
              <a:rPr lang="en-US" altLang="en-US" sz="2400" dirty="0" smtClean="0"/>
              <a:t>All forms of debts (accounts receivables) shall not qualify as Musharakah capital. </a:t>
            </a:r>
          </a:p>
          <a:p>
            <a:pPr marL="457200" indent="-457200" eaLnBrk="1" hangingPunct="1">
              <a:lnSpc>
                <a:spcPct val="150000"/>
              </a:lnSpc>
              <a:buFontTx/>
              <a:buAutoNum type="arabicPeriod"/>
            </a:pPr>
            <a:r>
              <a:rPr lang="en-US" altLang="en-US" sz="2400" dirty="0" smtClean="0"/>
              <a:t>Non-monetary asset with an associated debt may be contributed as capital e.g. contribution of a partner in the form of building which is partly funded by 30% debt (debt should not be more than 50%).</a:t>
            </a:r>
          </a:p>
        </p:txBody>
      </p:sp>
    </p:spTree>
    <p:extLst>
      <p:ext uri="{BB962C8B-B14F-4D97-AF65-F5344CB8AC3E}">
        <p14:creationId xmlns:p14="http://schemas.microsoft.com/office/powerpoint/2010/main" xmlns="" val="12076898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28600"/>
            <a:ext cx="8229600" cy="962025"/>
          </a:xfrm>
        </p:spPr>
        <p:txBody>
          <a:bodyPr>
            <a:normAutofit/>
          </a:bodyPr>
          <a:lstStyle/>
          <a:p>
            <a:pPr eaLnBrk="1" hangingPunct="1"/>
            <a:r>
              <a:rPr lang="en-US" altLang="en-US" sz="4000" smtClean="0"/>
              <a:t>1. Capital Contribution by all Partners</a:t>
            </a:r>
          </a:p>
        </p:txBody>
      </p:sp>
      <p:sp>
        <p:nvSpPr>
          <p:cNvPr id="15363" name="Content Placeholder 2"/>
          <p:cNvSpPr>
            <a:spLocks noGrp="1"/>
          </p:cNvSpPr>
          <p:nvPr>
            <p:ph idx="1"/>
          </p:nvPr>
        </p:nvSpPr>
        <p:spPr>
          <a:xfrm>
            <a:off x="468313" y="1436688"/>
            <a:ext cx="8229600" cy="5040312"/>
          </a:xfrm>
        </p:spPr>
        <p:txBody>
          <a:bodyPr>
            <a:normAutofit lnSpcReduction="10000"/>
          </a:bodyPr>
          <a:lstStyle/>
          <a:p>
            <a:pPr marL="457200" indent="-457200" eaLnBrk="1" hangingPunct="1">
              <a:lnSpc>
                <a:spcPct val="150000"/>
              </a:lnSpc>
              <a:buFontTx/>
              <a:buAutoNum type="arabicPeriod" startAt="4"/>
            </a:pPr>
            <a:r>
              <a:rPr lang="en-US" altLang="en-US" sz="2400" dirty="0" smtClean="0"/>
              <a:t>The total amount of capital to be contributed by each partner shall be determined up front. The agreed capital may be contributed on lump sum or staged basis.</a:t>
            </a:r>
          </a:p>
          <a:p>
            <a:pPr marL="457200" indent="-457200" eaLnBrk="1" hangingPunct="1">
              <a:lnSpc>
                <a:spcPct val="150000"/>
              </a:lnSpc>
              <a:buFontTx/>
              <a:buAutoNum type="arabicPeriod" startAt="4"/>
            </a:pPr>
            <a:r>
              <a:rPr lang="en-US" altLang="en-US" sz="2400" dirty="0" smtClean="0"/>
              <a:t>Additional capital may be injected by mutual agreement of the partners.</a:t>
            </a:r>
          </a:p>
          <a:p>
            <a:pPr marL="457200" indent="-457200" eaLnBrk="1" hangingPunct="1">
              <a:lnSpc>
                <a:spcPct val="150000"/>
              </a:lnSpc>
              <a:buFontTx/>
              <a:buAutoNum type="arabicPeriod" startAt="4"/>
            </a:pPr>
            <a:r>
              <a:rPr lang="en-US" altLang="en-US" sz="2400" dirty="0" smtClean="0"/>
              <a:t>Failure to contribute capital by the capital provider as per the agreed schedule shall constitute a breach of promise. The partners will have the option to terminate the agreement or to revise the agreement based on actual capital contribution.</a:t>
            </a:r>
          </a:p>
        </p:txBody>
      </p:sp>
    </p:spTree>
    <p:extLst>
      <p:ext uri="{BB962C8B-B14F-4D97-AF65-F5344CB8AC3E}">
        <p14:creationId xmlns:p14="http://schemas.microsoft.com/office/powerpoint/2010/main" xmlns="" val="18525262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dirty="0"/>
              <a:t>Salam: Forward Purchase</a:t>
            </a:r>
            <a:endParaRPr lang="en-US" altLang="en-US" dirty="0" smtClean="0"/>
          </a:p>
        </p:txBody>
      </p:sp>
      <p:sp>
        <p:nvSpPr>
          <p:cNvPr id="8195" name="Rectangle 1"/>
          <p:cNvSpPr>
            <a:spLocks noGrp="1" noChangeArrowheads="1"/>
          </p:cNvSpPr>
          <p:nvPr>
            <p:ph idx="1"/>
          </p:nvPr>
        </p:nvSpPr>
        <p:spPr>
          <a:xfrm>
            <a:off x="457200" y="1600200"/>
            <a:ext cx="8229600" cy="4924425"/>
          </a:xfrm>
        </p:spPr>
        <p:txBody>
          <a:bodyPr>
            <a:normAutofit lnSpcReduction="10000"/>
          </a:bodyPr>
          <a:lstStyle/>
          <a:p>
            <a:pPr marL="3175" indent="0">
              <a:lnSpc>
                <a:spcPct val="150000"/>
              </a:lnSpc>
              <a:spcBef>
                <a:spcPts val="800"/>
              </a:spcBef>
              <a:buNone/>
              <a:tabLst>
                <a:tab pos="711200" algn="l"/>
                <a:tab pos="823913" algn="l"/>
                <a:tab pos="1281113" algn="l"/>
                <a:tab pos="1738313" algn="l"/>
                <a:tab pos="2195513" algn="l"/>
                <a:tab pos="2652713" algn="l"/>
                <a:tab pos="3109913" algn="l"/>
                <a:tab pos="3567113" algn="l"/>
                <a:tab pos="4024313" algn="l"/>
                <a:tab pos="4481513" algn="l"/>
                <a:tab pos="4938713" algn="l"/>
                <a:tab pos="5395913" algn="l"/>
                <a:tab pos="5853113" algn="l"/>
                <a:tab pos="6310313" algn="l"/>
                <a:tab pos="6767513" algn="l"/>
                <a:tab pos="7224713" algn="l"/>
                <a:tab pos="7681913" algn="l"/>
                <a:tab pos="8139113" algn="l"/>
                <a:tab pos="8596313" algn="l"/>
                <a:tab pos="9053513" algn="l"/>
                <a:tab pos="9510713" algn="l"/>
              </a:tabLst>
            </a:pPr>
            <a:r>
              <a:rPr lang="en-US" altLang="en-US" sz="2400" b="1" u="sng" dirty="0"/>
              <a:t>Wisdom of allowing Salam</a:t>
            </a:r>
            <a:r>
              <a:rPr lang="en-US" altLang="en-US" sz="2400" dirty="0"/>
              <a:t> </a:t>
            </a:r>
          </a:p>
          <a:p>
            <a:pPr marL="346075" eaLnBrk="1" hangingPunct="1">
              <a:lnSpc>
                <a:spcPct val="150000"/>
              </a:lnSpc>
              <a:spcBef>
                <a:spcPts val="800"/>
              </a:spcBef>
              <a:tabLst>
                <a:tab pos="711200" algn="l"/>
                <a:tab pos="823913" algn="l"/>
                <a:tab pos="1281113" algn="l"/>
                <a:tab pos="1738313" algn="l"/>
                <a:tab pos="2195513" algn="l"/>
                <a:tab pos="2652713" algn="l"/>
                <a:tab pos="3109913" algn="l"/>
                <a:tab pos="3567113" algn="l"/>
                <a:tab pos="4024313" algn="l"/>
                <a:tab pos="4481513" algn="l"/>
                <a:tab pos="4938713" algn="l"/>
                <a:tab pos="5395913" algn="l"/>
                <a:tab pos="5853113" algn="l"/>
                <a:tab pos="6310313" algn="l"/>
                <a:tab pos="6767513" algn="l"/>
                <a:tab pos="7224713" algn="l"/>
                <a:tab pos="7681913" algn="l"/>
                <a:tab pos="8139113" algn="l"/>
                <a:tab pos="8596313" algn="l"/>
                <a:tab pos="9053513" algn="l"/>
                <a:tab pos="9510713" algn="l"/>
              </a:tabLst>
            </a:pPr>
            <a:r>
              <a:rPr lang="en-US" altLang="en-US" sz="2400" dirty="0" smtClean="0"/>
              <a:t>Beneficial for both seller and purchaser: seller or the farmer can get capital to grow the crop and get better produce of the crop, while the buyer can be sure of its stocks and price.</a:t>
            </a:r>
          </a:p>
          <a:p>
            <a:pPr marL="3175" indent="0" eaLnBrk="1" hangingPunct="1">
              <a:lnSpc>
                <a:spcPct val="150000"/>
              </a:lnSpc>
              <a:spcBef>
                <a:spcPts val="800"/>
              </a:spcBef>
              <a:buNone/>
              <a:tabLst>
                <a:tab pos="711200" algn="l"/>
                <a:tab pos="823913" algn="l"/>
                <a:tab pos="1281113" algn="l"/>
                <a:tab pos="1738313" algn="l"/>
                <a:tab pos="2195513" algn="l"/>
                <a:tab pos="2652713" algn="l"/>
                <a:tab pos="3109913" algn="l"/>
                <a:tab pos="3567113" algn="l"/>
                <a:tab pos="4024313" algn="l"/>
                <a:tab pos="4481513" algn="l"/>
                <a:tab pos="4938713" algn="l"/>
                <a:tab pos="5395913" algn="l"/>
                <a:tab pos="5853113" algn="l"/>
                <a:tab pos="6310313" algn="l"/>
                <a:tab pos="6767513" algn="l"/>
                <a:tab pos="7224713" algn="l"/>
                <a:tab pos="7681913" algn="l"/>
                <a:tab pos="8139113" algn="l"/>
                <a:tab pos="8596313" algn="l"/>
                <a:tab pos="9053513" algn="l"/>
                <a:tab pos="9510713" algn="l"/>
              </a:tabLst>
            </a:pPr>
            <a:r>
              <a:rPr lang="en-US" altLang="en-US" sz="2400" b="1" u="sng" dirty="0" smtClean="0"/>
              <a:t>Three major problems</a:t>
            </a:r>
          </a:p>
          <a:p>
            <a:pPr marL="1228725" lvl="1" indent="-457200" eaLnBrk="1" hangingPunct="1">
              <a:lnSpc>
                <a:spcPct val="150000"/>
              </a:lnSpc>
              <a:spcBef>
                <a:spcPts val="800"/>
              </a:spcBef>
              <a:buFontTx/>
              <a:buAutoNum type="arabicPeriod"/>
              <a:tabLst>
                <a:tab pos="711200" algn="l"/>
                <a:tab pos="823913" algn="l"/>
                <a:tab pos="1281113" algn="l"/>
                <a:tab pos="1738313" algn="l"/>
                <a:tab pos="2195513" algn="l"/>
                <a:tab pos="2652713" algn="l"/>
                <a:tab pos="3109913" algn="l"/>
                <a:tab pos="3567113" algn="l"/>
                <a:tab pos="4024313" algn="l"/>
                <a:tab pos="4481513" algn="l"/>
                <a:tab pos="4938713" algn="l"/>
                <a:tab pos="5395913" algn="l"/>
                <a:tab pos="5853113" algn="l"/>
                <a:tab pos="6310313" algn="l"/>
                <a:tab pos="6767513" algn="l"/>
                <a:tab pos="7224713" algn="l"/>
                <a:tab pos="7681913" algn="l"/>
                <a:tab pos="8139113" algn="l"/>
                <a:tab pos="8596313" algn="l"/>
                <a:tab pos="9053513" algn="l"/>
                <a:tab pos="9510713" algn="l"/>
              </a:tabLst>
            </a:pPr>
            <a:r>
              <a:rPr lang="en-US" altLang="en-US" sz="2400" dirty="0" smtClean="0"/>
              <a:t>Risk of default by seller </a:t>
            </a:r>
          </a:p>
          <a:p>
            <a:pPr marL="1228725" lvl="1" indent="-457200" eaLnBrk="1" hangingPunct="1">
              <a:lnSpc>
                <a:spcPct val="150000"/>
              </a:lnSpc>
              <a:spcBef>
                <a:spcPts val="800"/>
              </a:spcBef>
              <a:buFontTx/>
              <a:buAutoNum type="arabicPeriod"/>
              <a:tabLst>
                <a:tab pos="711200" algn="l"/>
                <a:tab pos="823913" algn="l"/>
                <a:tab pos="1281113" algn="l"/>
                <a:tab pos="1738313" algn="l"/>
                <a:tab pos="2195513" algn="l"/>
                <a:tab pos="2652713" algn="l"/>
                <a:tab pos="3109913" algn="l"/>
                <a:tab pos="3567113" algn="l"/>
                <a:tab pos="4024313" algn="l"/>
                <a:tab pos="4481513" algn="l"/>
                <a:tab pos="4938713" algn="l"/>
                <a:tab pos="5395913" algn="l"/>
                <a:tab pos="5853113" algn="l"/>
                <a:tab pos="6310313" algn="l"/>
                <a:tab pos="6767513" algn="l"/>
                <a:tab pos="7224713" algn="l"/>
                <a:tab pos="7681913" algn="l"/>
                <a:tab pos="8139113" algn="l"/>
                <a:tab pos="8596313" algn="l"/>
                <a:tab pos="9053513" algn="l"/>
                <a:tab pos="9510713" algn="l"/>
              </a:tabLst>
            </a:pPr>
            <a:r>
              <a:rPr lang="en-US" altLang="en-US" sz="2400" dirty="0" smtClean="0"/>
              <a:t>Bank’s need to liquidate goods after delivery</a:t>
            </a:r>
          </a:p>
          <a:p>
            <a:pPr marL="1228725" lvl="1" indent="-457200" eaLnBrk="1" hangingPunct="1">
              <a:lnSpc>
                <a:spcPct val="150000"/>
              </a:lnSpc>
              <a:spcBef>
                <a:spcPts val="800"/>
              </a:spcBef>
              <a:buFontTx/>
              <a:buAutoNum type="arabicPeriod"/>
              <a:tabLst>
                <a:tab pos="711200" algn="l"/>
                <a:tab pos="823913" algn="l"/>
                <a:tab pos="1281113" algn="l"/>
                <a:tab pos="1738313" algn="l"/>
                <a:tab pos="2195513" algn="l"/>
                <a:tab pos="2652713" algn="l"/>
                <a:tab pos="3109913" algn="l"/>
                <a:tab pos="3567113" algn="l"/>
                <a:tab pos="4024313" algn="l"/>
                <a:tab pos="4481513" algn="l"/>
                <a:tab pos="4938713" algn="l"/>
                <a:tab pos="5395913" algn="l"/>
                <a:tab pos="5853113" algn="l"/>
                <a:tab pos="6310313" algn="l"/>
                <a:tab pos="6767513" algn="l"/>
                <a:tab pos="7224713" algn="l"/>
                <a:tab pos="7681913" algn="l"/>
                <a:tab pos="8139113" algn="l"/>
                <a:tab pos="8596313" algn="l"/>
                <a:tab pos="9053513" algn="l"/>
                <a:tab pos="9510713" algn="l"/>
              </a:tabLst>
            </a:pPr>
            <a:r>
              <a:rPr lang="en-US" altLang="en-US" sz="2400" dirty="0" smtClean="0"/>
              <a:t>Seller’s inability to produce or procure commodity</a:t>
            </a:r>
          </a:p>
        </p:txBody>
      </p:sp>
    </p:spTree>
    <p:extLst>
      <p:ext uri="{BB962C8B-B14F-4D97-AF65-F5344CB8AC3E}">
        <p14:creationId xmlns:p14="http://schemas.microsoft.com/office/powerpoint/2010/main" xmlns="" val="133091072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68313" y="0"/>
            <a:ext cx="8229600" cy="1143000"/>
          </a:xfrm>
        </p:spPr>
        <p:txBody>
          <a:bodyPr/>
          <a:lstStyle/>
          <a:p>
            <a:pPr eaLnBrk="1" hangingPunct="1"/>
            <a:r>
              <a:rPr lang="en-US" altLang="en-US" sz="3600" smtClean="0"/>
              <a:t>1. Capital Contribution by all Partners</a:t>
            </a:r>
          </a:p>
        </p:txBody>
      </p:sp>
      <p:sp>
        <p:nvSpPr>
          <p:cNvPr id="16387" name="Content Placeholder 2"/>
          <p:cNvSpPr>
            <a:spLocks noGrp="1"/>
          </p:cNvSpPr>
          <p:nvPr>
            <p:ph idx="1"/>
          </p:nvPr>
        </p:nvSpPr>
        <p:spPr>
          <a:xfrm>
            <a:off x="468313" y="981075"/>
            <a:ext cx="8229600" cy="5616575"/>
          </a:xfrm>
        </p:spPr>
        <p:txBody>
          <a:bodyPr/>
          <a:lstStyle/>
          <a:p>
            <a:pPr marL="457200" indent="-457200" eaLnBrk="1" hangingPunct="1">
              <a:lnSpc>
                <a:spcPct val="150000"/>
              </a:lnSpc>
              <a:buFontTx/>
              <a:buAutoNum type="arabicPeriod" startAt="7"/>
            </a:pPr>
            <a:r>
              <a:rPr lang="en-US" altLang="en-US" sz="2300" dirty="0" smtClean="0"/>
              <a:t>The capital invested shall not be guaranteed by any of the partners.</a:t>
            </a:r>
          </a:p>
          <a:p>
            <a:pPr marL="457200" indent="-457200" eaLnBrk="1" hangingPunct="1">
              <a:lnSpc>
                <a:spcPct val="150000"/>
              </a:lnSpc>
              <a:buFontTx/>
              <a:buAutoNum type="arabicPeriod" startAt="7"/>
            </a:pPr>
            <a:r>
              <a:rPr lang="en-US" altLang="en-US" sz="2300" dirty="0" smtClean="0"/>
              <a:t>Any of the partners acting as agents shall be liable for misconduct or negligence to the partnership as a whole.</a:t>
            </a:r>
          </a:p>
          <a:p>
            <a:pPr marL="457200" indent="-457200" eaLnBrk="1" hangingPunct="1">
              <a:lnSpc>
                <a:spcPct val="150000"/>
              </a:lnSpc>
              <a:buFontTx/>
              <a:buAutoNum type="arabicPeriod" startAt="7"/>
            </a:pPr>
            <a:r>
              <a:rPr lang="en-US" altLang="en-US" sz="2300" dirty="0" smtClean="0"/>
              <a:t>Any partner acting on his own or as agent who has caused the loss of capital due to misconduct or negligence shall be liable to refund the loss of capital to the other partners. </a:t>
            </a:r>
          </a:p>
          <a:p>
            <a:pPr marL="457200" indent="-457200" eaLnBrk="1" hangingPunct="1">
              <a:lnSpc>
                <a:spcPct val="150000"/>
              </a:lnSpc>
              <a:buFontTx/>
              <a:buAutoNum type="arabicPeriod" startAt="7"/>
            </a:pPr>
            <a:r>
              <a:rPr lang="en-US" altLang="en-US" sz="2300" dirty="0" smtClean="0"/>
              <a:t>Any loss of capital in the course of the business shall be recognized as capital impairment and shall be borne proportionately.</a:t>
            </a:r>
          </a:p>
        </p:txBody>
      </p:sp>
    </p:spTree>
    <p:extLst>
      <p:ext uri="{BB962C8B-B14F-4D97-AF65-F5344CB8AC3E}">
        <p14:creationId xmlns:p14="http://schemas.microsoft.com/office/powerpoint/2010/main" xmlns="" val="29531471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79388" y="28575"/>
            <a:ext cx="8737600" cy="920750"/>
          </a:xfrm>
        </p:spPr>
        <p:txBody>
          <a:bodyPr/>
          <a:lstStyle/>
          <a:p>
            <a:pPr eaLnBrk="1" hangingPunct="1"/>
            <a:r>
              <a:rPr lang="en-US" altLang="en-US" sz="4000" smtClean="0"/>
              <a:t>1. Capital Contribution by all Partners</a:t>
            </a:r>
          </a:p>
        </p:txBody>
      </p:sp>
      <p:sp>
        <p:nvSpPr>
          <p:cNvPr id="18435" name="Content Placeholder 2"/>
          <p:cNvSpPr>
            <a:spLocks noGrp="1"/>
          </p:cNvSpPr>
          <p:nvPr>
            <p:ph idx="1"/>
          </p:nvPr>
        </p:nvSpPr>
        <p:spPr>
          <a:xfrm>
            <a:off x="457200" y="1125538"/>
            <a:ext cx="8229600" cy="5399087"/>
          </a:xfrm>
        </p:spPr>
        <p:txBody>
          <a:bodyPr/>
          <a:lstStyle/>
          <a:p>
            <a:pPr marL="457200" indent="-457200" eaLnBrk="1" hangingPunct="1">
              <a:lnSpc>
                <a:spcPct val="200000"/>
              </a:lnSpc>
              <a:buFontTx/>
              <a:buAutoNum type="arabicPeriod" startAt="11"/>
            </a:pPr>
            <a:r>
              <a:rPr lang="en-US" altLang="en-US" sz="2400" smtClean="0"/>
              <a:t>Share of Musharakah capital may be transferred to existing or a third party as per the Musharakah contract.</a:t>
            </a:r>
          </a:p>
          <a:p>
            <a:pPr marL="457200" indent="-457200" eaLnBrk="1" hangingPunct="1">
              <a:lnSpc>
                <a:spcPct val="200000"/>
              </a:lnSpc>
              <a:buFontTx/>
              <a:buAutoNum type="arabicPeriod" startAt="11"/>
            </a:pPr>
            <a:r>
              <a:rPr lang="en-US" altLang="en-US" sz="2400" smtClean="0"/>
              <a:t>The Musharakah agreement may impose a condition that compels a partner to offer the redemption of the partner’s share of capital to existing partners based on certain agreed terms and conditions.</a:t>
            </a:r>
          </a:p>
          <a:p>
            <a:pPr marL="457200" indent="-457200" eaLnBrk="1" hangingPunct="1">
              <a:lnSpc>
                <a:spcPct val="200000"/>
              </a:lnSpc>
              <a:buFontTx/>
              <a:buAutoNum type="arabicPeriod" startAt="11"/>
            </a:pPr>
            <a:r>
              <a:rPr lang="en-US" altLang="en-US" sz="2400" smtClean="0"/>
              <a:t>Capital gains or losses will be shared by the partners.</a:t>
            </a:r>
          </a:p>
        </p:txBody>
      </p:sp>
    </p:spTree>
    <p:extLst>
      <p:ext uri="{BB962C8B-B14F-4D97-AF65-F5344CB8AC3E}">
        <p14:creationId xmlns:p14="http://schemas.microsoft.com/office/powerpoint/2010/main" xmlns="" val="27682237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50825" y="274638"/>
            <a:ext cx="8569325" cy="1143000"/>
          </a:xfrm>
        </p:spPr>
        <p:txBody>
          <a:bodyPr/>
          <a:lstStyle/>
          <a:p>
            <a:pPr eaLnBrk="1" hangingPunct="1"/>
            <a:r>
              <a:rPr lang="en-US" altLang="en-US" sz="3600" smtClean="0"/>
              <a:t>2. Management of Musharakah Venture</a:t>
            </a:r>
          </a:p>
        </p:txBody>
      </p:sp>
      <p:sp>
        <p:nvSpPr>
          <p:cNvPr id="20483" name="Content Placeholder 2"/>
          <p:cNvSpPr>
            <a:spLocks noGrp="1"/>
          </p:cNvSpPr>
          <p:nvPr>
            <p:ph idx="1"/>
          </p:nvPr>
        </p:nvSpPr>
        <p:spPr>
          <a:xfrm>
            <a:off x="457200" y="1600200"/>
            <a:ext cx="8362950" cy="4525963"/>
          </a:xfrm>
        </p:spPr>
        <p:txBody>
          <a:bodyPr/>
          <a:lstStyle/>
          <a:p>
            <a:pPr marL="0" indent="0" eaLnBrk="1" hangingPunct="1">
              <a:lnSpc>
                <a:spcPct val="200000"/>
              </a:lnSpc>
              <a:buFontTx/>
              <a:buNone/>
            </a:pPr>
            <a:r>
              <a:rPr lang="en-US" altLang="en-US" sz="2400" dirty="0" smtClean="0"/>
              <a:t>Musharakah venture may be managed in the following ways</a:t>
            </a:r>
          </a:p>
          <a:p>
            <a:pPr marL="457200" indent="-457200" eaLnBrk="1" hangingPunct="1">
              <a:lnSpc>
                <a:spcPct val="200000"/>
              </a:lnSpc>
              <a:buFont typeface="+mj-lt"/>
              <a:buAutoNum type="arabicPeriod"/>
            </a:pPr>
            <a:r>
              <a:rPr lang="en-US" altLang="en-US" sz="2400" dirty="0" smtClean="0"/>
              <a:t>Management by all partners; or</a:t>
            </a:r>
          </a:p>
          <a:p>
            <a:pPr marL="457200" indent="-457200" eaLnBrk="1" hangingPunct="1">
              <a:lnSpc>
                <a:spcPct val="200000"/>
              </a:lnSpc>
              <a:buFont typeface="+mj-lt"/>
              <a:buAutoNum type="arabicPeriod"/>
            </a:pPr>
            <a:r>
              <a:rPr lang="en-US" altLang="en-US" sz="2400" dirty="0" smtClean="0"/>
              <a:t>Management by certain partners or single partner; or</a:t>
            </a:r>
          </a:p>
          <a:p>
            <a:pPr marL="457200" indent="-457200" eaLnBrk="1" hangingPunct="1">
              <a:lnSpc>
                <a:spcPct val="200000"/>
              </a:lnSpc>
              <a:buFont typeface="+mj-lt"/>
              <a:buAutoNum type="arabicPeriod"/>
            </a:pPr>
            <a:r>
              <a:rPr lang="en-US" altLang="en-US" sz="2400" dirty="0" smtClean="0"/>
              <a:t>Management by a third party.</a:t>
            </a:r>
          </a:p>
        </p:txBody>
      </p:sp>
    </p:spTree>
    <p:extLst>
      <p:ext uri="{BB962C8B-B14F-4D97-AF65-F5344CB8AC3E}">
        <p14:creationId xmlns:p14="http://schemas.microsoft.com/office/powerpoint/2010/main" xmlns="" val="19411034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457200" y="1196975"/>
            <a:ext cx="8229600" cy="5327650"/>
          </a:xfrm>
        </p:spPr>
        <p:txBody>
          <a:bodyPr/>
          <a:lstStyle/>
          <a:p>
            <a:pPr eaLnBrk="1" hangingPunct="1"/>
            <a:r>
              <a:rPr lang="en-US" altLang="en-US" sz="2200" smtClean="0"/>
              <a:t>Profit shall be measured as an amount exceeding capital after deducting the cost and expenses attributable to Musharakah venture.</a:t>
            </a:r>
          </a:p>
          <a:p>
            <a:pPr eaLnBrk="1" hangingPunct="1"/>
            <a:endParaRPr lang="en-US" altLang="en-US" sz="2200" smtClean="0"/>
          </a:p>
          <a:p>
            <a:pPr eaLnBrk="1" hangingPunct="1"/>
            <a:r>
              <a:rPr lang="en-US" altLang="en-US" sz="2200" smtClean="0"/>
              <a:t>In cases where the Musharakah is specified and meant for a specified project or activities, only expenses that can be identified by the partners or deemed direct expenses to the project may be deductible.</a:t>
            </a:r>
          </a:p>
          <a:p>
            <a:pPr eaLnBrk="1" hangingPunct="1"/>
            <a:endParaRPr lang="en-US" altLang="en-US" sz="2200" smtClean="0"/>
          </a:p>
          <a:p>
            <a:pPr eaLnBrk="1" hangingPunct="1"/>
            <a:r>
              <a:rPr lang="en-US" altLang="en-US" sz="2200" smtClean="0"/>
              <a:t>The profit sharing ratio may either be proportionate to the capital contribution or be based on a ratio or percentage which is agreed upon by all partners irrespective of their capital contribution.</a:t>
            </a:r>
          </a:p>
          <a:p>
            <a:pPr eaLnBrk="1" hangingPunct="1"/>
            <a:endParaRPr lang="en-US" altLang="en-US" sz="2200" smtClean="0"/>
          </a:p>
        </p:txBody>
      </p:sp>
      <p:sp>
        <p:nvSpPr>
          <p:cNvPr id="24579" name="Title 1"/>
          <p:cNvSpPr>
            <a:spLocks noGrp="1"/>
          </p:cNvSpPr>
          <p:nvPr>
            <p:ph type="title"/>
          </p:nvPr>
        </p:nvSpPr>
        <p:spPr>
          <a:xfrm>
            <a:off x="468313" y="25400"/>
            <a:ext cx="8280400" cy="1143000"/>
          </a:xfrm>
        </p:spPr>
        <p:txBody>
          <a:bodyPr/>
          <a:lstStyle/>
          <a:p>
            <a:pPr eaLnBrk="1" hangingPunct="1"/>
            <a:r>
              <a:rPr lang="en-US" altLang="en-US" sz="4000" smtClean="0"/>
              <a:t>3. Profit Sharing Rights</a:t>
            </a:r>
          </a:p>
        </p:txBody>
      </p:sp>
    </p:spTree>
    <p:extLst>
      <p:ext uri="{BB962C8B-B14F-4D97-AF65-F5344CB8AC3E}">
        <p14:creationId xmlns:p14="http://schemas.microsoft.com/office/powerpoint/2010/main" xmlns="" val="27418128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468313" y="1052513"/>
            <a:ext cx="8229600" cy="5616575"/>
          </a:xfrm>
        </p:spPr>
        <p:txBody>
          <a:bodyPr/>
          <a:lstStyle/>
          <a:p>
            <a:pPr marL="0" indent="0" eaLnBrk="1" hangingPunct="1">
              <a:lnSpc>
                <a:spcPct val="150000"/>
              </a:lnSpc>
              <a:buFontTx/>
              <a:buNone/>
            </a:pPr>
            <a:r>
              <a:rPr lang="en-US" altLang="en-US" sz="2400" u="sng" smtClean="0"/>
              <a:t>Illustration: Profit Sharing Ratio Basis</a:t>
            </a:r>
          </a:p>
          <a:p>
            <a:pPr marL="0" indent="0" eaLnBrk="1" hangingPunct="1">
              <a:lnSpc>
                <a:spcPct val="150000"/>
              </a:lnSpc>
              <a:buFontTx/>
              <a:buNone/>
            </a:pPr>
            <a:r>
              <a:rPr lang="en-US" altLang="en-US" sz="2400" smtClean="0"/>
              <a:t>‘A’ and ‘B’ contributed Rs.20,000 and Rs.80,000 respectively to form a Musharakah partnership. While B has decided not to take part in the management of the business venture, A has committed to managing the business of the partnership. According to the first provision, the profit sharing ratio between A and B should be 20:80 or 1/5 and 4/5 respectively. The ratio could be of any ratio such as 80:20 or 50:50 or any other arrangement as agreed upon by both parties.</a:t>
            </a:r>
          </a:p>
        </p:txBody>
      </p:sp>
      <p:sp>
        <p:nvSpPr>
          <p:cNvPr id="25603" name="Title 1"/>
          <p:cNvSpPr>
            <a:spLocks noGrp="1"/>
          </p:cNvSpPr>
          <p:nvPr>
            <p:ph type="title"/>
          </p:nvPr>
        </p:nvSpPr>
        <p:spPr>
          <a:xfrm>
            <a:off x="468313" y="25400"/>
            <a:ext cx="8280400" cy="955675"/>
          </a:xfrm>
        </p:spPr>
        <p:txBody>
          <a:bodyPr/>
          <a:lstStyle/>
          <a:p>
            <a:pPr eaLnBrk="1" hangingPunct="1"/>
            <a:r>
              <a:rPr lang="en-US" altLang="en-US" sz="4000" smtClean="0"/>
              <a:t>3. Profit Sharing Rights</a:t>
            </a:r>
          </a:p>
        </p:txBody>
      </p:sp>
    </p:spTree>
    <p:extLst>
      <p:ext uri="{BB962C8B-B14F-4D97-AF65-F5344CB8AC3E}">
        <p14:creationId xmlns:p14="http://schemas.microsoft.com/office/powerpoint/2010/main" xmlns="" val="996406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p:cNvSpPr>
            <a:spLocks noGrp="1"/>
          </p:cNvSpPr>
          <p:nvPr>
            <p:ph type="title"/>
          </p:nvPr>
        </p:nvSpPr>
        <p:spPr/>
        <p:txBody>
          <a:bodyPr/>
          <a:lstStyle/>
          <a:p>
            <a:pPr eaLnBrk="1" hangingPunct="1"/>
            <a:r>
              <a:rPr lang="en-US" altLang="en-US" sz="4000" dirty="0" smtClean="0"/>
              <a:t>3. Profit Sharing Rights</a:t>
            </a:r>
          </a:p>
        </p:txBody>
      </p:sp>
      <p:sp>
        <p:nvSpPr>
          <p:cNvPr id="3" name="Content Placeholder 2"/>
          <p:cNvSpPr>
            <a:spLocks noGrp="1"/>
          </p:cNvSpPr>
          <p:nvPr>
            <p:ph idx="1"/>
          </p:nvPr>
        </p:nvSpPr>
        <p:spPr/>
        <p:txBody>
          <a:bodyPr/>
          <a:lstStyle/>
          <a:p>
            <a:pPr>
              <a:lnSpc>
                <a:spcPct val="200000"/>
              </a:lnSpc>
              <a:defRPr/>
            </a:pPr>
            <a:r>
              <a:rPr lang="en-US" sz="2000" dirty="0" smtClean="0"/>
              <a:t>It is not permissible to include a condition in Musharakah contract that stipulates a pre-determined fixed amount of profit to one partner which deprives the profit share of the other partner.</a:t>
            </a:r>
            <a:endParaRPr lang="en-US" sz="2000" dirty="0"/>
          </a:p>
          <a:p>
            <a:pPr>
              <a:lnSpc>
                <a:spcPct val="200000"/>
              </a:lnSpc>
              <a:defRPr/>
            </a:pPr>
            <a:r>
              <a:rPr lang="en-US" sz="2000" dirty="0"/>
              <a:t>However, a lump sum amount of profit may be permissible if the profits are more than a certain benchmark profit.</a:t>
            </a:r>
          </a:p>
          <a:p>
            <a:pPr marL="0" indent="0" eaLnBrk="1" hangingPunct="1">
              <a:lnSpc>
                <a:spcPct val="150000"/>
              </a:lnSpc>
              <a:buNone/>
              <a:defRPr/>
            </a:pPr>
            <a:endParaRPr lang="en-US" sz="2000" dirty="0" smtClean="0"/>
          </a:p>
        </p:txBody>
      </p:sp>
    </p:spTree>
    <p:extLst>
      <p:ext uri="{BB962C8B-B14F-4D97-AF65-F5344CB8AC3E}">
        <p14:creationId xmlns:p14="http://schemas.microsoft.com/office/powerpoint/2010/main" xmlns="" val="30857752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Title 1"/>
          <p:cNvSpPr>
            <a:spLocks noGrp="1"/>
          </p:cNvSpPr>
          <p:nvPr>
            <p:ph type="title"/>
          </p:nvPr>
        </p:nvSpPr>
        <p:spPr/>
        <p:txBody>
          <a:bodyPr/>
          <a:lstStyle/>
          <a:p>
            <a:pPr eaLnBrk="1" hangingPunct="1"/>
            <a:r>
              <a:rPr lang="en-US" altLang="en-US" sz="4000" smtClean="0"/>
              <a:t>3. Profit Sharing Rights</a:t>
            </a:r>
          </a:p>
        </p:txBody>
      </p:sp>
      <p:sp>
        <p:nvSpPr>
          <p:cNvPr id="28674" name="Content Placeholder 2"/>
          <p:cNvSpPr>
            <a:spLocks noGrp="1"/>
          </p:cNvSpPr>
          <p:nvPr>
            <p:ph idx="1"/>
          </p:nvPr>
        </p:nvSpPr>
        <p:spPr/>
        <p:txBody>
          <a:bodyPr>
            <a:normAutofit/>
          </a:bodyPr>
          <a:lstStyle/>
          <a:p>
            <a:pPr eaLnBrk="1" hangingPunct="1">
              <a:lnSpc>
                <a:spcPct val="200000"/>
              </a:lnSpc>
            </a:pPr>
            <a:r>
              <a:rPr lang="en-US" altLang="en-US" sz="2000" smtClean="0"/>
              <a:t>It is not permissible to express profit in a Musharakah, in a form of percentage of capital only, that means a payment of fixed profit regardless of the actual profit realized.</a:t>
            </a:r>
          </a:p>
          <a:p>
            <a:pPr eaLnBrk="1" hangingPunct="1">
              <a:lnSpc>
                <a:spcPct val="200000"/>
              </a:lnSpc>
            </a:pPr>
            <a:r>
              <a:rPr lang="en-US" altLang="en-US" sz="2000" smtClean="0"/>
              <a:t>Partner(s) in Musharakah, shall not fully or partially guarantee the principal and profit of another partner(s).</a:t>
            </a:r>
          </a:p>
          <a:p>
            <a:pPr eaLnBrk="1" hangingPunct="1">
              <a:lnSpc>
                <a:spcPct val="200000"/>
              </a:lnSpc>
            </a:pPr>
            <a:endParaRPr lang="en-US" altLang="en-US" sz="2000" dirty="0" smtClean="0"/>
          </a:p>
        </p:txBody>
      </p:sp>
    </p:spTree>
    <p:extLst>
      <p:ext uri="{BB962C8B-B14F-4D97-AF65-F5344CB8AC3E}">
        <p14:creationId xmlns:p14="http://schemas.microsoft.com/office/powerpoint/2010/main" xmlns="" val="8674007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975"/>
            <a:ext cx="8507413" cy="5545138"/>
          </a:xfrm>
        </p:spPr>
        <p:txBody>
          <a:bodyPr/>
          <a:lstStyle/>
          <a:p>
            <a:pPr eaLnBrk="1" hangingPunct="1">
              <a:defRPr/>
            </a:pPr>
            <a:r>
              <a:rPr lang="en-US" sz="2300" dirty="0" smtClean="0"/>
              <a:t>A third party who is not related to any party in the Musharakah in terms of equity ownership and management control may guarantee the profit to the Musharakah venture subject to certain conditions.</a:t>
            </a:r>
          </a:p>
          <a:p>
            <a:pPr eaLnBrk="1" hangingPunct="1">
              <a:defRPr/>
            </a:pPr>
            <a:endParaRPr lang="en-US" sz="1000" dirty="0" smtClean="0"/>
          </a:p>
          <a:p>
            <a:pPr marL="350838" indent="0" eaLnBrk="1" hangingPunct="1">
              <a:buFontTx/>
              <a:buNone/>
              <a:defRPr/>
            </a:pPr>
            <a:r>
              <a:rPr lang="en-US" sz="2300" u="sng" dirty="0" smtClean="0"/>
              <a:t>Illustration: Guaranteed Rental Income for Profit Distribution</a:t>
            </a:r>
          </a:p>
          <a:p>
            <a:pPr marL="350838" indent="0" eaLnBrk="1" hangingPunct="1">
              <a:buFontTx/>
              <a:buNone/>
              <a:defRPr/>
            </a:pPr>
            <a:r>
              <a:rPr lang="en-US" sz="2300" dirty="0" smtClean="0"/>
              <a:t>If a Musharakah financing agreement is signed to build and rent a property to an identified tenant. The partners can obtain an undertaking from the prospective tenant that upon completion of the property and its availability for occupancy, the tenant will lease the property for a specified period at an agreed rental rate. Profit to be shared between the partners is based on the guaranteed rental income by the lessee for the lease agreement. This guaranteed rental by a third party is permissible.</a:t>
            </a:r>
          </a:p>
        </p:txBody>
      </p:sp>
      <p:sp>
        <p:nvSpPr>
          <p:cNvPr id="29699" name="Title 1"/>
          <p:cNvSpPr>
            <a:spLocks noGrp="1"/>
          </p:cNvSpPr>
          <p:nvPr>
            <p:ph type="title"/>
          </p:nvPr>
        </p:nvSpPr>
        <p:spPr>
          <a:xfrm>
            <a:off x="468313" y="25400"/>
            <a:ext cx="8280400" cy="1143000"/>
          </a:xfrm>
        </p:spPr>
        <p:txBody>
          <a:bodyPr/>
          <a:lstStyle/>
          <a:p>
            <a:pPr eaLnBrk="1" hangingPunct="1"/>
            <a:r>
              <a:rPr lang="en-US" altLang="en-US" sz="4000" smtClean="0"/>
              <a:t>3. Profit Sharing Rights</a:t>
            </a:r>
          </a:p>
        </p:txBody>
      </p:sp>
    </p:spTree>
    <p:extLst>
      <p:ext uri="{BB962C8B-B14F-4D97-AF65-F5344CB8AC3E}">
        <p14:creationId xmlns:p14="http://schemas.microsoft.com/office/powerpoint/2010/main" xmlns="" val="379940164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188913"/>
            <a:ext cx="8229600" cy="1008062"/>
          </a:xfrm>
        </p:spPr>
        <p:txBody>
          <a:bodyPr/>
          <a:lstStyle/>
          <a:p>
            <a:pPr eaLnBrk="1" hangingPunct="1"/>
            <a:r>
              <a:rPr lang="en-US" altLang="en-US" sz="4000" smtClean="0"/>
              <a:t>3. Profit Sharing Rights</a:t>
            </a:r>
          </a:p>
        </p:txBody>
      </p:sp>
      <p:sp>
        <p:nvSpPr>
          <p:cNvPr id="3" name="Content Placeholder 2"/>
          <p:cNvSpPr>
            <a:spLocks noGrp="1"/>
          </p:cNvSpPr>
          <p:nvPr>
            <p:ph idx="1"/>
          </p:nvPr>
        </p:nvSpPr>
        <p:spPr>
          <a:xfrm>
            <a:off x="323850" y="1196975"/>
            <a:ext cx="8496300" cy="5327650"/>
          </a:xfrm>
        </p:spPr>
        <p:txBody>
          <a:bodyPr/>
          <a:lstStyle/>
          <a:p>
            <a:pPr eaLnBrk="1" hangingPunct="1">
              <a:defRPr/>
            </a:pPr>
            <a:r>
              <a:rPr lang="en-US" sz="2300" dirty="0" smtClean="0"/>
              <a:t>Any unusual investment income from Shariah prohibited activities of a Musharakah venture due to unavoidable circumstances will be distributed to charity.</a:t>
            </a:r>
          </a:p>
          <a:p>
            <a:pPr eaLnBrk="1" hangingPunct="1">
              <a:defRPr/>
            </a:pPr>
            <a:endParaRPr lang="en-US" sz="2300" dirty="0" smtClean="0"/>
          </a:p>
          <a:p>
            <a:pPr marL="350838" indent="0" eaLnBrk="1" hangingPunct="1">
              <a:buFontTx/>
              <a:buNone/>
              <a:defRPr/>
            </a:pPr>
            <a:r>
              <a:rPr lang="en-US" sz="2300" u="sng" dirty="0" smtClean="0"/>
              <a:t>Illustration: Non-Compliant Activities and Disposal of Shares</a:t>
            </a:r>
          </a:p>
          <a:p>
            <a:pPr marL="350838" indent="0" eaLnBrk="1" hangingPunct="1">
              <a:buFontTx/>
              <a:buNone/>
              <a:defRPr/>
            </a:pPr>
            <a:r>
              <a:rPr lang="en-US" sz="2300" dirty="0" smtClean="0"/>
              <a:t>Investors, through Musharakah participation, subscribe to an investment fund that invests in a portfolio of several large companies. During the investment period one of the companies shifted its core business to non Shariah compliant activities. The fund manager responded by disposing of the investments in the company. Gains from the disposal of the share for the period of non-compliant activities are to be identified and distributed to charity.</a:t>
            </a:r>
          </a:p>
        </p:txBody>
      </p:sp>
    </p:spTree>
    <p:extLst>
      <p:ext uri="{BB962C8B-B14F-4D97-AF65-F5344CB8AC3E}">
        <p14:creationId xmlns:p14="http://schemas.microsoft.com/office/powerpoint/2010/main" xmlns="" val="24039650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115888"/>
            <a:ext cx="8229600" cy="936625"/>
          </a:xfrm>
        </p:spPr>
        <p:txBody>
          <a:bodyPr/>
          <a:lstStyle/>
          <a:p>
            <a:pPr eaLnBrk="1" hangingPunct="1"/>
            <a:r>
              <a:rPr lang="en-US" altLang="en-US" sz="4000" smtClean="0"/>
              <a:t>4. Loss Sharing</a:t>
            </a:r>
          </a:p>
        </p:txBody>
      </p:sp>
      <p:sp>
        <p:nvSpPr>
          <p:cNvPr id="31747" name="Content Placeholder 2"/>
          <p:cNvSpPr>
            <a:spLocks noGrp="1"/>
          </p:cNvSpPr>
          <p:nvPr>
            <p:ph idx="1"/>
          </p:nvPr>
        </p:nvSpPr>
        <p:spPr>
          <a:xfrm>
            <a:off x="457200" y="1052513"/>
            <a:ext cx="8229600" cy="5472112"/>
          </a:xfrm>
        </p:spPr>
        <p:txBody>
          <a:bodyPr>
            <a:normAutofit lnSpcReduction="10000"/>
          </a:bodyPr>
          <a:lstStyle/>
          <a:p>
            <a:pPr eaLnBrk="1" hangingPunct="1">
              <a:lnSpc>
                <a:spcPct val="150000"/>
              </a:lnSpc>
            </a:pPr>
            <a:r>
              <a:rPr lang="en-US" altLang="en-US" sz="2300" smtClean="0"/>
              <a:t>Capital loss incurs when a capital asset (investment or real estate) decreases in value. The loss is not realized until the asset is sold for a lower price than the purchase price.</a:t>
            </a:r>
          </a:p>
          <a:p>
            <a:pPr eaLnBrk="1" hangingPunct="1">
              <a:lnSpc>
                <a:spcPct val="150000"/>
              </a:lnSpc>
            </a:pPr>
            <a:r>
              <a:rPr lang="en-US" altLang="en-US" sz="2300" smtClean="0"/>
              <a:t>Loss shall be shared among the partners proportionate to their capital contribution.</a:t>
            </a:r>
          </a:p>
          <a:p>
            <a:pPr eaLnBrk="1" hangingPunct="1">
              <a:lnSpc>
                <a:spcPct val="150000"/>
              </a:lnSpc>
            </a:pPr>
            <a:r>
              <a:rPr lang="en-US" altLang="en-US" sz="2300" smtClean="0"/>
              <a:t>Preferential treatment to a particular partner over the others in the same Musharakah venture in absorbing the loss shall not be permissible.</a:t>
            </a:r>
          </a:p>
          <a:p>
            <a:pPr eaLnBrk="1" hangingPunct="1">
              <a:lnSpc>
                <a:spcPct val="150000"/>
              </a:lnSpc>
            </a:pPr>
            <a:r>
              <a:rPr lang="en-US" altLang="en-US" sz="2300" smtClean="0"/>
              <a:t>The loss to the partners shall be limited to the capital contribution of each partner.</a:t>
            </a:r>
          </a:p>
          <a:p>
            <a:pPr eaLnBrk="1" hangingPunct="1">
              <a:lnSpc>
                <a:spcPct val="150000"/>
              </a:lnSpc>
            </a:pPr>
            <a:endParaRPr lang="en-US" altLang="en-US" sz="2300" smtClean="0"/>
          </a:p>
        </p:txBody>
      </p:sp>
    </p:spTree>
    <p:extLst>
      <p:ext uri="{BB962C8B-B14F-4D97-AF65-F5344CB8AC3E}">
        <p14:creationId xmlns:p14="http://schemas.microsoft.com/office/powerpoint/2010/main" xmlns="" val="1150699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95288" y="115888"/>
            <a:ext cx="8229600" cy="1143000"/>
          </a:xfrm>
        </p:spPr>
        <p:txBody>
          <a:bodyPr/>
          <a:lstStyle/>
          <a:p>
            <a:r>
              <a:rPr lang="en-US" altLang="en-US" smtClean="0"/>
              <a:t>Principles of Salam</a:t>
            </a:r>
          </a:p>
        </p:txBody>
      </p:sp>
      <p:sp>
        <p:nvSpPr>
          <p:cNvPr id="9219" name="Rectangle 1"/>
          <p:cNvSpPr>
            <a:spLocks noGrp="1" noChangeArrowheads="1"/>
          </p:cNvSpPr>
          <p:nvPr>
            <p:ph idx="1"/>
          </p:nvPr>
        </p:nvSpPr>
        <p:spPr>
          <a:xfrm>
            <a:off x="395288" y="1341438"/>
            <a:ext cx="8229600" cy="4967287"/>
          </a:xfrm>
        </p:spPr>
        <p:txBody>
          <a:bodyPr/>
          <a:lstStyle/>
          <a:p>
            <a:pPr marL="711200" indent="-708025" eaLnBrk="1" hangingPunct="1">
              <a:lnSpc>
                <a:spcPct val="150000"/>
              </a:lnSpc>
              <a:spcBef>
                <a:spcPts val="1500"/>
              </a:spcBef>
              <a:tabLst>
                <a:tab pos="711200" algn="l"/>
                <a:tab pos="823913" algn="l"/>
                <a:tab pos="1281113" algn="l"/>
                <a:tab pos="1738313" algn="l"/>
                <a:tab pos="2195513" algn="l"/>
                <a:tab pos="2652713" algn="l"/>
                <a:tab pos="3109913" algn="l"/>
                <a:tab pos="3567113" algn="l"/>
                <a:tab pos="4024313" algn="l"/>
                <a:tab pos="4481513" algn="l"/>
                <a:tab pos="4938713" algn="l"/>
                <a:tab pos="5395913" algn="l"/>
                <a:tab pos="5853113" algn="l"/>
                <a:tab pos="6310313" algn="l"/>
                <a:tab pos="6767513" algn="l"/>
                <a:tab pos="7224713" algn="l"/>
                <a:tab pos="7681913" algn="l"/>
                <a:tab pos="8139113" algn="l"/>
                <a:tab pos="8596313" algn="l"/>
                <a:tab pos="9053513" algn="l"/>
                <a:tab pos="9510713" algn="l"/>
              </a:tabLst>
            </a:pPr>
            <a:r>
              <a:rPr lang="en-US" altLang="en-US" sz="2400" smtClean="0"/>
              <a:t>An exception to the possession </a:t>
            </a:r>
          </a:p>
          <a:p>
            <a:pPr marL="711200" indent="-708025" eaLnBrk="1" hangingPunct="1">
              <a:lnSpc>
                <a:spcPct val="150000"/>
              </a:lnSpc>
              <a:spcBef>
                <a:spcPts val="1500"/>
              </a:spcBef>
              <a:tabLst>
                <a:tab pos="711200" algn="l"/>
                <a:tab pos="823913" algn="l"/>
                <a:tab pos="1281113" algn="l"/>
                <a:tab pos="1738313" algn="l"/>
                <a:tab pos="2195513" algn="l"/>
                <a:tab pos="2652713" algn="l"/>
                <a:tab pos="3109913" algn="l"/>
                <a:tab pos="3567113" algn="l"/>
                <a:tab pos="4024313" algn="l"/>
                <a:tab pos="4481513" algn="l"/>
                <a:tab pos="4938713" algn="l"/>
                <a:tab pos="5395913" algn="l"/>
                <a:tab pos="5853113" algn="l"/>
                <a:tab pos="6310313" algn="l"/>
                <a:tab pos="6767513" algn="l"/>
                <a:tab pos="7224713" algn="l"/>
                <a:tab pos="7681913" algn="l"/>
                <a:tab pos="8139113" algn="l"/>
                <a:tab pos="8596313" algn="l"/>
                <a:tab pos="9053513" algn="l"/>
                <a:tab pos="9510713" algn="l"/>
              </a:tabLst>
            </a:pPr>
            <a:r>
              <a:rPr lang="en-US" altLang="en-US" sz="2400" smtClean="0"/>
              <a:t>A contract opposite to Murabaha</a:t>
            </a:r>
          </a:p>
          <a:p>
            <a:pPr marL="711200" indent="-708025" eaLnBrk="1" hangingPunct="1">
              <a:lnSpc>
                <a:spcPct val="150000"/>
              </a:lnSpc>
              <a:spcBef>
                <a:spcPts val="1500"/>
              </a:spcBef>
              <a:tabLst>
                <a:tab pos="711200" algn="l"/>
                <a:tab pos="823913" algn="l"/>
                <a:tab pos="1281113" algn="l"/>
                <a:tab pos="1738313" algn="l"/>
                <a:tab pos="2195513" algn="l"/>
                <a:tab pos="2652713" algn="l"/>
                <a:tab pos="3109913" algn="l"/>
                <a:tab pos="3567113" algn="l"/>
                <a:tab pos="4024313" algn="l"/>
                <a:tab pos="4481513" algn="l"/>
                <a:tab pos="4938713" algn="l"/>
                <a:tab pos="5395913" algn="l"/>
                <a:tab pos="5853113" algn="l"/>
                <a:tab pos="6310313" algn="l"/>
                <a:tab pos="6767513" algn="l"/>
                <a:tab pos="7224713" algn="l"/>
                <a:tab pos="7681913" algn="l"/>
                <a:tab pos="8139113" algn="l"/>
                <a:tab pos="8596313" algn="l"/>
                <a:tab pos="9053513" algn="l"/>
                <a:tab pos="9510713" algn="l"/>
              </a:tabLst>
            </a:pPr>
            <a:r>
              <a:rPr lang="en-US" altLang="en-US" sz="2400" smtClean="0"/>
              <a:t>Payment of full price at spot - otherwise selling debt for debt</a:t>
            </a:r>
          </a:p>
          <a:p>
            <a:pPr marL="711200" indent="-708025" eaLnBrk="1" hangingPunct="1">
              <a:lnSpc>
                <a:spcPct val="150000"/>
              </a:lnSpc>
              <a:spcBef>
                <a:spcPts val="1500"/>
              </a:spcBef>
              <a:tabLst>
                <a:tab pos="711200" algn="l"/>
                <a:tab pos="823913" algn="l"/>
                <a:tab pos="1281113" algn="l"/>
                <a:tab pos="1738313" algn="l"/>
                <a:tab pos="2195513" algn="l"/>
                <a:tab pos="2652713" algn="l"/>
                <a:tab pos="3109913" algn="l"/>
                <a:tab pos="3567113" algn="l"/>
                <a:tab pos="4024313" algn="l"/>
                <a:tab pos="4481513" algn="l"/>
                <a:tab pos="4938713" algn="l"/>
                <a:tab pos="5395913" algn="l"/>
                <a:tab pos="5853113" algn="l"/>
                <a:tab pos="6310313" algn="l"/>
                <a:tab pos="6767513" algn="l"/>
                <a:tab pos="7224713" algn="l"/>
                <a:tab pos="7681913" algn="l"/>
                <a:tab pos="8139113" algn="l"/>
                <a:tab pos="8596313" algn="l"/>
                <a:tab pos="9053513" algn="l"/>
                <a:tab pos="9510713" algn="l"/>
              </a:tabLst>
            </a:pPr>
            <a:r>
              <a:rPr lang="en-US" altLang="en-US" sz="2400" smtClean="0"/>
              <a:t>Allowed in fungible commodities </a:t>
            </a:r>
          </a:p>
          <a:p>
            <a:pPr marL="711200" indent="-708025" eaLnBrk="1" hangingPunct="1">
              <a:lnSpc>
                <a:spcPct val="150000"/>
              </a:lnSpc>
              <a:spcBef>
                <a:spcPts val="1500"/>
              </a:spcBef>
              <a:tabLst>
                <a:tab pos="711200" algn="l"/>
                <a:tab pos="823913" algn="l"/>
                <a:tab pos="1281113" algn="l"/>
                <a:tab pos="1738313" algn="l"/>
                <a:tab pos="2195513" algn="l"/>
                <a:tab pos="2652713" algn="l"/>
                <a:tab pos="3109913" algn="l"/>
                <a:tab pos="3567113" algn="l"/>
                <a:tab pos="4024313" algn="l"/>
                <a:tab pos="4481513" algn="l"/>
                <a:tab pos="4938713" algn="l"/>
                <a:tab pos="5395913" algn="l"/>
                <a:tab pos="5853113" algn="l"/>
                <a:tab pos="6310313" algn="l"/>
                <a:tab pos="6767513" algn="l"/>
                <a:tab pos="7224713" algn="l"/>
                <a:tab pos="7681913" algn="l"/>
                <a:tab pos="8139113" algn="l"/>
                <a:tab pos="8596313" algn="l"/>
                <a:tab pos="9053513" algn="l"/>
                <a:tab pos="9510713" algn="l"/>
              </a:tabLst>
            </a:pPr>
            <a:r>
              <a:rPr lang="en-US" altLang="en-US" sz="2400" smtClean="0"/>
              <a:t>Product of a particular origin can't be specified </a:t>
            </a:r>
          </a:p>
          <a:p>
            <a:pPr marL="711200" indent="-708025" eaLnBrk="1" hangingPunct="1">
              <a:lnSpc>
                <a:spcPct val="150000"/>
              </a:lnSpc>
              <a:spcBef>
                <a:spcPts val="1500"/>
              </a:spcBef>
              <a:tabLst>
                <a:tab pos="711200" algn="l"/>
                <a:tab pos="823913" algn="l"/>
                <a:tab pos="1281113" algn="l"/>
                <a:tab pos="1738313" algn="l"/>
                <a:tab pos="2195513" algn="l"/>
                <a:tab pos="2652713" algn="l"/>
                <a:tab pos="3109913" algn="l"/>
                <a:tab pos="3567113" algn="l"/>
                <a:tab pos="4024313" algn="l"/>
                <a:tab pos="4481513" algn="l"/>
                <a:tab pos="4938713" algn="l"/>
                <a:tab pos="5395913" algn="l"/>
                <a:tab pos="5853113" algn="l"/>
                <a:tab pos="6310313" algn="l"/>
                <a:tab pos="6767513" algn="l"/>
                <a:tab pos="7224713" algn="l"/>
                <a:tab pos="7681913" algn="l"/>
                <a:tab pos="8139113" algn="l"/>
                <a:tab pos="8596313" algn="l"/>
                <a:tab pos="9053513" algn="l"/>
                <a:tab pos="9510713" algn="l"/>
              </a:tabLst>
            </a:pPr>
            <a:r>
              <a:rPr lang="en-US" altLang="en-US" sz="2400" smtClean="0"/>
              <a:t>Quality and quantity decided in unambiguous terms</a:t>
            </a:r>
          </a:p>
        </p:txBody>
      </p:sp>
    </p:spTree>
    <p:extLst>
      <p:ext uri="{BB962C8B-B14F-4D97-AF65-F5344CB8AC3E}">
        <p14:creationId xmlns:p14="http://schemas.microsoft.com/office/powerpoint/2010/main" xmlns="" val="408754672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altLang="en-US" sz="4000" smtClean="0"/>
              <a:t>4. Loss Sharing</a:t>
            </a:r>
          </a:p>
        </p:txBody>
      </p:sp>
      <p:sp>
        <p:nvSpPr>
          <p:cNvPr id="32771" name="Content Placeholder 2"/>
          <p:cNvSpPr>
            <a:spLocks noGrp="1"/>
          </p:cNvSpPr>
          <p:nvPr>
            <p:ph idx="1"/>
          </p:nvPr>
        </p:nvSpPr>
        <p:spPr/>
        <p:txBody>
          <a:bodyPr/>
          <a:lstStyle/>
          <a:p>
            <a:pPr marL="0" indent="0" eaLnBrk="1" hangingPunct="1">
              <a:lnSpc>
                <a:spcPct val="150000"/>
              </a:lnSpc>
              <a:buNone/>
            </a:pPr>
            <a:r>
              <a:rPr lang="en-US" altLang="en-US" sz="2400" dirty="0" smtClean="0"/>
              <a:t>A third party may undertake to bear the loss of a partner. In order to encourage public participation in the Musharakah investment the government may provide a guarantee on the capital of a Musharakah venture. This type of guarantee is permissible and valid as the government is an independent party to the Musharakah venture.</a:t>
            </a:r>
          </a:p>
        </p:txBody>
      </p:sp>
    </p:spTree>
    <p:extLst>
      <p:ext uri="{BB962C8B-B14F-4D97-AF65-F5344CB8AC3E}">
        <p14:creationId xmlns:p14="http://schemas.microsoft.com/office/powerpoint/2010/main" xmlns="" val="350790562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altLang="en-US" sz="4000" smtClean="0"/>
              <a:t>4. Loss Sharing</a:t>
            </a:r>
          </a:p>
        </p:txBody>
      </p:sp>
      <p:sp>
        <p:nvSpPr>
          <p:cNvPr id="33795" name="Content Placeholder 2"/>
          <p:cNvSpPr>
            <a:spLocks noGrp="1"/>
          </p:cNvSpPr>
          <p:nvPr>
            <p:ph idx="1"/>
          </p:nvPr>
        </p:nvSpPr>
        <p:spPr/>
        <p:txBody>
          <a:bodyPr/>
          <a:lstStyle/>
          <a:p>
            <a:pPr eaLnBrk="1" hangingPunct="1">
              <a:lnSpc>
                <a:spcPct val="150000"/>
              </a:lnSpc>
            </a:pPr>
            <a:r>
              <a:rPr lang="en-US" altLang="en-US" sz="2400" dirty="0" smtClean="0"/>
              <a:t>Upon realization of loss, a partner may agree, without any prior condition, to bear the loss of another partner at the time such a loss is realized.</a:t>
            </a:r>
          </a:p>
          <a:p>
            <a:pPr eaLnBrk="1" hangingPunct="1">
              <a:lnSpc>
                <a:spcPct val="150000"/>
              </a:lnSpc>
            </a:pPr>
            <a:r>
              <a:rPr lang="en-US" altLang="en-US" sz="2400" dirty="0" smtClean="0"/>
              <a:t>The loss due to misconduct, negligence and breach of terms and conditions by a managing partner shall be borne entirely by that partner.</a:t>
            </a:r>
          </a:p>
          <a:p>
            <a:pPr eaLnBrk="1" hangingPunct="1">
              <a:lnSpc>
                <a:spcPct val="150000"/>
              </a:lnSpc>
            </a:pPr>
            <a:endParaRPr lang="en-US" altLang="en-US" sz="2400" dirty="0" smtClean="0"/>
          </a:p>
        </p:txBody>
      </p:sp>
    </p:spTree>
    <p:extLst>
      <p:ext uri="{BB962C8B-B14F-4D97-AF65-F5344CB8AC3E}">
        <p14:creationId xmlns:p14="http://schemas.microsoft.com/office/powerpoint/2010/main" xmlns="" val="20607641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altLang="en-US" sz="4000" dirty="0" smtClean="0"/>
              <a:t>5. Partnership Venture</a:t>
            </a:r>
          </a:p>
        </p:txBody>
      </p:sp>
      <p:sp>
        <p:nvSpPr>
          <p:cNvPr id="34819" name="Content Placeholder 2"/>
          <p:cNvSpPr>
            <a:spLocks noGrp="1"/>
          </p:cNvSpPr>
          <p:nvPr>
            <p:ph idx="1"/>
          </p:nvPr>
        </p:nvSpPr>
        <p:spPr/>
        <p:txBody>
          <a:bodyPr>
            <a:noAutofit/>
          </a:bodyPr>
          <a:lstStyle/>
          <a:p>
            <a:pPr eaLnBrk="1" hangingPunct="1">
              <a:lnSpc>
                <a:spcPct val="150000"/>
              </a:lnSpc>
            </a:pPr>
            <a:r>
              <a:rPr lang="en-US" altLang="en-US" sz="2400" dirty="0" smtClean="0"/>
              <a:t>Business ventures of Musharakah shall be Shariah compliant and may be conducted in various sectors such as trading, plantation, construction, manufacturing, investment and services.</a:t>
            </a:r>
          </a:p>
          <a:p>
            <a:pPr eaLnBrk="1" hangingPunct="1">
              <a:lnSpc>
                <a:spcPct val="150000"/>
              </a:lnSpc>
            </a:pPr>
            <a:r>
              <a:rPr lang="en-US" altLang="en-US" sz="2400" dirty="0" smtClean="0"/>
              <a:t>A Musharakah contract may be adopted for non commercial activities which are non-profit oriented.</a:t>
            </a:r>
          </a:p>
          <a:p>
            <a:pPr eaLnBrk="1" hangingPunct="1">
              <a:lnSpc>
                <a:spcPct val="150000"/>
              </a:lnSpc>
            </a:pPr>
            <a:r>
              <a:rPr lang="en-US" altLang="en-US" sz="2400" dirty="0" smtClean="0"/>
              <a:t>Pre contracting costs like feasibility study fee may be charged to the customer subject to his/her consent.</a:t>
            </a:r>
          </a:p>
        </p:txBody>
      </p:sp>
    </p:spTree>
    <p:extLst>
      <p:ext uri="{BB962C8B-B14F-4D97-AF65-F5344CB8AC3E}">
        <p14:creationId xmlns:p14="http://schemas.microsoft.com/office/powerpoint/2010/main" xmlns="" val="256328849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457200" y="115888"/>
            <a:ext cx="8229600" cy="1009650"/>
          </a:xfrm>
        </p:spPr>
        <p:txBody>
          <a:bodyPr lIns="90000" tIns="46800" rIns="90000" bIns="46800"/>
          <a:lstStyle/>
          <a:p>
            <a:pPr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dirty="0" smtClean="0"/>
              <a:t>Mudarabah</a:t>
            </a:r>
          </a:p>
        </p:txBody>
      </p:sp>
      <p:sp>
        <p:nvSpPr>
          <p:cNvPr id="5123" name="Rectangle 2"/>
          <p:cNvSpPr>
            <a:spLocks noGrp="1" noChangeArrowheads="1"/>
          </p:cNvSpPr>
          <p:nvPr>
            <p:ph idx="1"/>
          </p:nvPr>
        </p:nvSpPr>
        <p:spPr>
          <a:xfrm>
            <a:off x="468313" y="1196975"/>
            <a:ext cx="8229600" cy="5327650"/>
          </a:xfrm>
        </p:spPr>
        <p:txBody>
          <a:bodyPr lIns="90000" tIns="46800" rIns="90000" bIns="46800">
            <a:noAutofit/>
          </a:bodyPr>
          <a:lstStyle/>
          <a:p>
            <a:pPr marL="0" indent="0">
              <a:lnSpc>
                <a:spcPct val="150000"/>
              </a:lnSpc>
              <a:spcBef>
                <a:spcPts val="700"/>
              </a:spcBef>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400" b="1" dirty="0"/>
              <a:t>Definition</a:t>
            </a:r>
            <a:endParaRPr lang="en-US" altLang="en-US" sz="2400" b="1" dirty="0" smtClean="0"/>
          </a:p>
          <a:p>
            <a:pPr eaLnBrk="1" hangingPunct="1">
              <a:lnSpc>
                <a:spcPct val="150000"/>
              </a:lnSpc>
              <a:spcBef>
                <a:spcPts val="700"/>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400" dirty="0" smtClean="0"/>
              <a:t>This is a kind of partnership between the two parties where one partner contributes capital and the other one contributes efforts as manager or entrepreneur. </a:t>
            </a:r>
          </a:p>
          <a:p>
            <a:pPr eaLnBrk="1" hangingPunct="1">
              <a:lnSpc>
                <a:spcPct val="150000"/>
              </a:lnSpc>
              <a:spcBef>
                <a:spcPts val="700"/>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400" dirty="0" smtClean="0"/>
              <a:t>The profit of the venture is share at an agreed ratio while the losses are borne by the capital provider.</a:t>
            </a:r>
          </a:p>
          <a:p>
            <a:pPr eaLnBrk="1" hangingPunct="1">
              <a:lnSpc>
                <a:spcPct val="150000"/>
              </a:lnSpc>
              <a:spcBef>
                <a:spcPts val="700"/>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400" dirty="0" smtClean="0"/>
              <a:t>The investment comes from “</a:t>
            </a:r>
            <a:r>
              <a:rPr lang="en-US" altLang="en-US" sz="2400" dirty="0" err="1" smtClean="0"/>
              <a:t>Rabb-ul-Maal</a:t>
            </a:r>
            <a:r>
              <a:rPr lang="en-US" altLang="en-US" sz="2400" dirty="0" smtClean="0"/>
              <a:t>” (Investor)  while the management and work is an exclusive responsibility of the working partner, who is called Mudarib. </a:t>
            </a:r>
          </a:p>
        </p:txBody>
      </p:sp>
    </p:spTree>
    <p:extLst>
      <p:ext uri="{BB962C8B-B14F-4D97-AF65-F5344CB8AC3E}">
        <p14:creationId xmlns:p14="http://schemas.microsoft.com/office/powerpoint/2010/main" xmlns="" val="2748427708"/>
      </p:ext>
    </p:extLst>
  </p:cSld>
  <p:clrMapOvr>
    <a:masterClrMapping/>
  </p:clrMapOvr>
  <p:transition spd="med"/>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mtClean="0"/>
              <a:t>Features of Mudaraba Contract</a:t>
            </a:r>
          </a:p>
        </p:txBody>
      </p:sp>
      <p:sp>
        <p:nvSpPr>
          <p:cNvPr id="3" name="Content Placeholder 2"/>
          <p:cNvSpPr>
            <a:spLocks noGrp="1"/>
          </p:cNvSpPr>
          <p:nvPr>
            <p:ph idx="1"/>
          </p:nvPr>
        </p:nvSpPr>
        <p:spPr/>
        <p:txBody>
          <a:bodyPr/>
          <a:lstStyle/>
          <a:p>
            <a:pPr marL="0" indent="0">
              <a:lnSpc>
                <a:spcPct val="150000"/>
              </a:lnSpc>
              <a:buFontTx/>
              <a:buNone/>
              <a:defRPr/>
            </a:pPr>
            <a:r>
              <a:rPr lang="en-US" altLang="en-US" sz="2800" dirty="0" smtClean="0"/>
              <a:t>There are number of principles governing the Mudaraba contract, e.g.</a:t>
            </a:r>
          </a:p>
          <a:p>
            <a:pPr marL="631825" indent="-631825">
              <a:lnSpc>
                <a:spcPct val="150000"/>
              </a:lnSpc>
              <a:buFontTx/>
              <a:buAutoNum type="arabicPeriod"/>
              <a:defRPr/>
            </a:pPr>
            <a:r>
              <a:rPr lang="en-US" altLang="en-US" sz="2800" dirty="0" smtClean="0"/>
              <a:t>Nature of the contract</a:t>
            </a:r>
          </a:p>
          <a:p>
            <a:pPr marL="631825" indent="-631825">
              <a:lnSpc>
                <a:spcPct val="150000"/>
              </a:lnSpc>
              <a:buFontTx/>
              <a:buAutoNum type="arabicPeriod"/>
              <a:defRPr/>
            </a:pPr>
            <a:r>
              <a:rPr lang="en-US" altLang="en-US" sz="2800" dirty="0" smtClean="0"/>
              <a:t>Capital</a:t>
            </a:r>
          </a:p>
          <a:p>
            <a:pPr marL="631825" indent="-631825">
              <a:lnSpc>
                <a:spcPct val="150000"/>
              </a:lnSpc>
              <a:buFontTx/>
              <a:buAutoNum type="arabicPeriod"/>
              <a:defRPr/>
            </a:pPr>
            <a:r>
              <a:rPr lang="en-US" altLang="en-US" sz="2800" dirty="0" smtClean="0"/>
              <a:t>Management of the Mudaraba</a:t>
            </a:r>
          </a:p>
          <a:p>
            <a:pPr marL="631825" indent="-631825">
              <a:lnSpc>
                <a:spcPct val="150000"/>
              </a:lnSpc>
              <a:buFontTx/>
              <a:buAutoNum type="arabicPeriod"/>
              <a:defRPr/>
            </a:pPr>
            <a:r>
              <a:rPr lang="en-US" altLang="en-US" sz="2800" dirty="0"/>
              <a:t>P</a:t>
            </a:r>
            <a:r>
              <a:rPr lang="en-US" altLang="en-US" sz="2800" dirty="0" smtClean="0"/>
              <a:t>rofit and loss sharing mechanism</a:t>
            </a:r>
          </a:p>
        </p:txBody>
      </p:sp>
    </p:spTree>
    <p:extLst>
      <p:ext uri="{BB962C8B-B14F-4D97-AF65-F5344CB8AC3E}">
        <p14:creationId xmlns:p14="http://schemas.microsoft.com/office/powerpoint/2010/main" xmlns="" val="183445174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z="4000" smtClean="0"/>
              <a:t>1. Nature of the Mudaraba Contract</a:t>
            </a:r>
          </a:p>
        </p:txBody>
      </p:sp>
      <p:sp>
        <p:nvSpPr>
          <p:cNvPr id="7171" name="Content Placeholder 2"/>
          <p:cNvSpPr>
            <a:spLocks noGrp="1"/>
          </p:cNvSpPr>
          <p:nvPr>
            <p:ph idx="1"/>
          </p:nvPr>
        </p:nvSpPr>
        <p:spPr>
          <a:xfrm>
            <a:off x="457200" y="1600200"/>
            <a:ext cx="8229600" cy="4852988"/>
          </a:xfrm>
        </p:spPr>
        <p:txBody>
          <a:bodyPr/>
          <a:lstStyle/>
          <a:p>
            <a:pPr>
              <a:lnSpc>
                <a:spcPct val="200000"/>
              </a:lnSpc>
            </a:pPr>
            <a:r>
              <a:rPr lang="en-US" altLang="en-US" sz="2400" dirty="0" smtClean="0"/>
              <a:t>Generally Mudaraba contract allows anyone of the contracting parties to terminate the contract unilaterally.</a:t>
            </a:r>
          </a:p>
          <a:p>
            <a:pPr>
              <a:lnSpc>
                <a:spcPct val="200000"/>
              </a:lnSpc>
            </a:pPr>
            <a:r>
              <a:rPr lang="en-US" altLang="en-US" sz="2400" dirty="0" smtClean="0"/>
              <a:t>However, the contract shall not be terminated unilaterally if the manager has started the work or when both parties have agreed not to terminate the contract during a specified time.</a:t>
            </a:r>
          </a:p>
        </p:txBody>
      </p:sp>
    </p:spTree>
    <p:extLst>
      <p:ext uri="{BB962C8B-B14F-4D97-AF65-F5344CB8AC3E}">
        <p14:creationId xmlns:p14="http://schemas.microsoft.com/office/powerpoint/2010/main" xmlns="" val="237863608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2. Capital</a:t>
            </a:r>
          </a:p>
        </p:txBody>
      </p:sp>
      <p:sp>
        <p:nvSpPr>
          <p:cNvPr id="8195" name="Content Placeholder 2"/>
          <p:cNvSpPr>
            <a:spLocks noGrp="1"/>
          </p:cNvSpPr>
          <p:nvPr>
            <p:ph idx="1"/>
          </p:nvPr>
        </p:nvSpPr>
        <p:spPr/>
        <p:txBody>
          <a:bodyPr>
            <a:normAutofit/>
          </a:bodyPr>
          <a:lstStyle/>
          <a:p>
            <a:pPr marL="457200" indent="-457200">
              <a:lnSpc>
                <a:spcPct val="200000"/>
              </a:lnSpc>
              <a:buFont typeface="+mj-lt"/>
              <a:buAutoNum type="arabicPeriod"/>
            </a:pPr>
            <a:r>
              <a:rPr lang="en-US" altLang="en-US" sz="2400" dirty="0" smtClean="0"/>
              <a:t>The capital shall be contributed by the capital provider and shall be managed by the manager to generate income.</a:t>
            </a:r>
          </a:p>
          <a:p>
            <a:pPr marL="457200" indent="-457200">
              <a:lnSpc>
                <a:spcPct val="200000"/>
              </a:lnSpc>
              <a:buFont typeface="+mj-lt"/>
              <a:buAutoNum type="arabicPeriod"/>
            </a:pPr>
            <a:r>
              <a:rPr lang="en-US" altLang="en-US" sz="2400" dirty="0" smtClean="0"/>
              <a:t>The capital of Mudarabah may be in the form of monetary or non-monetary assets.</a:t>
            </a:r>
          </a:p>
        </p:txBody>
      </p:sp>
    </p:spTree>
    <p:extLst>
      <p:ext uri="{BB962C8B-B14F-4D97-AF65-F5344CB8AC3E}">
        <p14:creationId xmlns:p14="http://schemas.microsoft.com/office/powerpoint/2010/main" xmlns="" val="94115549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mtClean="0"/>
              <a:t>2. Capital</a:t>
            </a:r>
          </a:p>
        </p:txBody>
      </p:sp>
      <p:sp>
        <p:nvSpPr>
          <p:cNvPr id="3" name="Content Placeholder 2"/>
          <p:cNvSpPr>
            <a:spLocks noGrp="1"/>
          </p:cNvSpPr>
          <p:nvPr>
            <p:ph idx="1"/>
          </p:nvPr>
        </p:nvSpPr>
        <p:spPr/>
        <p:txBody>
          <a:bodyPr>
            <a:normAutofit/>
          </a:bodyPr>
          <a:lstStyle/>
          <a:p>
            <a:pPr marL="457200" indent="-457200">
              <a:lnSpc>
                <a:spcPct val="150000"/>
              </a:lnSpc>
              <a:buFont typeface="+mj-lt"/>
              <a:buAutoNum type="arabicPeriod" startAt="3"/>
              <a:defRPr/>
            </a:pPr>
            <a:r>
              <a:rPr lang="en-US" altLang="en-US" sz="2400" dirty="0" smtClean="0"/>
              <a:t>Monetary assets of different currencies shall be valued according to an agreed currency at the time of signing the Mudarabah contract.</a:t>
            </a:r>
          </a:p>
          <a:p>
            <a:pPr marL="457200" indent="-457200">
              <a:lnSpc>
                <a:spcPct val="150000"/>
              </a:lnSpc>
              <a:buFont typeface="+mj-lt"/>
              <a:buAutoNum type="arabicPeriod" startAt="3"/>
              <a:defRPr/>
            </a:pPr>
            <a:r>
              <a:rPr lang="en-US" sz="2400" dirty="0"/>
              <a:t>The mutually agreed currency shall be applicable throughout the Mudarabah business venture. For example, any capital investments after the initial investment shall be converted into the currency mentioned in the prospectus</a:t>
            </a:r>
            <a:r>
              <a:rPr lang="en-US" sz="2400" dirty="0" smtClean="0"/>
              <a:t>.</a:t>
            </a:r>
          </a:p>
          <a:p>
            <a:pPr marL="457200" indent="-457200">
              <a:lnSpc>
                <a:spcPct val="150000"/>
              </a:lnSpc>
              <a:buFont typeface="+mj-lt"/>
              <a:buAutoNum type="arabicPeriod" startAt="3"/>
              <a:defRPr/>
            </a:pPr>
            <a:endParaRPr lang="en-US" sz="2400" dirty="0"/>
          </a:p>
          <a:p>
            <a:pPr marL="457200" indent="-457200">
              <a:lnSpc>
                <a:spcPct val="150000"/>
              </a:lnSpc>
              <a:buFont typeface="+mj-lt"/>
              <a:buAutoNum type="arabicPeriod" startAt="3"/>
              <a:defRPr/>
            </a:pPr>
            <a:endParaRPr lang="en-US" sz="2400" dirty="0"/>
          </a:p>
        </p:txBody>
      </p:sp>
    </p:spTree>
    <p:extLst>
      <p:ext uri="{BB962C8B-B14F-4D97-AF65-F5344CB8AC3E}">
        <p14:creationId xmlns:p14="http://schemas.microsoft.com/office/powerpoint/2010/main" xmlns="" val="314351240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dirty="0" smtClean="0"/>
              <a:t>2. Capital</a:t>
            </a:r>
          </a:p>
        </p:txBody>
      </p:sp>
      <p:sp>
        <p:nvSpPr>
          <p:cNvPr id="11267" name="Content Placeholder 2"/>
          <p:cNvSpPr>
            <a:spLocks noGrp="1"/>
          </p:cNvSpPr>
          <p:nvPr>
            <p:ph idx="1"/>
          </p:nvPr>
        </p:nvSpPr>
        <p:spPr/>
        <p:txBody>
          <a:bodyPr>
            <a:normAutofit fontScale="92500" lnSpcReduction="20000"/>
          </a:bodyPr>
          <a:lstStyle/>
          <a:p>
            <a:pPr marL="457200" indent="-457200">
              <a:lnSpc>
                <a:spcPct val="200000"/>
              </a:lnSpc>
              <a:buFont typeface="+mj-lt"/>
              <a:buAutoNum type="arabicPeriod" startAt="5"/>
            </a:pPr>
            <a:r>
              <a:rPr lang="en-US" altLang="en-US" sz="2400" dirty="0" smtClean="0"/>
              <a:t>Capital in the form of non-monetary assets which may include intangible assets shall be valued based on the valuation determined by a third party or as agreed upon by the contracting parties at the time of contract.</a:t>
            </a:r>
          </a:p>
          <a:p>
            <a:pPr marL="457200" indent="-457200">
              <a:lnSpc>
                <a:spcPct val="200000"/>
              </a:lnSpc>
              <a:buFont typeface="+mj-lt"/>
              <a:buAutoNum type="arabicPeriod" startAt="5"/>
            </a:pPr>
            <a:r>
              <a:rPr lang="en-US" altLang="en-US" sz="2400" dirty="0"/>
              <a:t> </a:t>
            </a:r>
            <a:r>
              <a:rPr lang="en-US" altLang="en-US" sz="2400" dirty="0" smtClean="0"/>
              <a:t>Upon </a:t>
            </a:r>
            <a:r>
              <a:rPr lang="en-US" altLang="en-US" sz="2400" dirty="0"/>
              <a:t>termination or the expiry of the </a:t>
            </a:r>
            <a:r>
              <a:rPr lang="en-US" altLang="en-US" sz="2400" dirty="0" smtClean="0"/>
              <a:t>contract non-monetary Mudarabah capital contributed may be redeemed at its original value invested or otherwise at its market value.</a:t>
            </a:r>
          </a:p>
        </p:txBody>
      </p:sp>
    </p:spTree>
    <p:extLst>
      <p:ext uri="{BB962C8B-B14F-4D97-AF65-F5344CB8AC3E}">
        <p14:creationId xmlns:p14="http://schemas.microsoft.com/office/powerpoint/2010/main" xmlns="" val="101424755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115888"/>
            <a:ext cx="8229600" cy="865187"/>
          </a:xfrm>
        </p:spPr>
        <p:txBody>
          <a:bodyPr/>
          <a:lstStyle/>
          <a:p>
            <a:r>
              <a:rPr lang="en-US" altLang="en-US" smtClean="0"/>
              <a:t>2. Capital</a:t>
            </a:r>
          </a:p>
        </p:txBody>
      </p:sp>
      <p:sp>
        <p:nvSpPr>
          <p:cNvPr id="12291" name="Content Placeholder 2"/>
          <p:cNvSpPr>
            <a:spLocks noGrp="1"/>
          </p:cNvSpPr>
          <p:nvPr>
            <p:ph idx="1"/>
          </p:nvPr>
        </p:nvSpPr>
        <p:spPr>
          <a:xfrm>
            <a:off x="457200" y="1052513"/>
            <a:ext cx="8229600" cy="5616575"/>
          </a:xfrm>
        </p:spPr>
        <p:txBody>
          <a:bodyPr>
            <a:normAutofit lnSpcReduction="10000"/>
          </a:bodyPr>
          <a:lstStyle/>
          <a:p>
            <a:pPr marL="0" indent="0">
              <a:lnSpc>
                <a:spcPct val="150000"/>
              </a:lnSpc>
              <a:buFontTx/>
              <a:buNone/>
            </a:pPr>
            <a:r>
              <a:rPr lang="en-US" altLang="en-US" sz="2400" u="sng" smtClean="0"/>
              <a:t>Illustration: Non Monetary Mudarabah Capital Contribution</a:t>
            </a:r>
          </a:p>
          <a:p>
            <a:pPr marL="0" indent="0">
              <a:lnSpc>
                <a:spcPct val="150000"/>
              </a:lnSpc>
              <a:buFontTx/>
              <a:buNone/>
            </a:pPr>
            <a:r>
              <a:rPr lang="en-US" altLang="en-US" sz="2400" smtClean="0"/>
              <a:t>A public transportation company, XYZ applied for Mudarabah-based financing from an Islamic Bank. The bank approves the application and agrees to provide five buses to the company as Mudarabah capital valued at Rs.10 million based on prevailing market value and the company should manage the operations of these buses.</a:t>
            </a:r>
          </a:p>
          <a:p>
            <a:pPr marL="0" indent="0">
              <a:lnSpc>
                <a:spcPct val="150000"/>
              </a:lnSpc>
              <a:buFontTx/>
              <a:buNone/>
            </a:pPr>
            <a:r>
              <a:rPr lang="en-US" altLang="en-US" sz="2400" smtClean="0"/>
              <a:t>Upon the termination of the contract the Murabaha capital may be valued at its original value or the residual market value as agreed in the contract.</a:t>
            </a:r>
          </a:p>
        </p:txBody>
      </p:sp>
    </p:spTree>
    <p:extLst>
      <p:ext uri="{BB962C8B-B14F-4D97-AF65-F5344CB8AC3E}">
        <p14:creationId xmlns:p14="http://schemas.microsoft.com/office/powerpoint/2010/main" xmlns="" val="42713181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smtClean="0"/>
              <a:t>Principles of Salam</a:t>
            </a:r>
          </a:p>
        </p:txBody>
      </p:sp>
      <p:sp>
        <p:nvSpPr>
          <p:cNvPr id="10243" name="Rectangle 1"/>
          <p:cNvSpPr>
            <a:spLocks noGrp="1" noChangeArrowheads="1"/>
          </p:cNvSpPr>
          <p:nvPr>
            <p:ph idx="1"/>
          </p:nvPr>
        </p:nvSpPr>
        <p:spPr/>
        <p:txBody>
          <a:bodyPr/>
          <a:lstStyle/>
          <a:p>
            <a:pPr eaLnBrk="1" hangingPunct="1">
              <a:lnSpc>
                <a:spcPct val="150000"/>
              </a:lnSpc>
              <a:spcBef>
                <a:spcPts val="1250"/>
              </a:spcBef>
              <a:tabLst>
                <a:tab pos="711200" algn="l"/>
                <a:tab pos="823913" algn="l"/>
                <a:tab pos="1281113" algn="l"/>
                <a:tab pos="1738313" algn="l"/>
                <a:tab pos="2195513" algn="l"/>
                <a:tab pos="2652713" algn="l"/>
                <a:tab pos="3109913" algn="l"/>
                <a:tab pos="3567113" algn="l"/>
                <a:tab pos="4024313" algn="l"/>
                <a:tab pos="4481513" algn="l"/>
                <a:tab pos="4938713" algn="l"/>
                <a:tab pos="5395913" algn="l"/>
                <a:tab pos="5853113" algn="l"/>
                <a:tab pos="6310313" algn="l"/>
                <a:tab pos="6767513" algn="l"/>
                <a:tab pos="7224713" algn="l"/>
                <a:tab pos="7681913" algn="l"/>
                <a:tab pos="8139113" algn="l"/>
                <a:tab pos="8596313" algn="l"/>
                <a:tab pos="9053513" algn="l"/>
                <a:tab pos="9510713" algn="l"/>
              </a:tabLst>
            </a:pPr>
            <a:r>
              <a:rPr lang="en-US" altLang="en-US" sz="2400" smtClean="0"/>
              <a:t>The commodity should remain in the market throughout the period of contract (different opinions).</a:t>
            </a:r>
          </a:p>
          <a:p>
            <a:pPr eaLnBrk="1" hangingPunct="1">
              <a:lnSpc>
                <a:spcPct val="150000"/>
              </a:lnSpc>
              <a:spcBef>
                <a:spcPts val="1250"/>
              </a:spcBef>
              <a:tabLst>
                <a:tab pos="711200" algn="l"/>
                <a:tab pos="823913" algn="l"/>
                <a:tab pos="1281113" algn="l"/>
                <a:tab pos="1738313" algn="l"/>
                <a:tab pos="2195513" algn="l"/>
                <a:tab pos="2652713" algn="l"/>
                <a:tab pos="3109913" algn="l"/>
                <a:tab pos="3567113" algn="l"/>
                <a:tab pos="4024313" algn="l"/>
                <a:tab pos="4481513" algn="l"/>
                <a:tab pos="4938713" algn="l"/>
                <a:tab pos="5395913" algn="l"/>
                <a:tab pos="5853113" algn="l"/>
                <a:tab pos="6310313" algn="l"/>
                <a:tab pos="6767513" algn="l"/>
                <a:tab pos="7224713" algn="l"/>
                <a:tab pos="7681913" algn="l"/>
                <a:tab pos="8139113" algn="l"/>
                <a:tab pos="8596313" algn="l"/>
                <a:tab pos="9053513" algn="l"/>
                <a:tab pos="9510713" algn="l"/>
              </a:tabLst>
            </a:pPr>
            <a:r>
              <a:rPr lang="en-US" altLang="en-US" sz="2400" smtClean="0"/>
              <a:t>The time of delivery should be sufficient to allow use of Salam capital conveniently </a:t>
            </a:r>
          </a:p>
          <a:p>
            <a:pPr eaLnBrk="1" hangingPunct="1">
              <a:lnSpc>
                <a:spcPct val="150000"/>
              </a:lnSpc>
              <a:spcBef>
                <a:spcPts val="1250"/>
              </a:spcBef>
              <a:tabLst>
                <a:tab pos="711200" algn="l"/>
                <a:tab pos="823913" algn="l"/>
                <a:tab pos="1281113" algn="l"/>
                <a:tab pos="1738313" algn="l"/>
                <a:tab pos="2195513" algn="l"/>
                <a:tab pos="2652713" algn="l"/>
                <a:tab pos="3109913" algn="l"/>
                <a:tab pos="3567113" algn="l"/>
                <a:tab pos="4024313" algn="l"/>
                <a:tab pos="4481513" algn="l"/>
                <a:tab pos="4938713" algn="l"/>
                <a:tab pos="5395913" algn="l"/>
                <a:tab pos="5853113" algn="l"/>
                <a:tab pos="6310313" algn="l"/>
                <a:tab pos="6767513" algn="l"/>
                <a:tab pos="7224713" algn="l"/>
                <a:tab pos="7681913" algn="l"/>
                <a:tab pos="8139113" algn="l"/>
                <a:tab pos="8596313" algn="l"/>
                <a:tab pos="9053513" algn="l"/>
                <a:tab pos="9510713" algn="l"/>
              </a:tabLst>
            </a:pPr>
            <a:r>
              <a:rPr lang="en-US" altLang="en-US" sz="2400" smtClean="0"/>
              <a:t>A security/guarantee is preferred as safeguard to the risk of default</a:t>
            </a:r>
          </a:p>
          <a:p>
            <a:pPr eaLnBrk="1" hangingPunct="1">
              <a:lnSpc>
                <a:spcPct val="150000"/>
              </a:lnSpc>
              <a:spcBef>
                <a:spcPts val="1250"/>
              </a:spcBef>
              <a:tabLst>
                <a:tab pos="711200" algn="l"/>
                <a:tab pos="823913" algn="l"/>
                <a:tab pos="1281113" algn="l"/>
                <a:tab pos="1738313" algn="l"/>
                <a:tab pos="2195513" algn="l"/>
                <a:tab pos="2652713" algn="l"/>
                <a:tab pos="3109913" algn="l"/>
                <a:tab pos="3567113" algn="l"/>
                <a:tab pos="4024313" algn="l"/>
                <a:tab pos="4481513" algn="l"/>
                <a:tab pos="4938713" algn="l"/>
                <a:tab pos="5395913" algn="l"/>
                <a:tab pos="5853113" algn="l"/>
                <a:tab pos="6310313" algn="l"/>
                <a:tab pos="6767513" algn="l"/>
                <a:tab pos="7224713" algn="l"/>
                <a:tab pos="7681913" algn="l"/>
                <a:tab pos="8139113" algn="l"/>
                <a:tab pos="8596313" algn="l"/>
                <a:tab pos="9053513" algn="l"/>
                <a:tab pos="9510713" algn="l"/>
              </a:tabLst>
            </a:pPr>
            <a:r>
              <a:rPr lang="en-US" altLang="en-US" sz="2400" smtClean="0"/>
              <a:t>Only commodity is delivered and not the money</a:t>
            </a:r>
          </a:p>
        </p:txBody>
      </p:sp>
    </p:spTree>
    <p:extLst>
      <p:ext uri="{BB962C8B-B14F-4D97-AF65-F5344CB8AC3E}">
        <p14:creationId xmlns:p14="http://schemas.microsoft.com/office/powerpoint/2010/main" xmlns="" val="145425169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68313" y="19050"/>
            <a:ext cx="8229600" cy="1143000"/>
          </a:xfrm>
        </p:spPr>
        <p:txBody>
          <a:bodyPr/>
          <a:lstStyle/>
          <a:p>
            <a:r>
              <a:rPr lang="en-US" altLang="en-US" smtClean="0"/>
              <a:t>2. Capital</a:t>
            </a:r>
          </a:p>
        </p:txBody>
      </p:sp>
      <p:sp>
        <p:nvSpPr>
          <p:cNvPr id="13315" name="Content Placeholder 2"/>
          <p:cNvSpPr>
            <a:spLocks noGrp="1"/>
          </p:cNvSpPr>
          <p:nvPr>
            <p:ph idx="1"/>
          </p:nvPr>
        </p:nvSpPr>
        <p:spPr>
          <a:xfrm>
            <a:off x="457200" y="1268413"/>
            <a:ext cx="8229600" cy="5184775"/>
          </a:xfrm>
        </p:spPr>
        <p:txBody>
          <a:bodyPr>
            <a:normAutofit lnSpcReduction="10000"/>
          </a:bodyPr>
          <a:lstStyle/>
          <a:p>
            <a:pPr marL="457200" indent="-457200">
              <a:lnSpc>
                <a:spcPct val="150000"/>
              </a:lnSpc>
              <a:buFont typeface="+mj-lt"/>
              <a:buAutoNum type="arabicPeriod" startAt="7"/>
            </a:pPr>
            <a:r>
              <a:rPr lang="en-US" altLang="en-US" sz="2400" dirty="0" smtClean="0"/>
              <a:t>Debts such as account receivables or loans due to a capital provider do not qualify as capital of Mudarabah.</a:t>
            </a:r>
          </a:p>
          <a:p>
            <a:pPr marL="457200" indent="-457200">
              <a:lnSpc>
                <a:spcPct val="150000"/>
              </a:lnSpc>
              <a:buFont typeface="+mj-lt"/>
              <a:buAutoNum type="arabicPeriod" startAt="7"/>
            </a:pPr>
            <a:r>
              <a:rPr lang="en-US" altLang="en-US" sz="2400" dirty="0" smtClean="0"/>
              <a:t>The agreed capital shall be made available to the manager to commence the business activities.</a:t>
            </a:r>
          </a:p>
          <a:p>
            <a:pPr marL="457200" indent="-457200">
              <a:lnSpc>
                <a:spcPct val="150000"/>
              </a:lnSpc>
              <a:buFont typeface="+mj-lt"/>
              <a:buAutoNum type="arabicPeriod" startAt="7"/>
            </a:pPr>
            <a:r>
              <a:rPr lang="en-US" altLang="en-US" sz="2400" dirty="0" smtClean="0"/>
              <a:t>The capital may be fully or partially disbursed or made available to the manager at the time of the contract or based on terms of the contract.</a:t>
            </a:r>
          </a:p>
          <a:p>
            <a:pPr marL="457200" indent="-457200">
              <a:lnSpc>
                <a:spcPct val="150000"/>
              </a:lnSpc>
              <a:buFont typeface="+mj-lt"/>
              <a:buAutoNum type="arabicPeriod" startAt="7"/>
            </a:pPr>
            <a:r>
              <a:rPr lang="en-US" altLang="en-US" sz="2400" dirty="0" smtClean="0"/>
              <a:t>Capital provider and manager may agree for a gradual withdrawal of Mudarabah capital by the capital provider.</a:t>
            </a:r>
          </a:p>
        </p:txBody>
      </p:sp>
    </p:spTree>
    <p:extLst>
      <p:ext uri="{BB962C8B-B14F-4D97-AF65-F5344CB8AC3E}">
        <p14:creationId xmlns:p14="http://schemas.microsoft.com/office/powerpoint/2010/main" xmlns="" val="181603477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2. Capital</a:t>
            </a:r>
          </a:p>
        </p:txBody>
      </p:sp>
      <p:sp>
        <p:nvSpPr>
          <p:cNvPr id="14339" name="Content Placeholder 2"/>
          <p:cNvSpPr>
            <a:spLocks noGrp="1"/>
          </p:cNvSpPr>
          <p:nvPr>
            <p:ph idx="1"/>
          </p:nvPr>
        </p:nvSpPr>
        <p:spPr/>
        <p:txBody>
          <a:bodyPr>
            <a:normAutofit lnSpcReduction="10000"/>
          </a:bodyPr>
          <a:lstStyle/>
          <a:p>
            <a:pPr marL="457200" indent="-457200">
              <a:lnSpc>
                <a:spcPct val="200000"/>
              </a:lnSpc>
              <a:buFont typeface="+mj-lt"/>
              <a:buAutoNum type="arabicPeriod" startAt="11"/>
            </a:pPr>
            <a:r>
              <a:rPr lang="en-US" altLang="en-US" sz="2400" dirty="0" smtClean="0"/>
              <a:t>Failure to provide capital by the capital provider as per the agreed schedule shall constitute a breach of promise according to specified terms and conditions of the contract. </a:t>
            </a:r>
          </a:p>
          <a:p>
            <a:pPr marL="457200" indent="-457200">
              <a:lnSpc>
                <a:spcPct val="200000"/>
              </a:lnSpc>
              <a:buFont typeface="+mj-lt"/>
              <a:buAutoNum type="arabicPeriod" startAt="11"/>
            </a:pPr>
            <a:r>
              <a:rPr lang="en-US" altLang="en-US" sz="2400" dirty="0" smtClean="0"/>
              <a:t>The manager has an option to terminate the agreement or both parties may agree to revise the agreement based on actual capital contribution.</a:t>
            </a:r>
          </a:p>
        </p:txBody>
      </p:sp>
    </p:spTree>
    <p:extLst>
      <p:ext uri="{BB962C8B-B14F-4D97-AF65-F5344CB8AC3E}">
        <p14:creationId xmlns:p14="http://schemas.microsoft.com/office/powerpoint/2010/main" xmlns="" val="183483413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t>2. Capital</a:t>
            </a:r>
          </a:p>
        </p:txBody>
      </p:sp>
      <p:sp>
        <p:nvSpPr>
          <p:cNvPr id="15363" name="Content Placeholder 2"/>
          <p:cNvSpPr>
            <a:spLocks noGrp="1"/>
          </p:cNvSpPr>
          <p:nvPr>
            <p:ph idx="1"/>
          </p:nvPr>
        </p:nvSpPr>
        <p:spPr>
          <a:xfrm>
            <a:off x="457200" y="1484313"/>
            <a:ext cx="8229600" cy="4641850"/>
          </a:xfrm>
        </p:spPr>
        <p:txBody>
          <a:bodyPr>
            <a:normAutofit/>
          </a:bodyPr>
          <a:lstStyle/>
          <a:p>
            <a:pPr marL="457200" indent="-457200">
              <a:lnSpc>
                <a:spcPct val="200000"/>
              </a:lnSpc>
              <a:buFont typeface="+mj-lt"/>
              <a:buAutoNum type="arabicPeriod" startAt="13"/>
            </a:pPr>
            <a:r>
              <a:rPr lang="en-US" altLang="en-US" sz="2400" dirty="0" smtClean="0"/>
              <a:t>Where the agreement is terminated the manager has to return the outstanding capital (if any). If the Mudarabah expenditure exceeds the actual capital contribution, such liability shall be borne by the capital provider up to the limit of the total amount committed under the contract.</a:t>
            </a:r>
          </a:p>
        </p:txBody>
      </p:sp>
    </p:spTree>
    <p:extLst>
      <p:ext uri="{BB962C8B-B14F-4D97-AF65-F5344CB8AC3E}">
        <p14:creationId xmlns:p14="http://schemas.microsoft.com/office/powerpoint/2010/main" xmlns="" val="291198397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381000"/>
            <a:ext cx="8229600" cy="1143000"/>
          </a:xfrm>
        </p:spPr>
        <p:txBody>
          <a:bodyPr/>
          <a:lstStyle/>
          <a:p>
            <a:r>
              <a:rPr lang="en-US" altLang="en-US" smtClean="0"/>
              <a:t>2. Capital</a:t>
            </a:r>
          </a:p>
        </p:txBody>
      </p:sp>
      <p:sp>
        <p:nvSpPr>
          <p:cNvPr id="16387" name="Content Placeholder 2"/>
          <p:cNvSpPr>
            <a:spLocks noGrp="1"/>
          </p:cNvSpPr>
          <p:nvPr>
            <p:ph idx="1"/>
          </p:nvPr>
        </p:nvSpPr>
        <p:spPr>
          <a:xfrm>
            <a:off x="457200" y="1600200"/>
            <a:ext cx="8229600" cy="4781550"/>
          </a:xfrm>
        </p:spPr>
        <p:txBody>
          <a:bodyPr/>
          <a:lstStyle/>
          <a:p>
            <a:pPr marL="457200" indent="-457200">
              <a:lnSpc>
                <a:spcPct val="150000"/>
              </a:lnSpc>
              <a:buFont typeface="+mj-lt"/>
              <a:buAutoNum type="arabicPeriod" startAt="14"/>
            </a:pPr>
            <a:r>
              <a:rPr lang="en-US" altLang="en-US" sz="2400" dirty="0" smtClean="0"/>
              <a:t>Upon liquidation or maturity of the Mudarabah contract, all outstanding capital shall be returned to the capital provider. </a:t>
            </a:r>
          </a:p>
          <a:p>
            <a:pPr marL="457200" indent="-457200">
              <a:lnSpc>
                <a:spcPct val="150000"/>
              </a:lnSpc>
              <a:buFont typeface="+mj-lt"/>
              <a:buAutoNum type="arabicPeriod" startAt="14"/>
            </a:pPr>
            <a:r>
              <a:rPr lang="en-US" altLang="en-US" sz="2400" dirty="0" smtClean="0"/>
              <a:t>Any outstanding capital including the share of profit shall be deemed as debt due to the capital provider.</a:t>
            </a:r>
          </a:p>
          <a:p>
            <a:pPr marL="457200" indent="-457200">
              <a:lnSpc>
                <a:spcPct val="150000"/>
              </a:lnSpc>
              <a:buFont typeface="+mj-lt"/>
              <a:buAutoNum type="arabicPeriod" startAt="14"/>
            </a:pPr>
            <a:r>
              <a:rPr lang="en-US" altLang="en-US" sz="2400" dirty="0" smtClean="0"/>
              <a:t>The manager shall not guarantee the Mudarabah capital.</a:t>
            </a:r>
          </a:p>
          <a:p>
            <a:pPr marL="457200" indent="-457200">
              <a:lnSpc>
                <a:spcPct val="150000"/>
              </a:lnSpc>
              <a:buFont typeface="+mj-lt"/>
              <a:buAutoNum type="arabicPeriod" startAt="14"/>
            </a:pPr>
            <a:endParaRPr lang="en-US" altLang="en-US" sz="2400" dirty="0" smtClean="0"/>
          </a:p>
        </p:txBody>
      </p:sp>
    </p:spTree>
    <p:extLst>
      <p:ext uri="{BB962C8B-B14F-4D97-AF65-F5344CB8AC3E}">
        <p14:creationId xmlns:p14="http://schemas.microsoft.com/office/powerpoint/2010/main" xmlns="" val="72431281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68313" y="115888"/>
            <a:ext cx="8229600" cy="1143000"/>
          </a:xfrm>
        </p:spPr>
        <p:txBody>
          <a:bodyPr/>
          <a:lstStyle/>
          <a:p>
            <a:r>
              <a:rPr lang="en-US" altLang="en-US" smtClean="0"/>
              <a:t>2. Capital</a:t>
            </a:r>
          </a:p>
        </p:txBody>
      </p:sp>
      <p:sp>
        <p:nvSpPr>
          <p:cNvPr id="17411" name="Content Placeholder 2"/>
          <p:cNvSpPr>
            <a:spLocks noGrp="1"/>
          </p:cNvSpPr>
          <p:nvPr>
            <p:ph idx="1"/>
          </p:nvPr>
        </p:nvSpPr>
        <p:spPr>
          <a:xfrm>
            <a:off x="457200" y="1341438"/>
            <a:ext cx="8229600" cy="4784725"/>
          </a:xfrm>
        </p:spPr>
        <p:txBody>
          <a:bodyPr/>
          <a:lstStyle/>
          <a:p>
            <a:pPr marL="457200" indent="-457200">
              <a:lnSpc>
                <a:spcPct val="200000"/>
              </a:lnSpc>
              <a:buFont typeface="+mj-lt"/>
              <a:buAutoNum type="arabicPeriod" startAt="17"/>
            </a:pPr>
            <a:r>
              <a:rPr lang="en-US" altLang="en-US" sz="2400" dirty="0" smtClean="0"/>
              <a:t>The capital provider may require the manager to arrange for an independent </a:t>
            </a:r>
            <a:r>
              <a:rPr lang="en-US" altLang="en-US" sz="2400" u="sng" dirty="0" smtClean="0"/>
              <a:t>third party performance guarantee</a:t>
            </a:r>
            <a:r>
              <a:rPr lang="en-US" altLang="en-US" sz="2400" dirty="0" smtClean="0"/>
              <a:t>. </a:t>
            </a:r>
          </a:p>
          <a:p>
            <a:pPr marL="457200" indent="-457200">
              <a:lnSpc>
                <a:spcPct val="200000"/>
              </a:lnSpc>
              <a:buFont typeface="+mj-lt"/>
              <a:buAutoNum type="arabicPeriod" startAt="17"/>
            </a:pPr>
            <a:r>
              <a:rPr lang="en-US" altLang="en-US" sz="2400" dirty="0" smtClean="0"/>
              <a:t>The guarantee shall be executed as a separate contract and be utilized to cover for any loss or depletion of capital in the event of </a:t>
            </a:r>
            <a:r>
              <a:rPr lang="en-US" altLang="en-US" sz="2400" u="sng" dirty="0" smtClean="0"/>
              <a:t>misconduct, negligence, dishonesty, fraud or breach of the terms </a:t>
            </a:r>
            <a:r>
              <a:rPr lang="en-US" altLang="en-US" sz="2400" dirty="0" smtClean="0"/>
              <a:t>of the contract by the manager.</a:t>
            </a:r>
          </a:p>
        </p:txBody>
      </p:sp>
    </p:spTree>
    <p:extLst>
      <p:ext uri="{BB962C8B-B14F-4D97-AF65-F5344CB8AC3E}">
        <p14:creationId xmlns:p14="http://schemas.microsoft.com/office/powerpoint/2010/main" xmlns="" val="225848734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z="4000" smtClean="0"/>
              <a:t>3. Management of the Mudaraba</a:t>
            </a:r>
          </a:p>
        </p:txBody>
      </p:sp>
      <p:sp>
        <p:nvSpPr>
          <p:cNvPr id="19459" name="Content Placeholder 2"/>
          <p:cNvSpPr>
            <a:spLocks noGrp="1"/>
          </p:cNvSpPr>
          <p:nvPr>
            <p:ph idx="1"/>
          </p:nvPr>
        </p:nvSpPr>
        <p:spPr>
          <a:xfrm>
            <a:off x="457200" y="1412875"/>
            <a:ext cx="8229600" cy="5111750"/>
          </a:xfrm>
        </p:spPr>
        <p:txBody>
          <a:bodyPr>
            <a:normAutofit lnSpcReduction="10000"/>
          </a:bodyPr>
          <a:lstStyle/>
          <a:p>
            <a:pPr marL="457200" indent="-457200">
              <a:lnSpc>
                <a:spcPct val="150000"/>
              </a:lnSpc>
              <a:buFont typeface="+mj-lt"/>
              <a:buAutoNum type="arabicPeriod"/>
            </a:pPr>
            <a:r>
              <a:rPr lang="en-US" altLang="en-US" sz="2400" dirty="0" smtClean="0"/>
              <a:t>Mudarabah capital will be used only for the Sharia compliant activities.</a:t>
            </a:r>
          </a:p>
          <a:p>
            <a:pPr marL="457200" indent="-457200">
              <a:lnSpc>
                <a:spcPct val="150000"/>
              </a:lnSpc>
              <a:buFont typeface="+mj-lt"/>
              <a:buAutoNum type="arabicPeriod"/>
            </a:pPr>
            <a:r>
              <a:rPr lang="en-US" altLang="en-US" sz="2400" dirty="0" smtClean="0"/>
              <a:t>Manger/Mudarib will have the exclusive rights to manage the contract. However, the capital provider has the right to information regarding the conduct of the business and manger.</a:t>
            </a:r>
          </a:p>
          <a:p>
            <a:pPr marL="457200" indent="-457200">
              <a:lnSpc>
                <a:spcPct val="150000"/>
              </a:lnSpc>
              <a:buFont typeface="+mj-lt"/>
              <a:buAutoNum type="arabicPeriod"/>
            </a:pPr>
            <a:r>
              <a:rPr lang="en-US" altLang="en-US" sz="2400" dirty="0" smtClean="0"/>
              <a:t>Manager shall not be liable for any loss of capital unless it is due to any negligence, dishonesty, misconduct or breach of contract.</a:t>
            </a:r>
          </a:p>
          <a:p>
            <a:pPr marL="457200" indent="-457200">
              <a:lnSpc>
                <a:spcPct val="150000"/>
              </a:lnSpc>
              <a:buFont typeface="+mj-lt"/>
              <a:buAutoNum type="arabicPeriod"/>
            </a:pPr>
            <a:endParaRPr lang="en-US" altLang="en-US" sz="2400" dirty="0" smtClean="0"/>
          </a:p>
        </p:txBody>
      </p:sp>
    </p:spTree>
    <p:extLst>
      <p:ext uri="{BB962C8B-B14F-4D97-AF65-F5344CB8AC3E}">
        <p14:creationId xmlns:p14="http://schemas.microsoft.com/office/powerpoint/2010/main" xmlns="" val="236506030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z="4000" smtClean="0"/>
              <a:t>3. Management of the Mudaraba</a:t>
            </a:r>
          </a:p>
        </p:txBody>
      </p:sp>
      <p:sp>
        <p:nvSpPr>
          <p:cNvPr id="3" name="Content Placeholder 2"/>
          <p:cNvSpPr>
            <a:spLocks noGrp="1"/>
          </p:cNvSpPr>
          <p:nvPr>
            <p:ph idx="1"/>
          </p:nvPr>
        </p:nvSpPr>
        <p:spPr>
          <a:xfrm>
            <a:off x="457200" y="1600200"/>
            <a:ext cx="8229600" cy="4997450"/>
          </a:xfrm>
        </p:spPr>
        <p:txBody>
          <a:bodyPr>
            <a:normAutofit lnSpcReduction="10000"/>
          </a:bodyPr>
          <a:lstStyle/>
          <a:p>
            <a:pPr marL="0" indent="0">
              <a:buFontTx/>
              <a:buNone/>
              <a:defRPr/>
            </a:pPr>
            <a:r>
              <a:rPr lang="en-US" sz="2800" u="sng" dirty="0" smtClean="0"/>
              <a:t>Restricted Mudaraba</a:t>
            </a:r>
            <a:endParaRPr lang="en-US" sz="2400" u="sng" dirty="0" smtClean="0"/>
          </a:p>
          <a:p>
            <a:pPr marL="0" indent="0">
              <a:buFontTx/>
              <a:buNone/>
              <a:defRPr/>
            </a:pPr>
            <a:r>
              <a:rPr lang="en-US" sz="2400" dirty="0" smtClean="0"/>
              <a:t>The powers of the manger shall be provided under the terms and conditions of the contract.</a:t>
            </a:r>
          </a:p>
          <a:p>
            <a:pPr>
              <a:defRPr/>
            </a:pPr>
            <a:r>
              <a:rPr lang="en-US" sz="2400" dirty="0" smtClean="0"/>
              <a:t>The contract may restrict the manager’s role/functions such as </a:t>
            </a:r>
          </a:p>
          <a:p>
            <a:pPr marL="912813">
              <a:defRPr/>
            </a:pPr>
            <a:r>
              <a:rPr lang="en-US" sz="2400" dirty="0" smtClean="0"/>
              <a:t>determination of location, </a:t>
            </a:r>
          </a:p>
          <a:p>
            <a:pPr marL="912813">
              <a:defRPr/>
            </a:pPr>
            <a:r>
              <a:rPr lang="en-US" sz="2400" dirty="0" smtClean="0"/>
              <a:t>period for investment, </a:t>
            </a:r>
          </a:p>
          <a:p>
            <a:pPr marL="912813">
              <a:defRPr/>
            </a:pPr>
            <a:r>
              <a:rPr lang="en-US" sz="2400" dirty="0" smtClean="0"/>
              <a:t>type of project and </a:t>
            </a:r>
          </a:p>
          <a:p>
            <a:pPr marL="912813">
              <a:defRPr/>
            </a:pPr>
            <a:r>
              <a:rPr lang="en-US" sz="2400" dirty="0" smtClean="0"/>
              <a:t>commingling of funds, </a:t>
            </a:r>
          </a:p>
          <a:p>
            <a:pPr marL="0" indent="0">
              <a:buFontTx/>
              <a:buNone/>
              <a:defRPr/>
            </a:pPr>
            <a:r>
              <a:rPr lang="en-US" sz="2400" dirty="0" smtClean="0"/>
              <a:t>provided it does not nullify the purpose/objective of the contract. However, the restrictions shall not unduly constrain the manager.</a:t>
            </a:r>
            <a:endParaRPr lang="en-US" sz="2400" dirty="0"/>
          </a:p>
        </p:txBody>
      </p:sp>
    </p:spTree>
    <p:extLst>
      <p:ext uri="{BB962C8B-B14F-4D97-AF65-F5344CB8AC3E}">
        <p14:creationId xmlns:p14="http://schemas.microsoft.com/office/powerpoint/2010/main" xmlns="" val="222970976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itle 1"/>
          <p:cNvSpPr>
            <a:spLocks noGrp="1"/>
          </p:cNvSpPr>
          <p:nvPr>
            <p:ph type="title"/>
          </p:nvPr>
        </p:nvSpPr>
        <p:spPr/>
        <p:txBody>
          <a:bodyPr/>
          <a:lstStyle/>
          <a:p>
            <a:r>
              <a:rPr lang="en-US" altLang="en-US" sz="4000" smtClean="0"/>
              <a:t>3. Management of the Mudaraba</a:t>
            </a:r>
          </a:p>
        </p:txBody>
      </p:sp>
      <p:sp>
        <p:nvSpPr>
          <p:cNvPr id="3" name="Content Placeholder 2"/>
          <p:cNvSpPr>
            <a:spLocks noGrp="1"/>
          </p:cNvSpPr>
          <p:nvPr>
            <p:ph idx="1"/>
          </p:nvPr>
        </p:nvSpPr>
        <p:spPr>
          <a:xfrm>
            <a:off x="457200" y="1371600"/>
            <a:ext cx="8229600" cy="5105400"/>
          </a:xfrm>
        </p:spPr>
        <p:txBody>
          <a:bodyPr>
            <a:normAutofit lnSpcReduction="10000"/>
          </a:bodyPr>
          <a:lstStyle/>
          <a:p>
            <a:pPr marL="0" indent="0">
              <a:lnSpc>
                <a:spcPct val="150000"/>
              </a:lnSpc>
              <a:buFontTx/>
              <a:buNone/>
              <a:defRPr/>
            </a:pPr>
            <a:r>
              <a:rPr lang="en-US" sz="2400" b="1" u="sng" dirty="0" smtClean="0"/>
              <a:t>Unrestricted Mudarabah </a:t>
            </a:r>
          </a:p>
          <a:p>
            <a:pPr marL="0" indent="0">
              <a:lnSpc>
                <a:spcPct val="150000"/>
              </a:lnSpc>
              <a:buFontTx/>
              <a:buNone/>
              <a:defRPr/>
            </a:pPr>
            <a:r>
              <a:rPr lang="en-US" sz="2400" dirty="0" err="1" smtClean="0"/>
              <a:t>Rabb-ul-maal</a:t>
            </a:r>
            <a:r>
              <a:rPr lang="en-US" sz="2400" dirty="0" smtClean="0"/>
              <a:t> </a:t>
            </a:r>
            <a:r>
              <a:rPr lang="en-US" sz="2400" dirty="0"/>
              <a:t>gives full freedom to Mudarib to undertake whatever business he/she deems fit, this is called unrestricted </a:t>
            </a:r>
            <a:r>
              <a:rPr lang="en-US" sz="2400" dirty="0" smtClean="0"/>
              <a:t>Mudarabah. The manager has the discretion to use the capital in the best interest of the Mudaraba.</a:t>
            </a:r>
            <a:endParaRPr lang="en-US" sz="2400" dirty="0"/>
          </a:p>
          <a:p>
            <a:pPr marL="0" indent="0">
              <a:lnSpc>
                <a:spcPct val="150000"/>
              </a:lnSpc>
              <a:buFontTx/>
              <a:buNone/>
              <a:defRPr/>
            </a:pPr>
            <a:r>
              <a:rPr lang="en-US" sz="2400" dirty="0" smtClean="0"/>
              <a:t>However</a:t>
            </a:r>
            <a:r>
              <a:rPr lang="en-US" sz="2400" dirty="0"/>
              <a:t>, </a:t>
            </a:r>
            <a:r>
              <a:rPr lang="en-US" sz="2400" dirty="0" smtClean="0"/>
              <a:t>Mudarib </a:t>
            </a:r>
            <a:r>
              <a:rPr lang="en-US" sz="2400" dirty="0"/>
              <a:t>is not authorized to:</a:t>
            </a:r>
          </a:p>
          <a:p>
            <a:pPr marL="914400" indent="-349250">
              <a:lnSpc>
                <a:spcPct val="150000"/>
              </a:lnSpc>
              <a:defRPr/>
            </a:pPr>
            <a:r>
              <a:rPr lang="en-US" sz="2400" dirty="0" smtClean="0"/>
              <a:t>Keep </a:t>
            </a:r>
            <a:r>
              <a:rPr lang="en-US" sz="2400" dirty="0"/>
              <a:t>another Mudarib or a partner</a:t>
            </a:r>
          </a:p>
          <a:p>
            <a:pPr marL="914400" indent="-349250">
              <a:lnSpc>
                <a:spcPct val="150000"/>
              </a:lnSpc>
              <a:defRPr/>
            </a:pPr>
            <a:r>
              <a:rPr lang="en-US" sz="2400" dirty="0" smtClean="0"/>
              <a:t>Mix </a:t>
            </a:r>
            <a:r>
              <a:rPr lang="en-US" sz="2400" dirty="0"/>
              <a:t>his own investment in that </a:t>
            </a:r>
            <a:r>
              <a:rPr lang="en-US" sz="2400" dirty="0" smtClean="0"/>
              <a:t>particular Mudaraba </a:t>
            </a:r>
            <a:r>
              <a:rPr lang="en-US" sz="2400" dirty="0"/>
              <a:t>without the consent of </a:t>
            </a:r>
            <a:r>
              <a:rPr lang="en-US" sz="2400" dirty="0" err="1"/>
              <a:t>Rabb-ul</a:t>
            </a:r>
            <a:r>
              <a:rPr lang="en-US" sz="2400" dirty="0"/>
              <a:t> </a:t>
            </a:r>
            <a:r>
              <a:rPr lang="en-US" sz="2400" dirty="0" err="1"/>
              <a:t>Maal</a:t>
            </a:r>
            <a:r>
              <a:rPr lang="en-US" sz="2400" dirty="0"/>
              <a:t>.</a:t>
            </a:r>
          </a:p>
          <a:p>
            <a:pPr>
              <a:lnSpc>
                <a:spcPct val="150000"/>
              </a:lnSpc>
              <a:defRPr/>
            </a:pPr>
            <a:endParaRPr lang="en-US" sz="2400" dirty="0"/>
          </a:p>
        </p:txBody>
      </p:sp>
    </p:spTree>
    <p:extLst>
      <p:ext uri="{BB962C8B-B14F-4D97-AF65-F5344CB8AC3E}">
        <p14:creationId xmlns:p14="http://schemas.microsoft.com/office/powerpoint/2010/main" xmlns="" val="26404301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z="4000" smtClean="0"/>
              <a:t>3. Management of the Mudaraba</a:t>
            </a:r>
          </a:p>
        </p:txBody>
      </p:sp>
      <p:sp>
        <p:nvSpPr>
          <p:cNvPr id="3" name="Content Placeholder 2"/>
          <p:cNvSpPr>
            <a:spLocks noGrp="1"/>
          </p:cNvSpPr>
          <p:nvPr>
            <p:ph idx="1"/>
          </p:nvPr>
        </p:nvSpPr>
        <p:spPr/>
        <p:txBody>
          <a:bodyPr/>
          <a:lstStyle/>
          <a:p>
            <a:pPr marL="0" indent="0">
              <a:buFontTx/>
              <a:buNone/>
              <a:defRPr/>
            </a:pPr>
            <a:r>
              <a:rPr lang="en-US" sz="2400" u="sng" dirty="0" smtClean="0"/>
              <a:t>Single tiered Mudaraba</a:t>
            </a:r>
          </a:p>
          <a:p>
            <a:pPr>
              <a:defRPr/>
            </a:pPr>
            <a:r>
              <a:rPr lang="en-US" sz="2400" dirty="0" smtClean="0"/>
              <a:t>A </a:t>
            </a:r>
            <a:r>
              <a:rPr lang="en-US" sz="2400" dirty="0"/>
              <a:t>Mudarabah contract shall require the manager to deploy the capital to </a:t>
            </a:r>
            <a:r>
              <a:rPr lang="en-US" sz="2400" dirty="0" smtClean="0"/>
              <a:t>a profitable </a:t>
            </a:r>
            <a:r>
              <a:rPr lang="en-US" sz="2400" dirty="0"/>
              <a:t>venture. The manager shall be personally responsible to ensure </a:t>
            </a:r>
            <a:r>
              <a:rPr lang="en-US" sz="2400" dirty="0" smtClean="0"/>
              <a:t>the proper </a:t>
            </a:r>
            <a:r>
              <a:rPr lang="en-US" sz="2400" dirty="0"/>
              <a:t>management of the capital is in the interest of the capital </a:t>
            </a:r>
            <a:r>
              <a:rPr lang="en-US" sz="2400" dirty="0" smtClean="0"/>
              <a:t>provider.</a:t>
            </a:r>
          </a:p>
          <a:p>
            <a:pPr marL="0" indent="0">
              <a:buFontTx/>
              <a:buNone/>
              <a:defRPr/>
            </a:pPr>
            <a:endParaRPr lang="en-US" sz="2400" u="sng" dirty="0" smtClean="0"/>
          </a:p>
          <a:p>
            <a:pPr marL="0" indent="0">
              <a:buFontTx/>
              <a:buNone/>
              <a:defRPr/>
            </a:pPr>
            <a:r>
              <a:rPr lang="en-US" sz="2400" u="sng" dirty="0" smtClean="0"/>
              <a:t>Multi-tiered Mudaraba</a:t>
            </a:r>
          </a:p>
          <a:p>
            <a:pPr>
              <a:defRPr/>
            </a:pPr>
            <a:r>
              <a:rPr lang="en-US" sz="2400" dirty="0" smtClean="0"/>
              <a:t>The </a:t>
            </a:r>
            <a:r>
              <a:rPr lang="en-US" sz="2400" dirty="0"/>
              <a:t>manager of a Mudarabah contract may assign the capital to another </a:t>
            </a:r>
            <a:r>
              <a:rPr lang="en-US" sz="2400" dirty="0" smtClean="0"/>
              <a:t>manager in </a:t>
            </a:r>
            <a:r>
              <a:rPr lang="en-US" sz="2400" dirty="0"/>
              <a:t>another Mudarabah contract with the consent of the primary capital provider.</a:t>
            </a:r>
          </a:p>
        </p:txBody>
      </p:sp>
    </p:spTree>
    <p:extLst>
      <p:ext uri="{BB962C8B-B14F-4D97-AF65-F5344CB8AC3E}">
        <p14:creationId xmlns:p14="http://schemas.microsoft.com/office/powerpoint/2010/main" xmlns="" val="301479032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Group 70"/>
          <p:cNvGrpSpPr/>
          <p:nvPr/>
        </p:nvGrpSpPr>
        <p:grpSpPr>
          <a:xfrm>
            <a:off x="179991" y="336358"/>
            <a:ext cx="8766941" cy="6304181"/>
            <a:chOff x="224659" y="39469"/>
            <a:chExt cx="8766941" cy="6304181"/>
          </a:xfrm>
        </p:grpSpPr>
        <p:sp>
          <p:nvSpPr>
            <p:cNvPr id="32" name="Rectangle 31"/>
            <p:cNvSpPr/>
            <p:nvPr/>
          </p:nvSpPr>
          <p:spPr>
            <a:xfrm>
              <a:off x="453259" y="914400"/>
              <a:ext cx="8538341" cy="1333500"/>
            </a:xfrm>
            <a:prstGeom prst="rect">
              <a:avLst/>
            </a:prstGeom>
            <a:solidFill>
              <a:schemeClr val="bg1"/>
            </a:solidFill>
            <a:ln w="3175">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958459" y="2895600"/>
              <a:ext cx="1752600" cy="137159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Bank</a:t>
              </a:r>
              <a:endParaRPr lang="en-US" sz="2800" dirty="0">
                <a:solidFill>
                  <a:schemeClr val="tx1"/>
                </a:solidFill>
              </a:endParaRPr>
            </a:p>
          </p:txBody>
        </p:sp>
        <p:sp>
          <p:nvSpPr>
            <p:cNvPr id="53" name="TextBox 52"/>
            <p:cNvSpPr txBox="1"/>
            <p:nvPr/>
          </p:nvSpPr>
          <p:spPr>
            <a:xfrm>
              <a:off x="4249314" y="2057400"/>
              <a:ext cx="1156945" cy="400110"/>
            </a:xfrm>
            <a:prstGeom prst="rect">
              <a:avLst/>
            </a:prstGeom>
            <a:solidFill>
              <a:schemeClr val="accent3">
                <a:lumMod val="60000"/>
                <a:lumOff val="40000"/>
              </a:schemeClr>
            </a:solidFill>
            <a:ln>
              <a:solidFill>
                <a:schemeClr val="tx1"/>
              </a:solidFill>
            </a:ln>
          </p:spPr>
          <p:txBody>
            <a:bodyPr wrap="square" rtlCol="0">
              <a:spAutoFit/>
            </a:bodyPr>
            <a:lstStyle/>
            <a:p>
              <a:r>
                <a:rPr lang="en-US" sz="2000" dirty="0" smtClean="0"/>
                <a:t>Mudarib</a:t>
              </a:r>
              <a:endParaRPr lang="en-US" sz="2000" dirty="0"/>
            </a:p>
          </p:txBody>
        </p:sp>
        <p:sp>
          <p:nvSpPr>
            <p:cNvPr id="54" name="TextBox 53"/>
            <p:cNvSpPr txBox="1"/>
            <p:nvPr/>
          </p:nvSpPr>
          <p:spPr>
            <a:xfrm>
              <a:off x="4116771" y="2952690"/>
              <a:ext cx="1441888" cy="400110"/>
            </a:xfrm>
            <a:prstGeom prst="rect">
              <a:avLst/>
            </a:prstGeom>
            <a:solidFill>
              <a:schemeClr val="accent3">
                <a:lumMod val="60000"/>
                <a:lumOff val="40000"/>
              </a:schemeClr>
            </a:solidFill>
            <a:ln>
              <a:solidFill>
                <a:schemeClr val="tx1"/>
              </a:solidFill>
            </a:ln>
          </p:spPr>
          <p:txBody>
            <a:bodyPr wrap="square" rtlCol="0">
              <a:spAutoFit/>
            </a:bodyPr>
            <a:lstStyle/>
            <a:p>
              <a:r>
                <a:rPr lang="en-US" sz="2000" dirty="0" err="1" smtClean="0"/>
                <a:t>Rabb</a:t>
              </a:r>
              <a:r>
                <a:rPr lang="en-US" sz="2000" dirty="0" smtClean="0"/>
                <a:t> </a:t>
              </a:r>
              <a:r>
                <a:rPr lang="en-US" sz="2000" dirty="0" err="1" smtClean="0"/>
                <a:t>ul</a:t>
              </a:r>
              <a:r>
                <a:rPr lang="en-US" sz="2000" dirty="0" smtClean="0"/>
                <a:t> Mal</a:t>
              </a:r>
              <a:endParaRPr lang="en-US" sz="2000" dirty="0"/>
            </a:p>
          </p:txBody>
        </p:sp>
        <p:sp>
          <p:nvSpPr>
            <p:cNvPr id="55" name="TextBox 54"/>
            <p:cNvSpPr txBox="1"/>
            <p:nvPr/>
          </p:nvSpPr>
          <p:spPr>
            <a:xfrm>
              <a:off x="4249314" y="3810000"/>
              <a:ext cx="1156945" cy="400110"/>
            </a:xfrm>
            <a:prstGeom prst="rect">
              <a:avLst/>
            </a:prstGeom>
            <a:solidFill>
              <a:schemeClr val="tx2">
                <a:lumMod val="20000"/>
                <a:lumOff val="80000"/>
              </a:schemeClr>
            </a:solidFill>
            <a:ln>
              <a:solidFill>
                <a:schemeClr val="tx1"/>
              </a:solidFill>
            </a:ln>
          </p:spPr>
          <p:txBody>
            <a:bodyPr wrap="square" rtlCol="0">
              <a:spAutoFit/>
            </a:bodyPr>
            <a:lstStyle/>
            <a:p>
              <a:r>
                <a:rPr lang="en-US" sz="2000" dirty="0" smtClean="0"/>
                <a:t>Mudarib</a:t>
              </a:r>
              <a:endParaRPr lang="en-US" sz="2000" dirty="0"/>
            </a:p>
          </p:txBody>
        </p:sp>
        <p:cxnSp>
          <p:nvCxnSpPr>
            <p:cNvPr id="35" name="Elbow Connector 34"/>
            <p:cNvCxnSpPr/>
            <p:nvPr/>
          </p:nvCxnSpPr>
          <p:spPr>
            <a:xfrm>
              <a:off x="449318" y="1735520"/>
              <a:ext cx="3509141" cy="1769680"/>
            </a:xfrm>
            <a:prstGeom prst="bentConnector3">
              <a:avLst>
                <a:gd name="adj1" fmla="val -5709"/>
              </a:avLst>
            </a:prstGeom>
            <a:ln w="63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449318" y="5010150"/>
              <a:ext cx="8538341" cy="1333500"/>
            </a:xfrm>
            <a:prstGeom prst="rect">
              <a:avLst/>
            </a:prstGeom>
            <a:solidFill>
              <a:schemeClr val="bg1"/>
            </a:solidFill>
            <a:ln w="3175">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525518" y="1066800"/>
              <a:ext cx="1600200" cy="838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Investment</a:t>
              </a:r>
              <a:endParaRPr lang="en-US" sz="2400" dirty="0">
                <a:solidFill>
                  <a:schemeClr val="tx1"/>
                </a:solidFill>
              </a:endParaRPr>
            </a:p>
          </p:txBody>
        </p:sp>
        <p:sp>
          <p:nvSpPr>
            <p:cNvPr id="3" name="Rectangle 2"/>
            <p:cNvSpPr/>
            <p:nvPr/>
          </p:nvSpPr>
          <p:spPr>
            <a:xfrm>
              <a:off x="2815459" y="1066800"/>
              <a:ext cx="1600200" cy="838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Investment</a:t>
              </a:r>
              <a:endParaRPr lang="en-US" dirty="0">
                <a:solidFill>
                  <a:schemeClr val="tx1"/>
                </a:solidFill>
              </a:endParaRPr>
            </a:p>
          </p:txBody>
        </p:sp>
        <p:sp>
          <p:nvSpPr>
            <p:cNvPr id="4" name="Rectangle 3"/>
            <p:cNvSpPr/>
            <p:nvPr/>
          </p:nvSpPr>
          <p:spPr>
            <a:xfrm>
              <a:off x="5101459" y="1066800"/>
              <a:ext cx="1600200" cy="838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Investment</a:t>
              </a:r>
              <a:endParaRPr lang="en-US" dirty="0"/>
            </a:p>
          </p:txBody>
        </p:sp>
        <p:sp>
          <p:nvSpPr>
            <p:cNvPr id="5" name="Rectangle 4"/>
            <p:cNvSpPr/>
            <p:nvPr/>
          </p:nvSpPr>
          <p:spPr>
            <a:xfrm>
              <a:off x="7311259" y="1066800"/>
              <a:ext cx="1600200" cy="838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Investment</a:t>
              </a:r>
              <a:endParaRPr lang="en-US" sz="2400" dirty="0"/>
            </a:p>
          </p:txBody>
        </p:sp>
        <p:sp>
          <p:nvSpPr>
            <p:cNvPr id="9" name="Rectangle 8"/>
            <p:cNvSpPr/>
            <p:nvPr/>
          </p:nvSpPr>
          <p:spPr>
            <a:xfrm>
              <a:off x="525518" y="5257800"/>
              <a:ext cx="1600200" cy="838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D</a:t>
              </a:r>
              <a:r>
                <a:rPr lang="en-US" sz="2400" dirty="0" smtClean="0">
                  <a:solidFill>
                    <a:schemeClr val="tx1"/>
                  </a:solidFill>
                </a:rPr>
                <a:t>epositor</a:t>
              </a:r>
              <a:endParaRPr lang="en-US" sz="2400" dirty="0">
                <a:solidFill>
                  <a:schemeClr val="tx1"/>
                </a:solidFill>
              </a:endParaRPr>
            </a:p>
          </p:txBody>
        </p:sp>
        <p:sp>
          <p:nvSpPr>
            <p:cNvPr id="11" name="Rectangle 10"/>
            <p:cNvSpPr/>
            <p:nvPr/>
          </p:nvSpPr>
          <p:spPr>
            <a:xfrm>
              <a:off x="2802321" y="5257800"/>
              <a:ext cx="1600200" cy="838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D</a:t>
              </a:r>
              <a:r>
                <a:rPr lang="en-US" sz="2400" dirty="0" smtClean="0">
                  <a:solidFill>
                    <a:schemeClr val="tx1"/>
                  </a:solidFill>
                </a:rPr>
                <a:t>epositor</a:t>
              </a:r>
              <a:endParaRPr lang="en-US" sz="2400" dirty="0">
                <a:solidFill>
                  <a:schemeClr val="tx1"/>
                </a:solidFill>
              </a:endParaRPr>
            </a:p>
          </p:txBody>
        </p:sp>
        <p:sp>
          <p:nvSpPr>
            <p:cNvPr id="12" name="Rectangle 11"/>
            <p:cNvSpPr/>
            <p:nvPr/>
          </p:nvSpPr>
          <p:spPr>
            <a:xfrm>
              <a:off x="5101459" y="5257800"/>
              <a:ext cx="1600200" cy="838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D</a:t>
              </a:r>
              <a:r>
                <a:rPr lang="en-US" sz="2400" dirty="0" smtClean="0">
                  <a:solidFill>
                    <a:schemeClr val="tx1"/>
                  </a:solidFill>
                </a:rPr>
                <a:t>epositor</a:t>
              </a:r>
              <a:endParaRPr lang="en-US" sz="2400" dirty="0">
                <a:solidFill>
                  <a:schemeClr val="tx1"/>
                </a:solidFill>
              </a:endParaRPr>
            </a:p>
          </p:txBody>
        </p:sp>
        <p:sp>
          <p:nvSpPr>
            <p:cNvPr id="13" name="Rectangle 12"/>
            <p:cNvSpPr/>
            <p:nvPr/>
          </p:nvSpPr>
          <p:spPr>
            <a:xfrm>
              <a:off x="7311259" y="5257800"/>
              <a:ext cx="1600200" cy="838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D</a:t>
              </a:r>
              <a:r>
                <a:rPr lang="en-US" sz="2400" dirty="0" smtClean="0">
                  <a:solidFill>
                    <a:schemeClr val="tx1"/>
                  </a:solidFill>
                </a:rPr>
                <a:t>epositor</a:t>
              </a:r>
              <a:endParaRPr lang="en-US" sz="2400" dirty="0">
                <a:solidFill>
                  <a:schemeClr val="tx1"/>
                </a:solidFill>
              </a:endParaRPr>
            </a:p>
          </p:txBody>
        </p:sp>
        <p:cxnSp>
          <p:nvCxnSpPr>
            <p:cNvPr id="15" name="Straight Connector 14"/>
            <p:cNvCxnSpPr/>
            <p:nvPr/>
          </p:nvCxnSpPr>
          <p:spPr>
            <a:xfrm>
              <a:off x="1291459" y="2590800"/>
              <a:ext cx="670954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1291459" y="1905000"/>
              <a:ext cx="0" cy="685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7993117" y="1908941"/>
              <a:ext cx="0" cy="685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5901559" y="1905000"/>
              <a:ext cx="0" cy="685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3602421" y="1905000"/>
              <a:ext cx="0" cy="685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215259" y="4648200"/>
              <a:ext cx="677785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215259" y="4648200"/>
              <a:ext cx="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993117" y="4648200"/>
              <a:ext cx="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901559" y="4648200"/>
              <a:ext cx="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602421" y="4648200"/>
              <a:ext cx="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10" idx="2"/>
            </p:cNvCxnSpPr>
            <p:nvPr/>
          </p:nvCxnSpPr>
          <p:spPr>
            <a:xfrm flipV="1">
              <a:off x="4834759" y="4267199"/>
              <a:ext cx="0" cy="38100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Elbow Connector 38"/>
            <p:cNvCxnSpPr/>
            <p:nvPr/>
          </p:nvCxnSpPr>
          <p:spPr>
            <a:xfrm rot="10800000" flipV="1">
              <a:off x="449319" y="3886200"/>
              <a:ext cx="3509141" cy="1371600"/>
            </a:xfrm>
            <a:prstGeom prst="bentConnector3">
              <a:avLst>
                <a:gd name="adj1" fmla="val 105260"/>
              </a:avLst>
            </a:prstGeom>
            <a:ln w="63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224659" y="3805535"/>
              <a:ext cx="1522030" cy="461665"/>
            </a:xfrm>
            <a:prstGeom prst="rect">
              <a:avLst/>
            </a:prstGeom>
            <a:noFill/>
          </p:spPr>
          <p:txBody>
            <a:bodyPr wrap="square" rtlCol="0">
              <a:spAutoFit/>
            </a:bodyPr>
            <a:lstStyle/>
            <a:p>
              <a:r>
                <a:rPr lang="en-US" sz="2400" dirty="0" smtClean="0"/>
                <a:t>Profit/loss</a:t>
              </a:r>
              <a:endParaRPr lang="en-US" sz="2400" dirty="0"/>
            </a:p>
          </p:txBody>
        </p:sp>
        <p:sp>
          <p:nvSpPr>
            <p:cNvPr id="45" name="TextBox 44"/>
            <p:cNvSpPr txBox="1"/>
            <p:nvPr/>
          </p:nvSpPr>
          <p:spPr>
            <a:xfrm>
              <a:off x="224659" y="3043535"/>
              <a:ext cx="1522030" cy="461665"/>
            </a:xfrm>
            <a:prstGeom prst="rect">
              <a:avLst/>
            </a:prstGeom>
            <a:noFill/>
          </p:spPr>
          <p:txBody>
            <a:bodyPr wrap="square" rtlCol="0">
              <a:spAutoFit/>
            </a:bodyPr>
            <a:lstStyle/>
            <a:p>
              <a:r>
                <a:rPr lang="en-US" sz="2400" dirty="0" smtClean="0"/>
                <a:t>Profit/loss</a:t>
              </a:r>
              <a:endParaRPr lang="en-US" sz="2400" dirty="0"/>
            </a:p>
          </p:txBody>
        </p:sp>
        <p:sp>
          <p:nvSpPr>
            <p:cNvPr id="50" name="TextBox 49"/>
            <p:cNvSpPr txBox="1"/>
            <p:nvPr/>
          </p:nvSpPr>
          <p:spPr>
            <a:xfrm>
              <a:off x="4116771" y="4779317"/>
              <a:ext cx="1441888" cy="400110"/>
            </a:xfrm>
            <a:prstGeom prst="rect">
              <a:avLst/>
            </a:prstGeom>
            <a:solidFill>
              <a:schemeClr val="tx2">
                <a:lumMod val="20000"/>
                <a:lumOff val="80000"/>
              </a:schemeClr>
            </a:solidFill>
            <a:ln>
              <a:solidFill>
                <a:schemeClr val="tx1"/>
              </a:solidFill>
            </a:ln>
          </p:spPr>
          <p:txBody>
            <a:bodyPr wrap="square" rtlCol="0">
              <a:spAutoFit/>
            </a:bodyPr>
            <a:lstStyle/>
            <a:p>
              <a:r>
                <a:rPr lang="en-US" sz="2000" dirty="0" err="1" smtClean="0"/>
                <a:t>Rabb</a:t>
              </a:r>
              <a:r>
                <a:rPr lang="en-US" sz="2000" dirty="0" smtClean="0"/>
                <a:t> </a:t>
              </a:r>
              <a:r>
                <a:rPr lang="en-US" sz="2000" dirty="0" err="1" smtClean="0"/>
                <a:t>ul</a:t>
              </a:r>
              <a:r>
                <a:rPr lang="en-US" sz="2000" dirty="0" smtClean="0"/>
                <a:t> Mal</a:t>
              </a:r>
              <a:endParaRPr lang="en-US" sz="2000" dirty="0"/>
            </a:p>
          </p:txBody>
        </p:sp>
        <p:cxnSp>
          <p:nvCxnSpPr>
            <p:cNvPr id="68" name="Straight Connector 67"/>
            <p:cNvCxnSpPr/>
            <p:nvPr/>
          </p:nvCxnSpPr>
          <p:spPr>
            <a:xfrm>
              <a:off x="4796659" y="2594741"/>
              <a:ext cx="0" cy="29429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2590800" y="39469"/>
              <a:ext cx="4120710" cy="646331"/>
            </a:xfrm>
            <a:prstGeom prst="rect">
              <a:avLst/>
            </a:prstGeom>
            <a:noFill/>
          </p:spPr>
          <p:txBody>
            <a:bodyPr wrap="square" rtlCol="0">
              <a:spAutoFit/>
            </a:bodyPr>
            <a:lstStyle/>
            <a:p>
              <a:r>
                <a:rPr lang="en-US" sz="3600" dirty="0" smtClean="0"/>
                <a:t>Two Tier Mudarabah</a:t>
              </a:r>
              <a:endParaRPr lang="en-US" sz="3600" dirty="0"/>
            </a:p>
          </p:txBody>
        </p:sp>
      </p:grpSp>
    </p:spTree>
    <p:extLst>
      <p:ext uri="{BB962C8B-B14F-4D97-AF65-F5344CB8AC3E}">
        <p14:creationId xmlns:p14="http://schemas.microsoft.com/office/powerpoint/2010/main" xmlns="" val="13037963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68313" y="0"/>
            <a:ext cx="8229600" cy="1143000"/>
          </a:xfrm>
        </p:spPr>
        <p:txBody>
          <a:bodyPr/>
          <a:lstStyle/>
          <a:p>
            <a:r>
              <a:rPr lang="en-US" altLang="en-US" smtClean="0"/>
              <a:t>Parallel Salam</a:t>
            </a:r>
          </a:p>
        </p:txBody>
      </p:sp>
      <p:sp>
        <p:nvSpPr>
          <p:cNvPr id="11267" name="Rectangle 1"/>
          <p:cNvSpPr>
            <a:spLocks noGrp="1" noChangeArrowheads="1"/>
          </p:cNvSpPr>
          <p:nvPr>
            <p:ph idx="1"/>
          </p:nvPr>
        </p:nvSpPr>
        <p:spPr>
          <a:xfrm>
            <a:off x="457200" y="1341438"/>
            <a:ext cx="8229600" cy="4784725"/>
          </a:xfrm>
        </p:spPr>
        <p:txBody>
          <a:bodyPr/>
          <a:lstStyle/>
          <a:p>
            <a:pPr marL="3175" indent="0" eaLnBrk="1" hangingPunct="1">
              <a:lnSpc>
                <a:spcPct val="90000"/>
              </a:lnSpc>
              <a:spcBef>
                <a:spcPts val="600"/>
              </a:spcBef>
              <a:buFontTx/>
              <a:buNone/>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2400" smtClean="0"/>
              <a:t>The disposal of commodity at the end of Bank 	can be through:</a:t>
            </a:r>
          </a:p>
          <a:p>
            <a:pPr marL="790575" lvl="1" indent="-493713" eaLnBrk="1" hangingPunct="1">
              <a:lnSpc>
                <a:spcPct val="90000"/>
              </a:lnSpc>
              <a:spcBef>
                <a:spcPts val="500"/>
              </a:spcBef>
              <a:buFontTx/>
              <a:buAutoNum type="alphaLcPeriod"/>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2400" u="sng" smtClean="0"/>
              <a:t>Parallel Salam</a:t>
            </a:r>
            <a:r>
              <a:rPr lang="en-US" altLang="en-US" sz="2400" smtClean="0"/>
              <a:t>: MFI may sell commodity, before the date of delivery, to some other purchaser for the date of original delivery. The period in second contract will be shorter than the original contract, but price will be higher than the original contract.</a:t>
            </a:r>
          </a:p>
          <a:p>
            <a:pPr marL="790575" lvl="1" indent="-493713" eaLnBrk="1" hangingPunct="1">
              <a:lnSpc>
                <a:spcPct val="90000"/>
              </a:lnSpc>
              <a:spcBef>
                <a:spcPts val="200"/>
              </a:spcBef>
              <a:buFontTx/>
              <a:buAutoNum type="alphaLcPeriod"/>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altLang="en-US" sz="2400" smtClean="0"/>
          </a:p>
          <a:p>
            <a:pPr marL="790575" lvl="1" indent="-493713" eaLnBrk="1" hangingPunct="1">
              <a:lnSpc>
                <a:spcPct val="90000"/>
              </a:lnSpc>
              <a:spcBef>
                <a:spcPts val="500"/>
              </a:spcBef>
              <a:buFontTx/>
              <a:buAutoNum type="alphaLcPeriod"/>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2400" u="sng" smtClean="0"/>
              <a:t>Unilateral Promise</a:t>
            </a:r>
            <a:r>
              <a:rPr lang="en-US" altLang="en-US" sz="2400" smtClean="0"/>
              <a:t>: Promise of purchase can be obtained from third party for delivery on the date of original contract. Price in this promise is set higher than parallel salam because the promisor has to pay nothing. </a:t>
            </a:r>
          </a:p>
        </p:txBody>
      </p:sp>
    </p:spTree>
    <p:extLst>
      <p:ext uri="{BB962C8B-B14F-4D97-AF65-F5344CB8AC3E}">
        <p14:creationId xmlns:p14="http://schemas.microsoft.com/office/powerpoint/2010/main" xmlns="" val="179500398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23850" y="333375"/>
            <a:ext cx="8637588" cy="762000"/>
          </a:xfrm>
        </p:spPr>
        <p:txBody>
          <a:bodyPr/>
          <a:lstStyle/>
          <a:p>
            <a:pPr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dirty="0" smtClean="0"/>
              <a:t>4. Distribution of Profit &amp; Loss</a:t>
            </a:r>
          </a:p>
        </p:txBody>
      </p:sp>
      <p:sp>
        <p:nvSpPr>
          <p:cNvPr id="28675" name="Rectangle 1"/>
          <p:cNvSpPr>
            <a:spLocks noGrp="1" noChangeArrowheads="1"/>
          </p:cNvSpPr>
          <p:nvPr>
            <p:ph idx="1"/>
          </p:nvPr>
        </p:nvSpPr>
        <p:spPr>
          <a:xfrm>
            <a:off x="328613" y="1557338"/>
            <a:ext cx="8208962" cy="5084762"/>
          </a:xfrm>
        </p:spPr>
        <p:txBody>
          <a:bodyPr lIns="90000" tIns="46800" rIns="90000" bIns="46800"/>
          <a:lstStyle/>
          <a:p>
            <a:pPr marL="514350" indent="-514350" algn="just" eaLnBrk="1" hangingPunct="1">
              <a:spcBef>
                <a:spcPts val="650"/>
              </a:spcBef>
              <a:buFontTx/>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300" smtClean="0"/>
              <a:t>It is necessary for the validity of Mudarabah that the parties agree right at the beginning on a definite proportion of the actual profit to which each one of them is entitled.</a:t>
            </a:r>
          </a:p>
          <a:p>
            <a:pPr marL="514350" indent="-514350" algn="just" eaLnBrk="1" hangingPunct="1">
              <a:spcBef>
                <a:spcPts val="650"/>
              </a:spcBef>
              <a:buFontTx/>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300" smtClean="0"/>
              <a:t>They can share the profit at any ratio they agree upon.  </a:t>
            </a:r>
          </a:p>
          <a:p>
            <a:pPr marL="514350" indent="-514350" algn="just" eaLnBrk="1" hangingPunct="1">
              <a:spcBef>
                <a:spcPts val="650"/>
              </a:spcBef>
              <a:buFontTx/>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300" smtClean="0"/>
              <a:t>However in case the parties have entered into Mudarabah without mentioning the exact proportions of the profit, it will be presumed that they will share the profit in equal ratios.</a:t>
            </a:r>
          </a:p>
          <a:p>
            <a:pPr marL="514350" indent="-514350" algn="just" eaLnBrk="1" hangingPunct="1">
              <a:spcBef>
                <a:spcPts val="650"/>
              </a:spcBef>
              <a:buFontTx/>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300" smtClean="0"/>
              <a:t>Some incentives my be given to the Mudarib.</a:t>
            </a:r>
          </a:p>
          <a:p>
            <a:pPr marL="514350" indent="-514350" eaLnBrk="1" hangingPunct="1">
              <a:spcBef>
                <a:spcPts val="650"/>
              </a:spcBef>
              <a:buFontTx/>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en-US" sz="2300" smtClean="0"/>
          </a:p>
        </p:txBody>
      </p:sp>
    </p:spTree>
    <p:extLst>
      <p:ext uri="{BB962C8B-B14F-4D97-AF65-F5344CB8AC3E}">
        <p14:creationId xmlns:p14="http://schemas.microsoft.com/office/powerpoint/2010/main" xmlns="" val="765926203"/>
      </p:ext>
    </p:extLst>
  </p:cSld>
  <p:clrMapOvr>
    <a:masterClrMapping/>
  </p:clrMapOvr>
  <p:transition spd="med"/>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317500" y="333375"/>
            <a:ext cx="8637588" cy="1149350"/>
          </a:xfrm>
        </p:spPr>
        <p:txBody>
          <a:bodyPr lIns="90000" tIns="46800" rIns="90000" bIns="46800"/>
          <a:lstStyle/>
          <a:p>
            <a:pPr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dirty="0" smtClean="0"/>
              <a:t>4. Distribution of Profit &amp; Loss</a:t>
            </a:r>
          </a:p>
        </p:txBody>
      </p:sp>
      <p:sp>
        <p:nvSpPr>
          <p:cNvPr id="29699" name="Rectangle 2"/>
          <p:cNvSpPr>
            <a:spLocks noGrp="1" noChangeArrowheads="1"/>
          </p:cNvSpPr>
          <p:nvPr>
            <p:ph idx="1"/>
          </p:nvPr>
        </p:nvSpPr>
        <p:spPr>
          <a:xfrm>
            <a:off x="328613" y="1412875"/>
            <a:ext cx="8208962" cy="4643438"/>
          </a:xfrm>
        </p:spPr>
        <p:txBody>
          <a:bodyPr lIns="90000" tIns="46800" rIns="90000" bIns="46800"/>
          <a:lstStyle/>
          <a:p>
            <a:pPr marL="514350" indent="-514350" algn="just" eaLnBrk="1" hangingPunct="1">
              <a:spcBef>
                <a:spcPts val="700"/>
              </a:spcBef>
              <a:buFont typeface="Calibri" pitchFamily="34" charset="0"/>
              <a:buAutoNum type="arabicPeriod" startAt="5"/>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800" smtClean="0"/>
              <a:t>Apart from the agreed proportion of the profit, the Mudarib cannot claim any periodical salary or a fee or remuneration for the work done by him for the Mudarabah.</a:t>
            </a:r>
          </a:p>
          <a:p>
            <a:pPr marL="514350" indent="-514350" algn="just" eaLnBrk="1" hangingPunct="1">
              <a:spcBef>
                <a:spcPts val="700"/>
              </a:spcBef>
              <a:buFont typeface="Calibri" pitchFamily="34" charset="0"/>
              <a:buAutoNum type="arabicPeriod" startAt="5"/>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en-US" sz="2800" smtClean="0"/>
          </a:p>
          <a:p>
            <a:pPr marL="514350" indent="-514350" eaLnBrk="1" hangingPunct="1">
              <a:spcBef>
                <a:spcPts val="700"/>
              </a:spcBef>
              <a:buFont typeface="Calibri" pitchFamily="34" charset="0"/>
              <a:buAutoNum type="arabicPeriod" startAt="5"/>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800" smtClean="0"/>
              <a:t>The Mudarib &amp; Rabb-ul-Maal cannot allocate a lump sum amount of profit for any party nor can they determine the share of any party at a specific rate tied up with the capital. </a:t>
            </a:r>
          </a:p>
        </p:txBody>
      </p:sp>
    </p:spTree>
    <p:extLst>
      <p:ext uri="{BB962C8B-B14F-4D97-AF65-F5344CB8AC3E}">
        <p14:creationId xmlns:p14="http://schemas.microsoft.com/office/powerpoint/2010/main" xmlns="" val="3206329917"/>
      </p:ext>
    </p:extLst>
  </p:cSld>
  <p:clrMapOvr>
    <a:masterClrMapping/>
  </p:clrMapOvr>
  <p:transition spd="med"/>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Grp="1" noChangeArrowheads="1"/>
          </p:cNvSpPr>
          <p:nvPr>
            <p:ph type="title"/>
          </p:nvPr>
        </p:nvSpPr>
        <p:spPr>
          <a:xfrm>
            <a:off x="317500" y="260350"/>
            <a:ext cx="8637588" cy="1339850"/>
          </a:xfrm>
        </p:spPr>
        <p:txBody>
          <a:bodyPr lIns="90000" tIns="46800" rIns="90000" bIns="46800"/>
          <a:lstStyle/>
          <a:p>
            <a:pPr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mtClean="0"/>
              <a:t> Termination of Mudarabah</a:t>
            </a:r>
          </a:p>
        </p:txBody>
      </p:sp>
      <p:sp>
        <p:nvSpPr>
          <p:cNvPr id="32771" name="Rectangle 2"/>
          <p:cNvSpPr>
            <a:spLocks noGrp="1" noChangeArrowheads="1"/>
          </p:cNvSpPr>
          <p:nvPr>
            <p:ph idx="1"/>
          </p:nvPr>
        </p:nvSpPr>
        <p:spPr>
          <a:xfrm>
            <a:off x="328613" y="1628775"/>
            <a:ext cx="8208962" cy="4679950"/>
          </a:xfrm>
        </p:spPr>
        <p:txBody>
          <a:bodyPr lIns="90000" tIns="46800" rIns="90000" bIns="46800"/>
          <a:lstStyle/>
          <a:p>
            <a:pPr marL="514350" indent="-514350" algn="just" eaLnBrk="1" hangingPunct="1">
              <a:lnSpc>
                <a:spcPct val="150000"/>
              </a:lnSpc>
              <a:spcBef>
                <a:spcPts val="700"/>
              </a:spcBef>
              <a:buFont typeface="Calibri" pitchFamily="34" charset="0"/>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400" smtClean="0"/>
              <a:t>Mudarabah can be terminated any time by either of the two parties by giving notice. </a:t>
            </a:r>
          </a:p>
          <a:p>
            <a:pPr marL="514350" indent="-514350" algn="just" eaLnBrk="1" hangingPunct="1">
              <a:lnSpc>
                <a:spcPct val="150000"/>
              </a:lnSpc>
              <a:spcBef>
                <a:spcPts val="700"/>
              </a:spcBef>
              <a:buFont typeface="Calibri" pitchFamily="34" charset="0"/>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400" smtClean="0"/>
              <a:t>If Mudarabah was for a particular term, it will terminate at the end of the term.</a:t>
            </a:r>
          </a:p>
          <a:p>
            <a:pPr marL="514350" indent="-514350" algn="just" eaLnBrk="1" hangingPunct="1">
              <a:lnSpc>
                <a:spcPct val="150000"/>
              </a:lnSpc>
              <a:spcBef>
                <a:spcPts val="700"/>
              </a:spcBef>
              <a:buFont typeface="Calibri" pitchFamily="34" charset="0"/>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400" smtClean="0"/>
              <a:t>Termination of Mudarabah means that the Mudarib cannot purchase new goods for the Mudarabah. However, he may sell the existing goods that were purchased before termination.</a:t>
            </a:r>
          </a:p>
        </p:txBody>
      </p:sp>
    </p:spTree>
    <p:extLst>
      <p:ext uri="{BB962C8B-B14F-4D97-AF65-F5344CB8AC3E}">
        <p14:creationId xmlns:p14="http://schemas.microsoft.com/office/powerpoint/2010/main" xmlns="" val="1154960121"/>
      </p:ext>
    </p:extLst>
  </p:cSld>
  <p:clrMapOvr>
    <a:masterClrMapping/>
  </p:clrMapOvr>
  <p:transition spd="med"/>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Grp="1" noChangeArrowheads="1"/>
          </p:cNvSpPr>
          <p:nvPr>
            <p:ph type="title"/>
          </p:nvPr>
        </p:nvSpPr>
        <p:spPr>
          <a:xfrm>
            <a:off x="317500" y="260350"/>
            <a:ext cx="8637588" cy="1222375"/>
          </a:xfrm>
        </p:spPr>
        <p:txBody>
          <a:bodyPr lIns="90000" tIns="46800" rIns="90000" bIns="46800"/>
          <a:lstStyle/>
          <a:p>
            <a:pPr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mtClean="0"/>
              <a:t>Collective Mudarabah</a:t>
            </a:r>
          </a:p>
        </p:txBody>
      </p:sp>
      <p:sp>
        <p:nvSpPr>
          <p:cNvPr id="35843" name="Rectangle 2"/>
          <p:cNvSpPr>
            <a:spLocks noGrp="1" noChangeArrowheads="1"/>
          </p:cNvSpPr>
          <p:nvPr>
            <p:ph idx="1"/>
          </p:nvPr>
        </p:nvSpPr>
        <p:spPr>
          <a:xfrm>
            <a:off x="328613" y="1600200"/>
            <a:ext cx="8510587" cy="4495800"/>
          </a:xfrm>
        </p:spPr>
        <p:txBody>
          <a:bodyPr lIns="90000" tIns="46800" rIns="90000" bIns="46800"/>
          <a:lstStyle/>
          <a:p>
            <a:pPr marL="515938" indent="-514350" eaLnBrk="1" hangingPunct="1">
              <a:spcBef>
                <a:spcPts val="800"/>
              </a:spcBef>
              <a:buFontTx/>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800" smtClean="0"/>
              <a:t>Collective Mudarabah means a joint pool created by many investors and handed over to a single Mudarib who is normally a juristic person.</a:t>
            </a:r>
          </a:p>
          <a:p>
            <a:pPr marL="515938" indent="-514350" eaLnBrk="1" hangingPunct="1">
              <a:spcBef>
                <a:spcPts val="800"/>
              </a:spcBef>
              <a:buFontTx/>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800" smtClean="0"/>
              <a:t>Collective Mudarabah creates two different relationships:</a:t>
            </a:r>
          </a:p>
          <a:p>
            <a:pPr marL="1430338" lvl="1" indent="-514350" eaLnBrk="1" hangingPunct="1">
              <a:spcBef>
                <a:spcPts val="800"/>
              </a:spcBef>
              <a:buFontTx/>
              <a:buAutoNum type="alphaLcPeriod"/>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400" smtClean="0"/>
              <a:t>Relationship between investors themselves, which is Shirkah or Partnership.</a:t>
            </a:r>
          </a:p>
          <a:p>
            <a:pPr marL="1430338" lvl="1" indent="-514350" eaLnBrk="1" hangingPunct="1">
              <a:spcBef>
                <a:spcPts val="800"/>
              </a:spcBef>
              <a:buFontTx/>
              <a:buAutoNum type="alphaLcPeriod"/>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400" smtClean="0"/>
              <a:t>Relationship of all the investors with Mudarib, which is Mudaraba.</a:t>
            </a:r>
          </a:p>
        </p:txBody>
      </p:sp>
    </p:spTree>
    <p:extLst>
      <p:ext uri="{BB962C8B-B14F-4D97-AF65-F5344CB8AC3E}">
        <p14:creationId xmlns:p14="http://schemas.microsoft.com/office/powerpoint/2010/main" xmlns="" val="2253101287"/>
      </p:ext>
    </p:extLst>
  </p:cSld>
  <p:clrMapOvr>
    <a:masterClrMapping/>
  </p:clrMapOvr>
  <p:transition spd="med"/>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Grp="1" noChangeArrowheads="1"/>
          </p:cNvSpPr>
          <p:nvPr>
            <p:ph type="title"/>
          </p:nvPr>
        </p:nvSpPr>
        <p:spPr>
          <a:xfrm>
            <a:off x="304800" y="260350"/>
            <a:ext cx="8637588" cy="957263"/>
          </a:xfrm>
        </p:spPr>
        <p:txBody>
          <a:bodyPr lIns="90000" tIns="46800" rIns="90000" bIns="46800"/>
          <a:lstStyle/>
          <a:p>
            <a:pPr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mtClean="0"/>
              <a:t>Running Mudarabah</a:t>
            </a:r>
          </a:p>
        </p:txBody>
      </p:sp>
      <p:sp>
        <p:nvSpPr>
          <p:cNvPr id="36867" name="Rectangle 2"/>
          <p:cNvSpPr>
            <a:spLocks noGrp="1" noChangeArrowheads="1"/>
          </p:cNvSpPr>
          <p:nvPr>
            <p:ph idx="1"/>
          </p:nvPr>
        </p:nvSpPr>
        <p:spPr>
          <a:xfrm>
            <a:off x="468313" y="1268413"/>
            <a:ext cx="8208962" cy="5400675"/>
          </a:xfrm>
        </p:spPr>
        <p:txBody>
          <a:bodyPr lIns="90000" tIns="46800" rIns="90000" bIns="46800"/>
          <a:lstStyle/>
          <a:p>
            <a:pPr marL="515938" indent="-514350" algn="just" eaLnBrk="1" hangingPunct="1">
              <a:lnSpc>
                <a:spcPct val="150000"/>
              </a:lnSpc>
              <a:spcBef>
                <a:spcPts val="800"/>
              </a:spcBef>
              <a:buFontTx/>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400" smtClean="0"/>
              <a:t>Investors come in and go out at different dates</a:t>
            </a:r>
          </a:p>
          <a:p>
            <a:pPr marL="515938" indent="-514350" algn="just" eaLnBrk="1" hangingPunct="1">
              <a:lnSpc>
                <a:spcPct val="150000"/>
              </a:lnSpc>
              <a:spcBef>
                <a:spcPts val="800"/>
              </a:spcBef>
              <a:buFontTx/>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400" smtClean="0"/>
              <a:t>Profits are calculated on daily basis.</a:t>
            </a:r>
          </a:p>
          <a:p>
            <a:pPr marL="515938" indent="-514350" algn="just" eaLnBrk="1" hangingPunct="1">
              <a:lnSpc>
                <a:spcPct val="150000"/>
              </a:lnSpc>
              <a:spcBef>
                <a:spcPts val="800"/>
              </a:spcBef>
              <a:buFontTx/>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400" smtClean="0"/>
              <a:t>Redemption before maturity</a:t>
            </a:r>
          </a:p>
          <a:p>
            <a:pPr marL="1379538" lvl="2" indent="-514350" algn="just" eaLnBrk="1" hangingPunct="1">
              <a:lnSpc>
                <a:spcPct val="150000"/>
              </a:lnSpc>
              <a:spcBef>
                <a:spcPts val="800"/>
              </a:spcBef>
              <a:buFontTx/>
              <a:buAutoNum type="alphaLcPeriod"/>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mtClean="0"/>
              <a:t>If the assets of Mudaraba are in illiquid form, an investor may redeem his share by selling it to the pool..</a:t>
            </a:r>
          </a:p>
          <a:p>
            <a:pPr marL="1379538" lvl="2" indent="-514350" algn="just" eaLnBrk="1" hangingPunct="1">
              <a:lnSpc>
                <a:spcPct val="150000"/>
              </a:lnSpc>
              <a:spcBef>
                <a:spcPts val="800"/>
              </a:spcBef>
              <a:buFontTx/>
              <a:buAutoNum type="alphaLcPeriod"/>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mtClean="0"/>
              <a:t>If the assets are in liquid form, a provisional amount may be given to him subject to final settlement</a:t>
            </a:r>
          </a:p>
        </p:txBody>
      </p:sp>
    </p:spTree>
    <p:extLst>
      <p:ext uri="{BB962C8B-B14F-4D97-AF65-F5344CB8AC3E}">
        <p14:creationId xmlns:p14="http://schemas.microsoft.com/office/powerpoint/2010/main" xmlns="" val="3846300837"/>
      </p:ext>
    </p:extLst>
  </p:cSld>
  <p:clrMapOvr>
    <a:masterClrMapping/>
  </p:clrMapOvr>
  <p:transition spd="med"/>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ltLang="en-US" smtClean="0"/>
              <a:t>Diminishing Musharakah</a:t>
            </a:r>
          </a:p>
        </p:txBody>
      </p:sp>
      <p:sp>
        <p:nvSpPr>
          <p:cNvPr id="7171" name="Content Placeholder 2"/>
          <p:cNvSpPr>
            <a:spLocks noGrp="1"/>
          </p:cNvSpPr>
          <p:nvPr>
            <p:ph idx="1"/>
          </p:nvPr>
        </p:nvSpPr>
        <p:spPr/>
        <p:txBody>
          <a:bodyPr/>
          <a:lstStyle/>
          <a:p>
            <a:pPr marL="0" indent="0" eaLnBrk="1" hangingPunct="1">
              <a:buFontTx/>
              <a:buNone/>
            </a:pPr>
            <a:r>
              <a:rPr lang="en-US" altLang="en-US" smtClean="0"/>
              <a:t>It is a type of Shirkah where one partner promises to purchase the other partner’s share gradually.</a:t>
            </a:r>
          </a:p>
        </p:txBody>
      </p:sp>
    </p:spTree>
    <p:extLst>
      <p:ext uri="{BB962C8B-B14F-4D97-AF65-F5344CB8AC3E}">
        <p14:creationId xmlns:p14="http://schemas.microsoft.com/office/powerpoint/2010/main" xmlns="" val="215152838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sz="4000" smtClean="0"/>
              <a:t>Type of Diminishing Musharakah</a:t>
            </a:r>
          </a:p>
        </p:txBody>
      </p:sp>
      <p:sp>
        <p:nvSpPr>
          <p:cNvPr id="8195" name="Content Placeholder 2"/>
          <p:cNvSpPr>
            <a:spLocks noGrp="1"/>
          </p:cNvSpPr>
          <p:nvPr>
            <p:ph idx="1"/>
          </p:nvPr>
        </p:nvSpPr>
        <p:spPr/>
        <p:txBody>
          <a:bodyPr/>
          <a:lstStyle/>
          <a:p>
            <a:pPr marL="0" indent="0" eaLnBrk="1" hangingPunct="1">
              <a:buFontTx/>
              <a:buNone/>
            </a:pPr>
            <a:r>
              <a:rPr lang="en-US" altLang="en-US" smtClean="0"/>
              <a:t>Like Musharakah contract Diminishing Musharakah is also of two types;</a:t>
            </a:r>
          </a:p>
        </p:txBody>
      </p:sp>
      <p:sp>
        <p:nvSpPr>
          <p:cNvPr id="4" name="Rectangle 3"/>
          <p:cNvSpPr/>
          <p:nvPr/>
        </p:nvSpPr>
        <p:spPr>
          <a:xfrm>
            <a:off x="3132138" y="2852738"/>
            <a:ext cx="3168650" cy="79216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t>/</a:t>
            </a:r>
            <a:r>
              <a:rPr lang="en-US" sz="2400" dirty="0">
                <a:solidFill>
                  <a:schemeClr val="tx1"/>
                </a:solidFill>
              </a:rPr>
              <a:t>Diminishing Musharakah</a:t>
            </a:r>
            <a:endParaRPr lang="en-US" sz="2400" dirty="0"/>
          </a:p>
        </p:txBody>
      </p:sp>
      <p:sp>
        <p:nvSpPr>
          <p:cNvPr id="5" name="Rectangle 4"/>
          <p:cNvSpPr/>
          <p:nvPr/>
        </p:nvSpPr>
        <p:spPr>
          <a:xfrm>
            <a:off x="5148263" y="4797425"/>
            <a:ext cx="3168650" cy="79216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err="1">
                <a:solidFill>
                  <a:schemeClr val="tx1"/>
                </a:solidFill>
              </a:rPr>
              <a:t>Shirakat</a:t>
            </a:r>
            <a:r>
              <a:rPr lang="en-US" sz="2400" dirty="0">
                <a:solidFill>
                  <a:schemeClr val="tx1"/>
                </a:solidFill>
              </a:rPr>
              <a:t>-</a:t>
            </a:r>
            <a:r>
              <a:rPr lang="en-US" sz="2400" dirty="0" err="1">
                <a:solidFill>
                  <a:schemeClr val="tx1"/>
                </a:solidFill>
              </a:rPr>
              <a:t>ul</a:t>
            </a:r>
            <a:r>
              <a:rPr lang="en-US" sz="2400" dirty="0">
                <a:solidFill>
                  <a:schemeClr val="tx1"/>
                </a:solidFill>
              </a:rPr>
              <a:t>-Milk</a:t>
            </a:r>
          </a:p>
          <a:p>
            <a:pPr algn="ctr">
              <a:defRPr/>
            </a:pPr>
            <a:r>
              <a:rPr lang="en-US" sz="2400" dirty="0">
                <a:solidFill>
                  <a:schemeClr val="tx1"/>
                </a:solidFill>
              </a:rPr>
              <a:t>Joint ownership</a:t>
            </a:r>
          </a:p>
        </p:txBody>
      </p:sp>
      <p:sp>
        <p:nvSpPr>
          <p:cNvPr id="6" name="Rectangle 5"/>
          <p:cNvSpPr/>
          <p:nvPr/>
        </p:nvSpPr>
        <p:spPr>
          <a:xfrm>
            <a:off x="1116013" y="4797425"/>
            <a:ext cx="3168650" cy="79216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err="1">
                <a:solidFill>
                  <a:schemeClr val="tx1"/>
                </a:solidFill>
              </a:rPr>
              <a:t>Shirkat-ul-Aqd</a:t>
            </a:r>
            <a:endParaRPr lang="en-US" sz="2400" dirty="0">
              <a:solidFill>
                <a:schemeClr val="tx1"/>
              </a:solidFill>
            </a:endParaRPr>
          </a:p>
          <a:p>
            <a:pPr algn="ctr">
              <a:defRPr/>
            </a:pPr>
            <a:r>
              <a:rPr lang="en-US" sz="2400" dirty="0">
                <a:solidFill>
                  <a:schemeClr val="tx1"/>
                </a:solidFill>
              </a:rPr>
              <a:t>Joint Venture</a:t>
            </a:r>
          </a:p>
        </p:txBody>
      </p:sp>
      <p:cxnSp>
        <p:nvCxnSpPr>
          <p:cNvPr id="8" name="Straight Connector 7"/>
          <p:cNvCxnSpPr>
            <a:stCxn id="4" idx="2"/>
          </p:cNvCxnSpPr>
          <p:nvPr/>
        </p:nvCxnSpPr>
        <p:spPr>
          <a:xfrm>
            <a:off x="4716463" y="3644900"/>
            <a:ext cx="0" cy="5048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700338" y="4149725"/>
            <a:ext cx="40322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endCxn id="6" idx="0"/>
          </p:cNvCxnSpPr>
          <p:nvPr/>
        </p:nvCxnSpPr>
        <p:spPr>
          <a:xfrm>
            <a:off x="2700338" y="4149725"/>
            <a:ext cx="0" cy="6477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endCxn id="5" idx="0"/>
          </p:cNvCxnSpPr>
          <p:nvPr/>
        </p:nvCxnSpPr>
        <p:spPr>
          <a:xfrm>
            <a:off x="6732588" y="4149725"/>
            <a:ext cx="0" cy="6477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11854961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sz="3600" smtClean="0"/>
              <a:t>Features of Diminishing Musharakah</a:t>
            </a:r>
          </a:p>
        </p:txBody>
      </p:sp>
      <p:sp>
        <p:nvSpPr>
          <p:cNvPr id="9219" name="Content Placeholder 2"/>
          <p:cNvSpPr>
            <a:spLocks noGrp="1"/>
          </p:cNvSpPr>
          <p:nvPr>
            <p:ph idx="1"/>
          </p:nvPr>
        </p:nvSpPr>
        <p:spPr>
          <a:xfrm>
            <a:off x="468313" y="1773238"/>
            <a:ext cx="8229600" cy="4525962"/>
          </a:xfrm>
        </p:spPr>
        <p:txBody>
          <a:bodyPr>
            <a:normAutofit/>
          </a:bodyPr>
          <a:lstStyle/>
          <a:p>
            <a:pPr marL="0" indent="0" eaLnBrk="1" hangingPunct="1">
              <a:lnSpc>
                <a:spcPct val="200000"/>
              </a:lnSpc>
              <a:buFontTx/>
              <a:buNone/>
              <a:defRPr/>
            </a:pPr>
            <a:r>
              <a:rPr lang="en-US" altLang="en-US" sz="2400" dirty="0" err="1" smtClean="0"/>
              <a:t>Shirkat-ul-aqd</a:t>
            </a:r>
            <a:r>
              <a:rPr lang="en-US" altLang="en-US" sz="2400" dirty="0" smtClean="0"/>
              <a:t> (joint venture)</a:t>
            </a:r>
          </a:p>
          <a:p>
            <a:pPr eaLnBrk="1" hangingPunct="1">
              <a:lnSpc>
                <a:spcPct val="200000"/>
              </a:lnSpc>
              <a:defRPr/>
            </a:pPr>
            <a:r>
              <a:rPr lang="en-US" altLang="en-US" sz="2400" dirty="0" smtClean="0"/>
              <a:t>Two partners start business in Shirkah to earn profits.</a:t>
            </a:r>
          </a:p>
          <a:p>
            <a:pPr eaLnBrk="1" hangingPunct="1">
              <a:lnSpc>
                <a:spcPct val="200000"/>
              </a:lnSpc>
              <a:defRPr/>
            </a:pPr>
            <a:r>
              <a:rPr lang="en-US" altLang="en-US" sz="2400" dirty="0" smtClean="0"/>
              <a:t>One of the partners undertakes to purchase the share of another partner gradually at regular intervals.</a:t>
            </a:r>
          </a:p>
        </p:txBody>
      </p:sp>
    </p:spTree>
    <p:extLst>
      <p:ext uri="{BB962C8B-B14F-4D97-AF65-F5344CB8AC3E}">
        <p14:creationId xmlns:p14="http://schemas.microsoft.com/office/powerpoint/2010/main" xmlns="" val="276077497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Grp="1" noChangeArrowheads="1"/>
          </p:cNvSpPr>
          <p:nvPr>
            <p:ph type="title"/>
          </p:nvPr>
        </p:nvSpPr>
        <p:spPr>
          <a:xfrm>
            <a:off x="457200" y="88900"/>
            <a:ext cx="8229600" cy="1143000"/>
          </a:xfrm>
        </p:spPr>
        <p:txBody>
          <a:bodyPr>
            <a:normAutofit fontScale="90000"/>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4000" smtClean="0"/>
              <a:t>Rules of Diminishing Musharakah </a:t>
            </a:r>
            <a:br>
              <a:rPr lang="en-US" altLang="en-US" sz="4000" smtClean="0"/>
            </a:br>
            <a:r>
              <a:rPr lang="en-US" altLang="en-US" sz="4000" smtClean="0"/>
              <a:t>in Joint Venture</a:t>
            </a:r>
          </a:p>
        </p:txBody>
      </p:sp>
      <p:sp>
        <p:nvSpPr>
          <p:cNvPr id="5123" name="Rectangle 2"/>
          <p:cNvSpPr>
            <a:spLocks noGrp="1" noChangeArrowheads="1"/>
          </p:cNvSpPr>
          <p:nvPr>
            <p:ph idx="1"/>
          </p:nvPr>
        </p:nvSpPr>
        <p:spPr>
          <a:xfrm>
            <a:off x="381000" y="1524000"/>
            <a:ext cx="8439150" cy="5237163"/>
          </a:xfrm>
        </p:spPr>
        <p:txBody>
          <a:bodyPr rtlCol="0">
            <a:normAutofit fontScale="92500"/>
          </a:bodyPr>
          <a:lstStyle/>
          <a:p>
            <a:pPr marL="0" indent="0" eaLnBrk="1" fontAlgn="auto" hangingPunct="1">
              <a:lnSpc>
                <a:spcPct val="150000"/>
              </a:lnSpc>
              <a:spcBef>
                <a:spcPts val="650"/>
              </a:spcBef>
              <a:spcAft>
                <a:spcPts val="0"/>
              </a:spcAft>
              <a:buClr>
                <a:srgbClr val="FFCCCC"/>
              </a:buClr>
              <a:buFont typeface="Arial" pitchFamily="34" charset="0"/>
              <a:buNone/>
              <a:tabLst>
                <a:tab pos="530225" algn="l"/>
                <a:tab pos="642938" algn="l"/>
                <a:tab pos="1100138" algn="l"/>
                <a:tab pos="1557338" algn="l"/>
                <a:tab pos="2014538" algn="l"/>
                <a:tab pos="2471738" algn="l"/>
                <a:tab pos="2928938" algn="l"/>
                <a:tab pos="3386138" algn="l"/>
                <a:tab pos="3843338" algn="l"/>
                <a:tab pos="4300538" algn="l"/>
                <a:tab pos="4757738" algn="l"/>
                <a:tab pos="5214938" algn="l"/>
                <a:tab pos="5672138" algn="l"/>
                <a:tab pos="6129338" algn="l"/>
                <a:tab pos="6586538" algn="l"/>
                <a:tab pos="7043738" algn="l"/>
                <a:tab pos="7500938" algn="l"/>
                <a:tab pos="7958138" algn="l"/>
                <a:tab pos="8415338" algn="l"/>
                <a:tab pos="8872538" algn="l"/>
                <a:tab pos="9329738" algn="l"/>
              </a:tabLst>
              <a:defRPr/>
            </a:pPr>
            <a:r>
              <a:rPr lang="en-US" sz="2400" dirty="0"/>
              <a:t>There will be an agreement of </a:t>
            </a:r>
            <a:r>
              <a:rPr lang="en-US" sz="2400" dirty="0" smtClean="0"/>
              <a:t>joint venture between </a:t>
            </a:r>
            <a:r>
              <a:rPr lang="en-US" sz="2400" dirty="0"/>
              <a:t>both partners where in investment of everyone and ratio of profit will be agreed.</a:t>
            </a:r>
          </a:p>
          <a:p>
            <a:pPr marL="0" indent="0" eaLnBrk="1" fontAlgn="auto" hangingPunct="1">
              <a:lnSpc>
                <a:spcPct val="150000"/>
              </a:lnSpc>
              <a:spcBef>
                <a:spcPts val="650"/>
              </a:spcBef>
              <a:spcAft>
                <a:spcPts val="0"/>
              </a:spcAft>
              <a:buClr>
                <a:srgbClr val="FFCCCC"/>
              </a:buClr>
              <a:buFont typeface="Arial" pitchFamily="34" charset="0"/>
              <a:buNone/>
              <a:tabLst>
                <a:tab pos="530225" algn="l"/>
                <a:tab pos="642938" algn="l"/>
                <a:tab pos="1100138" algn="l"/>
                <a:tab pos="1557338" algn="l"/>
                <a:tab pos="2014538" algn="l"/>
                <a:tab pos="2471738" algn="l"/>
                <a:tab pos="2928938" algn="l"/>
                <a:tab pos="3386138" algn="l"/>
                <a:tab pos="3843338" algn="l"/>
                <a:tab pos="4300538" algn="l"/>
                <a:tab pos="4757738" algn="l"/>
                <a:tab pos="5214938" algn="l"/>
                <a:tab pos="5672138" algn="l"/>
                <a:tab pos="6129338" algn="l"/>
                <a:tab pos="6586538" algn="l"/>
                <a:tab pos="7043738" algn="l"/>
                <a:tab pos="7500938" algn="l"/>
                <a:tab pos="7958138" algn="l"/>
                <a:tab pos="8415338" algn="l"/>
                <a:tab pos="8872538" algn="l"/>
                <a:tab pos="9329738" algn="l"/>
              </a:tabLst>
              <a:defRPr/>
            </a:pPr>
            <a:r>
              <a:rPr lang="en-US" sz="2400" dirty="0" smtClean="0"/>
              <a:t>One </a:t>
            </a:r>
            <a:r>
              <a:rPr lang="en-US" sz="2400" dirty="0"/>
              <a:t>partner undertakes to purchase the share of other partner, but  three conditions should be considered in this undertaking. </a:t>
            </a:r>
          </a:p>
          <a:p>
            <a:pPr marL="914400" lvl="1" indent="-454025" eaLnBrk="1" fontAlgn="auto" hangingPunct="1">
              <a:lnSpc>
                <a:spcPct val="150000"/>
              </a:lnSpc>
              <a:spcBef>
                <a:spcPts val="650"/>
              </a:spcBef>
              <a:spcAft>
                <a:spcPts val="0"/>
              </a:spcAft>
              <a:buFontTx/>
              <a:buNone/>
              <a:tabLst>
                <a:tab pos="530225" algn="l"/>
                <a:tab pos="642938" algn="l"/>
                <a:tab pos="1100138" algn="l"/>
                <a:tab pos="1557338" algn="l"/>
                <a:tab pos="2014538" algn="l"/>
                <a:tab pos="2471738" algn="l"/>
                <a:tab pos="2928938" algn="l"/>
                <a:tab pos="3386138" algn="l"/>
                <a:tab pos="3843338" algn="l"/>
                <a:tab pos="4300538" algn="l"/>
                <a:tab pos="4757738" algn="l"/>
                <a:tab pos="5214938" algn="l"/>
                <a:tab pos="5672138" algn="l"/>
                <a:tab pos="6129338" algn="l"/>
                <a:tab pos="6586538" algn="l"/>
                <a:tab pos="7043738" algn="l"/>
                <a:tab pos="7500938" algn="l"/>
                <a:tab pos="7958138" algn="l"/>
                <a:tab pos="8415338" algn="l"/>
                <a:tab pos="8872538" algn="l"/>
                <a:tab pos="9329738" algn="l"/>
              </a:tabLst>
              <a:defRPr/>
            </a:pPr>
            <a:r>
              <a:rPr lang="en-US" sz="2400" dirty="0" smtClean="0"/>
              <a:t>a</a:t>
            </a:r>
            <a:r>
              <a:rPr lang="en-US" sz="2400" dirty="0"/>
              <a:t>)  This promise will not be a part of Shirkah Agreement.</a:t>
            </a:r>
          </a:p>
          <a:p>
            <a:pPr marL="914400" lvl="1" indent="-454025" eaLnBrk="1" fontAlgn="auto" hangingPunct="1">
              <a:lnSpc>
                <a:spcPct val="150000"/>
              </a:lnSpc>
              <a:spcBef>
                <a:spcPts val="650"/>
              </a:spcBef>
              <a:spcAft>
                <a:spcPts val="0"/>
              </a:spcAft>
              <a:buFontTx/>
              <a:buNone/>
              <a:tabLst>
                <a:tab pos="530225" algn="l"/>
                <a:tab pos="642938" algn="l"/>
                <a:tab pos="1100138" algn="l"/>
                <a:tab pos="1557338" algn="l"/>
                <a:tab pos="2014538" algn="l"/>
                <a:tab pos="2471738" algn="l"/>
                <a:tab pos="2928938" algn="l"/>
                <a:tab pos="3386138" algn="l"/>
                <a:tab pos="3843338" algn="l"/>
                <a:tab pos="4300538" algn="l"/>
                <a:tab pos="4757738" algn="l"/>
                <a:tab pos="5214938" algn="l"/>
                <a:tab pos="5672138" algn="l"/>
                <a:tab pos="6129338" algn="l"/>
                <a:tab pos="6586538" algn="l"/>
                <a:tab pos="7043738" algn="l"/>
                <a:tab pos="7500938" algn="l"/>
                <a:tab pos="7958138" algn="l"/>
                <a:tab pos="8415338" algn="l"/>
                <a:tab pos="8872538" algn="l"/>
                <a:tab pos="9329738" algn="l"/>
              </a:tabLst>
              <a:defRPr/>
            </a:pPr>
            <a:r>
              <a:rPr lang="en-US" sz="2400" dirty="0"/>
              <a:t>b)  The price of unit will not be agreed in this promise but promise to purchase should be </a:t>
            </a:r>
            <a:r>
              <a:rPr lang="en-US" sz="2400" dirty="0" smtClean="0"/>
              <a:t>on offer and acceptance basis for a valid sale contract.</a:t>
            </a:r>
            <a:endParaRPr lang="en-US" sz="2400" dirty="0"/>
          </a:p>
          <a:p>
            <a:pPr marL="914400" lvl="1" indent="-454025" eaLnBrk="1" fontAlgn="auto" hangingPunct="1">
              <a:lnSpc>
                <a:spcPct val="150000"/>
              </a:lnSpc>
              <a:spcBef>
                <a:spcPts val="650"/>
              </a:spcBef>
              <a:spcAft>
                <a:spcPts val="0"/>
              </a:spcAft>
              <a:buFontTx/>
              <a:buNone/>
              <a:tabLst>
                <a:tab pos="530225" algn="l"/>
                <a:tab pos="642938" algn="l"/>
                <a:tab pos="1100138" algn="l"/>
                <a:tab pos="1557338" algn="l"/>
                <a:tab pos="2014538" algn="l"/>
                <a:tab pos="2471738" algn="l"/>
                <a:tab pos="2928938" algn="l"/>
                <a:tab pos="3386138" algn="l"/>
                <a:tab pos="3843338" algn="l"/>
                <a:tab pos="4300538" algn="l"/>
                <a:tab pos="4757738" algn="l"/>
                <a:tab pos="5214938" algn="l"/>
                <a:tab pos="5672138" algn="l"/>
                <a:tab pos="6129338" algn="l"/>
                <a:tab pos="6586538" algn="l"/>
                <a:tab pos="7043738" algn="l"/>
                <a:tab pos="7500938" algn="l"/>
                <a:tab pos="7958138" algn="l"/>
                <a:tab pos="8415338" algn="l"/>
                <a:tab pos="8872538" algn="l"/>
                <a:tab pos="9329738" algn="l"/>
              </a:tabLst>
              <a:defRPr/>
            </a:pPr>
            <a:r>
              <a:rPr lang="en-US" sz="2400" dirty="0"/>
              <a:t>c)  If promise is not fulfilled, then it can be forced by Court of law.</a:t>
            </a:r>
          </a:p>
        </p:txBody>
      </p:sp>
    </p:spTree>
    <p:extLst>
      <p:ext uri="{BB962C8B-B14F-4D97-AF65-F5344CB8AC3E}">
        <p14:creationId xmlns:p14="http://schemas.microsoft.com/office/powerpoint/2010/main" xmlns="" val="843903116"/>
      </p:ext>
    </p:extLst>
  </p:cSld>
  <p:clrMapOvr>
    <a:masterClrMapping/>
  </p:clrMapOvr>
  <p:transition>
    <p:fad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p:nvPr>
        </p:nvSpPr>
        <p:spPr>
          <a:xfrm>
            <a:off x="457200" y="152400"/>
            <a:ext cx="8229600" cy="1143000"/>
          </a:xfrm>
        </p:spPr>
        <p:txBody>
          <a:bodyPr>
            <a:normAutofit fontScale="90000"/>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4000" smtClean="0"/>
              <a:t>Rules of Diminishing Musharakah </a:t>
            </a:r>
            <a:br>
              <a:rPr lang="en-US" altLang="en-US" sz="4000" smtClean="0"/>
            </a:br>
            <a:r>
              <a:rPr lang="en-US" altLang="en-US" sz="4000" smtClean="0"/>
              <a:t>in Joint Venture</a:t>
            </a:r>
          </a:p>
        </p:txBody>
      </p:sp>
      <p:sp>
        <p:nvSpPr>
          <p:cNvPr id="11267" name="Rectangle 2"/>
          <p:cNvSpPr>
            <a:spLocks noGrp="1" noChangeArrowheads="1"/>
          </p:cNvSpPr>
          <p:nvPr>
            <p:ph idx="1"/>
          </p:nvPr>
        </p:nvSpPr>
        <p:spPr>
          <a:xfrm>
            <a:off x="457200" y="1828800"/>
            <a:ext cx="8229600" cy="3886200"/>
          </a:xfrm>
        </p:spPr>
        <p:txBody>
          <a:bodyPr/>
          <a:lstStyle/>
          <a:p>
            <a:pPr eaLnBrk="1" hangingPunct="1">
              <a:lnSpc>
                <a:spcPct val="150000"/>
              </a:lnSpc>
              <a:spcBef>
                <a:spcPts val="900"/>
              </a:spcBef>
              <a:tabLst>
                <a:tab pos="606425" algn="l"/>
                <a:tab pos="719138" algn="l"/>
                <a:tab pos="1176338" algn="l"/>
                <a:tab pos="1633538" algn="l"/>
                <a:tab pos="2090738" algn="l"/>
                <a:tab pos="2547938" algn="l"/>
                <a:tab pos="3005138" algn="l"/>
                <a:tab pos="3462338" algn="l"/>
                <a:tab pos="3919538" algn="l"/>
                <a:tab pos="4376738" algn="l"/>
                <a:tab pos="4833938" algn="l"/>
                <a:tab pos="5291138" algn="l"/>
                <a:tab pos="5748338" algn="l"/>
                <a:tab pos="6205538" algn="l"/>
                <a:tab pos="6662738" algn="l"/>
                <a:tab pos="7119938" algn="l"/>
                <a:tab pos="7577138" algn="l"/>
                <a:tab pos="8034338" algn="l"/>
                <a:tab pos="8491538" algn="l"/>
                <a:tab pos="8948738" algn="l"/>
                <a:tab pos="9405938" algn="l"/>
              </a:tabLst>
            </a:pPr>
            <a:r>
              <a:rPr lang="en-US" altLang="en-US" sz="2600" smtClean="0"/>
              <a:t>At the time of purchase, the price of unit will be decided on the basis of market value of business.</a:t>
            </a:r>
          </a:p>
          <a:p>
            <a:pPr eaLnBrk="1" hangingPunct="1">
              <a:lnSpc>
                <a:spcPct val="150000"/>
              </a:lnSpc>
              <a:spcBef>
                <a:spcPts val="900"/>
              </a:spcBef>
              <a:tabLst>
                <a:tab pos="606425" algn="l"/>
                <a:tab pos="719138" algn="l"/>
                <a:tab pos="1176338" algn="l"/>
                <a:tab pos="1633538" algn="l"/>
                <a:tab pos="2090738" algn="l"/>
                <a:tab pos="2547938" algn="l"/>
                <a:tab pos="3005138" algn="l"/>
                <a:tab pos="3462338" algn="l"/>
                <a:tab pos="3919538" algn="l"/>
                <a:tab pos="4376738" algn="l"/>
                <a:tab pos="4833938" algn="l"/>
                <a:tab pos="5291138" algn="l"/>
                <a:tab pos="5748338" algn="l"/>
                <a:tab pos="6205538" algn="l"/>
                <a:tab pos="6662738" algn="l"/>
                <a:tab pos="7119938" algn="l"/>
                <a:tab pos="7577138" algn="l"/>
                <a:tab pos="8034338" algn="l"/>
                <a:tab pos="8491538" algn="l"/>
                <a:tab pos="8948738" algn="l"/>
                <a:tab pos="9405938" algn="l"/>
              </a:tabLst>
            </a:pPr>
            <a:r>
              <a:rPr lang="en-US" altLang="en-US" sz="2600" smtClean="0"/>
              <a:t>Conditions of valid sale transaction must be observed.</a:t>
            </a:r>
          </a:p>
          <a:p>
            <a:pPr eaLnBrk="1" hangingPunct="1">
              <a:lnSpc>
                <a:spcPct val="150000"/>
              </a:lnSpc>
              <a:spcBef>
                <a:spcPts val="900"/>
              </a:spcBef>
              <a:tabLst>
                <a:tab pos="606425" algn="l"/>
                <a:tab pos="719138" algn="l"/>
                <a:tab pos="1176338" algn="l"/>
                <a:tab pos="1633538" algn="l"/>
                <a:tab pos="2090738" algn="l"/>
                <a:tab pos="2547938" algn="l"/>
                <a:tab pos="3005138" algn="l"/>
                <a:tab pos="3462338" algn="l"/>
                <a:tab pos="3919538" algn="l"/>
                <a:tab pos="4376738" algn="l"/>
                <a:tab pos="4833938" algn="l"/>
                <a:tab pos="5291138" algn="l"/>
                <a:tab pos="5748338" algn="l"/>
                <a:tab pos="6205538" algn="l"/>
                <a:tab pos="6662738" algn="l"/>
                <a:tab pos="7119938" algn="l"/>
                <a:tab pos="7577138" algn="l"/>
                <a:tab pos="8034338" algn="l"/>
                <a:tab pos="8491538" algn="l"/>
                <a:tab pos="8948738" algn="l"/>
                <a:tab pos="9405938" algn="l"/>
              </a:tabLst>
            </a:pPr>
            <a:r>
              <a:rPr lang="en-US" altLang="en-US" sz="2600" smtClean="0"/>
              <a:t>Unit will be purchased through Offer &amp; Acceptance.</a:t>
            </a:r>
          </a:p>
        </p:txBody>
      </p:sp>
    </p:spTree>
    <p:extLst>
      <p:ext uri="{BB962C8B-B14F-4D97-AF65-F5344CB8AC3E}">
        <p14:creationId xmlns:p14="http://schemas.microsoft.com/office/powerpoint/2010/main" xmlns="" val="2287108106"/>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fontScale="90000"/>
          </a:bodyPr>
          <a:lstStyle/>
          <a:p>
            <a:r>
              <a:rPr lang="en-US" altLang="en-US" sz="4000" smtClean="0"/>
              <a:t>Rules of Parallel Salam and Third Party Promise</a:t>
            </a:r>
          </a:p>
        </p:txBody>
      </p:sp>
      <p:sp>
        <p:nvSpPr>
          <p:cNvPr id="12291" name="Rectangle 1"/>
          <p:cNvSpPr>
            <a:spLocks noGrp="1" noChangeArrowheads="1"/>
          </p:cNvSpPr>
          <p:nvPr>
            <p:ph idx="1"/>
          </p:nvPr>
        </p:nvSpPr>
        <p:spPr>
          <a:xfrm>
            <a:off x="457200" y="1600200"/>
            <a:ext cx="8229600" cy="4708525"/>
          </a:xfrm>
        </p:spPr>
        <p:txBody>
          <a:bodyPr/>
          <a:lstStyle/>
          <a:p>
            <a:pPr marL="855663" lvl="1" indent="-574675" eaLnBrk="1" hangingPunct="1">
              <a:lnSpc>
                <a:spcPct val="150000"/>
              </a:lnSpc>
              <a:spcBef>
                <a:spcPts val="600"/>
              </a:spcBef>
              <a:buFont typeface="Arial" charset="0"/>
              <a:buChar char="•"/>
              <a:tabLst>
                <a:tab pos="342900" algn="l"/>
                <a:tab pos="571500" algn="l"/>
                <a:tab pos="911225" algn="l"/>
                <a:tab pos="1825625" algn="l"/>
                <a:tab pos="2740025" algn="l"/>
                <a:tab pos="3654425" algn="l"/>
                <a:tab pos="4568825" algn="l"/>
                <a:tab pos="5483225" algn="l"/>
                <a:tab pos="6397625" algn="l"/>
                <a:tab pos="7312025" algn="l"/>
                <a:tab pos="8226425" algn="l"/>
                <a:tab pos="9140825" algn="l"/>
                <a:tab pos="10055225" algn="l"/>
                <a:tab pos="10056813" algn="l"/>
                <a:tab pos="10514013" algn="l"/>
              </a:tabLst>
            </a:pPr>
            <a:r>
              <a:rPr lang="en-US" altLang="en-US" sz="2600" smtClean="0"/>
              <a:t>Both the contracts i.e. Salam and parallel Salam must be independent of each other</a:t>
            </a:r>
          </a:p>
          <a:p>
            <a:pPr marL="855663" lvl="1" indent="-574675" eaLnBrk="1" hangingPunct="1">
              <a:lnSpc>
                <a:spcPct val="150000"/>
              </a:lnSpc>
              <a:spcBef>
                <a:spcPts val="600"/>
              </a:spcBef>
              <a:buFont typeface="Arial" charset="0"/>
              <a:buChar char="•"/>
              <a:tabLst>
                <a:tab pos="342900" algn="l"/>
                <a:tab pos="571500" algn="l"/>
                <a:tab pos="911225" algn="l"/>
                <a:tab pos="1825625" algn="l"/>
                <a:tab pos="2740025" algn="l"/>
                <a:tab pos="3654425" algn="l"/>
                <a:tab pos="4568825" algn="l"/>
                <a:tab pos="5483225" algn="l"/>
                <a:tab pos="6397625" algn="l"/>
                <a:tab pos="7312025" algn="l"/>
                <a:tab pos="8226425" algn="l"/>
                <a:tab pos="9140825" algn="l"/>
                <a:tab pos="10055225" algn="l"/>
                <a:tab pos="10056813" algn="l"/>
                <a:tab pos="10514013" algn="l"/>
              </a:tabLst>
            </a:pPr>
            <a:r>
              <a:rPr lang="en-US" altLang="en-US" sz="2600" smtClean="0"/>
              <a:t>Parallel Salam is allowed only with third parties </a:t>
            </a:r>
          </a:p>
          <a:p>
            <a:pPr marL="855663" lvl="1" indent="-574675" eaLnBrk="1" hangingPunct="1">
              <a:lnSpc>
                <a:spcPct val="150000"/>
              </a:lnSpc>
              <a:spcBef>
                <a:spcPts val="600"/>
              </a:spcBef>
              <a:buFont typeface="Arial" charset="0"/>
              <a:buChar char="•"/>
              <a:tabLst>
                <a:tab pos="342900" algn="l"/>
                <a:tab pos="571500" algn="l"/>
                <a:tab pos="911225" algn="l"/>
                <a:tab pos="1825625" algn="l"/>
                <a:tab pos="2740025" algn="l"/>
                <a:tab pos="3654425" algn="l"/>
                <a:tab pos="4568825" algn="l"/>
                <a:tab pos="5483225" algn="l"/>
                <a:tab pos="6397625" algn="l"/>
                <a:tab pos="7312025" algn="l"/>
                <a:tab pos="8226425" algn="l"/>
                <a:tab pos="9140825" algn="l"/>
                <a:tab pos="10055225" algn="l"/>
                <a:tab pos="10056813" algn="l"/>
                <a:tab pos="10514013" algn="l"/>
              </a:tabLst>
            </a:pPr>
            <a:r>
              <a:rPr lang="en-US" altLang="en-US" sz="2600" smtClean="0"/>
              <a:t>The third party giving unilateral promise should not pay the price in advance as this is not allowed in Sharia.</a:t>
            </a:r>
          </a:p>
        </p:txBody>
      </p:sp>
    </p:spTree>
    <p:extLst>
      <p:ext uri="{BB962C8B-B14F-4D97-AF65-F5344CB8AC3E}">
        <p14:creationId xmlns:p14="http://schemas.microsoft.com/office/powerpoint/2010/main" xmlns="" val="141777449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a:xfrm>
            <a:off x="323850" y="404813"/>
            <a:ext cx="8569325" cy="1143000"/>
          </a:xfrm>
        </p:spPr>
        <p:txBody>
          <a:bodyPr>
            <a:normAutofit fontScale="90000"/>
          </a:bodyPr>
          <a:lstStyle/>
          <a:p>
            <a:pPr marL="838200" indent="-835025" eaLnBrk="1" hangingPunct="1">
              <a:tabLst>
                <a:tab pos="838200" algn="l"/>
                <a:tab pos="911225" algn="l"/>
                <a:tab pos="1825625" algn="l"/>
                <a:tab pos="2740025" algn="l"/>
                <a:tab pos="3654425" algn="l"/>
                <a:tab pos="4568825" algn="l"/>
                <a:tab pos="5483225" algn="l"/>
                <a:tab pos="6397625" algn="l"/>
                <a:tab pos="7312025" algn="l"/>
                <a:tab pos="8226425" algn="l"/>
                <a:tab pos="9140825" algn="l"/>
                <a:tab pos="10055225" algn="l"/>
                <a:tab pos="10056813" algn="l"/>
                <a:tab pos="10514013" algn="l"/>
              </a:tabLst>
            </a:pPr>
            <a:r>
              <a:rPr lang="en-US" altLang="en-US" sz="3600" smtClean="0"/>
              <a:t>Features of Diminishing Musharakah in </a:t>
            </a:r>
            <a:r>
              <a:rPr lang="en-US" altLang="en-US" sz="3600" u="sng" smtClean="0"/>
              <a:t>Joint Ownership</a:t>
            </a:r>
          </a:p>
        </p:txBody>
      </p:sp>
      <p:sp>
        <p:nvSpPr>
          <p:cNvPr id="12291" name="Rectangle 2"/>
          <p:cNvSpPr>
            <a:spLocks noGrp="1" noChangeArrowheads="1"/>
          </p:cNvSpPr>
          <p:nvPr>
            <p:ph idx="1"/>
          </p:nvPr>
        </p:nvSpPr>
        <p:spPr>
          <a:xfrm>
            <a:off x="457200" y="1773238"/>
            <a:ext cx="8229600" cy="3560762"/>
          </a:xfrm>
        </p:spPr>
        <p:txBody>
          <a:bodyPr>
            <a:normAutofit/>
          </a:bodyPr>
          <a:lstStyle/>
          <a:p>
            <a:pPr eaLnBrk="1" hangingPunct="1">
              <a:lnSpc>
                <a:spcPct val="200000"/>
              </a:lnSpc>
              <a:tabLst>
                <a:tab pos="0" algn="l"/>
                <a:tab pos="911225" algn="l"/>
                <a:tab pos="1825625" algn="l"/>
                <a:tab pos="2740025" algn="l"/>
                <a:tab pos="3654425" algn="l"/>
                <a:tab pos="4568825" algn="l"/>
                <a:tab pos="5483225" algn="l"/>
                <a:tab pos="6397625" algn="l"/>
                <a:tab pos="7312025" algn="l"/>
                <a:tab pos="8226425" algn="l"/>
                <a:tab pos="9140825" algn="l"/>
                <a:tab pos="10055225" algn="l"/>
                <a:tab pos="10056813" algn="l"/>
                <a:tab pos="10514013" algn="l"/>
              </a:tabLst>
            </a:pPr>
            <a:r>
              <a:rPr lang="en-US" altLang="en-US" sz="2400" dirty="0" smtClean="0"/>
              <a:t>Two or more partners purchase any asset  (machinery, property, etc.) and their intention is that one or both partners will use this asset or rent out their share and one partner undertakes to purchase the share of other gradually.</a:t>
            </a:r>
          </a:p>
        </p:txBody>
      </p:sp>
    </p:spTree>
    <p:extLst>
      <p:ext uri="{BB962C8B-B14F-4D97-AF65-F5344CB8AC3E}">
        <p14:creationId xmlns:p14="http://schemas.microsoft.com/office/powerpoint/2010/main" xmlns="" val="728361100"/>
      </p:ext>
    </p:extLst>
  </p:cSld>
  <p:clrMapOvr>
    <a:masterClrMapping/>
  </p:clrMapOvr>
  <p:transition>
    <p:wipe dir="d"/>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Grp="1" noChangeArrowheads="1"/>
          </p:cNvSpPr>
          <p:nvPr>
            <p:ph type="title"/>
          </p:nvPr>
        </p:nvSpPr>
        <p:spPr>
          <a:xfrm>
            <a:off x="457200" y="152400"/>
            <a:ext cx="8229600" cy="1143000"/>
          </a:xfrm>
        </p:spPr>
        <p:txBody>
          <a:bodyPr>
            <a:normAutofit fontScale="90000"/>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4000" smtClean="0"/>
              <a:t>Rules of Diminishing Musharakah </a:t>
            </a:r>
            <a:br>
              <a:rPr lang="en-US" altLang="en-US" sz="4000" smtClean="0"/>
            </a:br>
            <a:r>
              <a:rPr lang="en-US" altLang="en-US" sz="4000" smtClean="0"/>
              <a:t>in </a:t>
            </a:r>
            <a:r>
              <a:rPr lang="en-US" altLang="en-US" sz="4000" u="sng" smtClean="0"/>
              <a:t>Joint Ownership</a:t>
            </a:r>
          </a:p>
        </p:txBody>
      </p:sp>
      <p:sp>
        <p:nvSpPr>
          <p:cNvPr id="13315" name="Rectangle 2"/>
          <p:cNvSpPr>
            <a:spLocks noGrp="1" noChangeArrowheads="1"/>
          </p:cNvSpPr>
          <p:nvPr>
            <p:ph idx="1"/>
          </p:nvPr>
        </p:nvSpPr>
        <p:spPr>
          <a:xfrm>
            <a:off x="457200" y="1752600"/>
            <a:ext cx="8229600" cy="4525963"/>
          </a:xfrm>
        </p:spPr>
        <p:txBody>
          <a:bodyPr>
            <a:normAutofit/>
          </a:bodyPr>
          <a:lstStyle/>
          <a:p>
            <a:pPr marL="457200" lvl="1" indent="-457200" eaLnBrk="1" hangingPunct="1">
              <a:lnSpc>
                <a:spcPct val="200000"/>
              </a:lnSpc>
              <a:spcBef>
                <a:spcPts val="800"/>
              </a:spcBef>
              <a:buFont typeface="Arial" charset="0"/>
              <a:buChar char="•"/>
              <a:tabLst>
                <a:tab pos="987425" algn="l"/>
                <a:tab pos="1157288" algn="l"/>
                <a:tab pos="1614488" algn="l"/>
                <a:tab pos="2071688" algn="l"/>
                <a:tab pos="2528888" algn="l"/>
                <a:tab pos="2986088" algn="l"/>
                <a:tab pos="3443288" algn="l"/>
                <a:tab pos="3900488" algn="l"/>
                <a:tab pos="4357688" algn="l"/>
                <a:tab pos="4814888" algn="l"/>
                <a:tab pos="5272088" algn="l"/>
                <a:tab pos="5729288" algn="l"/>
                <a:tab pos="6186488" algn="l"/>
                <a:tab pos="6643688" algn="l"/>
                <a:tab pos="7100888" algn="l"/>
                <a:tab pos="7558088" algn="l"/>
                <a:tab pos="8015288" algn="l"/>
                <a:tab pos="8472488" algn="l"/>
                <a:tab pos="8929688" algn="l"/>
                <a:tab pos="9386888" algn="l"/>
                <a:tab pos="9844088" algn="l"/>
              </a:tabLst>
            </a:pPr>
            <a:r>
              <a:rPr lang="en-US" altLang="en-US" sz="2400" dirty="0" smtClean="0"/>
              <a:t>There will be an agreement of </a:t>
            </a:r>
            <a:r>
              <a:rPr lang="en-US" altLang="en-US" sz="2400" dirty="0" err="1" smtClean="0"/>
              <a:t>Shirkat</a:t>
            </a:r>
            <a:r>
              <a:rPr lang="en-US" altLang="en-US" sz="2400" dirty="0" smtClean="0"/>
              <a:t> </a:t>
            </a:r>
            <a:r>
              <a:rPr lang="en-US" altLang="en-US" sz="2400" dirty="0" err="1" smtClean="0"/>
              <a:t>ul</a:t>
            </a:r>
            <a:r>
              <a:rPr lang="en-US" altLang="en-US" sz="2400" dirty="0" smtClean="0"/>
              <a:t> Milk and it will be decided How much investment will be made by each partner.</a:t>
            </a:r>
          </a:p>
          <a:p>
            <a:pPr marL="457200" lvl="1" indent="-457200" eaLnBrk="1" hangingPunct="1">
              <a:lnSpc>
                <a:spcPct val="200000"/>
              </a:lnSpc>
              <a:spcBef>
                <a:spcPts val="800"/>
              </a:spcBef>
              <a:buFont typeface="Arial" charset="0"/>
              <a:buChar char="•"/>
              <a:tabLst>
                <a:tab pos="987425" algn="l"/>
                <a:tab pos="1157288" algn="l"/>
                <a:tab pos="1614488" algn="l"/>
                <a:tab pos="2071688" algn="l"/>
                <a:tab pos="2528888" algn="l"/>
                <a:tab pos="2986088" algn="l"/>
                <a:tab pos="3443288" algn="l"/>
                <a:tab pos="3900488" algn="l"/>
                <a:tab pos="4357688" algn="l"/>
                <a:tab pos="4814888" algn="l"/>
                <a:tab pos="5272088" algn="l"/>
                <a:tab pos="5729288" algn="l"/>
                <a:tab pos="6186488" algn="l"/>
                <a:tab pos="6643688" algn="l"/>
                <a:tab pos="7100888" algn="l"/>
                <a:tab pos="7558088" algn="l"/>
                <a:tab pos="8015288" algn="l"/>
                <a:tab pos="8472488" algn="l"/>
                <a:tab pos="8929688" algn="l"/>
                <a:tab pos="9386888" algn="l"/>
                <a:tab pos="9844088" algn="l"/>
              </a:tabLst>
            </a:pPr>
            <a:r>
              <a:rPr lang="en-US" altLang="en-US" sz="2400" dirty="0" smtClean="0"/>
              <a:t>Asset will be purchased and everyone will be owner of this asset as per the ratio of his/her investment and all other rules of </a:t>
            </a:r>
            <a:r>
              <a:rPr lang="en-US" altLang="en-US" sz="2400" dirty="0" err="1" smtClean="0"/>
              <a:t>Shirkat</a:t>
            </a:r>
            <a:r>
              <a:rPr lang="en-US" altLang="en-US" sz="2400" dirty="0" smtClean="0"/>
              <a:t>-</a:t>
            </a:r>
            <a:r>
              <a:rPr lang="en-US" altLang="en-US" sz="2400" dirty="0" err="1" smtClean="0"/>
              <a:t>ul</a:t>
            </a:r>
            <a:r>
              <a:rPr lang="en-US" altLang="en-US" sz="2400" dirty="0" smtClean="0"/>
              <a:t>-Milk will be applicable.</a:t>
            </a:r>
          </a:p>
        </p:txBody>
      </p:sp>
    </p:spTree>
    <p:extLst>
      <p:ext uri="{BB962C8B-B14F-4D97-AF65-F5344CB8AC3E}">
        <p14:creationId xmlns:p14="http://schemas.microsoft.com/office/powerpoint/2010/main" xmlns="" val="2901600070"/>
      </p:ext>
    </p:extLst>
  </p:cSld>
  <p:clrMapOvr>
    <a:masterClrMapping/>
  </p:clrMapOvr>
  <p:transition>
    <p:wipe dir="d"/>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a:xfrm>
            <a:off x="457200" y="152400"/>
            <a:ext cx="8229600" cy="1295400"/>
          </a:xfrm>
        </p:spPr>
        <p:txBody>
          <a:bodyPr>
            <a:normAutofit fontScale="90000"/>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4000" smtClean="0"/>
              <a:t>Rules of Diminishing Musharakah </a:t>
            </a:r>
            <a:br>
              <a:rPr lang="en-US" altLang="en-US" sz="4000" smtClean="0"/>
            </a:br>
            <a:r>
              <a:rPr lang="en-US" altLang="en-US" sz="4000" smtClean="0"/>
              <a:t>in Joint Ownership</a:t>
            </a:r>
          </a:p>
        </p:txBody>
      </p:sp>
      <p:sp>
        <p:nvSpPr>
          <p:cNvPr id="9219" name="Rectangle 2"/>
          <p:cNvSpPr>
            <a:spLocks noGrp="1" noChangeArrowheads="1"/>
          </p:cNvSpPr>
          <p:nvPr>
            <p:ph idx="1"/>
          </p:nvPr>
        </p:nvSpPr>
        <p:spPr/>
        <p:txBody>
          <a:bodyPr rtlCol="0">
            <a:normAutofit/>
          </a:bodyPr>
          <a:lstStyle/>
          <a:p>
            <a:pPr marL="990600" lvl="1" indent="-530225" eaLnBrk="1" fontAlgn="auto" hangingPunct="1">
              <a:lnSpc>
                <a:spcPct val="200000"/>
              </a:lnSpc>
              <a:spcBef>
                <a:spcPts val="850"/>
              </a:spcBef>
              <a:spcAft>
                <a:spcPts val="0"/>
              </a:spcAft>
              <a:buFont typeface="Arial" panose="020B0604020202020204" pitchFamily="34" charset="0"/>
              <a:buChar char="•"/>
              <a:tabLst>
                <a:tab pos="990600" algn="l"/>
                <a:tab pos="1160463" algn="l"/>
                <a:tab pos="1617663" algn="l"/>
                <a:tab pos="2074863" algn="l"/>
                <a:tab pos="2532063" algn="l"/>
                <a:tab pos="2989263" algn="l"/>
                <a:tab pos="3446463" algn="l"/>
                <a:tab pos="3903663" algn="l"/>
                <a:tab pos="4360863" algn="l"/>
                <a:tab pos="4818063" algn="l"/>
                <a:tab pos="5275263" algn="l"/>
                <a:tab pos="5732463" algn="l"/>
                <a:tab pos="6189663" algn="l"/>
                <a:tab pos="6646863" algn="l"/>
                <a:tab pos="7104063" algn="l"/>
                <a:tab pos="7561263" algn="l"/>
                <a:tab pos="8018463" algn="l"/>
                <a:tab pos="8475663" algn="l"/>
                <a:tab pos="8932863" algn="l"/>
                <a:tab pos="9390063" algn="l"/>
                <a:tab pos="9847263" algn="l"/>
              </a:tabLst>
              <a:defRPr/>
            </a:pPr>
            <a:endParaRPr lang="en-US" sz="2400" dirty="0"/>
          </a:p>
          <a:p>
            <a:pPr marL="457200" lvl="1" indent="-457200" eaLnBrk="1" fontAlgn="auto" hangingPunct="1">
              <a:lnSpc>
                <a:spcPct val="200000"/>
              </a:lnSpc>
              <a:spcBef>
                <a:spcPts val="850"/>
              </a:spcBef>
              <a:spcAft>
                <a:spcPts val="0"/>
              </a:spcAft>
              <a:buFont typeface="Arial" panose="020B0604020202020204" pitchFamily="34" charset="0"/>
              <a:buChar char="•"/>
              <a:tabLst>
                <a:tab pos="990600" algn="l"/>
                <a:tab pos="1160463" algn="l"/>
                <a:tab pos="1617663" algn="l"/>
                <a:tab pos="2074863" algn="l"/>
                <a:tab pos="2532063" algn="l"/>
                <a:tab pos="2989263" algn="l"/>
                <a:tab pos="3446463" algn="l"/>
                <a:tab pos="3903663" algn="l"/>
                <a:tab pos="4360863" algn="l"/>
                <a:tab pos="4818063" algn="l"/>
                <a:tab pos="5275263" algn="l"/>
                <a:tab pos="5732463" algn="l"/>
                <a:tab pos="6189663" algn="l"/>
                <a:tab pos="6646863" algn="l"/>
                <a:tab pos="7104063" algn="l"/>
                <a:tab pos="7561263" algn="l"/>
                <a:tab pos="8018463" algn="l"/>
                <a:tab pos="8475663" algn="l"/>
                <a:tab pos="8932863" algn="l"/>
                <a:tab pos="9390063" algn="l"/>
                <a:tab pos="9847263" algn="l"/>
              </a:tabLst>
              <a:defRPr/>
            </a:pPr>
            <a:r>
              <a:rPr lang="en-US" sz="2400" dirty="0"/>
              <a:t>One </a:t>
            </a:r>
            <a:r>
              <a:rPr lang="en-US" sz="2400" dirty="0" smtClean="0"/>
              <a:t>Partner can </a:t>
            </a:r>
            <a:r>
              <a:rPr lang="en-US" sz="2400" dirty="0"/>
              <a:t>rent out his share to other partner or to a third party and Ijarah Agreement will be signed.</a:t>
            </a:r>
          </a:p>
          <a:p>
            <a:pPr marL="457200" lvl="1" indent="-457200" eaLnBrk="1" fontAlgn="auto" hangingPunct="1">
              <a:lnSpc>
                <a:spcPct val="200000"/>
              </a:lnSpc>
              <a:spcBef>
                <a:spcPts val="850"/>
              </a:spcBef>
              <a:spcAft>
                <a:spcPts val="0"/>
              </a:spcAft>
              <a:buFont typeface="Arial" panose="020B0604020202020204" pitchFamily="34" charset="0"/>
              <a:buChar char="•"/>
              <a:tabLst>
                <a:tab pos="990600" algn="l"/>
                <a:tab pos="1160463" algn="l"/>
                <a:tab pos="1617663" algn="l"/>
                <a:tab pos="2074863" algn="l"/>
                <a:tab pos="2532063" algn="l"/>
                <a:tab pos="2989263" algn="l"/>
                <a:tab pos="3446463" algn="l"/>
                <a:tab pos="3903663" algn="l"/>
                <a:tab pos="4360863" algn="l"/>
                <a:tab pos="4818063" algn="l"/>
                <a:tab pos="5275263" algn="l"/>
                <a:tab pos="5732463" algn="l"/>
                <a:tab pos="6189663" algn="l"/>
                <a:tab pos="6646863" algn="l"/>
                <a:tab pos="7104063" algn="l"/>
                <a:tab pos="7561263" algn="l"/>
                <a:tab pos="8018463" algn="l"/>
                <a:tab pos="8475663" algn="l"/>
                <a:tab pos="8932863" algn="l"/>
                <a:tab pos="9390063" algn="l"/>
                <a:tab pos="9847263" algn="l"/>
              </a:tabLst>
              <a:defRPr/>
            </a:pPr>
            <a:r>
              <a:rPr lang="en-US" sz="2400" dirty="0" smtClean="0"/>
              <a:t>Within </a:t>
            </a:r>
            <a:r>
              <a:rPr lang="en-US" sz="2400" dirty="0"/>
              <a:t>period of Ijarah, Shariah rulings relating to Ijarah will be applicable.</a:t>
            </a:r>
          </a:p>
        </p:txBody>
      </p:sp>
    </p:spTree>
    <p:extLst>
      <p:ext uri="{BB962C8B-B14F-4D97-AF65-F5344CB8AC3E}">
        <p14:creationId xmlns:p14="http://schemas.microsoft.com/office/powerpoint/2010/main" xmlns="" val="1177029350"/>
      </p:ext>
    </p:extLst>
  </p:cSld>
  <p:clrMapOvr>
    <a:masterClrMapping/>
  </p:clrMapOvr>
  <p:transition spd="med"/>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76200"/>
            <a:ext cx="8229600" cy="1143000"/>
          </a:xfrm>
        </p:spPr>
        <p:txBody>
          <a:bodyPr>
            <a:normAutofit fontScale="90000"/>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4000" smtClean="0"/>
              <a:t>Rules of Diminishing Musharakah </a:t>
            </a:r>
            <a:br>
              <a:rPr lang="en-US" altLang="en-US" sz="4000" smtClean="0"/>
            </a:br>
            <a:r>
              <a:rPr lang="en-US" altLang="en-US" sz="4000" smtClean="0"/>
              <a:t>in Joint Ownership</a:t>
            </a:r>
          </a:p>
        </p:txBody>
      </p:sp>
      <p:sp>
        <p:nvSpPr>
          <p:cNvPr id="15363" name="Rectangle 2"/>
          <p:cNvSpPr>
            <a:spLocks noGrp="1" noChangeArrowheads="1"/>
          </p:cNvSpPr>
          <p:nvPr>
            <p:ph idx="1"/>
          </p:nvPr>
        </p:nvSpPr>
        <p:spPr>
          <a:xfrm>
            <a:off x="457200" y="1600200"/>
            <a:ext cx="8229600" cy="4492625"/>
          </a:xfrm>
        </p:spPr>
        <p:txBody>
          <a:bodyPr>
            <a:normAutofit lnSpcReduction="10000"/>
          </a:bodyPr>
          <a:lstStyle/>
          <a:p>
            <a:pPr eaLnBrk="1" hangingPunct="1">
              <a:lnSpc>
                <a:spcPct val="200000"/>
              </a:lnSpc>
              <a:tabLst>
                <a:tab pos="606425" algn="l"/>
                <a:tab pos="719138" algn="l"/>
                <a:tab pos="1176338" algn="l"/>
                <a:tab pos="1633538" algn="l"/>
                <a:tab pos="2090738" algn="l"/>
                <a:tab pos="2547938" algn="l"/>
                <a:tab pos="3005138" algn="l"/>
                <a:tab pos="3462338" algn="l"/>
                <a:tab pos="3919538" algn="l"/>
                <a:tab pos="4376738" algn="l"/>
                <a:tab pos="4833938" algn="l"/>
                <a:tab pos="5291138" algn="l"/>
                <a:tab pos="5748338" algn="l"/>
                <a:tab pos="6205538" algn="l"/>
                <a:tab pos="6662738" algn="l"/>
                <a:tab pos="7119938" algn="l"/>
                <a:tab pos="7577138" algn="l"/>
                <a:tab pos="8034338" algn="l"/>
                <a:tab pos="8491538" algn="l"/>
                <a:tab pos="8948738" algn="l"/>
                <a:tab pos="9405938" algn="l"/>
              </a:tabLst>
            </a:pPr>
            <a:r>
              <a:rPr lang="en-US" altLang="en-US" sz="2400" dirty="0" smtClean="0"/>
              <a:t>One of the partners can promise to purchase the share of another partner and in this promise, the price of unit may be decided.</a:t>
            </a:r>
          </a:p>
          <a:p>
            <a:pPr eaLnBrk="1" hangingPunct="1">
              <a:lnSpc>
                <a:spcPct val="200000"/>
              </a:lnSpc>
              <a:tabLst>
                <a:tab pos="606425" algn="l"/>
                <a:tab pos="719138" algn="l"/>
                <a:tab pos="1176338" algn="l"/>
                <a:tab pos="1633538" algn="l"/>
                <a:tab pos="2090738" algn="l"/>
                <a:tab pos="2547938" algn="l"/>
                <a:tab pos="3005138" algn="l"/>
                <a:tab pos="3462338" algn="l"/>
                <a:tab pos="3919538" algn="l"/>
                <a:tab pos="4376738" algn="l"/>
                <a:tab pos="4833938" algn="l"/>
                <a:tab pos="5291138" algn="l"/>
                <a:tab pos="5748338" algn="l"/>
                <a:tab pos="6205538" algn="l"/>
                <a:tab pos="6662738" algn="l"/>
                <a:tab pos="7119938" algn="l"/>
                <a:tab pos="7577138" algn="l"/>
                <a:tab pos="8034338" algn="l"/>
                <a:tab pos="8491538" algn="l"/>
                <a:tab pos="8948738" algn="l"/>
                <a:tab pos="9405938" algn="l"/>
              </a:tabLst>
            </a:pPr>
            <a:r>
              <a:rPr lang="en-US" altLang="en-US" sz="2400" dirty="0" smtClean="0"/>
              <a:t>Unit can be purchased on the basis of Offer &amp; Acceptance.</a:t>
            </a:r>
          </a:p>
          <a:p>
            <a:pPr eaLnBrk="1" hangingPunct="1">
              <a:lnSpc>
                <a:spcPct val="200000"/>
              </a:lnSpc>
              <a:tabLst>
                <a:tab pos="606425" algn="l"/>
                <a:tab pos="719138" algn="l"/>
                <a:tab pos="1176338" algn="l"/>
                <a:tab pos="1633538" algn="l"/>
                <a:tab pos="2090738" algn="l"/>
                <a:tab pos="2547938" algn="l"/>
                <a:tab pos="3005138" algn="l"/>
                <a:tab pos="3462338" algn="l"/>
                <a:tab pos="3919538" algn="l"/>
                <a:tab pos="4376738" algn="l"/>
                <a:tab pos="4833938" algn="l"/>
                <a:tab pos="5291138" algn="l"/>
                <a:tab pos="5748338" algn="l"/>
                <a:tab pos="6205538" algn="l"/>
                <a:tab pos="6662738" algn="l"/>
                <a:tab pos="7119938" algn="l"/>
                <a:tab pos="7577138" algn="l"/>
                <a:tab pos="8034338" algn="l"/>
                <a:tab pos="8491538" algn="l"/>
                <a:tab pos="8948738" algn="l"/>
                <a:tab pos="9405938" algn="l"/>
              </a:tabLst>
            </a:pPr>
            <a:r>
              <a:rPr lang="en-US" altLang="en-US" sz="2400" dirty="0" smtClean="0"/>
              <a:t>All the above mentioned agreements and undertaking should be independent and not linked up with each other.</a:t>
            </a:r>
          </a:p>
          <a:p>
            <a:pPr eaLnBrk="1" hangingPunct="1">
              <a:lnSpc>
                <a:spcPct val="200000"/>
              </a:lnSpc>
              <a:tabLst>
                <a:tab pos="606425" algn="l"/>
                <a:tab pos="719138" algn="l"/>
                <a:tab pos="1176338" algn="l"/>
                <a:tab pos="1633538" algn="l"/>
                <a:tab pos="2090738" algn="l"/>
                <a:tab pos="2547938" algn="l"/>
                <a:tab pos="3005138" algn="l"/>
                <a:tab pos="3462338" algn="l"/>
                <a:tab pos="3919538" algn="l"/>
                <a:tab pos="4376738" algn="l"/>
                <a:tab pos="4833938" algn="l"/>
                <a:tab pos="5291138" algn="l"/>
                <a:tab pos="5748338" algn="l"/>
                <a:tab pos="6205538" algn="l"/>
                <a:tab pos="6662738" algn="l"/>
                <a:tab pos="7119938" algn="l"/>
                <a:tab pos="7577138" algn="l"/>
                <a:tab pos="8034338" algn="l"/>
                <a:tab pos="8491538" algn="l"/>
                <a:tab pos="8948738" algn="l"/>
                <a:tab pos="9405938" algn="l"/>
              </a:tabLst>
            </a:pPr>
            <a:endParaRPr lang="en-US" altLang="en-US" sz="2400" dirty="0" smtClean="0"/>
          </a:p>
        </p:txBody>
      </p:sp>
    </p:spTree>
    <p:extLst>
      <p:ext uri="{BB962C8B-B14F-4D97-AF65-F5344CB8AC3E}">
        <p14:creationId xmlns:p14="http://schemas.microsoft.com/office/powerpoint/2010/main" xmlns="" val="3502603401"/>
      </p:ext>
    </p:extLst>
  </p:cSld>
  <p:clrMapOvr>
    <a:masterClrMapping/>
  </p:clrMapOvr>
  <p:transition>
    <p:wipe dir="d"/>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z="3600" dirty="0" smtClean="0"/>
              <a:t>Termination of Diminishing Musharakah</a:t>
            </a:r>
          </a:p>
        </p:txBody>
      </p:sp>
      <p:sp>
        <p:nvSpPr>
          <p:cNvPr id="16387" name="Content Placeholder 2"/>
          <p:cNvSpPr>
            <a:spLocks noGrp="1"/>
          </p:cNvSpPr>
          <p:nvPr>
            <p:ph idx="1"/>
          </p:nvPr>
        </p:nvSpPr>
        <p:spPr>
          <a:xfrm>
            <a:off x="457200" y="1600200"/>
            <a:ext cx="8229600" cy="4724400"/>
          </a:xfrm>
        </p:spPr>
        <p:txBody>
          <a:bodyPr>
            <a:noAutofit/>
          </a:bodyPr>
          <a:lstStyle/>
          <a:p>
            <a:pPr marL="457200" indent="-457200">
              <a:buFontTx/>
              <a:buAutoNum type="arabicPeriod"/>
            </a:pPr>
            <a:r>
              <a:rPr lang="en-US" altLang="en-US" sz="2400" dirty="0" smtClean="0"/>
              <a:t>Subject to agreement or by mutual consent of joint owners, a joint owner may withdraw his share from the joint asset or property after serving a due notice to other joint owner(s).</a:t>
            </a:r>
          </a:p>
          <a:p>
            <a:pPr marL="457200" indent="-457200">
              <a:buFontTx/>
              <a:buAutoNum type="arabicPeriod"/>
            </a:pPr>
            <a:r>
              <a:rPr lang="en-US" altLang="en-US" sz="2400" dirty="0" smtClean="0"/>
              <a:t>The withdrawal can be affected by sale or gift to existing joint owner(s) or to any other person(s). In case of sale, the parties may agree on face value, book value, agreed value, or market value.</a:t>
            </a:r>
          </a:p>
          <a:p>
            <a:pPr marL="457200" indent="-457200">
              <a:buFontTx/>
              <a:buAutoNum type="arabicPeriod"/>
            </a:pPr>
            <a:r>
              <a:rPr lang="en-US" altLang="en-US" sz="2400" dirty="0" smtClean="0"/>
              <a:t>A withdrawal of one or more joint owner(s) shall not lead to the termination of the joint ownership among remaining joint owner(s).</a:t>
            </a:r>
          </a:p>
          <a:p>
            <a:pPr marL="457200" indent="-457200">
              <a:buFontTx/>
              <a:buAutoNum type="arabicPeriod"/>
            </a:pPr>
            <a:r>
              <a:rPr lang="en-US" altLang="en-US" sz="2400" dirty="0" smtClean="0"/>
              <a:t>It is also permissible for the joint owners to agree on termination of the joint ownership before the agreed period.</a:t>
            </a:r>
          </a:p>
        </p:txBody>
      </p:sp>
    </p:spTree>
    <p:extLst>
      <p:ext uri="{BB962C8B-B14F-4D97-AF65-F5344CB8AC3E}">
        <p14:creationId xmlns:p14="http://schemas.microsoft.com/office/powerpoint/2010/main" xmlns="" val="419497659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a:xfrm>
            <a:off x="611188" y="1520825"/>
            <a:ext cx="8137525" cy="3584575"/>
          </a:xfrm>
        </p:spPr>
        <p:txBody>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mtClean="0"/>
              <a:t>Use of Diminishing Musharakah in the Present</a:t>
            </a:r>
            <a:br>
              <a:rPr lang="en-US" altLang="en-US" smtClean="0"/>
            </a:br>
            <a:r>
              <a:rPr lang="en-US" altLang="en-US" smtClean="0"/>
              <a:t>Islamic Banking System </a:t>
            </a:r>
          </a:p>
        </p:txBody>
      </p:sp>
    </p:spTree>
    <p:extLst>
      <p:ext uri="{BB962C8B-B14F-4D97-AF65-F5344CB8AC3E}">
        <p14:creationId xmlns:p14="http://schemas.microsoft.com/office/powerpoint/2010/main" xmlns="" val="1608147648"/>
      </p:ext>
    </p:extLst>
  </p:cSld>
  <p:clrMapOvr>
    <a:masterClrMapping/>
  </p:clrMapOvr>
  <p:transition>
    <p:fade/>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p:txBody>
          <a:bodyPr>
            <a:normAutofit fontScale="90000"/>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4000" smtClean="0"/>
              <a:t>Use of Diminishing of Musharakah in Banking System </a:t>
            </a:r>
          </a:p>
        </p:txBody>
      </p:sp>
      <p:sp>
        <p:nvSpPr>
          <p:cNvPr id="12291" name="Rectangle 2"/>
          <p:cNvSpPr>
            <a:spLocks noGrp="1" noChangeArrowheads="1"/>
          </p:cNvSpPr>
          <p:nvPr>
            <p:ph idx="1"/>
          </p:nvPr>
        </p:nvSpPr>
        <p:spPr/>
        <p:txBody>
          <a:bodyPr/>
          <a:lstStyle/>
          <a:p>
            <a:pPr indent="-339725" eaLnBrk="1" hangingPunct="1">
              <a:lnSpc>
                <a:spcPct val="150000"/>
              </a:lnSpc>
              <a:spcBef>
                <a:spcPts val="900"/>
              </a:spcBef>
              <a:buFontTx/>
              <a:buNone/>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056813" algn="l"/>
                <a:tab pos="10514013" algn="l"/>
              </a:tabLst>
              <a:defRPr/>
            </a:pPr>
            <a:r>
              <a:rPr lang="en-US" altLang="en-US" sz="2400" dirty="0" smtClean="0"/>
              <a:t>	Diminishing Musharakah is usually used for asset financing and particularly in House Financing for four purposes:</a:t>
            </a:r>
          </a:p>
          <a:p>
            <a:pPr marL="914400" indent="-560388" eaLnBrk="1" hangingPunct="1">
              <a:lnSpc>
                <a:spcPct val="150000"/>
              </a:lnSpc>
              <a:buFont typeface="Times New Roman" pitchFamily="16" charset="0"/>
              <a:buAutoNum type="arabicPeriod"/>
              <a:defRPr/>
            </a:pPr>
            <a:r>
              <a:rPr lang="en-US" altLang="en-US" sz="2400" dirty="0" smtClean="0"/>
              <a:t>Purchase of House</a:t>
            </a:r>
          </a:p>
          <a:p>
            <a:pPr marL="914400" indent="-560388" eaLnBrk="1" hangingPunct="1">
              <a:lnSpc>
                <a:spcPct val="150000"/>
              </a:lnSpc>
              <a:buFont typeface="Times New Roman" pitchFamily="16" charset="0"/>
              <a:buAutoNum type="arabicPeriod"/>
              <a:defRPr/>
            </a:pPr>
            <a:r>
              <a:rPr lang="en-US" altLang="en-US" sz="2400" dirty="0" smtClean="0"/>
              <a:t>Construction of House</a:t>
            </a:r>
          </a:p>
          <a:p>
            <a:pPr marL="914400" indent="-560388" eaLnBrk="1" hangingPunct="1">
              <a:lnSpc>
                <a:spcPct val="150000"/>
              </a:lnSpc>
              <a:buFont typeface="Times New Roman" pitchFamily="16" charset="0"/>
              <a:buAutoNum type="arabicPeriod"/>
              <a:defRPr/>
            </a:pPr>
            <a:r>
              <a:rPr lang="en-US" altLang="en-US" sz="2400" dirty="0" smtClean="0"/>
              <a:t>Renovation of House</a:t>
            </a:r>
          </a:p>
          <a:p>
            <a:pPr marL="914400" indent="-560388" eaLnBrk="1" hangingPunct="1">
              <a:lnSpc>
                <a:spcPct val="150000"/>
              </a:lnSpc>
              <a:buFont typeface="Times New Roman" pitchFamily="16" charset="0"/>
              <a:buAutoNum type="arabicPeriod"/>
              <a:defRPr/>
            </a:pPr>
            <a:r>
              <a:rPr lang="en-US" altLang="en-US" sz="2400" dirty="0" smtClean="0"/>
              <a:t>Balance Transfer Facility (BTF) </a:t>
            </a:r>
          </a:p>
          <a:p>
            <a:pPr indent="-339725" eaLnBrk="1" hangingPunct="1">
              <a:lnSpc>
                <a:spcPct val="150000"/>
              </a:lnSpc>
              <a:spcBef>
                <a:spcPts val="900"/>
              </a:spcBef>
              <a:buFontTx/>
              <a:buNone/>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056813" algn="l"/>
                <a:tab pos="10514013" algn="l"/>
              </a:tabLst>
              <a:defRPr/>
            </a:pPr>
            <a:endParaRPr lang="en-US" altLang="en-US" sz="2400" dirty="0" smtClean="0"/>
          </a:p>
        </p:txBody>
      </p:sp>
    </p:spTree>
    <p:extLst>
      <p:ext uri="{BB962C8B-B14F-4D97-AF65-F5344CB8AC3E}">
        <p14:creationId xmlns:p14="http://schemas.microsoft.com/office/powerpoint/2010/main" xmlns="" val="3166110576"/>
      </p:ext>
    </p:extLst>
  </p:cSld>
  <p:clrMapOvr>
    <a:masterClrMapping/>
  </p:clrMapOvr>
  <p:transition>
    <p:fade/>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a:xfrm>
            <a:off x="468313" y="333375"/>
            <a:ext cx="8229600" cy="1190625"/>
          </a:xfrm>
          <a:ln>
            <a:solidFill>
              <a:schemeClr val="bg1"/>
            </a:solidFill>
            <a:miter lim="800000"/>
            <a:headEnd/>
            <a:tailEnd/>
          </a:ln>
        </p:spPr>
        <p:txBody>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4000" smtClean="0"/>
              <a:t>1. Financing for Purchase of House</a:t>
            </a:r>
          </a:p>
        </p:txBody>
      </p:sp>
      <p:sp>
        <p:nvSpPr>
          <p:cNvPr id="19459" name="Rectangle 2"/>
          <p:cNvSpPr>
            <a:spLocks noGrp="1" noChangeArrowheads="1"/>
          </p:cNvSpPr>
          <p:nvPr>
            <p:ph type="body" sz="half" idx="1"/>
          </p:nvPr>
        </p:nvSpPr>
        <p:spPr>
          <a:xfrm>
            <a:off x="684213" y="1557338"/>
            <a:ext cx="7775575" cy="4895850"/>
          </a:xfrm>
        </p:spPr>
        <p:txBody>
          <a:bodyPr/>
          <a:lstStyle/>
          <a:p>
            <a:pPr marL="514350" indent="-514350" eaLnBrk="1" hangingPunct="1">
              <a:lnSpc>
                <a:spcPct val="200000"/>
              </a:lnSpc>
              <a:spcBef>
                <a:spcPts val="750"/>
              </a:spcBef>
              <a:buFont typeface="Calibri" pitchFamily="34" charset="0"/>
              <a:buAutoNum type="arabicPeriod"/>
              <a:tabLst>
                <a:tab pos="606425" algn="l"/>
                <a:tab pos="719138" algn="l"/>
                <a:tab pos="1176338" algn="l"/>
                <a:tab pos="1633538" algn="l"/>
                <a:tab pos="2090738" algn="l"/>
                <a:tab pos="2547938" algn="l"/>
                <a:tab pos="3005138" algn="l"/>
                <a:tab pos="3462338" algn="l"/>
                <a:tab pos="3919538" algn="l"/>
                <a:tab pos="4376738" algn="l"/>
                <a:tab pos="4833938" algn="l"/>
                <a:tab pos="5291138" algn="l"/>
                <a:tab pos="5748338" algn="l"/>
                <a:tab pos="6205538" algn="l"/>
                <a:tab pos="6662738" algn="l"/>
                <a:tab pos="7119938" algn="l"/>
                <a:tab pos="7577138" algn="l"/>
                <a:tab pos="8034338" algn="l"/>
                <a:tab pos="8491538" algn="l"/>
                <a:tab pos="8948738" algn="l"/>
                <a:tab pos="9405938" algn="l"/>
              </a:tabLst>
            </a:pPr>
            <a:r>
              <a:rPr lang="en-US" altLang="en-US" sz="2400" smtClean="0"/>
              <a:t>The Client in the approved area of the bank makes the choice of house.</a:t>
            </a:r>
          </a:p>
          <a:p>
            <a:pPr marL="514350" indent="-514350" eaLnBrk="1" hangingPunct="1">
              <a:lnSpc>
                <a:spcPct val="200000"/>
              </a:lnSpc>
              <a:spcBef>
                <a:spcPts val="750"/>
              </a:spcBef>
              <a:buFont typeface="Calibri" pitchFamily="34" charset="0"/>
              <a:buAutoNum type="arabicPeriod"/>
              <a:tabLst>
                <a:tab pos="606425" algn="l"/>
                <a:tab pos="719138" algn="l"/>
                <a:tab pos="1176338" algn="l"/>
                <a:tab pos="1633538" algn="l"/>
                <a:tab pos="2090738" algn="l"/>
                <a:tab pos="2547938" algn="l"/>
                <a:tab pos="3005138" algn="l"/>
                <a:tab pos="3462338" algn="l"/>
                <a:tab pos="3919538" algn="l"/>
                <a:tab pos="4376738" algn="l"/>
                <a:tab pos="4833938" algn="l"/>
                <a:tab pos="5291138" algn="l"/>
                <a:tab pos="5748338" algn="l"/>
                <a:tab pos="6205538" algn="l"/>
                <a:tab pos="6662738" algn="l"/>
                <a:tab pos="7119938" algn="l"/>
                <a:tab pos="7577138" algn="l"/>
                <a:tab pos="8034338" algn="l"/>
                <a:tab pos="8491538" algn="l"/>
                <a:tab pos="8948738" algn="l"/>
                <a:tab pos="9405938" algn="l"/>
              </a:tabLst>
            </a:pPr>
            <a:r>
              <a:rPr lang="en-US" altLang="en-US" sz="2400" smtClean="0"/>
              <a:t>	Bank &amp; client enter into Musharakah agreement. In this agreement it is decided to purchase the house jointly and ratio of investment by each other.</a:t>
            </a:r>
          </a:p>
          <a:p>
            <a:pPr marL="514350" indent="-514350" eaLnBrk="1" hangingPunct="1">
              <a:lnSpc>
                <a:spcPct val="200000"/>
              </a:lnSpc>
              <a:spcBef>
                <a:spcPts val="750"/>
              </a:spcBef>
              <a:buFont typeface="Calibri" pitchFamily="34" charset="0"/>
              <a:buAutoNum type="arabicPeriod"/>
              <a:tabLst>
                <a:tab pos="606425" algn="l"/>
                <a:tab pos="719138" algn="l"/>
                <a:tab pos="1176338" algn="l"/>
                <a:tab pos="1633538" algn="l"/>
                <a:tab pos="2090738" algn="l"/>
                <a:tab pos="2547938" algn="l"/>
                <a:tab pos="3005138" algn="l"/>
                <a:tab pos="3462338" algn="l"/>
                <a:tab pos="3919538" algn="l"/>
                <a:tab pos="4376738" algn="l"/>
                <a:tab pos="4833938" algn="l"/>
                <a:tab pos="5291138" algn="l"/>
                <a:tab pos="5748338" algn="l"/>
                <a:tab pos="6205538" algn="l"/>
                <a:tab pos="6662738" algn="l"/>
                <a:tab pos="7119938" algn="l"/>
                <a:tab pos="7577138" algn="l"/>
                <a:tab pos="8034338" algn="l"/>
                <a:tab pos="8491538" algn="l"/>
                <a:tab pos="8948738" algn="l"/>
                <a:tab pos="9405938" algn="l"/>
              </a:tabLst>
            </a:pPr>
            <a:endParaRPr lang="en-US" altLang="en-US" sz="2400" smtClean="0"/>
          </a:p>
        </p:txBody>
      </p:sp>
    </p:spTree>
    <p:extLst>
      <p:ext uri="{BB962C8B-B14F-4D97-AF65-F5344CB8AC3E}">
        <p14:creationId xmlns:p14="http://schemas.microsoft.com/office/powerpoint/2010/main" xmlns="" val="3393060278"/>
      </p:ext>
    </p:extLst>
  </p:cSld>
  <p:clrMapOvr>
    <a:masterClrMapping/>
  </p:clrMapOvr>
  <p:transition spd="med"/>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Grp="1" noChangeArrowheads="1"/>
          </p:cNvSpPr>
          <p:nvPr>
            <p:ph type="title"/>
          </p:nvPr>
        </p:nvSpPr>
        <p:spPr>
          <a:xfrm>
            <a:off x="457200" y="250825"/>
            <a:ext cx="8229600" cy="1190625"/>
          </a:xfrm>
        </p:spPr>
        <p:txBody>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4000" smtClean="0"/>
              <a:t>1. Financing for Purchase of House</a:t>
            </a:r>
          </a:p>
        </p:txBody>
      </p:sp>
      <p:sp>
        <p:nvSpPr>
          <p:cNvPr id="14339" name="Rectangle 2"/>
          <p:cNvSpPr>
            <a:spLocks noGrp="1" noChangeArrowheads="1"/>
          </p:cNvSpPr>
          <p:nvPr>
            <p:ph idx="1"/>
          </p:nvPr>
        </p:nvSpPr>
        <p:spPr>
          <a:xfrm>
            <a:off x="457200" y="1560513"/>
            <a:ext cx="8229600" cy="4916487"/>
          </a:xfrm>
        </p:spPr>
        <p:txBody>
          <a:bodyPr rtlCol="0">
            <a:noAutofit/>
          </a:bodyPr>
          <a:lstStyle/>
          <a:p>
            <a:pPr marL="609600" indent="-606425" eaLnBrk="1" fontAlgn="auto" hangingPunct="1">
              <a:lnSpc>
                <a:spcPct val="210000"/>
              </a:lnSpc>
              <a:spcAft>
                <a:spcPts val="0"/>
              </a:spcAft>
              <a:buFontTx/>
              <a:buNone/>
              <a:tabLst>
                <a:tab pos="609600" algn="l"/>
                <a:tab pos="911225" algn="l"/>
                <a:tab pos="1825625" algn="l"/>
                <a:tab pos="2740025" algn="l"/>
                <a:tab pos="3654425" algn="l"/>
                <a:tab pos="4568825" algn="l"/>
                <a:tab pos="5483225" algn="l"/>
                <a:tab pos="6397625" algn="l"/>
                <a:tab pos="7312025" algn="l"/>
                <a:tab pos="8226425" algn="l"/>
                <a:tab pos="9140825" algn="l"/>
                <a:tab pos="10055225" algn="l"/>
                <a:tab pos="10056813" algn="l"/>
                <a:tab pos="10514013" algn="l"/>
              </a:tabLst>
              <a:defRPr/>
            </a:pPr>
            <a:r>
              <a:rPr lang="en-US" sz="2400" dirty="0"/>
              <a:t>3.	The property will be in the name of the client.</a:t>
            </a:r>
          </a:p>
          <a:p>
            <a:pPr marL="609600" indent="-606425" eaLnBrk="1" fontAlgn="auto" hangingPunct="1">
              <a:lnSpc>
                <a:spcPct val="210000"/>
              </a:lnSpc>
              <a:spcAft>
                <a:spcPts val="0"/>
              </a:spcAft>
              <a:buFontTx/>
              <a:buNone/>
              <a:tabLst>
                <a:tab pos="609600" algn="l"/>
                <a:tab pos="911225" algn="l"/>
                <a:tab pos="1825625" algn="l"/>
                <a:tab pos="2740025" algn="l"/>
                <a:tab pos="3654425" algn="l"/>
                <a:tab pos="4568825" algn="l"/>
                <a:tab pos="5483225" algn="l"/>
                <a:tab pos="6397625" algn="l"/>
                <a:tab pos="7312025" algn="l"/>
                <a:tab pos="8226425" algn="l"/>
                <a:tab pos="9140825" algn="l"/>
                <a:tab pos="10055225" algn="l"/>
                <a:tab pos="10056813" algn="l"/>
                <a:tab pos="10514013" algn="l"/>
              </a:tabLst>
              <a:defRPr/>
            </a:pPr>
            <a:r>
              <a:rPr lang="en-US" sz="2400" dirty="0"/>
              <a:t>4.	This is </a:t>
            </a:r>
            <a:r>
              <a:rPr lang="en-US" sz="2400" dirty="0" err="1"/>
              <a:t>Shirkat</a:t>
            </a:r>
            <a:r>
              <a:rPr lang="en-US" sz="2400" dirty="0"/>
              <a:t>-</a:t>
            </a:r>
            <a:r>
              <a:rPr lang="en-US" sz="2400" dirty="0" err="1"/>
              <a:t>ul</a:t>
            </a:r>
            <a:r>
              <a:rPr lang="en-US" sz="2400" dirty="0"/>
              <a:t>-Milk.</a:t>
            </a:r>
          </a:p>
          <a:p>
            <a:pPr marL="609600" indent="-606425" eaLnBrk="1" fontAlgn="auto" hangingPunct="1">
              <a:lnSpc>
                <a:spcPct val="210000"/>
              </a:lnSpc>
              <a:spcAft>
                <a:spcPts val="0"/>
              </a:spcAft>
              <a:buFontTx/>
              <a:buAutoNum type="arabicPeriod" startAt="5"/>
              <a:tabLst>
                <a:tab pos="609600" algn="l"/>
                <a:tab pos="911225" algn="l"/>
                <a:tab pos="1825625" algn="l"/>
                <a:tab pos="2740025" algn="l"/>
                <a:tab pos="3654425" algn="l"/>
                <a:tab pos="4568825" algn="l"/>
                <a:tab pos="5483225" algn="l"/>
                <a:tab pos="6397625" algn="l"/>
                <a:tab pos="7312025" algn="l"/>
                <a:tab pos="8226425" algn="l"/>
                <a:tab pos="9140825" algn="l"/>
                <a:tab pos="10055225" algn="l"/>
                <a:tab pos="10056813" algn="l"/>
                <a:tab pos="10514013" algn="l"/>
              </a:tabLst>
              <a:defRPr/>
            </a:pPr>
            <a:r>
              <a:rPr lang="en-US" sz="2400" dirty="0"/>
              <a:t>According to the ratio of ownership, each one is responsible for the loss.</a:t>
            </a:r>
          </a:p>
          <a:p>
            <a:pPr marL="609600" indent="-606425" eaLnBrk="1" fontAlgn="auto" hangingPunct="1">
              <a:lnSpc>
                <a:spcPct val="210000"/>
              </a:lnSpc>
              <a:spcAft>
                <a:spcPts val="0"/>
              </a:spcAft>
              <a:buFontTx/>
              <a:buAutoNum type="arabicPeriod" startAt="5"/>
              <a:tabLst>
                <a:tab pos="609600" algn="l"/>
                <a:tab pos="911225" algn="l"/>
                <a:tab pos="1825625" algn="l"/>
                <a:tab pos="2740025" algn="l"/>
                <a:tab pos="3654425" algn="l"/>
                <a:tab pos="4568825" algn="l"/>
                <a:tab pos="5483225" algn="l"/>
                <a:tab pos="6397625" algn="l"/>
                <a:tab pos="7312025" algn="l"/>
                <a:tab pos="8226425" algn="l"/>
                <a:tab pos="9140825" algn="l"/>
                <a:tab pos="10055225" algn="l"/>
                <a:tab pos="10056813" algn="l"/>
                <a:tab pos="10514013" algn="l"/>
              </a:tabLst>
              <a:defRPr/>
            </a:pPr>
            <a:r>
              <a:rPr lang="en-US" sz="2400" dirty="0"/>
              <a:t>Bank divides its own part of asset into units, which is promised by the client to purchase on pre-agreed price.</a:t>
            </a:r>
          </a:p>
          <a:p>
            <a:pPr marL="609600" indent="-606425" eaLnBrk="1" fontAlgn="auto" hangingPunct="1">
              <a:lnSpc>
                <a:spcPct val="210000"/>
              </a:lnSpc>
              <a:spcAft>
                <a:spcPts val="0"/>
              </a:spcAft>
              <a:buFontTx/>
              <a:buAutoNum type="arabicPeriod" startAt="5"/>
              <a:tabLst>
                <a:tab pos="609600" algn="l"/>
                <a:tab pos="911225" algn="l"/>
                <a:tab pos="1825625" algn="l"/>
                <a:tab pos="2740025" algn="l"/>
                <a:tab pos="3654425" algn="l"/>
                <a:tab pos="4568825" algn="l"/>
                <a:tab pos="5483225" algn="l"/>
                <a:tab pos="6397625" algn="l"/>
                <a:tab pos="7312025" algn="l"/>
                <a:tab pos="8226425" algn="l"/>
                <a:tab pos="9140825" algn="l"/>
                <a:tab pos="10055225" algn="l"/>
                <a:tab pos="10056813" algn="l"/>
                <a:tab pos="10514013" algn="l"/>
              </a:tabLst>
              <a:defRPr/>
            </a:pPr>
            <a:endParaRPr lang="en-US" sz="2400" dirty="0"/>
          </a:p>
        </p:txBody>
      </p:sp>
    </p:spTree>
    <p:extLst>
      <p:ext uri="{BB962C8B-B14F-4D97-AF65-F5344CB8AC3E}">
        <p14:creationId xmlns:p14="http://schemas.microsoft.com/office/powerpoint/2010/main" xmlns="" val="1420617721"/>
      </p:ext>
    </p:extLst>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Grp="1" noChangeArrowheads="1"/>
          </p:cNvSpPr>
          <p:nvPr>
            <p:ph type="title"/>
          </p:nvPr>
        </p:nvSpPr>
        <p:spPr>
          <a:xfrm>
            <a:off x="457200" y="52388"/>
            <a:ext cx="8229600" cy="1190625"/>
          </a:xfrm>
        </p:spPr>
        <p:txBody>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4000" smtClean="0"/>
              <a:t>1. Financing for Purchase of House</a:t>
            </a:r>
          </a:p>
        </p:txBody>
      </p:sp>
      <p:sp>
        <p:nvSpPr>
          <p:cNvPr id="21507" name="Rectangle 2"/>
          <p:cNvSpPr>
            <a:spLocks noGrp="1" noChangeArrowheads="1"/>
          </p:cNvSpPr>
          <p:nvPr>
            <p:ph idx="1"/>
          </p:nvPr>
        </p:nvSpPr>
        <p:spPr>
          <a:xfrm>
            <a:off x="457200" y="1268413"/>
            <a:ext cx="8229600" cy="5241925"/>
          </a:xfrm>
        </p:spPr>
        <p:txBody>
          <a:bodyPr/>
          <a:lstStyle/>
          <a:p>
            <a:pPr marL="609600" indent="-606425" eaLnBrk="1" hangingPunct="1">
              <a:lnSpc>
                <a:spcPct val="150000"/>
              </a:lnSpc>
              <a:buFontTx/>
              <a:buNone/>
              <a:tabLst>
                <a:tab pos="609600" algn="l"/>
                <a:tab pos="911225" algn="l"/>
                <a:tab pos="1825625" algn="l"/>
                <a:tab pos="2740025" algn="l"/>
                <a:tab pos="3654425" algn="l"/>
                <a:tab pos="4568825" algn="l"/>
                <a:tab pos="5483225" algn="l"/>
                <a:tab pos="6397625" algn="l"/>
                <a:tab pos="7312025" algn="l"/>
                <a:tab pos="8226425" algn="l"/>
                <a:tab pos="9140825" algn="l"/>
                <a:tab pos="10055225" algn="l"/>
                <a:tab pos="10056813" algn="l"/>
                <a:tab pos="10514013" algn="l"/>
              </a:tabLst>
            </a:pPr>
            <a:r>
              <a:rPr lang="en-US" altLang="en-US" sz="2400" smtClean="0"/>
              <a:t>7.	After taking possession of house, bank rent out its share to the client by execution of Ijarah Agreement.</a:t>
            </a:r>
          </a:p>
          <a:p>
            <a:pPr marL="609600" indent="-606425" eaLnBrk="1" hangingPunct="1">
              <a:lnSpc>
                <a:spcPct val="150000"/>
              </a:lnSpc>
              <a:buFontTx/>
              <a:buNone/>
              <a:tabLst>
                <a:tab pos="609600" algn="l"/>
                <a:tab pos="911225" algn="l"/>
                <a:tab pos="1825625" algn="l"/>
                <a:tab pos="2740025" algn="l"/>
                <a:tab pos="3654425" algn="l"/>
                <a:tab pos="4568825" algn="l"/>
                <a:tab pos="5483225" algn="l"/>
                <a:tab pos="6397625" algn="l"/>
                <a:tab pos="7312025" algn="l"/>
                <a:tab pos="8226425" algn="l"/>
                <a:tab pos="9140825" algn="l"/>
                <a:tab pos="10055225" algn="l"/>
                <a:tab pos="10056813" algn="l"/>
                <a:tab pos="10514013" algn="l"/>
              </a:tabLst>
            </a:pPr>
            <a:r>
              <a:rPr lang="en-US" altLang="en-US" sz="2400" smtClean="0"/>
              <a:t>8.	Rent may be fixed on prevailing market rate or with mutual consent. </a:t>
            </a:r>
          </a:p>
          <a:p>
            <a:pPr marL="609600" indent="-606425" eaLnBrk="1" hangingPunct="1">
              <a:lnSpc>
                <a:spcPct val="150000"/>
              </a:lnSpc>
              <a:buFontTx/>
              <a:buNone/>
              <a:tabLst>
                <a:tab pos="609600" algn="l"/>
                <a:tab pos="911225" algn="l"/>
                <a:tab pos="1825625" algn="l"/>
                <a:tab pos="2740025" algn="l"/>
                <a:tab pos="3654425" algn="l"/>
                <a:tab pos="4568825" algn="l"/>
                <a:tab pos="5483225" algn="l"/>
                <a:tab pos="6397625" algn="l"/>
                <a:tab pos="7312025" algn="l"/>
                <a:tab pos="8226425" algn="l"/>
                <a:tab pos="9140825" algn="l"/>
                <a:tab pos="10055225" algn="l"/>
                <a:tab pos="10056813" algn="l"/>
                <a:tab pos="10514013" algn="l"/>
              </a:tabLst>
            </a:pPr>
            <a:r>
              <a:rPr lang="en-US" altLang="en-US" sz="2400" smtClean="0"/>
              <a:t>9.	Bank’s monthly profit may also be decided, as monthly rent of the house and principal amount will be recovered in the unit price.</a:t>
            </a:r>
          </a:p>
        </p:txBody>
      </p:sp>
    </p:spTree>
    <p:extLst>
      <p:ext uri="{BB962C8B-B14F-4D97-AF65-F5344CB8AC3E}">
        <p14:creationId xmlns:p14="http://schemas.microsoft.com/office/powerpoint/2010/main" xmlns="" val="3160143796"/>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4572000" y="1390650"/>
            <a:ext cx="4076700" cy="3581400"/>
          </a:xfrm>
          <a:prstGeom prst="ellipse">
            <a:avLst/>
          </a:prstGeom>
          <a:solidFill>
            <a:schemeClr val="bg1"/>
          </a:solidFill>
          <a:ln>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04800" y="1524000"/>
            <a:ext cx="4076700" cy="3581400"/>
          </a:xfrm>
          <a:prstGeom prst="ellipse">
            <a:avLst/>
          </a:prstGeom>
          <a:solidFill>
            <a:schemeClr val="bg1"/>
          </a:solidFill>
          <a:ln>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6200" y="2667000"/>
            <a:ext cx="1676400" cy="1066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Seller</a:t>
            </a:r>
            <a:endParaRPr lang="en-US" sz="1100" dirty="0">
              <a:solidFill>
                <a:schemeClr val="tx1"/>
              </a:solidFill>
            </a:endParaRPr>
          </a:p>
        </p:txBody>
      </p:sp>
      <p:sp>
        <p:nvSpPr>
          <p:cNvPr id="9" name="Rectangle 8"/>
          <p:cNvSpPr/>
          <p:nvPr/>
        </p:nvSpPr>
        <p:spPr>
          <a:xfrm>
            <a:off x="3657600" y="2209800"/>
            <a:ext cx="1676400" cy="183326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(Buyer)</a:t>
            </a:r>
            <a:endParaRPr lang="en-US" sz="3600" dirty="0" smtClean="0">
              <a:solidFill>
                <a:schemeClr val="tx1"/>
              </a:solidFill>
            </a:endParaRPr>
          </a:p>
          <a:p>
            <a:pPr algn="ctr"/>
            <a:r>
              <a:rPr lang="en-US" sz="4400" dirty="0" smtClean="0">
                <a:solidFill>
                  <a:schemeClr val="tx1"/>
                </a:solidFill>
              </a:rPr>
              <a:t>Bank</a:t>
            </a:r>
            <a:endParaRPr lang="en-US" sz="5400" dirty="0" smtClean="0">
              <a:solidFill>
                <a:schemeClr val="tx1"/>
              </a:solidFill>
            </a:endParaRPr>
          </a:p>
          <a:p>
            <a:pPr algn="ctr"/>
            <a:r>
              <a:rPr lang="en-US" sz="3600" dirty="0" smtClean="0">
                <a:solidFill>
                  <a:schemeClr val="tx1"/>
                </a:solidFill>
              </a:rPr>
              <a:t>(Seller)</a:t>
            </a:r>
            <a:endParaRPr lang="en-US" sz="3600" dirty="0">
              <a:solidFill>
                <a:schemeClr val="tx1"/>
              </a:solidFill>
            </a:endParaRPr>
          </a:p>
        </p:txBody>
      </p:sp>
      <p:sp>
        <p:nvSpPr>
          <p:cNvPr id="10" name="Rectangle 9"/>
          <p:cNvSpPr/>
          <p:nvPr/>
        </p:nvSpPr>
        <p:spPr>
          <a:xfrm>
            <a:off x="7315200" y="2667000"/>
            <a:ext cx="1752600" cy="1066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Buyer</a:t>
            </a:r>
            <a:endParaRPr lang="en-US" sz="3200" dirty="0">
              <a:solidFill>
                <a:schemeClr val="tx1"/>
              </a:solidFill>
            </a:endParaRPr>
          </a:p>
        </p:txBody>
      </p:sp>
      <p:cxnSp>
        <p:nvCxnSpPr>
          <p:cNvPr id="11" name="Straight Arrow Connector 10"/>
          <p:cNvCxnSpPr/>
          <p:nvPr/>
        </p:nvCxnSpPr>
        <p:spPr>
          <a:xfrm>
            <a:off x="1828800" y="3429000"/>
            <a:ext cx="1828800" cy="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448300" y="3429000"/>
            <a:ext cx="18669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5372100" y="2971800"/>
            <a:ext cx="18669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1752600" y="2971800"/>
            <a:ext cx="18288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695450" y="3505200"/>
            <a:ext cx="2038350" cy="400110"/>
          </a:xfrm>
          <a:prstGeom prst="rect">
            <a:avLst/>
          </a:prstGeom>
          <a:noFill/>
        </p:spPr>
        <p:txBody>
          <a:bodyPr wrap="square" rtlCol="0">
            <a:spAutoFit/>
          </a:bodyPr>
          <a:lstStyle/>
          <a:p>
            <a:r>
              <a:rPr lang="en-US" sz="2000" dirty="0" smtClean="0"/>
              <a:t>Deferred Delivery</a:t>
            </a:r>
            <a:endParaRPr lang="en-US" sz="2000" dirty="0"/>
          </a:p>
        </p:txBody>
      </p:sp>
      <p:sp>
        <p:nvSpPr>
          <p:cNvPr id="16" name="TextBox 15"/>
          <p:cNvSpPr txBox="1"/>
          <p:nvPr/>
        </p:nvSpPr>
        <p:spPr>
          <a:xfrm>
            <a:off x="5372100" y="2510135"/>
            <a:ext cx="1943100" cy="461665"/>
          </a:xfrm>
          <a:prstGeom prst="rect">
            <a:avLst/>
          </a:prstGeom>
          <a:noFill/>
        </p:spPr>
        <p:txBody>
          <a:bodyPr wrap="square" rtlCol="0">
            <a:spAutoFit/>
          </a:bodyPr>
          <a:lstStyle/>
          <a:p>
            <a:r>
              <a:rPr lang="en-US" sz="2400" dirty="0" smtClean="0"/>
              <a:t>Price received</a:t>
            </a:r>
            <a:endParaRPr lang="en-US" sz="2400" dirty="0"/>
          </a:p>
        </p:txBody>
      </p:sp>
      <p:sp>
        <p:nvSpPr>
          <p:cNvPr id="17" name="TextBox 16"/>
          <p:cNvSpPr txBox="1"/>
          <p:nvPr/>
        </p:nvSpPr>
        <p:spPr>
          <a:xfrm>
            <a:off x="5334000" y="3474482"/>
            <a:ext cx="2019300" cy="400110"/>
          </a:xfrm>
          <a:prstGeom prst="rect">
            <a:avLst/>
          </a:prstGeom>
          <a:noFill/>
        </p:spPr>
        <p:txBody>
          <a:bodyPr wrap="square" rtlCol="0">
            <a:spAutoFit/>
          </a:bodyPr>
          <a:lstStyle/>
          <a:p>
            <a:r>
              <a:rPr lang="en-US" sz="2000" dirty="0" smtClean="0"/>
              <a:t>Deferred Delivery</a:t>
            </a:r>
            <a:endParaRPr lang="en-US" sz="2000" dirty="0"/>
          </a:p>
        </p:txBody>
      </p:sp>
      <p:sp>
        <p:nvSpPr>
          <p:cNvPr id="18" name="TextBox 17"/>
          <p:cNvSpPr txBox="1"/>
          <p:nvPr/>
        </p:nvSpPr>
        <p:spPr>
          <a:xfrm>
            <a:off x="1504950" y="754559"/>
            <a:ext cx="2305050" cy="769441"/>
          </a:xfrm>
          <a:prstGeom prst="rect">
            <a:avLst/>
          </a:prstGeom>
          <a:noFill/>
        </p:spPr>
        <p:txBody>
          <a:bodyPr wrap="square" rtlCol="0">
            <a:spAutoFit/>
          </a:bodyPr>
          <a:lstStyle/>
          <a:p>
            <a:r>
              <a:rPr lang="en-US" sz="4400" dirty="0" smtClean="0"/>
              <a:t>Salam</a:t>
            </a:r>
            <a:endParaRPr lang="en-US" sz="4400" dirty="0"/>
          </a:p>
        </p:txBody>
      </p:sp>
      <p:sp>
        <p:nvSpPr>
          <p:cNvPr id="19" name="TextBox 18"/>
          <p:cNvSpPr txBox="1"/>
          <p:nvPr/>
        </p:nvSpPr>
        <p:spPr>
          <a:xfrm>
            <a:off x="5029200" y="4972049"/>
            <a:ext cx="3619500" cy="769441"/>
          </a:xfrm>
          <a:prstGeom prst="rect">
            <a:avLst/>
          </a:prstGeom>
          <a:noFill/>
        </p:spPr>
        <p:txBody>
          <a:bodyPr wrap="square" rtlCol="0">
            <a:spAutoFit/>
          </a:bodyPr>
          <a:lstStyle/>
          <a:p>
            <a:r>
              <a:rPr lang="en-US" sz="4400" dirty="0" smtClean="0"/>
              <a:t>Parallel Salam</a:t>
            </a:r>
            <a:endParaRPr lang="en-US" sz="4400" dirty="0"/>
          </a:p>
        </p:txBody>
      </p:sp>
      <p:sp>
        <p:nvSpPr>
          <p:cNvPr id="20" name="TextBox 19"/>
          <p:cNvSpPr txBox="1"/>
          <p:nvPr/>
        </p:nvSpPr>
        <p:spPr>
          <a:xfrm>
            <a:off x="1828800" y="2515969"/>
            <a:ext cx="1524000" cy="461665"/>
          </a:xfrm>
          <a:prstGeom prst="rect">
            <a:avLst/>
          </a:prstGeom>
          <a:noFill/>
        </p:spPr>
        <p:txBody>
          <a:bodyPr wrap="square" rtlCol="0">
            <a:spAutoFit/>
          </a:bodyPr>
          <a:lstStyle/>
          <a:p>
            <a:r>
              <a:rPr lang="en-US" sz="2400" dirty="0" smtClean="0"/>
              <a:t>Price paid</a:t>
            </a:r>
            <a:endParaRPr lang="en-US" sz="2400" dirty="0"/>
          </a:p>
        </p:txBody>
      </p:sp>
    </p:spTree>
    <p:extLst>
      <p:ext uri="{BB962C8B-B14F-4D97-AF65-F5344CB8AC3E}">
        <p14:creationId xmlns:p14="http://schemas.microsoft.com/office/powerpoint/2010/main" xmlns="" val="320262571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Grp="1" noChangeArrowheads="1"/>
          </p:cNvSpPr>
          <p:nvPr>
            <p:ph type="title"/>
          </p:nvPr>
        </p:nvSpPr>
        <p:spPr>
          <a:xfrm>
            <a:off x="457200" y="250825"/>
            <a:ext cx="8229600" cy="1190625"/>
          </a:xfrm>
        </p:spPr>
        <p:txBody>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4000" smtClean="0"/>
              <a:t>1. Financing for Purchase of House</a:t>
            </a:r>
          </a:p>
        </p:txBody>
      </p:sp>
      <p:sp>
        <p:nvSpPr>
          <p:cNvPr id="22531" name="Rectangle 2"/>
          <p:cNvSpPr>
            <a:spLocks noGrp="1" noChangeArrowheads="1"/>
          </p:cNvSpPr>
          <p:nvPr>
            <p:ph idx="1"/>
          </p:nvPr>
        </p:nvSpPr>
        <p:spPr>
          <a:xfrm>
            <a:off x="611188" y="1981200"/>
            <a:ext cx="8064500" cy="4038600"/>
          </a:xfrm>
        </p:spPr>
        <p:txBody>
          <a:bodyPr/>
          <a:lstStyle/>
          <a:p>
            <a:pPr marL="633413" indent="-633413" eaLnBrk="1" hangingPunct="1">
              <a:lnSpc>
                <a:spcPct val="150000"/>
              </a:lnSpc>
              <a:buFontTx/>
              <a:buAutoNum type="arabicPeriod" startAt="10"/>
              <a:tabLst>
                <a:tab pos="633413" algn="l"/>
                <a:tab pos="719138" algn="l"/>
                <a:tab pos="1176338" algn="l"/>
                <a:tab pos="1633538" algn="l"/>
                <a:tab pos="2090738" algn="l"/>
                <a:tab pos="2547938" algn="l"/>
                <a:tab pos="3005138" algn="l"/>
                <a:tab pos="3462338" algn="l"/>
                <a:tab pos="3919538" algn="l"/>
                <a:tab pos="4376738" algn="l"/>
                <a:tab pos="4833938" algn="l"/>
                <a:tab pos="5291138" algn="l"/>
                <a:tab pos="5748338" algn="l"/>
                <a:tab pos="6205538" algn="l"/>
                <a:tab pos="6662738" algn="l"/>
                <a:tab pos="7119938" algn="l"/>
                <a:tab pos="7577138" algn="l"/>
                <a:tab pos="8034338" algn="l"/>
                <a:tab pos="8491538" algn="l"/>
                <a:tab pos="8948738" algn="l"/>
                <a:tab pos="9405938" algn="l"/>
              </a:tabLst>
            </a:pPr>
            <a:r>
              <a:rPr lang="en-US" altLang="en-US" sz="2600" smtClean="0"/>
              <a:t>In Ijarah Agreement, a lump sum amount of rent is necessary to be fixed for a certain period. Rent for the rest of the period, may be linked with agreed Benchmark.</a:t>
            </a:r>
          </a:p>
          <a:p>
            <a:pPr marL="633413" indent="-633413" eaLnBrk="1" hangingPunct="1">
              <a:lnSpc>
                <a:spcPct val="150000"/>
              </a:lnSpc>
              <a:buFontTx/>
              <a:buAutoNum type="arabicPeriod" startAt="10"/>
              <a:tabLst>
                <a:tab pos="633413" algn="l"/>
                <a:tab pos="719138" algn="l"/>
                <a:tab pos="1176338" algn="l"/>
                <a:tab pos="1633538" algn="l"/>
                <a:tab pos="2090738" algn="l"/>
                <a:tab pos="2547938" algn="l"/>
                <a:tab pos="3005138" algn="l"/>
                <a:tab pos="3462338" algn="l"/>
                <a:tab pos="3919538" algn="l"/>
                <a:tab pos="4376738" algn="l"/>
                <a:tab pos="4833938" algn="l"/>
                <a:tab pos="5291138" algn="l"/>
                <a:tab pos="5748338" algn="l"/>
                <a:tab pos="6205538" algn="l"/>
                <a:tab pos="6662738" algn="l"/>
                <a:tab pos="7119938" algn="l"/>
                <a:tab pos="7577138" algn="l"/>
                <a:tab pos="8034338" algn="l"/>
                <a:tab pos="8491538" algn="l"/>
                <a:tab pos="8948738" algn="l"/>
                <a:tab pos="9405938" algn="l"/>
              </a:tabLst>
            </a:pPr>
            <a:r>
              <a:rPr lang="en-US" altLang="en-US" sz="2600" smtClean="0"/>
              <a:t>Each unit will be purchased on the basis of Offer &amp; Acceptance.</a:t>
            </a:r>
          </a:p>
        </p:txBody>
      </p:sp>
    </p:spTree>
    <p:extLst>
      <p:ext uri="{BB962C8B-B14F-4D97-AF65-F5344CB8AC3E}">
        <p14:creationId xmlns:p14="http://schemas.microsoft.com/office/powerpoint/2010/main" xmlns="" val="2567464024"/>
      </p:ext>
    </p:extLst>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the Lecture</a:t>
            </a:r>
            <a:endParaRPr lang="en-US" dirty="0"/>
          </a:p>
        </p:txBody>
      </p:sp>
      <p:sp>
        <p:nvSpPr>
          <p:cNvPr id="3" name="Content Placeholder 2"/>
          <p:cNvSpPr>
            <a:spLocks noGrp="1"/>
          </p:cNvSpPr>
          <p:nvPr>
            <p:ph idx="1"/>
          </p:nvPr>
        </p:nvSpPr>
        <p:spPr/>
        <p:txBody>
          <a:bodyPr>
            <a:normAutofit fontScale="85000" lnSpcReduction="20000"/>
          </a:bodyPr>
          <a:lstStyle/>
          <a:p>
            <a:pPr marL="0" indent="0">
              <a:lnSpc>
                <a:spcPct val="200000"/>
              </a:lnSpc>
              <a:buNone/>
            </a:pPr>
            <a:r>
              <a:rPr lang="en-US" sz="2800" dirty="0" smtClean="0"/>
              <a:t>We revised the lectures from lecture number 12 to 16 and discussed the following topics.</a:t>
            </a:r>
          </a:p>
          <a:p>
            <a:pPr>
              <a:lnSpc>
                <a:spcPct val="200000"/>
              </a:lnSpc>
            </a:pPr>
            <a:r>
              <a:rPr lang="en-US" sz="2800" dirty="0" smtClean="0"/>
              <a:t>Salam and Istisna</a:t>
            </a:r>
          </a:p>
          <a:p>
            <a:pPr>
              <a:lnSpc>
                <a:spcPct val="200000"/>
              </a:lnSpc>
            </a:pPr>
            <a:r>
              <a:rPr lang="en-US" sz="2800" dirty="0" smtClean="0"/>
              <a:t>Musharakah</a:t>
            </a:r>
          </a:p>
          <a:p>
            <a:pPr>
              <a:lnSpc>
                <a:spcPct val="200000"/>
              </a:lnSpc>
            </a:pPr>
            <a:r>
              <a:rPr lang="en-US" sz="2800" dirty="0" smtClean="0"/>
              <a:t>Mudarabah</a:t>
            </a:r>
          </a:p>
          <a:p>
            <a:pPr>
              <a:lnSpc>
                <a:spcPct val="200000"/>
              </a:lnSpc>
            </a:pPr>
            <a:r>
              <a:rPr lang="en-US" sz="2800" dirty="0" smtClean="0"/>
              <a:t>Diminishing Musharakah</a:t>
            </a:r>
            <a:endParaRPr lang="en-US" sz="2800" dirty="0"/>
          </a:p>
        </p:txBody>
      </p:sp>
    </p:spTree>
    <p:extLst>
      <p:ext uri="{BB962C8B-B14F-4D97-AF65-F5344CB8AC3E}">
        <p14:creationId xmlns:p14="http://schemas.microsoft.com/office/powerpoint/2010/main" xmlns="" val="26283560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p:txBody>
          <a:bodyPr/>
          <a:lstStyle/>
          <a:p>
            <a:r>
              <a:rPr lang="en-US" altLang="en-US" sz="6600" smtClean="0"/>
              <a:t>Istisna</a:t>
            </a:r>
          </a:p>
        </p:txBody>
      </p:sp>
    </p:spTree>
    <p:extLst>
      <p:ext uri="{BB962C8B-B14F-4D97-AF65-F5344CB8AC3E}">
        <p14:creationId xmlns:p14="http://schemas.microsoft.com/office/powerpoint/2010/main" xmlns="" val="138188377"/>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TotalTime>
  <Words>4458</Words>
  <Application>Microsoft Office PowerPoint</Application>
  <PresentationFormat>On-screen Show (4:3)</PresentationFormat>
  <Paragraphs>407</Paragraphs>
  <Slides>81</Slides>
  <Notes>39</Notes>
  <HiddenSlides>0</HiddenSlides>
  <MMClips>0</MMClips>
  <ScaleCrop>false</ScaleCrop>
  <HeadingPairs>
    <vt:vector size="4" baseType="variant">
      <vt:variant>
        <vt:lpstr>Theme</vt:lpstr>
      </vt:variant>
      <vt:variant>
        <vt:i4>1</vt:i4>
      </vt:variant>
      <vt:variant>
        <vt:lpstr>Slide Titles</vt:lpstr>
      </vt:variant>
      <vt:variant>
        <vt:i4>81</vt:i4>
      </vt:variant>
    </vt:vector>
  </HeadingPairs>
  <TitlesOfParts>
    <vt:vector size="82" baseType="lpstr">
      <vt:lpstr>Office Theme</vt:lpstr>
      <vt:lpstr>Revision of Chapter 12 - 16</vt:lpstr>
      <vt:lpstr>Salam: Forward Purchase</vt:lpstr>
      <vt:lpstr>Salam: Forward Purchase</vt:lpstr>
      <vt:lpstr>Principles of Salam</vt:lpstr>
      <vt:lpstr>Principles of Salam</vt:lpstr>
      <vt:lpstr>Parallel Salam</vt:lpstr>
      <vt:lpstr>Rules of Parallel Salam and Third Party Promise</vt:lpstr>
      <vt:lpstr>Slide 8</vt:lpstr>
      <vt:lpstr>Istisna</vt:lpstr>
      <vt:lpstr>Istisna</vt:lpstr>
      <vt:lpstr>Conditions of Istisna</vt:lpstr>
      <vt:lpstr>Price of Istisna</vt:lpstr>
      <vt:lpstr>Right of Rejection</vt:lpstr>
      <vt:lpstr>Cancellation of Istisna</vt:lpstr>
      <vt:lpstr>Difference between Istisna &amp; Salam</vt:lpstr>
      <vt:lpstr>Difference between Salam and Istisna</vt:lpstr>
      <vt:lpstr>Security</vt:lpstr>
      <vt:lpstr>Time of Delivery </vt:lpstr>
      <vt:lpstr>Delivery of Manufacturing goods</vt:lpstr>
      <vt:lpstr>Parallel Istisna and its Applications </vt:lpstr>
      <vt:lpstr>Conditions for Parallel Istisna </vt:lpstr>
      <vt:lpstr>Slide 22</vt:lpstr>
      <vt:lpstr>Potential of Istisna</vt:lpstr>
      <vt:lpstr>Istisna as Mode of Financing</vt:lpstr>
      <vt:lpstr>Musharakah</vt:lpstr>
      <vt:lpstr>Musharakah</vt:lpstr>
      <vt:lpstr>Features of Musharakah Contract</vt:lpstr>
      <vt:lpstr>1. Capital Contribution by all Partners</vt:lpstr>
      <vt:lpstr>1. Capital Contribution by all Partners</vt:lpstr>
      <vt:lpstr>1. Capital Contribution by all Partners</vt:lpstr>
      <vt:lpstr>1. Capital Contribution by all Partners</vt:lpstr>
      <vt:lpstr>2. Management of Musharakah Venture</vt:lpstr>
      <vt:lpstr>3. Profit Sharing Rights</vt:lpstr>
      <vt:lpstr>3. Profit Sharing Rights</vt:lpstr>
      <vt:lpstr>3. Profit Sharing Rights</vt:lpstr>
      <vt:lpstr>3. Profit Sharing Rights</vt:lpstr>
      <vt:lpstr>3. Profit Sharing Rights</vt:lpstr>
      <vt:lpstr>3. Profit Sharing Rights</vt:lpstr>
      <vt:lpstr>4. Loss Sharing</vt:lpstr>
      <vt:lpstr>4. Loss Sharing</vt:lpstr>
      <vt:lpstr>4. Loss Sharing</vt:lpstr>
      <vt:lpstr>5. Partnership Venture</vt:lpstr>
      <vt:lpstr>Mudarabah</vt:lpstr>
      <vt:lpstr>Features of Mudaraba Contract</vt:lpstr>
      <vt:lpstr>1. Nature of the Mudaraba Contract</vt:lpstr>
      <vt:lpstr>2. Capital</vt:lpstr>
      <vt:lpstr>2. Capital</vt:lpstr>
      <vt:lpstr>2. Capital</vt:lpstr>
      <vt:lpstr>2. Capital</vt:lpstr>
      <vt:lpstr>2. Capital</vt:lpstr>
      <vt:lpstr>2. Capital</vt:lpstr>
      <vt:lpstr>2. Capital</vt:lpstr>
      <vt:lpstr>2. Capital</vt:lpstr>
      <vt:lpstr>2. Capital</vt:lpstr>
      <vt:lpstr>3. Management of the Mudaraba</vt:lpstr>
      <vt:lpstr>3. Management of the Mudaraba</vt:lpstr>
      <vt:lpstr>3. Management of the Mudaraba</vt:lpstr>
      <vt:lpstr>3. Management of the Mudaraba</vt:lpstr>
      <vt:lpstr>Slide 59</vt:lpstr>
      <vt:lpstr>4. Distribution of Profit &amp; Loss</vt:lpstr>
      <vt:lpstr>4. Distribution of Profit &amp; Loss</vt:lpstr>
      <vt:lpstr> Termination of Mudarabah</vt:lpstr>
      <vt:lpstr>Collective Mudarabah</vt:lpstr>
      <vt:lpstr>Running Mudarabah</vt:lpstr>
      <vt:lpstr>Diminishing Musharakah</vt:lpstr>
      <vt:lpstr>Type of Diminishing Musharakah</vt:lpstr>
      <vt:lpstr>Features of Diminishing Musharakah</vt:lpstr>
      <vt:lpstr>Rules of Diminishing Musharakah  in Joint Venture</vt:lpstr>
      <vt:lpstr>Rules of Diminishing Musharakah  in Joint Venture</vt:lpstr>
      <vt:lpstr>Features of Diminishing Musharakah in Joint Ownership</vt:lpstr>
      <vt:lpstr>Rules of Diminishing Musharakah  in Joint Ownership</vt:lpstr>
      <vt:lpstr>Rules of Diminishing Musharakah  in Joint Ownership</vt:lpstr>
      <vt:lpstr>Rules of Diminishing Musharakah  in Joint Ownership</vt:lpstr>
      <vt:lpstr>Termination of Diminishing Musharakah</vt:lpstr>
      <vt:lpstr>Use of Diminishing Musharakah in the Present Islamic Banking System </vt:lpstr>
      <vt:lpstr>Use of Diminishing of Musharakah in Banking System </vt:lpstr>
      <vt:lpstr>1. Financing for Purchase of House</vt:lpstr>
      <vt:lpstr>1. Financing for Purchase of House</vt:lpstr>
      <vt:lpstr>1. Financing for Purchase of House</vt:lpstr>
      <vt:lpstr>1. Financing for Purchase of House</vt:lpstr>
      <vt:lpstr>Summary of the Lecture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Revision of Chapter 12 - 16</dc:title>
  <dc:creator>Administrator</dc:creator>
  <cp:lastModifiedBy>Administrator</cp:lastModifiedBy>
  <cp:revision>18</cp:revision>
  <dcterms:created xsi:type="dcterms:W3CDTF">2006-08-16T00:00:00Z</dcterms:created>
  <dcterms:modified xsi:type="dcterms:W3CDTF">2013-12-29T11:59:43Z</dcterms:modified>
</cp:coreProperties>
</file>