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377" r:id="rId2"/>
    <p:sldId id="256" r:id="rId3"/>
    <p:sldId id="258" r:id="rId4"/>
    <p:sldId id="257" r:id="rId5"/>
    <p:sldId id="259" r:id="rId6"/>
    <p:sldId id="264" r:id="rId7"/>
    <p:sldId id="265" r:id="rId8"/>
    <p:sldId id="268" r:id="rId9"/>
    <p:sldId id="270" r:id="rId10"/>
    <p:sldId id="272" r:id="rId11"/>
    <p:sldId id="273" r:id="rId12"/>
    <p:sldId id="274" r:id="rId13"/>
    <p:sldId id="275" r:id="rId14"/>
    <p:sldId id="277" r:id="rId15"/>
    <p:sldId id="278" r:id="rId16"/>
    <p:sldId id="279" r:id="rId17"/>
    <p:sldId id="280" r:id="rId18"/>
    <p:sldId id="282" r:id="rId19"/>
    <p:sldId id="283" r:id="rId20"/>
    <p:sldId id="284" r:id="rId21"/>
    <p:sldId id="286" r:id="rId22"/>
    <p:sldId id="287" r:id="rId23"/>
    <p:sldId id="289" r:id="rId24"/>
    <p:sldId id="290" r:id="rId25"/>
    <p:sldId id="292" r:id="rId26"/>
    <p:sldId id="293" r:id="rId27"/>
    <p:sldId id="295" r:id="rId28"/>
    <p:sldId id="332" r:id="rId29"/>
    <p:sldId id="296" r:id="rId30"/>
    <p:sldId id="300" r:id="rId31"/>
    <p:sldId id="301" r:id="rId32"/>
    <p:sldId id="302" r:id="rId33"/>
    <p:sldId id="303" r:id="rId34"/>
    <p:sldId id="304" r:id="rId35"/>
    <p:sldId id="305" r:id="rId36"/>
    <p:sldId id="310" r:id="rId37"/>
    <p:sldId id="311" r:id="rId38"/>
    <p:sldId id="312" r:id="rId39"/>
    <p:sldId id="316" r:id="rId40"/>
    <p:sldId id="317" r:id="rId41"/>
    <p:sldId id="319" r:id="rId42"/>
    <p:sldId id="320" r:id="rId43"/>
    <p:sldId id="323" r:id="rId44"/>
    <p:sldId id="328" r:id="rId45"/>
    <p:sldId id="329" r:id="rId46"/>
    <p:sldId id="330" r:id="rId47"/>
    <p:sldId id="331" r:id="rId48"/>
    <p:sldId id="333" r:id="rId49"/>
    <p:sldId id="336" r:id="rId50"/>
    <p:sldId id="337" r:id="rId51"/>
    <p:sldId id="338" r:id="rId52"/>
    <p:sldId id="339" r:id="rId53"/>
    <p:sldId id="340" r:id="rId54"/>
    <p:sldId id="344" r:id="rId55"/>
    <p:sldId id="345" r:id="rId56"/>
    <p:sldId id="346" r:id="rId57"/>
    <p:sldId id="347" r:id="rId58"/>
    <p:sldId id="348" r:id="rId59"/>
    <p:sldId id="350" r:id="rId60"/>
    <p:sldId id="351" r:id="rId61"/>
    <p:sldId id="352" r:id="rId62"/>
    <p:sldId id="353" r:id="rId63"/>
    <p:sldId id="354" r:id="rId64"/>
    <p:sldId id="357" r:id="rId65"/>
    <p:sldId id="358" r:id="rId66"/>
    <p:sldId id="364" r:id="rId67"/>
    <p:sldId id="365" r:id="rId68"/>
    <p:sldId id="366" r:id="rId69"/>
    <p:sldId id="367" r:id="rId70"/>
    <p:sldId id="368" r:id="rId71"/>
    <p:sldId id="369" r:id="rId72"/>
    <p:sldId id="370" r:id="rId73"/>
    <p:sldId id="373" r:id="rId74"/>
    <p:sldId id="374" r:id="rId75"/>
    <p:sldId id="375" r:id="rId76"/>
    <p:sldId id="378" r:id="rId77"/>
    <p:sldId id="376"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6CCE88-00ED-488E-9F90-1AE627230CE6}" type="datetimeFigureOut">
              <a:rPr lang="en-US" smtClean="0"/>
              <a:pPr/>
              <a:t>12/29/2013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C9E91-86E9-413A-A9F2-78620C8DA848}" type="slidenum">
              <a:rPr lang="en-US" smtClean="0"/>
              <a:pPr/>
              <a:t>‹#›</a:t>
            </a:fld>
            <a:endParaRPr lang="en-US"/>
          </a:p>
        </p:txBody>
      </p:sp>
    </p:spTree>
    <p:extLst>
      <p:ext uri="{BB962C8B-B14F-4D97-AF65-F5344CB8AC3E}">
        <p14:creationId xmlns:p14="http://schemas.microsoft.com/office/powerpoint/2010/main" xmlns="" val="350254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941E3CA7-5CDD-4B0B-B0F5-258861C6FE0E}" type="slidenum">
              <a:rPr lang="en-US" altLang="en-US" smtClean="0">
                <a:solidFill>
                  <a:srgbClr val="000000"/>
                </a:solidFill>
                <a:latin typeface="Times New Roman" pitchFamily="16" charset="0"/>
              </a:rPr>
              <a:pPr eaLnBrk="1"/>
              <a:t>50</a:t>
            </a:fld>
            <a:endParaRPr lang="en-US" altLang="en-US" smtClean="0">
              <a:solidFill>
                <a:srgbClr val="000000"/>
              </a:solidFill>
              <a:latin typeface="Times New Roman" pitchFamily="16" charset="0"/>
            </a:endParaRPr>
          </a:p>
        </p:txBody>
      </p:sp>
      <p:sp>
        <p:nvSpPr>
          <p:cNvPr id="2457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4580"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eaLnBrk="0">
              <a:tabLst>
                <a:tab pos="649628" algn="l"/>
                <a:tab pos="1299256" algn="l"/>
                <a:tab pos="1948884" algn="l"/>
                <a:tab pos="2598511" algn="l"/>
              </a:tabLst>
              <a:defRPr>
                <a:solidFill>
                  <a:schemeClr val="tx1"/>
                </a:solidFill>
                <a:latin typeface="Arial" charset="0"/>
                <a:ea typeface="ＭＳ Ｐゴシック" charset="-128"/>
              </a:defRPr>
            </a:lvl1pPr>
            <a:lvl2pPr marL="666723" indent="-256432" eaLnBrk="0">
              <a:tabLst>
                <a:tab pos="649628" algn="l"/>
                <a:tab pos="1299256" algn="l"/>
                <a:tab pos="1948884" algn="l"/>
                <a:tab pos="2598511" algn="l"/>
              </a:tabLst>
              <a:defRPr>
                <a:solidFill>
                  <a:schemeClr val="tx1"/>
                </a:solidFill>
                <a:latin typeface="Arial" charset="0"/>
                <a:ea typeface="ＭＳ Ｐゴシック" charset="-128"/>
              </a:defRPr>
            </a:lvl2pPr>
            <a:lvl3pPr marL="1025728" indent="-205146" eaLnBrk="0">
              <a:tabLst>
                <a:tab pos="649628" algn="l"/>
                <a:tab pos="1299256" algn="l"/>
                <a:tab pos="1948884" algn="l"/>
                <a:tab pos="2598511" algn="l"/>
              </a:tabLst>
              <a:defRPr>
                <a:solidFill>
                  <a:schemeClr val="tx1"/>
                </a:solidFill>
                <a:latin typeface="Arial" charset="0"/>
                <a:ea typeface="ＭＳ Ｐゴシック" charset="-128"/>
              </a:defRPr>
            </a:lvl3pPr>
            <a:lvl4pPr marL="1436019" indent="-205146" eaLnBrk="0">
              <a:tabLst>
                <a:tab pos="649628" algn="l"/>
                <a:tab pos="1299256" algn="l"/>
                <a:tab pos="1948884" algn="l"/>
                <a:tab pos="2598511" algn="l"/>
              </a:tabLst>
              <a:defRPr>
                <a:solidFill>
                  <a:schemeClr val="tx1"/>
                </a:solidFill>
                <a:latin typeface="Arial" charset="0"/>
                <a:ea typeface="ＭＳ Ｐゴシック" charset="-128"/>
              </a:defRPr>
            </a:lvl4pPr>
            <a:lvl5pPr marL="1846311" indent="-205146" eaLnBrk="0">
              <a:tabLst>
                <a:tab pos="649628" algn="l"/>
                <a:tab pos="1299256" algn="l"/>
                <a:tab pos="1948884" algn="l"/>
                <a:tab pos="2598511" algn="l"/>
              </a:tabLst>
              <a:defRPr>
                <a:solidFill>
                  <a:schemeClr val="tx1"/>
                </a:solidFill>
                <a:latin typeface="Arial" charset="0"/>
                <a:ea typeface="ＭＳ Ｐゴシック" charset="-128"/>
              </a:defRPr>
            </a:lvl5pPr>
            <a:lvl6pPr marL="2256602"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6pPr>
            <a:lvl7pPr marL="2666893"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7pPr>
            <a:lvl8pPr marL="3077185"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8pPr>
            <a:lvl9pPr marL="3487476" indent="-205146" defTabSz="408867" eaLnBrk="0" fontAlgn="base" hangingPunct="0">
              <a:lnSpc>
                <a:spcPct val="93000"/>
              </a:lnSpc>
              <a:spcBef>
                <a:spcPct val="0"/>
              </a:spcBef>
              <a:spcAft>
                <a:spcPct val="0"/>
              </a:spcAft>
              <a:buClr>
                <a:srgbClr val="000000"/>
              </a:buClr>
              <a:buSzPct val="100000"/>
              <a:buFont typeface="Times New Roman" pitchFamily="16" charset="0"/>
              <a:tabLst>
                <a:tab pos="649628" algn="l"/>
                <a:tab pos="1299256" algn="l"/>
                <a:tab pos="1948884" algn="l"/>
                <a:tab pos="2598511" algn="l"/>
              </a:tabLst>
              <a:defRPr>
                <a:solidFill>
                  <a:schemeClr val="tx1"/>
                </a:solidFill>
                <a:latin typeface="Arial" charset="0"/>
                <a:ea typeface="ＭＳ Ｐゴシック" charset="-128"/>
              </a:defRPr>
            </a:lvl9pPr>
          </a:lstStyle>
          <a:p>
            <a:pPr eaLnBrk="1"/>
            <a:fld id="{48B609C3-7D03-4340-AB5D-E7D2F38F193B}" type="slidenum">
              <a:rPr lang="en-US" altLang="en-US" smtClean="0">
                <a:solidFill>
                  <a:srgbClr val="000000"/>
                </a:solidFill>
                <a:latin typeface="Times New Roman" pitchFamily="16" charset="0"/>
              </a:rPr>
              <a:pPr eaLnBrk="1"/>
              <a:t>52</a:t>
            </a:fld>
            <a:endParaRPr lang="en-US" altLang="en-US" smtClean="0">
              <a:solidFill>
                <a:srgbClr val="000000"/>
              </a:solidFill>
              <a:latin typeface="Times New Roman" pitchFamily="16" charset="0"/>
            </a:endParaRPr>
          </a:p>
        </p:txBody>
      </p:sp>
      <p:sp>
        <p:nvSpPr>
          <p:cNvPr id="2560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25604"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AE9426FF-6E25-417C-8715-C28A20BF935B}" type="slidenum">
              <a:rPr lang="en-US" altLang="en-US" sz="1400">
                <a:solidFill>
                  <a:srgbClr val="000000"/>
                </a:solidFill>
              </a:rPr>
              <a:pPr/>
              <a:t>55</a:t>
            </a:fld>
            <a:endParaRPr lang="en-US" altLang="en-US" sz="1400">
              <a:solidFill>
                <a:srgbClr val="000000"/>
              </a:solidFill>
            </a:endParaRPr>
          </a:p>
        </p:txBody>
      </p:sp>
      <p:sp>
        <p:nvSpPr>
          <p:cNvPr id="36867"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685442" y="4343400"/>
            <a:ext cx="5485921"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ACC69F4A-7EBB-4835-B37B-8EBF98749AEB}" type="slidenum">
              <a:rPr lang="en-US" altLang="en-US" sz="1400">
                <a:solidFill>
                  <a:srgbClr val="000000"/>
                </a:solidFill>
              </a:rPr>
              <a:pPr/>
              <a:t>64</a:t>
            </a:fld>
            <a:endParaRPr lang="en-US" altLang="en-US" sz="1400">
              <a:solidFill>
                <a:srgbClr val="000000"/>
              </a:solidFill>
            </a:endParaRPr>
          </a:p>
        </p:txBody>
      </p:sp>
      <p:sp>
        <p:nvSpPr>
          <p:cNvPr id="39939"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442" y="4343400"/>
            <a:ext cx="5485921"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E041E254-815A-4EAF-A7DA-5FED4DA2EABB}" type="slidenum">
              <a:rPr lang="en-US" altLang="en-US" sz="1400">
                <a:solidFill>
                  <a:srgbClr val="000000"/>
                </a:solidFill>
              </a:rPr>
              <a:pPr/>
              <a:t>65</a:t>
            </a:fld>
            <a:endParaRPr lang="en-US" altLang="en-US" sz="1400">
              <a:solidFill>
                <a:srgbClr val="000000"/>
              </a:solidFill>
            </a:endParaRPr>
          </a:p>
        </p:txBody>
      </p:sp>
      <p:sp>
        <p:nvSpPr>
          <p:cNvPr id="40963"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685442" y="4343400"/>
            <a:ext cx="5485921"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2B37F56D-ED44-4D34-976A-433E9B0F4801}" type="slidenum">
              <a:rPr lang="en-US" altLang="en-US" sz="1400">
                <a:solidFill>
                  <a:srgbClr val="000000"/>
                </a:solidFill>
              </a:rPr>
              <a:pPr/>
              <a:t>66</a:t>
            </a:fld>
            <a:endParaRPr lang="en-US" altLang="en-US" sz="1400">
              <a:solidFill>
                <a:srgbClr val="000000"/>
              </a:solidFill>
            </a:endParaRPr>
          </a:p>
        </p:txBody>
      </p:sp>
      <p:sp>
        <p:nvSpPr>
          <p:cNvPr id="45059" name="Rectangle 1"/>
          <p:cNvSpPr>
            <a:spLocks noGrp="1" noRot="1" noChangeAspect="1" noChangeArrowheads="1" noTextEdit="1"/>
          </p:cNvSpPr>
          <p:nvPr>
            <p:ph type="sldImg"/>
          </p:nvPr>
        </p:nvSpPr>
        <p:spPr>
          <a:xfrm>
            <a:off x="1141413"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685442" y="4343400"/>
            <a:ext cx="5485921" cy="4114800"/>
          </a:xfrm>
          <a:noFill/>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Revision of Lecture 17 - 22</a:t>
            </a:r>
            <a:endParaRPr lang="en-US" dirty="0"/>
          </a:p>
        </p:txBody>
      </p:sp>
    </p:spTree>
    <p:extLst>
      <p:ext uri="{BB962C8B-B14F-4D97-AF65-F5344CB8AC3E}">
        <p14:creationId xmlns:p14="http://schemas.microsoft.com/office/powerpoint/2010/main" xmlns="" val="869331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633412"/>
          </a:xfrm>
        </p:spPr>
        <p:txBody>
          <a:bodyPr>
            <a:normAutofit fontScale="90000"/>
          </a:bodyPr>
          <a:lstStyle/>
          <a:p>
            <a:pPr eaLnBrk="1" hangingPunct="1"/>
            <a:r>
              <a:rPr lang="en-US" altLang="en-US" dirty="0" smtClean="0"/>
              <a:t>1. </a:t>
            </a:r>
            <a:r>
              <a:rPr lang="en-US" altLang="en-US" dirty="0" smtClean="0"/>
              <a:t>Usufruct and services</a:t>
            </a:r>
          </a:p>
        </p:txBody>
      </p:sp>
      <p:sp>
        <p:nvSpPr>
          <p:cNvPr id="23555" name="Content Placeholder 2"/>
          <p:cNvSpPr>
            <a:spLocks noGrp="1"/>
          </p:cNvSpPr>
          <p:nvPr>
            <p:ph idx="1"/>
          </p:nvPr>
        </p:nvSpPr>
        <p:spPr>
          <a:xfrm>
            <a:off x="457200" y="1196975"/>
            <a:ext cx="8229600" cy="4929188"/>
          </a:xfrm>
        </p:spPr>
        <p:txBody>
          <a:bodyPr/>
          <a:lstStyle/>
          <a:p>
            <a:pPr>
              <a:lnSpc>
                <a:spcPct val="150000"/>
              </a:lnSpc>
            </a:pPr>
            <a:r>
              <a:rPr lang="en-US" altLang="en-US" sz="2400" dirty="0" smtClean="0"/>
              <a:t>The rental amount received in advance by financier shall be refunded to the lessee if the asset cannot be effectively delivered to the lessee.</a:t>
            </a:r>
          </a:p>
          <a:p>
            <a:pPr>
              <a:lnSpc>
                <a:spcPct val="150000"/>
              </a:lnSpc>
            </a:pPr>
            <a:r>
              <a:rPr lang="en-US" altLang="en-US" sz="2400" dirty="0" smtClean="0"/>
              <a:t>In relation to the above point, upon completion of the leased asset under a forward lease and prior to enjoyment of the usufruct, the lessee may purchase the leased asset and the forward rental amount may be treated as part of the selling price.</a:t>
            </a:r>
          </a:p>
        </p:txBody>
      </p:sp>
    </p:spTree>
    <p:extLst>
      <p:ext uri="{BB962C8B-B14F-4D97-AF65-F5344CB8AC3E}">
        <p14:creationId xmlns:p14="http://schemas.microsoft.com/office/powerpoint/2010/main" xmlns="" val="687161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868362"/>
          </a:xfrm>
        </p:spPr>
        <p:txBody>
          <a:bodyPr/>
          <a:lstStyle/>
          <a:p>
            <a:pPr eaLnBrk="1" hangingPunct="1"/>
            <a:r>
              <a:rPr lang="en-US" altLang="en-US" dirty="0" smtClean="0"/>
              <a:t>2. </a:t>
            </a:r>
            <a:r>
              <a:rPr lang="en-US" altLang="en-US" dirty="0" smtClean="0"/>
              <a:t>Assets for Ijarah</a:t>
            </a:r>
          </a:p>
        </p:txBody>
      </p:sp>
      <p:sp>
        <p:nvSpPr>
          <p:cNvPr id="24579" name="Content Placeholder 2"/>
          <p:cNvSpPr>
            <a:spLocks noGrp="1"/>
          </p:cNvSpPr>
          <p:nvPr>
            <p:ph idx="1"/>
          </p:nvPr>
        </p:nvSpPr>
        <p:spPr>
          <a:xfrm>
            <a:off x="457200" y="1066800"/>
            <a:ext cx="8229600" cy="5638800"/>
          </a:xfrm>
        </p:spPr>
        <p:txBody>
          <a:bodyPr>
            <a:noAutofit/>
          </a:bodyPr>
          <a:lstStyle/>
          <a:p>
            <a:pPr>
              <a:lnSpc>
                <a:spcPct val="150000"/>
              </a:lnSpc>
              <a:defRPr/>
            </a:pPr>
            <a:r>
              <a:rPr lang="en-US" altLang="en-US" sz="2200" dirty="0" smtClean="0"/>
              <a:t>The leased asset may be tangible or intangible assets such as trademark, patent and other forms of intellectual property. Tangible assets shall be non-perishable (durable). The tangible asset may be movable or immovable.</a:t>
            </a:r>
          </a:p>
          <a:p>
            <a:pPr marL="339725" indent="0">
              <a:lnSpc>
                <a:spcPct val="150000"/>
              </a:lnSpc>
              <a:buNone/>
              <a:defRPr/>
            </a:pPr>
            <a:r>
              <a:rPr lang="en-US" altLang="en-US" sz="2200" b="1" u="sng" dirty="0" smtClean="0"/>
              <a:t>Illustration: Permissible Asset for Lease</a:t>
            </a:r>
          </a:p>
          <a:p>
            <a:pPr marL="457200" indent="0">
              <a:lnSpc>
                <a:spcPct val="150000"/>
              </a:lnSpc>
              <a:buNone/>
              <a:defRPr/>
            </a:pPr>
            <a:r>
              <a:rPr lang="en-US" altLang="en-US" sz="2200" dirty="0" smtClean="0"/>
              <a:t>A fast food operator seeks financing from an IFI for the food business comprising stock of food, the store and the brand name of the principal operator. A lease contract drawn between the IFI and the customer applies only to the store and brand name. The stock of food does not qualify for lease as it is perishable and consumable.</a:t>
            </a:r>
          </a:p>
        </p:txBody>
      </p:sp>
    </p:spTree>
    <p:extLst>
      <p:ext uri="{BB962C8B-B14F-4D97-AF65-F5344CB8AC3E}">
        <p14:creationId xmlns:p14="http://schemas.microsoft.com/office/powerpoint/2010/main" xmlns="" val="2424650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381000"/>
            <a:ext cx="8229600" cy="792162"/>
          </a:xfrm>
        </p:spPr>
        <p:txBody>
          <a:bodyPr/>
          <a:lstStyle/>
          <a:p>
            <a:pPr eaLnBrk="1" hangingPunct="1"/>
            <a:r>
              <a:rPr lang="en-US" altLang="en-US" dirty="0" smtClean="0"/>
              <a:t>2. </a:t>
            </a:r>
            <a:r>
              <a:rPr lang="en-US" altLang="en-US" dirty="0" smtClean="0"/>
              <a:t>Assets for Ijarah</a:t>
            </a:r>
          </a:p>
        </p:txBody>
      </p:sp>
      <p:sp>
        <p:nvSpPr>
          <p:cNvPr id="3" name="Content Placeholder 2"/>
          <p:cNvSpPr>
            <a:spLocks noGrp="1"/>
          </p:cNvSpPr>
          <p:nvPr>
            <p:ph idx="1"/>
          </p:nvPr>
        </p:nvSpPr>
        <p:spPr>
          <a:xfrm>
            <a:off x="323850" y="1289050"/>
            <a:ext cx="8569325" cy="5340350"/>
          </a:xfrm>
        </p:spPr>
        <p:txBody>
          <a:bodyPr/>
          <a:lstStyle/>
          <a:p>
            <a:pPr>
              <a:lnSpc>
                <a:spcPct val="150000"/>
              </a:lnSpc>
              <a:defRPr/>
            </a:pPr>
            <a:r>
              <a:rPr lang="en-US" sz="2200" dirty="0" smtClean="0"/>
              <a:t>The leased asset shall be specified and be clearly identified by the contracting parties.</a:t>
            </a:r>
          </a:p>
          <a:p>
            <a:pPr marL="339725" indent="0">
              <a:lnSpc>
                <a:spcPct val="150000"/>
              </a:lnSpc>
              <a:buNone/>
              <a:defRPr/>
            </a:pPr>
            <a:r>
              <a:rPr lang="en-US" sz="2200" b="1" u="sng" dirty="0" smtClean="0"/>
              <a:t>Illustration: Specification and Identification of Leased Asset</a:t>
            </a:r>
          </a:p>
          <a:p>
            <a:pPr marL="285750" indent="0">
              <a:lnSpc>
                <a:spcPct val="150000"/>
              </a:lnSpc>
              <a:buNone/>
              <a:defRPr/>
            </a:pPr>
            <a:r>
              <a:rPr lang="en-US" sz="2200" dirty="0" smtClean="0"/>
              <a:t>Company A enters into an Ijarah agreement to lease a shop in Blue Area Islamabad. The lease contract stipulated all the details of the agreement such as </a:t>
            </a:r>
            <a:r>
              <a:rPr lang="en-US" sz="2200" b="1" dirty="0" smtClean="0"/>
              <a:t>the rental</a:t>
            </a:r>
            <a:r>
              <a:rPr lang="en-US" sz="2200" dirty="0" smtClean="0"/>
              <a:t>, </a:t>
            </a:r>
            <a:r>
              <a:rPr lang="en-US" sz="2200" b="1" dirty="0" smtClean="0"/>
              <a:t>the location in the Blue Area</a:t>
            </a:r>
            <a:r>
              <a:rPr lang="en-US" sz="2200" dirty="0" smtClean="0"/>
              <a:t> etc., except that it did not specify the exact location of the shop within Blue Area which is the subject matter of the agreement. Such agreement is deemed to be void as the subject matter is not clearly identified in the lease contract.</a:t>
            </a:r>
          </a:p>
        </p:txBody>
      </p:sp>
    </p:spTree>
    <p:extLst>
      <p:ext uri="{BB962C8B-B14F-4D97-AF65-F5344CB8AC3E}">
        <p14:creationId xmlns:p14="http://schemas.microsoft.com/office/powerpoint/2010/main" xmlns="" val="3667484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15888"/>
            <a:ext cx="8229600" cy="1009650"/>
          </a:xfrm>
        </p:spPr>
        <p:txBody>
          <a:bodyPr/>
          <a:lstStyle/>
          <a:p>
            <a:pPr eaLnBrk="1" hangingPunct="1"/>
            <a:r>
              <a:rPr lang="en-US" altLang="en-US" dirty="0" smtClean="0"/>
              <a:t>2. </a:t>
            </a:r>
            <a:r>
              <a:rPr lang="en-US" altLang="en-US" dirty="0" smtClean="0"/>
              <a:t>Assets for Ijarah</a:t>
            </a:r>
          </a:p>
        </p:txBody>
      </p:sp>
      <p:sp>
        <p:nvSpPr>
          <p:cNvPr id="26627" name="Content Placeholder 2"/>
          <p:cNvSpPr>
            <a:spLocks noGrp="1"/>
          </p:cNvSpPr>
          <p:nvPr>
            <p:ph idx="1"/>
          </p:nvPr>
        </p:nvSpPr>
        <p:spPr>
          <a:xfrm>
            <a:off x="468313" y="1196975"/>
            <a:ext cx="8435975" cy="5472113"/>
          </a:xfrm>
        </p:spPr>
        <p:txBody>
          <a:bodyPr/>
          <a:lstStyle/>
          <a:p>
            <a:pPr>
              <a:lnSpc>
                <a:spcPct val="200000"/>
              </a:lnSpc>
            </a:pPr>
            <a:r>
              <a:rPr lang="en-US" altLang="en-US" sz="2200" dirty="0" smtClean="0"/>
              <a:t>Where the asset is held by a partnership, each partner shall jointly own the asset and have the right to benefit from the rental income of the leased asset based on proportionate share in the asset.</a:t>
            </a:r>
          </a:p>
          <a:p>
            <a:pPr>
              <a:lnSpc>
                <a:spcPct val="200000"/>
              </a:lnSpc>
            </a:pPr>
            <a:r>
              <a:rPr lang="en-US" altLang="en-US" sz="2200" dirty="0" smtClean="0"/>
              <a:t>A client may jointly with an IFI, acquire an asset from a third party. The client subsequently leased the asset from the IFI. In such an arrangement, the rental payment to the IFI shall be proportionate to the IFI’s ownership in the asset.</a:t>
            </a:r>
          </a:p>
        </p:txBody>
      </p:sp>
    </p:spTree>
    <p:extLst>
      <p:ext uri="{BB962C8B-B14F-4D97-AF65-F5344CB8AC3E}">
        <p14:creationId xmlns:p14="http://schemas.microsoft.com/office/powerpoint/2010/main" xmlns="" val="3072648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15888"/>
            <a:ext cx="8229600" cy="720725"/>
          </a:xfrm>
        </p:spPr>
        <p:txBody>
          <a:bodyPr/>
          <a:lstStyle/>
          <a:p>
            <a:pPr eaLnBrk="1" hangingPunct="1"/>
            <a:r>
              <a:rPr lang="en-US" altLang="en-US" sz="4000" dirty="0" smtClean="0"/>
              <a:t>2. </a:t>
            </a:r>
            <a:r>
              <a:rPr lang="en-US" altLang="en-US" sz="4000" dirty="0" smtClean="0"/>
              <a:t>Assets for Ijarah</a:t>
            </a:r>
          </a:p>
        </p:txBody>
      </p:sp>
      <p:sp>
        <p:nvSpPr>
          <p:cNvPr id="28675" name="Content Placeholder 2"/>
          <p:cNvSpPr>
            <a:spLocks noGrp="1"/>
          </p:cNvSpPr>
          <p:nvPr>
            <p:ph idx="1"/>
          </p:nvPr>
        </p:nvSpPr>
        <p:spPr>
          <a:xfrm>
            <a:off x="457200" y="1204913"/>
            <a:ext cx="8229600" cy="5272087"/>
          </a:xfrm>
        </p:spPr>
        <p:txBody>
          <a:bodyPr/>
          <a:lstStyle/>
          <a:p>
            <a:pPr>
              <a:lnSpc>
                <a:spcPct val="150000"/>
              </a:lnSpc>
            </a:pPr>
            <a:r>
              <a:rPr lang="en-US" altLang="en-US" sz="2200" dirty="0" smtClean="0"/>
              <a:t>The lessor shall be liable for all expenses incurred in acquiring the leased asset and the acquisition cost may also be considered while determining the rental rate.</a:t>
            </a:r>
          </a:p>
          <a:p>
            <a:pPr>
              <a:lnSpc>
                <a:spcPct val="150000"/>
              </a:lnSpc>
            </a:pPr>
            <a:r>
              <a:rPr lang="en-US" altLang="en-US" sz="2200" b="1" dirty="0" smtClean="0"/>
              <a:t>Shares</a:t>
            </a:r>
            <a:r>
              <a:rPr lang="en-US" altLang="en-US" sz="2200" dirty="0" smtClean="0"/>
              <a:t> in a company shall not qualify as leased asset of Ijarah.</a:t>
            </a:r>
          </a:p>
          <a:p>
            <a:pPr>
              <a:lnSpc>
                <a:spcPct val="150000"/>
              </a:lnSpc>
            </a:pPr>
            <a:r>
              <a:rPr lang="en-US" altLang="en-US" sz="2200" dirty="0" smtClean="0"/>
              <a:t>The leased assets shall be the lessor’s property but it may be registered under the name of the lessee provided all liabilities arising from ownership of the leased asset shall be borne by the lessor.</a:t>
            </a:r>
          </a:p>
        </p:txBody>
      </p:sp>
    </p:spTree>
    <p:extLst>
      <p:ext uri="{BB962C8B-B14F-4D97-AF65-F5344CB8AC3E}">
        <p14:creationId xmlns:p14="http://schemas.microsoft.com/office/powerpoint/2010/main" xmlns="" val="3299146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4000" dirty="0" smtClean="0"/>
              <a:t>2. </a:t>
            </a:r>
            <a:r>
              <a:rPr lang="en-US" altLang="en-US" sz="4000" dirty="0" smtClean="0"/>
              <a:t>Assets for Ijarah</a:t>
            </a:r>
          </a:p>
        </p:txBody>
      </p:sp>
      <p:sp>
        <p:nvSpPr>
          <p:cNvPr id="29699" name="Content Placeholder 2"/>
          <p:cNvSpPr>
            <a:spLocks noGrp="1"/>
          </p:cNvSpPr>
          <p:nvPr>
            <p:ph idx="1"/>
          </p:nvPr>
        </p:nvSpPr>
        <p:spPr>
          <a:xfrm>
            <a:off x="457200" y="1600200"/>
            <a:ext cx="8382000" cy="4525963"/>
          </a:xfrm>
        </p:spPr>
        <p:txBody>
          <a:bodyPr>
            <a:normAutofit/>
          </a:bodyPr>
          <a:lstStyle/>
          <a:p>
            <a:pPr>
              <a:lnSpc>
                <a:spcPct val="200000"/>
              </a:lnSpc>
            </a:pPr>
            <a:r>
              <a:rPr lang="en-US" altLang="en-US" sz="2400" dirty="0" smtClean="0"/>
              <a:t>Financier may purchase an asset from a customer with the purpose to lease it back to the customer.  Both the purchase and lease contracts are executed separately and consecutively.</a:t>
            </a:r>
          </a:p>
          <a:p>
            <a:pPr>
              <a:lnSpc>
                <a:spcPct val="200000"/>
              </a:lnSpc>
            </a:pPr>
            <a:r>
              <a:rPr lang="en-US" altLang="en-US" sz="2400" dirty="0" smtClean="0"/>
              <a:t>A customer’s share in an asset jointly owned with the IFI may be pledged to the IFI as security.</a:t>
            </a:r>
          </a:p>
        </p:txBody>
      </p:sp>
    </p:spTree>
    <p:extLst>
      <p:ext uri="{BB962C8B-B14F-4D97-AF65-F5344CB8AC3E}">
        <p14:creationId xmlns:p14="http://schemas.microsoft.com/office/powerpoint/2010/main" xmlns="" val="2449305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777875"/>
          </a:xfrm>
        </p:spPr>
        <p:txBody>
          <a:bodyPr/>
          <a:lstStyle/>
          <a:p>
            <a:pPr eaLnBrk="1" hangingPunct="1"/>
            <a:r>
              <a:rPr lang="en-US" altLang="en-US" sz="3600" dirty="0" smtClean="0"/>
              <a:t>3. </a:t>
            </a:r>
            <a:r>
              <a:rPr lang="en-US" altLang="en-US" sz="3600" dirty="0" smtClean="0"/>
              <a:t>Ownership Rights and Liabilities</a:t>
            </a:r>
          </a:p>
        </p:txBody>
      </p:sp>
      <p:sp>
        <p:nvSpPr>
          <p:cNvPr id="30723" name="Content Placeholder 2"/>
          <p:cNvSpPr>
            <a:spLocks noGrp="1"/>
          </p:cNvSpPr>
          <p:nvPr>
            <p:ph idx="1"/>
          </p:nvPr>
        </p:nvSpPr>
        <p:spPr>
          <a:xfrm>
            <a:off x="457200" y="1125538"/>
            <a:ext cx="8229600" cy="5543550"/>
          </a:xfrm>
        </p:spPr>
        <p:txBody>
          <a:bodyPr>
            <a:normAutofit lnSpcReduction="10000"/>
          </a:bodyPr>
          <a:lstStyle/>
          <a:p>
            <a:pPr>
              <a:lnSpc>
                <a:spcPct val="150000"/>
              </a:lnSpc>
            </a:pPr>
            <a:r>
              <a:rPr lang="en-US" altLang="en-US" sz="2400" dirty="0" smtClean="0"/>
              <a:t>The rights and liabilities arising from the ownership of the leased asset shall be with the lessor while the rights and liabilities arising from the use of the leased assets shall be with the lessee.</a:t>
            </a:r>
          </a:p>
          <a:p>
            <a:pPr>
              <a:lnSpc>
                <a:spcPct val="150000"/>
              </a:lnSpc>
            </a:pPr>
            <a:r>
              <a:rPr lang="en-US" altLang="en-US" sz="2400" dirty="0" smtClean="0"/>
              <a:t>The leased asset in the lessee’s actual or constructive possession shall be a form of trust (</a:t>
            </a:r>
            <a:r>
              <a:rPr lang="en-US" altLang="en-US" sz="2400" dirty="0" err="1"/>
              <a:t>A</a:t>
            </a:r>
            <a:r>
              <a:rPr lang="en-US" altLang="en-US" sz="2400" dirty="0" err="1" smtClean="0"/>
              <a:t>manah</a:t>
            </a:r>
            <a:r>
              <a:rPr lang="en-US" altLang="en-US" sz="2400" dirty="0" smtClean="0"/>
              <a:t>). </a:t>
            </a:r>
          </a:p>
          <a:p>
            <a:pPr>
              <a:lnSpc>
                <a:spcPct val="150000"/>
              </a:lnSpc>
            </a:pPr>
            <a:r>
              <a:rPr lang="en-US" altLang="en-US" sz="2400" dirty="0" smtClean="0"/>
              <a:t>There shall not be compensation by the lessee to the lessor in case of impairment of the asset value, except when such impairment is caused due to the negligence or misconduct of the lessee.</a:t>
            </a:r>
          </a:p>
        </p:txBody>
      </p:sp>
    </p:spTree>
    <p:extLst>
      <p:ext uri="{BB962C8B-B14F-4D97-AF65-F5344CB8AC3E}">
        <p14:creationId xmlns:p14="http://schemas.microsoft.com/office/powerpoint/2010/main" xmlns="" val="3295413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z="3600" dirty="0" smtClean="0"/>
              <a:t>3. </a:t>
            </a:r>
            <a:r>
              <a:rPr lang="en-US" altLang="en-US" sz="3600" dirty="0" smtClean="0"/>
              <a:t>Ownership Rights and Liabilities</a:t>
            </a:r>
          </a:p>
        </p:txBody>
      </p:sp>
      <p:sp>
        <p:nvSpPr>
          <p:cNvPr id="31747" name="Content Placeholder 2"/>
          <p:cNvSpPr>
            <a:spLocks noGrp="1"/>
          </p:cNvSpPr>
          <p:nvPr>
            <p:ph idx="1"/>
          </p:nvPr>
        </p:nvSpPr>
        <p:spPr/>
        <p:txBody>
          <a:bodyPr>
            <a:normAutofit lnSpcReduction="10000"/>
          </a:bodyPr>
          <a:lstStyle/>
          <a:p>
            <a:pPr>
              <a:lnSpc>
                <a:spcPct val="150000"/>
              </a:lnSpc>
            </a:pPr>
            <a:r>
              <a:rPr lang="en-US" altLang="en-US" sz="2400" dirty="0" smtClean="0"/>
              <a:t>Any loss or impairment relating to a leased asset shall be borne by the lessor throughout the lease period due to factors not caused by negligence or misconduct of the lessee.</a:t>
            </a:r>
          </a:p>
          <a:p>
            <a:pPr>
              <a:lnSpc>
                <a:spcPct val="150000"/>
              </a:lnSpc>
            </a:pPr>
            <a:r>
              <a:rPr lang="en-US" altLang="en-US" sz="2400" dirty="0" smtClean="0"/>
              <a:t>In a situation where the usufruct of the leased asset is impaired wholly or partially as a result of the lessee’s misconduct or negligence, the lessee shall be responsible for restoring the usufruct and bears such cost including the rental charges payable during the restoration period.</a:t>
            </a:r>
          </a:p>
        </p:txBody>
      </p:sp>
    </p:spTree>
    <p:extLst>
      <p:ext uri="{BB962C8B-B14F-4D97-AF65-F5344CB8AC3E}">
        <p14:creationId xmlns:p14="http://schemas.microsoft.com/office/powerpoint/2010/main" xmlns="" val="209066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944562"/>
          </a:xfrm>
        </p:spPr>
        <p:txBody>
          <a:bodyPr>
            <a:normAutofit/>
          </a:bodyPr>
          <a:lstStyle/>
          <a:p>
            <a:pPr eaLnBrk="1" hangingPunct="1"/>
            <a:r>
              <a:rPr lang="en-US" altLang="en-US" sz="4000" dirty="0" smtClean="0"/>
              <a:t>3. </a:t>
            </a:r>
            <a:r>
              <a:rPr lang="en-US" altLang="en-US" sz="4000" dirty="0" smtClean="0"/>
              <a:t>Ownership Rights and Liabilities</a:t>
            </a:r>
          </a:p>
        </p:txBody>
      </p:sp>
      <p:sp>
        <p:nvSpPr>
          <p:cNvPr id="33795" name="Content Placeholder 2"/>
          <p:cNvSpPr>
            <a:spLocks noGrp="1"/>
          </p:cNvSpPr>
          <p:nvPr>
            <p:ph idx="1"/>
          </p:nvPr>
        </p:nvSpPr>
        <p:spPr>
          <a:xfrm>
            <a:off x="457200" y="1371600"/>
            <a:ext cx="8229600" cy="5297488"/>
          </a:xfrm>
        </p:spPr>
        <p:txBody>
          <a:bodyPr/>
          <a:lstStyle/>
          <a:p>
            <a:pPr>
              <a:lnSpc>
                <a:spcPct val="150000"/>
              </a:lnSpc>
            </a:pPr>
            <a:r>
              <a:rPr lang="en-US" altLang="en-US" sz="2200" dirty="0" smtClean="0"/>
              <a:t>If the usufruct of the leased asset is impaired wholly or partially as a result of a natural cause without any negligence of the lessee, the lessor shall be responsible for such losses. The rental charges payable from the lessee during the restoration period shall be waived.</a:t>
            </a:r>
          </a:p>
          <a:p>
            <a:pPr>
              <a:lnSpc>
                <a:spcPct val="150000"/>
              </a:lnSpc>
            </a:pPr>
            <a:r>
              <a:rPr lang="en-US" altLang="en-US" sz="2200" dirty="0" smtClean="0"/>
              <a:t>Maintenance expenses of leased asset shall be borne by the lessor, e.g. expenses related to wear and tear and natural causes which are not due to the lessee’s misconduct or negligence. Non-maintenance of such assets may render the contract void.</a:t>
            </a:r>
          </a:p>
        </p:txBody>
      </p:sp>
    </p:spTree>
    <p:extLst>
      <p:ext uri="{BB962C8B-B14F-4D97-AF65-F5344CB8AC3E}">
        <p14:creationId xmlns:p14="http://schemas.microsoft.com/office/powerpoint/2010/main" xmlns="" val="3551879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pPr eaLnBrk="1" hangingPunct="1"/>
            <a:r>
              <a:rPr lang="en-US" altLang="en-US" sz="4000" dirty="0" smtClean="0"/>
              <a:t>3. Ownership Rights and Liabilities</a:t>
            </a:r>
          </a:p>
        </p:txBody>
      </p:sp>
      <p:sp>
        <p:nvSpPr>
          <p:cNvPr id="34819" name="Content Placeholder 2"/>
          <p:cNvSpPr>
            <a:spLocks noGrp="1"/>
          </p:cNvSpPr>
          <p:nvPr>
            <p:ph idx="1"/>
          </p:nvPr>
        </p:nvSpPr>
        <p:spPr/>
        <p:txBody>
          <a:bodyPr/>
          <a:lstStyle/>
          <a:p>
            <a:pPr>
              <a:lnSpc>
                <a:spcPct val="150000"/>
              </a:lnSpc>
            </a:pPr>
            <a:r>
              <a:rPr lang="en-US" altLang="en-US" sz="2200" dirty="0" smtClean="0"/>
              <a:t>Any operational maintenance and expenses relating to the usage of the leased asset shall be borne by the lessee who acts on a fiduciary (trust) relationship to safeguard the interest of the lessor.</a:t>
            </a:r>
          </a:p>
          <a:p>
            <a:pPr>
              <a:lnSpc>
                <a:spcPct val="150000"/>
              </a:lnSpc>
            </a:pPr>
            <a:r>
              <a:rPr lang="en-US" altLang="en-US" sz="2200" dirty="0" smtClean="0"/>
              <a:t>When major maintenance of the leased asset is delegated to the lessee, all costs incurred for such maintenance shall be reimbursed by the lessor.</a:t>
            </a:r>
          </a:p>
          <a:p>
            <a:pPr>
              <a:lnSpc>
                <a:spcPct val="150000"/>
              </a:lnSpc>
            </a:pPr>
            <a:r>
              <a:rPr lang="en-US" altLang="en-US" sz="2200" dirty="0" smtClean="0"/>
              <a:t>The lessor may agree with the lessee that the lessee bears the takaful cost provided that the cost is reimbursable from the lessor.</a:t>
            </a:r>
          </a:p>
        </p:txBody>
      </p:sp>
    </p:spTree>
    <p:extLst>
      <p:ext uri="{BB962C8B-B14F-4D97-AF65-F5344CB8AC3E}">
        <p14:creationId xmlns:p14="http://schemas.microsoft.com/office/powerpoint/2010/main" xmlns="" val="4194127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dirty="0" smtClean="0"/>
              <a:t>Ijarah</a:t>
            </a:r>
          </a:p>
        </p:txBody>
      </p:sp>
      <p:sp>
        <p:nvSpPr>
          <p:cNvPr id="7171" name="Content Placeholder 2"/>
          <p:cNvSpPr>
            <a:spLocks noGrp="1"/>
          </p:cNvSpPr>
          <p:nvPr>
            <p:ph idx="1"/>
          </p:nvPr>
        </p:nvSpPr>
        <p:spPr>
          <a:xfrm>
            <a:off x="457200" y="1600200"/>
            <a:ext cx="8229600" cy="4997450"/>
          </a:xfrm>
        </p:spPr>
        <p:txBody>
          <a:bodyPr/>
          <a:lstStyle/>
          <a:p>
            <a:pPr eaLnBrk="1" hangingPunct="1">
              <a:lnSpc>
                <a:spcPct val="150000"/>
              </a:lnSpc>
            </a:pPr>
            <a:r>
              <a:rPr lang="en-US" altLang="en-US" sz="2400" smtClean="0"/>
              <a:t>Ijarah or lease is a form of contract which is permissible in Islamic financial system.</a:t>
            </a:r>
          </a:p>
          <a:p>
            <a:pPr eaLnBrk="1" hangingPunct="1">
              <a:lnSpc>
                <a:spcPct val="150000"/>
              </a:lnSpc>
            </a:pPr>
            <a:r>
              <a:rPr lang="en-US" altLang="en-US" sz="2400" smtClean="0"/>
              <a:t>Generally, it is a contract of exchange of counter values between usufruct and lease payment/rental rate.</a:t>
            </a:r>
          </a:p>
          <a:p>
            <a:pPr eaLnBrk="1" hangingPunct="1">
              <a:lnSpc>
                <a:spcPct val="150000"/>
              </a:lnSpc>
            </a:pPr>
            <a:r>
              <a:rPr lang="en-US" altLang="en-US" sz="2400" smtClean="0"/>
              <a:t>A substitute of ownership of the asset.</a:t>
            </a:r>
          </a:p>
          <a:p>
            <a:pPr eaLnBrk="1" hangingPunct="1">
              <a:lnSpc>
                <a:spcPct val="150000"/>
              </a:lnSpc>
            </a:pPr>
            <a:r>
              <a:rPr lang="en-US" altLang="en-US" sz="2400" smtClean="0"/>
              <a:t>Like other contracts, an Ijarah contract has to fulfil all the conditions of a valid contract stipulated by the Shariah.</a:t>
            </a:r>
          </a:p>
          <a:p>
            <a:pPr eaLnBrk="1" hangingPunct="1">
              <a:lnSpc>
                <a:spcPct val="150000"/>
              </a:lnSpc>
            </a:pPr>
            <a:endParaRPr lang="en-US" altLang="en-US" sz="2400" smtClean="0"/>
          </a:p>
        </p:txBody>
      </p:sp>
    </p:spTree>
    <p:extLst>
      <p:ext uri="{BB962C8B-B14F-4D97-AF65-F5344CB8AC3E}">
        <p14:creationId xmlns:p14="http://schemas.microsoft.com/office/powerpoint/2010/main" xmlns="" val="1918637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eaLnBrk="1" hangingPunct="1"/>
            <a:r>
              <a:rPr lang="en-US" altLang="en-US" sz="3600" dirty="0" smtClean="0"/>
              <a:t>3. Ownership Rights and Liabilities</a:t>
            </a:r>
          </a:p>
        </p:txBody>
      </p:sp>
      <p:sp>
        <p:nvSpPr>
          <p:cNvPr id="35843" name="Content Placeholder 2"/>
          <p:cNvSpPr>
            <a:spLocks noGrp="1"/>
          </p:cNvSpPr>
          <p:nvPr>
            <p:ph idx="1"/>
          </p:nvPr>
        </p:nvSpPr>
        <p:spPr/>
        <p:txBody>
          <a:bodyPr/>
          <a:lstStyle/>
          <a:p>
            <a:pPr>
              <a:lnSpc>
                <a:spcPct val="150000"/>
              </a:lnSpc>
            </a:pPr>
            <a:r>
              <a:rPr lang="en-US" altLang="en-US" sz="2200" dirty="0" smtClean="0"/>
              <a:t>A leased asset may be sub-leased to a third party unless it is stated otherwise in the primary lease contract.</a:t>
            </a:r>
          </a:p>
          <a:p>
            <a:pPr>
              <a:lnSpc>
                <a:spcPct val="150000"/>
              </a:lnSpc>
            </a:pPr>
            <a:r>
              <a:rPr lang="en-US" altLang="en-US" sz="2200" dirty="0" smtClean="0"/>
              <a:t>The sub-lease shall be valid for the period not exceeding the tenure of the primary lease contract.</a:t>
            </a:r>
          </a:p>
          <a:p>
            <a:pPr>
              <a:lnSpc>
                <a:spcPct val="150000"/>
              </a:lnSpc>
            </a:pPr>
            <a:r>
              <a:rPr lang="en-US" altLang="en-US" sz="2200" dirty="0" smtClean="0"/>
              <a:t>Rental payment for the asset that is sub-leased may be the same amount, higher or lower, payable on the spot or on a deferred basis, unless it is stated otherwise in the primary lease contract.</a:t>
            </a:r>
          </a:p>
        </p:txBody>
      </p:sp>
    </p:spTree>
    <p:extLst>
      <p:ext uri="{BB962C8B-B14F-4D97-AF65-F5344CB8AC3E}">
        <p14:creationId xmlns:p14="http://schemas.microsoft.com/office/powerpoint/2010/main" xmlns="" val="2742331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z="3600" dirty="0" smtClean="0"/>
              <a:t>3. Ownership Rights and Liabilities</a:t>
            </a:r>
          </a:p>
        </p:txBody>
      </p:sp>
      <p:sp>
        <p:nvSpPr>
          <p:cNvPr id="37891" name="Content Placeholder 2"/>
          <p:cNvSpPr>
            <a:spLocks noGrp="1"/>
          </p:cNvSpPr>
          <p:nvPr>
            <p:ph idx="1"/>
          </p:nvPr>
        </p:nvSpPr>
        <p:spPr>
          <a:xfrm>
            <a:off x="457200" y="1600200"/>
            <a:ext cx="8229600" cy="4876800"/>
          </a:xfrm>
        </p:spPr>
        <p:txBody>
          <a:bodyPr/>
          <a:lstStyle/>
          <a:p>
            <a:pPr>
              <a:lnSpc>
                <a:spcPct val="150000"/>
              </a:lnSpc>
            </a:pPr>
            <a:r>
              <a:rPr lang="en-US" altLang="en-US" sz="2200" dirty="0" smtClean="0"/>
              <a:t>The modes of transfer of the leased asset in Ijarah </a:t>
            </a:r>
            <a:r>
              <a:rPr lang="en-US" altLang="en-US" sz="2200" dirty="0" err="1" smtClean="0"/>
              <a:t>Muntahia</a:t>
            </a:r>
            <a:r>
              <a:rPr lang="en-US" altLang="en-US" sz="2200" dirty="0" smtClean="0"/>
              <a:t> bi al-</a:t>
            </a:r>
            <a:r>
              <a:rPr lang="en-US" altLang="en-US" sz="2200" dirty="0" err="1" smtClean="0"/>
              <a:t>Tamlik</a:t>
            </a:r>
            <a:r>
              <a:rPr lang="en-US" altLang="en-US" sz="2200" dirty="0" smtClean="0"/>
              <a:t> may be by way of a gift or a sale of the leased asset.</a:t>
            </a:r>
          </a:p>
          <a:p>
            <a:pPr>
              <a:lnSpc>
                <a:spcPct val="150000"/>
              </a:lnSpc>
            </a:pPr>
            <a:r>
              <a:rPr lang="en-US" altLang="en-US" sz="2200" dirty="0" smtClean="0"/>
              <a:t>The ownership of the leased asset shall be transferred to the lessee by executing a sale contract of the asset as promised or at any time during the lease period.</a:t>
            </a:r>
          </a:p>
          <a:p>
            <a:pPr>
              <a:lnSpc>
                <a:spcPct val="150000"/>
              </a:lnSpc>
            </a:pPr>
            <a:r>
              <a:rPr lang="en-US" altLang="en-US" sz="2200" dirty="0" smtClean="0"/>
              <a:t>The transfer of the leased asset may be effected in the form of a gift to the lessee upon fulfilment of the condition that all Ijarah installments are fully settled.</a:t>
            </a:r>
          </a:p>
        </p:txBody>
      </p:sp>
    </p:spTree>
    <p:extLst>
      <p:ext uri="{BB962C8B-B14F-4D97-AF65-F5344CB8AC3E}">
        <p14:creationId xmlns:p14="http://schemas.microsoft.com/office/powerpoint/2010/main" xmlns="" val="24036223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smtClean="0"/>
              <a:t>4. Utilization of Leased Assets</a:t>
            </a:r>
          </a:p>
        </p:txBody>
      </p:sp>
      <p:sp>
        <p:nvSpPr>
          <p:cNvPr id="37891" name="Content Placeholder 2"/>
          <p:cNvSpPr>
            <a:spLocks noGrp="1"/>
          </p:cNvSpPr>
          <p:nvPr>
            <p:ph idx="1"/>
          </p:nvPr>
        </p:nvSpPr>
        <p:spPr>
          <a:xfrm>
            <a:off x="457200" y="1295400"/>
            <a:ext cx="8229600" cy="5029200"/>
          </a:xfrm>
        </p:spPr>
        <p:txBody>
          <a:bodyPr>
            <a:normAutofit lnSpcReduction="10000"/>
          </a:bodyPr>
          <a:lstStyle/>
          <a:p>
            <a:pPr>
              <a:lnSpc>
                <a:spcPct val="150000"/>
              </a:lnSpc>
            </a:pPr>
            <a:r>
              <a:rPr lang="en-US" altLang="en-US" sz="2200" dirty="0" smtClean="0"/>
              <a:t>The transfer of usufruct of leased asset from lessor to lessee is valid from the Shariah perspective. However, it will be based on the permissibility of core activity of the lessee whether it is Shariah compliant or not.</a:t>
            </a:r>
          </a:p>
          <a:p>
            <a:pPr>
              <a:lnSpc>
                <a:spcPct val="150000"/>
              </a:lnSpc>
            </a:pPr>
            <a:r>
              <a:rPr lang="en-US" altLang="en-US" sz="2200" dirty="0" smtClean="0"/>
              <a:t>The lessee shall observe the terms and conditions of the utilization of the leased asset until the expiry of the lease period or the termination of the lease as agreed by both parties, whichever is earlier.</a:t>
            </a:r>
          </a:p>
          <a:p>
            <a:pPr>
              <a:lnSpc>
                <a:spcPct val="150000"/>
              </a:lnSpc>
            </a:pPr>
            <a:r>
              <a:rPr lang="en-US" altLang="en-US" sz="2200" dirty="0" smtClean="0"/>
              <a:t>The lessee shall use the leased asset only for the purpose specified in the lease agreement.</a:t>
            </a:r>
          </a:p>
        </p:txBody>
      </p:sp>
    </p:spTree>
    <p:extLst>
      <p:ext uri="{BB962C8B-B14F-4D97-AF65-F5344CB8AC3E}">
        <p14:creationId xmlns:p14="http://schemas.microsoft.com/office/powerpoint/2010/main" xmlns="" val="34210608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smtClean="0"/>
              <a:t>4. </a:t>
            </a:r>
            <a:r>
              <a:rPr lang="en-US" altLang="en-US" dirty="0"/>
              <a:t>Utilization of Leased Assets</a:t>
            </a:r>
            <a:endParaRPr lang="en-US" altLang="en-US" dirty="0" smtClean="0"/>
          </a:p>
        </p:txBody>
      </p:sp>
      <p:sp>
        <p:nvSpPr>
          <p:cNvPr id="39939" name="Content Placeholder 2"/>
          <p:cNvSpPr>
            <a:spLocks noGrp="1"/>
          </p:cNvSpPr>
          <p:nvPr>
            <p:ph idx="1"/>
          </p:nvPr>
        </p:nvSpPr>
        <p:spPr>
          <a:xfrm>
            <a:off x="457200" y="1600200"/>
            <a:ext cx="8229600" cy="4800600"/>
          </a:xfrm>
        </p:spPr>
        <p:txBody>
          <a:bodyPr/>
          <a:lstStyle/>
          <a:p>
            <a:pPr>
              <a:lnSpc>
                <a:spcPct val="200000"/>
              </a:lnSpc>
            </a:pPr>
            <a:r>
              <a:rPr lang="en-US" altLang="en-US" sz="2400" dirty="0" smtClean="0"/>
              <a:t>If the agreement does not specify the purpose of the lease, the lessee may use the leased item for whatever permissible purpose according to the customary practice of the market.</a:t>
            </a:r>
          </a:p>
          <a:p>
            <a:pPr>
              <a:lnSpc>
                <a:spcPct val="200000"/>
              </a:lnSpc>
            </a:pPr>
            <a:r>
              <a:rPr lang="en-US" altLang="en-US" sz="2400" dirty="0" smtClean="0"/>
              <a:t>The lessee shall obtain permission from the lessor if the leased asset is to be used for permissible purposes other than its common utilization according to the customary practice.</a:t>
            </a:r>
          </a:p>
        </p:txBody>
      </p:sp>
    </p:spTree>
    <p:extLst>
      <p:ext uri="{BB962C8B-B14F-4D97-AF65-F5344CB8AC3E}">
        <p14:creationId xmlns:p14="http://schemas.microsoft.com/office/powerpoint/2010/main" xmlns="" val="20408562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274638"/>
            <a:ext cx="8229600" cy="777875"/>
          </a:xfrm>
        </p:spPr>
        <p:txBody>
          <a:bodyPr/>
          <a:lstStyle/>
          <a:p>
            <a:pPr eaLnBrk="1" hangingPunct="1"/>
            <a:r>
              <a:rPr lang="en-US" altLang="en-US" sz="4000" dirty="0" smtClean="0"/>
              <a:t>4. </a:t>
            </a:r>
            <a:r>
              <a:rPr lang="en-US" altLang="en-US" sz="4000" dirty="0"/>
              <a:t>Utilization of Leased Assets</a:t>
            </a:r>
            <a:endParaRPr lang="en-US" altLang="en-US" sz="4000" dirty="0" smtClean="0"/>
          </a:p>
        </p:txBody>
      </p:sp>
      <p:sp>
        <p:nvSpPr>
          <p:cNvPr id="40963" name="Content Placeholder 2"/>
          <p:cNvSpPr>
            <a:spLocks noGrp="1"/>
          </p:cNvSpPr>
          <p:nvPr>
            <p:ph idx="1"/>
          </p:nvPr>
        </p:nvSpPr>
        <p:spPr>
          <a:xfrm>
            <a:off x="457200" y="1125538"/>
            <a:ext cx="8229600" cy="5543550"/>
          </a:xfrm>
        </p:spPr>
        <p:txBody>
          <a:bodyPr>
            <a:normAutofit lnSpcReduction="10000"/>
          </a:bodyPr>
          <a:lstStyle/>
          <a:p>
            <a:pPr>
              <a:lnSpc>
                <a:spcPct val="150000"/>
              </a:lnSpc>
            </a:pPr>
            <a:r>
              <a:rPr lang="en-US" altLang="en-US" sz="2400" dirty="0" smtClean="0"/>
              <a:t>The asset shall not be leased to a person or entity if it is known or if there is a very high probability that the leased assets are to be used for non-Shariah compliant activities.</a:t>
            </a:r>
          </a:p>
          <a:p>
            <a:pPr>
              <a:lnSpc>
                <a:spcPct val="150000"/>
              </a:lnSpc>
            </a:pPr>
            <a:r>
              <a:rPr lang="en-US" altLang="en-US" sz="2400" dirty="0" smtClean="0"/>
              <a:t>The lessee shall be liable for any variation from the permissible use of the leased asset for a purpose which is against the Shariah. </a:t>
            </a:r>
          </a:p>
          <a:p>
            <a:pPr>
              <a:lnSpc>
                <a:spcPct val="150000"/>
              </a:lnSpc>
            </a:pPr>
            <a:r>
              <a:rPr lang="en-US" altLang="en-US" sz="2400" dirty="0" smtClean="0"/>
              <a:t>The terms and conditions on the use of the leased asset specified by the lessor may allow the lessee flexibility to increase, enhance, extend or expand the use of leased asset including lease payment considerations.</a:t>
            </a:r>
          </a:p>
        </p:txBody>
      </p:sp>
    </p:spTree>
    <p:extLst>
      <p:ext uri="{BB962C8B-B14F-4D97-AF65-F5344CB8AC3E}">
        <p14:creationId xmlns:p14="http://schemas.microsoft.com/office/powerpoint/2010/main" xmlns="" val="197424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dirty="0" smtClean="0"/>
              <a:t>5. Lease period</a:t>
            </a:r>
          </a:p>
        </p:txBody>
      </p:sp>
      <p:sp>
        <p:nvSpPr>
          <p:cNvPr id="43011" name="Content Placeholder 2"/>
          <p:cNvSpPr>
            <a:spLocks noGrp="1"/>
          </p:cNvSpPr>
          <p:nvPr>
            <p:ph idx="1"/>
          </p:nvPr>
        </p:nvSpPr>
        <p:spPr>
          <a:xfrm>
            <a:off x="457200" y="1268760"/>
            <a:ext cx="8229600" cy="5256584"/>
          </a:xfrm>
        </p:spPr>
        <p:txBody>
          <a:bodyPr/>
          <a:lstStyle/>
          <a:p>
            <a:pPr>
              <a:lnSpc>
                <a:spcPct val="150000"/>
              </a:lnSpc>
            </a:pPr>
            <a:r>
              <a:rPr lang="en-US" altLang="en-US" sz="2400" dirty="0" smtClean="0"/>
              <a:t>The period of lease shall be agreed and specified as per the terms of the contract.</a:t>
            </a:r>
          </a:p>
          <a:p>
            <a:pPr>
              <a:lnSpc>
                <a:spcPct val="150000"/>
              </a:lnSpc>
            </a:pPr>
            <a:r>
              <a:rPr lang="en-US" altLang="en-US" sz="2400" dirty="0" smtClean="0"/>
              <a:t>The lease period shall effectively commence from the time the lessee has the access to the usufruct of the asset regardless of actual utilization of the asset.</a:t>
            </a:r>
          </a:p>
          <a:p>
            <a:pPr>
              <a:lnSpc>
                <a:spcPct val="150000"/>
              </a:lnSpc>
            </a:pPr>
            <a:r>
              <a:rPr lang="en-US" altLang="en-US" sz="2400" dirty="0" smtClean="0"/>
              <a:t>The lease period shall terminate at maturity of the period or if the asset is impaired in terms of its function or utility or when both parties mutually agree to cancel the contract.</a:t>
            </a:r>
          </a:p>
        </p:txBody>
      </p:sp>
    </p:spTree>
    <p:extLst>
      <p:ext uri="{BB962C8B-B14F-4D97-AF65-F5344CB8AC3E}">
        <p14:creationId xmlns:p14="http://schemas.microsoft.com/office/powerpoint/2010/main" xmlns="" val="2192288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dirty="0" smtClean="0"/>
              <a:t>6. Rental amount and payment </a:t>
            </a:r>
          </a:p>
        </p:txBody>
      </p:sp>
      <p:sp>
        <p:nvSpPr>
          <p:cNvPr id="44035" name="Content Placeholder 2"/>
          <p:cNvSpPr>
            <a:spLocks noGrp="1"/>
          </p:cNvSpPr>
          <p:nvPr>
            <p:ph idx="1"/>
          </p:nvPr>
        </p:nvSpPr>
        <p:spPr>
          <a:xfrm>
            <a:off x="457200" y="1600200"/>
            <a:ext cx="8229600" cy="4925144"/>
          </a:xfrm>
        </p:spPr>
        <p:txBody>
          <a:bodyPr/>
          <a:lstStyle/>
          <a:p>
            <a:pPr marL="514350" indent="-514350" eaLnBrk="1" hangingPunct="1">
              <a:buFont typeface="+mj-lt"/>
              <a:buAutoNum type="arabicPeriod"/>
            </a:pPr>
            <a:r>
              <a:rPr lang="en-US" altLang="en-US" sz="2400" dirty="0" smtClean="0"/>
              <a:t>The rental payment may be made in cash, kind or in the form of services.</a:t>
            </a:r>
            <a:endParaRPr lang="en-US" altLang="en-US" sz="2400" dirty="0"/>
          </a:p>
          <a:p>
            <a:pPr marL="0" indent="0">
              <a:buNone/>
            </a:pPr>
            <a:r>
              <a:rPr lang="en-US" sz="2400" b="1" u="sng" dirty="0" smtClean="0"/>
              <a:t>Illustration: </a:t>
            </a:r>
            <a:r>
              <a:rPr lang="en-US" sz="2400" b="1" u="sng" dirty="0"/>
              <a:t>Lease Payment in Services</a:t>
            </a:r>
          </a:p>
          <a:p>
            <a:pPr marL="514350" indent="0">
              <a:buNone/>
            </a:pPr>
            <a:r>
              <a:rPr lang="en-US" sz="2400" dirty="0" smtClean="0"/>
              <a:t>ABC Cleaning Services Co. which operates </a:t>
            </a:r>
            <a:r>
              <a:rPr lang="en-US" sz="2400" dirty="0"/>
              <a:t>cleaning services leases an office space from </a:t>
            </a:r>
            <a:r>
              <a:rPr lang="en-US" sz="2400" dirty="0" smtClean="0"/>
              <a:t>XYZ Holdings</a:t>
            </a:r>
            <a:r>
              <a:rPr lang="en-US" sz="2400" dirty="0"/>
              <a:t>. The rental of the office space is </a:t>
            </a:r>
            <a:r>
              <a:rPr lang="en-US" sz="2400" dirty="0" smtClean="0"/>
              <a:t>Rs.20</a:t>
            </a:r>
            <a:r>
              <a:rPr lang="en-US" sz="2400" dirty="0"/>
              <a:t>, 000 per month. At the same time, XYZ </a:t>
            </a:r>
            <a:r>
              <a:rPr lang="en-US" sz="2400" dirty="0" smtClean="0"/>
              <a:t>Holding engages </a:t>
            </a:r>
            <a:r>
              <a:rPr lang="en-US" sz="2400" dirty="0"/>
              <a:t>ABC </a:t>
            </a:r>
            <a:r>
              <a:rPr lang="en-US" sz="2400" dirty="0" smtClean="0"/>
              <a:t> </a:t>
            </a:r>
            <a:r>
              <a:rPr lang="en-US" sz="2400" dirty="0"/>
              <a:t>to provide cleaning services for its premise and </a:t>
            </a:r>
            <a:r>
              <a:rPr lang="en-US" sz="2400" dirty="0" smtClean="0"/>
              <a:t>the contract </a:t>
            </a:r>
            <a:r>
              <a:rPr lang="en-US" sz="2400" dirty="0"/>
              <a:t>value for such services equals to </a:t>
            </a:r>
            <a:r>
              <a:rPr lang="en-US" sz="2400" dirty="0" smtClean="0"/>
              <a:t>Rs.20</a:t>
            </a:r>
            <a:r>
              <a:rPr lang="en-US" sz="2400" dirty="0"/>
              <a:t>, 000 per month. XYZ Holdings agree to accept </a:t>
            </a:r>
            <a:r>
              <a:rPr lang="en-US" sz="2400" dirty="0" smtClean="0"/>
              <a:t>the cleaning </a:t>
            </a:r>
            <a:r>
              <a:rPr lang="en-US" sz="2400" dirty="0"/>
              <a:t>services provided by ABC Cleaning Services </a:t>
            </a:r>
            <a:r>
              <a:rPr lang="en-US" sz="2400" dirty="0" smtClean="0"/>
              <a:t>Co. </a:t>
            </a:r>
            <a:r>
              <a:rPr lang="en-US" sz="2400" dirty="0"/>
              <a:t>as the lease payment of the </a:t>
            </a:r>
            <a:r>
              <a:rPr lang="en-US" sz="2400" dirty="0" smtClean="0"/>
              <a:t>office space</a:t>
            </a:r>
            <a:r>
              <a:rPr lang="en-US" sz="2400" dirty="0"/>
              <a:t>.</a:t>
            </a:r>
            <a:endParaRPr lang="en-US" altLang="en-US" sz="2400" dirty="0" smtClean="0"/>
          </a:p>
        </p:txBody>
      </p:sp>
    </p:spTree>
    <p:extLst>
      <p:ext uri="{BB962C8B-B14F-4D97-AF65-F5344CB8AC3E}">
        <p14:creationId xmlns:p14="http://schemas.microsoft.com/office/powerpoint/2010/main" xmlns="" val="3587456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smtClean="0"/>
              <a:t>6. Rental amount and payment </a:t>
            </a:r>
          </a:p>
        </p:txBody>
      </p:sp>
      <p:sp>
        <p:nvSpPr>
          <p:cNvPr id="46083" name="Content Placeholder 2"/>
          <p:cNvSpPr>
            <a:spLocks noGrp="1"/>
          </p:cNvSpPr>
          <p:nvPr>
            <p:ph idx="1"/>
          </p:nvPr>
        </p:nvSpPr>
        <p:spPr>
          <a:xfrm>
            <a:off x="467544" y="1268760"/>
            <a:ext cx="8229600" cy="4997152"/>
          </a:xfrm>
        </p:spPr>
        <p:txBody>
          <a:bodyPr/>
          <a:lstStyle/>
          <a:p>
            <a:pPr marL="457200" indent="-457200">
              <a:lnSpc>
                <a:spcPct val="150000"/>
              </a:lnSpc>
              <a:buFont typeface="+mj-lt"/>
              <a:buAutoNum type="arabicPeriod" startAt="2"/>
            </a:pPr>
            <a:r>
              <a:rPr lang="en-US" sz="2400" dirty="0"/>
              <a:t>The rental or lease amount shall be determined upon acceptance of the offer of </a:t>
            </a:r>
            <a:r>
              <a:rPr lang="en-US" sz="2400" dirty="0" smtClean="0"/>
              <a:t>the lease </a:t>
            </a:r>
            <a:r>
              <a:rPr lang="en-US" sz="2400" dirty="0"/>
              <a:t>contract</a:t>
            </a:r>
            <a:r>
              <a:rPr lang="en-US" sz="2400" dirty="0" smtClean="0"/>
              <a:t>.</a:t>
            </a:r>
          </a:p>
          <a:p>
            <a:pPr marL="457200" indent="-457200">
              <a:lnSpc>
                <a:spcPct val="150000"/>
              </a:lnSpc>
              <a:buFont typeface="+mj-lt"/>
              <a:buAutoNum type="arabicPeriod" startAt="2"/>
            </a:pPr>
            <a:r>
              <a:rPr lang="en-US" altLang="en-US" sz="2400" dirty="0" smtClean="0"/>
              <a:t>The amount of rental specified and mutually agreed for the lease period shall not vary during the period. Any variation such as rental benchmarked to market rate or index is prohibited. However, a periodic review of the rental amount may reflect the market rate or any agreed benchmark upon renewal of contract for subsequent lease periods.</a:t>
            </a:r>
          </a:p>
        </p:txBody>
      </p:sp>
    </p:spTree>
    <p:extLst>
      <p:ext uri="{BB962C8B-B14F-4D97-AF65-F5344CB8AC3E}">
        <p14:creationId xmlns:p14="http://schemas.microsoft.com/office/powerpoint/2010/main" xmlns="" val="4108767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Applications of Islamic Finance</a:t>
            </a:r>
            <a:endParaRPr lang="en-US" dirty="0"/>
          </a:p>
        </p:txBody>
      </p:sp>
    </p:spTree>
    <p:extLst>
      <p:ext uri="{BB962C8B-B14F-4D97-AF65-F5344CB8AC3E}">
        <p14:creationId xmlns:p14="http://schemas.microsoft.com/office/powerpoint/2010/main" xmlns="" val="1425463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txBody>
          <a:bodyPr/>
          <a:lstStyle/>
          <a:p>
            <a:r>
              <a:rPr lang="en-US" dirty="0" smtClean="0"/>
              <a:t>1. Project Financing</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Basic principles of Musharakah and Mudarabah apply in Project financing</a:t>
            </a:r>
          </a:p>
          <a:p>
            <a:pPr>
              <a:lnSpc>
                <a:spcPct val="150000"/>
              </a:lnSpc>
            </a:pPr>
            <a:r>
              <a:rPr lang="en-US" sz="2800" dirty="0" smtClean="0"/>
              <a:t>Financing in participatory modes of financing does not mean advancing of loan.</a:t>
            </a:r>
          </a:p>
          <a:p>
            <a:pPr>
              <a:lnSpc>
                <a:spcPct val="150000"/>
              </a:lnSpc>
            </a:pPr>
            <a:r>
              <a:rPr lang="en-US" sz="2800" dirty="0" smtClean="0"/>
              <a:t>Capital contributions or investments must qualify the requirements of Musharakah and Mudarabah.</a:t>
            </a:r>
          </a:p>
        </p:txBody>
      </p:sp>
    </p:spTree>
    <p:extLst>
      <p:ext uri="{BB962C8B-B14F-4D97-AF65-F5344CB8AC3E}">
        <p14:creationId xmlns:p14="http://schemas.microsoft.com/office/powerpoint/2010/main" xmlns="" val="4221835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smtClean="0"/>
              <a:t>Ijarah</a:t>
            </a:r>
          </a:p>
        </p:txBody>
      </p:sp>
      <p:sp>
        <p:nvSpPr>
          <p:cNvPr id="9219" name="Content Placeholder 2"/>
          <p:cNvSpPr>
            <a:spLocks noGrp="1"/>
          </p:cNvSpPr>
          <p:nvPr>
            <p:ph idx="1"/>
          </p:nvPr>
        </p:nvSpPr>
        <p:spPr>
          <a:xfrm>
            <a:off x="468312" y="1341438"/>
            <a:ext cx="8370887" cy="5111750"/>
          </a:xfrm>
        </p:spPr>
        <p:txBody>
          <a:bodyPr/>
          <a:lstStyle/>
          <a:p>
            <a:pPr marL="0" indent="0" eaLnBrk="1" hangingPunct="1">
              <a:lnSpc>
                <a:spcPct val="200000"/>
              </a:lnSpc>
              <a:buNone/>
            </a:pPr>
            <a:r>
              <a:rPr lang="en-US" altLang="en-US" sz="2300" dirty="0" smtClean="0"/>
              <a:t>Ijarah literally means to rent or lease something. In its technical sense, the term Ijarah has two different connotations as follows:</a:t>
            </a:r>
          </a:p>
          <a:p>
            <a:pPr marL="457200" indent="-457200" eaLnBrk="1" hangingPunct="1">
              <a:lnSpc>
                <a:spcPct val="200000"/>
              </a:lnSpc>
              <a:buFont typeface="+mj-lt"/>
              <a:buAutoNum type="arabicPeriod"/>
            </a:pPr>
            <a:r>
              <a:rPr lang="en-US" altLang="en-US" sz="2300" dirty="0" smtClean="0"/>
              <a:t>A </a:t>
            </a:r>
            <a:r>
              <a:rPr lang="en-US" altLang="en-US" sz="2300" b="1" u="sng" dirty="0" smtClean="0"/>
              <a:t>hire contract to employ the services </a:t>
            </a:r>
            <a:r>
              <a:rPr lang="en-US" altLang="en-US" sz="2300" dirty="0" smtClean="0"/>
              <a:t>of a person with wages given to him/her as a consideration for his/her hired services.</a:t>
            </a:r>
          </a:p>
          <a:p>
            <a:pPr marL="457200" indent="-457200" eaLnBrk="1" hangingPunct="1">
              <a:lnSpc>
                <a:spcPct val="200000"/>
              </a:lnSpc>
              <a:buFont typeface="+mj-lt"/>
              <a:buAutoNum type="arabicPeriod"/>
            </a:pPr>
            <a:r>
              <a:rPr lang="en-US" altLang="en-US" sz="2300" dirty="0" smtClean="0"/>
              <a:t>A </a:t>
            </a:r>
            <a:r>
              <a:rPr lang="en-US" altLang="en-US" sz="2300" b="1" u="sng" dirty="0" smtClean="0"/>
              <a:t>lease contract to transfer the usufruct</a:t>
            </a:r>
            <a:r>
              <a:rPr lang="en-US" altLang="en-US" sz="2300" dirty="0" smtClean="0"/>
              <a:t> of a particular property to another person in exchange for a rent from the client.</a:t>
            </a:r>
          </a:p>
        </p:txBody>
      </p:sp>
    </p:spTree>
    <p:extLst>
      <p:ext uri="{BB962C8B-B14F-4D97-AF65-F5344CB8AC3E}">
        <p14:creationId xmlns:p14="http://schemas.microsoft.com/office/powerpoint/2010/main" xmlns="" val="6617896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of a Single Transaction</a:t>
            </a: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a:t>Musharakah and Mudarabah can be used more easily for financing a single transaction</a:t>
            </a:r>
            <a:r>
              <a:rPr lang="en-US" dirty="0" smtClean="0"/>
              <a:t>.</a:t>
            </a:r>
          </a:p>
          <a:p>
            <a:pPr>
              <a:lnSpc>
                <a:spcPct val="200000"/>
              </a:lnSpc>
            </a:pPr>
            <a:r>
              <a:rPr lang="en-US" dirty="0" smtClean="0"/>
              <a:t>Import financing</a:t>
            </a:r>
          </a:p>
          <a:p>
            <a:pPr>
              <a:lnSpc>
                <a:spcPct val="200000"/>
              </a:lnSpc>
            </a:pPr>
            <a:r>
              <a:rPr lang="en-US" dirty="0" smtClean="0"/>
              <a:t>Export financing</a:t>
            </a:r>
            <a:endParaRPr lang="en-US" dirty="0"/>
          </a:p>
        </p:txBody>
      </p:sp>
    </p:spTree>
    <p:extLst>
      <p:ext uri="{BB962C8B-B14F-4D97-AF65-F5344CB8AC3E}">
        <p14:creationId xmlns:p14="http://schemas.microsoft.com/office/powerpoint/2010/main" xmlns="" val="2661782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a:xfrm>
            <a:off x="457200" y="1371600"/>
            <a:ext cx="8229600" cy="5334000"/>
          </a:xfrm>
        </p:spPr>
        <p:txBody>
          <a:bodyPr>
            <a:normAutofit fontScale="92500" lnSpcReduction="10000"/>
          </a:bodyPr>
          <a:lstStyle/>
          <a:p>
            <a:pPr>
              <a:lnSpc>
                <a:spcPct val="150000"/>
              </a:lnSpc>
            </a:pPr>
            <a:r>
              <a:rPr lang="en-US" sz="2800" dirty="0" smtClean="0"/>
              <a:t>In case of import financing if </a:t>
            </a:r>
            <a:r>
              <a:rPr lang="en-US" sz="2800" dirty="0"/>
              <a:t>the letter of credit has been opened without any margin, the form of Mudarabah can be </a:t>
            </a:r>
            <a:r>
              <a:rPr lang="en-US" sz="2800" dirty="0" smtClean="0"/>
              <a:t>adopted</a:t>
            </a:r>
            <a:r>
              <a:rPr lang="en-US" sz="2800" dirty="0"/>
              <a:t>.</a:t>
            </a:r>
            <a:r>
              <a:rPr lang="en-US" sz="2800" dirty="0" smtClean="0"/>
              <a:t> </a:t>
            </a:r>
          </a:p>
          <a:p>
            <a:pPr>
              <a:lnSpc>
                <a:spcPct val="150000"/>
              </a:lnSpc>
            </a:pPr>
            <a:r>
              <a:rPr lang="en-US" sz="2800" dirty="0" smtClean="0"/>
              <a:t>If </a:t>
            </a:r>
            <a:r>
              <a:rPr lang="en-US" sz="2800" dirty="0"/>
              <a:t>the </a:t>
            </a:r>
            <a:r>
              <a:rPr lang="en-US" sz="2800" dirty="0" smtClean="0"/>
              <a:t>letter of credit (L/C) </a:t>
            </a:r>
            <a:r>
              <a:rPr lang="en-US" sz="2800" dirty="0"/>
              <a:t>is opened with some margin, the form of Musharakah or a combination of both will be relevant. </a:t>
            </a:r>
            <a:endParaRPr lang="en-US" sz="2800" dirty="0" smtClean="0"/>
          </a:p>
          <a:p>
            <a:pPr>
              <a:lnSpc>
                <a:spcPct val="150000"/>
              </a:lnSpc>
            </a:pPr>
            <a:r>
              <a:rPr lang="en-US" sz="2800" dirty="0" smtClean="0"/>
              <a:t>After </a:t>
            </a:r>
            <a:r>
              <a:rPr lang="en-US" sz="2800" dirty="0"/>
              <a:t>the imported goods are cleared from the port, their sale proceeds may be shared </a:t>
            </a:r>
            <a:r>
              <a:rPr lang="en-US" sz="2800" dirty="0" smtClean="0"/>
              <a:t>according </a:t>
            </a:r>
            <a:r>
              <a:rPr lang="en-US" sz="2800" dirty="0"/>
              <a:t>to a pre-agreed ratio.</a:t>
            </a:r>
          </a:p>
        </p:txBody>
      </p:sp>
    </p:spTree>
    <p:extLst>
      <p:ext uri="{BB962C8B-B14F-4D97-AF65-F5344CB8AC3E}">
        <p14:creationId xmlns:p14="http://schemas.microsoft.com/office/powerpoint/2010/main" xmlns="" val="3493177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p:txBody>
          <a:bodyPr>
            <a:normAutofit/>
          </a:bodyPr>
          <a:lstStyle/>
          <a:p>
            <a:pPr>
              <a:lnSpc>
                <a:spcPct val="150000"/>
              </a:lnSpc>
            </a:pPr>
            <a:r>
              <a:rPr lang="en-US" sz="2800" dirty="0" smtClean="0"/>
              <a:t>Ownership </a:t>
            </a:r>
            <a:r>
              <a:rPr lang="en-US" sz="2800" dirty="0"/>
              <a:t>of the imported goods shall remain with the financier to the extent of the ratio </a:t>
            </a:r>
            <a:r>
              <a:rPr lang="en-US" sz="2800" dirty="0" smtClean="0"/>
              <a:t>of </a:t>
            </a:r>
            <a:r>
              <a:rPr lang="en-US" sz="2800" dirty="0"/>
              <a:t>investment</a:t>
            </a:r>
            <a:r>
              <a:rPr lang="en-US" sz="2800" dirty="0" smtClean="0"/>
              <a:t>.</a:t>
            </a:r>
          </a:p>
          <a:p>
            <a:pPr>
              <a:lnSpc>
                <a:spcPct val="150000"/>
              </a:lnSpc>
            </a:pPr>
            <a:r>
              <a:rPr lang="en-US" sz="2800" dirty="0" smtClean="0"/>
              <a:t>Sale proceeds at market rate shall be divided according to ownership proportion.</a:t>
            </a:r>
          </a:p>
          <a:p>
            <a:pPr>
              <a:lnSpc>
                <a:spcPct val="150000"/>
              </a:lnSpc>
            </a:pPr>
            <a:endParaRPr lang="en-US" sz="2800" dirty="0" smtClean="0"/>
          </a:p>
          <a:p>
            <a:pPr>
              <a:lnSpc>
                <a:spcPct val="150000"/>
              </a:lnSpc>
            </a:pPr>
            <a:endParaRPr lang="en-US" sz="2800" dirty="0"/>
          </a:p>
        </p:txBody>
      </p:sp>
    </p:spTree>
    <p:extLst>
      <p:ext uri="{BB962C8B-B14F-4D97-AF65-F5344CB8AC3E}">
        <p14:creationId xmlns:p14="http://schemas.microsoft.com/office/powerpoint/2010/main" xmlns="" val="3598691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a Single Transaction</a:t>
            </a:r>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In case of export financing goods are sold at predetermined price and the financier can easily calculate the expected profit.</a:t>
            </a:r>
          </a:p>
          <a:p>
            <a:r>
              <a:rPr lang="en-US" sz="2800" dirty="0" smtClean="0"/>
              <a:t>Musharakah and Mudarabah both can be applied here.</a:t>
            </a:r>
          </a:p>
          <a:p>
            <a:r>
              <a:rPr lang="en-US" sz="2800" dirty="0" smtClean="0"/>
              <a:t>Any loss resulting from the negligence by the exporter will be recovered from the exporter.</a:t>
            </a:r>
          </a:p>
          <a:p>
            <a:r>
              <a:rPr lang="en-US" sz="2800" dirty="0" smtClean="0"/>
              <a:t>Any loss out of natural reasons will be shared according to the proportionate capital committed by the exporter and financier.</a:t>
            </a:r>
            <a:endParaRPr lang="en-US" sz="2800" dirty="0"/>
          </a:p>
        </p:txBody>
      </p:sp>
    </p:spTree>
    <p:extLst>
      <p:ext uri="{BB962C8B-B14F-4D97-AF65-F5344CB8AC3E}">
        <p14:creationId xmlns:p14="http://schemas.microsoft.com/office/powerpoint/2010/main" xmlns="" val="649999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Working Capital Financing</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0" indent="0">
              <a:lnSpc>
                <a:spcPct val="150000"/>
              </a:lnSpc>
              <a:buNone/>
            </a:pPr>
            <a:r>
              <a:rPr lang="en-US" sz="2800" dirty="0"/>
              <a:t>Musharakah instrument can be used in the following way to finance a working capital requirement.</a:t>
            </a:r>
          </a:p>
          <a:p>
            <a:pPr marL="514350" indent="-514350">
              <a:lnSpc>
                <a:spcPct val="150000"/>
              </a:lnSpc>
              <a:buFont typeface="+mj-lt"/>
              <a:buAutoNum type="arabicPeriod"/>
            </a:pPr>
            <a:r>
              <a:rPr lang="en-US" sz="2800" dirty="0"/>
              <a:t>Capital Evaluation with Mutual Consent</a:t>
            </a:r>
          </a:p>
          <a:p>
            <a:pPr marL="514350" indent="-514350">
              <a:lnSpc>
                <a:spcPct val="150000"/>
              </a:lnSpc>
              <a:buFont typeface="+mj-lt"/>
              <a:buAutoNum type="arabicPeriod"/>
            </a:pPr>
            <a:r>
              <a:rPr lang="en-US" sz="2800" dirty="0"/>
              <a:t>Sharing in the gross profit only</a:t>
            </a:r>
          </a:p>
          <a:p>
            <a:pPr marL="514350" indent="-514350">
              <a:lnSpc>
                <a:spcPct val="150000"/>
              </a:lnSpc>
              <a:buFont typeface="+mj-lt"/>
              <a:buAutoNum type="arabicPeriod"/>
            </a:pPr>
            <a:r>
              <a:rPr lang="en-US" sz="2800" dirty="0"/>
              <a:t>Running Musharakah Account on the Basis of Daily Products</a:t>
            </a:r>
          </a:p>
        </p:txBody>
      </p:sp>
    </p:spTree>
    <p:extLst>
      <p:ext uri="{BB962C8B-B14F-4D97-AF65-F5344CB8AC3E}">
        <p14:creationId xmlns:p14="http://schemas.microsoft.com/office/powerpoint/2010/main" xmlns="" val="34416813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Working </a:t>
            </a:r>
            <a:r>
              <a:rPr lang="en-US" dirty="0"/>
              <a:t>Capital Financing</a:t>
            </a:r>
          </a:p>
        </p:txBody>
      </p:sp>
      <p:sp>
        <p:nvSpPr>
          <p:cNvPr id="3" name="Content Placeholder 2"/>
          <p:cNvSpPr>
            <a:spLocks noGrp="1"/>
          </p:cNvSpPr>
          <p:nvPr>
            <p:ph idx="1"/>
          </p:nvPr>
        </p:nvSpPr>
        <p:spPr/>
        <p:txBody>
          <a:bodyPr>
            <a:normAutofit/>
          </a:bodyPr>
          <a:lstStyle/>
          <a:p>
            <a:pPr marL="0" indent="0">
              <a:buNone/>
            </a:pPr>
            <a:r>
              <a:rPr lang="en-US" sz="2800" b="1" u="sng" dirty="0"/>
              <a:t>2.1 Capital Evaluation with Mutual Consent</a:t>
            </a:r>
          </a:p>
          <a:p>
            <a:r>
              <a:rPr lang="en-US" sz="2800" dirty="0"/>
              <a:t>The capital of the running business may be evaluated with mutual consent.</a:t>
            </a:r>
          </a:p>
          <a:p>
            <a:endParaRPr lang="en-US" sz="900" dirty="0"/>
          </a:p>
          <a:p>
            <a:r>
              <a:rPr lang="en-US" sz="2800" dirty="0"/>
              <a:t>The value of the business can be treated as the investment of the person who seeks finance.</a:t>
            </a:r>
          </a:p>
          <a:p>
            <a:endParaRPr lang="en-US" sz="900" dirty="0"/>
          </a:p>
          <a:p>
            <a:r>
              <a:rPr lang="en-US" sz="2800" dirty="0"/>
              <a:t>The amount given by the financier can be treated as his share of investment.</a:t>
            </a:r>
          </a:p>
          <a:p>
            <a:endParaRPr lang="en-US" sz="2800" dirty="0"/>
          </a:p>
        </p:txBody>
      </p:sp>
    </p:spTree>
    <p:extLst>
      <p:ext uri="{BB962C8B-B14F-4D97-AF65-F5344CB8AC3E}">
        <p14:creationId xmlns:p14="http://schemas.microsoft.com/office/powerpoint/2010/main" xmlns="" val="24220539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sz="2800" b="1" u="sng" dirty="0" smtClean="0"/>
              <a:t>2.2 Sharing in the gross profit only</a:t>
            </a:r>
          </a:p>
          <a:p>
            <a:pPr marL="0" indent="0">
              <a:lnSpc>
                <a:spcPct val="150000"/>
              </a:lnSpc>
              <a:buNone/>
            </a:pPr>
            <a:r>
              <a:rPr lang="en-US" sz="2800" dirty="0"/>
              <a:t>Financing on the basis of Musharakah according to the </a:t>
            </a:r>
            <a:r>
              <a:rPr lang="en-US" sz="2800" dirty="0" smtClean="0"/>
              <a:t>capital evaluation procedure </a:t>
            </a:r>
            <a:r>
              <a:rPr lang="en-US" sz="2800" dirty="0"/>
              <a:t>may be difficult in a business having a large number of fixed assets, particularly in a running industry, </a:t>
            </a:r>
            <a:r>
              <a:rPr lang="en-US" sz="2800" dirty="0" smtClean="0"/>
              <a:t>because</a:t>
            </a:r>
          </a:p>
          <a:p>
            <a:pPr>
              <a:lnSpc>
                <a:spcPct val="150000"/>
              </a:lnSpc>
            </a:pPr>
            <a:r>
              <a:rPr lang="en-US" sz="2800" dirty="0" smtClean="0"/>
              <a:t>The </a:t>
            </a:r>
            <a:r>
              <a:rPr lang="en-US" sz="2800" dirty="0"/>
              <a:t>valuation of all </a:t>
            </a:r>
            <a:r>
              <a:rPr lang="en-US" sz="2800" dirty="0" smtClean="0"/>
              <a:t>the </a:t>
            </a:r>
            <a:r>
              <a:rPr lang="en-US" sz="2800" dirty="0"/>
              <a:t>assets </a:t>
            </a:r>
            <a:endParaRPr lang="en-US" sz="2800" dirty="0" smtClean="0"/>
          </a:p>
          <a:p>
            <a:pPr>
              <a:lnSpc>
                <a:spcPct val="150000"/>
              </a:lnSpc>
            </a:pPr>
            <a:r>
              <a:rPr lang="en-US" sz="2800" dirty="0" smtClean="0"/>
              <a:t>Their </a:t>
            </a:r>
            <a:r>
              <a:rPr lang="en-US" sz="2800" dirty="0"/>
              <a:t>depreciation or appreciation may create accounting problems giving rise to </a:t>
            </a:r>
            <a:r>
              <a:rPr lang="en-US" sz="2800" dirty="0" smtClean="0"/>
              <a:t>disputes.</a:t>
            </a:r>
            <a:endParaRPr lang="en-US" sz="2800" dirty="0"/>
          </a:p>
        </p:txBody>
      </p:sp>
    </p:spTree>
    <p:extLst>
      <p:ext uri="{BB962C8B-B14F-4D97-AF65-F5344CB8AC3E}">
        <p14:creationId xmlns:p14="http://schemas.microsoft.com/office/powerpoint/2010/main" xmlns="" val="28873588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marL="0" indent="0">
              <a:lnSpc>
                <a:spcPct val="150000"/>
              </a:lnSpc>
              <a:buNone/>
            </a:pPr>
            <a:r>
              <a:rPr lang="en-US" sz="2800" b="1" u="sng" dirty="0"/>
              <a:t>2.2 Sharing in the gross profit only</a:t>
            </a:r>
          </a:p>
          <a:p>
            <a:pPr>
              <a:lnSpc>
                <a:spcPct val="150000"/>
              </a:lnSpc>
            </a:pPr>
            <a:r>
              <a:rPr lang="en-US" sz="2800" dirty="0"/>
              <a:t>The major </a:t>
            </a:r>
            <a:r>
              <a:rPr lang="en-US" sz="2800" dirty="0" smtClean="0"/>
              <a:t>difficulties are the </a:t>
            </a:r>
            <a:r>
              <a:rPr lang="en-US" sz="2800" dirty="0"/>
              <a:t>calculation of indirect expenses, like depreciation of the machinery, salaries of the staff etc. </a:t>
            </a:r>
            <a:endParaRPr lang="en-US" sz="2800" dirty="0" smtClean="0"/>
          </a:p>
          <a:p>
            <a:pPr>
              <a:lnSpc>
                <a:spcPct val="150000"/>
              </a:lnSpc>
            </a:pPr>
            <a:r>
              <a:rPr lang="en-US" sz="2800" dirty="0" smtClean="0"/>
              <a:t>As a solution to </a:t>
            </a:r>
            <a:r>
              <a:rPr lang="en-US" sz="2800" dirty="0"/>
              <a:t>this problem, the parties may agree on the principle that, instead of net profit, the gross profit will be distributed between the </a:t>
            </a:r>
            <a:r>
              <a:rPr lang="en-US" sz="2800" dirty="0" smtClean="0"/>
              <a:t>parties.</a:t>
            </a:r>
          </a:p>
          <a:p>
            <a:pPr>
              <a:lnSpc>
                <a:spcPct val="150000"/>
              </a:lnSpc>
            </a:pPr>
            <a:r>
              <a:rPr lang="en-US" sz="2800" dirty="0" smtClean="0"/>
              <a:t>Indirect </a:t>
            </a:r>
            <a:r>
              <a:rPr lang="en-US" sz="2800" dirty="0"/>
              <a:t>expenses shall not be deducted from the distributable profit.</a:t>
            </a:r>
          </a:p>
        </p:txBody>
      </p:sp>
    </p:spTree>
    <p:extLst>
      <p:ext uri="{BB962C8B-B14F-4D97-AF65-F5344CB8AC3E}">
        <p14:creationId xmlns:p14="http://schemas.microsoft.com/office/powerpoint/2010/main" xmlns="" val="11844319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2800" b="1" u="sng" dirty="0"/>
              <a:t>2.2 Sharing in the gross profit only</a:t>
            </a:r>
          </a:p>
          <a:p>
            <a:pPr>
              <a:lnSpc>
                <a:spcPct val="150000"/>
              </a:lnSpc>
            </a:pPr>
            <a:r>
              <a:rPr lang="en-US" sz="2800" dirty="0"/>
              <a:t>O</a:t>
            </a:r>
            <a:r>
              <a:rPr lang="en-US" sz="2800" dirty="0" smtClean="0"/>
              <a:t>nly </a:t>
            </a:r>
            <a:r>
              <a:rPr lang="en-US" sz="2800" dirty="0"/>
              <a:t>direct expenses (like those of raw material, direct labor, electricity etc.) shall be borne by the Musharakah. </a:t>
            </a:r>
            <a:endParaRPr lang="en-US" sz="2800" dirty="0" smtClean="0"/>
          </a:p>
          <a:p>
            <a:pPr>
              <a:lnSpc>
                <a:spcPct val="150000"/>
              </a:lnSpc>
            </a:pPr>
            <a:r>
              <a:rPr lang="en-US" sz="2800" dirty="0" smtClean="0"/>
              <a:t>Profit share of the </a:t>
            </a:r>
            <a:r>
              <a:rPr lang="en-US" sz="2800" dirty="0"/>
              <a:t>industrialist </a:t>
            </a:r>
            <a:r>
              <a:rPr lang="en-US" sz="2800" dirty="0" smtClean="0"/>
              <a:t>may be increased to compensated the use of different facilities like machinery</a:t>
            </a:r>
            <a:r>
              <a:rPr lang="en-US" sz="2800" dirty="0"/>
              <a:t>, building and staff to the </a:t>
            </a:r>
            <a:r>
              <a:rPr lang="en-US" sz="2800" dirty="0" smtClean="0"/>
              <a:t>Musharakah.</a:t>
            </a:r>
            <a:endParaRPr lang="en-US" sz="2800" dirty="0"/>
          </a:p>
        </p:txBody>
      </p:sp>
    </p:spTree>
    <p:extLst>
      <p:ext uri="{BB962C8B-B14F-4D97-AF65-F5344CB8AC3E}">
        <p14:creationId xmlns:p14="http://schemas.microsoft.com/office/powerpoint/2010/main" xmlns="" val="16226389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2. Working Capital Financing</a:t>
            </a:r>
          </a:p>
        </p:txBody>
      </p:sp>
      <p:sp>
        <p:nvSpPr>
          <p:cNvPr id="3" name="Content Placeholder 2"/>
          <p:cNvSpPr>
            <a:spLocks noGrp="1"/>
          </p:cNvSpPr>
          <p:nvPr>
            <p:ph idx="1"/>
          </p:nvPr>
        </p:nvSpPr>
        <p:spPr>
          <a:xfrm>
            <a:off x="457200" y="990600"/>
            <a:ext cx="8229600" cy="5715000"/>
          </a:xfrm>
        </p:spPr>
        <p:txBody>
          <a:bodyPr>
            <a:noAutofit/>
          </a:bodyPr>
          <a:lstStyle/>
          <a:p>
            <a:pPr marL="0" indent="0">
              <a:buNone/>
            </a:pPr>
            <a:r>
              <a:rPr lang="en-US" sz="2800" b="1" u="sng" dirty="0"/>
              <a:t>2.3 Running Musharakah Account on Daily Basis </a:t>
            </a:r>
            <a:endParaRPr lang="en-US" sz="2800" b="1" u="sng" dirty="0" smtClean="0"/>
          </a:p>
          <a:p>
            <a:pPr marL="0" indent="0">
              <a:buNone/>
            </a:pPr>
            <a:r>
              <a:rPr lang="en-US" sz="2800" dirty="0" smtClean="0"/>
              <a:t>It’s a </a:t>
            </a:r>
            <a:r>
              <a:rPr lang="en-US" sz="2800" dirty="0"/>
              <a:t>substitute </a:t>
            </a:r>
            <a:r>
              <a:rPr lang="en-US" sz="2800" dirty="0" smtClean="0"/>
              <a:t>for conventional banking running finance facility. Under the conventional system </a:t>
            </a:r>
          </a:p>
          <a:p>
            <a:r>
              <a:rPr lang="en-US" sz="2800" dirty="0" smtClean="0"/>
              <a:t>Financial institutions </a:t>
            </a:r>
            <a:r>
              <a:rPr lang="en-US" sz="2800" dirty="0"/>
              <a:t>finance the working capital of an enterprise by opening a running account for </a:t>
            </a:r>
            <a:r>
              <a:rPr lang="en-US" sz="2800" dirty="0" smtClean="0"/>
              <a:t>them.</a:t>
            </a:r>
          </a:p>
          <a:p>
            <a:r>
              <a:rPr lang="en-US" sz="2800" dirty="0" smtClean="0"/>
              <a:t>Clients </a:t>
            </a:r>
            <a:r>
              <a:rPr lang="en-US" sz="2800" dirty="0"/>
              <a:t>draw different amounts at different </a:t>
            </a:r>
            <a:r>
              <a:rPr lang="en-US" sz="2800" dirty="0" smtClean="0"/>
              <a:t>intervals.</a:t>
            </a:r>
          </a:p>
          <a:p>
            <a:r>
              <a:rPr lang="en-US" sz="2800" dirty="0" smtClean="0"/>
              <a:t>Clients keep depositing </a:t>
            </a:r>
            <a:r>
              <a:rPr lang="en-US" sz="2800" dirty="0"/>
              <a:t>their surplus </a:t>
            </a:r>
            <a:r>
              <a:rPr lang="en-US" sz="2800" dirty="0" smtClean="0"/>
              <a:t>amounts in the account.</a:t>
            </a:r>
          </a:p>
          <a:p>
            <a:r>
              <a:rPr lang="en-US" sz="2800" dirty="0" smtClean="0"/>
              <a:t>The </a:t>
            </a:r>
            <a:r>
              <a:rPr lang="en-US" sz="2800" dirty="0"/>
              <a:t>process of debit and credit goes on up to the date of maturity, and the interest is calculated on </a:t>
            </a:r>
            <a:r>
              <a:rPr lang="en-US" sz="2800" dirty="0" smtClean="0"/>
              <a:t>daily basis.</a:t>
            </a:r>
            <a:endParaRPr lang="en-US" sz="2800" dirty="0"/>
          </a:p>
        </p:txBody>
      </p:sp>
    </p:spTree>
    <p:extLst>
      <p:ext uri="{BB962C8B-B14F-4D97-AF65-F5344CB8AC3E}">
        <p14:creationId xmlns:p14="http://schemas.microsoft.com/office/powerpoint/2010/main" xmlns="" val="3332326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smtClean="0"/>
              <a:t>Applications of Ijarah</a:t>
            </a:r>
          </a:p>
        </p:txBody>
      </p:sp>
      <p:sp>
        <p:nvSpPr>
          <p:cNvPr id="7171" name="Content Placeholder 2"/>
          <p:cNvSpPr>
            <a:spLocks noGrp="1"/>
          </p:cNvSpPr>
          <p:nvPr>
            <p:ph idx="1"/>
          </p:nvPr>
        </p:nvSpPr>
        <p:spPr>
          <a:xfrm>
            <a:off x="457200" y="1524000"/>
            <a:ext cx="8229600" cy="4800600"/>
          </a:xfrm>
        </p:spPr>
        <p:txBody>
          <a:bodyPr>
            <a:noAutofit/>
          </a:bodyPr>
          <a:lstStyle/>
          <a:p>
            <a:pPr marL="0" indent="0" eaLnBrk="1" hangingPunct="1">
              <a:lnSpc>
                <a:spcPct val="150000"/>
              </a:lnSpc>
              <a:buNone/>
              <a:defRPr/>
            </a:pPr>
            <a:r>
              <a:rPr lang="en-US" altLang="en-US" sz="2400" dirty="0" smtClean="0"/>
              <a:t>Ijarah has emerged as a popular contract of financing among Islamic Financial Institutions (IFIs) for many of their financial products such as </a:t>
            </a:r>
          </a:p>
          <a:p>
            <a:pPr marL="800100" indent="-457200" eaLnBrk="1" hangingPunct="1">
              <a:lnSpc>
                <a:spcPct val="150000"/>
              </a:lnSpc>
              <a:defRPr/>
            </a:pPr>
            <a:r>
              <a:rPr lang="en-US" altLang="en-US" sz="2400" dirty="0" smtClean="0"/>
              <a:t>Property financing </a:t>
            </a:r>
          </a:p>
          <a:p>
            <a:pPr marL="800100" indent="-457200" eaLnBrk="1" hangingPunct="1">
              <a:lnSpc>
                <a:spcPct val="150000"/>
              </a:lnSpc>
              <a:defRPr/>
            </a:pPr>
            <a:r>
              <a:rPr lang="en-US" altLang="en-US" sz="2400" dirty="0" smtClean="0"/>
              <a:t>Vehicle financing</a:t>
            </a:r>
          </a:p>
          <a:p>
            <a:pPr marL="800100" indent="-457200" eaLnBrk="1" hangingPunct="1">
              <a:lnSpc>
                <a:spcPct val="150000"/>
              </a:lnSpc>
              <a:defRPr/>
            </a:pPr>
            <a:r>
              <a:rPr lang="en-US" altLang="en-US" sz="2400" dirty="0" smtClean="0"/>
              <a:t>Project financing </a:t>
            </a:r>
          </a:p>
          <a:p>
            <a:pPr marL="800100" indent="-457200" eaLnBrk="1" hangingPunct="1">
              <a:lnSpc>
                <a:spcPct val="150000"/>
              </a:lnSpc>
              <a:defRPr/>
            </a:pPr>
            <a:r>
              <a:rPr lang="en-US" altLang="en-US" sz="2400" dirty="0" smtClean="0"/>
              <a:t>Personal financing</a:t>
            </a:r>
          </a:p>
          <a:p>
            <a:pPr marL="800100" indent="-457200" eaLnBrk="1" hangingPunct="1">
              <a:lnSpc>
                <a:spcPct val="150000"/>
              </a:lnSpc>
              <a:defRPr/>
            </a:pPr>
            <a:r>
              <a:rPr lang="en-US" altLang="en-US" sz="2400" dirty="0" smtClean="0"/>
              <a:t>Structured products</a:t>
            </a:r>
          </a:p>
        </p:txBody>
      </p:sp>
    </p:spTree>
    <p:extLst>
      <p:ext uri="{BB962C8B-B14F-4D97-AF65-F5344CB8AC3E}">
        <p14:creationId xmlns:p14="http://schemas.microsoft.com/office/powerpoint/2010/main" xmlns="" val="30257180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2. Working Capital Financing</a:t>
            </a:r>
          </a:p>
        </p:txBody>
      </p:sp>
      <p:sp>
        <p:nvSpPr>
          <p:cNvPr id="3" name="Content Placeholder 2"/>
          <p:cNvSpPr>
            <a:spLocks noGrp="1"/>
          </p:cNvSpPr>
          <p:nvPr>
            <p:ph idx="1"/>
          </p:nvPr>
        </p:nvSpPr>
        <p:spPr>
          <a:xfrm>
            <a:off x="457200" y="1143000"/>
            <a:ext cx="8229600" cy="5486400"/>
          </a:xfrm>
        </p:spPr>
        <p:txBody>
          <a:bodyPr>
            <a:noAutofit/>
          </a:bodyPr>
          <a:lstStyle/>
          <a:p>
            <a:pPr marL="0" indent="0">
              <a:lnSpc>
                <a:spcPct val="150000"/>
              </a:lnSpc>
              <a:buNone/>
            </a:pPr>
            <a:r>
              <a:rPr lang="en-US" sz="2800" b="1" u="sng" dirty="0"/>
              <a:t>2.3 Running Musharakah Account on </a:t>
            </a:r>
            <a:r>
              <a:rPr lang="en-US" sz="2800" b="1" u="sng" dirty="0" smtClean="0"/>
              <a:t>Daily Basis</a:t>
            </a:r>
            <a:endParaRPr lang="en-US" sz="2800" b="1" u="sng" dirty="0"/>
          </a:p>
          <a:p>
            <a:pPr>
              <a:lnSpc>
                <a:spcPct val="150000"/>
              </a:lnSpc>
            </a:pPr>
            <a:r>
              <a:rPr lang="en-US" sz="2800" dirty="0" smtClean="0"/>
              <a:t>Clients can </a:t>
            </a:r>
            <a:r>
              <a:rPr lang="en-US" sz="2800" dirty="0"/>
              <a:t>withdraw cash as per their needs within the limit of the Running </a:t>
            </a:r>
            <a:r>
              <a:rPr lang="en-US" sz="2800" dirty="0" smtClean="0"/>
              <a:t>Musharakah.</a:t>
            </a:r>
            <a:endParaRPr lang="en-US" sz="2800" dirty="0"/>
          </a:p>
          <a:p>
            <a:pPr>
              <a:lnSpc>
                <a:spcPct val="150000"/>
              </a:lnSpc>
            </a:pPr>
            <a:r>
              <a:rPr lang="en-US" sz="2800" dirty="0"/>
              <a:t>Clients can deposit their collection in the Running Musharakah </a:t>
            </a:r>
            <a:r>
              <a:rPr lang="en-US" sz="2800" dirty="0" smtClean="0"/>
              <a:t>account. </a:t>
            </a:r>
            <a:endParaRPr lang="en-US" sz="2800" dirty="0"/>
          </a:p>
          <a:p>
            <a:pPr>
              <a:lnSpc>
                <a:spcPct val="150000"/>
              </a:lnSpc>
            </a:pPr>
            <a:r>
              <a:rPr lang="en-US" sz="2800" dirty="0"/>
              <a:t>Clients are only required to pay profit to the bank for the net capital extended under Running Musharakah Facility to the clients.</a:t>
            </a:r>
          </a:p>
          <a:p>
            <a:pPr>
              <a:lnSpc>
                <a:spcPct val="150000"/>
              </a:lnSpc>
            </a:pPr>
            <a:endParaRPr lang="en-US" sz="2800" dirty="0"/>
          </a:p>
        </p:txBody>
      </p:sp>
    </p:spTree>
    <p:extLst>
      <p:ext uri="{BB962C8B-B14F-4D97-AF65-F5344CB8AC3E}">
        <p14:creationId xmlns:p14="http://schemas.microsoft.com/office/powerpoint/2010/main" xmlns="" val="3623778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Working Capital Financing</a:t>
            </a: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0" indent="0">
              <a:lnSpc>
                <a:spcPct val="150000"/>
              </a:lnSpc>
              <a:buNone/>
            </a:pPr>
            <a:r>
              <a:rPr lang="en-US" sz="2800" b="1" u="sng" dirty="0"/>
              <a:t>2.3 Running Musharakah Account on Daily Basis</a:t>
            </a:r>
          </a:p>
          <a:p>
            <a:pPr>
              <a:lnSpc>
                <a:spcPct val="150000"/>
              </a:lnSpc>
            </a:pPr>
            <a:r>
              <a:rPr lang="en-US" sz="2800" dirty="0" smtClean="0"/>
              <a:t>The </a:t>
            </a:r>
            <a:r>
              <a:rPr lang="en-US" sz="2800" dirty="0"/>
              <a:t>average balance of the contributions made to the Musharakah </a:t>
            </a:r>
            <a:r>
              <a:rPr lang="en-US" sz="2800" dirty="0" smtClean="0"/>
              <a:t>account calculated </a:t>
            </a:r>
            <a:r>
              <a:rPr lang="en-US" sz="2800" dirty="0"/>
              <a:t>on the basis of daily </a:t>
            </a:r>
            <a:r>
              <a:rPr lang="en-US" sz="2800" dirty="0" smtClean="0"/>
              <a:t>outstanding balance shall </a:t>
            </a:r>
            <a:r>
              <a:rPr lang="en-US" sz="2800" dirty="0"/>
              <a:t>be treated as the share capital of the financier.</a:t>
            </a:r>
          </a:p>
          <a:p>
            <a:pPr>
              <a:lnSpc>
                <a:spcPct val="150000"/>
              </a:lnSpc>
            </a:pPr>
            <a:r>
              <a:rPr lang="en-US" sz="2800" dirty="0"/>
              <a:t>The profit accruing at the end of the term shall be calculated on daily </a:t>
            </a:r>
            <a:r>
              <a:rPr lang="en-US" sz="2800" dirty="0" smtClean="0"/>
              <a:t>basis</a:t>
            </a:r>
            <a:r>
              <a:rPr lang="en-US" sz="2800" dirty="0"/>
              <a:t>, and shall be distributed accordingly.</a:t>
            </a:r>
          </a:p>
          <a:p>
            <a:pPr>
              <a:lnSpc>
                <a:spcPct val="150000"/>
              </a:lnSpc>
            </a:pPr>
            <a:endParaRPr lang="en-US" sz="2800" dirty="0"/>
          </a:p>
        </p:txBody>
      </p:sp>
    </p:spTree>
    <p:extLst>
      <p:ext uri="{BB962C8B-B14F-4D97-AF65-F5344CB8AC3E}">
        <p14:creationId xmlns:p14="http://schemas.microsoft.com/office/powerpoint/2010/main" xmlns="" val="4192638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Import Financing</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a:t>Musharakah can be used for Import Financing as well. </a:t>
            </a:r>
            <a:endParaRPr lang="en-US" sz="2800" dirty="0" smtClean="0"/>
          </a:p>
          <a:p>
            <a:pPr marL="0" indent="0">
              <a:lnSpc>
                <a:spcPct val="150000"/>
              </a:lnSpc>
              <a:buNone/>
            </a:pPr>
            <a:r>
              <a:rPr lang="en-US" sz="2800" dirty="0" smtClean="0"/>
              <a:t>Types </a:t>
            </a:r>
            <a:r>
              <a:rPr lang="en-US" sz="2800" dirty="0"/>
              <a:t>of bank charges on the letter of credit </a:t>
            </a:r>
            <a:r>
              <a:rPr lang="en-US" sz="2800" dirty="0" smtClean="0"/>
              <a:t>under the conventional banking system:</a:t>
            </a:r>
            <a:endParaRPr lang="en-US" sz="2800" dirty="0"/>
          </a:p>
          <a:p>
            <a:pPr marL="514350" indent="-514350">
              <a:lnSpc>
                <a:spcPct val="150000"/>
              </a:lnSpc>
              <a:buFont typeface="+mj-lt"/>
              <a:buAutoNum type="arabicPeriod"/>
            </a:pPr>
            <a:r>
              <a:rPr lang="en-US" sz="2800" dirty="0" smtClean="0"/>
              <a:t>Service </a:t>
            </a:r>
            <a:r>
              <a:rPr lang="en-US" sz="2800" dirty="0"/>
              <a:t>charges for opening an LC</a:t>
            </a:r>
          </a:p>
          <a:p>
            <a:pPr marL="514350" indent="-514350">
              <a:lnSpc>
                <a:spcPct val="150000"/>
              </a:lnSpc>
              <a:buFont typeface="+mj-lt"/>
              <a:buAutoNum type="arabicPeriod"/>
            </a:pPr>
            <a:r>
              <a:rPr lang="en-US" sz="2800" dirty="0" smtClean="0"/>
              <a:t>Interest </a:t>
            </a:r>
            <a:r>
              <a:rPr lang="en-US" sz="2800" dirty="0"/>
              <a:t>charged on LCs, which are not opened on full margin.</a:t>
            </a:r>
          </a:p>
          <a:p>
            <a:pPr marL="0" indent="0">
              <a:lnSpc>
                <a:spcPct val="150000"/>
              </a:lnSpc>
              <a:buNone/>
            </a:pPr>
            <a:endParaRPr lang="en-US" sz="2800" dirty="0"/>
          </a:p>
        </p:txBody>
      </p:sp>
    </p:spTree>
    <p:extLst>
      <p:ext uri="{BB962C8B-B14F-4D97-AF65-F5344CB8AC3E}">
        <p14:creationId xmlns:p14="http://schemas.microsoft.com/office/powerpoint/2010/main" xmlns="" val="14192602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Import Financing</a:t>
            </a:r>
          </a:p>
        </p:txBody>
      </p:sp>
      <p:sp>
        <p:nvSpPr>
          <p:cNvPr id="3" name="Content Placeholder 2"/>
          <p:cNvSpPr>
            <a:spLocks noGrp="1"/>
          </p:cNvSpPr>
          <p:nvPr>
            <p:ph idx="1"/>
          </p:nvPr>
        </p:nvSpPr>
        <p:spPr/>
        <p:txBody>
          <a:bodyPr>
            <a:normAutofit/>
          </a:bodyPr>
          <a:lstStyle/>
          <a:p>
            <a:pPr marL="0" indent="0">
              <a:lnSpc>
                <a:spcPct val="150000"/>
              </a:lnSpc>
              <a:buNone/>
            </a:pPr>
            <a:r>
              <a:rPr lang="en-US" sz="2800" dirty="0"/>
              <a:t>Collecting service charges for </a:t>
            </a:r>
            <a:r>
              <a:rPr lang="en-US" sz="2800" dirty="0" smtClean="0"/>
              <a:t>opening an LC is </a:t>
            </a:r>
            <a:r>
              <a:rPr lang="en-US" sz="2800" dirty="0"/>
              <a:t>allowed, but as interest cannot be charged in any </a:t>
            </a:r>
            <a:r>
              <a:rPr lang="en-US" sz="2800" dirty="0" smtClean="0"/>
              <a:t>case.</a:t>
            </a:r>
          </a:p>
          <a:p>
            <a:pPr marL="0" indent="0">
              <a:lnSpc>
                <a:spcPct val="150000"/>
              </a:lnSpc>
              <a:buNone/>
            </a:pPr>
            <a:r>
              <a:rPr lang="en-US" sz="2800" dirty="0" smtClean="0"/>
              <a:t>Two </a:t>
            </a:r>
            <a:r>
              <a:rPr lang="en-US" sz="2800" dirty="0"/>
              <a:t>methods for financing </a:t>
            </a:r>
            <a:r>
              <a:rPr lang="en-US" sz="2800" dirty="0" smtClean="0"/>
              <a:t>LCs are proposed:</a:t>
            </a:r>
            <a:endParaRPr lang="en-US" sz="2800" dirty="0"/>
          </a:p>
          <a:p>
            <a:pPr marL="514350" indent="-514350">
              <a:lnSpc>
                <a:spcPct val="150000"/>
              </a:lnSpc>
              <a:buFont typeface="+mj-lt"/>
              <a:buAutoNum type="arabicPeriod"/>
            </a:pPr>
            <a:r>
              <a:rPr lang="en-US" sz="2800" dirty="0" smtClean="0"/>
              <a:t>Based </a:t>
            </a:r>
            <a:r>
              <a:rPr lang="en-US" sz="2800" dirty="0"/>
              <a:t>on Musharakah / Mudarabah</a:t>
            </a:r>
          </a:p>
          <a:p>
            <a:pPr marL="514350" indent="-514350">
              <a:lnSpc>
                <a:spcPct val="150000"/>
              </a:lnSpc>
              <a:buFont typeface="+mj-lt"/>
              <a:buAutoNum type="arabicPeriod"/>
            </a:pPr>
            <a:r>
              <a:rPr lang="en-US" sz="2800" dirty="0" smtClean="0"/>
              <a:t>Based </a:t>
            </a:r>
            <a:r>
              <a:rPr lang="en-US" sz="2800" dirty="0"/>
              <a:t>on </a:t>
            </a:r>
            <a:r>
              <a:rPr lang="en-US" sz="2800" dirty="0" smtClean="0"/>
              <a:t>Murabaha </a:t>
            </a:r>
            <a:endParaRPr lang="en-US" sz="2800" dirty="0"/>
          </a:p>
        </p:txBody>
      </p:sp>
    </p:spTree>
    <p:extLst>
      <p:ext uri="{BB962C8B-B14F-4D97-AF65-F5344CB8AC3E}">
        <p14:creationId xmlns:p14="http://schemas.microsoft.com/office/powerpoint/2010/main" xmlns="" val="12538841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228600" y="1295400"/>
            <a:ext cx="8915400" cy="5257800"/>
          </a:xfrm>
        </p:spPr>
        <p:txBody>
          <a:bodyPr>
            <a:normAutofit/>
          </a:bodyPr>
          <a:lstStyle/>
          <a:p>
            <a:pPr marL="0" indent="0">
              <a:lnSpc>
                <a:spcPct val="150000"/>
              </a:lnSpc>
              <a:buNone/>
            </a:pPr>
            <a:r>
              <a:rPr lang="en-US" sz="2800" b="1" u="sng" dirty="0" smtClean="0"/>
              <a:t>4.1 Pre shipment financing using Musharakah/Mudarabah</a:t>
            </a:r>
          </a:p>
          <a:p>
            <a:pPr>
              <a:lnSpc>
                <a:spcPct val="150000"/>
              </a:lnSpc>
            </a:pPr>
            <a:r>
              <a:rPr lang="en-US" sz="2800" dirty="0" smtClean="0"/>
              <a:t>Bank </a:t>
            </a:r>
            <a:r>
              <a:rPr lang="en-US" sz="2800" dirty="0"/>
              <a:t>and exporter can make an agreement of Mudarabah provided that the exporter is not investing; other </a:t>
            </a:r>
            <a:r>
              <a:rPr lang="en-US" sz="2800" dirty="0" smtClean="0"/>
              <a:t>wise there will be a </a:t>
            </a:r>
            <a:r>
              <a:rPr lang="en-US" sz="2800" dirty="0"/>
              <a:t>Musharakah </a:t>
            </a:r>
            <a:r>
              <a:rPr lang="en-US" sz="2800" dirty="0" smtClean="0"/>
              <a:t>agreement.</a:t>
            </a:r>
            <a:endParaRPr lang="en-US" sz="2800" dirty="0"/>
          </a:p>
          <a:p>
            <a:pPr>
              <a:lnSpc>
                <a:spcPct val="150000"/>
              </a:lnSpc>
            </a:pPr>
            <a:r>
              <a:rPr lang="en-US" sz="2800" dirty="0"/>
              <a:t>The exporter will manufacture or purchase goods and the profit obtained by exporting it will be distributed between them according to the predefined ratio.</a:t>
            </a:r>
          </a:p>
          <a:p>
            <a:pPr>
              <a:lnSpc>
                <a:spcPct val="150000"/>
              </a:lnSpc>
            </a:pPr>
            <a:endParaRPr lang="en-US" sz="2800" dirty="0" smtClean="0"/>
          </a:p>
          <a:p>
            <a:pPr>
              <a:lnSpc>
                <a:spcPct val="150000"/>
              </a:lnSpc>
            </a:pPr>
            <a:endParaRPr lang="en-US" sz="2800" dirty="0"/>
          </a:p>
        </p:txBody>
      </p:sp>
    </p:spTree>
    <p:extLst>
      <p:ext uri="{BB962C8B-B14F-4D97-AF65-F5344CB8AC3E}">
        <p14:creationId xmlns:p14="http://schemas.microsoft.com/office/powerpoint/2010/main" xmlns="" val="2307944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152400" y="1295400"/>
            <a:ext cx="8839200" cy="5257800"/>
          </a:xfrm>
        </p:spPr>
        <p:txBody>
          <a:bodyPr>
            <a:normAutofit/>
          </a:bodyPr>
          <a:lstStyle/>
          <a:p>
            <a:pPr marL="0" indent="0">
              <a:lnSpc>
                <a:spcPct val="200000"/>
              </a:lnSpc>
              <a:buNone/>
            </a:pPr>
            <a:r>
              <a:rPr lang="en-US" sz="2800" b="1" u="sng" dirty="0" smtClean="0"/>
              <a:t>4.1 Pre shipment financing using Musharakah/Mudarabah </a:t>
            </a:r>
          </a:p>
          <a:p>
            <a:pPr>
              <a:lnSpc>
                <a:spcPct val="200000"/>
              </a:lnSpc>
            </a:pPr>
            <a:r>
              <a:rPr lang="en-US" sz="2800" dirty="0" smtClean="0"/>
              <a:t>In case of default by the exporter the ultimate loser is the IFI, to avoid such loss exporter can be held liable for any misconduct and the resulting losses will be recovered from the exporter.</a:t>
            </a:r>
          </a:p>
        </p:txBody>
      </p:sp>
    </p:spTree>
    <p:extLst>
      <p:ext uri="{BB962C8B-B14F-4D97-AF65-F5344CB8AC3E}">
        <p14:creationId xmlns:p14="http://schemas.microsoft.com/office/powerpoint/2010/main" xmlns="" val="34567027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457200" y="1143000"/>
            <a:ext cx="8305800" cy="5562600"/>
          </a:xfrm>
        </p:spPr>
        <p:txBody>
          <a:bodyPr>
            <a:noAutofit/>
          </a:bodyPr>
          <a:lstStyle/>
          <a:p>
            <a:pPr marL="0" indent="0">
              <a:lnSpc>
                <a:spcPct val="150000"/>
              </a:lnSpc>
              <a:buNone/>
            </a:pPr>
            <a:r>
              <a:rPr lang="en-US" sz="2600" b="1" u="sng" dirty="0" smtClean="0"/>
              <a:t>4.2 Pre shipment financing using Murabaha</a:t>
            </a:r>
          </a:p>
          <a:p>
            <a:pPr>
              <a:lnSpc>
                <a:spcPct val="150000"/>
              </a:lnSpc>
            </a:pPr>
            <a:r>
              <a:rPr lang="en-US" sz="2600" dirty="0" smtClean="0"/>
              <a:t>Banks </a:t>
            </a:r>
            <a:r>
              <a:rPr lang="en-US" sz="2600" dirty="0"/>
              <a:t>purchases goods that are to be exported at </a:t>
            </a:r>
            <a:r>
              <a:rPr lang="en-US" sz="2600" dirty="0" smtClean="0"/>
              <a:t>a price less </a:t>
            </a:r>
            <a:r>
              <a:rPr lang="en-US" sz="2600" dirty="0"/>
              <a:t>than the price agreed between the exporter and the importer</a:t>
            </a:r>
            <a:r>
              <a:rPr lang="en-US" sz="2600" dirty="0" smtClean="0"/>
              <a:t>.</a:t>
            </a:r>
          </a:p>
          <a:p>
            <a:pPr>
              <a:lnSpc>
                <a:spcPct val="150000"/>
              </a:lnSpc>
            </a:pPr>
            <a:r>
              <a:rPr lang="en-US" sz="2600" dirty="0" smtClean="0"/>
              <a:t>Two </a:t>
            </a:r>
            <a:r>
              <a:rPr lang="en-US" sz="2600" dirty="0"/>
              <a:t>agreements </a:t>
            </a:r>
            <a:r>
              <a:rPr lang="en-US" sz="2600" dirty="0" smtClean="0"/>
              <a:t>are signed separately</a:t>
            </a:r>
            <a:r>
              <a:rPr lang="en-US" sz="2600" dirty="0"/>
              <a:t>, one for the purchase of goods and the other for appointing the exporter </a:t>
            </a:r>
            <a:r>
              <a:rPr lang="en-US" sz="2600" dirty="0" smtClean="0"/>
              <a:t>as </a:t>
            </a:r>
            <a:r>
              <a:rPr lang="en-US" sz="2600" dirty="0"/>
              <a:t>agent of the </a:t>
            </a:r>
            <a:r>
              <a:rPr lang="en-US" sz="2600" dirty="0" smtClean="0"/>
              <a:t>bank.</a:t>
            </a:r>
          </a:p>
          <a:p>
            <a:pPr>
              <a:lnSpc>
                <a:spcPct val="150000"/>
              </a:lnSpc>
            </a:pPr>
            <a:r>
              <a:rPr lang="en-US" sz="2600" dirty="0" smtClean="0"/>
              <a:t>The exporter then </a:t>
            </a:r>
            <a:r>
              <a:rPr lang="en-US" sz="2600" dirty="0"/>
              <a:t>negotiate</a:t>
            </a:r>
            <a:r>
              <a:rPr lang="en-US" sz="2600" dirty="0" smtClean="0"/>
              <a:t> with the importer on </a:t>
            </a:r>
            <a:r>
              <a:rPr lang="en-US" sz="2600" dirty="0"/>
              <a:t>behalf of the bank</a:t>
            </a:r>
            <a:r>
              <a:rPr lang="en-US" sz="2600" dirty="0" smtClean="0"/>
              <a:t>.</a:t>
            </a:r>
          </a:p>
          <a:p>
            <a:pPr>
              <a:lnSpc>
                <a:spcPct val="150000"/>
              </a:lnSpc>
            </a:pPr>
            <a:endParaRPr lang="en-US" sz="2600" dirty="0"/>
          </a:p>
        </p:txBody>
      </p:sp>
    </p:spTree>
    <p:extLst>
      <p:ext uri="{BB962C8B-B14F-4D97-AF65-F5344CB8AC3E}">
        <p14:creationId xmlns:p14="http://schemas.microsoft.com/office/powerpoint/2010/main" xmlns="" val="1073396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Export Financing </a:t>
            </a:r>
            <a:endParaRPr lang="en-US"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pPr marL="0" indent="0">
              <a:lnSpc>
                <a:spcPct val="170000"/>
              </a:lnSpc>
              <a:buNone/>
            </a:pPr>
            <a:r>
              <a:rPr lang="en-US" b="1" u="sng" dirty="0" smtClean="0"/>
              <a:t>4.3 Post Shipment financing</a:t>
            </a:r>
          </a:p>
          <a:p>
            <a:pPr>
              <a:lnSpc>
                <a:spcPct val="170000"/>
              </a:lnSpc>
            </a:pPr>
            <a:r>
              <a:rPr lang="en-US" dirty="0"/>
              <a:t>Post shipment finance is similar to the discounting of the bill of </a:t>
            </a:r>
            <a:r>
              <a:rPr lang="en-US" dirty="0" smtClean="0"/>
              <a:t>exchange which is not allowed under Islamic financial system.</a:t>
            </a:r>
          </a:p>
          <a:p>
            <a:pPr>
              <a:lnSpc>
                <a:spcPct val="170000"/>
              </a:lnSpc>
            </a:pPr>
            <a:r>
              <a:rPr lang="en-US" dirty="0" smtClean="0"/>
              <a:t>However, the </a:t>
            </a:r>
            <a:r>
              <a:rPr lang="en-US" dirty="0"/>
              <a:t>exporter with the bill of exchange can appoint the bank as his agent to collect receivable on his behalf. </a:t>
            </a:r>
            <a:endParaRPr lang="en-US" dirty="0" smtClean="0"/>
          </a:p>
          <a:p>
            <a:pPr>
              <a:lnSpc>
                <a:spcPct val="170000"/>
              </a:lnSpc>
            </a:pPr>
            <a:r>
              <a:rPr lang="en-US" dirty="0" smtClean="0"/>
              <a:t>The </a:t>
            </a:r>
            <a:r>
              <a:rPr lang="en-US" dirty="0"/>
              <a:t>bank can charge a fee for this </a:t>
            </a:r>
            <a:r>
              <a:rPr lang="en-US" dirty="0" smtClean="0"/>
              <a:t>service.</a:t>
            </a:r>
          </a:p>
          <a:p>
            <a:pPr>
              <a:lnSpc>
                <a:spcPct val="170000"/>
              </a:lnSpc>
            </a:pPr>
            <a:r>
              <a:rPr lang="en-US" dirty="0" smtClean="0"/>
              <a:t>And </a:t>
            </a:r>
            <a:r>
              <a:rPr lang="en-US" dirty="0"/>
              <a:t>can provide interest free loan to the exporter, which is equal to the amount of the </a:t>
            </a:r>
            <a:r>
              <a:rPr lang="en-US" dirty="0" smtClean="0"/>
              <a:t>bill.</a:t>
            </a:r>
          </a:p>
          <a:p>
            <a:pPr>
              <a:lnSpc>
                <a:spcPct val="170000"/>
              </a:lnSpc>
            </a:pPr>
            <a:r>
              <a:rPr lang="en-US" dirty="0" smtClean="0"/>
              <a:t>The </a:t>
            </a:r>
            <a:r>
              <a:rPr lang="en-US" dirty="0"/>
              <a:t>exporter will give his consent to the bank that it can keep the amount received from the bill as a payment of the loan</a:t>
            </a:r>
            <a:r>
              <a:rPr lang="en-US" dirty="0" smtClean="0"/>
              <a:t>.</a:t>
            </a:r>
            <a:endParaRPr lang="en-US" dirty="0"/>
          </a:p>
        </p:txBody>
      </p:sp>
    </p:spTree>
    <p:extLst>
      <p:ext uri="{BB962C8B-B14F-4D97-AF65-F5344CB8AC3E}">
        <p14:creationId xmlns:p14="http://schemas.microsoft.com/office/powerpoint/2010/main" xmlns="" val="41815665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Islamic Investment Funds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2300919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Principles of Islamic Investment funds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a:lnSpc>
                <a:spcPct val="170000"/>
              </a:lnSpc>
            </a:pPr>
            <a:r>
              <a:rPr lang="en-US" dirty="0"/>
              <a:t>Islamic Investment Funds are joint </a:t>
            </a:r>
            <a:r>
              <a:rPr lang="en-US" dirty="0" smtClean="0"/>
              <a:t>pool of funds </a:t>
            </a:r>
            <a:r>
              <a:rPr lang="en-US" dirty="0"/>
              <a:t>wherein the investors contribute their surplus money for the purpose of its investment to earn halal profits in strict conformity with the principles of Islamic Shariah</a:t>
            </a:r>
          </a:p>
          <a:p>
            <a:pPr>
              <a:lnSpc>
                <a:spcPct val="170000"/>
              </a:lnSpc>
            </a:pPr>
            <a:r>
              <a:rPr lang="en-US" dirty="0" smtClean="0"/>
              <a:t>Subscribers </a:t>
            </a:r>
            <a:r>
              <a:rPr lang="en-US" dirty="0"/>
              <a:t>of funds receive a document may be called a certificate, a unit, a share or any other name representing the value and will earn pro rated  profits on it.</a:t>
            </a:r>
          </a:p>
          <a:p>
            <a:pPr>
              <a:lnSpc>
                <a:spcPct val="170000"/>
              </a:lnSpc>
            </a:pPr>
            <a:r>
              <a:rPr lang="en-US" dirty="0" smtClean="0"/>
              <a:t>Management </a:t>
            </a:r>
            <a:r>
              <a:rPr lang="en-US" dirty="0"/>
              <a:t>can share in the profits or can charge a fee for their services on monthly or annual basis.</a:t>
            </a:r>
          </a:p>
          <a:p>
            <a:pPr>
              <a:lnSpc>
                <a:spcPct val="170000"/>
              </a:lnSpc>
            </a:pPr>
            <a:endParaRPr lang="en-US" dirty="0"/>
          </a:p>
        </p:txBody>
      </p:sp>
    </p:spTree>
    <p:extLst>
      <p:ext uri="{BB962C8B-B14F-4D97-AF65-F5344CB8AC3E}">
        <p14:creationId xmlns:p14="http://schemas.microsoft.com/office/powerpoint/2010/main" xmlns="" val="1575031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34925"/>
            <a:ext cx="8229600" cy="946150"/>
          </a:xfrm>
        </p:spPr>
        <p:txBody>
          <a:bodyPr/>
          <a:lstStyle/>
          <a:p>
            <a:pPr eaLnBrk="1" hangingPunct="1"/>
            <a:r>
              <a:rPr lang="en-US" altLang="en-US" dirty="0" smtClean="0"/>
              <a:t>Types of Ijarah</a:t>
            </a:r>
          </a:p>
        </p:txBody>
      </p:sp>
      <p:sp>
        <p:nvSpPr>
          <p:cNvPr id="10243" name="Content Placeholder 2"/>
          <p:cNvSpPr>
            <a:spLocks noGrp="1"/>
          </p:cNvSpPr>
          <p:nvPr>
            <p:ph idx="1"/>
          </p:nvPr>
        </p:nvSpPr>
        <p:spPr>
          <a:xfrm>
            <a:off x="468313" y="1196975"/>
            <a:ext cx="8229600" cy="5111750"/>
          </a:xfrm>
        </p:spPr>
        <p:txBody>
          <a:bodyPr>
            <a:normAutofit lnSpcReduction="10000"/>
          </a:bodyPr>
          <a:lstStyle/>
          <a:p>
            <a:pPr eaLnBrk="1" hangingPunct="1">
              <a:lnSpc>
                <a:spcPct val="200000"/>
              </a:lnSpc>
            </a:pPr>
            <a:r>
              <a:rPr lang="en-US" altLang="en-US" sz="2400" dirty="0" smtClean="0"/>
              <a:t>Ijarah </a:t>
            </a:r>
            <a:r>
              <a:rPr lang="en-US" altLang="en-US" sz="2400" dirty="0" err="1" smtClean="0"/>
              <a:t>Muntahia</a:t>
            </a:r>
            <a:r>
              <a:rPr lang="en-US" altLang="en-US" sz="2400" dirty="0" smtClean="0"/>
              <a:t> bi -</a:t>
            </a:r>
            <a:r>
              <a:rPr lang="en-US" altLang="en-US" sz="2400" dirty="0" err="1" smtClean="0"/>
              <a:t>Tamlik</a:t>
            </a:r>
            <a:r>
              <a:rPr lang="en-US" altLang="en-US" sz="2400" dirty="0" smtClean="0"/>
              <a:t> means a lease contract which ends with the transfer of the legal title of the leased asset to the lessee. It can be in the form of a sale or a gift of the asset to the lessee.</a:t>
            </a:r>
          </a:p>
          <a:p>
            <a:pPr eaLnBrk="1" hangingPunct="1">
              <a:lnSpc>
                <a:spcPct val="200000"/>
              </a:lnSpc>
            </a:pPr>
            <a:r>
              <a:rPr lang="en-US" altLang="en-US" sz="2400" dirty="0" smtClean="0"/>
              <a:t>Ijarah </a:t>
            </a:r>
            <a:r>
              <a:rPr lang="en-US" altLang="en-US" sz="2400" dirty="0" err="1" smtClean="0"/>
              <a:t>Thumma</a:t>
            </a:r>
            <a:r>
              <a:rPr lang="en-US" altLang="en-US" sz="2400" dirty="0" smtClean="0"/>
              <a:t> al-Bai’ is a form of Ijarah </a:t>
            </a:r>
            <a:r>
              <a:rPr lang="en-US" altLang="en-US" sz="2400" dirty="0" err="1" smtClean="0"/>
              <a:t>Muntahia</a:t>
            </a:r>
            <a:r>
              <a:rPr lang="en-US" altLang="en-US" sz="2400" dirty="0" smtClean="0"/>
              <a:t> bi al-</a:t>
            </a:r>
            <a:r>
              <a:rPr lang="en-US" altLang="en-US" sz="2400" dirty="0" err="1" smtClean="0"/>
              <a:t>Tamlik</a:t>
            </a:r>
            <a:r>
              <a:rPr lang="en-US" altLang="en-US" sz="2400" dirty="0" smtClean="0"/>
              <a:t> where the sale of asset to the lessee/third party is executed at the completion of the lease period.</a:t>
            </a:r>
          </a:p>
        </p:txBody>
      </p:sp>
    </p:spTree>
    <p:extLst>
      <p:ext uri="{BB962C8B-B14F-4D97-AF65-F5344CB8AC3E}">
        <p14:creationId xmlns:p14="http://schemas.microsoft.com/office/powerpoint/2010/main" xmlns="" val="41218204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57200" y="1417638"/>
            <a:ext cx="8229600" cy="4983161"/>
          </a:xfrm>
        </p:spPr>
        <p:txBody>
          <a:bodyPr rtlCol="0">
            <a:normAutofit/>
          </a:bodyPr>
          <a:lstStyle/>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a:t>Returns are tied up with the actual profits earned or losses suffered.</a:t>
            </a:r>
          </a:p>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In </a:t>
            </a:r>
            <a:r>
              <a:rPr lang="en-US" sz="2800" dirty="0"/>
              <a:t>case of loss caused by the negligence on the part of management, compensation will be provided by the management.</a:t>
            </a:r>
          </a:p>
          <a:p>
            <a:pPr marL="555112" indent="-457200" defTabSz="914021">
              <a:lnSpc>
                <a:spcPct val="150000"/>
              </a:lnSpc>
              <a:buSzPct val="100000"/>
              <a:tabLst>
                <a:tab pos="656582" algn="l"/>
                <a:tab pos="1313162" algn="l"/>
                <a:tab pos="1969745" algn="l"/>
                <a:tab pos="2626327" algn="l"/>
                <a:tab pos="3282907" algn="l"/>
                <a:tab pos="3939490" algn="l"/>
                <a:tab pos="4596072" algn="l"/>
                <a:tab pos="5252653" algn="l"/>
                <a:tab pos="5909234" algn="l"/>
                <a:tab pos="6565817" algn="l"/>
                <a:tab pos="7222398" algn="l"/>
              </a:tabLst>
              <a:defRPr/>
            </a:pPr>
            <a:r>
              <a:rPr lang="en-US" sz="2800" dirty="0" smtClean="0"/>
              <a:t>Funds </a:t>
            </a:r>
            <a:r>
              <a:rPr lang="en-US" sz="2800" dirty="0"/>
              <a:t>raised must be invested in Shariah approved businesses.</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1. Principle of Islamic Investment funds</a:t>
            </a:r>
            <a:endParaRPr lang="en-US" dirty="0"/>
          </a:p>
        </p:txBody>
      </p:sp>
    </p:spTree>
    <p:extLst>
      <p:ext uri="{BB962C8B-B14F-4D97-AF65-F5344CB8AC3E}">
        <p14:creationId xmlns:p14="http://schemas.microsoft.com/office/powerpoint/2010/main" xmlns="" val="1916958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operating in the Market</a:t>
            </a:r>
            <a:endParaRPr lang="en-US" dirty="0"/>
          </a:p>
        </p:txBody>
      </p:sp>
      <p:sp>
        <p:nvSpPr>
          <p:cNvPr id="3" name="Content Placeholder 2"/>
          <p:cNvSpPr>
            <a:spLocks noGrp="1"/>
          </p:cNvSpPr>
          <p:nvPr>
            <p:ph idx="1"/>
          </p:nvPr>
        </p:nvSpPr>
        <p:spPr/>
        <p:txBody>
          <a:bodyPr>
            <a:normAutofit/>
          </a:bodyPr>
          <a:lstStyle/>
          <a:p>
            <a:pPr marL="401638"/>
            <a:r>
              <a:rPr lang="en-US" sz="2800" dirty="0" smtClean="0"/>
              <a:t>UBL Sharia stock fund</a:t>
            </a:r>
          </a:p>
          <a:p>
            <a:pPr marL="401638"/>
            <a:r>
              <a:rPr lang="en-US" sz="2800" dirty="0" smtClean="0"/>
              <a:t>United Islamic income fund</a:t>
            </a:r>
          </a:p>
          <a:p>
            <a:pPr marL="401638"/>
            <a:r>
              <a:rPr lang="en-US" sz="2800" dirty="0" smtClean="0"/>
              <a:t>HBL Islamic money market fund</a:t>
            </a:r>
          </a:p>
          <a:p>
            <a:pPr marL="401638"/>
            <a:r>
              <a:rPr lang="en-US" sz="2800" dirty="0" smtClean="0"/>
              <a:t>HBL Islamic stock fund</a:t>
            </a:r>
          </a:p>
          <a:p>
            <a:pPr marL="401638"/>
            <a:r>
              <a:rPr lang="en-US" sz="2800" dirty="0" smtClean="0"/>
              <a:t>Al- </a:t>
            </a:r>
            <a:r>
              <a:rPr lang="en-US" sz="2800" dirty="0" err="1" smtClean="0"/>
              <a:t>Meezan</a:t>
            </a:r>
            <a:r>
              <a:rPr lang="en-US" sz="2800" dirty="0" smtClean="0"/>
              <a:t> Mutual fund Ltd.</a:t>
            </a:r>
          </a:p>
          <a:p>
            <a:pPr marL="401638"/>
            <a:r>
              <a:rPr lang="en-US" sz="2800" dirty="0" err="1" smtClean="0"/>
              <a:t>Askari</a:t>
            </a:r>
            <a:r>
              <a:rPr lang="en-US" sz="2800" dirty="0" smtClean="0"/>
              <a:t> Islamic asset allocation fund</a:t>
            </a:r>
            <a:endParaRPr lang="en-US" sz="2800" dirty="0"/>
          </a:p>
        </p:txBody>
      </p:sp>
    </p:spTree>
    <p:extLst>
      <p:ext uri="{BB962C8B-B14F-4D97-AF65-F5344CB8AC3E}">
        <p14:creationId xmlns:p14="http://schemas.microsoft.com/office/powerpoint/2010/main" xmlns="" val="17969388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653761" y="489651"/>
            <a:ext cx="7837920" cy="928898"/>
          </a:xfrm>
        </p:spPr>
        <p:txBody>
          <a:bodyPr tIns="32800"/>
          <a:lstStyle/>
          <a:p>
            <a:pPr>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2. Modes of Investment</a:t>
            </a:r>
          </a:p>
        </p:txBody>
      </p:sp>
      <p:sp>
        <p:nvSpPr>
          <p:cNvPr id="6147" name="Rectangle 2"/>
          <p:cNvSpPr>
            <a:spLocks noGrp="1" noChangeArrowheads="1"/>
          </p:cNvSpPr>
          <p:nvPr>
            <p:ph idx="1"/>
          </p:nvPr>
        </p:nvSpPr>
        <p:spPr>
          <a:xfrm>
            <a:off x="838200" y="1795869"/>
            <a:ext cx="7489320" cy="4451507"/>
          </a:xfrm>
        </p:spPr>
        <p:txBody>
          <a:bodyPr/>
          <a:lstStyle/>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Equity fund</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Ijarah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Commodity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Murabaha funds</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err="1" smtClean="0"/>
              <a:t>Bai</a:t>
            </a:r>
            <a:r>
              <a:rPr lang="en-US" altLang="en-US" dirty="0" smtClean="0"/>
              <a:t> al Dain</a:t>
            </a:r>
          </a:p>
          <a:p>
            <a:pPr marL="514350" indent="-514350">
              <a:buFont typeface="+mj-lt"/>
              <a:buAutoNum type="arabicPeriod"/>
              <a:tabLst>
                <a:tab pos="655210" algn="l"/>
                <a:tab pos="1311860" algn="l"/>
                <a:tab pos="1968510" algn="l"/>
                <a:tab pos="2625159" algn="l"/>
                <a:tab pos="3281809" algn="l"/>
                <a:tab pos="3938459" algn="l"/>
                <a:tab pos="4595108" algn="l"/>
                <a:tab pos="5251758" algn="l"/>
                <a:tab pos="5908408" algn="l"/>
                <a:tab pos="6565057" algn="l"/>
                <a:tab pos="7221707" algn="l"/>
              </a:tabLst>
            </a:pPr>
            <a:r>
              <a:rPr lang="en-US" altLang="en-US" dirty="0" smtClean="0"/>
              <a:t>Mixed funds</a:t>
            </a:r>
          </a:p>
          <a:p>
            <a:pPr marL="0" indent="0">
              <a:buNone/>
              <a:tabLst>
                <a:tab pos="655210" algn="l"/>
                <a:tab pos="1311860" algn="l"/>
                <a:tab pos="1968510" algn="l"/>
                <a:tab pos="2625159" algn="l"/>
                <a:tab pos="3281809" algn="l"/>
                <a:tab pos="3938459" algn="l"/>
                <a:tab pos="4595108" algn="l"/>
                <a:tab pos="5251758" algn="l"/>
                <a:tab pos="5908408" algn="l"/>
                <a:tab pos="6565057" algn="l"/>
                <a:tab pos="7221707" algn="l"/>
              </a:tabLst>
            </a:pPr>
            <a:endParaRPr lang="en-US" altLang="en-US" dirty="0" smtClean="0"/>
          </a:p>
          <a:p>
            <a:pPr marL="0" indent="0">
              <a:buNone/>
              <a:tabLst>
                <a:tab pos="655210" algn="l"/>
                <a:tab pos="1311860" algn="l"/>
                <a:tab pos="1968510" algn="l"/>
                <a:tab pos="2625159" algn="l"/>
                <a:tab pos="3281809" algn="l"/>
                <a:tab pos="3938459" algn="l"/>
                <a:tab pos="4595108" algn="l"/>
                <a:tab pos="5251758" algn="l"/>
                <a:tab pos="5908408" algn="l"/>
                <a:tab pos="6565057" algn="l"/>
                <a:tab pos="7221707" algn="l"/>
              </a:tabLst>
            </a:pPr>
            <a:endParaRPr lang="en-US" altLang="en-US" dirty="0" smtClean="0"/>
          </a:p>
        </p:txBody>
      </p:sp>
    </p:spTree>
    <p:extLst>
      <p:ext uri="{BB962C8B-B14F-4D97-AF65-F5344CB8AC3E}">
        <p14:creationId xmlns:p14="http://schemas.microsoft.com/office/powerpoint/2010/main" xmlns="" val="142582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err="1" smtClean="0"/>
              <a:t>Sukuk</a:t>
            </a:r>
            <a:endParaRPr lang="en-US" sz="6000" dirty="0"/>
          </a:p>
        </p:txBody>
      </p:sp>
    </p:spTree>
    <p:extLst>
      <p:ext uri="{BB962C8B-B14F-4D97-AF65-F5344CB8AC3E}">
        <p14:creationId xmlns:p14="http://schemas.microsoft.com/office/powerpoint/2010/main" xmlns="" val="20668967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Sukuk is the Arabic name for a financial </a:t>
            </a:r>
            <a:r>
              <a:rPr lang="en-US" sz="2800" dirty="0" smtClean="0"/>
              <a:t>certificate. </a:t>
            </a:r>
          </a:p>
          <a:p>
            <a:pPr>
              <a:lnSpc>
                <a:spcPct val="150000"/>
              </a:lnSpc>
            </a:pPr>
            <a:r>
              <a:rPr lang="en-US" sz="2800" dirty="0" smtClean="0"/>
              <a:t>Its an </a:t>
            </a:r>
            <a:r>
              <a:rPr lang="en-US" sz="2800" dirty="0"/>
              <a:t>Islamic alternative to </a:t>
            </a:r>
            <a:r>
              <a:rPr lang="en-US" sz="2800" dirty="0" smtClean="0"/>
              <a:t>the conventional interest bearing bonds.</a:t>
            </a:r>
          </a:p>
          <a:p>
            <a:pPr>
              <a:lnSpc>
                <a:spcPct val="150000"/>
              </a:lnSpc>
            </a:pPr>
            <a:r>
              <a:rPr lang="en-US" sz="2800" dirty="0" smtClean="0"/>
              <a:t>Sukuk </a:t>
            </a:r>
            <a:r>
              <a:rPr lang="en-US" sz="2800" dirty="0"/>
              <a:t>is a Trust certificate in which investor returns are derived from legal or beneficial ownership of assets.</a:t>
            </a:r>
          </a:p>
          <a:p>
            <a:pPr>
              <a:lnSpc>
                <a:spcPct val="150000"/>
              </a:lnSpc>
            </a:pPr>
            <a:endParaRPr lang="en-US" sz="2800" dirty="0"/>
          </a:p>
        </p:txBody>
      </p:sp>
    </p:spTree>
    <p:extLst>
      <p:ext uri="{BB962C8B-B14F-4D97-AF65-F5344CB8AC3E}">
        <p14:creationId xmlns:p14="http://schemas.microsoft.com/office/powerpoint/2010/main" xmlns="" val="1417962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fld id="{99C5E22E-953E-4124-A1E5-2D30BFA7D0E9}" type="slidenum">
              <a:rPr lang="en-US"/>
              <a:pPr>
                <a:defRPr/>
              </a:pPr>
              <a:t>55</a:t>
            </a:fld>
            <a:endParaRPr lang="en-US"/>
          </a:p>
        </p:txBody>
      </p:sp>
      <p:grpSp>
        <p:nvGrpSpPr>
          <p:cNvPr id="3076" name="Group 2"/>
          <p:cNvGrpSpPr>
            <a:grpSpLocks/>
          </p:cNvGrpSpPr>
          <p:nvPr/>
        </p:nvGrpSpPr>
        <p:grpSpPr bwMode="auto">
          <a:xfrm>
            <a:off x="533400" y="381000"/>
            <a:ext cx="7853363" cy="6092825"/>
            <a:chOff x="336" y="1008"/>
            <a:chExt cx="4947" cy="3070"/>
          </a:xfrm>
        </p:grpSpPr>
        <p:pic>
          <p:nvPicPr>
            <p:cNvPr id="308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 y="1008"/>
              <a:ext cx="4947" cy="3070"/>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3082" name="Text Box 4"/>
            <p:cNvSpPr txBox="1">
              <a:spLocks noChangeArrowheads="1"/>
            </p:cNvSpPr>
            <p:nvPr/>
          </p:nvSpPr>
          <p:spPr bwMode="auto">
            <a:xfrm>
              <a:off x="336" y="1008"/>
              <a:ext cx="4947" cy="307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ltLang="en-US"/>
            </a:p>
          </p:txBody>
        </p:sp>
      </p:grpSp>
      <p:sp>
        <p:nvSpPr>
          <p:cNvPr id="2" name="Rounded Rectangle 1"/>
          <p:cNvSpPr/>
          <p:nvPr/>
        </p:nvSpPr>
        <p:spPr>
          <a:xfrm>
            <a:off x="5029200" y="5105400"/>
            <a:ext cx="838200" cy="45720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b="1" dirty="0"/>
              <a:t>Sukuk</a:t>
            </a:r>
          </a:p>
        </p:txBody>
      </p:sp>
      <p:sp>
        <p:nvSpPr>
          <p:cNvPr id="3" name="Rounded Rectangle 2"/>
          <p:cNvSpPr/>
          <p:nvPr/>
        </p:nvSpPr>
        <p:spPr>
          <a:xfrm>
            <a:off x="3429000" y="5105400"/>
            <a:ext cx="838200" cy="457200"/>
          </a:xfrm>
          <a:prstGeom prst="roundRect">
            <a:avLst/>
          </a:prstGeom>
          <a:solidFill>
            <a:schemeClr val="bg1">
              <a:lumMod val="50000"/>
            </a:schemeClr>
          </a:solidFill>
          <a:ln>
            <a:solidFill>
              <a:schemeClr val="bg1">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b="1" dirty="0"/>
              <a:t>Bond</a:t>
            </a:r>
            <a:endParaRPr lang="en-US" sz="2400" b="1" dirty="0"/>
          </a:p>
        </p:txBody>
      </p:sp>
    </p:spTree>
    <p:extLst>
      <p:ext uri="{BB962C8B-B14F-4D97-AF65-F5344CB8AC3E}">
        <p14:creationId xmlns:p14="http://schemas.microsoft.com/office/powerpoint/2010/main" xmlns="" val="1033048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Sukuk</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lnSpc>
                <a:spcPct val="150000"/>
              </a:lnSpc>
            </a:pPr>
            <a:r>
              <a:rPr lang="en-US" sz="2800" dirty="0" smtClean="0"/>
              <a:t>Sukuk </a:t>
            </a:r>
            <a:r>
              <a:rPr lang="en-US" sz="2800" dirty="0"/>
              <a:t>refer to securitization, a process in which ownership of the underlying assets is transferred to a large number of investors. </a:t>
            </a:r>
            <a:endParaRPr lang="en-US" sz="2800" dirty="0" smtClean="0"/>
          </a:p>
          <a:p>
            <a:pPr>
              <a:lnSpc>
                <a:spcPct val="150000"/>
              </a:lnSpc>
            </a:pPr>
            <a:r>
              <a:rPr lang="en-US" sz="2800" dirty="0" smtClean="0"/>
              <a:t>These </a:t>
            </a:r>
            <a:r>
              <a:rPr lang="en-US" sz="2800" dirty="0"/>
              <a:t>are certificates of equal redeemable value representing undivided share in ownership of tangible assets of particular projects or specific investment activity and services. </a:t>
            </a:r>
          </a:p>
        </p:txBody>
      </p:sp>
    </p:spTree>
    <p:extLst>
      <p:ext uri="{BB962C8B-B14F-4D97-AF65-F5344CB8AC3E}">
        <p14:creationId xmlns:p14="http://schemas.microsoft.com/office/powerpoint/2010/main" xmlns="" val="9045954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Sukuk</a:t>
            </a:r>
            <a:endParaRPr lang="en-US" dirty="0"/>
          </a:p>
        </p:txBody>
      </p:sp>
      <p:sp>
        <p:nvSpPr>
          <p:cNvPr id="3" name="Content Placeholder 2"/>
          <p:cNvSpPr>
            <a:spLocks noGrp="1"/>
          </p:cNvSpPr>
          <p:nvPr>
            <p:ph idx="1"/>
          </p:nvPr>
        </p:nvSpPr>
        <p:spPr>
          <a:xfrm>
            <a:off x="457200" y="1676400"/>
            <a:ext cx="8229600" cy="4495800"/>
          </a:xfrm>
        </p:spPr>
        <p:txBody>
          <a:bodyPr>
            <a:normAutofit/>
          </a:bodyPr>
          <a:lstStyle/>
          <a:p>
            <a:pPr>
              <a:lnSpc>
                <a:spcPct val="150000"/>
              </a:lnSpc>
            </a:pPr>
            <a:r>
              <a:rPr lang="en-US" sz="2800" dirty="0" smtClean="0"/>
              <a:t>Its </a:t>
            </a:r>
            <a:r>
              <a:rPr lang="en-US" sz="2800" dirty="0"/>
              <a:t>great potential is in transforming an asset’s future cash flow into present cash flow . </a:t>
            </a:r>
            <a:endParaRPr lang="en-US" sz="2800" dirty="0" smtClean="0"/>
          </a:p>
          <a:p>
            <a:pPr>
              <a:lnSpc>
                <a:spcPct val="150000"/>
              </a:lnSpc>
            </a:pPr>
            <a:r>
              <a:rPr lang="en-US" sz="2800" dirty="0" smtClean="0"/>
              <a:t>Sukuk </a:t>
            </a:r>
            <a:r>
              <a:rPr lang="en-US" sz="2800" dirty="0"/>
              <a:t>may be issued on existing as well as specific assets that may become available at a future date.</a:t>
            </a:r>
          </a:p>
        </p:txBody>
      </p:sp>
    </p:spTree>
    <p:extLst>
      <p:ext uri="{BB962C8B-B14F-4D97-AF65-F5344CB8AC3E}">
        <p14:creationId xmlns:p14="http://schemas.microsoft.com/office/powerpoint/2010/main" xmlns="" val="12398989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Sukuk</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Objective of Sukuk is to </a:t>
            </a:r>
            <a:r>
              <a:rPr lang="en-US" sz="2800" dirty="0"/>
              <a:t>enable organizations </a:t>
            </a:r>
            <a:endParaRPr lang="en-US" sz="2800" dirty="0" smtClean="0"/>
          </a:p>
          <a:p>
            <a:pPr marL="514350" indent="-514350">
              <a:lnSpc>
                <a:spcPct val="150000"/>
              </a:lnSpc>
              <a:buFont typeface="+mj-lt"/>
              <a:buAutoNum type="arabicPeriod"/>
            </a:pPr>
            <a:r>
              <a:rPr lang="en-US" sz="2800" dirty="0" smtClean="0"/>
              <a:t>To </a:t>
            </a:r>
            <a:r>
              <a:rPr lang="en-US" sz="2800" dirty="0"/>
              <a:t>raise capital in a Shariah -compliant </a:t>
            </a:r>
            <a:r>
              <a:rPr lang="en-US" sz="2800" dirty="0" smtClean="0"/>
              <a:t>fashion</a:t>
            </a:r>
          </a:p>
          <a:p>
            <a:pPr marL="514350" indent="-514350">
              <a:lnSpc>
                <a:spcPct val="150000"/>
              </a:lnSpc>
              <a:buFont typeface="+mj-lt"/>
              <a:buAutoNum type="arabicPeriod"/>
            </a:pPr>
            <a:r>
              <a:rPr lang="en-US" sz="2800" dirty="0" smtClean="0"/>
              <a:t>Expanding </a:t>
            </a:r>
            <a:r>
              <a:rPr lang="en-US" sz="2800" dirty="0"/>
              <a:t>the investor base and </a:t>
            </a:r>
            <a:endParaRPr lang="en-US" sz="2800" dirty="0" smtClean="0"/>
          </a:p>
          <a:p>
            <a:pPr marL="514350" indent="-514350">
              <a:lnSpc>
                <a:spcPct val="150000"/>
              </a:lnSpc>
              <a:buAutoNum type="arabicPeriod"/>
            </a:pPr>
            <a:r>
              <a:rPr lang="en-US" sz="2800" dirty="0" smtClean="0"/>
              <a:t>Offering </a:t>
            </a:r>
            <a:r>
              <a:rPr lang="en-US" sz="2800" dirty="0"/>
              <a:t>investment opportunities to new groups.</a:t>
            </a:r>
          </a:p>
        </p:txBody>
      </p:sp>
    </p:spTree>
    <p:extLst>
      <p:ext uri="{BB962C8B-B14F-4D97-AF65-F5344CB8AC3E}">
        <p14:creationId xmlns:p14="http://schemas.microsoft.com/office/powerpoint/2010/main" xmlns="" val="18527737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Sukuk</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nSpc>
                <a:spcPct val="200000"/>
              </a:lnSpc>
            </a:pPr>
            <a:r>
              <a:rPr lang="en-US" sz="2400" dirty="0" smtClean="0"/>
              <a:t>While </a:t>
            </a:r>
            <a:r>
              <a:rPr lang="en-US" sz="2400" dirty="0"/>
              <a:t>a conventional bond is a promise to repay a loan, </a:t>
            </a:r>
            <a:r>
              <a:rPr lang="en-US" sz="2400" dirty="0" smtClean="0"/>
              <a:t>Sukuk </a:t>
            </a:r>
            <a:r>
              <a:rPr lang="en-US" sz="2400" dirty="0"/>
              <a:t>constitutes partial ownership in a debt </a:t>
            </a:r>
            <a:r>
              <a:rPr lang="en-US" sz="2400" dirty="0" smtClean="0"/>
              <a:t>(Sukuk Murabaha), </a:t>
            </a:r>
            <a:r>
              <a:rPr lang="en-US" sz="2400" dirty="0"/>
              <a:t>asset </a:t>
            </a:r>
            <a:r>
              <a:rPr lang="en-US" sz="2400" dirty="0" smtClean="0"/>
              <a:t>(Sukuk </a:t>
            </a:r>
            <a:r>
              <a:rPr lang="en-US" sz="2400" dirty="0"/>
              <a:t>Al </a:t>
            </a:r>
            <a:r>
              <a:rPr lang="en-US" sz="2400" dirty="0" smtClean="0"/>
              <a:t>Ijara), </a:t>
            </a:r>
            <a:r>
              <a:rPr lang="en-US" sz="2400" dirty="0"/>
              <a:t>project </a:t>
            </a:r>
            <a:r>
              <a:rPr lang="en-US" sz="2400" dirty="0" smtClean="0"/>
              <a:t>(Sukuk </a:t>
            </a:r>
            <a:r>
              <a:rPr lang="en-US" sz="2400" dirty="0"/>
              <a:t>Al </a:t>
            </a:r>
            <a:r>
              <a:rPr lang="en-US" sz="2400" dirty="0" smtClean="0"/>
              <a:t>Istisna), </a:t>
            </a:r>
            <a:r>
              <a:rPr lang="en-US" sz="2400" dirty="0"/>
              <a:t>business </a:t>
            </a:r>
            <a:r>
              <a:rPr lang="en-US" sz="2400" dirty="0" smtClean="0"/>
              <a:t>(Sukuk </a:t>
            </a:r>
            <a:r>
              <a:rPr lang="en-US" sz="2400" dirty="0"/>
              <a:t>Al </a:t>
            </a:r>
            <a:r>
              <a:rPr lang="en-US" sz="2400" dirty="0" smtClean="0"/>
              <a:t>Musharakah), </a:t>
            </a:r>
            <a:r>
              <a:rPr lang="en-US" sz="2400" dirty="0"/>
              <a:t>or investment </a:t>
            </a:r>
            <a:r>
              <a:rPr lang="en-US" sz="2400" dirty="0" smtClean="0"/>
              <a:t>(Sukuk </a:t>
            </a:r>
            <a:r>
              <a:rPr lang="en-US" sz="2400" dirty="0"/>
              <a:t>Al </a:t>
            </a:r>
            <a:r>
              <a:rPr lang="en-US" sz="2400" dirty="0" err="1" smtClean="0"/>
              <a:t>Istithmar</a:t>
            </a:r>
            <a:r>
              <a:rPr lang="en-US" sz="2400" dirty="0" smtClean="0"/>
              <a:t>). </a:t>
            </a:r>
          </a:p>
          <a:p>
            <a:pPr>
              <a:lnSpc>
                <a:spcPct val="200000"/>
              </a:lnSpc>
            </a:pPr>
            <a:r>
              <a:rPr lang="en-US" sz="2400" dirty="0" smtClean="0"/>
              <a:t>Sukuk </a:t>
            </a:r>
            <a:r>
              <a:rPr lang="en-US" sz="2400" dirty="0"/>
              <a:t>structures replicate the cash flows of conventional bonds, and are listed on exchanges </a:t>
            </a:r>
            <a:r>
              <a:rPr lang="en-US" sz="2400" dirty="0" smtClean="0"/>
              <a:t>and </a:t>
            </a:r>
            <a:r>
              <a:rPr lang="en-US" sz="2400" dirty="0"/>
              <a:t>tradable </a:t>
            </a:r>
            <a:r>
              <a:rPr lang="en-US" sz="2400" dirty="0" smtClean="0"/>
              <a:t>in the secondary markets.</a:t>
            </a:r>
            <a:endParaRPr lang="en-US" sz="2400" dirty="0"/>
          </a:p>
        </p:txBody>
      </p:sp>
    </p:spTree>
    <p:extLst>
      <p:ext uri="{BB962C8B-B14F-4D97-AF65-F5344CB8AC3E}">
        <p14:creationId xmlns:p14="http://schemas.microsoft.com/office/powerpoint/2010/main" xmlns="" val="152470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188913"/>
            <a:ext cx="8229600" cy="796925"/>
          </a:xfrm>
        </p:spPr>
        <p:txBody>
          <a:bodyPr/>
          <a:lstStyle/>
          <a:p>
            <a:pPr eaLnBrk="1" hangingPunct="1"/>
            <a:r>
              <a:rPr lang="en-US" altLang="en-US" dirty="0" smtClean="0"/>
              <a:t>Features of Ijarah Contract</a:t>
            </a:r>
          </a:p>
        </p:txBody>
      </p:sp>
      <p:sp>
        <p:nvSpPr>
          <p:cNvPr id="15363" name="Content Placeholder 2"/>
          <p:cNvSpPr>
            <a:spLocks noGrp="1"/>
          </p:cNvSpPr>
          <p:nvPr>
            <p:ph idx="1"/>
          </p:nvPr>
        </p:nvSpPr>
        <p:spPr>
          <a:xfrm>
            <a:off x="457200" y="1052513"/>
            <a:ext cx="8229600" cy="5545137"/>
          </a:xfrm>
        </p:spPr>
        <p:txBody>
          <a:bodyPr>
            <a:normAutofit/>
          </a:bodyPr>
          <a:lstStyle/>
          <a:p>
            <a:pPr marL="0" indent="0" eaLnBrk="1" hangingPunct="1">
              <a:lnSpc>
                <a:spcPct val="150000"/>
              </a:lnSpc>
              <a:buFontTx/>
              <a:buNone/>
            </a:pPr>
            <a:r>
              <a:rPr lang="en-US" altLang="en-US" sz="2400" dirty="0" smtClean="0"/>
              <a:t>Ijarah is a contract that comprises several principal features namely the </a:t>
            </a:r>
          </a:p>
          <a:p>
            <a:pPr marL="514350" indent="-514350" eaLnBrk="1" hangingPunct="1">
              <a:lnSpc>
                <a:spcPct val="150000"/>
              </a:lnSpc>
              <a:buFont typeface="+mj-lt"/>
              <a:buAutoNum type="arabicPeriod"/>
            </a:pPr>
            <a:r>
              <a:rPr lang="en-US" altLang="en-US" sz="2400" dirty="0" smtClean="0"/>
              <a:t>Usufruct and services</a:t>
            </a:r>
          </a:p>
          <a:p>
            <a:pPr marL="514350" indent="-514350" eaLnBrk="1" hangingPunct="1">
              <a:lnSpc>
                <a:spcPct val="150000"/>
              </a:lnSpc>
              <a:buFont typeface="+mj-lt"/>
              <a:buAutoNum type="arabicPeriod"/>
            </a:pPr>
            <a:r>
              <a:rPr lang="en-US" altLang="en-US" sz="2400" dirty="0" smtClean="0"/>
              <a:t>Asset for Ijarah </a:t>
            </a:r>
          </a:p>
          <a:p>
            <a:pPr marL="514350" indent="-514350" eaLnBrk="1" hangingPunct="1">
              <a:lnSpc>
                <a:spcPct val="150000"/>
              </a:lnSpc>
              <a:buFont typeface="+mj-lt"/>
              <a:buAutoNum type="arabicPeriod"/>
            </a:pPr>
            <a:r>
              <a:rPr lang="en-US" altLang="en-US" sz="2400" dirty="0" smtClean="0"/>
              <a:t>Ownership rights and liabilities</a:t>
            </a:r>
          </a:p>
          <a:p>
            <a:pPr marL="514350" indent="-514350" eaLnBrk="1" hangingPunct="1">
              <a:lnSpc>
                <a:spcPct val="150000"/>
              </a:lnSpc>
              <a:buFont typeface="+mj-lt"/>
              <a:buAutoNum type="arabicPeriod"/>
            </a:pPr>
            <a:r>
              <a:rPr lang="en-US" altLang="en-US" sz="2400" dirty="0" smtClean="0"/>
              <a:t>Utilization of leased assets</a:t>
            </a:r>
          </a:p>
          <a:p>
            <a:pPr marL="514350" indent="-514350" eaLnBrk="1" hangingPunct="1">
              <a:lnSpc>
                <a:spcPct val="150000"/>
              </a:lnSpc>
              <a:buFont typeface="+mj-lt"/>
              <a:buAutoNum type="arabicPeriod"/>
            </a:pPr>
            <a:r>
              <a:rPr lang="en-US" altLang="en-US" sz="2400" dirty="0" smtClean="0"/>
              <a:t>Lease period</a:t>
            </a:r>
          </a:p>
          <a:p>
            <a:pPr marL="514350" indent="-514350" eaLnBrk="1" hangingPunct="1">
              <a:lnSpc>
                <a:spcPct val="150000"/>
              </a:lnSpc>
              <a:buFont typeface="+mj-lt"/>
              <a:buAutoNum type="arabicPeriod"/>
            </a:pPr>
            <a:r>
              <a:rPr lang="en-US" altLang="en-US" sz="2400" dirty="0" smtClean="0"/>
              <a:t>Rental amount and payment</a:t>
            </a:r>
          </a:p>
        </p:txBody>
      </p:sp>
    </p:spTree>
    <p:extLst>
      <p:ext uri="{BB962C8B-B14F-4D97-AF65-F5344CB8AC3E}">
        <p14:creationId xmlns:p14="http://schemas.microsoft.com/office/powerpoint/2010/main" xmlns="" val="10970513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143000"/>
          </a:xfrm>
        </p:spPr>
        <p:txBody>
          <a:bodyPr/>
          <a:lstStyle/>
          <a:p>
            <a:r>
              <a:rPr lang="en-GB" altLang="en-US" dirty="0"/>
              <a:t>Basics of Sukuk </a:t>
            </a:r>
          </a:p>
        </p:txBody>
      </p:sp>
      <p:sp>
        <p:nvSpPr>
          <p:cNvPr id="6147" name="Rectangle 3"/>
          <p:cNvSpPr>
            <a:spLocks noGrp="1" noChangeArrowheads="1"/>
          </p:cNvSpPr>
          <p:nvPr>
            <p:ph idx="1"/>
          </p:nvPr>
        </p:nvSpPr>
        <p:spPr>
          <a:xfrm>
            <a:off x="457200" y="1371600"/>
            <a:ext cx="8229600" cy="4800600"/>
          </a:xfrm>
        </p:spPr>
        <p:txBody>
          <a:bodyPr>
            <a:noAutofit/>
          </a:bodyPr>
          <a:lstStyle/>
          <a:p>
            <a:pPr>
              <a:lnSpc>
                <a:spcPct val="150000"/>
              </a:lnSpc>
            </a:pPr>
            <a:r>
              <a:rPr lang="en-GB" altLang="en-US" sz="2800" dirty="0"/>
              <a:t>Sukuk is popularly known as </a:t>
            </a:r>
            <a:r>
              <a:rPr lang="en-GB" altLang="en-US" sz="2800" dirty="0" smtClean="0"/>
              <a:t>Sharia </a:t>
            </a:r>
            <a:r>
              <a:rPr lang="en-GB" altLang="en-US" sz="2800" dirty="0"/>
              <a:t>compliant ‘Bond’ whilst in actual fact, it is an asset-backed trust certificate. </a:t>
            </a:r>
          </a:p>
          <a:p>
            <a:pPr>
              <a:lnSpc>
                <a:spcPct val="150000"/>
              </a:lnSpc>
            </a:pPr>
            <a:r>
              <a:rPr lang="en-GB" altLang="en-US" sz="2800" dirty="0"/>
              <a:t>In its simplest form Sukuk is a certificate evidencing ownership of an asset.</a:t>
            </a:r>
          </a:p>
          <a:p>
            <a:pPr>
              <a:lnSpc>
                <a:spcPct val="150000"/>
              </a:lnSpc>
            </a:pPr>
            <a:r>
              <a:rPr lang="en-GB" altLang="en-US" sz="2800" dirty="0"/>
              <a:t>The Sukuk structures </a:t>
            </a:r>
            <a:r>
              <a:rPr lang="en-GB" altLang="en-US" sz="2800" dirty="0" smtClean="0"/>
              <a:t>rely </a:t>
            </a:r>
            <a:r>
              <a:rPr lang="en-GB" altLang="en-US" sz="2800" dirty="0"/>
              <a:t>on the creation of a Special Purpose Vehicle (SPV</a:t>
            </a:r>
            <a:r>
              <a:rPr lang="en-GB" altLang="en-US" sz="2800" dirty="0" smtClean="0"/>
              <a:t>).</a:t>
            </a:r>
            <a:endParaRPr lang="en-GB" altLang="en-US" sz="2800" dirty="0"/>
          </a:p>
        </p:txBody>
      </p:sp>
    </p:spTree>
    <p:extLst>
      <p:ext uri="{BB962C8B-B14F-4D97-AF65-F5344CB8AC3E}">
        <p14:creationId xmlns:p14="http://schemas.microsoft.com/office/powerpoint/2010/main" xmlns="" val="4641814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dirty="0"/>
              <a:t>Basics of Sukuk </a:t>
            </a:r>
          </a:p>
        </p:txBody>
      </p:sp>
      <p:sp>
        <p:nvSpPr>
          <p:cNvPr id="6147" name="Rectangle 3"/>
          <p:cNvSpPr>
            <a:spLocks noGrp="1" noChangeArrowheads="1"/>
          </p:cNvSpPr>
          <p:nvPr>
            <p:ph idx="1"/>
          </p:nvPr>
        </p:nvSpPr>
        <p:spPr>
          <a:xfrm>
            <a:off x="457200" y="1295400"/>
            <a:ext cx="8229600" cy="5334000"/>
          </a:xfrm>
        </p:spPr>
        <p:txBody>
          <a:bodyPr>
            <a:noAutofit/>
          </a:bodyPr>
          <a:lstStyle/>
          <a:p>
            <a:pPr>
              <a:lnSpc>
                <a:spcPct val="200000"/>
              </a:lnSpc>
            </a:pPr>
            <a:r>
              <a:rPr lang="en-GB" altLang="en-US" sz="2500" dirty="0"/>
              <a:t>SPV would issue </a:t>
            </a:r>
            <a:r>
              <a:rPr lang="en-GB" altLang="en-US" sz="2500" dirty="0" smtClean="0"/>
              <a:t>Sukuk certificates </a:t>
            </a:r>
            <a:r>
              <a:rPr lang="en-GB" altLang="en-US" sz="2500" dirty="0"/>
              <a:t>which represents the ownership of an asset, </a:t>
            </a:r>
            <a:r>
              <a:rPr lang="en-GB" altLang="en-US" sz="2500" dirty="0" smtClean="0"/>
              <a:t>entitlement </a:t>
            </a:r>
            <a:r>
              <a:rPr lang="en-GB" altLang="en-US" sz="2500" dirty="0"/>
              <a:t>to rental </a:t>
            </a:r>
            <a:r>
              <a:rPr lang="en-GB" altLang="en-US" sz="2500" dirty="0" smtClean="0"/>
              <a:t>incomes. </a:t>
            </a:r>
            <a:endParaRPr lang="en-GB" altLang="en-US" sz="2500" dirty="0"/>
          </a:p>
          <a:p>
            <a:pPr>
              <a:lnSpc>
                <a:spcPct val="200000"/>
              </a:lnSpc>
            </a:pPr>
            <a:r>
              <a:rPr lang="en-GB" altLang="en-US" sz="2500" dirty="0" smtClean="0"/>
              <a:t>The </a:t>
            </a:r>
            <a:r>
              <a:rPr lang="en-GB" altLang="en-US" sz="2500" dirty="0"/>
              <a:t>return provided to Sukuk holders therefore come in the form of profit from a sale, rental or a combination of both.</a:t>
            </a:r>
          </a:p>
          <a:p>
            <a:pPr>
              <a:lnSpc>
                <a:spcPct val="200000"/>
              </a:lnSpc>
            </a:pPr>
            <a:r>
              <a:rPr lang="en-GB" altLang="en-US" sz="2500" dirty="0"/>
              <a:t>Sukuk could be based on Mudaraba, </a:t>
            </a:r>
            <a:r>
              <a:rPr lang="en-GB" altLang="en-US" sz="2500" dirty="0" smtClean="0"/>
              <a:t>Musharakah, </a:t>
            </a:r>
            <a:r>
              <a:rPr lang="en-GB" altLang="en-US" sz="2500" dirty="0"/>
              <a:t>Murabaha, Salam, </a:t>
            </a:r>
            <a:r>
              <a:rPr lang="en-GB" altLang="en-US" sz="2500" dirty="0" smtClean="0"/>
              <a:t>Istisna</a:t>
            </a:r>
            <a:r>
              <a:rPr lang="en-GB" altLang="en-US" sz="2500" dirty="0"/>
              <a:t>, </a:t>
            </a:r>
            <a:r>
              <a:rPr lang="en-GB" altLang="en-US" sz="2500" dirty="0" smtClean="0"/>
              <a:t>Ijarah </a:t>
            </a:r>
            <a:r>
              <a:rPr lang="en-GB" altLang="en-US" sz="2500" dirty="0"/>
              <a:t>or hybrid of all these.</a:t>
            </a:r>
          </a:p>
        </p:txBody>
      </p:sp>
    </p:spTree>
    <p:extLst>
      <p:ext uri="{BB962C8B-B14F-4D97-AF65-F5344CB8AC3E}">
        <p14:creationId xmlns:p14="http://schemas.microsoft.com/office/powerpoint/2010/main" xmlns="" val="10317512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Sukuk </a:t>
            </a:r>
            <a:r>
              <a:rPr lang="en-US" dirty="0"/>
              <a:t>in Secondary Market</a:t>
            </a:r>
          </a:p>
        </p:txBody>
      </p:sp>
      <p:sp>
        <p:nvSpPr>
          <p:cNvPr id="3" name="Content Placeholder 2"/>
          <p:cNvSpPr>
            <a:spLocks noGrp="1"/>
          </p:cNvSpPr>
          <p:nvPr>
            <p:ph idx="1"/>
          </p:nvPr>
        </p:nvSpPr>
        <p:spPr/>
        <p:txBody>
          <a:bodyPr>
            <a:normAutofit/>
          </a:bodyPr>
          <a:lstStyle/>
          <a:p>
            <a:pPr>
              <a:lnSpc>
                <a:spcPct val="150000"/>
              </a:lnSpc>
            </a:pPr>
            <a:r>
              <a:rPr lang="en-US" sz="2800" dirty="0" smtClean="0"/>
              <a:t>Sukuk </a:t>
            </a:r>
            <a:r>
              <a:rPr lang="en-US" sz="2800" dirty="0"/>
              <a:t>securities </a:t>
            </a:r>
            <a:r>
              <a:rPr lang="en-US" sz="2800" dirty="0" smtClean="0"/>
              <a:t>are normally  purchased and held by the investors, </a:t>
            </a:r>
            <a:r>
              <a:rPr lang="en-US" sz="2800" dirty="0"/>
              <a:t>as a result, little of the securities enter the secondary </a:t>
            </a:r>
            <a:r>
              <a:rPr lang="en-US" sz="2800" dirty="0" smtClean="0"/>
              <a:t>market. </a:t>
            </a:r>
          </a:p>
          <a:p>
            <a:pPr>
              <a:lnSpc>
                <a:spcPct val="150000"/>
              </a:lnSpc>
            </a:pPr>
            <a:r>
              <a:rPr lang="en-US" sz="2800" dirty="0" smtClean="0"/>
              <a:t>Furthermore</a:t>
            </a:r>
            <a:r>
              <a:rPr lang="en-US" sz="2800" dirty="0"/>
              <a:t>, only public Sukuk are able to enter this market, as they are listed on stock exchanges</a:t>
            </a:r>
          </a:p>
        </p:txBody>
      </p:sp>
    </p:spTree>
    <p:extLst>
      <p:ext uri="{BB962C8B-B14F-4D97-AF65-F5344CB8AC3E}">
        <p14:creationId xmlns:p14="http://schemas.microsoft.com/office/powerpoint/2010/main" xmlns="" val="34961294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Market of Sukuk</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lnSpc>
                <a:spcPct val="150000"/>
              </a:lnSpc>
            </a:pPr>
            <a:r>
              <a:rPr lang="en-US" dirty="0" smtClean="0"/>
              <a:t>Shirkah </a:t>
            </a:r>
            <a:r>
              <a:rPr lang="en-US" dirty="0"/>
              <a:t>based and Ijarah Sukuk </a:t>
            </a:r>
            <a:r>
              <a:rPr lang="en-US" dirty="0" smtClean="0"/>
              <a:t>-  Marketing </a:t>
            </a:r>
            <a:r>
              <a:rPr lang="en-US" dirty="0"/>
              <a:t>based on the market signals and forces. </a:t>
            </a:r>
            <a:endParaRPr lang="en-US" dirty="0" smtClean="0"/>
          </a:p>
          <a:p>
            <a:pPr>
              <a:lnSpc>
                <a:spcPct val="150000"/>
              </a:lnSpc>
            </a:pPr>
            <a:r>
              <a:rPr lang="en-US" dirty="0" smtClean="0"/>
              <a:t>Murabaha </a:t>
            </a:r>
            <a:r>
              <a:rPr lang="en-US" dirty="0"/>
              <a:t>, Salam and </a:t>
            </a:r>
            <a:r>
              <a:rPr lang="en-US" dirty="0" smtClean="0"/>
              <a:t>Istisna Sukuk representing a claim only so can be negotiated only </a:t>
            </a:r>
            <a:r>
              <a:rPr lang="en-US" dirty="0"/>
              <a:t>at face </a:t>
            </a:r>
            <a:r>
              <a:rPr lang="en-US" dirty="0" smtClean="0"/>
              <a:t>value.</a:t>
            </a:r>
          </a:p>
          <a:p>
            <a:pPr>
              <a:lnSpc>
                <a:spcPct val="150000"/>
              </a:lnSpc>
            </a:pPr>
            <a:r>
              <a:rPr lang="en-US" dirty="0" smtClean="0"/>
              <a:t>Instruments </a:t>
            </a:r>
            <a:r>
              <a:rPr lang="en-US" dirty="0"/>
              <a:t>representing a pool of different categories are subject to the rules relating to the dominant category in the </a:t>
            </a:r>
            <a:r>
              <a:rPr lang="en-US" dirty="0" smtClean="0"/>
              <a:t>pool, i.e. proportion of liquid and illiquid assets.</a:t>
            </a:r>
            <a:endParaRPr lang="en-US" dirty="0"/>
          </a:p>
        </p:txBody>
      </p:sp>
    </p:spTree>
    <p:extLst>
      <p:ext uri="{BB962C8B-B14F-4D97-AF65-F5344CB8AC3E}">
        <p14:creationId xmlns:p14="http://schemas.microsoft.com/office/powerpoint/2010/main" xmlns="" val="15952234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Advantage of Sukuk </a:t>
            </a:r>
            <a:r>
              <a:rPr lang="en-US" altLang="en-US" dirty="0" smtClean="0"/>
              <a:t>- Issuer</a:t>
            </a:r>
            <a:endParaRPr lang="en-US" altLang="en-US" dirty="0"/>
          </a:p>
        </p:txBody>
      </p:sp>
      <p:sp>
        <p:nvSpPr>
          <p:cNvPr id="9218" name="Rectangle 2"/>
          <p:cNvSpPr>
            <a:spLocks noGrp="1" noChangeArrowheads="1"/>
          </p:cNvSpPr>
          <p:nvPr>
            <p:ph idx="1"/>
          </p:nvPr>
        </p:nvSpPr>
        <p:spPr/>
        <p:txBody>
          <a:bodyPr lIns="90000" tIns="46800" rIns="90000" bIns="46800">
            <a:normAutofit/>
          </a:bodyPr>
          <a:lstStyle/>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Diversify funding source</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Create and enhance profile in international market</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Pricing benchmark</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Secondary liquidity</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Sizeable financing.</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Ease of clearing and settlement</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800" dirty="0"/>
          </a:p>
        </p:txBody>
      </p:sp>
    </p:spTree>
    <p:extLst>
      <p:ext uri="{BB962C8B-B14F-4D97-AF65-F5344CB8AC3E}">
        <p14:creationId xmlns:p14="http://schemas.microsoft.com/office/powerpoint/2010/main" xmlns="" val="250819064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9217"/>
                                        </p:tgtEl>
                                        <p:attrNameLst>
                                          <p:attrName>style.visibility</p:attrName>
                                        </p:attrNameLst>
                                      </p:cBhvr>
                                      <p:to>
                                        <p:strVal val="visible"/>
                                      </p:to>
                                    </p:set>
                                  </p:childTnLst>
                                </p:cTn>
                              </p:par>
                            </p:childTnLst>
                          </p:cTn>
                        </p:par>
                        <p:par>
                          <p:cTn id="7" fill="hold" nodeType="afterGroup">
                            <p:stCondLst>
                              <p:cond delay="1"/>
                            </p:stCondLst>
                            <p:childTnLst>
                              <p:par>
                                <p:cTn id="8" presetID="1" presetClass="entr" fill="hold" nodeType="afterEffect">
                                  <p:stCondLst>
                                    <p:cond delay="0"/>
                                  </p:stCondLst>
                                  <p:childTnLst>
                                    <p:set>
                                      <p:cBhvr additive="repl">
                                        <p:cTn id="9"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Advantage of Sukuk </a:t>
            </a:r>
            <a:r>
              <a:rPr lang="en-US" altLang="en-US" dirty="0" smtClean="0"/>
              <a:t>- Investor</a:t>
            </a:r>
            <a:endParaRPr lang="en-US" altLang="en-US" dirty="0"/>
          </a:p>
        </p:txBody>
      </p:sp>
      <p:sp>
        <p:nvSpPr>
          <p:cNvPr id="7171" name="Rectangle 2"/>
          <p:cNvSpPr>
            <a:spLocks noGrp="1" noChangeArrowheads="1"/>
          </p:cNvSpPr>
          <p:nvPr>
            <p:ph idx="1"/>
          </p:nvPr>
        </p:nvSpPr>
        <p:spPr>
          <a:xfrm>
            <a:off x="457200" y="1371600"/>
            <a:ext cx="8229600" cy="4754563"/>
          </a:xfrm>
        </p:spPr>
        <p:txBody>
          <a:bodyPr lIns="90000" tIns="46800" rIns="90000" bIns="46800">
            <a:noAutofit/>
          </a:bodyPr>
          <a:lstStyle/>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smtClean="0"/>
              <a:t>Diversify </a:t>
            </a:r>
            <a:r>
              <a:rPr lang="en-US" altLang="en-US" sz="2600" dirty="0"/>
              <a:t>Investment</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Provides Leveraging Capabilities</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Secondary Market Liquidity</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Ease of clearing and Settlement</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Investment available to Institutional and Retail investors</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Allows for many computation of Risk – </a:t>
            </a:r>
            <a:r>
              <a:rPr lang="en-US" altLang="en-US" sz="2600" dirty="0" smtClean="0"/>
              <a:t>credit, </a:t>
            </a:r>
            <a:r>
              <a:rPr lang="en-US" altLang="en-US" sz="2600" dirty="0"/>
              <a:t>m</a:t>
            </a:r>
            <a:r>
              <a:rPr lang="en-US" altLang="en-US" sz="2600" dirty="0" smtClean="0"/>
              <a:t>arket, duration </a:t>
            </a:r>
            <a:r>
              <a:rPr lang="en-US" altLang="en-US" sz="2600" dirty="0"/>
              <a:t>etc.</a:t>
            </a:r>
          </a:p>
          <a:p>
            <a:pPr marL="300038" indent="-457200">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600" dirty="0"/>
          </a:p>
        </p:txBody>
      </p:sp>
    </p:spTree>
    <p:extLst>
      <p:ext uri="{BB962C8B-B14F-4D97-AF65-F5344CB8AC3E}">
        <p14:creationId xmlns:p14="http://schemas.microsoft.com/office/powerpoint/2010/main" xmlns="" val="19874992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tIns="12600"/>
          <a:lstStyle/>
          <a:p>
            <a:pP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Some Popular Sukuk</a:t>
            </a:r>
          </a:p>
        </p:txBody>
      </p:sp>
      <p:sp>
        <p:nvSpPr>
          <p:cNvPr id="14338" name="Rectangle 2"/>
          <p:cNvSpPr>
            <a:spLocks noGrp="1" noChangeArrowheads="1"/>
          </p:cNvSpPr>
          <p:nvPr>
            <p:ph idx="1"/>
          </p:nvPr>
        </p:nvSpPr>
        <p:spPr>
          <a:xfrm>
            <a:off x="457200" y="1600200"/>
            <a:ext cx="8229600" cy="4800600"/>
          </a:xfrm>
        </p:spPr>
        <p:txBody>
          <a:bodyPr rtlCol="0">
            <a:noAutofit/>
          </a:bodyPr>
          <a:lstStyle/>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Murabaha Sukuk</a:t>
            </a:r>
          </a:p>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Ijarah Sukuk</a:t>
            </a:r>
          </a:p>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Istisna Sukuk</a:t>
            </a:r>
          </a:p>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Salam Sukuk</a:t>
            </a:r>
          </a:p>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Musharakah Sukuk</a:t>
            </a:r>
          </a:p>
          <a:p>
            <a:pPr marL="565150" indent="-457200">
              <a:lnSpc>
                <a:spcPct val="200000"/>
              </a:lnSpc>
              <a:buSzPct val="100000"/>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t>Mudarabah </a:t>
            </a:r>
            <a:r>
              <a:rPr lang="en-US" sz="2400" dirty="0" err="1" smtClean="0"/>
              <a:t>Suskuk</a:t>
            </a:r>
            <a:endParaRPr lang="en-US" sz="2400" dirty="0" smtClean="0"/>
          </a:p>
        </p:txBody>
      </p:sp>
    </p:spTree>
    <p:extLst>
      <p:ext uri="{BB962C8B-B14F-4D97-AF65-F5344CB8AC3E}">
        <p14:creationId xmlns:p14="http://schemas.microsoft.com/office/powerpoint/2010/main" xmlns="" val="2023620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Sukuk versus Conventional Bonds</a:t>
            </a:r>
          </a:p>
        </p:txBody>
      </p:sp>
      <p:sp>
        <p:nvSpPr>
          <p:cNvPr id="4" name="Content Placeholder 3"/>
          <p:cNvSpPr>
            <a:spLocks noGrp="1"/>
          </p:cNvSpPr>
          <p:nvPr>
            <p:ph sz="half" idx="1"/>
          </p:nvPr>
        </p:nvSpPr>
        <p:spPr/>
        <p:txBody>
          <a:bodyPr>
            <a:normAutofit/>
          </a:bodyPr>
          <a:lstStyle/>
          <a:p>
            <a:pPr marL="0" indent="0">
              <a:buNone/>
            </a:pPr>
            <a:r>
              <a:rPr lang="en-US" b="1" u="sng" dirty="0" smtClean="0"/>
              <a:t>Sukuk</a:t>
            </a:r>
          </a:p>
          <a:p>
            <a:pPr marL="514350" indent="-514350">
              <a:buFont typeface="+mj-lt"/>
              <a:buAutoNum type="arabicPeriod"/>
            </a:pPr>
            <a:r>
              <a:rPr lang="en-US" dirty="0"/>
              <a:t>Income is generated from </a:t>
            </a:r>
            <a:r>
              <a:rPr lang="en-US" dirty="0" smtClean="0"/>
              <a:t>assets</a:t>
            </a:r>
          </a:p>
          <a:p>
            <a:pPr marL="514350" indent="-514350">
              <a:buFont typeface="+mj-lt"/>
              <a:buAutoNum type="arabicPeriod"/>
            </a:pPr>
            <a:endParaRPr lang="en-US" dirty="0"/>
          </a:p>
          <a:p>
            <a:pPr marL="514350" indent="-514350">
              <a:buFont typeface="+mj-lt"/>
              <a:buAutoNum type="arabicPeriod"/>
            </a:pPr>
            <a:r>
              <a:rPr lang="en-US" dirty="0" smtClean="0"/>
              <a:t>Return </a:t>
            </a:r>
            <a:r>
              <a:rPr lang="en-US" dirty="0"/>
              <a:t>is expected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Negotiability is restricted </a:t>
            </a:r>
            <a:r>
              <a:rPr lang="en-US" dirty="0"/>
              <a:t>to specific types </a:t>
            </a:r>
            <a:r>
              <a:rPr lang="en-US" dirty="0" smtClean="0"/>
              <a:t>of Sukuk</a:t>
            </a:r>
            <a:endParaRPr lang="en-US" dirty="0"/>
          </a:p>
        </p:txBody>
      </p:sp>
      <p:sp>
        <p:nvSpPr>
          <p:cNvPr id="5" name="Content Placeholder 4"/>
          <p:cNvSpPr>
            <a:spLocks noGrp="1"/>
          </p:cNvSpPr>
          <p:nvPr>
            <p:ph sz="half" idx="2"/>
          </p:nvPr>
        </p:nvSpPr>
        <p:spPr/>
        <p:txBody>
          <a:bodyPr>
            <a:normAutofit/>
          </a:bodyPr>
          <a:lstStyle/>
          <a:p>
            <a:pPr marL="0" indent="0">
              <a:buNone/>
            </a:pPr>
            <a:r>
              <a:rPr lang="en-US" b="1" u="sng" dirty="0" smtClean="0"/>
              <a:t>Conventional Bonds</a:t>
            </a:r>
          </a:p>
          <a:p>
            <a:pPr marL="514350" indent="-514350">
              <a:buFont typeface="+mj-lt"/>
              <a:buAutoNum type="arabicPeriod"/>
            </a:pPr>
            <a:r>
              <a:rPr lang="en-US" dirty="0" smtClean="0"/>
              <a:t>Income </a:t>
            </a:r>
            <a:r>
              <a:rPr lang="en-US" dirty="0"/>
              <a:t>is derived from debt </a:t>
            </a:r>
            <a:r>
              <a:rPr lang="en-US" dirty="0" smtClean="0"/>
              <a:t>instrument.</a:t>
            </a:r>
          </a:p>
          <a:p>
            <a:pPr marL="514350" indent="-514350">
              <a:buFont typeface="+mj-lt"/>
              <a:buAutoNum type="arabicPeriod"/>
            </a:pPr>
            <a:endParaRPr lang="en-US" dirty="0" smtClean="0"/>
          </a:p>
          <a:p>
            <a:pPr marL="514350" indent="-514350">
              <a:buFont typeface="+mj-lt"/>
              <a:buAutoNum type="arabicPeriod"/>
            </a:pPr>
            <a:r>
              <a:rPr lang="en-US" dirty="0" smtClean="0"/>
              <a:t>Return </a:t>
            </a:r>
            <a:r>
              <a:rPr lang="en-US" dirty="0"/>
              <a:t>is interest and </a:t>
            </a:r>
            <a:r>
              <a:rPr lang="en-US" dirty="0" smtClean="0"/>
              <a:t>pre-determined.</a:t>
            </a:r>
          </a:p>
          <a:p>
            <a:pPr marL="514350" indent="-514350">
              <a:buFont typeface="+mj-lt"/>
              <a:buAutoNum type="arabicPeriod"/>
            </a:pPr>
            <a:endParaRPr lang="en-US" dirty="0" smtClean="0"/>
          </a:p>
          <a:p>
            <a:pPr marL="514350" indent="-514350">
              <a:buFont typeface="+mj-lt"/>
              <a:buAutoNum type="arabicPeriod"/>
            </a:pPr>
            <a:r>
              <a:rPr lang="en-US" dirty="0" smtClean="0"/>
              <a:t>Negotiable </a:t>
            </a:r>
            <a:r>
              <a:rPr lang="en-US" dirty="0"/>
              <a:t>financial paper</a:t>
            </a:r>
          </a:p>
          <a:p>
            <a:pPr marL="514350" indent="-514350">
              <a:buFont typeface="+mj-lt"/>
              <a:buAutoNum type="arabicPeriod"/>
            </a:pPr>
            <a:endParaRPr lang="en-US" dirty="0"/>
          </a:p>
          <a:p>
            <a:pPr marL="514350" indent="-514350">
              <a:buFont typeface="+mj-lt"/>
              <a:buAutoNum type="arabicPeriod"/>
            </a:pPr>
            <a:endParaRPr lang="en-US" b="1" u="sng" dirty="0"/>
          </a:p>
        </p:txBody>
      </p:sp>
    </p:spTree>
    <p:extLst>
      <p:ext uri="{BB962C8B-B14F-4D97-AF65-F5344CB8AC3E}">
        <p14:creationId xmlns:p14="http://schemas.microsoft.com/office/powerpoint/2010/main" xmlns="" val="25023828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Sukuk versus Conventional Bonds</a:t>
            </a:r>
          </a:p>
        </p:txBody>
      </p:sp>
      <p:sp>
        <p:nvSpPr>
          <p:cNvPr id="4" name="Content Placeholder 3"/>
          <p:cNvSpPr>
            <a:spLocks noGrp="1"/>
          </p:cNvSpPr>
          <p:nvPr>
            <p:ph sz="half" idx="1"/>
          </p:nvPr>
        </p:nvSpPr>
        <p:spPr>
          <a:xfrm>
            <a:off x="457200" y="1600200"/>
            <a:ext cx="4038600" cy="5029200"/>
          </a:xfrm>
        </p:spPr>
        <p:txBody>
          <a:bodyPr>
            <a:normAutofit/>
          </a:bodyPr>
          <a:lstStyle/>
          <a:p>
            <a:pPr marL="0" indent="0">
              <a:buNone/>
            </a:pPr>
            <a:r>
              <a:rPr lang="en-US" b="1" u="sng" dirty="0" smtClean="0"/>
              <a:t>Sukuk</a:t>
            </a:r>
          </a:p>
          <a:p>
            <a:pPr marL="514350" indent="-514350">
              <a:buFont typeface="+mj-lt"/>
              <a:buAutoNum type="arabicPeriod" startAt="4"/>
            </a:pPr>
            <a:r>
              <a:rPr lang="en-US" dirty="0"/>
              <a:t>Sukuk issue is a seller of </a:t>
            </a:r>
            <a:r>
              <a:rPr lang="en-US" dirty="0" smtClean="0"/>
              <a:t>assets</a:t>
            </a:r>
          </a:p>
          <a:p>
            <a:pPr marL="514350" indent="-514350">
              <a:buFont typeface="+mj-lt"/>
              <a:buAutoNum type="arabicPeriod" startAt="4"/>
            </a:pPr>
            <a:r>
              <a:rPr lang="en-US" dirty="0"/>
              <a:t>Sukuk holder is an owner of </a:t>
            </a:r>
            <a:r>
              <a:rPr lang="en-US" dirty="0" smtClean="0"/>
              <a:t>assets</a:t>
            </a:r>
          </a:p>
          <a:p>
            <a:pPr marL="514350" indent="-514350">
              <a:buFont typeface="+mj-lt"/>
              <a:buAutoNum type="arabicPeriod" startAt="4"/>
            </a:pPr>
            <a:r>
              <a:rPr lang="en-US" dirty="0"/>
              <a:t>Seller-Buyer </a:t>
            </a:r>
            <a:r>
              <a:rPr lang="en-US" dirty="0" smtClean="0"/>
              <a:t>relationship</a:t>
            </a:r>
          </a:p>
          <a:p>
            <a:pPr marL="514350" indent="-514350">
              <a:buFont typeface="+mj-lt"/>
              <a:buAutoNum type="arabicPeriod" startAt="4"/>
            </a:pPr>
            <a:r>
              <a:rPr lang="en-US" dirty="0"/>
              <a:t>Business risk-return relationship</a:t>
            </a:r>
          </a:p>
        </p:txBody>
      </p:sp>
      <p:sp>
        <p:nvSpPr>
          <p:cNvPr id="5" name="Content Placeholder 4"/>
          <p:cNvSpPr>
            <a:spLocks noGrp="1"/>
          </p:cNvSpPr>
          <p:nvPr>
            <p:ph sz="half" idx="2"/>
          </p:nvPr>
        </p:nvSpPr>
        <p:spPr>
          <a:xfrm>
            <a:off x="4648200" y="1600200"/>
            <a:ext cx="4038600" cy="4953000"/>
          </a:xfrm>
        </p:spPr>
        <p:txBody>
          <a:bodyPr>
            <a:normAutofit/>
          </a:bodyPr>
          <a:lstStyle/>
          <a:p>
            <a:pPr marL="0" indent="0">
              <a:buNone/>
            </a:pPr>
            <a:r>
              <a:rPr lang="en-US" b="1" u="sng" dirty="0" smtClean="0"/>
              <a:t>Conventional Bonds</a:t>
            </a:r>
          </a:p>
          <a:p>
            <a:pPr marL="514350" indent="-514350">
              <a:buFont typeface="+mj-lt"/>
              <a:buAutoNum type="arabicPeriod" startAt="4"/>
            </a:pPr>
            <a:r>
              <a:rPr lang="en-US" dirty="0"/>
              <a:t>Bond issuer is a </a:t>
            </a:r>
            <a:r>
              <a:rPr lang="en-US" dirty="0" smtClean="0"/>
              <a:t>borrower</a:t>
            </a:r>
          </a:p>
          <a:p>
            <a:pPr marL="514350" indent="-514350">
              <a:buFont typeface="+mj-lt"/>
              <a:buAutoNum type="arabicPeriod" startAt="4"/>
            </a:pPr>
            <a:r>
              <a:rPr lang="en-US" dirty="0"/>
              <a:t>Bond holder is a </a:t>
            </a:r>
            <a:r>
              <a:rPr lang="en-US" dirty="0" smtClean="0"/>
              <a:t>lender</a:t>
            </a:r>
          </a:p>
          <a:p>
            <a:pPr marL="514350" indent="-514350">
              <a:buFont typeface="+mj-lt"/>
              <a:buAutoNum type="arabicPeriod" startAt="4"/>
            </a:pPr>
            <a:r>
              <a:rPr lang="en-US" dirty="0"/>
              <a:t>Lender-borrower </a:t>
            </a:r>
            <a:r>
              <a:rPr lang="en-US" dirty="0" smtClean="0"/>
              <a:t>relationship</a:t>
            </a:r>
          </a:p>
          <a:p>
            <a:pPr marL="514350" indent="-514350">
              <a:buFont typeface="+mj-lt"/>
              <a:buAutoNum type="arabicPeriod" startAt="4"/>
            </a:pPr>
            <a:r>
              <a:rPr lang="en-US" dirty="0"/>
              <a:t>Issuer guarantees the payment of face </a:t>
            </a:r>
            <a:r>
              <a:rPr lang="en-US" dirty="0" smtClean="0"/>
              <a:t>value and </a:t>
            </a:r>
            <a:r>
              <a:rPr lang="en-US" dirty="0"/>
              <a:t>periodic interest</a:t>
            </a:r>
          </a:p>
        </p:txBody>
      </p:sp>
    </p:spTree>
    <p:extLst>
      <p:ext uri="{BB962C8B-B14F-4D97-AF65-F5344CB8AC3E}">
        <p14:creationId xmlns:p14="http://schemas.microsoft.com/office/powerpoint/2010/main" xmlns="" val="26400544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Sukuk versus Conventional Bonds</a:t>
            </a:r>
          </a:p>
        </p:txBody>
      </p:sp>
      <p:sp>
        <p:nvSpPr>
          <p:cNvPr id="4" name="Content Placeholder 3"/>
          <p:cNvSpPr>
            <a:spLocks noGrp="1"/>
          </p:cNvSpPr>
          <p:nvPr>
            <p:ph sz="half" idx="1"/>
          </p:nvPr>
        </p:nvSpPr>
        <p:spPr/>
        <p:txBody>
          <a:bodyPr>
            <a:normAutofit fontScale="92500"/>
          </a:bodyPr>
          <a:lstStyle/>
          <a:p>
            <a:pPr marL="0" indent="0">
              <a:buNone/>
            </a:pPr>
            <a:r>
              <a:rPr lang="en-US" b="1" u="sng" dirty="0" smtClean="0"/>
              <a:t>Sukuk</a:t>
            </a:r>
          </a:p>
          <a:p>
            <a:pPr marL="514350" indent="-514350">
              <a:buFont typeface="+mj-lt"/>
              <a:buAutoNum type="arabicPeriod" startAt="8"/>
            </a:pPr>
            <a:r>
              <a:rPr lang="en-US" dirty="0"/>
              <a:t>Major risk lays with underlying </a:t>
            </a:r>
            <a:r>
              <a:rPr lang="en-US" dirty="0" smtClean="0"/>
              <a:t>assets</a:t>
            </a:r>
          </a:p>
          <a:p>
            <a:pPr marL="514350" indent="-514350">
              <a:buFont typeface="+mj-lt"/>
              <a:buAutoNum type="arabicPeriod" startAt="8"/>
            </a:pPr>
            <a:endParaRPr lang="en-US" dirty="0" smtClean="0"/>
          </a:p>
          <a:p>
            <a:pPr marL="514350" indent="-514350">
              <a:buFont typeface="+mj-lt"/>
              <a:buAutoNum type="arabicPeriod" startAt="8"/>
            </a:pPr>
            <a:r>
              <a:rPr lang="en-US" dirty="0"/>
              <a:t>Return is expected from the </a:t>
            </a:r>
            <a:r>
              <a:rPr lang="en-US" dirty="0" smtClean="0"/>
              <a:t>underlying assets</a:t>
            </a:r>
          </a:p>
          <a:p>
            <a:pPr marL="514350" indent="-514350">
              <a:buFont typeface="+mj-lt"/>
              <a:buAutoNum type="arabicPeriod" startAt="8"/>
            </a:pPr>
            <a:endParaRPr lang="en-US" dirty="0" smtClean="0"/>
          </a:p>
          <a:p>
            <a:pPr marL="514350" indent="-514350">
              <a:buFont typeface="+mj-lt"/>
              <a:buAutoNum type="arabicPeriod" startAt="8"/>
            </a:pPr>
            <a:r>
              <a:rPr lang="en-US" dirty="0"/>
              <a:t>Return of investor’s capital cannot </a:t>
            </a:r>
            <a:r>
              <a:rPr lang="en-US" dirty="0" smtClean="0"/>
              <a:t>be guaranteed</a:t>
            </a:r>
            <a:endParaRPr lang="en-US" dirty="0"/>
          </a:p>
        </p:txBody>
      </p:sp>
      <p:sp>
        <p:nvSpPr>
          <p:cNvPr id="5" name="Content Placeholder 4"/>
          <p:cNvSpPr>
            <a:spLocks noGrp="1"/>
          </p:cNvSpPr>
          <p:nvPr>
            <p:ph sz="half" idx="2"/>
          </p:nvPr>
        </p:nvSpPr>
        <p:spPr/>
        <p:txBody>
          <a:bodyPr>
            <a:normAutofit fontScale="92500"/>
          </a:bodyPr>
          <a:lstStyle/>
          <a:p>
            <a:pPr marL="0" indent="0">
              <a:buNone/>
            </a:pPr>
            <a:r>
              <a:rPr lang="en-US" b="1" u="sng" dirty="0" smtClean="0"/>
              <a:t>Conventional Bonds</a:t>
            </a:r>
          </a:p>
          <a:p>
            <a:pPr marL="514350" indent="-514350">
              <a:buFont typeface="+mj-lt"/>
              <a:buAutoNum type="arabicPeriod" startAt="8"/>
            </a:pPr>
            <a:r>
              <a:rPr lang="en-US" dirty="0"/>
              <a:t>Major risk is with issuer – credit </a:t>
            </a:r>
            <a:r>
              <a:rPr lang="en-US" dirty="0" smtClean="0"/>
              <a:t>risk</a:t>
            </a:r>
          </a:p>
          <a:p>
            <a:pPr marL="514350" indent="-514350">
              <a:buFont typeface="+mj-lt"/>
              <a:buAutoNum type="arabicPeriod" startAt="8"/>
            </a:pPr>
            <a:endParaRPr lang="en-US" dirty="0" smtClean="0"/>
          </a:p>
          <a:p>
            <a:pPr marL="514350" indent="-514350">
              <a:buFont typeface="+mj-lt"/>
              <a:buAutoNum type="arabicPeriod" startAt="8"/>
            </a:pPr>
            <a:r>
              <a:rPr lang="en-US" dirty="0"/>
              <a:t>Interest payment is an </a:t>
            </a:r>
            <a:r>
              <a:rPr lang="en-US" dirty="0" smtClean="0"/>
              <a:t>obligation</a:t>
            </a:r>
          </a:p>
          <a:p>
            <a:pPr marL="514350" indent="-514350">
              <a:buFont typeface="+mj-lt"/>
              <a:buAutoNum type="arabicPeriod" startAt="8"/>
            </a:pPr>
            <a:endParaRPr lang="en-US" dirty="0" smtClean="0"/>
          </a:p>
          <a:p>
            <a:pPr marL="514350" indent="-514350">
              <a:buFont typeface="+mj-lt"/>
              <a:buAutoNum type="arabicPeriod" startAt="8"/>
            </a:pPr>
            <a:r>
              <a:rPr lang="en-US" dirty="0"/>
              <a:t>Issuer is obligated to return investor’s </a:t>
            </a:r>
            <a:r>
              <a:rPr lang="en-US" dirty="0" smtClean="0"/>
              <a:t>capital (face </a:t>
            </a:r>
            <a:r>
              <a:rPr lang="en-US" dirty="0"/>
              <a:t>value)</a:t>
            </a:r>
          </a:p>
        </p:txBody>
      </p:sp>
    </p:spTree>
    <p:extLst>
      <p:ext uri="{BB962C8B-B14F-4D97-AF65-F5344CB8AC3E}">
        <p14:creationId xmlns:p14="http://schemas.microsoft.com/office/powerpoint/2010/main" xmlns="" val="4291004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1. Usufruct and services</a:t>
            </a:r>
          </a:p>
        </p:txBody>
      </p:sp>
      <p:sp>
        <p:nvSpPr>
          <p:cNvPr id="16387" name="Content Placeholder 2"/>
          <p:cNvSpPr>
            <a:spLocks noGrp="1"/>
          </p:cNvSpPr>
          <p:nvPr>
            <p:ph idx="1"/>
          </p:nvPr>
        </p:nvSpPr>
        <p:spPr>
          <a:xfrm>
            <a:off x="468313" y="1412875"/>
            <a:ext cx="8229600" cy="5040313"/>
          </a:xfrm>
        </p:spPr>
        <p:txBody>
          <a:bodyPr/>
          <a:lstStyle/>
          <a:p>
            <a:pPr>
              <a:lnSpc>
                <a:spcPct val="150000"/>
              </a:lnSpc>
            </a:pPr>
            <a:r>
              <a:rPr lang="en-US" altLang="en-US" sz="2600" dirty="0" smtClean="0"/>
              <a:t>Ijarah applies to both hire of services and lease of a property for wages/fees and rental, respectively.</a:t>
            </a:r>
          </a:p>
          <a:p>
            <a:pPr>
              <a:lnSpc>
                <a:spcPct val="150000"/>
              </a:lnSpc>
            </a:pPr>
            <a:r>
              <a:rPr lang="en-US" altLang="en-US" sz="2600" dirty="0" smtClean="0"/>
              <a:t>Ijarah may be in the form of hiring of services or labor such as hiring the services of an engineer, a carpenter or a tailor to undertake a specific task in exchange of consideration in the form of fees or wages for the services rendered.</a:t>
            </a:r>
          </a:p>
          <a:p>
            <a:pPr>
              <a:lnSpc>
                <a:spcPct val="150000"/>
              </a:lnSpc>
            </a:pPr>
            <a:endParaRPr lang="en-US" altLang="en-US" sz="2600" dirty="0" smtClean="0"/>
          </a:p>
        </p:txBody>
      </p:sp>
    </p:spTree>
    <p:extLst>
      <p:ext uri="{BB962C8B-B14F-4D97-AF65-F5344CB8AC3E}">
        <p14:creationId xmlns:p14="http://schemas.microsoft.com/office/powerpoint/2010/main" xmlns="" val="15461794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 in Sukuk</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marL="0" indent="0">
              <a:lnSpc>
                <a:spcPct val="200000"/>
              </a:lnSpc>
              <a:buNone/>
            </a:pPr>
            <a:r>
              <a:rPr lang="en-US" sz="2400" b="1" u="sng" dirty="0" smtClean="0"/>
              <a:t>Sukuk al Musharakah</a:t>
            </a:r>
          </a:p>
          <a:p>
            <a:pPr marL="0" indent="0">
              <a:lnSpc>
                <a:spcPct val="200000"/>
              </a:lnSpc>
              <a:buNone/>
            </a:pPr>
            <a:r>
              <a:rPr lang="en-US" sz="2400" dirty="0"/>
              <a:t>some </a:t>
            </a:r>
            <a:r>
              <a:rPr lang="en-US" sz="2400" dirty="0" smtClean="0"/>
              <a:t>Shariah </a:t>
            </a:r>
            <a:r>
              <a:rPr lang="en-US" sz="2400" dirty="0"/>
              <a:t>Boards approved the structure</a:t>
            </a:r>
          </a:p>
          <a:p>
            <a:pPr marL="0" indent="0">
              <a:lnSpc>
                <a:spcPct val="200000"/>
              </a:lnSpc>
              <a:buNone/>
            </a:pPr>
            <a:r>
              <a:rPr lang="en-US" sz="2400" dirty="0"/>
              <a:t>or allowed their respective institutions to invest in such business deals, others </a:t>
            </a:r>
            <a:r>
              <a:rPr lang="en-US" sz="2400" dirty="0" smtClean="0"/>
              <a:t>have prevented </a:t>
            </a:r>
            <a:r>
              <a:rPr lang="en-US" sz="2400" dirty="0"/>
              <a:t>institutions under their respective supervision to invest in such </a:t>
            </a:r>
            <a:r>
              <a:rPr lang="en-US" sz="2400" dirty="0" smtClean="0"/>
              <a:t>Sukuk viewing </a:t>
            </a:r>
            <a:r>
              <a:rPr lang="en-US" sz="2400" dirty="0"/>
              <a:t>them </a:t>
            </a:r>
            <a:r>
              <a:rPr lang="en-US" sz="2400" dirty="0" smtClean="0"/>
              <a:t>Shariah </a:t>
            </a:r>
            <a:r>
              <a:rPr lang="en-US" sz="2400" dirty="0"/>
              <a:t>non-compliant.</a:t>
            </a:r>
          </a:p>
        </p:txBody>
      </p:sp>
    </p:spTree>
    <p:extLst>
      <p:ext uri="{BB962C8B-B14F-4D97-AF65-F5344CB8AC3E}">
        <p14:creationId xmlns:p14="http://schemas.microsoft.com/office/powerpoint/2010/main" xmlns="" val="39495691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Controversies in Sukuk</a:t>
            </a:r>
            <a:endParaRPr lang="en-US" dirty="0"/>
          </a:p>
        </p:txBody>
      </p:sp>
      <p:sp>
        <p:nvSpPr>
          <p:cNvPr id="3" name="Content Placeholder 2"/>
          <p:cNvSpPr>
            <a:spLocks noGrp="1"/>
          </p:cNvSpPr>
          <p:nvPr>
            <p:ph idx="1"/>
          </p:nvPr>
        </p:nvSpPr>
        <p:spPr/>
        <p:txBody>
          <a:bodyPr>
            <a:normAutofit/>
          </a:bodyPr>
          <a:lstStyle/>
          <a:p>
            <a:pPr marL="0" indent="0">
              <a:lnSpc>
                <a:spcPct val="200000"/>
              </a:lnSpc>
              <a:buNone/>
            </a:pPr>
            <a:r>
              <a:rPr lang="en-US" sz="2400" b="1" u="sng" dirty="0" smtClean="0"/>
              <a:t>Sukuk al Musharakah</a:t>
            </a:r>
          </a:p>
          <a:p>
            <a:pPr marL="0" indent="0">
              <a:lnSpc>
                <a:spcPct val="200000"/>
              </a:lnSpc>
              <a:buNone/>
            </a:pPr>
            <a:r>
              <a:rPr lang="en-US" sz="2400" dirty="0" smtClean="0"/>
              <a:t>Disagreement arises on the </a:t>
            </a:r>
            <a:r>
              <a:rPr lang="en-US" sz="2400" dirty="0"/>
              <a:t>permissibility for one of the </a:t>
            </a:r>
            <a:r>
              <a:rPr lang="en-US" sz="2400" dirty="0" smtClean="0"/>
              <a:t>Musharakah </a:t>
            </a:r>
            <a:r>
              <a:rPr lang="en-US" sz="2400" dirty="0"/>
              <a:t>partners to give an undertaking </a:t>
            </a:r>
            <a:r>
              <a:rPr lang="en-US" sz="2400" dirty="0" smtClean="0"/>
              <a:t>to purchase </a:t>
            </a:r>
            <a:r>
              <a:rPr lang="en-US" sz="2400" dirty="0"/>
              <a:t>the shares or units of the second partner of the </a:t>
            </a:r>
            <a:r>
              <a:rPr lang="en-US" sz="2400" dirty="0" smtClean="0"/>
              <a:t>Musharakah, </a:t>
            </a:r>
            <a:r>
              <a:rPr lang="en-US" sz="2400" dirty="0"/>
              <a:t>at </a:t>
            </a:r>
            <a:r>
              <a:rPr lang="en-US" sz="2400" dirty="0" smtClean="0"/>
              <a:t>the maturity </a:t>
            </a:r>
            <a:r>
              <a:rPr lang="en-US" sz="2400" dirty="0"/>
              <a:t>of the </a:t>
            </a:r>
            <a:r>
              <a:rPr lang="en-US" sz="2400" dirty="0" smtClean="0"/>
              <a:t>Sukuk, </a:t>
            </a:r>
            <a:r>
              <a:rPr lang="en-US" sz="2400" dirty="0"/>
              <a:t>at face value and predetermined price.</a:t>
            </a:r>
            <a:endParaRPr lang="en-US" sz="2400" dirty="0" smtClean="0"/>
          </a:p>
        </p:txBody>
      </p:sp>
    </p:spTree>
    <p:extLst>
      <p:ext uri="{BB962C8B-B14F-4D97-AF65-F5344CB8AC3E}">
        <p14:creationId xmlns:p14="http://schemas.microsoft.com/office/powerpoint/2010/main" xmlns="" val="31780876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against the Ijarah Sukuk</a:t>
            </a:r>
            <a:endParaRPr lang="en-US" dirty="0"/>
          </a:p>
        </p:txBody>
      </p:sp>
      <p:sp>
        <p:nvSpPr>
          <p:cNvPr id="4" name="Content Placeholder 3"/>
          <p:cNvSpPr>
            <a:spLocks noGrp="1"/>
          </p:cNvSpPr>
          <p:nvPr>
            <p:ph idx="1"/>
          </p:nvPr>
        </p:nvSpPr>
        <p:spPr>
          <a:xfrm>
            <a:off x="457200" y="1447800"/>
            <a:ext cx="8229600" cy="5257800"/>
          </a:xfrm>
        </p:spPr>
        <p:txBody>
          <a:bodyPr>
            <a:noAutofit/>
          </a:bodyPr>
          <a:lstStyle/>
          <a:p>
            <a:pPr marL="0" indent="0">
              <a:lnSpc>
                <a:spcPct val="200000"/>
              </a:lnSpc>
              <a:buNone/>
            </a:pPr>
            <a:r>
              <a:rPr lang="en-US" sz="2400" b="1" u="sng" dirty="0" smtClean="0"/>
              <a:t>1. Guarantee </a:t>
            </a:r>
            <a:r>
              <a:rPr lang="en-US" sz="2400" b="1" u="sng" dirty="0"/>
              <a:t>in Sukuk issuance: </a:t>
            </a:r>
            <a:endParaRPr lang="en-US" sz="2400" b="1" u="sng" dirty="0" smtClean="0"/>
          </a:p>
          <a:p>
            <a:pPr>
              <a:lnSpc>
                <a:spcPct val="200000"/>
              </a:lnSpc>
            </a:pPr>
            <a:r>
              <a:rPr lang="en-US" sz="2400" dirty="0" smtClean="0"/>
              <a:t>A </a:t>
            </a:r>
            <a:r>
              <a:rPr lang="en-US" sz="2400" dirty="0"/>
              <a:t>third party who is normally </a:t>
            </a:r>
            <a:r>
              <a:rPr lang="en-US" sz="2400" dirty="0" smtClean="0"/>
              <a:t>the originator </a:t>
            </a:r>
            <a:r>
              <a:rPr lang="en-US" sz="2400" dirty="0"/>
              <a:t>of the </a:t>
            </a:r>
            <a:r>
              <a:rPr lang="en-US" sz="2400" dirty="0" smtClean="0"/>
              <a:t>Sukuk provides </a:t>
            </a:r>
            <a:r>
              <a:rPr lang="en-US" sz="2400" dirty="0"/>
              <a:t>a guarantee for the principal capital of </a:t>
            </a:r>
            <a:r>
              <a:rPr lang="en-US" sz="2400" dirty="0" smtClean="0"/>
              <a:t>the Sukuk.</a:t>
            </a:r>
          </a:p>
          <a:p>
            <a:pPr>
              <a:lnSpc>
                <a:spcPct val="200000"/>
              </a:lnSpc>
            </a:pPr>
            <a:r>
              <a:rPr lang="en-US" sz="2400" dirty="0" smtClean="0"/>
              <a:t>The </a:t>
            </a:r>
            <a:r>
              <a:rPr lang="en-US" sz="2400" dirty="0"/>
              <a:t>originator </a:t>
            </a:r>
            <a:r>
              <a:rPr lang="en-US" sz="2400" dirty="0" smtClean="0"/>
              <a:t>benefiting </a:t>
            </a:r>
            <a:r>
              <a:rPr lang="en-US" sz="2400" dirty="0"/>
              <a:t>from the </a:t>
            </a:r>
            <a:r>
              <a:rPr lang="en-US" sz="2400" dirty="0" smtClean="0"/>
              <a:t>Sukuk </a:t>
            </a:r>
            <a:r>
              <a:rPr lang="en-US" sz="2400" dirty="0"/>
              <a:t>proceeds establishes a Special </a:t>
            </a:r>
            <a:r>
              <a:rPr lang="en-US" sz="2400" dirty="0" smtClean="0"/>
              <a:t>Purpose Vehicle </a:t>
            </a:r>
            <a:r>
              <a:rPr lang="en-US" sz="2400" dirty="0"/>
              <a:t>(SPV) that issues the </a:t>
            </a:r>
            <a:r>
              <a:rPr lang="en-US" sz="2400" dirty="0" smtClean="0"/>
              <a:t>Sukuk </a:t>
            </a:r>
            <a:r>
              <a:rPr lang="en-US" sz="2400" dirty="0"/>
              <a:t>while the originator stands by to provide </a:t>
            </a:r>
            <a:r>
              <a:rPr lang="en-US" sz="2400" dirty="0" smtClean="0"/>
              <a:t>a guarantee </a:t>
            </a:r>
            <a:r>
              <a:rPr lang="en-US" sz="2400" dirty="0"/>
              <a:t>against </a:t>
            </a:r>
            <a:r>
              <a:rPr lang="en-US" sz="2400" dirty="0" smtClean="0"/>
              <a:t>any shortfall</a:t>
            </a:r>
            <a:r>
              <a:rPr lang="en-US" sz="2400" dirty="0"/>
              <a:t>.</a:t>
            </a:r>
            <a:endParaRPr lang="en-US" sz="2400" dirty="0" smtClean="0"/>
          </a:p>
          <a:p>
            <a:pPr marL="0" indent="0">
              <a:lnSpc>
                <a:spcPct val="200000"/>
              </a:lnSpc>
              <a:buNone/>
            </a:pPr>
            <a:endParaRPr lang="en-US" sz="2400" dirty="0"/>
          </a:p>
        </p:txBody>
      </p:sp>
    </p:spTree>
    <p:extLst>
      <p:ext uri="{BB962C8B-B14F-4D97-AF65-F5344CB8AC3E}">
        <p14:creationId xmlns:p14="http://schemas.microsoft.com/office/powerpoint/2010/main" xmlns="" val="9863499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against the Ijarah Sukuk</a:t>
            </a:r>
            <a:endParaRPr lang="en-US" dirty="0"/>
          </a:p>
        </p:txBody>
      </p:sp>
      <p:sp>
        <p:nvSpPr>
          <p:cNvPr id="4" name="Content Placeholder 3"/>
          <p:cNvSpPr>
            <a:spLocks noGrp="1"/>
          </p:cNvSpPr>
          <p:nvPr>
            <p:ph idx="1"/>
          </p:nvPr>
        </p:nvSpPr>
        <p:spPr>
          <a:xfrm>
            <a:off x="457200" y="1600200"/>
            <a:ext cx="8229600" cy="4800600"/>
          </a:xfrm>
        </p:spPr>
        <p:txBody>
          <a:bodyPr>
            <a:normAutofit/>
          </a:bodyPr>
          <a:lstStyle/>
          <a:p>
            <a:pPr marL="0" indent="0">
              <a:lnSpc>
                <a:spcPct val="150000"/>
              </a:lnSpc>
              <a:buNone/>
            </a:pPr>
            <a:r>
              <a:rPr lang="en-US" sz="2400" b="1" u="sng" dirty="0" smtClean="0"/>
              <a:t>1. Guarantee </a:t>
            </a:r>
            <a:r>
              <a:rPr lang="en-US" sz="2400" b="1" u="sng" dirty="0"/>
              <a:t>in Sukuk issuance: </a:t>
            </a:r>
            <a:endParaRPr lang="en-US" sz="2400" b="1" u="sng" dirty="0" smtClean="0"/>
          </a:p>
          <a:p>
            <a:pPr>
              <a:lnSpc>
                <a:spcPct val="150000"/>
              </a:lnSpc>
            </a:pPr>
            <a:r>
              <a:rPr lang="en-US" sz="2400" dirty="0" smtClean="0"/>
              <a:t>Whereas guaranteeing of capital is prohibited by all schools of Islamic law.</a:t>
            </a:r>
          </a:p>
          <a:p>
            <a:pPr>
              <a:lnSpc>
                <a:spcPct val="150000"/>
              </a:lnSpc>
            </a:pPr>
            <a:r>
              <a:rPr lang="en-US" sz="2400" dirty="0" smtClean="0"/>
              <a:t>Even if the third party guaranteeing the capital </a:t>
            </a:r>
            <a:r>
              <a:rPr lang="en-US" sz="2400" dirty="0"/>
              <a:t>is government, it shall be declared </a:t>
            </a:r>
            <a:r>
              <a:rPr lang="en-US" sz="2400" dirty="0" smtClean="0"/>
              <a:t>non-permissible </a:t>
            </a:r>
            <a:r>
              <a:rPr lang="en-US" sz="2400" dirty="0"/>
              <a:t>as the government treasury is the</a:t>
            </a:r>
          </a:p>
          <a:p>
            <a:pPr>
              <a:lnSpc>
                <a:spcPct val="150000"/>
              </a:lnSpc>
            </a:pPr>
            <a:r>
              <a:rPr lang="en-US" sz="2400" dirty="0"/>
              <a:t>property of the whole community and should not be exposed to financial risk </a:t>
            </a:r>
            <a:r>
              <a:rPr lang="en-US" sz="2400" dirty="0" smtClean="0"/>
              <a:t>and venture </a:t>
            </a:r>
            <a:r>
              <a:rPr lang="en-US" sz="2400" dirty="0"/>
              <a:t>of some individuals or entities.</a:t>
            </a:r>
            <a:endParaRPr lang="en-US" sz="2400" dirty="0" smtClean="0"/>
          </a:p>
          <a:p>
            <a:pPr>
              <a:lnSpc>
                <a:spcPct val="150000"/>
              </a:lnSpc>
            </a:pPr>
            <a:endParaRPr lang="en-US" sz="2400" dirty="0"/>
          </a:p>
        </p:txBody>
      </p:sp>
    </p:spTree>
    <p:extLst>
      <p:ext uri="{BB962C8B-B14F-4D97-AF65-F5344CB8AC3E}">
        <p14:creationId xmlns:p14="http://schemas.microsoft.com/office/powerpoint/2010/main" xmlns="" val="25221468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against the Ijarah Sukuk</a:t>
            </a:r>
            <a:endParaRPr lang="en-US" dirty="0"/>
          </a:p>
        </p:txBody>
      </p:sp>
      <p:sp>
        <p:nvSpPr>
          <p:cNvPr id="4" name="Content Placeholder 3"/>
          <p:cNvSpPr>
            <a:spLocks noGrp="1"/>
          </p:cNvSpPr>
          <p:nvPr>
            <p:ph idx="1"/>
          </p:nvPr>
        </p:nvSpPr>
        <p:spPr>
          <a:xfrm>
            <a:off x="457200" y="1600200"/>
            <a:ext cx="8229600" cy="4800600"/>
          </a:xfrm>
        </p:spPr>
        <p:txBody>
          <a:bodyPr>
            <a:normAutofit fontScale="92500"/>
          </a:bodyPr>
          <a:lstStyle/>
          <a:p>
            <a:pPr marL="0" indent="0">
              <a:lnSpc>
                <a:spcPct val="150000"/>
              </a:lnSpc>
              <a:buNone/>
            </a:pPr>
            <a:r>
              <a:rPr lang="en-US" sz="2400" b="1" u="sng" dirty="0"/>
              <a:t>2</a:t>
            </a:r>
            <a:r>
              <a:rPr lang="en-US" sz="2400" b="1" u="sng" dirty="0" smtClean="0"/>
              <a:t>. </a:t>
            </a:r>
            <a:r>
              <a:rPr lang="en-US" sz="2400" b="1" u="sng" dirty="0"/>
              <a:t>The Sale and Lease Back Structure</a:t>
            </a:r>
            <a:r>
              <a:rPr lang="en-US" sz="2400" b="1" u="sng" dirty="0" smtClean="0"/>
              <a:t>: </a:t>
            </a:r>
          </a:p>
          <a:p>
            <a:pPr>
              <a:lnSpc>
                <a:spcPct val="150000"/>
              </a:lnSpc>
            </a:pPr>
            <a:r>
              <a:rPr lang="en-US" sz="2400" dirty="0"/>
              <a:t>R</a:t>
            </a:r>
            <a:r>
              <a:rPr lang="en-US" sz="2400" dirty="0" smtClean="0"/>
              <a:t>enting an asset </a:t>
            </a:r>
            <a:r>
              <a:rPr lang="en-US" sz="2400" dirty="0"/>
              <a:t>to the party who sold </a:t>
            </a:r>
            <a:r>
              <a:rPr lang="en-US" sz="2400" dirty="0" smtClean="0"/>
              <a:t>it, has been questioned by scholars.</a:t>
            </a:r>
          </a:p>
          <a:p>
            <a:pPr marL="0" indent="0">
              <a:lnSpc>
                <a:spcPct val="150000"/>
              </a:lnSpc>
              <a:buNone/>
            </a:pPr>
            <a:r>
              <a:rPr lang="en-US" sz="2400" b="1" u="sng" dirty="0" smtClean="0"/>
              <a:t>3. Pricing of Sukuk</a:t>
            </a:r>
          </a:p>
          <a:p>
            <a:pPr>
              <a:lnSpc>
                <a:spcPct val="150000"/>
              </a:lnSpc>
            </a:pPr>
            <a:r>
              <a:rPr lang="en-US" sz="2400" dirty="0" smtClean="0"/>
              <a:t>Muslim economists </a:t>
            </a:r>
            <a:r>
              <a:rPr lang="en-US" sz="2400" dirty="0"/>
              <a:t>and </a:t>
            </a:r>
            <a:r>
              <a:rPr lang="en-US" sz="2400" dirty="0" smtClean="0"/>
              <a:t>Shariah </a:t>
            </a:r>
            <a:r>
              <a:rPr lang="en-US" sz="2400" dirty="0"/>
              <a:t>scholars have not come up with an alternative to </a:t>
            </a:r>
            <a:r>
              <a:rPr lang="en-US" sz="2400" dirty="0" smtClean="0"/>
              <a:t>the interest </a:t>
            </a:r>
            <a:r>
              <a:rPr lang="en-US" sz="2400" dirty="0"/>
              <a:t>rate as a readily available indicator of profitability. Hence the use </a:t>
            </a:r>
            <a:r>
              <a:rPr lang="en-US" sz="2400" dirty="0" smtClean="0"/>
              <a:t>of LIBOR/KIBOR </a:t>
            </a:r>
            <a:r>
              <a:rPr lang="en-US" sz="2400" dirty="0"/>
              <a:t>as a benchmark has become part of the practice in Islamic </a:t>
            </a:r>
            <a:r>
              <a:rPr lang="en-US" sz="2400" dirty="0" smtClean="0"/>
              <a:t>financial institutions</a:t>
            </a:r>
            <a:r>
              <a:rPr lang="en-US" sz="2400" dirty="0"/>
              <a:t>.</a:t>
            </a:r>
          </a:p>
        </p:txBody>
      </p:sp>
    </p:spTree>
    <p:extLst>
      <p:ext uri="{BB962C8B-B14F-4D97-AF65-F5344CB8AC3E}">
        <p14:creationId xmlns:p14="http://schemas.microsoft.com/office/powerpoint/2010/main" xmlns="" val="29629633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against the Ijarah Sukuk</a:t>
            </a:r>
            <a:endParaRPr lang="en-US" dirty="0"/>
          </a:p>
        </p:txBody>
      </p:sp>
      <p:sp>
        <p:nvSpPr>
          <p:cNvPr id="4" name="Content Placeholder 3"/>
          <p:cNvSpPr>
            <a:spLocks noGrp="1"/>
          </p:cNvSpPr>
          <p:nvPr>
            <p:ph idx="1"/>
          </p:nvPr>
        </p:nvSpPr>
        <p:spPr>
          <a:xfrm>
            <a:off x="457200" y="1295400"/>
            <a:ext cx="8229600" cy="5334000"/>
          </a:xfrm>
        </p:spPr>
        <p:txBody>
          <a:bodyPr>
            <a:normAutofit/>
          </a:bodyPr>
          <a:lstStyle/>
          <a:p>
            <a:pPr marL="0" indent="0">
              <a:buNone/>
            </a:pPr>
            <a:r>
              <a:rPr lang="en-US" b="1" u="sng" dirty="0"/>
              <a:t>3. Pricing of Sukuk</a:t>
            </a:r>
          </a:p>
          <a:p>
            <a:pPr>
              <a:lnSpc>
                <a:spcPct val="150000"/>
              </a:lnSpc>
            </a:pPr>
            <a:r>
              <a:rPr lang="en-US" sz="2400" dirty="0"/>
              <a:t>However, in practice this return is not at </a:t>
            </a:r>
            <a:r>
              <a:rPr lang="en-US" sz="2400" dirty="0" smtClean="0"/>
              <a:t>all reflecting </a:t>
            </a:r>
            <a:r>
              <a:rPr lang="en-US" sz="2400" dirty="0"/>
              <a:t>the rental of the underlying asset but the prevalent interest rate. </a:t>
            </a:r>
            <a:r>
              <a:rPr lang="en-US" sz="2400" dirty="0" smtClean="0"/>
              <a:t>For example</a:t>
            </a:r>
            <a:r>
              <a:rPr lang="en-US" sz="2400" dirty="0"/>
              <a:t>, if there are two real assets which are totally different from each </a:t>
            </a:r>
            <a:r>
              <a:rPr lang="en-US" sz="2400" dirty="0" smtClean="0"/>
              <a:t>other, then </a:t>
            </a:r>
            <a:r>
              <a:rPr lang="en-US" sz="2400" dirty="0"/>
              <a:t>based on market realities we expect to have different rental income on </a:t>
            </a:r>
            <a:r>
              <a:rPr lang="en-US" sz="2400" dirty="0" smtClean="0"/>
              <a:t>them. </a:t>
            </a:r>
          </a:p>
          <a:p>
            <a:pPr>
              <a:lnSpc>
                <a:spcPct val="150000"/>
              </a:lnSpc>
            </a:pPr>
            <a:r>
              <a:rPr lang="en-US" sz="2400" dirty="0" smtClean="0"/>
              <a:t>However</a:t>
            </a:r>
            <a:r>
              <a:rPr lang="en-US" sz="2400" dirty="0"/>
              <a:t>, it is observed that same rate of return, as reflecting the prevailing </a:t>
            </a:r>
            <a:r>
              <a:rPr lang="en-US" sz="2400" dirty="0" smtClean="0"/>
              <a:t>interest rate</a:t>
            </a:r>
            <a:r>
              <a:rPr lang="en-US" sz="2400" dirty="0"/>
              <a:t>, is paid on them if they are used as underlying assets for two different </a:t>
            </a:r>
            <a:r>
              <a:rPr lang="en-US" sz="2400" dirty="0" smtClean="0"/>
              <a:t>Sukuk issues</a:t>
            </a:r>
            <a:endParaRPr lang="en-US" sz="2400" dirty="0"/>
          </a:p>
        </p:txBody>
      </p:sp>
    </p:spTree>
    <p:extLst>
      <p:ext uri="{BB962C8B-B14F-4D97-AF65-F5344CB8AC3E}">
        <p14:creationId xmlns:p14="http://schemas.microsoft.com/office/powerpoint/2010/main" xmlns="" val="14932585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lstStyle/>
          <a:p>
            <a:pPr marL="0" indent="0">
              <a:buNone/>
            </a:pPr>
            <a:r>
              <a:rPr lang="en-US" dirty="0" smtClean="0"/>
              <a:t>We revised lectures from 17 to 22 and discussed the following topics</a:t>
            </a:r>
          </a:p>
          <a:p>
            <a:r>
              <a:rPr lang="en-US" dirty="0" smtClean="0"/>
              <a:t>Ijarah</a:t>
            </a:r>
          </a:p>
          <a:p>
            <a:r>
              <a:rPr lang="en-US" dirty="0" smtClean="0"/>
              <a:t>Applications of Islamic Finance</a:t>
            </a:r>
          </a:p>
          <a:p>
            <a:r>
              <a:rPr lang="en-US" dirty="0" smtClean="0"/>
              <a:t>Islamic investment funds</a:t>
            </a:r>
          </a:p>
          <a:p>
            <a:r>
              <a:rPr lang="en-US" dirty="0" smtClean="0"/>
              <a:t>Sukuk</a:t>
            </a:r>
            <a:endParaRPr lang="en-US" dirty="0"/>
          </a:p>
        </p:txBody>
      </p:sp>
    </p:spTree>
    <p:extLst>
      <p:ext uri="{BB962C8B-B14F-4D97-AF65-F5344CB8AC3E}">
        <p14:creationId xmlns:p14="http://schemas.microsoft.com/office/powerpoint/2010/main" xmlns="" val="4251321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1. </a:t>
            </a:r>
            <a:r>
              <a:rPr lang="en-US" altLang="en-US" dirty="0" smtClean="0"/>
              <a:t>Usufruct and services</a:t>
            </a:r>
          </a:p>
        </p:txBody>
      </p:sp>
      <p:sp>
        <p:nvSpPr>
          <p:cNvPr id="19459" name="Content Placeholder 2"/>
          <p:cNvSpPr>
            <a:spLocks noGrp="1"/>
          </p:cNvSpPr>
          <p:nvPr>
            <p:ph idx="1"/>
          </p:nvPr>
        </p:nvSpPr>
        <p:spPr/>
        <p:txBody>
          <a:bodyPr/>
          <a:lstStyle/>
          <a:p>
            <a:pPr>
              <a:lnSpc>
                <a:spcPct val="150000"/>
              </a:lnSpc>
            </a:pPr>
            <a:r>
              <a:rPr lang="en-US" altLang="en-US" sz="2800" dirty="0" smtClean="0"/>
              <a:t>Ijarah may be executed on the utilization of the usufruct of tangible assets by transferring the right to use the usufruct of a specific asset to the agreed lessee for a specific period of time and for an agreed rental amount.</a:t>
            </a:r>
          </a:p>
        </p:txBody>
      </p:sp>
    </p:spTree>
    <p:extLst>
      <p:ext uri="{BB962C8B-B14F-4D97-AF65-F5344CB8AC3E}">
        <p14:creationId xmlns:p14="http://schemas.microsoft.com/office/powerpoint/2010/main" xmlns="" val="902547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07950" y="115888"/>
            <a:ext cx="8856663" cy="792162"/>
          </a:xfrm>
        </p:spPr>
        <p:txBody>
          <a:bodyPr/>
          <a:lstStyle/>
          <a:p>
            <a:pPr eaLnBrk="1" hangingPunct="1"/>
            <a:r>
              <a:rPr lang="en-US" altLang="en-US" sz="4000" dirty="0" smtClean="0"/>
              <a:t>1. </a:t>
            </a:r>
            <a:r>
              <a:rPr lang="en-US" altLang="en-US" sz="4000" dirty="0" smtClean="0"/>
              <a:t>Usufruct and services</a:t>
            </a:r>
            <a:endParaRPr lang="en-US" altLang="en-US" sz="2800" dirty="0" smtClean="0"/>
          </a:p>
        </p:txBody>
      </p:sp>
      <p:sp>
        <p:nvSpPr>
          <p:cNvPr id="21507" name="Content Placeholder 2"/>
          <p:cNvSpPr>
            <a:spLocks noGrp="1"/>
          </p:cNvSpPr>
          <p:nvPr>
            <p:ph idx="1"/>
          </p:nvPr>
        </p:nvSpPr>
        <p:spPr>
          <a:xfrm>
            <a:off x="468313" y="1096963"/>
            <a:ext cx="8229600" cy="5356225"/>
          </a:xfrm>
        </p:spPr>
        <p:txBody>
          <a:bodyPr/>
          <a:lstStyle/>
          <a:p>
            <a:pPr>
              <a:lnSpc>
                <a:spcPct val="150000"/>
              </a:lnSpc>
            </a:pPr>
            <a:r>
              <a:rPr lang="en-US" altLang="en-US" sz="2200" dirty="0" smtClean="0"/>
              <a:t>IFIs have adopted two modes of Ijarah which are the </a:t>
            </a:r>
            <a:r>
              <a:rPr lang="en-US" altLang="en-US" sz="2200" b="1" dirty="0" smtClean="0"/>
              <a:t>operating lease </a:t>
            </a:r>
            <a:r>
              <a:rPr lang="en-US" altLang="en-US" sz="2200" dirty="0" smtClean="0"/>
              <a:t>and the </a:t>
            </a:r>
            <a:r>
              <a:rPr lang="en-US" altLang="en-US" sz="2200" b="1" dirty="0" smtClean="0"/>
              <a:t>structured operating lease</a:t>
            </a:r>
            <a:r>
              <a:rPr lang="en-US" altLang="en-US" sz="2200" dirty="0" smtClean="0"/>
              <a:t>, that is, lease with transfer of ownership to lessee, which is also known as Ijarah </a:t>
            </a:r>
            <a:r>
              <a:rPr lang="en-US" altLang="en-US" sz="2200" dirty="0" err="1" smtClean="0"/>
              <a:t>Muntahia</a:t>
            </a:r>
            <a:r>
              <a:rPr lang="en-US" altLang="en-US" sz="2200" dirty="0" smtClean="0"/>
              <a:t> bi al-</a:t>
            </a:r>
            <a:r>
              <a:rPr lang="en-US" altLang="en-US" sz="2200" dirty="0" err="1" smtClean="0"/>
              <a:t>Tamlik</a:t>
            </a:r>
            <a:r>
              <a:rPr lang="en-US" altLang="en-US" sz="2200" dirty="0" smtClean="0"/>
              <a:t>.</a:t>
            </a:r>
          </a:p>
          <a:p>
            <a:pPr>
              <a:lnSpc>
                <a:spcPct val="150000"/>
              </a:lnSpc>
            </a:pPr>
            <a:r>
              <a:rPr lang="en-US" altLang="en-US" sz="2200" dirty="0" smtClean="0"/>
              <a:t>The subject matter of Ijarah may be an existing usufruct as well as usufruct to be established in the future where the asset is delivered in future.</a:t>
            </a:r>
          </a:p>
          <a:p>
            <a:pPr>
              <a:lnSpc>
                <a:spcPct val="150000"/>
              </a:lnSpc>
            </a:pPr>
            <a:r>
              <a:rPr lang="en-US" altLang="en-US" sz="2200" dirty="0" smtClean="0"/>
              <a:t>The rental amount received by financier shall be earned only upon effective delivery of the usufruct of the leased asset to the lessee</a:t>
            </a:r>
            <a:r>
              <a:rPr lang="en-US" altLang="en-US" sz="2400" dirty="0" smtClean="0"/>
              <a:t>.</a:t>
            </a:r>
          </a:p>
        </p:txBody>
      </p:sp>
    </p:spTree>
    <p:extLst>
      <p:ext uri="{BB962C8B-B14F-4D97-AF65-F5344CB8AC3E}">
        <p14:creationId xmlns:p14="http://schemas.microsoft.com/office/powerpoint/2010/main" xmlns="" val="3580417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4615</Words>
  <Application>Microsoft Office PowerPoint</Application>
  <PresentationFormat>On-screen Show (4:3)</PresentationFormat>
  <Paragraphs>349</Paragraphs>
  <Slides>77</Slides>
  <Notes>6</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Revision of Lecture 17 - 22</vt:lpstr>
      <vt:lpstr>Ijarah</vt:lpstr>
      <vt:lpstr>Ijarah</vt:lpstr>
      <vt:lpstr>Applications of Ijarah</vt:lpstr>
      <vt:lpstr>Types of Ijarah</vt:lpstr>
      <vt:lpstr>Features of Ijarah Contract</vt:lpstr>
      <vt:lpstr>1. Usufruct and services</vt:lpstr>
      <vt:lpstr>1. Usufruct and services</vt:lpstr>
      <vt:lpstr>1. Usufruct and services</vt:lpstr>
      <vt:lpstr>1. Usufruct and services</vt:lpstr>
      <vt:lpstr>2. Assets for Ijarah</vt:lpstr>
      <vt:lpstr>2. Assets for Ijarah</vt:lpstr>
      <vt:lpstr>2. Assets for Ijarah</vt:lpstr>
      <vt:lpstr>2. Assets for Ijarah</vt:lpstr>
      <vt:lpstr>2. Assets for Ijarah</vt:lpstr>
      <vt:lpstr>3. Ownership Rights and Liabilities</vt:lpstr>
      <vt:lpstr>3. Ownership Rights and Liabilities</vt:lpstr>
      <vt:lpstr>3. Ownership Rights and Liabilities</vt:lpstr>
      <vt:lpstr>3. Ownership Rights and Liabilities</vt:lpstr>
      <vt:lpstr>3. Ownership Rights and Liabilities</vt:lpstr>
      <vt:lpstr>3. Ownership Rights and Liabilities</vt:lpstr>
      <vt:lpstr>4. Utilization of Leased Assets</vt:lpstr>
      <vt:lpstr>4. Utilization of Leased Assets</vt:lpstr>
      <vt:lpstr>4. Utilization of Leased Assets</vt:lpstr>
      <vt:lpstr>5. Lease period</vt:lpstr>
      <vt:lpstr>6. Rental amount and payment </vt:lpstr>
      <vt:lpstr>6. Rental amount and payment </vt:lpstr>
      <vt:lpstr>Applications of Islamic Finance</vt:lpstr>
      <vt:lpstr>1. Project Financing</vt:lpstr>
      <vt:lpstr>Financing of a Single Transaction</vt:lpstr>
      <vt:lpstr>Financing of a Single Transaction</vt:lpstr>
      <vt:lpstr>Financing of a Single Transaction</vt:lpstr>
      <vt:lpstr>Financing of a Single Transaction</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2. Working Capital Financing</vt:lpstr>
      <vt:lpstr>3. Import Financing</vt:lpstr>
      <vt:lpstr>3. Import Financing</vt:lpstr>
      <vt:lpstr>4. Export Financing </vt:lpstr>
      <vt:lpstr>4. Export Financing </vt:lpstr>
      <vt:lpstr>4. Export Financing </vt:lpstr>
      <vt:lpstr>4. Export Financing </vt:lpstr>
      <vt:lpstr>Islamic Investment Funds</vt:lpstr>
      <vt:lpstr>1. Principles of Islamic Investment funds</vt:lpstr>
      <vt:lpstr>Slide 50</vt:lpstr>
      <vt:lpstr>Funds operating in the Market</vt:lpstr>
      <vt:lpstr>2. Modes of Investment</vt:lpstr>
      <vt:lpstr>Sukuk</vt:lpstr>
      <vt:lpstr>Definition</vt:lpstr>
      <vt:lpstr>Slide 55</vt:lpstr>
      <vt:lpstr>Introduction of Sukuk</vt:lpstr>
      <vt:lpstr>Introduction of Sukuk</vt:lpstr>
      <vt:lpstr>Objectives of Sukuk</vt:lpstr>
      <vt:lpstr>Basics of Sukuk</vt:lpstr>
      <vt:lpstr>Basics of Sukuk </vt:lpstr>
      <vt:lpstr>Basics of Sukuk </vt:lpstr>
      <vt:lpstr>Sukuk in Secondary Market</vt:lpstr>
      <vt:lpstr>Secondary Market of Sukuk</vt:lpstr>
      <vt:lpstr>Advantage of Sukuk - Issuer</vt:lpstr>
      <vt:lpstr>Advantage of Sukuk - Investor</vt:lpstr>
      <vt:lpstr>Some Popular Sukuk</vt:lpstr>
      <vt:lpstr>Sukuk versus Conventional Bonds</vt:lpstr>
      <vt:lpstr>Sukuk versus Conventional Bonds</vt:lpstr>
      <vt:lpstr>Sukuk versus Conventional Bonds</vt:lpstr>
      <vt:lpstr>Controversies in Sukuk</vt:lpstr>
      <vt:lpstr>Controversies in Sukuk</vt:lpstr>
      <vt:lpstr>Criticism against the Ijarah Sukuk</vt:lpstr>
      <vt:lpstr>Criticism against the Ijarah Sukuk</vt:lpstr>
      <vt:lpstr>Criticism against the Ijarah Sukuk</vt:lpstr>
      <vt:lpstr>Criticism against the Ijarah Sukuk</vt:lpstr>
      <vt:lpstr>Slide 76</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Ijarah</dc:title>
  <dc:creator>Administrator</dc:creator>
  <cp:lastModifiedBy>Administrator</cp:lastModifiedBy>
  <cp:revision>10</cp:revision>
  <dcterms:created xsi:type="dcterms:W3CDTF">2006-08-16T00:00:00Z</dcterms:created>
  <dcterms:modified xsi:type="dcterms:W3CDTF">2013-12-29T13:26:36Z</dcterms:modified>
</cp:coreProperties>
</file>