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272" r:id="rId4"/>
    <p:sldId id="275" r:id="rId5"/>
    <p:sldId id="276" r:id="rId6"/>
    <p:sldId id="277" r:id="rId7"/>
    <p:sldId id="278" r:id="rId8"/>
    <p:sldId id="279" r:id="rId9"/>
    <p:sldId id="280" r:id="rId10"/>
    <p:sldId id="281" r:id="rId11"/>
    <p:sldId id="282" r:id="rId12"/>
    <p:sldId id="285" r:id="rId13"/>
    <p:sldId id="286" r:id="rId14"/>
    <p:sldId id="287" r:id="rId15"/>
    <p:sldId id="288" r:id="rId16"/>
    <p:sldId id="289" r:id="rId17"/>
    <p:sldId id="291" r:id="rId18"/>
    <p:sldId id="293" r:id="rId19"/>
    <p:sldId id="295" r:id="rId20"/>
    <p:sldId id="297" r:id="rId21"/>
    <p:sldId id="300" r:id="rId22"/>
    <p:sldId id="301" r:id="rId23"/>
    <p:sldId id="310" r:id="rId24"/>
    <p:sldId id="311" r:id="rId25"/>
    <p:sldId id="312" r:id="rId26"/>
    <p:sldId id="316" r:id="rId27"/>
    <p:sldId id="319" r:id="rId28"/>
    <p:sldId id="326" r:id="rId29"/>
    <p:sldId id="327" r:id="rId30"/>
    <p:sldId id="328" r:id="rId31"/>
    <p:sldId id="329" r:id="rId32"/>
    <p:sldId id="330" r:id="rId33"/>
    <p:sldId id="331" r:id="rId34"/>
    <p:sldId id="332" r:id="rId35"/>
    <p:sldId id="334" r:id="rId36"/>
    <p:sldId id="336" r:id="rId37"/>
    <p:sldId id="337" r:id="rId38"/>
    <p:sldId id="338" r:id="rId39"/>
    <p:sldId id="351" r:id="rId40"/>
    <p:sldId id="352" r:id="rId41"/>
    <p:sldId id="353" r:id="rId42"/>
    <p:sldId id="354" r:id="rId43"/>
    <p:sldId id="355" r:id="rId44"/>
    <p:sldId id="356" r:id="rId45"/>
    <p:sldId id="357" r:id="rId46"/>
    <p:sldId id="358" r:id="rId47"/>
    <p:sldId id="359" r:id="rId48"/>
    <p:sldId id="360" r:id="rId49"/>
    <p:sldId id="361" r:id="rId50"/>
    <p:sldId id="362" r:id="rId51"/>
    <p:sldId id="37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3" d="100"/>
          <a:sy n="33" d="100"/>
        </p:scale>
        <p:origin x="-1670" y="-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CDD951-868A-42A4-B93D-0BAC8F6DC30C}" type="datetimeFigureOut">
              <a:rPr lang="en-US" smtClean="0"/>
              <a:pPr/>
              <a:t>12/31/2013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D6851-955F-4C23-A3A2-4177C7C2657B}" type="slidenum">
              <a:rPr lang="en-US" smtClean="0"/>
              <a:pPr/>
              <a:t>‹#›</a:t>
            </a:fld>
            <a:endParaRPr lang="en-US"/>
          </a:p>
        </p:txBody>
      </p:sp>
    </p:spTree>
    <p:extLst>
      <p:ext uri="{BB962C8B-B14F-4D97-AF65-F5344CB8AC3E}">
        <p14:creationId xmlns:p14="http://schemas.microsoft.com/office/powerpoint/2010/main" xmlns="" val="417565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E21F84A2-ACEA-43BF-BD71-3581F2CE70BC}" type="slidenum">
              <a:rPr lang="ar-SA" altLang="en-US" smtClean="0">
                <a:latin typeface="Arial" charset="0"/>
              </a:rPr>
              <a:pPr rtl="1" eaLnBrk="1" hangingPunct="1">
                <a:spcBef>
                  <a:spcPct val="0"/>
                </a:spcBef>
              </a:pPr>
              <a:t>3</a:t>
            </a:fld>
            <a:endParaRPr lang="en-US" altLang="en-US" smtClean="0">
              <a:latin typeface="Arial" charset="0"/>
            </a:endParaRPr>
          </a:p>
        </p:txBody>
      </p:sp>
      <p:sp>
        <p:nvSpPr>
          <p:cNvPr id="54275"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4276"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5159C8DA-4294-49C0-B76F-862B95CC5593}" type="slidenum">
              <a:rPr lang="ar-SA" altLang="en-US" smtClean="0">
                <a:latin typeface="Arial" charset="0"/>
              </a:rPr>
              <a:pPr rtl="1" eaLnBrk="1" hangingPunct="1">
                <a:spcBef>
                  <a:spcPct val="0"/>
                </a:spcBef>
              </a:pPr>
              <a:t>15</a:t>
            </a:fld>
            <a:endParaRPr lang="en-US" altLang="en-US" smtClean="0">
              <a:latin typeface="Arial" charset="0"/>
            </a:endParaRPr>
          </a:p>
        </p:txBody>
      </p:sp>
      <p:sp>
        <p:nvSpPr>
          <p:cNvPr id="68611"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8612"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FC165237-DEC3-4589-BA3D-1EDA00D6A30F}" type="slidenum">
              <a:rPr lang="ar-SA" altLang="en-US" smtClean="0">
                <a:latin typeface="Arial" charset="0"/>
              </a:rPr>
              <a:pPr rtl="1" eaLnBrk="1" hangingPunct="1">
                <a:spcBef>
                  <a:spcPct val="0"/>
                </a:spcBef>
              </a:pPr>
              <a:t>16</a:t>
            </a:fld>
            <a:endParaRPr lang="en-US" altLang="en-US" smtClean="0">
              <a:latin typeface="Arial" charset="0"/>
            </a:endParaRPr>
          </a:p>
        </p:txBody>
      </p:sp>
      <p:sp>
        <p:nvSpPr>
          <p:cNvPr id="69635"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9636"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0D347E13-FEE1-46CA-9A5D-152BC2FECEAA}" type="slidenum">
              <a:rPr lang="ar-SA" altLang="en-US" smtClean="0">
                <a:latin typeface="Arial" charset="0"/>
              </a:rPr>
              <a:pPr rtl="1" eaLnBrk="1" hangingPunct="1">
                <a:spcBef>
                  <a:spcPct val="0"/>
                </a:spcBef>
              </a:pPr>
              <a:t>17</a:t>
            </a:fld>
            <a:endParaRPr lang="en-US" altLang="en-US" smtClean="0">
              <a:latin typeface="Arial" charset="0"/>
            </a:endParaRPr>
          </a:p>
        </p:txBody>
      </p:sp>
      <p:sp>
        <p:nvSpPr>
          <p:cNvPr id="7168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1684"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3205BE94-324B-42CD-973D-D59B53670CA8}" type="slidenum">
              <a:rPr lang="ar-SA" altLang="en-US" smtClean="0">
                <a:latin typeface="Arial" charset="0"/>
              </a:rPr>
              <a:pPr rtl="1" eaLnBrk="1" hangingPunct="1">
                <a:spcBef>
                  <a:spcPct val="0"/>
                </a:spcBef>
              </a:pPr>
              <a:t>18</a:t>
            </a:fld>
            <a:endParaRPr lang="en-US" altLang="en-US" smtClean="0">
              <a:latin typeface="Arial" charset="0"/>
            </a:endParaRPr>
          </a:p>
        </p:txBody>
      </p:sp>
      <p:sp>
        <p:nvSpPr>
          <p:cNvPr id="73731"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3732"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3335AB47-6676-4546-8D9E-3CCA76C90D18}" type="slidenum">
              <a:rPr lang="ar-SA" altLang="en-US" smtClean="0">
                <a:latin typeface="Arial" charset="0"/>
              </a:rPr>
              <a:pPr rtl="1" eaLnBrk="1" hangingPunct="1">
                <a:spcBef>
                  <a:spcPct val="0"/>
                </a:spcBef>
              </a:pPr>
              <a:t>19</a:t>
            </a:fld>
            <a:endParaRPr lang="en-US" altLang="en-US" smtClean="0">
              <a:latin typeface="Arial" charset="0"/>
            </a:endParaRPr>
          </a:p>
        </p:txBody>
      </p:sp>
      <p:sp>
        <p:nvSpPr>
          <p:cNvPr id="7577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578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AB3B9964-2E11-42A7-A197-96213401B1BC}" type="slidenum">
              <a:rPr lang="ar-SA" altLang="en-US" smtClean="0">
                <a:latin typeface="Arial" charset="0"/>
              </a:rPr>
              <a:pPr rtl="1" eaLnBrk="1" hangingPunct="1">
                <a:spcBef>
                  <a:spcPct val="0"/>
                </a:spcBef>
              </a:pPr>
              <a:t>20</a:t>
            </a:fld>
            <a:endParaRPr lang="en-US" altLang="en-US" smtClean="0">
              <a:latin typeface="Arial" charset="0"/>
            </a:endParaRPr>
          </a:p>
        </p:txBody>
      </p:sp>
      <p:sp>
        <p:nvSpPr>
          <p:cNvPr id="77827"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7828"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B163AE98-82A6-454D-92DB-6BEE0DD12605}" type="slidenum">
              <a:rPr lang="ar-SA" altLang="en-US" smtClean="0">
                <a:latin typeface="Arial" charset="0"/>
              </a:rPr>
              <a:pPr rtl="1" eaLnBrk="1" hangingPunct="1">
                <a:spcBef>
                  <a:spcPct val="0"/>
                </a:spcBef>
              </a:pPr>
              <a:t>21</a:t>
            </a:fld>
            <a:endParaRPr lang="en-US" altLang="en-US" smtClean="0">
              <a:latin typeface="Arial" charset="0"/>
            </a:endParaRPr>
          </a:p>
        </p:txBody>
      </p:sp>
      <p:sp>
        <p:nvSpPr>
          <p:cNvPr id="8089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8090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39D7AB47-6F4E-40AA-892F-4E22CE3CD6FB}" type="slidenum">
              <a:rPr lang="en-US" altLang="en-US" sz="1400" smtClean="0">
                <a:solidFill>
                  <a:srgbClr val="FFFFFF"/>
                </a:solidFill>
              </a:rPr>
              <a:pPr/>
              <a:t>22</a:t>
            </a:fld>
            <a:endParaRPr lang="en-US" altLang="en-US" sz="1400" smtClean="0">
              <a:solidFill>
                <a:srgbClr val="FFFFFF"/>
              </a:solidFill>
            </a:endParaRPr>
          </a:p>
        </p:txBody>
      </p:sp>
      <p:sp>
        <p:nvSpPr>
          <p:cNvPr id="28675"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8676"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0B3C562E-0783-49FF-8342-411E91D4932A}" type="slidenum">
              <a:rPr lang="en-US" altLang="en-US" sz="1400" smtClean="0">
                <a:solidFill>
                  <a:srgbClr val="FFFFFF"/>
                </a:solidFill>
              </a:rPr>
              <a:pPr/>
              <a:t>23</a:t>
            </a:fld>
            <a:endParaRPr lang="en-US" altLang="en-US" sz="1400" smtClean="0">
              <a:solidFill>
                <a:srgbClr val="FFFFFF"/>
              </a:solidFill>
            </a:endParaRPr>
          </a:p>
        </p:txBody>
      </p:sp>
      <p:sp>
        <p:nvSpPr>
          <p:cNvPr id="29699"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9700"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17B818B1-33BE-49A2-B1DD-B95A4D8F9E84}" type="slidenum">
              <a:rPr lang="en-US" altLang="en-US" sz="1400" smtClean="0">
                <a:solidFill>
                  <a:srgbClr val="FFFFFF"/>
                </a:solidFill>
              </a:rPr>
              <a:pPr/>
              <a:t>24</a:t>
            </a:fld>
            <a:endParaRPr lang="en-US" altLang="en-US" sz="1400" smtClean="0">
              <a:solidFill>
                <a:srgbClr val="FFFFFF"/>
              </a:solidFill>
            </a:endParaRPr>
          </a:p>
        </p:txBody>
      </p:sp>
      <p:sp>
        <p:nvSpPr>
          <p:cNvPr id="30723"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0724"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182CD2B4-5628-4923-8639-71AEB285372A}" type="slidenum">
              <a:rPr lang="ar-SA" altLang="en-US" smtClean="0">
                <a:latin typeface="Arial" charset="0"/>
              </a:rPr>
              <a:pPr rtl="1" eaLnBrk="1" hangingPunct="1">
                <a:spcBef>
                  <a:spcPct val="0"/>
                </a:spcBef>
              </a:pPr>
              <a:t>4</a:t>
            </a:fld>
            <a:endParaRPr lang="en-US" altLang="en-US" smtClean="0">
              <a:latin typeface="Arial" charset="0"/>
            </a:endParaRPr>
          </a:p>
        </p:txBody>
      </p:sp>
      <p:sp>
        <p:nvSpPr>
          <p:cNvPr id="5529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530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6007D9A2-DD17-40F1-A1C4-20360FEE85E2}" type="slidenum">
              <a:rPr lang="en-US" altLang="en-US" sz="1400" smtClean="0">
                <a:solidFill>
                  <a:srgbClr val="FFFFFF"/>
                </a:solidFill>
              </a:rPr>
              <a:pPr/>
              <a:t>28</a:t>
            </a:fld>
            <a:endParaRPr lang="en-US" altLang="en-US" sz="1400" smtClean="0">
              <a:solidFill>
                <a:srgbClr val="FFFFFF"/>
              </a:solidFill>
            </a:endParaRPr>
          </a:p>
        </p:txBody>
      </p:sp>
      <p:sp>
        <p:nvSpPr>
          <p:cNvPr id="35843"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5844"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ACE2A886-0399-4B30-AAF8-1740570FD320}" type="slidenum">
              <a:rPr lang="en-US" altLang="en-US" sz="1400" smtClean="0">
                <a:solidFill>
                  <a:srgbClr val="FFFFFF"/>
                </a:solidFill>
              </a:rPr>
              <a:pPr/>
              <a:t>29</a:t>
            </a:fld>
            <a:endParaRPr lang="en-US" altLang="en-US" sz="1400" smtClean="0">
              <a:solidFill>
                <a:srgbClr val="FFFFFF"/>
              </a:solidFill>
            </a:endParaRPr>
          </a:p>
        </p:txBody>
      </p:sp>
      <p:sp>
        <p:nvSpPr>
          <p:cNvPr id="39939"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AFBC1045-5AD1-4030-87AB-1549F0348ED1}" type="slidenum">
              <a:rPr lang="en-US" altLang="en-US" sz="1400" smtClean="0">
                <a:solidFill>
                  <a:srgbClr val="FFFFFF"/>
                </a:solidFill>
              </a:rPr>
              <a:pPr/>
              <a:t>30</a:t>
            </a:fld>
            <a:endParaRPr lang="en-US" altLang="en-US" sz="1400" smtClean="0">
              <a:solidFill>
                <a:srgbClr val="FFFFFF"/>
              </a:solidFill>
            </a:endParaRPr>
          </a:p>
        </p:txBody>
      </p:sp>
      <p:sp>
        <p:nvSpPr>
          <p:cNvPr id="40963"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0964"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33980AD-7803-4A54-9479-DB82C07017C3}" type="slidenum">
              <a:rPr lang="en-US" altLang="en-US"/>
              <a:pPr/>
              <a:t>37</a:t>
            </a:fld>
            <a:endParaRPr lang="en-US" alt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a:xfrm>
            <a:off x="686421" y="4344025"/>
            <a:ext cx="5485158" cy="4114488"/>
          </a:xfrm>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3738"/>
            <a:ext cx="4570413"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400">
              <a:latin typeface="Albany" pitchFamily="18"/>
              <a:cs typeface="Tahoma" pitchFamily="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3738"/>
            <a:ext cx="4570413"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400">
              <a:latin typeface="Albany" pitchFamily="18"/>
              <a:cs typeface="Tahoma" pitchFamily="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3738"/>
            <a:ext cx="4570413"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400">
              <a:latin typeface="Albany" pitchFamily="18"/>
              <a:cs typeface="Tahoma" pitchFamily="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3738"/>
            <a:ext cx="4570413"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400">
              <a:latin typeface="Albany" pitchFamily="18"/>
              <a:cs typeface="Tahoma" pitchFamily="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3738"/>
            <a:ext cx="4570413"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400">
              <a:latin typeface="Albany" pitchFamily="18"/>
              <a:cs typeface="Tahoma" pitchFamily="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3738"/>
            <a:ext cx="4570413"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40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F181C67E-D1A1-4FA9-8038-9034E5406AFD}" type="slidenum">
              <a:rPr lang="ar-SA" altLang="en-US" smtClean="0">
                <a:latin typeface="Arial" charset="0"/>
              </a:rPr>
              <a:pPr rtl="1" eaLnBrk="1" hangingPunct="1">
                <a:spcBef>
                  <a:spcPct val="0"/>
                </a:spcBef>
              </a:pPr>
              <a:t>6</a:t>
            </a:fld>
            <a:endParaRPr lang="en-US" altLang="en-US" smtClean="0">
              <a:latin typeface="Arial" charset="0"/>
            </a:endParaRPr>
          </a:p>
        </p:txBody>
      </p:sp>
      <p:sp>
        <p:nvSpPr>
          <p:cNvPr id="5632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56324"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3738"/>
            <a:ext cx="4570413"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40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C2247A55-F0CB-43FF-A47C-D591E65EF9BA}" type="slidenum">
              <a:rPr lang="ar-SA" altLang="en-US" smtClean="0">
                <a:latin typeface="Arial" charset="0"/>
              </a:rPr>
              <a:pPr rtl="1" eaLnBrk="1" hangingPunct="1">
                <a:spcBef>
                  <a:spcPct val="0"/>
                </a:spcBef>
              </a:pPr>
              <a:t>9</a:t>
            </a:fld>
            <a:endParaRPr lang="en-US" altLang="en-US" smtClean="0">
              <a:latin typeface="Arial" charset="0"/>
            </a:endParaRPr>
          </a:p>
        </p:txBody>
      </p:sp>
      <p:sp>
        <p:nvSpPr>
          <p:cNvPr id="6041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042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87F8A050-7D0A-4A66-81CE-D4A51EEA4F85}" type="slidenum">
              <a:rPr lang="ar-SA" altLang="en-US" smtClean="0">
                <a:latin typeface="Arial" charset="0"/>
              </a:rPr>
              <a:pPr rtl="1" eaLnBrk="1" hangingPunct="1">
                <a:spcBef>
                  <a:spcPct val="0"/>
                </a:spcBef>
              </a:pPr>
              <a:t>10</a:t>
            </a:fld>
            <a:endParaRPr lang="en-US" altLang="en-US" smtClean="0">
              <a:latin typeface="Arial" charset="0"/>
            </a:endParaRPr>
          </a:p>
        </p:txBody>
      </p:sp>
      <p:sp>
        <p:nvSpPr>
          <p:cNvPr id="6144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26B68DE8-A640-43A0-A43A-4ACBE1D5D6E8}" type="slidenum">
              <a:rPr lang="ar-SA" altLang="en-US" smtClean="0">
                <a:latin typeface="Arial" charset="0"/>
              </a:rPr>
              <a:pPr rtl="1" eaLnBrk="1" hangingPunct="1">
                <a:spcBef>
                  <a:spcPct val="0"/>
                </a:spcBef>
              </a:pPr>
              <a:t>11</a:t>
            </a:fld>
            <a:endParaRPr lang="en-US" altLang="en-US" smtClean="0">
              <a:latin typeface="Arial" charset="0"/>
            </a:endParaRPr>
          </a:p>
        </p:txBody>
      </p:sp>
      <p:sp>
        <p:nvSpPr>
          <p:cNvPr id="62467"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2468"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A8D64D6B-751B-4EBB-A646-C5ACD4482AC1}" type="slidenum">
              <a:rPr lang="ar-SA" altLang="en-US" smtClean="0">
                <a:latin typeface="Arial" charset="0"/>
              </a:rPr>
              <a:pPr rtl="1" eaLnBrk="1" hangingPunct="1">
                <a:spcBef>
                  <a:spcPct val="0"/>
                </a:spcBef>
              </a:pPr>
              <a:t>12</a:t>
            </a:fld>
            <a:endParaRPr lang="en-US" altLang="en-US" smtClean="0">
              <a:latin typeface="Arial" charset="0"/>
            </a:endParaRPr>
          </a:p>
        </p:txBody>
      </p:sp>
      <p:sp>
        <p:nvSpPr>
          <p:cNvPr id="64515"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4516"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89D34077-B85D-45C3-A05E-A18155147E0D}" type="slidenum">
              <a:rPr lang="ar-SA" altLang="en-US" smtClean="0">
                <a:latin typeface="Arial" charset="0"/>
              </a:rPr>
              <a:pPr rtl="1" eaLnBrk="1" hangingPunct="1">
                <a:spcBef>
                  <a:spcPct val="0"/>
                </a:spcBef>
              </a:pPr>
              <a:t>13</a:t>
            </a:fld>
            <a:endParaRPr lang="en-US" altLang="en-US" smtClean="0">
              <a:latin typeface="Arial" charset="0"/>
            </a:endParaRPr>
          </a:p>
        </p:txBody>
      </p:sp>
      <p:sp>
        <p:nvSpPr>
          <p:cNvPr id="6553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554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7B601C33-D266-4E68-B305-3DA1EF8D9CB3}" type="slidenum">
              <a:rPr lang="ar-SA" altLang="en-US" smtClean="0">
                <a:latin typeface="Arial" charset="0"/>
              </a:rPr>
              <a:pPr rtl="1" eaLnBrk="1" hangingPunct="1">
                <a:spcBef>
                  <a:spcPct val="0"/>
                </a:spcBef>
              </a:pPr>
              <a:t>14</a:t>
            </a:fld>
            <a:endParaRPr lang="en-US" altLang="en-US" smtClean="0">
              <a:latin typeface="Arial" charset="0"/>
            </a:endParaRPr>
          </a:p>
        </p:txBody>
      </p:sp>
      <p:sp>
        <p:nvSpPr>
          <p:cNvPr id="6656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6564"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4838" cy="113823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4838" cy="4521200"/>
          </a:xfrm>
        </p:spPr>
        <p:txBody>
          <a:bodyPr rtlCol="0">
            <a:normAutofit/>
          </a:bodyPr>
          <a:lstStyle/>
          <a:p>
            <a:pPr lvl="0"/>
            <a:endParaRPr lang="en-US" noProof="0" smtClean="0"/>
          </a:p>
        </p:txBody>
      </p:sp>
      <p:sp>
        <p:nvSpPr>
          <p:cNvPr id="4" name="Rectangle 3"/>
          <p:cNvSpPr>
            <a:spLocks noGrp="1" noChangeArrowheads="1"/>
          </p:cNvSpPr>
          <p:nvPr>
            <p:ph type="dt" idx="10"/>
          </p:nvPr>
        </p:nvSpPr>
        <p:spPr/>
        <p:txBody>
          <a:bodyPr/>
          <a:lstStyle>
            <a:lvl1pPr>
              <a:defRPr/>
            </a:lvl1pPr>
          </a:lstStyle>
          <a:p>
            <a:pPr>
              <a:defRPr/>
            </a:pPr>
            <a:endParaRPr lang="en-US"/>
          </a:p>
        </p:txBody>
      </p:sp>
      <p:sp>
        <p:nvSpPr>
          <p:cNvPr id="5" name="Rectangle 4"/>
          <p:cNvSpPr>
            <a:spLocks noGrp="1" noChangeArrowheads="1"/>
          </p:cNvSpPr>
          <p:nvPr>
            <p:ph type="ftr" idx="11"/>
          </p:nvPr>
        </p:nvSpPr>
        <p:spPr/>
        <p:txBody>
          <a:bodyPr/>
          <a:lstStyle>
            <a:lvl1pPr>
              <a:defRPr/>
            </a:lvl1pPr>
          </a:lstStyle>
          <a:p>
            <a:pPr>
              <a:defRPr/>
            </a:pPr>
            <a:endParaRPr lang="en-US"/>
          </a:p>
        </p:txBody>
      </p:sp>
      <p:sp>
        <p:nvSpPr>
          <p:cNvPr id="6" name="Rectangle 5"/>
          <p:cNvSpPr>
            <a:spLocks noGrp="1" noChangeArrowheads="1"/>
          </p:cNvSpPr>
          <p:nvPr>
            <p:ph type="sldNum" idx="12"/>
          </p:nvPr>
        </p:nvSpPr>
        <p:spPr/>
        <p:txBody>
          <a:bodyPr/>
          <a:lstStyle>
            <a:lvl1pPr>
              <a:defRPr/>
            </a:lvl1pPr>
          </a:lstStyle>
          <a:p>
            <a:pPr>
              <a:defRPr/>
            </a:pPr>
            <a:fld id="{24C66434-5474-46B5-901C-6A319DDA0C9F}" type="slidenum">
              <a:rPr lang="ar-SA"/>
              <a:pPr>
                <a:defRPr/>
              </a:pPr>
              <a:t>‹#›</a:t>
            </a:fld>
            <a:endParaRPr lang="en-US"/>
          </a:p>
        </p:txBody>
      </p:sp>
    </p:spTree>
    <p:extLst>
      <p:ext uri="{BB962C8B-B14F-4D97-AF65-F5344CB8AC3E}">
        <p14:creationId xmlns:p14="http://schemas.microsoft.com/office/powerpoint/2010/main" xmlns="" val="1567232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3.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9.png"/><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Revision of Lectures 23 to 27</a:t>
            </a:r>
            <a:endParaRPr lang="en-US" dirty="0"/>
          </a:p>
        </p:txBody>
      </p:sp>
    </p:spTree>
    <p:extLst>
      <p:ext uri="{BB962C8B-B14F-4D97-AF65-F5344CB8AC3E}">
        <p14:creationId xmlns:p14="http://schemas.microsoft.com/office/powerpoint/2010/main" xmlns="" val="2797288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7200" y="152400"/>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smtClean="0"/>
              <a:t>Risks faced by Financial Institutions</a:t>
            </a:r>
          </a:p>
        </p:txBody>
      </p:sp>
      <p:sp>
        <p:nvSpPr>
          <p:cNvPr id="12290" name="Rectangle 2"/>
          <p:cNvSpPr>
            <a:spLocks noGrp="1" noChangeArrowheads="1"/>
          </p:cNvSpPr>
          <p:nvPr>
            <p:ph idx="1"/>
          </p:nvPr>
        </p:nvSpPr>
        <p:spPr>
          <a:xfrm>
            <a:off x="457200" y="1600200"/>
            <a:ext cx="8229600" cy="4687888"/>
          </a:xfrm>
        </p:spPr>
        <p:txBody>
          <a:bodyPr rtlCol="0">
            <a:normAutofit/>
          </a:bodyPr>
          <a:lstStyle/>
          <a:p>
            <a:pPr marL="0" indent="0" fontAlgn="auto">
              <a:spcAft>
                <a:spcPts val="0"/>
              </a:spcAft>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altLang="en-US" dirty="0" smtClean="0"/>
              <a:t>3. Liquidity risk</a:t>
            </a:r>
          </a:p>
          <a:p>
            <a:pPr lvl="1">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altLang="en-US" dirty="0" smtClean="0"/>
              <a:t>Funding liquidity risk (the </a:t>
            </a:r>
            <a:r>
              <a:rPr lang="en-US" altLang="en-US" dirty="0"/>
              <a:t>ability to settle obligations immediately when </a:t>
            </a:r>
            <a:r>
              <a:rPr lang="en-US" altLang="en-US" dirty="0" smtClean="0"/>
              <a:t>they fall due</a:t>
            </a:r>
            <a:r>
              <a:rPr lang="en-US" altLang="en-US" dirty="0"/>
              <a:t>)</a:t>
            </a:r>
            <a:endParaRPr lang="en-US" altLang="en-US" dirty="0" smtClean="0"/>
          </a:p>
          <a:p>
            <a:pPr lvl="1">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altLang="en-US" dirty="0" smtClean="0"/>
              <a:t>Trading liquidity risk</a:t>
            </a:r>
          </a:p>
          <a:p>
            <a:pPr marL="457200" lvl="1" indent="0" fontAlgn="auto">
              <a:spcAft>
                <a:spcPts val="0"/>
              </a:spcAft>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endParaRPr lang="en-US" altLang="en-US" dirty="0" smtClean="0"/>
          </a:p>
        </p:txBody>
      </p:sp>
    </p:spTree>
    <p:extLst>
      <p:ext uri="{BB962C8B-B14F-4D97-AF65-F5344CB8AC3E}">
        <p14:creationId xmlns:p14="http://schemas.microsoft.com/office/powerpoint/2010/main" xmlns="" val="33814577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52400"/>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smtClean="0"/>
              <a:t>Risks faced by Financial Institutions</a:t>
            </a:r>
          </a:p>
        </p:txBody>
      </p:sp>
      <p:sp>
        <p:nvSpPr>
          <p:cNvPr id="15363" name="Rectangle 2"/>
          <p:cNvSpPr>
            <a:spLocks noGrp="1" noChangeArrowheads="1"/>
          </p:cNvSpPr>
          <p:nvPr>
            <p:ph idx="1"/>
          </p:nvPr>
        </p:nvSpPr>
        <p:spPr>
          <a:xfrm>
            <a:off x="457200" y="1600200"/>
            <a:ext cx="8229600" cy="4687888"/>
          </a:xfrm>
        </p:spPr>
        <p:txBody>
          <a:bodyPr/>
          <a:lstStyle/>
          <a:p>
            <a:pPr marL="0" indent="0">
              <a:lnSpc>
                <a:spcPct val="150000"/>
              </a:lnSpc>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4. Operational risk</a:t>
            </a:r>
          </a:p>
          <a:p>
            <a:pPr lvl="1">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People risk (employees turnover)</a:t>
            </a:r>
          </a:p>
          <a:p>
            <a:pPr lvl="1">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Technology risk (rapidly changing cost efficient technologies)</a:t>
            </a:r>
          </a:p>
          <a:p>
            <a:pPr lvl="1">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Process risk (Obsolete process)</a:t>
            </a:r>
          </a:p>
          <a:p>
            <a:pPr lvl="1">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Legal and regulatory risks</a:t>
            </a:r>
          </a:p>
        </p:txBody>
      </p:sp>
    </p:spTree>
    <p:extLst>
      <p:ext uri="{BB962C8B-B14F-4D97-AF65-F5344CB8AC3E}">
        <p14:creationId xmlns:p14="http://schemas.microsoft.com/office/powerpoint/2010/main" xmlns="" val="31722824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Unique Risks in Islamic Banks</a:t>
            </a:r>
          </a:p>
        </p:txBody>
      </p:sp>
      <p:sp>
        <p:nvSpPr>
          <p:cNvPr id="16386" name="Rectangle 2"/>
          <p:cNvSpPr>
            <a:spLocks noGrp="1" noChangeArrowheads="1"/>
          </p:cNvSpPr>
          <p:nvPr>
            <p:ph idx="1"/>
          </p:nvPr>
        </p:nvSpPr>
        <p:spPr>
          <a:xfrm>
            <a:off x="457200" y="1447800"/>
            <a:ext cx="8229600" cy="5257800"/>
          </a:xfrm>
        </p:spPr>
        <p:txBody>
          <a:bodyPr rtlCol="0">
            <a:normAutofit/>
          </a:bodyPr>
          <a:lstStyle/>
          <a:p>
            <a:pPr marL="0" indent="0" fontAlgn="auto">
              <a:lnSpc>
                <a:spcPct val="80000"/>
              </a:lnSpc>
              <a:spcBef>
                <a:spcPts val="700"/>
              </a:spcBef>
              <a:spcAft>
                <a:spcPts val="0"/>
              </a:spcAft>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sz="2600" b="1" dirty="0" smtClean="0"/>
              <a:t>1. Contractual Nature of Deposits </a:t>
            </a:r>
          </a:p>
          <a:p>
            <a:pPr marL="865188" lvl="1" indent="-457200" fontAlgn="auto">
              <a:lnSpc>
                <a:spcPct val="80000"/>
              </a:lnSpc>
              <a:spcBef>
                <a:spcPts val="600"/>
              </a:spcBef>
              <a:spcAft>
                <a:spcPts val="0"/>
              </a:spcAft>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sz="2600" dirty="0" smtClean="0"/>
              <a:t>PSIA — Mudarabah contracts</a:t>
            </a:r>
          </a:p>
          <a:p>
            <a:pPr marL="865188" lvl="1" indent="-457200" fontAlgn="auto">
              <a:lnSpc>
                <a:spcPct val="80000"/>
              </a:lnSpc>
              <a:spcBef>
                <a:spcPts val="600"/>
              </a:spcBef>
              <a:spcAft>
                <a:spcPts val="0"/>
              </a:spcAft>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sz="2600" dirty="0" smtClean="0"/>
              <a:t>Demand deposits— Qard-e-</a:t>
            </a:r>
            <a:r>
              <a:rPr lang="en-US" sz="2600" dirty="0" err="1" smtClean="0"/>
              <a:t>Hasana</a:t>
            </a:r>
            <a:endParaRPr lang="en-US" sz="2600" dirty="0" smtClean="0"/>
          </a:p>
          <a:p>
            <a:pPr marL="604838" indent="-604838" fontAlgn="auto">
              <a:lnSpc>
                <a:spcPct val="80000"/>
              </a:lnSpc>
              <a:spcBef>
                <a:spcPts val="700"/>
              </a:spcBef>
              <a:spcAft>
                <a:spcPts val="0"/>
              </a:spcAft>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endParaRPr lang="en-US" sz="2600" dirty="0" smtClean="0"/>
          </a:p>
          <a:p>
            <a:pPr marL="0" indent="0" fontAlgn="auto">
              <a:lnSpc>
                <a:spcPct val="80000"/>
              </a:lnSpc>
              <a:spcBef>
                <a:spcPts val="700"/>
              </a:spcBef>
              <a:spcAft>
                <a:spcPts val="0"/>
              </a:spcAft>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sz="2600" b="1" dirty="0" smtClean="0"/>
              <a:t>2. Fiduciary (trust) risk—PSIA are fiduciary contracts</a:t>
            </a:r>
          </a:p>
          <a:p>
            <a:pPr marL="863600" lvl="1" indent="-457200" fontAlgn="auto">
              <a:lnSpc>
                <a:spcPct val="80000"/>
              </a:lnSpc>
              <a:spcBef>
                <a:spcPts val="600"/>
              </a:spcBef>
              <a:spcAft>
                <a:spcPts val="0"/>
              </a:spcAft>
              <a:buFont typeface="Arial" panose="020B0604020202020204" pitchFamily="34" charset="0"/>
              <a:buChar char="•"/>
              <a:tabLst>
                <a:tab pos="717550" algn="l"/>
                <a:tab pos="809625" algn="l"/>
                <a:tab pos="1174750" algn="l"/>
                <a:tab pos="1631950" algn="l"/>
                <a:tab pos="2089150" algn="l"/>
                <a:tab pos="2546350" algn="l"/>
                <a:tab pos="3003550" algn="l"/>
                <a:tab pos="3481388"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sz="2600" dirty="0" smtClean="0"/>
              <a:t>Lower rate of return than conventional banks or non-compliance with Sharia can be interpreted as breach of contract – fiduciary  risk</a:t>
            </a:r>
          </a:p>
          <a:p>
            <a:pPr marL="985838" lvl="1" indent="-528638" fontAlgn="auto">
              <a:lnSpc>
                <a:spcPct val="80000"/>
              </a:lnSpc>
              <a:spcBef>
                <a:spcPts val="600"/>
              </a:spcBef>
              <a:spcAft>
                <a:spcPts val="0"/>
              </a:spcAft>
              <a:buFont typeface="Arial" charset="0"/>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endParaRPr lang="en-US" sz="2600" dirty="0" smtClean="0"/>
          </a:p>
          <a:p>
            <a:pPr marL="0" indent="0" fontAlgn="auto">
              <a:lnSpc>
                <a:spcPct val="80000"/>
              </a:lnSpc>
              <a:spcBef>
                <a:spcPts val="700"/>
              </a:spcBef>
              <a:spcAft>
                <a:spcPts val="0"/>
              </a:spcAft>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sz="2600" b="1" dirty="0" smtClean="0"/>
              <a:t>3. Withdrawal Risk </a:t>
            </a:r>
          </a:p>
          <a:p>
            <a:pPr marL="863600" lvl="1" indent="-457200" fontAlgn="auto">
              <a:lnSpc>
                <a:spcPct val="80000"/>
              </a:lnSpc>
              <a:spcBef>
                <a:spcPts val="600"/>
              </a:spcBef>
              <a:spcAft>
                <a:spcPts val="0"/>
              </a:spcAft>
              <a:buFont typeface="Arial" panose="020B0604020202020204" pitchFamily="34" charset="0"/>
              <a:buChar char="•"/>
              <a:tabLst>
                <a:tab pos="717550" algn="l"/>
                <a:tab pos="809625"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sz="2600" dirty="0" smtClean="0"/>
              <a:t>Lower returns may lead to withdrawal of deposits. To avoid such situations returns (dividends) from shareholders are transferred to depositors-transfer of risks associated with deposits to equity holders.</a:t>
            </a:r>
          </a:p>
        </p:txBody>
      </p:sp>
    </p:spTree>
    <p:extLst>
      <p:ext uri="{BB962C8B-B14F-4D97-AF65-F5344CB8AC3E}">
        <p14:creationId xmlns:p14="http://schemas.microsoft.com/office/powerpoint/2010/main" xmlns="" val="22249449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Unique Risks in Islamic Banks</a:t>
            </a:r>
          </a:p>
        </p:txBody>
      </p:sp>
      <p:sp>
        <p:nvSpPr>
          <p:cNvPr id="18435" name="Rectangle 2"/>
          <p:cNvSpPr>
            <a:spLocks noGrp="1" noChangeArrowheads="1"/>
          </p:cNvSpPr>
          <p:nvPr>
            <p:ph idx="1"/>
          </p:nvPr>
        </p:nvSpPr>
        <p:spPr>
          <a:xfrm>
            <a:off x="457200" y="1600200"/>
            <a:ext cx="8229600" cy="5029200"/>
          </a:xfrm>
        </p:spPr>
        <p:txBody>
          <a:bodyPr>
            <a:normAutofit fontScale="92500" lnSpcReduction="10000"/>
          </a:bodyPr>
          <a:lstStyle/>
          <a:p>
            <a:pPr marL="0" indent="0">
              <a:lnSpc>
                <a:spcPct val="150000"/>
              </a:lnSpc>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b="1" dirty="0" smtClean="0"/>
              <a:t>4. Using </a:t>
            </a:r>
            <a:r>
              <a:rPr lang="en-US" altLang="en-US" sz="2800" b="1" dirty="0"/>
              <a:t>PSIA as capital</a:t>
            </a:r>
          </a:p>
          <a:p>
            <a:pPr marL="796925" lvl="1" indent="-457200">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Difference between restricted and unrestricted PSIA</a:t>
            </a:r>
          </a:p>
          <a:p>
            <a:pPr marL="796925" indent="-796925">
              <a:lnSpc>
                <a:spcPct val="150000"/>
              </a:lnSpc>
              <a:buNone/>
              <a:tabLst>
                <a:tab pos="396875" algn="l"/>
                <a:tab pos="604838"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b="1" dirty="0" smtClean="0"/>
              <a:t>5. Risks </a:t>
            </a:r>
            <a:r>
              <a:rPr lang="en-US" altLang="en-US" sz="2800" b="1" dirty="0"/>
              <a:t>in Islamic financial instruments</a:t>
            </a:r>
          </a:p>
          <a:p>
            <a:pPr marL="796925" lvl="1" indent="-457200">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As modes are asset-backed or equity based, market risks are important along with credit risks</a:t>
            </a:r>
          </a:p>
          <a:p>
            <a:pPr marL="796925" lvl="1" indent="-457200">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Market and credit risks intermingle and transform from one kind to another at different stages of transaction</a:t>
            </a:r>
          </a:p>
        </p:txBody>
      </p:sp>
    </p:spTree>
    <p:extLst>
      <p:ext uri="{BB962C8B-B14F-4D97-AF65-F5344CB8AC3E}">
        <p14:creationId xmlns:p14="http://schemas.microsoft.com/office/powerpoint/2010/main" xmlns="" val="22469082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457200" y="0"/>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b="1" smtClean="0"/>
              <a:t>Unique Risks in Islamic Banks</a:t>
            </a:r>
          </a:p>
        </p:txBody>
      </p:sp>
      <p:sp>
        <p:nvSpPr>
          <p:cNvPr id="19459" name="Rectangle 2"/>
          <p:cNvSpPr>
            <a:spLocks noGrp="1" noChangeArrowheads="1"/>
          </p:cNvSpPr>
          <p:nvPr>
            <p:ph idx="1"/>
          </p:nvPr>
        </p:nvSpPr>
        <p:spPr>
          <a:xfrm>
            <a:off x="533400" y="1600200"/>
            <a:ext cx="8229600" cy="4800600"/>
          </a:xfrm>
        </p:spPr>
        <p:txBody>
          <a:bodyPr>
            <a:normAutofit/>
          </a:bodyPr>
          <a:lstStyle/>
          <a:p>
            <a:pPr marL="0" indent="0">
              <a:spcBef>
                <a:spcPts val="700"/>
              </a:spcBef>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b="1" dirty="0"/>
              <a:t>6. Operational Risks</a:t>
            </a:r>
          </a:p>
          <a:p>
            <a:pPr lvl="1" indent="-346075">
              <a:spcBef>
                <a:spcPts val="600"/>
              </a:spcBef>
              <a:buFont typeface="Arial" panose="020B0604020202020204" pitchFamily="34" charset="0"/>
              <a:buChar char="•"/>
              <a:tabLst>
                <a:tab pos="604838" algn="l"/>
                <a:tab pos="620713"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Person risk—lack of qualified </a:t>
            </a:r>
            <a:r>
              <a:rPr lang="en-US" altLang="en-US" dirty="0" smtClean="0"/>
              <a:t>human resource who </a:t>
            </a:r>
            <a:r>
              <a:rPr lang="en-US" altLang="en-US" dirty="0"/>
              <a:t>understand/manage risks in Islamic banking</a:t>
            </a:r>
          </a:p>
          <a:p>
            <a:pPr lvl="1" indent="-346075">
              <a:spcBef>
                <a:spcPts val="600"/>
              </a:spcBef>
              <a:buFont typeface="Arial" panose="020B0604020202020204" pitchFamily="34" charset="0"/>
              <a:buChar char="•"/>
              <a:tabLst>
                <a:tab pos="604838" algn="l"/>
                <a:tab pos="620713"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Technology risk - computer software's and IT for IBs</a:t>
            </a:r>
          </a:p>
          <a:p>
            <a:pPr lvl="1" indent="-346075">
              <a:spcBef>
                <a:spcPts val="600"/>
              </a:spcBef>
              <a:buFont typeface="Arial" panose="020B0604020202020204" pitchFamily="34" charset="0"/>
              <a:buChar char="•"/>
              <a:tabLst>
                <a:tab pos="604838" algn="l"/>
                <a:tab pos="620713"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Legal risks</a:t>
            </a:r>
          </a:p>
          <a:p>
            <a:pPr marL="1379538" lvl="2" indent="-465138">
              <a:spcBef>
                <a:spcPts val="500"/>
              </a:spcBef>
              <a:buFont typeface="Wingdings" panose="05000000000000000000" pitchFamily="2" charset="2"/>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Standardization of contracts</a:t>
            </a:r>
          </a:p>
          <a:p>
            <a:pPr marL="1379538" lvl="2" indent="-465138">
              <a:spcBef>
                <a:spcPts val="500"/>
              </a:spcBef>
              <a:buFont typeface="Wingdings" panose="05000000000000000000" pitchFamily="2" charset="2"/>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Lack of legislative act and </a:t>
            </a:r>
            <a:r>
              <a:rPr lang="en-US" altLang="en-US" sz="2800" dirty="0" smtClean="0"/>
              <a:t>enforcement institutions</a:t>
            </a:r>
            <a:endParaRPr lang="en-US" altLang="en-US" sz="2800" dirty="0"/>
          </a:p>
          <a:p>
            <a:pPr marL="604838" indent="-604838">
              <a:spcBef>
                <a:spcPts val="600"/>
              </a:spcBef>
              <a:buFontTx/>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sz="2800" dirty="0"/>
          </a:p>
        </p:txBody>
      </p:sp>
    </p:spTree>
    <p:extLst>
      <p:ext uri="{BB962C8B-B14F-4D97-AF65-F5344CB8AC3E}">
        <p14:creationId xmlns:p14="http://schemas.microsoft.com/office/powerpoint/2010/main" xmlns="" val="24288975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304800" y="274638"/>
            <a:ext cx="8534400" cy="1143000"/>
          </a:xfrm>
        </p:spPr>
        <p:txBody>
          <a:bodyPr>
            <a:no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t>Risks in Islamic financial instruments</a:t>
            </a:r>
          </a:p>
        </p:txBody>
      </p:sp>
      <p:sp>
        <p:nvSpPr>
          <p:cNvPr id="21507" name="Rectangle 2"/>
          <p:cNvSpPr>
            <a:spLocks noGrp="1" noChangeArrowheads="1"/>
          </p:cNvSpPr>
          <p:nvPr>
            <p:ph idx="1"/>
          </p:nvPr>
        </p:nvSpPr>
        <p:spPr>
          <a:xfrm>
            <a:off x="457200" y="1600200"/>
            <a:ext cx="8229600" cy="4953000"/>
          </a:xfrm>
        </p:spPr>
        <p:txBody>
          <a:bodyPr>
            <a:normAutofit/>
          </a:bodyPr>
          <a:lstStyle/>
          <a:p>
            <a:pPr marL="0" indent="0">
              <a:lnSpc>
                <a:spcPct val="150000"/>
              </a:lnSpc>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To understand the risks in Islamic financial instruments, we look at:</a:t>
            </a:r>
          </a:p>
          <a:p>
            <a:pPr marL="396875" lvl="1" indent="-396875">
              <a:lnSpc>
                <a:spcPct val="150000"/>
              </a:lnSpc>
              <a:buFont typeface="Arial" panose="020B0604020202020204" pitchFamily="34" charset="0"/>
              <a:buChar char="•"/>
              <a:tabLst>
                <a:tab pos="396875" algn="l"/>
                <a:tab pos="604838"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The </a:t>
            </a:r>
            <a:r>
              <a:rPr lang="en-US" altLang="en-US" dirty="0"/>
              <a:t>risks at various stages of the transaction: beginning, during, and at the conclusion. </a:t>
            </a:r>
          </a:p>
          <a:p>
            <a:pPr marL="396875" lvl="1" indent="-396875">
              <a:lnSpc>
                <a:spcPct val="150000"/>
              </a:lnSpc>
              <a:buFont typeface="Arial" panose="020B0604020202020204" pitchFamily="34" charset="0"/>
              <a:buChar char="•"/>
              <a:tabLst>
                <a:tab pos="396875" algn="l"/>
                <a:tab pos="604838"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a:t>Classify CR and MR according to:</a:t>
            </a:r>
          </a:p>
          <a:p>
            <a:pPr lvl="2">
              <a:lnSpc>
                <a:spcPct val="150000"/>
              </a:lnSpc>
              <a:buFont typeface="Wingdings" panose="05000000000000000000" pitchFamily="2" charset="2"/>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possession time(spot/future)</a:t>
            </a:r>
          </a:p>
          <a:p>
            <a:pPr lvl="2">
              <a:lnSpc>
                <a:spcPct val="150000"/>
              </a:lnSpc>
              <a:buFont typeface="Wingdings" panose="05000000000000000000" pitchFamily="2" charset="2"/>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a:t>liquidity of asset/wealth (asset/cash).   </a:t>
            </a:r>
          </a:p>
          <a:p>
            <a:pPr marL="604838" indent="-604838">
              <a:lnSpc>
                <a:spcPct val="150000"/>
              </a:lnSpc>
              <a:buFontTx/>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endParaRPr lang="en-US" altLang="en-US" sz="2800" dirty="0"/>
          </a:p>
        </p:txBody>
      </p:sp>
    </p:spTree>
    <p:extLst>
      <p:ext uri="{BB962C8B-B14F-4D97-AF65-F5344CB8AC3E}">
        <p14:creationId xmlns:p14="http://schemas.microsoft.com/office/powerpoint/2010/main" xmlns="" val="31268498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57200" y="190500"/>
            <a:ext cx="8229600" cy="1312863"/>
          </a:xfrm>
        </p:spPr>
        <p:txBody>
          <a:bodyPr>
            <a:no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classification according to wealth type and time period</a:t>
            </a:r>
          </a:p>
        </p:txBody>
      </p:sp>
      <p:graphicFrame>
        <p:nvGraphicFramePr>
          <p:cNvPr id="21506" name="Group 2"/>
          <p:cNvGraphicFramePr>
            <a:graphicFrameLocks noGrp="1"/>
          </p:cNvGraphicFramePr>
          <p:nvPr>
            <p:extLst>
              <p:ext uri="{D42A27DB-BD31-4B8C-83A1-F6EECF244321}">
                <p14:modId xmlns:p14="http://schemas.microsoft.com/office/powerpoint/2010/main" xmlns="" val="923713285"/>
              </p:ext>
            </p:extLst>
          </p:nvPr>
        </p:nvGraphicFramePr>
        <p:xfrm>
          <a:off x="457200" y="1905000"/>
          <a:ext cx="8231188" cy="4524376"/>
        </p:xfrm>
        <a:graphic>
          <a:graphicData uri="http://schemas.openxmlformats.org/drawingml/2006/table">
            <a:tbl>
              <a:tblPr/>
              <a:tblGrid>
                <a:gridCol w="2743200"/>
                <a:gridCol w="2744788"/>
                <a:gridCol w="2743200"/>
              </a:tblGrid>
              <a:tr h="811213">
                <a:tc rowSpan="2">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dirty="0" smtClean="0"/>
                    </a:p>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smtClean="0"/>
                        <a:t>Wealth Type</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smtClean="0"/>
                        <a:t>Possession time period</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1035050">
                <a:tc vMerge="1">
                  <a:txBody>
                    <a:bodyPr/>
                    <a:lstStyle/>
                    <a:p>
                      <a:endParaRPr lang="en-US"/>
                    </a:p>
                  </a:txBody>
                  <a:tcPr/>
                </a:tc>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smtClean="0"/>
                        <a:t>Current/spot</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smtClean="0"/>
                        <a:t>Future</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8263">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smtClean="0"/>
                        <a:t>Cash</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smtClean="0"/>
                        <a:t>No risks (NR)</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smtClean="0"/>
                        <a:t>CR</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9850">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smtClean="0"/>
                        <a:t>Asset</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smtClean="0"/>
                        <a:t>MR</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smtClean="0"/>
                        <a:t>CR/MR</a:t>
                      </a:r>
                    </a:p>
                  </a:txBody>
                  <a:tcPr marL="90000" marR="90000" marT="184392"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9741805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57200" y="128588"/>
            <a:ext cx="8229600" cy="14351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a:t>
            </a:r>
            <a:r>
              <a:rPr lang="en-US" altLang="en-US" dirty="0" smtClean="0"/>
              <a:t>Murabaha</a:t>
            </a:r>
            <a:endParaRPr lang="en-US" altLang="en-US" dirty="0"/>
          </a:p>
        </p:txBody>
      </p:sp>
      <p:graphicFrame>
        <p:nvGraphicFramePr>
          <p:cNvPr id="23554" name="Group 2"/>
          <p:cNvGraphicFramePr>
            <a:graphicFrameLocks noGrp="1"/>
          </p:cNvGraphicFramePr>
          <p:nvPr>
            <p:extLst>
              <p:ext uri="{D42A27DB-BD31-4B8C-83A1-F6EECF244321}">
                <p14:modId xmlns:p14="http://schemas.microsoft.com/office/powerpoint/2010/main" xmlns="" val="1875311628"/>
              </p:ext>
            </p:extLst>
          </p:nvPr>
        </p:nvGraphicFramePr>
        <p:xfrm>
          <a:off x="457200" y="1600200"/>
          <a:ext cx="8231188" cy="4524376"/>
        </p:xfrm>
        <a:graphic>
          <a:graphicData uri="http://schemas.openxmlformats.org/drawingml/2006/table">
            <a:tbl>
              <a:tblPr/>
              <a:tblGrid>
                <a:gridCol w="2057400"/>
                <a:gridCol w="2058988"/>
                <a:gridCol w="2057400"/>
                <a:gridCol w="2057400"/>
              </a:tblGrid>
              <a:tr h="1352550">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58591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Murabaha (non-binding)</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buys good, delivery not ensured—MR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Price due—CR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receives cash—NR</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58591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Murabaha</a:t>
                      </a:r>
                    </a:p>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(binding)</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buys good, delivery ensured –NR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Price due—CR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receives cash—NR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0012170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457200" y="128588"/>
            <a:ext cx="8229600" cy="1166812"/>
          </a:xfrm>
        </p:spPr>
        <p:txBody>
          <a:bodyPr>
            <a:no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a:t>
            </a:r>
            <a:r>
              <a:rPr lang="en-US" altLang="en-US" dirty="0" smtClean="0"/>
              <a:t/>
            </a:r>
            <a:br>
              <a:rPr lang="en-US" altLang="en-US" dirty="0" smtClean="0"/>
            </a:br>
            <a:r>
              <a:rPr lang="en-US" altLang="en-US" dirty="0" smtClean="0"/>
              <a:t>Ijarah </a:t>
            </a:r>
            <a:r>
              <a:rPr lang="en-US" altLang="en-US" dirty="0"/>
              <a:t>and Ijarah </a:t>
            </a:r>
            <a:r>
              <a:rPr lang="en-US" altLang="en-US" dirty="0" err="1"/>
              <a:t>wa</a:t>
            </a:r>
            <a:r>
              <a:rPr lang="en-US" altLang="en-US" dirty="0"/>
              <a:t> </a:t>
            </a:r>
            <a:r>
              <a:rPr lang="en-US" altLang="en-US" dirty="0" err="1"/>
              <a:t>Iqtina</a:t>
            </a:r>
            <a:endParaRPr lang="en-US" altLang="en-US" dirty="0"/>
          </a:p>
        </p:txBody>
      </p:sp>
      <p:graphicFrame>
        <p:nvGraphicFramePr>
          <p:cNvPr id="25602" name="Group 2"/>
          <p:cNvGraphicFramePr>
            <a:graphicFrameLocks noGrp="1"/>
          </p:cNvGraphicFramePr>
          <p:nvPr>
            <p:extLst>
              <p:ext uri="{D42A27DB-BD31-4B8C-83A1-F6EECF244321}">
                <p14:modId xmlns:p14="http://schemas.microsoft.com/office/powerpoint/2010/main" xmlns="" val="6936277"/>
              </p:ext>
            </p:extLst>
          </p:nvPr>
        </p:nvGraphicFramePr>
        <p:xfrm>
          <a:off x="457200" y="1600200"/>
          <a:ext cx="8231188" cy="4524375"/>
        </p:xfrm>
        <a:graphic>
          <a:graphicData uri="http://schemas.openxmlformats.org/drawingml/2006/table">
            <a:tbl>
              <a:tblPr/>
              <a:tblGrid>
                <a:gridCol w="2057400"/>
                <a:gridCol w="2058988"/>
                <a:gridCol w="2057400"/>
                <a:gridCol w="2057400"/>
              </a:tblGrid>
              <a:tr h="1508125">
                <a:tc>
                  <a:txBody>
                    <a:bodyPr/>
                    <a:lstStyle/>
                    <a:p>
                      <a:pPr marL="0" marR="0" lvl="0" indent="0" algn="l"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50812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Ijarah</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buys asset—MR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Rent due—CR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Asset remains with IFI –MR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50812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Ijarah </a:t>
                      </a:r>
                      <a:r>
                        <a:rPr lang="en-US" sz="2400" b="1" dirty="0" err="1" smtClean="0"/>
                        <a:t>wa</a:t>
                      </a:r>
                      <a:r>
                        <a:rPr lang="en-US" sz="2400" b="1" dirty="0" smtClean="0"/>
                        <a:t> </a:t>
                      </a:r>
                      <a:r>
                        <a:rPr lang="en-US" sz="2400" b="1" dirty="0" err="1" smtClean="0"/>
                        <a:t>iqtina</a:t>
                      </a:r>
                      <a:endParaRPr lang="en-US" sz="2400" b="1" dirty="0" smtClean="0"/>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buys asset—MR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Rent due—CR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Asset transferred—NR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784609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457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Salam</a:t>
            </a:r>
          </a:p>
        </p:txBody>
      </p:sp>
      <p:graphicFrame>
        <p:nvGraphicFramePr>
          <p:cNvPr id="27650" name="Group 2"/>
          <p:cNvGraphicFramePr>
            <a:graphicFrameLocks noGrp="1"/>
          </p:cNvGraphicFramePr>
          <p:nvPr>
            <p:extLst>
              <p:ext uri="{D42A27DB-BD31-4B8C-83A1-F6EECF244321}">
                <p14:modId xmlns:p14="http://schemas.microsoft.com/office/powerpoint/2010/main" xmlns="" val="2861499723"/>
              </p:ext>
            </p:extLst>
          </p:nvPr>
        </p:nvGraphicFramePr>
        <p:xfrm>
          <a:off x="457200" y="1600200"/>
          <a:ext cx="8231188" cy="4979919"/>
        </p:xfrm>
        <a:graphic>
          <a:graphicData uri="http://schemas.openxmlformats.org/drawingml/2006/table">
            <a:tbl>
              <a:tblPr/>
              <a:tblGrid>
                <a:gridCol w="1524000"/>
                <a:gridCol w="2057400"/>
                <a:gridCol w="2592388"/>
                <a:gridCol w="2057400"/>
              </a:tblGrid>
              <a:tr h="1323975">
                <a:tc>
                  <a:txBody>
                    <a:bodyPr/>
                    <a:lstStyle/>
                    <a:p>
                      <a:pPr marL="0" marR="0" lvl="0" indent="0" algn="l"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38271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Salam</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Necessary cash is forwarded as price—CR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Good due—CR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receives good—MR</a:t>
                      </a:r>
                    </a:p>
                  </a:txBody>
                  <a:tcPr marL="90000" marR="90000" marT="135252"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817688">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Parallel Salam</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Necessary cash in hand, and commits to sell good—NR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Good due—CR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receives good, delivers good—NR</a:t>
                      </a:r>
                    </a:p>
                  </a:txBody>
                  <a:tcPr marL="90000" marR="90000" marT="135252"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29538754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Previous Lecture</a:t>
            </a:r>
            <a:endParaRPr lang="en-US" dirty="0"/>
          </a:p>
        </p:txBody>
      </p:sp>
      <p:sp>
        <p:nvSpPr>
          <p:cNvPr id="4" name="Content Placeholder 2"/>
          <p:cNvSpPr>
            <a:spLocks noGrp="1"/>
          </p:cNvSpPr>
          <p:nvPr>
            <p:ph idx="1"/>
          </p:nvPr>
        </p:nvSpPr>
        <p:spPr/>
        <p:txBody>
          <a:bodyPr>
            <a:normAutofit/>
          </a:bodyPr>
          <a:lstStyle/>
          <a:p>
            <a:pPr marL="0" indent="0">
              <a:lnSpc>
                <a:spcPct val="200000"/>
              </a:lnSpc>
              <a:buNone/>
            </a:pPr>
            <a:r>
              <a:rPr lang="en-US" altLang="en-US" sz="2400" dirty="0" smtClean="0"/>
              <a:t>We revised following topics in the previous lecture</a:t>
            </a:r>
          </a:p>
          <a:p>
            <a:pPr>
              <a:lnSpc>
                <a:spcPct val="200000"/>
              </a:lnSpc>
            </a:pPr>
            <a:r>
              <a:rPr lang="en-US" sz="2400" dirty="0" smtClean="0"/>
              <a:t>Ijarah</a:t>
            </a:r>
          </a:p>
          <a:p>
            <a:pPr>
              <a:lnSpc>
                <a:spcPct val="200000"/>
              </a:lnSpc>
            </a:pPr>
            <a:r>
              <a:rPr lang="en-US" sz="2400" dirty="0" smtClean="0"/>
              <a:t>Applications of Islamic Finance</a:t>
            </a:r>
          </a:p>
          <a:p>
            <a:pPr>
              <a:lnSpc>
                <a:spcPct val="200000"/>
              </a:lnSpc>
            </a:pPr>
            <a:r>
              <a:rPr lang="en-US" sz="2400" dirty="0" smtClean="0"/>
              <a:t>Islamic Investment Funds</a:t>
            </a:r>
          </a:p>
          <a:p>
            <a:pPr>
              <a:lnSpc>
                <a:spcPct val="200000"/>
              </a:lnSpc>
            </a:pPr>
            <a:r>
              <a:rPr lang="en-US" sz="2400" dirty="0" smtClean="0"/>
              <a:t>Sukuk</a:t>
            </a:r>
          </a:p>
          <a:p>
            <a:pPr marL="360363">
              <a:lnSpc>
                <a:spcPct val="200000"/>
              </a:lnSpc>
            </a:pPr>
            <a:endParaRPr lang="en-US" sz="2400" dirty="0" smtClean="0"/>
          </a:p>
          <a:p>
            <a:pPr marL="360363">
              <a:lnSpc>
                <a:spcPct val="200000"/>
              </a:lnSpc>
            </a:pPr>
            <a:endParaRPr lang="en-US" sz="2400" dirty="0" smtClean="0"/>
          </a:p>
          <a:p>
            <a:pPr>
              <a:lnSpc>
                <a:spcPct val="200000"/>
              </a:lnSpc>
            </a:pPr>
            <a:endParaRPr lang="en-US" sz="2400" dirty="0"/>
          </a:p>
        </p:txBody>
      </p:sp>
    </p:spTree>
    <p:extLst>
      <p:ext uri="{BB962C8B-B14F-4D97-AF65-F5344CB8AC3E}">
        <p14:creationId xmlns:p14="http://schemas.microsoft.com/office/powerpoint/2010/main" xmlns="" val="24348157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457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Istisna</a:t>
            </a:r>
          </a:p>
        </p:txBody>
      </p:sp>
      <p:graphicFrame>
        <p:nvGraphicFramePr>
          <p:cNvPr id="29698" name="Group 2"/>
          <p:cNvGraphicFramePr>
            <a:graphicFrameLocks noGrp="1"/>
          </p:cNvGraphicFramePr>
          <p:nvPr>
            <p:extLst>
              <p:ext uri="{D42A27DB-BD31-4B8C-83A1-F6EECF244321}">
                <p14:modId xmlns:p14="http://schemas.microsoft.com/office/powerpoint/2010/main" xmlns="" val="3666248536"/>
              </p:ext>
            </p:extLst>
          </p:nvPr>
        </p:nvGraphicFramePr>
        <p:xfrm>
          <a:off x="457200" y="1600200"/>
          <a:ext cx="8231188" cy="4525964"/>
        </p:xfrm>
        <a:graphic>
          <a:graphicData uri="http://schemas.openxmlformats.org/drawingml/2006/table">
            <a:tbl>
              <a:tblPr/>
              <a:tblGrid>
                <a:gridCol w="1524000"/>
                <a:gridCol w="2057400"/>
                <a:gridCol w="2592388"/>
                <a:gridCol w="2057400"/>
              </a:tblGrid>
              <a:tr h="1246188">
                <a:tc>
                  <a:txBody>
                    <a:bodyPr/>
                    <a:lstStyle/>
                    <a:p>
                      <a:pPr marL="0" marR="0" lvl="0" indent="0" algn="l"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38906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Istisna </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commits to manufacture asset.</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Cost of production—MR</a:t>
                      </a:r>
                    </a:p>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Price due—CR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delivers asset and receives cash –NR </a:t>
                      </a:r>
                    </a:p>
                  </a:txBody>
                  <a:tcPr marL="90000" marR="90000" marT="135252"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89071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Parallel Istisna</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commits to manufacture asset, subcontracts.</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Price due—CR</a:t>
                      </a:r>
                    </a:p>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Seller delay in delivery/not according to specification—CPR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Seller delivers asset, IFI delivers asset, receives cash –NR </a:t>
                      </a:r>
                    </a:p>
                  </a:txBody>
                  <a:tcPr marL="90000" marR="90000" marT="135252"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23116953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457200" y="128588"/>
            <a:ext cx="8229600" cy="1166812"/>
          </a:xfrm>
        </p:spPr>
        <p:txBody>
          <a:bodyPr>
            <a:no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a:t>
            </a:r>
            <a:r>
              <a:rPr lang="en-US" altLang="en-US" dirty="0" smtClean="0"/>
              <a:t/>
            </a:r>
            <a:br>
              <a:rPr lang="en-US" altLang="en-US" dirty="0" smtClean="0"/>
            </a:br>
            <a:r>
              <a:rPr lang="en-US" altLang="en-US" dirty="0" smtClean="0"/>
              <a:t>Mudarabah </a:t>
            </a:r>
            <a:r>
              <a:rPr lang="en-US" altLang="en-US" dirty="0"/>
              <a:t>and Musharakah</a:t>
            </a:r>
          </a:p>
        </p:txBody>
      </p:sp>
      <p:graphicFrame>
        <p:nvGraphicFramePr>
          <p:cNvPr id="32770" name="Group 2"/>
          <p:cNvGraphicFramePr>
            <a:graphicFrameLocks noGrp="1"/>
          </p:cNvGraphicFramePr>
          <p:nvPr>
            <p:extLst>
              <p:ext uri="{D42A27DB-BD31-4B8C-83A1-F6EECF244321}">
                <p14:modId xmlns:p14="http://schemas.microsoft.com/office/powerpoint/2010/main" xmlns="" val="239238495"/>
              </p:ext>
            </p:extLst>
          </p:nvPr>
        </p:nvGraphicFramePr>
        <p:xfrm>
          <a:off x="457200" y="1600200"/>
          <a:ext cx="8231188" cy="4525963"/>
        </p:xfrm>
        <a:graphic>
          <a:graphicData uri="http://schemas.openxmlformats.org/drawingml/2006/table">
            <a:tbl>
              <a:tblPr/>
              <a:tblGrid>
                <a:gridCol w="2057400"/>
                <a:gridCol w="2058988"/>
                <a:gridCol w="2057400"/>
                <a:gridCol w="2057400"/>
              </a:tblGrid>
              <a:tr h="1011238">
                <a:tc>
                  <a:txBody>
                    <a:bodyPr/>
                    <a:lstStyle/>
                    <a:p>
                      <a:pPr marL="0" marR="0" lvl="0" indent="0" algn="l"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17157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Mudarabah</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invests (buys non-voting shares)</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Profit share/return due—CPR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Principal due: Cash—NR</a:t>
                      </a:r>
                    </a:p>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Equity—MR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17157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Musharakah</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invests (buys voting shares)</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Profit share/return due—CPR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Principal due: Cash—NR</a:t>
                      </a:r>
                    </a:p>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Equity—MR</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17157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Diminishing Musharakah</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invests (buys voting shares)</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Profit share/return due—CPR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Asset/equity transferred—NR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28696663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ctrTitle"/>
          </p:nvPr>
        </p:nvSpPr>
        <p:spPr/>
        <p:txBody>
          <a:bodyPr lIns="92160" tIns="46080" rIns="92160" bIns="4608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t>TAKAFUL </a:t>
            </a:r>
          </a:p>
        </p:txBody>
      </p:sp>
      <p:sp>
        <p:nvSpPr>
          <p:cNvPr id="3" name="Subtitle 2"/>
          <p:cNvSpPr>
            <a:spLocks noGrp="1"/>
          </p:cNvSpPr>
          <p:nvPr>
            <p:ph type="subTitle" idx="1"/>
          </p:nvPr>
        </p:nvSpPr>
        <p:spPr/>
        <p:txBody>
          <a:bodyPr anchor="ctr"/>
          <a:lstStyle/>
          <a:p>
            <a:r>
              <a:rPr lang="en-US" altLang="en-US" dirty="0"/>
              <a:t>THE </a:t>
            </a:r>
            <a:r>
              <a:rPr lang="en-US" altLang="en-US" dirty="0" smtClean="0"/>
              <a:t>ISLAMIC INSURANCE</a:t>
            </a:r>
            <a:endParaRPr lang="en-US" dirty="0"/>
          </a:p>
        </p:txBody>
      </p:sp>
    </p:spTree>
    <p:extLst>
      <p:ext uri="{BB962C8B-B14F-4D97-AF65-F5344CB8AC3E}">
        <p14:creationId xmlns:p14="http://schemas.microsoft.com/office/powerpoint/2010/main" xmlns="" val="19049129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p:txBody>
          <a:bodyPr tIns="2988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t>What is Insurance</a:t>
            </a:r>
          </a:p>
        </p:txBody>
      </p:sp>
      <p:sp>
        <p:nvSpPr>
          <p:cNvPr id="5123" name="Rectangle 2"/>
          <p:cNvSpPr>
            <a:spLocks noGrp="1" noChangeArrowheads="1"/>
          </p:cNvSpPr>
          <p:nvPr>
            <p:ph idx="1"/>
          </p:nvPr>
        </p:nvSpPr>
        <p:spPr/>
        <p:txBody>
          <a:bodyPr rtlCol="0">
            <a:noAutofit/>
          </a:bodyPr>
          <a:lstStyle/>
          <a:p>
            <a:pPr marL="620713" indent="-514350" fontAlgn="auto">
              <a:lnSpc>
                <a:spcPct val="150000"/>
              </a:lnSpc>
              <a:spcAft>
                <a:spcPts val="0"/>
              </a:spcAft>
              <a:buSzPct val="100000"/>
              <a:buFont typeface="+mj-lt"/>
              <a:buAutoNum type="arabicPeriod"/>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defRPr/>
            </a:pPr>
            <a:r>
              <a:rPr lang="en-US" sz="2400" dirty="0" smtClean="0"/>
              <a:t>Insurance provides the means for people to transfer the burden of uncertainty (of financial loss) to the insurer, for an agreed financial consideration called the premium</a:t>
            </a:r>
          </a:p>
          <a:p>
            <a:pPr marL="620713" indent="-514350" fontAlgn="auto">
              <a:lnSpc>
                <a:spcPct val="150000"/>
              </a:lnSpc>
              <a:spcAft>
                <a:spcPts val="0"/>
              </a:spcAft>
              <a:buSzPct val="100000"/>
              <a:buFont typeface="+mj-lt"/>
              <a:buAutoNum type="arabicPeriod"/>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defRPr/>
            </a:pPr>
            <a:r>
              <a:rPr lang="en-US" sz="2400" dirty="0" smtClean="0"/>
              <a:t>The insurer promises to provide financial compensation to the insured should a specified loss occur.</a:t>
            </a:r>
          </a:p>
          <a:p>
            <a:pPr marL="620713" indent="-514350" fontAlgn="auto">
              <a:lnSpc>
                <a:spcPct val="150000"/>
              </a:lnSpc>
              <a:spcAft>
                <a:spcPts val="0"/>
              </a:spcAft>
              <a:buSzPct val="100000"/>
              <a:buFont typeface="+mj-lt"/>
              <a:buAutoNum type="arabicPeriod"/>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defRPr/>
            </a:pPr>
            <a:r>
              <a:rPr lang="en-US" sz="2400" dirty="0" smtClean="0"/>
              <a:t>Its an effective risk transfer mechanism by which individuals or organizations can exchange the uncertainty of financial loss (or risk) for the certainty of premium.</a:t>
            </a:r>
          </a:p>
        </p:txBody>
      </p:sp>
    </p:spTree>
    <p:extLst>
      <p:ext uri="{BB962C8B-B14F-4D97-AF65-F5344CB8AC3E}">
        <p14:creationId xmlns:p14="http://schemas.microsoft.com/office/powerpoint/2010/main" xmlns="" val="216465489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457200" y="273050"/>
            <a:ext cx="8229600" cy="1144588"/>
          </a:xfrm>
        </p:spPr>
        <p:txBody>
          <a:bodyPr tIns="2988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t>What is Insurance</a:t>
            </a:r>
          </a:p>
        </p:txBody>
      </p:sp>
      <p:sp>
        <p:nvSpPr>
          <p:cNvPr id="6147" name="Rectangle 2"/>
          <p:cNvSpPr>
            <a:spLocks noGrp="1" noChangeArrowheads="1"/>
          </p:cNvSpPr>
          <p:nvPr>
            <p:ph idx="1"/>
          </p:nvPr>
        </p:nvSpPr>
        <p:spPr>
          <a:xfrm>
            <a:off x="457200" y="1604963"/>
            <a:ext cx="8229600" cy="4724400"/>
          </a:xfrm>
        </p:spPr>
        <p:txBody>
          <a:bodyPr tIns="28080" rtlCol="0">
            <a:normAutofit lnSpcReduction="10000"/>
          </a:bodyPr>
          <a:lstStyle/>
          <a:p>
            <a:pPr marL="620713" indent="-514350" algn="just" fontAlgn="auto">
              <a:spcAft>
                <a:spcPts val="0"/>
              </a:spcAft>
              <a:buSzPct val="100000"/>
              <a:buFont typeface="+mj-lt"/>
              <a:buAutoNum type="arabicPeriod" startAt="4"/>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defRPr/>
            </a:pPr>
            <a:r>
              <a:rPr lang="en-US" dirty="0" smtClean="0"/>
              <a:t>Insurance in fact is an act of taking precautionary measures against possible dangers/losses arising out of uncertain events.</a:t>
            </a:r>
          </a:p>
          <a:p>
            <a:pPr marL="620713" indent="-514350" algn="just" fontAlgn="auto">
              <a:spcAft>
                <a:spcPts val="0"/>
              </a:spcAft>
              <a:buSzPct val="100000"/>
              <a:buFont typeface="+mj-lt"/>
              <a:buAutoNum type="arabicPeriod" startAt="4"/>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defRPr/>
            </a:pPr>
            <a:r>
              <a:rPr lang="en-US" dirty="0" smtClean="0"/>
              <a:t>Muslim traders used to travel across the continents and their voyages often faced troubles and incurred losses. To protect them from the possible losses Arab traders used to insure their caravans in the second century of Islamic era. </a:t>
            </a:r>
          </a:p>
        </p:txBody>
      </p:sp>
    </p:spTree>
    <p:extLst>
      <p:ext uri="{BB962C8B-B14F-4D97-AF65-F5344CB8AC3E}">
        <p14:creationId xmlns:p14="http://schemas.microsoft.com/office/powerpoint/2010/main" xmlns="" val="85704848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3570" name="Rectangle 2"/>
          <p:cNvSpPr>
            <a:spLocks noGrp="1" noRot="1" noChangeArrowheads="1"/>
          </p:cNvSpPr>
          <p:nvPr>
            <p:ph type="title"/>
          </p:nvPr>
        </p:nvSpPr>
        <p:spPr>
          <a:xfrm>
            <a:off x="457200" y="152400"/>
            <a:ext cx="8229600" cy="1143000"/>
          </a:xfrm>
        </p:spPr>
        <p:txBody>
          <a:bodyPr>
            <a:normAutofit fontScale="90000"/>
          </a:bodyPr>
          <a:lstStyle/>
          <a:p>
            <a:r>
              <a:rPr lang="en-US" altLang="en-US" dirty="0"/>
              <a:t>Objections to Conventional Insurance</a:t>
            </a:r>
          </a:p>
        </p:txBody>
      </p:sp>
      <p:sp>
        <p:nvSpPr>
          <p:cNvPr id="493571" name="Rectangle 3"/>
          <p:cNvSpPr>
            <a:spLocks noGrp="1" noChangeArrowheads="1"/>
          </p:cNvSpPr>
          <p:nvPr>
            <p:ph idx="1"/>
          </p:nvPr>
        </p:nvSpPr>
        <p:spPr>
          <a:xfrm>
            <a:off x="457200" y="1295400"/>
            <a:ext cx="8229600" cy="5410200"/>
          </a:xfrm>
        </p:spPr>
        <p:txBody>
          <a:bodyPr>
            <a:noAutofit/>
          </a:bodyPr>
          <a:lstStyle/>
          <a:p>
            <a:pPr algn="just">
              <a:lnSpc>
                <a:spcPct val="150000"/>
              </a:lnSpc>
            </a:pPr>
            <a:r>
              <a:rPr lang="en-US" altLang="en-US" sz="2600" dirty="0"/>
              <a:t>Scholars view the insurance contract as an exchange </a:t>
            </a:r>
            <a:r>
              <a:rPr lang="en-US" altLang="en-US" sz="2600" dirty="0" smtClean="0"/>
              <a:t>contract – money </a:t>
            </a:r>
            <a:r>
              <a:rPr lang="en-US" altLang="en-US" sz="2600" dirty="0"/>
              <a:t>is </a:t>
            </a:r>
            <a:r>
              <a:rPr lang="en-US" altLang="en-US" sz="2600" dirty="0" smtClean="0"/>
              <a:t>exchanged </a:t>
            </a:r>
            <a:r>
              <a:rPr lang="en-US" altLang="en-US" sz="2600" dirty="0"/>
              <a:t>for money over time.</a:t>
            </a:r>
          </a:p>
          <a:p>
            <a:pPr algn="just">
              <a:lnSpc>
                <a:spcPct val="150000"/>
              </a:lnSpc>
            </a:pPr>
            <a:r>
              <a:rPr lang="en-US" altLang="en-US" sz="2600" dirty="0"/>
              <a:t>This brings about the problem of </a:t>
            </a:r>
            <a:r>
              <a:rPr lang="en-US" altLang="en-US" sz="2600" dirty="0" err="1"/>
              <a:t>gharrar</a:t>
            </a:r>
            <a:r>
              <a:rPr lang="en-US" altLang="en-US" sz="2600" dirty="0"/>
              <a:t> (which leads to </a:t>
            </a:r>
            <a:r>
              <a:rPr lang="en-US" altLang="en-US" sz="2600" dirty="0" err="1"/>
              <a:t>maisir</a:t>
            </a:r>
            <a:r>
              <a:rPr lang="en-US" altLang="en-US" sz="2600" dirty="0"/>
              <a:t>) and in investments aspect, </a:t>
            </a:r>
            <a:r>
              <a:rPr lang="en-US" altLang="en-US" sz="2600" dirty="0" err="1"/>
              <a:t>riba</a:t>
            </a:r>
            <a:r>
              <a:rPr lang="en-US" altLang="en-US" sz="2600" dirty="0"/>
              <a:t>.</a:t>
            </a:r>
          </a:p>
          <a:p>
            <a:pPr algn="just">
              <a:lnSpc>
                <a:spcPct val="150000"/>
              </a:lnSpc>
            </a:pPr>
            <a:r>
              <a:rPr lang="en-US" altLang="en-US" sz="2600" dirty="0"/>
              <a:t>Elements of:</a:t>
            </a:r>
          </a:p>
          <a:p>
            <a:pPr lvl="1" algn="just">
              <a:buClr>
                <a:schemeClr val="tx1"/>
              </a:buClr>
              <a:buFontTx/>
              <a:buChar char="•"/>
            </a:pPr>
            <a:r>
              <a:rPr lang="en-US" altLang="en-US" sz="2600" dirty="0"/>
              <a:t>Uncertainty – </a:t>
            </a:r>
            <a:r>
              <a:rPr lang="en-US" altLang="en-US" sz="2600" dirty="0" err="1"/>
              <a:t>Gharrar</a:t>
            </a:r>
            <a:r>
              <a:rPr lang="en-US" altLang="en-US" sz="2600" dirty="0"/>
              <a:t> </a:t>
            </a:r>
          </a:p>
          <a:p>
            <a:pPr lvl="1" algn="just">
              <a:buClr>
                <a:schemeClr val="tx1"/>
              </a:buClr>
              <a:buFontTx/>
              <a:buChar char="•"/>
            </a:pPr>
            <a:r>
              <a:rPr lang="en-US" altLang="en-US" sz="2600" dirty="0"/>
              <a:t>Gambling – </a:t>
            </a:r>
            <a:r>
              <a:rPr lang="en-US" altLang="en-US" sz="2600" dirty="0" err="1"/>
              <a:t>Maisir</a:t>
            </a:r>
            <a:endParaRPr lang="en-US" altLang="en-US" sz="2600" dirty="0"/>
          </a:p>
          <a:p>
            <a:pPr lvl="1" algn="just">
              <a:buClr>
                <a:schemeClr val="tx1"/>
              </a:buClr>
              <a:buFontTx/>
              <a:buChar char="•"/>
            </a:pPr>
            <a:r>
              <a:rPr lang="en-US" altLang="en-US" sz="2600" dirty="0"/>
              <a:t>Interest – </a:t>
            </a:r>
            <a:r>
              <a:rPr lang="en-US" altLang="en-US" sz="2600" dirty="0" err="1"/>
              <a:t>Riba</a:t>
            </a:r>
            <a:endParaRPr lang="en-US" altLang="en-US" sz="2600" dirty="0"/>
          </a:p>
          <a:p>
            <a:pPr lvl="1" algn="just">
              <a:buClr>
                <a:schemeClr val="tx1"/>
              </a:buClr>
              <a:buFontTx/>
              <a:buChar char="•"/>
            </a:pPr>
            <a:r>
              <a:rPr lang="en-US" altLang="en-US" sz="2600" dirty="0" smtClean="0"/>
              <a:t>Investment </a:t>
            </a:r>
            <a:r>
              <a:rPr lang="en-US" altLang="en-US" sz="2600" dirty="0"/>
              <a:t>Profit belongs to the </a:t>
            </a:r>
            <a:r>
              <a:rPr lang="en-US" altLang="en-US" sz="2600" dirty="0" smtClean="0"/>
              <a:t>Company</a:t>
            </a:r>
            <a:endParaRPr lang="en-US" altLang="en-US" sz="2600" dirty="0"/>
          </a:p>
        </p:txBody>
      </p:sp>
    </p:spTree>
    <p:extLst>
      <p:ext uri="{BB962C8B-B14F-4D97-AF65-F5344CB8AC3E}">
        <p14:creationId xmlns:p14="http://schemas.microsoft.com/office/powerpoint/2010/main" xmlns="" val="75078690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704" y="533400"/>
            <a:ext cx="8948846" cy="5867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467350" y="623887"/>
            <a:ext cx="3524250" cy="7334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152400" y="6400800"/>
            <a:ext cx="8820150" cy="369332"/>
          </a:xfrm>
          <a:prstGeom prst="rect">
            <a:avLst/>
          </a:prstGeom>
          <a:noFill/>
        </p:spPr>
        <p:txBody>
          <a:bodyPr wrap="square" rtlCol="0">
            <a:spAutoFit/>
          </a:bodyPr>
          <a:lstStyle/>
          <a:p>
            <a:r>
              <a:rPr lang="en-US" dirty="0"/>
              <a:t>http://www.statelife.com.pk/doc/State_life_AR_(1_to_32).pdf</a:t>
            </a:r>
          </a:p>
        </p:txBody>
      </p:sp>
    </p:spTree>
    <p:extLst>
      <p:ext uri="{BB962C8B-B14F-4D97-AF65-F5344CB8AC3E}">
        <p14:creationId xmlns:p14="http://schemas.microsoft.com/office/powerpoint/2010/main" xmlns="" val="41428303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Takaful</a:t>
            </a:r>
            <a:endParaRPr lang="en-US" dirty="0"/>
          </a:p>
        </p:txBody>
      </p:sp>
      <p:sp>
        <p:nvSpPr>
          <p:cNvPr id="3" name="Content Placeholder 2"/>
          <p:cNvSpPr>
            <a:spLocks noGrp="1"/>
          </p:cNvSpPr>
          <p:nvPr>
            <p:ph idx="1"/>
          </p:nvPr>
        </p:nvSpPr>
        <p:spPr/>
        <p:txBody>
          <a:bodyPr/>
          <a:lstStyle/>
          <a:p>
            <a:r>
              <a:rPr lang="en-US" dirty="0" smtClean="0"/>
              <a:t>Takaful is derived from the Arabic word ‘</a:t>
            </a:r>
            <a:r>
              <a:rPr lang="en-US" dirty="0" err="1" smtClean="0"/>
              <a:t>Kafala</a:t>
            </a:r>
            <a:r>
              <a:rPr lang="en-US" dirty="0" smtClean="0"/>
              <a:t>’ which mean guarantee.</a:t>
            </a:r>
          </a:p>
          <a:p>
            <a:r>
              <a:rPr lang="en-US" dirty="0" smtClean="0"/>
              <a:t>Takaful means mutual protection and joint guarantee.</a:t>
            </a:r>
          </a:p>
          <a:p>
            <a:r>
              <a:rPr lang="en-US" dirty="0" smtClean="0"/>
              <a:t>Takaful refer to mutual contribution of funds or to create a pool of funds to compensate or protect the participants against any accident or loss.</a:t>
            </a:r>
          </a:p>
        </p:txBody>
      </p:sp>
    </p:spTree>
    <p:extLst>
      <p:ext uri="{BB962C8B-B14F-4D97-AF65-F5344CB8AC3E}">
        <p14:creationId xmlns:p14="http://schemas.microsoft.com/office/powerpoint/2010/main" xmlns="" val="31115090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350838"/>
            <a:ext cx="8229600" cy="1143000"/>
          </a:xfrm>
        </p:spPr>
        <p:txBody>
          <a:bodyPr rtlCol="0">
            <a:normAutofit fontScale="90000"/>
          </a:bodyPr>
          <a:lstStyle/>
          <a:p>
            <a:pPr fontAlgn="auto">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t>Decision by Council of Islamic Ideology of Pakistan</a:t>
            </a:r>
          </a:p>
        </p:txBody>
      </p:sp>
      <p:sp>
        <p:nvSpPr>
          <p:cNvPr id="12291" name="Rectangle 2"/>
          <p:cNvSpPr>
            <a:spLocks noGrp="1" noChangeArrowheads="1"/>
          </p:cNvSpPr>
          <p:nvPr>
            <p:ph idx="1"/>
          </p:nvPr>
        </p:nvSpPr>
        <p:spPr>
          <a:xfrm>
            <a:off x="457200" y="1676400"/>
            <a:ext cx="8229600" cy="4525963"/>
          </a:xfrm>
        </p:spPr>
        <p:txBody>
          <a:bodyPr tIns="31680">
            <a:normAutofit/>
          </a:bodyPr>
          <a:lstStyle/>
          <a:p>
            <a:pPr marL="106363" indent="0">
              <a:lnSpc>
                <a:spcPct val="150000"/>
              </a:lnSpc>
              <a:buClr>
                <a:srgbClr val="FFCC99"/>
              </a:buClr>
              <a:buFont typeface="Arial" charset="0"/>
              <a:buNone/>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r>
              <a:rPr lang="en-US" altLang="en-US" sz="2800" dirty="0"/>
              <a:t>The council of Islamic Ideology of Pakistan gave a decision in December 1983, according to the decision </a:t>
            </a:r>
          </a:p>
          <a:p>
            <a:pPr marL="106363" indent="0">
              <a:lnSpc>
                <a:spcPct val="150000"/>
              </a:lnSpc>
              <a:buFont typeface="Arial" charset="0"/>
              <a:buNone/>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r>
              <a:rPr lang="en-US" altLang="en-US" sz="2800" dirty="0"/>
              <a:t>“the contract of Insurance in all its forms, is unlawful, corrupt, false, prohibited and </a:t>
            </a:r>
            <a:r>
              <a:rPr lang="en-US" altLang="en-US" sz="2800" dirty="0" err="1"/>
              <a:t>promulgatable</a:t>
            </a:r>
            <a:r>
              <a:rPr lang="en-US" altLang="en-US" sz="2800" dirty="0"/>
              <a:t>.”</a:t>
            </a:r>
          </a:p>
        </p:txBody>
      </p:sp>
    </p:spTree>
    <p:extLst>
      <p:ext uri="{BB962C8B-B14F-4D97-AF65-F5344CB8AC3E}">
        <p14:creationId xmlns:p14="http://schemas.microsoft.com/office/powerpoint/2010/main" xmlns="" val="81258569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p:txBody>
          <a:bodyPr lIns="92160" tIns="46080" rIns="92160" bIns="4608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Basic Principle behind Takaful</a:t>
            </a:r>
          </a:p>
        </p:txBody>
      </p:sp>
      <p:sp>
        <p:nvSpPr>
          <p:cNvPr id="16387" name="Rectangle 2"/>
          <p:cNvSpPr>
            <a:spLocks noGrp="1" noChangeArrowheads="1"/>
          </p:cNvSpPr>
          <p:nvPr>
            <p:ph idx="1"/>
          </p:nvPr>
        </p:nvSpPr>
        <p:spPr>
          <a:xfrm>
            <a:off x="457200" y="1752600"/>
            <a:ext cx="8229600" cy="2438400"/>
          </a:xfrm>
        </p:spPr>
        <p:txBody>
          <a:bodyPr lIns="92160" tIns="46080" rIns="92160" bIns="46080" anchor="ctr">
            <a:normAutofit lnSpcReduction="10000"/>
          </a:bodyPr>
          <a:lstStyle/>
          <a:p>
            <a:pPr marL="0" indent="0">
              <a:lnSpc>
                <a:spcPct val="150000"/>
              </a:lnSpc>
              <a:spcBef>
                <a:spcPts val="800"/>
              </a:spcBef>
              <a:buFontTx/>
              <a:buNone/>
              <a:tabLst>
                <a:tab pos="0" algn="l"/>
                <a:tab pos="457200"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3600" dirty="0" smtClean="0"/>
              <a:t>The </a:t>
            </a:r>
            <a:r>
              <a:rPr lang="en-US" altLang="en-US" sz="3600" dirty="0"/>
              <a:t>principle of “fortunate many helping  the unfortunate few" is a concept recognized by Islam. </a:t>
            </a:r>
          </a:p>
        </p:txBody>
      </p:sp>
    </p:spTree>
    <p:extLst>
      <p:ext uri="{BB962C8B-B14F-4D97-AF65-F5344CB8AC3E}">
        <p14:creationId xmlns:p14="http://schemas.microsoft.com/office/powerpoint/2010/main" xmlns="" val="28305780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800" dirty="0" smtClean="0"/>
              <a:t>Risk</a:t>
            </a:r>
          </a:p>
        </p:txBody>
      </p:sp>
      <p:sp>
        <p:nvSpPr>
          <p:cNvPr id="3076" name="Rectangle 2"/>
          <p:cNvSpPr>
            <a:spLocks noGrp="1" noChangeArrowheads="1"/>
          </p:cNvSpPr>
          <p:nvPr>
            <p:ph idx="1"/>
          </p:nvPr>
        </p:nvSpPr>
        <p:spPr>
          <a:xfrm>
            <a:off x="457200" y="1371600"/>
            <a:ext cx="8229600" cy="5334000"/>
          </a:xfrm>
        </p:spPr>
        <p:txBody>
          <a:bodyPr rtlCol="0">
            <a:noAutofit/>
          </a:bodyPr>
          <a:lstStyle/>
          <a:p>
            <a:pPr marL="573088" lvl="1" indent="-457200" fontAlgn="auto">
              <a:spcBef>
                <a:spcPts val="600"/>
              </a:spcBef>
              <a:spcAft>
                <a:spcPts val="0"/>
              </a:spcAft>
              <a:buFont typeface="Arial" panose="020B0604020202020204" pitchFamily="34" charset="0"/>
              <a:buChar char="•"/>
              <a:tabLst>
                <a:tab pos="569913" algn="l"/>
                <a:tab pos="604838"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dirty="0"/>
              <a:t>E</a:t>
            </a:r>
            <a:r>
              <a:rPr lang="en-US" dirty="0" smtClean="0"/>
              <a:t>xistence </a:t>
            </a:r>
            <a:r>
              <a:rPr lang="en-US" dirty="0"/>
              <a:t>of uncertainty about future </a:t>
            </a:r>
            <a:r>
              <a:rPr lang="en-US" dirty="0" smtClean="0"/>
              <a:t>outcomes</a:t>
            </a:r>
            <a:endParaRPr lang="en-US" dirty="0"/>
          </a:p>
          <a:p>
            <a:pPr marL="573088" lvl="1" indent="-457200" fontAlgn="auto">
              <a:spcBef>
                <a:spcPts val="600"/>
              </a:spcBef>
              <a:spcAft>
                <a:spcPts val="0"/>
              </a:spcAft>
              <a:buFont typeface="Arial" panose="020B0604020202020204" pitchFamily="34" charset="0"/>
              <a:buChar char="•"/>
              <a:tabLst>
                <a:tab pos="569913" algn="l"/>
                <a:tab pos="604838"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dirty="0" smtClean="0"/>
              <a:t>Difference </a:t>
            </a:r>
            <a:r>
              <a:rPr lang="en-US" dirty="0"/>
              <a:t>between expected and actual </a:t>
            </a:r>
            <a:r>
              <a:rPr lang="en-US" dirty="0" smtClean="0"/>
              <a:t>result</a:t>
            </a:r>
          </a:p>
          <a:p>
            <a:pPr marL="919162" lvl="1" indent="-457200" fontAlgn="auto">
              <a:spcBef>
                <a:spcPts val="600"/>
              </a:spcBef>
              <a:spcAft>
                <a:spcPts val="0"/>
              </a:spcAft>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endParaRPr lang="en-US" sz="800" dirty="0"/>
          </a:p>
          <a:p>
            <a:pPr marL="0" indent="0" fontAlgn="auto">
              <a:spcBef>
                <a:spcPts val="700"/>
              </a:spcBef>
              <a:spcAft>
                <a:spcPts val="0"/>
              </a:spcAft>
              <a:buFont typeface="Arial" panose="020B0604020202020204" pitchFamily="34" charset="0"/>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sz="2800" dirty="0"/>
              <a:t>Uncertainty </a:t>
            </a:r>
            <a:r>
              <a:rPr lang="en-US" sz="2800" dirty="0" smtClean="0"/>
              <a:t>can be classified </a:t>
            </a:r>
            <a:r>
              <a:rPr lang="en-US" sz="2800" dirty="0"/>
              <a:t>as general and specific</a:t>
            </a:r>
          </a:p>
          <a:p>
            <a:pPr marL="561975" lvl="1" indent="-457200" fontAlgn="auto">
              <a:spcBef>
                <a:spcPts val="600"/>
              </a:spcBef>
              <a:spcAft>
                <a:spcPts val="0"/>
              </a:spcAft>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b="1" dirty="0"/>
              <a:t>General: </a:t>
            </a:r>
            <a:r>
              <a:rPr lang="en-US" dirty="0"/>
              <a:t>ignorance of any potential outcome, e.g. after the investment in stocks of a company, the company goes default.</a:t>
            </a:r>
          </a:p>
          <a:p>
            <a:pPr marL="561975" lvl="1" indent="-457200" fontAlgn="auto">
              <a:spcBef>
                <a:spcPts val="600"/>
              </a:spcBef>
              <a:spcAft>
                <a:spcPts val="0"/>
              </a:spcAft>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defRPr/>
            </a:pPr>
            <a:r>
              <a:rPr lang="en-US" b="1" dirty="0"/>
              <a:t>Specific: </a:t>
            </a:r>
            <a:r>
              <a:rPr lang="en-US" dirty="0"/>
              <a:t>when probabilities can be assigned to potential outcomes—this is usually referred to as risk, e.g. depending upon the financial conditions of the company what are chances of default</a:t>
            </a:r>
            <a:r>
              <a:rPr lang="en-US" dirty="0" smtClean="0"/>
              <a:t>.</a:t>
            </a:r>
            <a:endParaRPr lang="en-US" sz="2800" dirty="0"/>
          </a:p>
        </p:txBody>
      </p:sp>
    </p:spTree>
    <p:extLst>
      <p:ext uri="{BB962C8B-B14F-4D97-AF65-F5344CB8AC3E}">
        <p14:creationId xmlns:p14="http://schemas.microsoft.com/office/powerpoint/2010/main" xmlns="" val="11431963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p:txBody>
          <a:bodyPr lIns="92160" tIns="46080" rIns="92160" bIns="4608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Features of Takaful </a:t>
            </a:r>
          </a:p>
        </p:txBody>
      </p:sp>
      <p:sp>
        <p:nvSpPr>
          <p:cNvPr id="17411" name="Rectangle 2"/>
          <p:cNvSpPr>
            <a:spLocks noGrp="1" noChangeArrowheads="1"/>
          </p:cNvSpPr>
          <p:nvPr>
            <p:ph idx="1"/>
          </p:nvPr>
        </p:nvSpPr>
        <p:spPr/>
        <p:txBody>
          <a:bodyPr lIns="92160" tIns="46080" rIns="92160" bIns="46080">
            <a:normAutofit fontScale="85000" lnSpcReduction="20000"/>
          </a:bodyPr>
          <a:lstStyle/>
          <a:p>
            <a:pPr marL="514350" indent="-514350" algn="just">
              <a:spcBef>
                <a:spcPts val="8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dirty="0"/>
              <a:t>Firstly, the participation into a Takaful fund must be performed with utmost sincerity in order to help those faced with difficulties. </a:t>
            </a:r>
          </a:p>
          <a:p>
            <a:pPr marL="514350" indent="-514350" algn="just">
              <a:spcBef>
                <a:spcPts val="8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en-US" dirty="0"/>
          </a:p>
          <a:p>
            <a:pPr marL="514350" indent="-514350">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dirty="0"/>
              <a:t>Every policy holder would pay his/her subscription in order to assist those who need assistance</a:t>
            </a:r>
          </a:p>
          <a:p>
            <a:pPr marL="514350" indent="-514350">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en-US" dirty="0"/>
          </a:p>
          <a:p>
            <a:pPr marL="514350" indent="-514350" algn="just">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dirty="0"/>
              <a:t>Any member or participant suffering a catastrophe or disaster would receive a certain sum of money or financial benefit from a fund, as also defined in the pact, to help him meet the loss or damage</a:t>
            </a:r>
          </a:p>
          <a:p>
            <a:pPr marL="514350" indent="-514350" algn="just">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en-US" dirty="0"/>
          </a:p>
        </p:txBody>
      </p:sp>
      <p:sp>
        <p:nvSpPr>
          <p:cNvPr id="17412" name="Rectangle 3"/>
          <p:cNvSpPr>
            <a:spLocks noChangeArrowheads="1"/>
          </p:cNvSpPr>
          <p:nvPr/>
        </p:nvSpPr>
        <p:spPr bwMode="auto">
          <a:xfrm>
            <a:off x="7299325" y="4527550"/>
            <a:ext cx="18415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xmlns="" val="388353595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3746" name="Rectangle 2"/>
          <p:cNvSpPr>
            <a:spLocks noGrp="1" noRot="1" noChangeArrowheads="1"/>
          </p:cNvSpPr>
          <p:nvPr>
            <p:ph type="title"/>
          </p:nvPr>
        </p:nvSpPr>
        <p:spPr/>
        <p:txBody>
          <a:bodyPr/>
          <a:lstStyle/>
          <a:p>
            <a:r>
              <a:rPr lang="en-US" altLang="en-US"/>
              <a:t>Basic Elements of Takaful</a:t>
            </a:r>
          </a:p>
        </p:txBody>
      </p:sp>
      <p:sp>
        <p:nvSpPr>
          <p:cNvPr id="543747" name="Rectangle 3"/>
          <p:cNvSpPr>
            <a:spLocks noGrp="1" noChangeArrowheads="1"/>
          </p:cNvSpPr>
          <p:nvPr>
            <p:ph idx="1"/>
          </p:nvPr>
        </p:nvSpPr>
        <p:spPr>
          <a:xfrm>
            <a:off x="457200" y="1371600"/>
            <a:ext cx="8229600" cy="5181600"/>
          </a:xfrm>
        </p:spPr>
        <p:txBody>
          <a:bodyPr>
            <a:normAutofit fontScale="92500" lnSpcReduction="20000"/>
          </a:bodyPr>
          <a:lstStyle/>
          <a:p>
            <a:pPr>
              <a:lnSpc>
                <a:spcPct val="150000"/>
              </a:lnSpc>
            </a:pPr>
            <a:r>
              <a:rPr lang="en-US" altLang="en-US" dirty="0"/>
              <a:t>Mutuality and cooperation. </a:t>
            </a:r>
          </a:p>
          <a:p>
            <a:pPr>
              <a:lnSpc>
                <a:spcPct val="150000"/>
              </a:lnSpc>
            </a:pPr>
            <a:r>
              <a:rPr lang="en-US" altLang="en-US" dirty="0"/>
              <a:t>Takaful contract pertains to </a:t>
            </a:r>
            <a:r>
              <a:rPr lang="en-US" altLang="en-US" dirty="0" err="1" smtClean="0"/>
              <a:t>Tabarruat</a:t>
            </a:r>
            <a:r>
              <a:rPr lang="en-US" altLang="en-US" dirty="0" smtClean="0"/>
              <a:t> </a:t>
            </a:r>
            <a:r>
              <a:rPr lang="en-US" altLang="en-US" dirty="0"/>
              <a:t>as against </a:t>
            </a:r>
            <a:r>
              <a:rPr lang="en-US" altLang="en-US" dirty="0" err="1" smtClean="0"/>
              <a:t>muawadat</a:t>
            </a:r>
            <a:r>
              <a:rPr lang="en-US" altLang="en-US" dirty="0" smtClean="0"/>
              <a:t> (contract of exchange) </a:t>
            </a:r>
            <a:r>
              <a:rPr lang="en-US" altLang="en-US" dirty="0"/>
              <a:t>in case of conventional insurance.</a:t>
            </a:r>
          </a:p>
          <a:p>
            <a:pPr>
              <a:lnSpc>
                <a:spcPct val="150000"/>
              </a:lnSpc>
            </a:pPr>
            <a:r>
              <a:rPr lang="en-US" altLang="en-US" dirty="0"/>
              <a:t>Payments made with the intention of </a:t>
            </a:r>
            <a:r>
              <a:rPr lang="en-US" altLang="en-US" dirty="0" err="1"/>
              <a:t>Tabarru</a:t>
            </a:r>
            <a:r>
              <a:rPr lang="en-US" altLang="en-US" dirty="0"/>
              <a:t> (contribution)</a:t>
            </a:r>
          </a:p>
          <a:p>
            <a:pPr>
              <a:lnSpc>
                <a:spcPct val="150000"/>
              </a:lnSpc>
            </a:pPr>
            <a:r>
              <a:rPr lang="en-US" altLang="en-US" dirty="0"/>
              <a:t>Eliminates the elements of </a:t>
            </a:r>
            <a:r>
              <a:rPr lang="en-US" altLang="en-US" dirty="0" err="1"/>
              <a:t>Gharrar</a:t>
            </a:r>
            <a:r>
              <a:rPr lang="en-US" altLang="en-US" dirty="0"/>
              <a:t>, </a:t>
            </a:r>
            <a:r>
              <a:rPr lang="en-US" altLang="en-US" dirty="0" err="1"/>
              <a:t>Maisir</a:t>
            </a:r>
            <a:r>
              <a:rPr lang="en-US" altLang="en-US" dirty="0"/>
              <a:t> and </a:t>
            </a:r>
            <a:r>
              <a:rPr lang="en-US" altLang="en-US" dirty="0" err="1"/>
              <a:t>Riba</a:t>
            </a:r>
            <a:r>
              <a:rPr lang="en-US" altLang="en-US" dirty="0"/>
              <a:t>.</a:t>
            </a:r>
          </a:p>
          <a:p>
            <a:pPr>
              <a:lnSpc>
                <a:spcPct val="150000"/>
              </a:lnSpc>
              <a:buFont typeface="Wingdings" pitchFamily="2" charset="2"/>
              <a:buNone/>
            </a:pPr>
            <a:endParaRPr lang="en-US" altLang="en-US" dirty="0"/>
          </a:p>
        </p:txBody>
      </p:sp>
    </p:spTree>
    <p:extLst>
      <p:ext uri="{BB962C8B-B14F-4D97-AF65-F5344CB8AC3E}">
        <p14:creationId xmlns:p14="http://schemas.microsoft.com/office/powerpoint/2010/main" xmlns="" val="358899419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3746" name="Rectangle 2"/>
          <p:cNvSpPr>
            <a:spLocks noGrp="1" noRot="1" noChangeArrowheads="1"/>
          </p:cNvSpPr>
          <p:nvPr>
            <p:ph type="title"/>
          </p:nvPr>
        </p:nvSpPr>
        <p:spPr/>
        <p:txBody>
          <a:bodyPr/>
          <a:lstStyle/>
          <a:p>
            <a:r>
              <a:rPr lang="en-US" altLang="en-US"/>
              <a:t>Basic Elements of Takaful</a:t>
            </a:r>
          </a:p>
        </p:txBody>
      </p:sp>
      <p:sp>
        <p:nvSpPr>
          <p:cNvPr id="543747" name="Rectangle 3"/>
          <p:cNvSpPr>
            <a:spLocks noGrp="1" noChangeArrowheads="1"/>
          </p:cNvSpPr>
          <p:nvPr>
            <p:ph idx="1"/>
          </p:nvPr>
        </p:nvSpPr>
        <p:spPr>
          <a:xfrm>
            <a:off x="457200" y="1371600"/>
            <a:ext cx="8229600" cy="5181600"/>
          </a:xfrm>
        </p:spPr>
        <p:txBody>
          <a:bodyPr>
            <a:normAutofit fontScale="85000" lnSpcReduction="10000"/>
          </a:bodyPr>
          <a:lstStyle/>
          <a:p>
            <a:pPr>
              <a:lnSpc>
                <a:spcPct val="150000"/>
              </a:lnSpc>
            </a:pPr>
            <a:r>
              <a:rPr lang="en-US" altLang="en-US" dirty="0" err="1" smtClean="0"/>
              <a:t>Wakalah</a:t>
            </a:r>
            <a:r>
              <a:rPr lang="en-US" altLang="en-US" dirty="0" smtClean="0"/>
              <a:t>/Mudarabah </a:t>
            </a:r>
            <a:r>
              <a:rPr lang="en-US" altLang="en-US" dirty="0"/>
              <a:t>basis of operations.</a:t>
            </a:r>
          </a:p>
          <a:p>
            <a:pPr>
              <a:lnSpc>
                <a:spcPct val="150000"/>
              </a:lnSpc>
            </a:pPr>
            <a:r>
              <a:rPr lang="en-US" altLang="en-US" dirty="0"/>
              <a:t>Joint Guarantee / Indemnity amongst participants – shared responsibility.</a:t>
            </a:r>
          </a:p>
          <a:p>
            <a:pPr>
              <a:lnSpc>
                <a:spcPct val="150000"/>
              </a:lnSpc>
            </a:pPr>
            <a:r>
              <a:rPr lang="en-US" altLang="en-US" dirty="0"/>
              <a:t>Constitution of separate “Participants’ Takaful </a:t>
            </a:r>
            <a:r>
              <a:rPr lang="en-US" altLang="en-US" dirty="0" smtClean="0"/>
              <a:t>Fund  or participant special account (</a:t>
            </a:r>
            <a:r>
              <a:rPr lang="en-US" altLang="en-US" dirty="0" err="1" smtClean="0"/>
              <a:t>Tabarru</a:t>
            </a:r>
            <a:r>
              <a:rPr lang="en-US" altLang="en-US" dirty="0" smtClean="0"/>
              <a:t> / Waqf fund)”.</a:t>
            </a:r>
            <a:endParaRPr lang="en-US" altLang="en-US" dirty="0"/>
          </a:p>
          <a:p>
            <a:pPr>
              <a:lnSpc>
                <a:spcPct val="150000"/>
              </a:lnSpc>
            </a:pPr>
            <a:r>
              <a:rPr lang="en-US" altLang="en-US" dirty="0"/>
              <a:t>Constitution of “Shariah Supervisory Board.” </a:t>
            </a:r>
          </a:p>
          <a:p>
            <a:pPr>
              <a:lnSpc>
                <a:spcPct val="150000"/>
              </a:lnSpc>
            </a:pPr>
            <a:r>
              <a:rPr lang="en-US" altLang="en-US" dirty="0"/>
              <a:t>Investments as per Shariah.</a:t>
            </a:r>
          </a:p>
          <a:p>
            <a:pPr>
              <a:lnSpc>
                <a:spcPct val="150000"/>
              </a:lnSpc>
              <a:buFont typeface="Wingdings" pitchFamily="2" charset="2"/>
              <a:buNone/>
            </a:pPr>
            <a:endParaRPr lang="en-US" altLang="en-US" dirty="0"/>
          </a:p>
        </p:txBody>
      </p:sp>
    </p:spTree>
    <p:extLst>
      <p:ext uri="{BB962C8B-B14F-4D97-AF65-F5344CB8AC3E}">
        <p14:creationId xmlns:p14="http://schemas.microsoft.com/office/powerpoint/2010/main" xmlns="" val="68557685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Rot="1" noChangeArrowheads="1"/>
          </p:cNvSpPr>
          <p:nvPr>
            <p:ph type="title"/>
          </p:nvPr>
        </p:nvSpPr>
        <p:spPr/>
        <p:txBody>
          <a:bodyPr/>
          <a:lstStyle/>
          <a:p>
            <a:r>
              <a:rPr lang="en-GB" altLang="en-US"/>
              <a:t>Main drivers of Takaful</a:t>
            </a:r>
          </a:p>
        </p:txBody>
      </p:sp>
      <p:sp>
        <p:nvSpPr>
          <p:cNvPr id="396291" name="Rectangle 3"/>
          <p:cNvSpPr>
            <a:spLocks noGrp="1" noChangeArrowheads="1"/>
          </p:cNvSpPr>
          <p:nvPr>
            <p:ph idx="1"/>
          </p:nvPr>
        </p:nvSpPr>
        <p:spPr/>
        <p:txBody>
          <a:bodyPr>
            <a:normAutofit fontScale="92500" lnSpcReduction="10000"/>
          </a:bodyPr>
          <a:lstStyle/>
          <a:p>
            <a:pPr>
              <a:lnSpc>
                <a:spcPct val="150000"/>
              </a:lnSpc>
            </a:pPr>
            <a:r>
              <a:rPr lang="en-US" altLang="en-US" dirty="0"/>
              <a:t>Piety (individual purification)</a:t>
            </a:r>
          </a:p>
          <a:p>
            <a:pPr>
              <a:lnSpc>
                <a:spcPct val="150000"/>
              </a:lnSpc>
            </a:pPr>
            <a:r>
              <a:rPr lang="en-US" altLang="en-US" dirty="0" smtClean="0"/>
              <a:t>Brotherhood </a:t>
            </a:r>
            <a:r>
              <a:rPr lang="en-US" altLang="en-US" dirty="0"/>
              <a:t>(mutual assistance)</a:t>
            </a:r>
          </a:p>
          <a:p>
            <a:pPr>
              <a:lnSpc>
                <a:spcPct val="150000"/>
              </a:lnSpc>
            </a:pPr>
            <a:r>
              <a:rPr lang="en-US" altLang="en-US" dirty="0" smtClean="0"/>
              <a:t>Charity </a:t>
            </a:r>
            <a:r>
              <a:rPr lang="en-US" altLang="en-US" dirty="0"/>
              <a:t>(</a:t>
            </a:r>
            <a:r>
              <a:rPr lang="en-US" altLang="en-US" dirty="0" err="1"/>
              <a:t>Tabarru</a:t>
            </a:r>
            <a:r>
              <a:rPr lang="en-US" altLang="en-US" dirty="0"/>
              <a:t> or contribution)</a:t>
            </a:r>
          </a:p>
          <a:p>
            <a:pPr>
              <a:lnSpc>
                <a:spcPct val="150000"/>
              </a:lnSpc>
            </a:pPr>
            <a:r>
              <a:rPr lang="en-US" altLang="en-US" dirty="0" smtClean="0"/>
              <a:t>Mutual </a:t>
            </a:r>
            <a:r>
              <a:rPr lang="en-US" altLang="en-US" dirty="0"/>
              <a:t>Guarantee </a:t>
            </a:r>
          </a:p>
          <a:p>
            <a:pPr>
              <a:lnSpc>
                <a:spcPct val="150000"/>
              </a:lnSpc>
            </a:pPr>
            <a:r>
              <a:rPr lang="en-US" altLang="en-US" dirty="0" smtClean="0"/>
              <a:t>Community </a:t>
            </a:r>
            <a:r>
              <a:rPr lang="en-US" altLang="en-US" dirty="0"/>
              <a:t>well-being as opposed to profit maximization.</a:t>
            </a:r>
          </a:p>
        </p:txBody>
      </p:sp>
    </p:spTree>
    <p:extLst>
      <p:ext uri="{BB962C8B-B14F-4D97-AF65-F5344CB8AC3E}">
        <p14:creationId xmlns:p14="http://schemas.microsoft.com/office/powerpoint/2010/main" xmlns="" val="9599593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Rectangle 4"/>
          <p:cNvSpPr>
            <a:spLocks noGrp="1" noRot="1" noChangeArrowheads="1"/>
          </p:cNvSpPr>
          <p:nvPr>
            <p:ph type="title"/>
          </p:nvPr>
        </p:nvSpPr>
        <p:spPr>
          <a:xfrm>
            <a:off x="762000" y="2895600"/>
            <a:ext cx="7772400" cy="762000"/>
          </a:xfrm>
        </p:spPr>
        <p:txBody>
          <a:bodyPr>
            <a:normAutofit/>
          </a:bodyPr>
          <a:lstStyle/>
          <a:p>
            <a:r>
              <a:rPr lang="en-US" altLang="en-US"/>
              <a:t>Takaful Models</a:t>
            </a:r>
          </a:p>
        </p:txBody>
      </p:sp>
    </p:spTree>
    <p:extLst>
      <p:ext uri="{BB962C8B-B14F-4D97-AF65-F5344CB8AC3E}">
        <p14:creationId xmlns:p14="http://schemas.microsoft.com/office/powerpoint/2010/main" xmlns="" val="210531592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133600"/>
            <a:ext cx="1295400" cy="2057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Contribution received from the participants</a:t>
            </a:r>
            <a:endParaRPr lang="en-US" sz="1600" dirty="0">
              <a:solidFill>
                <a:schemeClr val="tx1"/>
              </a:solidFill>
            </a:endParaRPr>
          </a:p>
        </p:txBody>
      </p:sp>
      <p:sp>
        <p:nvSpPr>
          <p:cNvPr id="3" name="Rectangle 2"/>
          <p:cNvSpPr/>
          <p:nvPr/>
        </p:nvSpPr>
        <p:spPr>
          <a:xfrm>
            <a:off x="1600200" y="1143000"/>
            <a:ext cx="1295400" cy="838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Wakalah</a:t>
            </a:r>
            <a:r>
              <a:rPr lang="en-US" dirty="0" smtClean="0">
                <a:solidFill>
                  <a:schemeClr val="tx1"/>
                </a:solidFill>
              </a:rPr>
              <a:t> fee</a:t>
            </a:r>
          </a:p>
          <a:p>
            <a:pPr algn="ctr"/>
            <a:r>
              <a:rPr lang="en-US" dirty="0" smtClean="0">
                <a:solidFill>
                  <a:schemeClr val="tx1"/>
                </a:solidFill>
              </a:rPr>
              <a:t>e.g. 30%</a:t>
            </a:r>
            <a:endParaRPr lang="en-US" dirty="0">
              <a:solidFill>
                <a:schemeClr val="tx1"/>
              </a:solidFill>
            </a:endParaRPr>
          </a:p>
        </p:txBody>
      </p:sp>
      <p:sp>
        <p:nvSpPr>
          <p:cNvPr id="4" name="Rectangle 3"/>
          <p:cNvSpPr/>
          <p:nvPr/>
        </p:nvSpPr>
        <p:spPr>
          <a:xfrm>
            <a:off x="1600200" y="4191000"/>
            <a:ext cx="1295400" cy="1828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chemeClr val="tx1"/>
                </a:solidFill>
              </a:rPr>
              <a:t>Tabarru</a:t>
            </a:r>
            <a:r>
              <a:rPr lang="en-US" sz="1600" b="1" dirty="0" smtClean="0">
                <a:solidFill>
                  <a:schemeClr val="tx1"/>
                </a:solidFill>
              </a:rPr>
              <a:t> Contribution</a:t>
            </a:r>
          </a:p>
          <a:p>
            <a:pPr algn="ctr"/>
            <a:r>
              <a:rPr lang="en-US" sz="1600" b="1" dirty="0" smtClean="0">
                <a:solidFill>
                  <a:schemeClr val="tx1"/>
                </a:solidFill>
              </a:rPr>
              <a:t>e.g. 70%</a:t>
            </a:r>
            <a:endParaRPr lang="en-US" sz="1600" b="1" dirty="0">
              <a:solidFill>
                <a:schemeClr val="tx1"/>
              </a:solidFill>
            </a:endParaRPr>
          </a:p>
        </p:txBody>
      </p:sp>
      <p:sp>
        <p:nvSpPr>
          <p:cNvPr id="5" name="Rounded Rectangle 4"/>
          <p:cNvSpPr/>
          <p:nvPr/>
        </p:nvSpPr>
        <p:spPr>
          <a:xfrm>
            <a:off x="3200400" y="996762"/>
            <a:ext cx="16002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Investment</a:t>
            </a:r>
            <a:endParaRPr lang="en-US" dirty="0">
              <a:solidFill>
                <a:schemeClr val="tx1"/>
              </a:solidFill>
            </a:endParaRPr>
          </a:p>
        </p:txBody>
      </p:sp>
      <p:sp>
        <p:nvSpPr>
          <p:cNvPr id="6" name="Rounded Rectangle 5"/>
          <p:cNvSpPr/>
          <p:nvPr/>
        </p:nvSpPr>
        <p:spPr>
          <a:xfrm>
            <a:off x="3657600" y="1723790"/>
            <a:ext cx="1371600" cy="5683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Profit from Investment</a:t>
            </a:r>
            <a:endParaRPr lang="en-US" dirty="0">
              <a:solidFill>
                <a:schemeClr val="tx1"/>
              </a:solidFill>
            </a:endParaRPr>
          </a:p>
        </p:txBody>
      </p:sp>
      <p:sp>
        <p:nvSpPr>
          <p:cNvPr id="7" name="Rectangle 6"/>
          <p:cNvSpPr/>
          <p:nvPr/>
        </p:nvSpPr>
        <p:spPr>
          <a:xfrm>
            <a:off x="3200400" y="3276600"/>
            <a:ext cx="1295400" cy="2743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General Takaful Fund</a:t>
            </a:r>
            <a:endParaRPr lang="en-US" dirty="0">
              <a:solidFill>
                <a:schemeClr val="tx1"/>
              </a:solidFill>
            </a:endParaRPr>
          </a:p>
        </p:txBody>
      </p:sp>
      <p:sp>
        <p:nvSpPr>
          <p:cNvPr id="8" name="Rounded Rectangle 7"/>
          <p:cNvSpPr/>
          <p:nvPr/>
        </p:nvSpPr>
        <p:spPr>
          <a:xfrm>
            <a:off x="5029200" y="3352800"/>
            <a:ext cx="1295400" cy="2667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97717" y="3962400"/>
            <a:ext cx="876300" cy="9906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Net </a:t>
            </a:r>
            <a:r>
              <a:rPr lang="en-US" sz="1500" dirty="0" smtClean="0"/>
              <a:t>Surplus</a:t>
            </a:r>
            <a:endParaRPr lang="en-US" sz="1500" dirty="0"/>
          </a:p>
        </p:txBody>
      </p:sp>
      <p:sp>
        <p:nvSpPr>
          <p:cNvPr id="10" name="Rounded Rectangle 9"/>
          <p:cNvSpPr/>
          <p:nvPr/>
        </p:nvSpPr>
        <p:spPr>
          <a:xfrm>
            <a:off x="7955017" y="3352800"/>
            <a:ext cx="1074683" cy="2590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As a gift or manner deemed fit by the Takaful </a:t>
            </a:r>
            <a:r>
              <a:rPr lang="en-US" sz="1500" dirty="0" smtClean="0">
                <a:solidFill>
                  <a:schemeClr val="tx1"/>
                </a:solidFill>
              </a:rPr>
              <a:t>company</a:t>
            </a:r>
            <a:endParaRPr lang="en-US" sz="1500" dirty="0">
              <a:solidFill>
                <a:schemeClr val="tx1"/>
              </a:solidFill>
            </a:endParaRPr>
          </a:p>
        </p:txBody>
      </p:sp>
      <p:sp>
        <p:nvSpPr>
          <p:cNvPr id="11" name="Rounded Rectangle 10"/>
          <p:cNvSpPr/>
          <p:nvPr/>
        </p:nvSpPr>
        <p:spPr>
          <a:xfrm>
            <a:off x="7002517" y="504497"/>
            <a:ext cx="1905000" cy="8794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Shareholder’s fund</a:t>
            </a:r>
            <a:endParaRPr lang="en-US" dirty="0">
              <a:solidFill>
                <a:schemeClr val="tx1"/>
              </a:solidFill>
            </a:endParaRPr>
          </a:p>
        </p:txBody>
      </p:sp>
      <p:cxnSp>
        <p:nvCxnSpPr>
          <p:cNvPr id="13" name="Straight Arrow Connector 12"/>
          <p:cNvCxnSpPr>
            <a:stCxn id="2" idx="3"/>
            <a:endCxn id="3" idx="2"/>
          </p:cNvCxnSpPr>
          <p:nvPr/>
        </p:nvCxnSpPr>
        <p:spPr>
          <a:xfrm flipV="1">
            <a:off x="1371600" y="1981200"/>
            <a:ext cx="876300" cy="118110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4" idx="0"/>
          </p:cNvCxnSpPr>
          <p:nvPr/>
        </p:nvCxnSpPr>
        <p:spPr>
          <a:xfrm>
            <a:off x="1371600" y="3276600"/>
            <a:ext cx="876300" cy="91440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429000" y="1453962"/>
            <a:ext cx="0" cy="182263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221217" y="1453962"/>
            <a:ext cx="0" cy="26982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229100" y="2292162"/>
            <a:ext cx="0" cy="98443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3"/>
          </p:cNvCxnSpPr>
          <p:nvPr/>
        </p:nvCxnSpPr>
        <p:spPr>
          <a:xfrm>
            <a:off x="2895600" y="5105400"/>
            <a:ext cx="304800"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495800" y="4686300"/>
            <a:ext cx="533400"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316717" y="4457700"/>
            <a:ext cx="381000"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574017" y="4447464"/>
            <a:ext cx="381000" cy="10236"/>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3" idx="0"/>
          </p:cNvCxnSpPr>
          <p:nvPr/>
        </p:nvCxnSpPr>
        <p:spPr>
          <a:xfrm rot="5400000" flipH="1" flipV="1">
            <a:off x="4472808" y="-1386708"/>
            <a:ext cx="304800" cy="4754617"/>
          </a:xfrm>
          <a:prstGeom prst="bentConnector2">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189811" y="2971800"/>
            <a:ext cx="914400" cy="369332"/>
          </a:xfrm>
          <a:prstGeom prst="rect">
            <a:avLst/>
          </a:prstGeom>
          <a:noFill/>
        </p:spPr>
        <p:txBody>
          <a:bodyPr wrap="square" rtlCol="0">
            <a:spAutoFit/>
          </a:bodyPr>
          <a:lstStyle/>
          <a:p>
            <a:r>
              <a:rPr lang="en-US" b="1" dirty="0" smtClean="0"/>
              <a:t>Minus</a:t>
            </a:r>
            <a:endParaRPr lang="en-US" b="1" dirty="0"/>
          </a:p>
        </p:txBody>
      </p:sp>
      <p:sp>
        <p:nvSpPr>
          <p:cNvPr id="47" name="TextBox 46"/>
          <p:cNvSpPr txBox="1"/>
          <p:nvPr/>
        </p:nvSpPr>
        <p:spPr>
          <a:xfrm>
            <a:off x="5125435" y="3581400"/>
            <a:ext cx="1143000" cy="369332"/>
          </a:xfrm>
          <a:prstGeom prst="rect">
            <a:avLst/>
          </a:prstGeom>
          <a:noFill/>
        </p:spPr>
        <p:txBody>
          <a:bodyPr wrap="square" rtlCol="0">
            <a:spAutoFit/>
          </a:bodyPr>
          <a:lstStyle/>
          <a:p>
            <a:r>
              <a:rPr lang="en-US" dirty="0" smtClean="0"/>
              <a:t>Expenses</a:t>
            </a:r>
            <a:endParaRPr lang="en-US" dirty="0"/>
          </a:p>
        </p:txBody>
      </p:sp>
      <p:sp>
        <p:nvSpPr>
          <p:cNvPr id="48" name="TextBox 47"/>
          <p:cNvSpPr txBox="1"/>
          <p:nvPr/>
        </p:nvSpPr>
        <p:spPr>
          <a:xfrm>
            <a:off x="5125435" y="4004441"/>
            <a:ext cx="1143000" cy="369332"/>
          </a:xfrm>
          <a:prstGeom prst="rect">
            <a:avLst/>
          </a:prstGeom>
          <a:noFill/>
        </p:spPr>
        <p:txBody>
          <a:bodyPr wrap="square" rtlCol="0">
            <a:spAutoFit/>
          </a:bodyPr>
          <a:lstStyle/>
          <a:p>
            <a:r>
              <a:rPr lang="en-US" dirty="0" smtClean="0"/>
              <a:t>Claim</a:t>
            </a:r>
            <a:endParaRPr lang="en-US" dirty="0"/>
          </a:p>
        </p:txBody>
      </p:sp>
      <p:sp>
        <p:nvSpPr>
          <p:cNvPr id="49" name="TextBox 48"/>
          <p:cNvSpPr txBox="1"/>
          <p:nvPr/>
        </p:nvSpPr>
        <p:spPr>
          <a:xfrm>
            <a:off x="5125435" y="4457700"/>
            <a:ext cx="1143000" cy="369332"/>
          </a:xfrm>
          <a:prstGeom prst="rect">
            <a:avLst/>
          </a:prstGeom>
          <a:noFill/>
        </p:spPr>
        <p:txBody>
          <a:bodyPr wrap="square" rtlCol="0">
            <a:spAutoFit/>
          </a:bodyPr>
          <a:lstStyle/>
          <a:p>
            <a:r>
              <a:rPr lang="en-US" dirty="0" err="1" smtClean="0"/>
              <a:t>Retakaful</a:t>
            </a:r>
            <a:endParaRPr lang="en-US" dirty="0"/>
          </a:p>
        </p:txBody>
      </p:sp>
      <p:sp>
        <p:nvSpPr>
          <p:cNvPr id="50" name="TextBox 49"/>
          <p:cNvSpPr txBox="1"/>
          <p:nvPr/>
        </p:nvSpPr>
        <p:spPr>
          <a:xfrm>
            <a:off x="5125435" y="4953000"/>
            <a:ext cx="1143000" cy="323165"/>
          </a:xfrm>
          <a:prstGeom prst="rect">
            <a:avLst/>
          </a:prstGeom>
          <a:noFill/>
        </p:spPr>
        <p:txBody>
          <a:bodyPr wrap="square" rtlCol="0">
            <a:spAutoFit/>
          </a:bodyPr>
          <a:lstStyle/>
          <a:p>
            <a:r>
              <a:rPr lang="en-US" sz="1500" dirty="0" smtClean="0"/>
              <a:t>Cancellation</a:t>
            </a:r>
            <a:endParaRPr lang="en-US" sz="1500" dirty="0"/>
          </a:p>
        </p:txBody>
      </p:sp>
      <p:sp>
        <p:nvSpPr>
          <p:cNvPr id="51" name="TextBox 50"/>
          <p:cNvSpPr txBox="1"/>
          <p:nvPr/>
        </p:nvSpPr>
        <p:spPr>
          <a:xfrm>
            <a:off x="5125435" y="5486400"/>
            <a:ext cx="1143000" cy="369332"/>
          </a:xfrm>
          <a:prstGeom prst="rect">
            <a:avLst/>
          </a:prstGeom>
          <a:noFill/>
        </p:spPr>
        <p:txBody>
          <a:bodyPr wrap="square" rtlCol="0">
            <a:spAutoFit/>
          </a:bodyPr>
          <a:lstStyle/>
          <a:p>
            <a:r>
              <a:rPr lang="en-US" dirty="0" smtClean="0"/>
              <a:t>Reserve</a:t>
            </a:r>
            <a:endParaRPr lang="en-US" dirty="0"/>
          </a:p>
        </p:txBody>
      </p:sp>
      <p:cxnSp>
        <p:nvCxnSpPr>
          <p:cNvPr id="55" name="Elbow Connector 54"/>
          <p:cNvCxnSpPr>
            <a:stCxn id="9" idx="2"/>
          </p:cNvCxnSpPr>
          <p:nvPr/>
        </p:nvCxnSpPr>
        <p:spPr>
          <a:xfrm rot="5400000">
            <a:off x="4729984" y="4071117"/>
            <a:ext cx="1524000" cy="3287767"/>
          </a:xfrm>
          <a:prstGeom prst="bentConnector2">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3848100" y="6019800"/>
            <a:ext cx="0" cy="4572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76200" y="0"/>
            <a:ext cx="3352800" cy="646331"/>
          </a:xfrm>
          <a:prstGeom prst="rect">
            <a:avLst/>
          </a:prstGeom>
          <a:noFill/>
        </p:spPr>
        <p:txBody>
          <a:bodyPr wrap="square" rtlCol="0">
            <a:spAutoFit/>
          </a:bodyPr>
          <a:lstStyle/>
          <a:p>
            <a:r>
              <a:rPr lang="en-US" sz="3600" dirty="0" err="1" smtClean="0"/>
              <a:t>Wakalah</a:t>
            </a:r>
            <a:r>
              <a:rPr lang="en-US" sz="3600" dirty="0" smtClean="0"/>
              <a:t> Model</a:t>
            </a:r>
            <a:endParaRPr lang="en-US" sz="3600" dirty="0"/>
          </a:p>
        </p:txBody>
      </p:sp>
    </p:spTree>
    <p:extLst>
      <p:ext uri="{BB962C8B-B14F-4D97-AF65-F5344CB8AC3E}">
        <p14:creationId xmlns:p14="http://schemas.microsoft.com/office/powerpoint/2010/main" xmlns="" val="3698502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63"/>
          <p:cNvSpPr txBox="1"/>
          <p:nvPr/>
        </p:nvSpPr>
        <p:spPr>
          <a:xfrm>
            <a:off x="76200" y="17681"/>
            <a:ext cx="4267200" cy="646331"/>
          </a:xfrm>
          <a:prstGeom prst="rect">
            <a:avLst/>
          </a:prstGeom>
          <a:noFill/>
        </p:spPr>
        <p:txBody>
          <a:bodyPr wrap="square" rtlCol="0">
            <a:spAutoFit/>
          </a:bodyPr>
          <a:lstStyle/>
          <a:p>
            <a:r>
              <a:rPr lang="en-US" sz="3600" dirty="0" smtClean="0"/>
              <a:t>Mudarabah Model</a:t>
            </a:r>
            <a:endParaRPr lang="en-US" sz="3600" dirty="0"/>
          </a:p>
        </p:txBody>
      </p:sp>
      <p:grpSp>
        <p:nvGrpSpPr>
          <p:cNvPr id="7" name="Group 6"/>
          <p:cNvGrpSpPr/>
          <p:nvPr/>
        </p:nvGrpSpPr>
        <p:grpSpPr>
          <a:xfrm>
            <a:off x="86710" y="664011"/>
            <a:ext cx="8904890" cy="6021417"/>
            <a:chOff x="76200" y="17681"/>
            <a:chExt cx="9067800" cy="6078320"/>
          </a:xfrm>
        </p:grpSpPr>
        <p:sp>
          <p:nvSpPr>
            <p:cNvPr id="58" name="Rounded Rectangle 57"/>
            <p:cNvSpPr/>
            <p:nvPr/>
          </p:nvSpPr>
          <p:spPr>
            <a:xfrm>
              <a:off x="3598643" y="4373089"/>
              <a:ext cx="1910584" cy="172291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 y="2133600"/>
              <a:ext cx="1295400" cy="2057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Contribution received from the participants</a:t>
              </a:r>
              <a:endParaRPr lang="en-US" sz="1600" dirty="0">
                <a:solidFill>
                  <a:schemeClr val="tx1"/>
                </a:solidFill>
              </a:endParaRPr>
            </a:p>
          </p:txBody>
        </p:sp>
        <p:sp>
          <p:nvSpPr>
            <p:cNvPr id="3" name="Rectangle 2"/>
            <p:cNvSpPr/>
            <p:nvPr/>
          </p:nvSpPr>
          <p:spPr>
            <a:xfrm>
              <a:off x="1771650" y="1664417"/>
              <a:ext cx="1295400" cy="2050331"/>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Participant’s Account</a:t>
              </a:r>
              <a:endParaRPr lang="en-US" sz="1600" b="1" dirty="0">
                <a:solidFill>
                  <a:schemeClr val="tx1"/>
                </a:solidFill>
              </a:endParaRPr>
            </a:p>
          </p:txBody>
        </p:sp>
        <p:sp>
          <p:nvSpPr>
            <p:cNvPr id="4" name="Rectangle 3"/>
            <p:cNvSpPr/>
            <p:nvPr/>
          </p:nvSpPr>
          <p:spPr>
            <a:xfrm>
              <a:off x="1771650" y="3733800"/>
              <a:ext cx="1295400" cy="138078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Participant's Special Account</a:t>
              </a:r>
              <a:endParaRPr lang="en-US" sz="1600" b="1" dirty="0">
                <a:solidFill>
                  <a:schemeClr val="tx1"/>
                </a:solidFill>
              </a:endParaRPr>
            </a:p>
          </p:txBody>
        </p:sp>
        <p:sp>
          <p:nvSpPr>
            <p:cNvPr id="5" name="Rounded Rectangle 4"/>
            <p:cNvSpPr/>
            <p:nvPr/>
          </p:nvSpPr>
          <p:spPr>
            <a:xfrm>
              <a:off x="1447800" y="857685"/>
              <a:ext cx="16002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Investment</a:t>
              </a:r>
              <a:endParaRPr lang="en-US" dirty="0">
                <a:solidFill>
                  <a:schemeClr val="tx1"/>
                </a:solidFill>
              </a:endParaRPr>
            </a:p>
          </p:txBody>
        </p:sp>
        <p:sp>
          <p:nvSpPr>
            <p:cNvPr id="6" name="Rounded Rectangle 5"/>
            <p:cNvSpPr/>
            <p:nvPr/>
          </p:nvSpPr>
          <p:spPr>
            <a:xfrm>
              <a:off x="6975584" y="857685"/>
              <a:ext cx="1904999" cy="5683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Profit from Investment</a:t>
              </a:r>
              <a:endParaRPr lang="en-US" dirty="0">
                <a:solidFill>
                  <a:schemeClr val="tx1"/>
                </a:solidFill>
              </a:endParaRPr>
            </a:p>
          </p:txBody>
        </p:sp>
        <p:sp>
          <p:nvSpPr>
            <p:cNvPr id="8" name="Rounded Rectangle 7"/>
            <p:cNvSpPr/>
            <p:nvPr/>
          </p:nvSpPr>
          <p:spPr>
            <a:xfrm>
              <a:off x="3502408" y="1863529"/>
              <a:ext cx="1910584" cy="2101649"/>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851634" y="3877788"/>
              <a:ext cx="1387366" cy="1277281"/>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Net Surplus</a:t>
              </a:r>
              <a:endParaRPr lang="en-US" sz="2000" b="1" dirty="0">
                <a:solidFill>
                  <a:schemeClr val="tx1"/>
                </a:solidFill>
              </a:endParaRPr>
            </a:p>
          </p:txBody>
        </p:sp>
        <p:sp>
          <p:nvSpPr>
            <p:cNvPr id="10" name="Rounded Rectangle 9"/>
            <p:cNvSpPr/>
            <p:nvPr/>
          </p:nvSpPr>
          <p:spPr>
            <a:xfrm>
              <a:off x="7620000" y="2191238"/>
              <a:ext cx="1260584" cy="2590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Payable to </a:t>
              </a:r>
              <a:r>
                <a:rPr lang="en-US" sz="2000" b="1" dirty="0" err="1" smtClean="0">
                  <a:solidFill>
                    <a:schemeClr val="tx1"/>
                  </a:solidFill>
                </a:rPr>
                <a:t>participa-nts</a:t>
              </a:r>
              <a:endParaRPr lang="en-US" b="1" dirty="0">
                <a:solidFill>
                  <a:schemeClr val="tx1"/>
                </a:solidFill>
              </a:endParaRPr>
            </a:p>
          </p:txBody>
        </p:sp>
        <p:sp>
          <p:nvSpPr>
            <p:cNvPr id="11" name="Rounded Rectangle 10"/>
            <p:cNvSpPr/>
            <p:nvPr/>
          </p:nvSpPr>
          <p:spPr>
            <a:xfrm>
              <a:off x="6975584" y="17681"/>
              <a:ext cx="1905000" cy="5501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Shareholder’s fund</a:t>
              </a:r>
              <a:endParaRPr lang="en-US" dirty="0">
                <a:solidFill>
                  <a:schemeClr val="tx1"/>
                </a:solidFill>
              </a:endParaRPr>
            </a:p>
          </p:txBody>
        </p:sp>
        <p:cxnSp>
          <p:nvCxnSpPr>
            <p:cNvPr id="15" name="Straight Arrow Connector 14"/>
            <p:cNvCxnSpPr/>
            <p:nvPr/>
          </p:nvCxnSpPr>
          <p:spPr>
            <a:xfrm>
              <a:off x="1428750" y="2800351"/>
              <a:ext cx="342900"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3" idx="0"/>
            </p:cNvCxnSpPr>
            <p:nvPr/>
          </p:nvCxnSpPr>
          <p:spPr>
            <a:xfrm flipV="1">
              <a:off x="2419350" y="1314887"/>
              <a:ext cx="0" cy="34953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509227" y="2874248"/>
              <a:ext cx="2110773" cy="1"/>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3"/>
              <a:endCxn id="58" idx="1"/>
            </p:cNvCxnSpPr>
            <p:nvPr/>
          </p:nvCxnSpPr>
          <p:spPr>
            <a:xfrm>
              <a:off x="3067050" y="4424191"/>
              <a:ext cx="531593" cy="810354"/>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048000" y="1167083"/>
              <a:ext cx="3927584"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239000" y="4428782"/>
              <a:ext cx="381000" cy="10236"/>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907220" y="1844454"/>
              <a:ext cx="1426780" cy="369332"/>
            </a:xfrm>
            <a:prstGeom prst="rect">
              <a:avLst/>
            </a:prstGeom>
            <a:noFill/>
          </p:spPr>
          <p:txBody>
            <a:bodyPr wrap="square" rtlCol="0">
              <a:spAutoFit/>
            </a:bodyPr>
            <a:lstStyle/>
            <a:p>
              <a:r>
                <a:rPr lang="en-US" dirty="0" smtClean="0"/>
                <a:t>Withdrawals</a:t>
              </a:r>
              <a:endParaRPr lang="en-US" dirty="0"/>
            </a:p>
          </p:txBody>
        </p:sp>
        <p:sp>
          <p:nvSpPr>
            <p:cNvPr id="48" name="TextBox 47"/>
            <p:cNvSpPr txBox="1"/>
            <p:nvPr/>
          </p:nvSpPr>
          <p:spPr>
            <a:xfrm>
              <a:off x="3982435" y="4517145"/>
              <a:ext cx="1143000" cy="369332"/>
            </a:xfrm>
            <a:prstGeom prst="rect">
              <a:avLst/>
            </a:prstGeom>
            <a:noFill/>
          </p:spPr>
          <p:txBody>
            <a:bodyPr wrap="square" rtlCol="0">
              <a:spAutoFit/>
            </a:bodyPr>
            <a:lstStyle/>
            <a:p>
              <a:r>
                <a:rPr lang="en-US" dirty="0" smtClean="0"/>
                <a:t>Claim</a:t>
              </a:r>
              <a:endParaRPr lang="en-US" dirty="0"/>
            </a:p>
          </p:txBody>
        </p:sp>
        <p:sp>
          <p:nvSpPr>
            <p:cNvPr id="49" name="TextBox 48"/>
            <p:cNvSpPr txBox="1"/>
            <p:nvPr/>
          </p:nvSpPr>
          <p:spPr>
            <a:xfrm>
              <a:off x="3982435" y="4970404"/>
              <a:ext cx="1143000" cy="369332"/>
            </a:xfrm>
            <a:prstGeom prst="rect">
              <a:avLst/>
            </a:prstGeom>
            <a:noFill/>
          </p:spPr>
          <p:txBody>
            <a:bodyPr wrap="square" rtlCol="0">
              <a:spAutoFit/>
            </a:bodyPr>
            <a:lstStyle/>
            <a:p>
              <a:r>
                <a:rPr lang="en-US" dirty="0" err="1" smtClean="0"/>
                <a:t>Retakaful</a:t>
              </a:r>
              <a:endParaRPr lang="en-US" dirty="0"/>
            </a:p>
          </p:txBody>
        </p:sp>
        <p:sp>
          <p:nvSpPr>
            <p:cNvPr id="51" name="TextBox 50"/>
            <p:cNvSpPr txBox="1"/>
            <p:nvPr/>
          </p:nvSpPr>
          <p:spPr>
            <a:xfrm>
              <a:off x="4001485" y="5609076"/>
              <a:ext cx="1143000" cy="369332"/>
            </a:xfrm>
            <a:prstGeom prst="rect">
              <a:avLst/>
            </a:prstGeom>
            <a:noFill/>
          </p:spPr>
          <p:txBody>
            <a:bodyPr wrap="square" rtlCol="0">
              <a:spAutoFit/>
            </a:bodyPr>
            <a:lstStyle/>
            <a:p>
              <a:r>
                <a:rPr lang="en-US" dirty="0" smtClean="0"/>
                <a:t>Reserve</a:t>
              </a:r>
              <a:endParaRPr lang="en-US" dirty="0"/>
            </a:p>
          </p:txBody>
        </p:sp>
        <p:cxnSp>
          <p:nvCxnSpPr>
            <p:cNvPr id="40" name="Straight Arrow Connector 39"/>
            <p:cNvCxnSpPr>
              <a:stCxn id="6" idx="0"/>
              <a:endCxn id="11" idx="2"/>
            </p:cNvCxnSpPr>
            <p:nvPr/>
          </p:nvCxnSpPr>
          <p:spPr>
            <a:xfrm flipV="1">
              <a:off x="7928084" y="567809"/>
              <a:ext cx="0" cy="289876"/>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1409700" y="4004442"/>
              <a:ext cx="342900"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907220" y="3911424"/>
              <a:ext cx="1278157" cy="461665"/>
            </a:xfrm>
            <a:prstGeom prst="rect">
              <a:avLst/>
            </a:prstGeom>
            <a:noFill/>
          </p:spPr>
          <p:txBody>
            <a:bodyPr wrap="square" rtlCol="0">
              <a:spAutoFit/>
            </a:bodyPr>
            <a:lstStyle/>
            <a:p>
              <a:r>
                <a:rPr lang="en-US" sz="2400" b="1" dirty="0" smtClean="0"/>
                <a:t>Minus</a:t>
              </a:r>
              <a:endParaRPr lang="en-US" sz="2400" b="1" dirty="0"/>
            </a:p>
          </p:txBody>
        </p:sp>
        <p:sp>
          <p:nvSpPr>
            <p:cNvPr id="60" name="TextBox 59"/>
            <p:cNvSpPr txBox="1"/>
            <p:nvPr/>
          </p:nvSpPr>
          <p:spPr>
            <a:xfrm>
              <a:off x="3982435" y="2214376"/>
              <a:ext cx="1143000" cy="369332"/>
            </a:xfrm>
            <a:prstGeom prst="rect">
              <a:avLst/>
            </a:prstGeom>
            <a:noFill/>
          </p:spPr>
          <p:txBody>
            <a:bodyPr wrap="square" rtlCol="0">
              <a:spAutoFit/>
            </a:bodyPr>
            <a:lstStyle/>
            <a:p>
              <a:r>
                <a:rPr lang="en-US" dirty="0" smtClean="0"/>
                <a:t>Death</a:t>
              </a:r>
              <a:endParaRPr lang="en-US" dirty="0"/>
            </a:p>
          </p:txBody>
        </p:sp>
        <p:sp>
          <p:nvSpPr>
            <p:cNvPr id="61" name="TextBox 60"/>
            <p:cNvSpPr txBox="1"/>
            <p:nvPr/>
          </p:nvSpPr>
          <p:spPr>
            <a:xfrm>
              <a:off x="4005262" y="2689582"/>
              <a:ext cx="1143000" cy="369332"/>
            </a:xfrm>
            <a:prstGeom prst="rect">
              <a:avLst/>
            </a:prstGeom>
            <a:noFill/>
          </p:spPr>
          <p:txBody>
            <a:bodyPr wrap="square" rtlCol="0">
              <a:spAutoFit/>
            </a:bodyPr>
            <a:lstStyle/>
            <a:p>
              <a:r>
                <a:rPr lang="en-US" dirty="0" smtClean="0"/>
                <a:t>Surrender</a:t>
              </a:r>
              <a:endParaRPr lang="en-US" dirty="0"/>
            </a:p>
          </p:txBody>
        </p:sp>
        <p:sp>
          <p:nvSpPr>
            <p:cNvPr id="62" name="TextBox 61"/>
            <p:cNvSpPr txBox="1"/>
            <p:nvPr/>
          </p:nvSpPr>
          <p:spPr>
            <a:xfrm>
              <a:off x="4001485" y="3177954"/>
              <a:ext cx="1143000" cy="369332"/>
            </a:xfrm>
            <a:prstGeom prst="rect">
              <a:avLst/>
            </a:prstGeom>
            <a:noFill/>
          </p:spPr>
          <p:txBody>
            <a:bodyPr wrap="square" rtlCol="0">
              <a:spAutoFit/>
            </a:bodyPr>
            <a:lstStyle/>
            <a:p>
              <a:r>
                <a:rPr lang="en-US" dirty="0" smtClean="0"/>
                <a:t>Maturity</a:t>
              </a:r>
              <a:endParaRPr lang="en-US" dirty="0"/>
            </a:p>
          </p:txBody>
        </p:sp>
        <p:cxnSp>
          <p:nvCxnSpPr>
            <p:cNvPr id="65" name="Straight Arrow Connector 64"/>
            <p:cNvCxnSpPr/>
            <p:nvPr/>
          </p:nvCxnSpPr>
          <p:spPr>
            <a:xfrm>
              <a:off x="3161396" y="2583708"/>
              <a:ext cx="342900"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5508734" y="4648200"/>
              <a:ext cx="342900" cy="710587"/>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928084" y="567809"/>
              <a:ext cx="1215916" cy="369332"/>
            </a:xfrm>
            <a:prstGeom prst="rect">
              <a:avLst/>
            </a:prstGeom>
            <a:noFill/>
          </p:spPr>
          <p:txBody>
            <a:bodyPr wrap="square" rtlCol="0">
              <a:spAutoFit/>
            </a:bodyPr>
            <a:lstStyle/>
            <a:p>
              <a:r>
                <a:rPr lang="en-US" dirty="0" smtClean="0"/>
                <a:t>30% e.g.</a:t>
              </a:r>
              <a:endParaRPr lang="en-US" dirty="0"/>
            </a:p>
          </p:txBody>
        </p:sp>
        <p:cxnSp>
          <p:nvCxnSpPr>
            <p:cNvPr id="72" name="Elbow Connector 71"/>
            <p:cNvCxnSpPr>
              <a:stCxn id="6" idx="2"/>
            </p:cNvCxnSpPr>
            <p:nvPr/>
          </p:nvCxnSpPr>
          <p:spPr>
            <a:xfrm rot="5400000">
              <a:off x="5425560" y="-838107"/>
              <a:ext cx="238360" cy="4766688"/>
            </a:xfrm>
            <a:prstGeom prst="bentConnector2">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334000" y="1314885"/>
              <a:ext cx="1211317" cy="369332"/>
            </a:xfrm>
            <a:prstGeom prst="rect">
              <a:avLst/>
            </a:prstGeom>
            <a:noFill/>
          </p:spPr>
          <p:txBody>
            <a:bodyPr wrap="square" rtlCol="0">
              <a:spAutoFit/>
            </a:bodyPr>
            <a:lstStyle/>
            <a:p>
              <a:r>
                <a:rPr lang="en-US" b="1" dirty="0" smtClean="0"/>
                <a:t>70%</a:t>
              </a:r>
              <a:endParaRPr lang="en-US" b="1" dirty="0"/>
            </a:p>
          </p:txBody>
        </p:sp>
      </p:grpSp>
    </p:spTree>
    <p:extLst>
      <p:ext uri="{BB962C8B-B14F-4D97-AF65-F5344CB8AC3E}">
        <p14:creationId xmlns:p14="http://schemas.microsoft.com/office/powerpoint/2010/main" xmlns="" val="6965036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www.takafulbrunei.com.bn/wp-content/uploads/2011/06/Takaful-Nur-Savings.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838200"/>
            <a:ext cx="9143999" cy="5334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0" y="6324600"/>
            <a:ext cx="9143999" cy="646331"/>
          </a:xfrm>
          <a:prstGeom prst="rect">
            <a:avLst/>
          </a:prstGeom>
          <a:noFill/>
        </p:spPr>
        <p:txBody>
          <a:bodyPr wrap="square" rtlCol="0">
            <a:spAutoFit/>
          </a:bodyPr>
          <a:lstStyle/>
          <a:p>
            <a:r>
              <a:rPr lang="en-US" dirty="0" smtClean="0"/>
              <a:t>D – Death, TPD – Total permanent disability, PA – Participant’s Account, PSA – Participant’s Special Account (</a:t>
            </a:r>
            <a:r>
              <a:rPr lang="en-US" dirty="0" err="1" smtClean="0"/>
              <a:t>Tabarru</a:t>
            </a:r>
            <a:r>
              <a:rPr lang="en-US" dirty="0" smtClean="0"/>
              <a:t> Fund or Waqf fund)</a:t>
            </a:r>
            <a:endParaRPr lang="en-US" dirty="0"/>
          </a:p>
        </p:txBody>
      </p:sp>
      <p:sp>
        <p:nvSpPr>
          <p:cNvPr id="4" name="Title 3"/>
          <p:cNvSpPr>
            <a:spLocks noGrp="1"/>
          </p:cNvSpPr>
          <p:nvPr>
            <p:ph type="title"/>
          </p:nvPr>
        </p:nvSpPr>
        <p:spPr>
          <a:xfrm>
            <a:off x="152399" y="0"/>
            <a:ext cx="8991599" cy="685800"/>
          </a:xfrm>
        </p:spPr>
        <p:txBody>
          <a:bodyPr>
            <a:normAutofit fontScale="90000"/>
          </a:bodyPr>
          <a:lstStyle/>
          <a:p>
            <a:r>
              <a:rPr lang="en-US" dirty="0" smtClean="0"/>
              <a:t>Hybrid Model (</a:t>
            </a:r>
            <a:r>
              <a:rPr lang="en-US" dirty="0" err="1" smtClean="0"/>
              <a:t>Wakalah</a:t>
            </a:r>
            <a:r>
              <a:rPr lang="en-US" dirty="0" smtClean="0"/>
              <a:t> and Mudarabah</a:t>
            </a:r>
            <a:endParaRPr lang="en-US" dirty="0"/>
          </a:p>
        </p:txBody>
      </p:sp>
    </p:spTree>
    <p:extLst>
      <p:ext uri="{BB962C8B-B14F-4D97-AF65-F5344CB8AC3E}">
        <p14:creationId xmlns:p14="http://schemas.microsoft.com/office/powerpoint/2010/main" xmlns="" val="171946133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Evolution of Islamic Banking in Pakistan</a:t>
            </a:r>
            <a:endParaRPr lang="en-US" dirty="0"/>
          </a:p>
        </p:txBody>
      </p:sp>
    </p:spTree>
    <p:extLst>
      <p:ext uri="{BB962C8B-B14F-4D97-AF65-F5344CB8AC3E}">
        <p14:creationId xmlns:p14="http://schemas.microsoft.com/office/powerpoint/2010/main" xmlns="" val="27892836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74638"/>
            <a:ext cx="8229600" cy="868362"/>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t>History of Islamic Banking in Pakistan</a:t>
            </a:r>
          </a:p>
        </p:txBody>
      </p:sp>
      <p:sp>
        <p:nvSpPr>
          <p:cNvPr id="3" name="Text Placeholder 2"/>
          <p:cNvSpPr txBox="1">
            <a:spLocks noGrp="1"/>
          </p:cNvSpPr>
          <p:nvPr>
            <p:ph type="body" idx="4294967295"/>
          </p:nvPr>
        </p:nvSpPr>
        <p:spPr>
          <a:xfrm>
            <a:off x="457171" y="1447801"/>
            <a:ext cx="8228763" cy="5126692"/>
          </a:xfrm>
        </p:spPr>
        <p:txBody>
          <a:bodyPr>
            <a:normAutofit/>
          </a:bodyPr>
          <a:lstStyle>
            <a:defPPr marL="432000" marR="0" lvl="0" indent="-324000">
              <a:spcBef>
                <a:spcPts val="0"/>
              </a:spcBef>
              <a:spcAft>
                <a:spcPts val="1417"/>
              </a:spcAft>
              <a:buClr>
                <a:srgbClr val="FFCC99"/>
              </a:buClr>
              <a:buSzPct val="45000"/>
              <a:buFont typeface="StarSymbol"/>
              <a:buNone/>
              <a:defRPr lang="en-US" sz="24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CC99"/>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CC99"/>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CC99"/>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CC99"/>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lgn="just">
              <a:buClrTx/>
              <a:buSzPct val="100000"/>
              <a:buFont typeface="Arial" panose="020B0604020202020204" pitchFamily="34" charset="0"/>
              <a:buChar char="•"/>
            </a:pPr>
            <a:r>
              <a:rPr lang="en-US" dirty="0">
                <a:solidFill>
                  <a:schemeClr val="tx1"/>
                </a:solidFill>
                <a:latin typeface="+mn-lt"/>
              </a:rPr>
              <a:t>Council of Islamic Ideology </a:t>
            </a:r>
            <a:r>
              <a:rPr lang="en-US" dirty="0" smtClean="0">
                <a:solidFill>
                  <a:schemeClr val="tx1"/>
                </a:solidFill>
                <a:latin typeface="+mn-lt"/>
              </a:rPr>
              <a:t>(CII) was </a:t>
            </a:r>
            <a:r>
              <a:rPr lang="en-US" dirty="0">
                <a:solidFill>
                  <a:schemeClr val="tx1"/>
                </a:solidFill>
                <a:latin typeface="+mn-lt"/>
              </a:rPr>
              <a:t>appointed the task to prepare a draft of Interest free economy in 1977.</a:t>
            </a:r>
          </a:p>
          <a:p>
            <a:pPr lvl="0" algn="just">
              <a:buClrTx/>
              <a:buSzPct val="100000"/>
              <a:buFont typeface="Arial" panose="020B0604020202020204" pitchFamily="34" charset="0"/>
              <a:buChar char="•"/>
            </a:pPr>
            <a:r>
              <a:rPr lang="en-US" dirty="0">
                <a:solidFill>
                  <a:schemeClr val="tx1"/>
                </a:solidFill>
                <a:latin typeface="+mn-lt"/>
              </a:rPr>
              <a:t>In February 1979 President announced that interest will be removed from the economy in a period of 3 years. At the first step </a:t>
            </a:r>
            <a:r>
              <a:rPr lang="en-US" dirty="0" smtClean="0">
                <a:solidFill>
                  <a:schemeClr val="tx1"/>
                </a:solidFill>
                <a:latin typeface="+mn-lt"/>
              </a:rPr>
              <a:t>House Building Finance Corporation (HBFC), National Investment Trust (NIT), </a:t>
            </a:r>
            <a:r>
              <a:rPr lang="en-US" dirty="0">
                <a:solidFill>
                  <a:schemeClr val="tx1"/>
                </a:solidFill>
                <a:latin typeface="+mn-lt"/>
              </a:rPr>
              <a:t>and Mutual Funds Investment </a:t>
            </a:r>
            <a:r>
              <a:rPr lang="en-US" dirty="0" smtClean="0">
                <a:solidFill>
                  <a:schemeClr val="tx1"/>
                </a:solidFill>
                <a:latin typeface="+mn-lt"/>
              </a:rPr>
              <a:t>Corporation (MFIC) </a:t>
            </a:r>
            <a:r>
              <a:rPr lang="en-US" dirty="0">
                <a:solidFill>
                  <a:schemeClr val="tx1"/>
                </a:solidFill>
                <a:latin typeface="+mn-lt"/>
              </a:rPr>
              <a:t>were selected for removal of interest in their operations.</a:t>
            </a:r>
          </a:p>
          <a:p>
            <a:pPr lvl="0" algn="just">
              <a:buClrTx/>
              <a:buSzPct val="100000"/>
              <a:buFont typeface="Arial" panose="020B0604020202020204" pitchFamily="34" charset="0"/>
              <a:buChar char="•"/>
            </a:pPr>
            <a:r>
              <a:rPr lang="en-US" dirty="0">
                <a:solidFill>
                  <a:schemeClr val="tx1"/>
                </a:solidFill>
                <a:latin typeface="+mn-lt"/>
              </a:rPr>
              <a:t>CII advised reduction of dependence on interest bearing foreign loans as it was not possible to eliminate interest in it, techniques of PLS and Qard e </a:t>
            </a:r>
            <a:r>
              <a:rPr lang="en-US" dirty="0" err="1">
                <a:solidFill>
                  <a:schemeClr val="tx1"/>
                </a:solidFill>
                <a:latin typeface="+mn-lt"/>
              </a:rPr>
              <a:t>Hasna</a:t>
            </a:r>
            <a:r>
              <a:rPr lang="en-US" dirty="0" smtClean="0">
                <a:solidFill>
                  <a:schemeClr val="tx1"/>
                </a:solidFill>
                <a:latin typeface="+mn-lt"/>
              </a:rPr>
              <a:t>.</a:t>
            </a:r>
            <a:endParaRPr lang="en-US" dirty="0">
              <a:solidFill>
                <a:schemeClr val="tx1"/>
              </a:solidFill>
              <a:latin typeface="+mn-lt"/>
            </a:endParaRPr>
          </a:p>
        </p:txBody>
      </p:sp>
    </p:spTree>
    <p:extLst>
      <p:ext uri="{BB962C8B-B14F-4D97-AF65-F5344CB8AC3E}">
        <p14:creationId xmlns:p14="http://schemas.microsoft.com/office/powerpoint/2010/main" xmlns="" val="71405468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800" dirty="0" smtClean="0"/>
              <a:t>Risks</a:t>
            </a:r>
          </a:p>
        </p:txBody>
      </p:sp>
      <p:sp>
        <p:nvSpPr>
          <p:cNvPr id="6147" name="Rectangle 2"/>
          <p:cNvSpPr>
            <a:spLocks noGrp="1" noChangeArrowheads="1"/>
          </p:cNvSpPr>
          <p:nvPr>
            <p:ph idx="1"/>
          </p:nvPr>
        </p:nvSpPr>
        <p:spPr/>
        <p:txBody>
          <a:bodyPr/>
          <a:lstStyle/>
          <a:p>
            <a:pPr marL="604838" indent="-604838">
              <a:lnSpc>
                <a:spcPct val="150000"/>
              </a:lnSpc>
              <a:spcBef>
                <a:spcPts val="700"/>
              </a:spcBef>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smtClean="0"/>
              <a:t>Risk is measured by the variability or volatility of outcomes using statistical tools like variance or standard deviation.</a:t>
            </a:r>
          </a:p>
          <a:p>
            <a:pPr marL="604838" indent="-604838">
              <a:lnSpc>
                <a:spcPct val="150000"/>
              </a:lnSpc>
              <a:spcBef>
                <a:spcPts val="700"/>
              </a:spcBef>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sz="2800" dirty="0" smtClean="0"/>
              <a:t>Costs involved with higher volatility can lead to bankruptcy </a:t>
            </a:r>
          </a:p>
        </p:txBody>
      </p:sp>
    </p:spTree>
    <p:extLst>
      <p:ext uri="{BB962C8B-B14F-4D97-AF65-F5344CB8AC3E}">
        <p14:creationId xmlns:p14="http://schemas.microsoft.com/office/powerpoint/2010/main" xmlns="" val="29671685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24800" y="152399"/>
            <a:ext cx="8228763" cy="718891"/>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t>History of Islamic Banking in Pakistan</a:t>
            </a:r>
          </a:p>
        </p:txBody>
      </p:sp>
      <p:sp>
        <p:nvSpPr>
          <p:cNvPr id="3" name="Text Placeholder 2"/>
          <p:cNvSpPr txBox="1">
            <a:spLocks noGrp="1"/>
          </p:cNvSpPr>
          <p:nvPr>
            <p:ph type="body" idx="4294967295"/>
          </p:nvPr>
        </p:nvSpPr>
        <p:spPr>
          <a:xfrm>
            <a:off x="355680" y="1216927"/>
            <a:ext cx="8228763" cy="4955274"/>
          </a:xfrm>
        </p:spPr>
        <p:txBody>
          <a:bodyPr>
            <a:normAutofit/>
          </a:bodyPr>
          <a:lstStyle>
            <a:defPPr marL="432000" marR="0" lvl="0" indent="-324000">
              <a:spcBef>
                <a:spcPts val="0"/>
              </a:spcBef>
              <a:spcAft>
                <a:spcPts val="1417"/>
              </a:spcAft>
              <a:buClr>
                <a:srgbClr val="FFCC99"/>
              </a:buClr>
              <a:buSzPct val="45000"/>
              <a:buFont typeface="StarSymbol"/>
              <a:buNone/>
              <a:defRPr lang="en-US" sz="24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CC99"/>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CC99"/>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CC99"/>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CC99"/>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lgn="just">
              <a:buClrTx/>
              <a:buSzPct val="100000"/>
              <a:buFont typeface="Arial" panose="020B0604020202020204" pitchFamily="34" charset="0"/>
              <a:buChar char="•"/>
            </a:pPr>
            <a:r>
              <a:rPr lang="en-US" dirty="0">
                <a:solidFill>
                  <a:schemeClr val="tx1"/>
                </a:solidFill>
                <a:latin typeface="+mn-lt"/>
              </a:rPr>
              <a:t>In 1981 government ordered banks to establish separate counters for deposit on PLS basis; and it continued till June 1985.</a:t>
            </a:r>
          </a:p>
          <a:p>
            <a:pPr lvl="0" algn="just">
              <a:buClrTx/>
              <a:buSzPct val="100000"/>
              <a:buFont typeface="Arial" panose="020B0604020202020204" pitchFamily="34" charset="0"/>
              <a:buChar char="•"/>
            </a:pPr>
            <a:r>
              <a:rPr lang="en-US" dirty="0">
                <a:solidFill>
                  <a:schemeClr val="tx1"/>
                </a:solidFill>
                <a:latin typeface="+mn-lt"/>
              </a:rPr>
              <a:t>Government announced the discontinuation of the parallel systems from July 1985</a:t>
            </a:r>
            <a:r>
              <a:rPr lang="en-US" dirty="0" smtClean="0">
                <a:solidFill>
                  <a:schemeClr val="tx1"/>
                </a:solidFill>
                <a:latin typeface="+mn-lt"/>
              </a:rPr>
              <a:t>.</a:t>
            </a:r>
          </a:p>
          <a:p>
            <a:pPr lvl="0" algn="just">
              <a:buClrTx/>
              <a:buSzPct val="100000"/>
              <a:buFont typeface="Arial" panose="020B0604020202020204" pitchFamily="34" charset="0"/>
              <a:buChar char="•"/>
            </a:pPr>
            <a:r>
              <a:rPr lang="en-US" dirty="0" smtClean="0">
                <a:solidFill>
                  <a:schemeClr val="tx1"/>
                </a:solidFill>
                <a:latin typeface="+mn-lt"/>
              </a:rPr>
              <a:t>The </a:t>
            </a:r>
            <a:r>
              <a:rPr lang="en-US" dirty="0">
                <a:solidFill>
                  <a:schemeClr val="tx1"/>
                </a:solidFill>
                <a:latin typeface="+mn-lt"/>
              </a:rPr>
              <a:t>movement towards the interest free economy suffered a setback when in August 1985 banks were allowed to invest even their Profit and Loss sharing deposits in interest bearing government securities.</a:t>
            </a:r>
          </a:p>
          <a:p>
            <a:pPr lvl="0" algn="just">
              <a:buClrTx/>
              <a:buSzPct val="100000"/>
              <a:buFont typeface="Arial" panose="020B0604020202020204" pitchFamily="34" charset="0"/>
              <a:buChar char="•"/>
            </a:pPr>
            <a:r>
              <a:rPr lang="en-US" dirty="0">
                <a:solidFill>
                  <a:schemeClr val="tx1"/>
                </a:solidFill>
                <a:latin typeface="+mn-lt"/>
              </a:rPr>
              <a:t> In 1991 the </a:t>
            </a:r>
            <a:r>
              <a:rPr lang="en-US" dirty="0" smtClean="0">
                <a:solidFill>
                  <a:schemeClr val="tx1"/>
                </a:solidFill>
                <a:latin typeface="+mn-lt"/>
              </a:rPr>
              <a:t>Federal </a:t>
            </a:r>
            <a:r>
              <a:rPr lang="en-US" dirty="0">
                <a:solidFill>
                  <a:schemeClr val="tx1"/>
                </a:solidFill>
                <a:latin typeface="+mn-lt"/>
              </a:rPr>
              <a:t>Shariah Council declared the procedure adopted by the banks in 1985 as un-Islamic.</a:t>
            </a:r>
          </a:p>
        </p:txBody>
      </p:sp>
    </p:spTree>
    <p:extLst>
      <p:ext uri="{BB962C8B-B14F-4D97-AF65-F5344CB8AC3E}">
        <p14:creationId xmlns:p14="http://schemas.microsoft.com/office/powerpoint/2010/main" xmlns="" val="29231753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lgn="just">
              <a:lnSpc>
                <a:spcPct val="150000"/>
              </a:lnSpc>
            </a:pPr>
            <a:r>
              <a:rPr lang="en-US" sz="2400" dirty="0"/>
              <a:t>In response the government and some banks made appeals to the Shariah appellate Bench of the supreme court of Pakistan. In 1999 the Shariah Appellate Bench of Supreme court rejected the appeals and directed all laws on interest banking to be ceased.</a:t>
            </a:r>
          </a:p>
          <a:p>
            <a:pPr lvl="0" algn="just">
              <a:lnSpc>
                <a:spcPct val="150000"/>
              </a:lnSpc>
            </a:pPr>
            <a:r>
              <a:rPr lang="en-US" sz="2400" dirty="0"/>
              <a:t>The government set up a high level commission, task forces and committees to institute and promotes Islamic Banking on a parallel basis with the conventional banking system.</a:t>
            </a:r>
          </a:p>
          <a:p>
            <a:pPr marL="97967" indent="0">
              <a:lnSpc>
                <a:spcPct val="150000"/>
              </a:lnSpc>
              <a:buNone/>
            </a:pPr>
            <a:endParaRPr lang="en-US" sz="2400" dirty="0"/>
          </a:p>
        </p:txBody>
      </p:sp>
      <p:sp>
        <p:nvSpPr>
          <p:cNvPr id="4" name="Title 1"/>
          <p:cNvSpPr txBox="1">
            <a:spLocks noGrp="1"/>
          </p:cNvSpPr>
          <p:nvPr>
            <p:ph type="title"/>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t>History of Islamic Banking in Pakistan</a:t>
            </a:r>
          </a:p>
        </p:txBody>
      </p:sp>
    </p:spTree>
    <p:extLst>
      <p:ext uri="{BB962C8B-B14F-4D97-AF65-F5344CB8AC3E}">
        <p14:creationId xmlns:p14="http://schemas.microsoft.com/office/powerpoint/2010/main" xmlns="" val="417793708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t>History of Islamic Banking in Pakistan</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CC99"/>
              </a:buClr>
              <a:buSzPct val="45000"/>
              <a:buFont typeface="StarSymbol"/>
              <a:buNone/>
              <a:defRPr lang="en-US" sz="24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CC99"/>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CC99"/>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CC99"/>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CC99"/>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CC99"/>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lgn="just">
              <a:lnSpc>
                <a:spcPct val="200000"/>
              </a:lnSpc>
              <a:buClrTx/>
              <a:buSzPct val="100000"/>
              <a:buFont typeface="Arial" panose="020B0604020202020204" pitchFamily="34" charset="0"/>
              <a:buChar char="•"/>
            </a:pPr>
            <a:r>
              <a:rPr lang="en-US" dirty="0">
                <a:solidFill>
                  <a:schemeClr val="tx1"/>
                </a:solidFill>
                <a:latin typeface="+mn-lt"/>
              </a:rPr>
              <a:t>In 2004 the State Bank of Pakistan (SBP) established a dedicated Islamic Banking Department (IDB) and established a Shariah Board to regulate and approve guidelines for the emerging Islamic Banking industry.</a:t>
            </a:r>
          </a:p>
          <a:p>
            <a:pPr lvl="0" algn="just">
              <a:lnSpc>
                <a:spcPct val="200000"/>
              </a:lnSpc>
              <a:buClrTx/>
              <a:buSzPct val="100000"/>
              <a:buFont typeface="Arial" panose="020B0604020202020204" pitchFamily="34" charset="0"/>
              <a:buChar char="•"/>
            </a:pPr>
            <a:endParaRPr lang="en-US" dirty="0">
              <a:solidFill>
                <a:schemeClr val="tx1"/>
              </a:solidFill>
              <a:latin typeface="+mn-lt"/>
            </a:endParaRPr>
          </a:p>
        </p:txBody>
      </p:sp>
    </p:spTree>
    <p:extLst>
      <p:ext uri="{BB962C8B-B14F-4D97-AF65-F5344CB8AC3E}">
        <p14:creationId xmlns:p14="http://schemas.microsoft.com/office/powerpoint/2010/main" xmlns="" val="24578198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Islamic Banks Operating in Pakistan</a:t>
            </a:r>
          </a:p>
        </p:txBody>
      </p:sp>
      <p:cxnSp>
        <p:nvCxnSpPr>
          <p:cNvPr id="13" name="Straight Connector 12"/>
          <p:cNvCxnSpPr/>
          <p:nvPr/>
        </p:nvCxnSpPr>
        <p:spPr>
          <a:xfrm>
            <a:off x="0" y="2438400"/>
            <a:ext cx="913171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671638"/>
            <a:ext cx="9144000" cy="480536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Rectangle 13"/>
          <p:cNvSpPr/>
          <p:nvPr/>
        </p:nvSpPr>
        <p:spPr>
          <a:xfrm>
            <a:off x="8915400" y="1905000"/>
            <a:ext cx="762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8864395" y="1804219"/>
            <a:ext cx="178210" cy="228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667000" y="1271588"/>
            <a:ext cx="2762250" cy="4000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1890638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52400"/>
            <a:ext cx="8991600" cy="868362"/>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t>Islamic Branches of Conventional Banks</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1238250"/>
            <a:ext cx="9144000" cy="56197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90876" y="838200"/>
            <a:ext cx="2762250" cy="4000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243668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981200"/>
            <a:ext cx="9144000" cy="44529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Sub Branches of Different Banks</a:t>
            </a:r>
          </a:p>
        </p:txBody>
      </p:sp>
      <p:sp>
        <p:nvSpPr>
          <p:cNvPr id="6" name="TextBox 5"/>
          <p:cNvSpPr txBox="1"/>
          <p:nvPr/>
        </p:nvSpPr>
        <p:spPr>
          <a:xfrm>
            <a:off x="0" y="5943600"/>
            <a:ext cx="7620000" cy="461665"/>
          </a:xfrm>
          <a:prstGeom prst="rect">
            <a:avLst/>
          </a:prstGeom>
          <a:noFill/>
        </p:spPr>
        <p:txBody>
          <a:bodyPr wrap="square" rtlCol="0">
            <a:spAutoFit/>
          </a:bodyPr>
          <a:lstStyle/>
          <a:p>
            <a:r>
              <a:rPr lang="en-US" sz="2400" b="1" dirty="0" smtClean="0"/>
              <a:t>Total number of branches (Islamic &amp; Conventional banks)</a:t>
            </a:r>
            <a:endParaRPr lang="en-US" sz="2400" b="1" dirty="0"/>
          </a:p>
        </p:txBody>
      </p:sp>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90875" y="1491738"/>
            <a:ext cx="2762250" cy="4000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39140227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152400"/>
            <a:ext cx="8229600" cy="609601"/>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smtClean="0"/>
              <a:t>District Wise </a:t>
            </a:r>
            <a:r>
              <a:rPr lang="en-US" dirty="0"/>
              <a:t>Islamic Banking Branches</a:t>
            </a:r>
          </a:p>
        </p:txBody>
      </p:sp>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3400" y="1286171"/>
            <a:ext cx="8077200" cy="545306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099"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35467" y="927589"/>
            <a:ext cx="2673065" cy="35858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6" name="Straight Connector 5"/>
          <p:cNvCxnSpPr/>
          <p:nvPr/>
        </p:nvCxnSpPr>
        <p:spPr>
          <a:xfrm>
            <a:off x="8610600" y="1286171"/>
            <a:ext cx="0" cy="54530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739233"/>
            <a:ext cx="8077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545321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Grp="1"/>
          </p:cNvSpPr>
          <p:nvPr>
            <p:ph type="title"/>
          </p:nvPr>
        </p:nvSpPr>
        <p:spPr>
          <a:xfrm>
            <a:off x="457200" y="274638"/>
            <a:ext cx="8229600" cy="652951"/>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smtClean="0"/>
              <a:t>District Wise </a:t>
            </a:r>
            <a:r>
              <a:rPr lang="en-US" dirty="0"/>
              <a:t>Islamic Banking Branches</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467" y="927589"/>
            <a:ext cx="2673065" cy="35858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2400" y="1469154"/>
            <a:ext cx="4276725" cy="51577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123"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1999" y="1469154"/>
            <a:ext cx="4286250" cy="516024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Rectangle 4"/>
          <p:cNvSpPr/>
          <p:nvPr/>
        </p:nvSpPr>
        <p:spPr>
          <a:xfrm>
            <a:off x="5562600" y="1518394"/>
            <a:ext cx="304800" cy="4358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152400" y="1483136"/>
            <a:ext cx="870584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 y="6626941"/>
            <a:ext cx="870584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858249" y="1483136"/>
            <a:ext cx="0" cy="51462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143000" y="5754329"/>
            <a:ext cx="304800" cy="8357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984647" y="3048000"/>
            <a:ext cx="615553" cy="1828800"/>
          </a:xfrm>
          <a:prstGeom prst="rect">
            <a:avLst/>
          </a:prstGeom>
          <a:noFill/>
        </p:spPr>
        <p:txBody>
          <a:bodyPr vert="vert270" wrap="square" rtlCol="0">
            <a:spAutoFit/>
          </a:bodyPr>
          <a:lstStyle/>
          <a:p>
            <a:r>
              <a:rPr lang="en-US" sz="2800" b="1" dirty="0" smtClean="0"/>
              <a:t>Punjab</a:t>
            </a:r>
            <a:endParaRPr lang="en-US" sz="2800" b="1" dirty="0"/>
          </a:p>
        </p:txBody>
      </p:sp>
      <p:sp>
        <p:nvSpPr>
          <p:cNvPr id="21" name="TextBox 20"/>
          <p:cNvSpPr txBox="1"/>
          <p:nvPr/>
        </p:nvSpPr>
        <p:spPr>
          <a:xfrm>
            <a:off x="5407223" y="2895600"/>
            <a:ext cx="615553" cy="1828800"/>
          </a:xfrm>
          <a:prstGeom prst="rect">
            <a:avLst/>
          </a:prstGeom>
          <a:noFill/>
        </p:spPr>
        <p:txBody>
          <a:bodyPr vert="vert270" wrap="square" rtlCol="0">
            <a:spAutoFit/>
          </a:bodyPr>
          <a:lstStyle/>
          <a:p>
            <a:r>
              <a:rPr lang="en-US" sz="2800" b="1" dirty="0" smtClean="0"/>
              <a:t>Punjab</a:t>
            </a:r>
            <a:endParaRPr lang="en-US" sz="2800" b="1" dirty="0"/>
          </a:p>
        </p:txBody>
      </p:sp>
    </p:spTree>
    <p:extLst>
      <p:ext uri="{BB962C8B-B14F-4D97-AF65-F5344CB8AC3E}">
        <p14:creationId xmlns:p14="http://schemas.microsoft.com/office/powerpoint/2010/main" xmlns="" val="20100561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Grp="1"/>
          </p:cNvSpPr>
          <p:nvPr>
            <p:ph type="title"/>
          </p:nvPr>
        </p:nvSpPr>
        <p:spPr>
          <a:xfrm>
            <a:off x="457200" y="274638"/>
            <a:ext cx="8229600" cy="832242"/>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smtClean="0"/>
              <a:t>District Wise </a:t>
            </a:r>
            <a:r>
              <a:rPr lang="en-US" dirty="0"/>
              <a:t>Islamic Banking </a:t>
            </a:r>
            <a:r>
              <a:rPr lang="en-US" dirty="0" smtClean="0"/>
              <a:t>Branches</a:t>
            </a:r>
            <a:br>
              <a:rPr lang="en-US" dirty="0" smtClean="0"/>
            </a:br>
            <a:endParaRPr lang="en-US"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467" y="569007"/>
            <a:ext cx="2673065" cy="35858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1066801"/>
            <a:ext cx="7620000" cy="5791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4646896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Grp="1"/>
          </p:cNvSpPr>
          <p:nvPr>
            <p:ph type="title"/>
          </p:nvPr>
        </p:nvSpPr>
        <p:spPr>
          <a:xfrm>
            <a:off x="457198" y="57450"/>
            <a:ext cx="8229600" cy="563562"/>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smtClean="0"/>
              <a:t>District Wise </a:t>
            </a:r>
            <a:r>
              <a:rPr lang="en-US" dirty="0"/>
              <a:t>Islamic Banking Branches</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466" y="621012"/>
            <a:ext cx="2673065" cy="35858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64332" y="1447800"/>
            <a:ext cx="6584268" cy="394379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6" name="Straight Connector 5"/>
          <p:cNvCxnSpPr/>
          <p:nvPr/>
        </p:nvCxnSpPr>
        <p:spPr>
          <a:xfrm>
            <a:off x="1264332" y="5391590"/>
            <a:ext cx="658426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81862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a:t>
            </a:r>
            <a:endParaRPr lang="en-US" dirty="0"/>
          </a:p>
        </p:txBody>
      </p:sp>
      <p:sp>
        <p:nvSpPr>
          <p:cNvPr id="3" name="Content Placeholder 2"/>
          <p:cNvSpPr>
            <a:spLocks noGrp="1"/>
          </p:cNvSpPr>
          <p:nvPr>
            <p:ph idx="1"/>
          </p:nvPr>
        </p:nvSpPr>
        <p:spPr/>
        <p:txBody>
          <a:bodyPr>
            <a:normAutofit fontScale="85000" lnSpcReduction="10000"/>
          </a:bodyPr>
          <a:lstStyle/>
          <a:p>
            <a:pPr marL="0" indent="0">
              <a:lnSpc>
                <a:spcPct val="200000"/>
              </a:lnSpc>
              <a:buNone/>
            </a:pPr>
            <a:r>
              <a:rPr lang="en-US" b="1" u="sng" dirty="0"/>
              <a:t>Objectives of risk management</a:t>
            </a:r>
            <a:endParaRPr lang="en-US" b="1" u="sng" dirty="0" smtClean="0"/>
          </a:p>
          <a:p>
            <a:pPr>
              <a:lnSpc>
                <a:spcPct val="200000"/>
              </a:lnSpc>
            </a:pPr>
            <a:r>
              <a:rPr lang="en-US" dirty="0" smtClean="0"/>
              <a:t>To reduce volatility in the probable outcomes.</a:t>
            </a:r>
            <a:endParaRPr lang="en-US" dirty="0"/>
          </a:p>
          <a:p>
            <a:pPr>
              <a:lnSpc>
                <a:spcPct val="200000"/>
              </a:lnSpc>
            </a:pPr>
            <a:r>
              <a:rPr lang="en-US" dirty="0" smtClean="0"/>
              <a:t>To eliminate </a:t>
            </a:r>
            <a:r>
              <a:rPr lang="en-US" dirty="0"/>
              <a:t>costly lower tail outcomes</a:t>
            </a:r>
          </a:p>
          <a:p>
            <a:pPr>
              <a:lnSpc>
                <a:spcPct val="200000"/>
              </a:lnSpc>
            </a:pPr>
            <a:r>
              <a:rPr lang="en-US" dirty="0" smtClean="0"/>
              <a:t>To maintain </a:t>
            </a:r>
            <a:r>
              <a:rPr lang="en-US" dirty="0"/>
              <a:t>a certain risk profile</a:t>
            </a:r>
          </a:p>
          <a:p>
            <a:pPr>
              <a:lnSpc>
                <a:spcPct val="200000"/>
              </a:lnSpc>
            </a:pPr>
            <a:r>
              <a:rPr lang="en-US" dirty="0" smtClean="0"/>
              <a:t>The value </a:t>
            </a:r>
            <a:r>
              <a:rPr lang="en-US" dirty="0"/>
              <a:t>maximization</a:t>
            </a:r>
          </a:p>
          <a:p>
            <a:pPr>
              <a:lnSpc>
                <a:spcPct val="200000"/>
              </a:lnSpc>
            </a:pPr>
            <a:endParaRPr lang="en-US" dirty="0"/>
          </a:p>
        </p:txBody>
      </p:sp>
    </p:spTree>
    <p:extLst>
      <p:ext uri="{BB962C8B-B14F-4D97-AF65-F5344CB8AC3E}">
        <p14:creationId xmlns:p14="http://schemas.microsoft.com/office/powerpoint/2010/main" xmlns="" val="5208646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Grp="1"/>
          </p:cNvSpPr>
          <p:nvPr>
            <p:ph type="title"/>
          </p:nvPr>
        </p:nvSpPr>
        <p:spPr>
          <a:xfrm>
            <a:off x="457198" y="57450"/>
            <a:ext cx="8229600" cy="563562"/>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smtClean="0"/>
              <a:t>District Wise </a:t>
            </a:r>
            <a:r>
              <a:rPr lang="en-US" dirty="0"/>
              <a:t>Islamic Banking Branches</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466" y="621012"/>
            <a:ext cx="2673065" cy="35858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8200" y="1219200"/>
            <a:ext cx="7543800" cy="509472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7394618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Lecture</a:t>
            </a:r>
            <a:endParaRPr lang="en-US" dirty="0"/>
          </a:p>
        </p:txBody>
      </p:sp>
      <p:sp>
        <p:nvSpPr>
          <p:cNvPr id="3" name="Content Placeholder 2"/>
          <p:cNvSpPr>
            <a:spLocks noGrp="1"/>
          </p:cNvSpPr>
          <p:nvPr>
            <p:ph idx="1"/>
          </p:nvPr>
        </p:nvSpPr>
        <p:spPr/>
        <p:txBody>
          <a:bodyPr>
            <a:normAutofit/>
          </a:bodyPr>
          <a:lstStyle/>
          <a:p>
            <a:pPr marL="0" indent="0">
              <a:lnSpc>
                <a:spcPct val="200000"/>
              </a:lnSpc>
              <a:buNone/>
            </a:pPr>
            <a:r>
              <a:rPr lang="en-US" sz="2800" dirty="0" smtClean="0"/>
              <a:t>In this lecture we revised the following topics</a:t>
            </a:r>
          </a:p>
          <a:p>
            <a:pPr marL="800100">
              <a:lnSpc>
                <a:spcPct val="200000"/>
              </a:lnSpc>
            </a:pPr>
            <a:r>
              <a:rPr lang="en-US" sz="2800" dirty="0" smtClean="0"/>
              <a:t>Risk </a:t>
            </a:r>
            <a:r>
              <a:rPr lang="en-US" sz="2800" dirty="0"/>
              <a:t>Underlying Islamic Financial </a:t>
            </a:r>
            <a:r>
              <a:rPr lang="en-US" sz="2800" dirty="0" smtClean="0"/>
              <a:t>Modes</a:t>
            </a:r>
          </a:p>
          <a:p>
            <a:pPr marL="800100">
              <a:lnSpc>
                <a:spcPct val="200000"/>
              </a:lnSpc>
            </a:pPr>
            <a:r>
              <a:rPr lang="en-US" sz="2800" dirty="0" smtClean="0"/>
              <a:t>Takaful</a:t>
            </a:r>
          </a:p>
          <a:p>
            <a:pPr marL="800100">
              <a:lnSpc>
                <a:spcPct val="200000"/>
              </a:lnSpc>
            </a:pPr>
            <a:r>
              <a:rPr lang="en-US" sz="2800" dirty="0" smtClean="0"/>
              <a:t>Evolution </a:t>
            </a:r>
            <a:r>
              <a:rPr lang="en-US" sz="2800" dirty="0"/>
              <a:t>of Islamic Banking in Pakistan</a:t>
            </a:r>
            <a:endParaRPr lang="en-US" sz="2800" dirty="0" smtClean="0"/>
          </a:p>
        </p:txBody>
      </p:sp>
    </p:spTree>
    <p:extLst>
      <p:ext uri="{BB962C8B-B14F-4D97-AF65-F5344CB8AC3E}">
        <p14:creationId xmlns:p14="http://schemas.microsoft.com/office/powerpoint/2010/main" xmlns="" val="709983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800" dirty="0" smtClean="0"/>
              <a:t>Risk</a:t>
            </a:r>
          </a:p>
        </p:txBody>
      </p:sp>
      <p:sp>
        <p:nvSpPr>
          <p:cNvPr id="7171" name="Rectangle 2"/>
          <p:cNvSpPr>
            <a:spLocks noGrp="1" noChangeArrowheads="1"/>
          </p:cNvSpPr>
          <p:nvPr>
            <p:ph idx="1"/>
          </p:nvPr>
        </p:nvSpPr>
        <p:spPr>
          <a:xfrm>
            <a:off x="457200" y="1600200"/>
            <a:ext cx="8229600" cy="4953000"/>
          </a:xfrm>
        </p:spPr>
        <p:txBody>
          <a:bodyPr>
            <a:normAutofit lnSpcReduction="10000"/>
          </a:bodyPr>
          <a:lstStyle/>
          <a:p>
            <a:pPr marL="0" indent="0">
              <a:lnSpc>
                <a:spcPct val="90000"/>
              </a:lnSpc>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b="1" u="sng" dirty="0"/>
              <a:t>Classification of Risks</a:t>
            </a:r>
            <a:endParaRPr lang="en-US" altLang="en-US" b="1" u="sng" dirty="0" smtClean="0"/>
          </a:p>
          <a:p>
            <a:pPr marL="604838" indent="-604838">
              <a:lnSpc>
                <a:spcPct val="9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Business risks and financial risks</a:t>
            </a:r>
          </a:p>
          <a:p>
            <a:pPr marL="985838" lvl="1" indent="-528638">
              <a:lnSpc>
                <a:spcPct val="9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Business risk relates to uncertainty arising from the nature of firm’s business, e.g. decreased revenues, higher costs, high turnover, etc.</a:t>
            </a:r>
          </a:p>
          <a:p>
            <a:pPr marL="985838" lvl="1" indent="-528638">
              <a:lnSpc>
                <a:spcPct val="9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Financial risks relates to movements in the financial market (Interest rates, economic conditions, etc.)</a:t>
            </a:r>
          </a:p>
          <a:p>
            <a:pPr marL="604838" indent="-604838">
              <a:lnSpc>
                <a:spcPct val="9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Systematic risk and unsystematic risks</a:t>
            </a:r>
          </a:p>
          <a:p>
            <a:pPr marL="985838" lvl="1" indent="-528638">
              <a:lnSpc>
                <a:spcPct val="9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Systematic risk is associated with overall market</a:t>
            </a:r>
          </a:p>
          <a:p>
            <a:pPr marL="985838" lvl="1" indent="-528638">
              <a:lnSpc>
                <a:spcPct val="90000"/>
              </a:lnSpc>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Unsystematic risk is linked to the specific asset or firm </a:t>
            </a:r>
          </a:p>
        </p:txBody>
      </p:sp>
    </p:spTree>
    <p:extLst>
      <p:ext uri="{BB962C8B-B14F-4D97-AF65-F5344CB8AC3E}">
        <p14:creationId xmlns:p14="http://schemas.microsoft.com/office/powerpoint/2010/main" xmlns="" val="11362788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62001" y="2405296"/>
            <a:ext cx="7619999" cy="4301892"/>
            <a:chOff x="1247775" y="2057400"/>
            <a:chExt cx="6905625" cy="4379913"/>
          </a:xfrm>
        </p:grpSpPr>
        <p:sp>
          <p:nvSpPr>
            <p:cNvPr id="8194" name="Rectangle 2"/>
            <p:cNvSpPr>
              <a:spLocks noChangeArrowheads="1"/>
            </p:cNvSpPr>
            <p:nvPr/>
          </p:nvSpPr>
          <p:spPr bwMode="auto">
            <a:xfrm>
              <a:off x="1676400" y="4648200"/>
              <a:ext cx="6400800" cy="1295400"/>
            </a:xfrm>
            <a:prstGeom prst="rect">
              <a:avLst/>
            </a:prstGeom>
            <a:pattFill prst="smConfetti">
              <a:fgClr>
                <a:schemeClr val="hlink"/>
              </a:fgClr>
              <a:bgClr>
                <a:schemeClr val="bg1"/>
              </a:bgClr>
            </a:patt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tLang="en-US"/>
            </a:p>
          </p:txBody>
        </p:sp>
        <p:sp>
          <p:nvSpPr>
            <p:cNvPr id="8195" name="Line 6"/>
            <p:cNvSpPr>
              <a:spLocks noChangeShapeType="1"/>
            </p:cNvSpPr>
            <p:nvPr/>
          </p:nvSpPr>
          <p:spPr bwMode="auto">
            <a:xfrm>
              <a:off x="1676400" y="5943600"/>
              <a:ext cx="6477000" cy="0"/>
            </a:xfrm>
            <a:prstGeom prst="line">
              <a:avLst/>
            </a:prstGeom>
            <a:noFill/>
            <a:ln w="254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8196" name="Line 7"/>
            <p:cNvSpPr>
              <a:spLocks noChangeShapeType="1"/>
            </p:cNvSpPr>
            <p:nvPr/>
          </p:nvSpPr>
          <p:spPr bwMode="auto">
            <a:xfrm flipV="1">
              <a:off x="1676400" y="2057400"/>
              <a:ext cx="0" cy="3886200"/>
            </a:xfrm>
            <a:prstGeom prst="line">
              <a:avLst/>
            </a:prstGeom>
            <a:noFill/>
            <a:ln w="254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8197" name="Arc 8"/>
            <p:cNvSpPr>
              <a:spLocks/>
            </p:cNvSpPr>
            <p:nvPr/>
          </p:nvSpPr>
          <p:spPr bwMode="auto">
            <a:xfrm rot="10800000">
              <a:off x="1752600" y="2058988"/>
              <a:ext cx="6248400" cy="2514600"/>
            </a:xfrm>
            <a:custGeom>
              <a:avLst/>
              <a:gdLst>
                <a:gd name="T0" fmla="*/ 0 w 21600"/>
                <a:gd name="T1" fmla="*/ 0 h 21600"/>
                <a:gd name="T2" fmla="*/ 1807523267 w 21600"/>
                <a:gd name="T3" fmla="*/ 292741350 h 21600"/>
                <a:gd name="T4" fmla="*/ 0 w 21600"/>
                <a:gd name="T5" fmla="*/ 29274135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A7515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8198" name="Line 9"/>
            <p:cNvSpPr>
              <a:spLocks noChangeShapeType="1"/>
            </p:cNvSpPr>
            <p:nvPr/>
          </p:nvSpPr>
          <p:spPr bwMode="auto">
            <a:xfrm flipH="1">
              <a:off x="1676400" y="4648200"/>
              <a:ext cx="6400800" cy="0"/>
            </a:xfrm>
            <a:prstGeom prst="line">
              <a:avLst/>
            </a:prstGeom>
            <a:noFill/>
            <a:ln w="12700">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3802" name="Rectangle 10"/>
            <p:cNvSpPr>
              <a:spLocks noChangeArrowheads="1"/>
            </p:cNvSpPr>
            <p:nvPr/>
          </p:nvSpPr>
          <p:spPr bwMode="auto">
            <a:xfrm>
              <a:off x="1738313" y="4298950"/>
              <a:ext cx="787400" cy="698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a:defRPr/>
              </a:pPr>
              <a:r>
                <a:rPr lang="en-US" sz="2000">
                  <a:solidFill>
                    <a:srgbClr val="42B200"/>
                  </a:solidFill>
                  <a:effectLst>
                    <a:outerShdw blurRad="38100" dist="38100" dir="2700000" algn="tl">
                      <a:srgbClr val="C0C0C0"/>
                    </a:outerShdw>
                  </a:effectLst>
                </a:rPr>
                <a:t>Total</a:t>
              </a:r>
            </a:p>
            <a:p>
              <a:pPr algn="ctr">
                <a:defRPr/>
              </a:pPr>
              <a:r>
                <a:rPr lang="en-US" sz="2000">
                  <a:solidFill>
                    <a:srgbClr val="42B200"/>
                  </a:solidFill>
                  <a:effectLst>
                    <a:outerShdw blurRad="38100" dist="38100" dir="2700000" algn="tl">
                      <a:srgbClr val="C0C0C0"/>
                    </a:outerShdw>
                  </a:effectLst>
                </a:rPr>
                <a:t>Risk</a:t>
              </a:r>
            </a:p>
          </p:txBody>
        </p:sp>
        <p:sp>
          <p:nvSpPr>
            <p:cNvPr id="8200" name="Line 11"/>
            <p:cNvSpPr>
              <a:spLocks noChangeShapeType="1"/>
            </p:cNvSpPr>
            <p:nvPr/>
          </p:nvSpPr>
          <p:spPr bwMode="auto">
            <a:xfrm flipV="1">
              <a:off x="2133600" y="3048000"/>
              <a:ext cx="0" cy="1219200"/>
            </a:xfrm>
            <a:prstGeom prst="line">
              <a:avLst/>
            </a:prstGeom>
            <a:noFill/>
            <a:ln w="12700">
              <a:solidFill>
                <a:srgbClr val="42B2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8201" name="Line 12"/>
            <p:cNvSpPr>
              <a:spLocks noChangeShapeType="1"/>
            </p:cNvSpPr>
            <p:nvPr/>
          </p:nvSpPr>
          <p:spPr bwMode="auto">
            <a:xfrm>
              <a:off x="2133600" y="5029200"/>
              <a:ext cx="0" cy="914400"/>
            </a:xfrm>
            <a:prstGeom prst="line">
              <a:avLst/>
            </a:prstGeom>
            <a:noFill/>
            <a:ln w="12700">
              <a:solidFill>
                <a:srgbClr val="42B2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3805" name="Rectangle 13"/>
            <p:cNvSpPr>
              <a:spLocks noChangeArrowheads="1"/>
            </p:cNvSpPr>
            <p:nvPr/>
          </p:nvSpPr>
          <p:spPr bwMode="auto">
            <a:xfrm>
              <a:off x="2936875" y="3994150"/>
              <a:ext cx="2352675" cy="393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a:defRPr/>
              </a:pPr>
              <a:r>
                <a:rPr lang="en-US" sz="2000" dirty="0">
                  <a:solidFill>
                    <a:schemeClr val="tx2"/>
                  </a:solidFill>
                  <a:effectLst>
                    <a:outerShdw blurRad="38100" dist="38100" dir="2700000" algn="tl">
                      <a:srgbClr val="C0C0C0"/>
                    </a:outerShdw>
                  </a:effectLst>
                </a:rPr>
                <a:t>Unsystematic risk</a:t>
              </a:r>
            </a:p>
          </p:txBody>
        </p:sp>
        <p:sp>
          <p:nvSpPr>
            <p:cNvPr id="8203" name="Line 14"/>
            <p:cNvSpPr>
              <a:spLocks noChangeShapeType="1"/>
            </p:cNvSpPr>
            <p:nvPr/>
          </p:nvSpPr>
          <p:spPr bwMode="auto">
            <a:xfrm flipV="1">
              <a:off x="2895600" y="3581400"/>
              <a:ext cx="0" cy="990600"/>
            </a:xfrm>
            <a:prstGeom prst="line">
              <a:avLst/>
            </a:prstGeom>
            <a:noFill/>
            <a:ln w="12700">
              <a:solidFill>
                <a:schemeClr val="tx2"/>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3807" name="Rectangle 15"/>
            <p:cNvSpPr>
              <a:spLocks noChangeArrowheads="1"/>
            </p:cNvSpPr>
            <p:nvPr/>
          </p:nvSpPr>
          <p:spPr bwMode="auto">
            <a:xfrm>
              <a:off x="4532313" y="5060950"/>
              <a:ext cx="1905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a:defRPr/>
              </a:pPr>
              <a:r>
                <a:rPr lang="en-US" sz="2000" dirty="0">
                  <a:solidFill>
                    <a:schemeClr val="tx1"/>
                  </a:solidFill>
                  <a:effectLst>
                    <a:outerShdw blurRad="38100" dist="38100" dir="2700000" algn="tl">
                      <a:srgbClr val="C0C0C0"/>
                    </a:outerShdw>
                  </a:effectLst>
                </a:rPr>
                <a:t>Systematic risk</a:t>
              </a:r>
            </a:p>
          </p:txBody>
        </p:sp>
        <p:sp>
          <p:nvSpPr>
            <p:cNvPr id="8205" name="Line 16"/>
            <p:cNvSpPr>
              <a:spLocks noChangeShapeType="1"/>
            </p:cNvSpPr>
            <p:nvPr/>
          </p:nvSpPr>
          <p:spPr bwMode="auto">
            <a:xfrm flipV="1">
              <a:off x="5410200" y="4724400"/>
              <a:ext cx="0" cy="381000"/>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8206" name="Line 17"/>
            <p:cNvSpPr>
              <a:spLocks noChangeShapeType="1"/>
            </p:cNvSpPr>
            <p:nvPr/>
          </p:nvSpPr>
          <p:spPr bwMode="auto">
            <a:xfrm>
              <a:off x="5410200" y="5486400"/>
              <a:ext cx="0" cy="381000"/>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8207" name="Rectangle 18"/>
            <p:cNvSpPr>
              <a:spLocks noChangeArrowheads="1"/>
            </p:cNvSpPr>
            <p:nvPr/>
          </p:nvSpPr>
          <p:spPr bwMode="auto">
            <a:xfrm rot="-5400000">
              <a:off x="-553244" y="3871119"/>
              <a:ext cx="396557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r>
                <a:rPr lang="en-US" altLang="en-US">
                  <a:solidFill>
                    <a:schemeClr val="tx1"/>
                  </a:solidFill>
                </a:rPr>
                <a:t>STD DEV OF PORTFOLIO RETURN</a:t>
              </a:r>
            </a:p>
          </p:txBody>
        </p:sp>
        <p:sp>
          <p:nvSpPr>
            <p:cNvPr id="8208" name="Rectangle 19"/>
            <p:cNvSpPr>
              <a:spLocks noChangeArrowheads="1"/>
            </p:cNvSpPr>
            <p:nvPr/>
          </p:nvSpPr>
          <p:spPr bwMode="auto">
            <a:xfrm>
              <a:off x="2211388" y="6073775"/>
              <a:ext cx="521017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r>
                <a:rPr lang="en-US" altLang="en-US" dirty="0">
                  <a:solidFill>
                    <a:schemeClr val="tx1"/>
                  </a:solidFill>
                </a:rPr>
                <a:t>NUMBER OF SECURITIES IN THE PORTFOLIO</a:t>
              </a:r>
            </a:p>
          </p:txBody>
        </p:sp>
      </p:grpSp>
      <p:sp>
        <p:nvSpPr>
          <p:cNvPr id="8209" name="Rectangle 20"/>
          <p:cNvSpPr>
            <a:spLocks noChangeArrowheads="1"/>
          </p:cNvSpPr>
          <p:nvPr/>
        </p:nvSpPr>
        <p:spPr bwMode="auto">
          <a:xfrm>
            <a:off x="152401" y="838200"/>
            <a:ext cx="8686800" cy="15670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88" tIns="44450" rIns="90488" bIns="44450">
            <a:spAutoFit/>
          </a:bodyPr>
          <a:lstStyle/>
          <a:p>
            <a:pPr algn="l"/>
            <a:r>
              <a:rPr lang="en-US" altLang="en-US" sz="2400" b="1" u="sng" dirty="0"/>
              <a:t>Systematic Risk</a:t>
            </a:r>
          </a:p>
          <a:p>
            <a:pPr algn="l"/>
            <a:r>
              <a:rPr lang="en-US" altLang="en-US" sz="2400" dirty="0"/>
              <a:t>Factors such as changes in nation’s economy, tax reform by the government, or a change in the world economic situation or the exchange rate movements.</a:t>
            </a:r>
          </a:p>
        </p:txBody>
      </p:sp>
      <p:sp>
        <p:nvSpPr>
          <p:cNvPr id="8210" name="Rectangle 4"/>
          <p:cNvSpPr>
            <a:spLocks noGrp="1" noChangeArrowheads="1"/>
          </p:cNvSpPr>
          <p:nvPr>
            <p:ph type="title"/>
          </p:nvPr>
        </p:nvSpPr>
        <p:spPr>
          <a:xfrm>
            <a:off x="0" y="57150"/>
            <a:ext cx="9144000" cy="933450"/>
          </a:xfrm>
        </p:spPr>
        <p:txBody>
          <a:bodyPr>
            <a:noAutofit/>
          </a:bodyPr>
          <a:lstStyle/>
          <a:p>
            <a:r>
              <a:rPr lang="en-US" altLang="en-US" sz="3600" dirty="0"/>
              <a:t>Total Risk = </a:t>
            </a:r>
            <a:r>
              <a:rPr lang="en-US" altLang="en-US" sz="3600" dirty="0" smtClean="0"/>
              <a:t>Systematic </a:t>
            </a:r>
            <a:r>
              <a:rPr lang="en-US" altLang="en-US" sz="3600" dirty="0"/>
              <a:t>Risk + Unsystematic Risk</a:t>
            </a:r>
          </a:p>
        </p:txBody>
      </p:sp>
    </p:spTree>
    <p:extLst>
      <p:ext uri="{BB962C8B-B14F-4D97-AF65-F5344CB8AC3E}">
        <p14:creationId xmlns:p14="http://schemas.microsoft.com/office/powerpoint/2010/main" xmlns="" val="289978524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04800" y="2591234"/>
            <a:ext cx="8305800" cy="4246922"/>
            <a:chOff x="1247775" y="2057400"/>
            <a:chExt cx="6905625" cy="4379913"/>
          </a:xfrm>
        </p:grpSpPr>
        <p:sp>
          <p:nvSpPr>
            <p:cNvPr id="9218" name="Freeform 2"/>
            <p:cNvSpPr>
              <a:spLocks/>
            </p:cNvSpPr>
            <p:nvPr/>
          </p:nvSpPr>
          <p:spPr bwMode="auto">
            <a:xfrm>
              <a:off x="1676400" y="2057400"/>
              <a:ext cx="6326188" cy="2592388"/>
            </a:xfrm>
            <a:custGeom>
              <a:avLst/>
              <a:gdLst>
                <a:gd name="T0" fmla="*/ 120967510 w 3985"/>
                <a:gd name="T1" fmla="*/ 0 h 1633"/>
                <a:gd name="T2" fmla="*/ 0 w 3985"/>
                <a:gd name="T3" fmla="*/ 0 h 1633"/>
                <a:gd name="T4" fmla="*/ 0 w 3985"/>
                <a:gd name="T5" fmla="*/ 2147483647 h 1633"/>
                <a:gd name="T6" fmla="*/ 2147483647 w 3985"/>
                <a:gd name="T7" fmla="*/ 2147483647 h 1633"/>
                <a:gd name="T8" fmla="*/ 2147483647 w 3985"/>
                <a:gd name="T9" fmla="*/ 2147483647 h 1633"/>
                <a:gd name="T10" fmla="*/ 2147483647 w 3985"/>
                <a:gd name="T11" fmla="*/ 2147483647 h 1633"/>
                <a:gd name="T12" fmla="*/ 2147483647 w 3985"/>
                <a:gd name="T13" fmla="*/ 2147483647 h 1633"/>
                <a:gd name="T14" fmla="*/ 2147483647 w 3985"/>
                <a:gd name="T15" fmla="*/ 2147483647 h 1633"/>
                <a:gd name="T16" fmla="*/ 2147483647 w 3985"/>
                <a:gd name="T17" fmla="*/ 2147483647 h 1633"/>
                <a:gd name="T18" fmla="*/ 2147483647 w 3985"/>
                <a:gd name="T19" fmla="*/ 2147483647 h 1633"/>
                <a:gd name="T20" fmla="*/ 2147483647 w 3985"/>
                <a:gd name="T21" fmla="*/ 2147483647 h 1633"/>
                <a:gd name="T22" fmla="*/ 2147483647 w 3985"/>
                <a:gd name="T23" fmla="*/ 2147483647 h 1633"/>
                <a:gd name="T24" fmla="*/ 2147483647 w 3985"/>
                <a:gd name="T25" fmla="*/ 2147483647 h 1633"/>
                <a:gd name="T26" fmla="*/ 2147483647 w 3985"/>
                <a:gd name="T27" fmla="*/ 2147483647 h 1633"/>
                <a:gd name="T28" fmla="*/ 1935480153 w 3985"/>
                <a:gd name="T29" fmla="*/ 2147483647 h 1633"/>
                <a:gd name="T30" fmla="*/ 1693545134 w 3985"/>
                <a:gd name="T31" fmla="*/ 2147483647 h 1633"/>
                <a:gd name="T32" fmla="*/ 1330642605 w 3985"/>
                <a:gd name="T33" fmla="*/ 1935480373 h 1633"/>
                <a:gd name="T34" fmla="*/ 1088707586 w 3985"/>
                <a:gd name="T35" fmla="*/ 1693545327 h 1633"/>
                <a:gd name="T36" fmla="*/ 846772567 w 3985"/>
                <a:gd name="T37" fmla="*/ 1451610280 h 1633"/>
                <a:gd name="T38" fmla="*/ 604837548 w 3985"/>
                <a:gd name="T39" fmla="*/ 1209675233 h 1633"/>
                <a:gd name="T40" fmla="*/ 362902529 w 3985"/>
                <a:gd name="T41" fmla="*/ 846772663 h 1633"/>
                <a:gd name="T42" fmla="*/ 241935019 w 3985"/>
                <a:gd name="T43" fmla="*/ 483870093 h 1633"/>
                <a:gd name="T44" fmla="*/ 120967510 w 3985"/>
                <a:gd name="T45" fmla="*/ 241935047 h 1633"/>
                <a:gd name="T46" fmla="*/ 120967510 w 3985"/>
                <a:gd name="T47" fmla="*/ 0 h 16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985" h="1633">
                  <a:moveTo>
                    <a:pt x="48" y="0"/>
                  </a:moveTo>
                  <a:lnTo>
                    <a:pt x="0" y="0"/>
                  </a:lnTo>
                  <a:lnTo>
                    <a:pt x="0" y="1632"/>
                  </a:lnTo>
                  <a:lnTo>
                    <a:pt x="3984" y="1632"/>
                  </a:lnTo>
                  <a:lnTo>
                    <a:pt x="3936" y="1584"/>
                  </a:lnTo>
                  <a:lnTo>
                    <a:pt x="3600" y="1584"/>
                  </a:lnTo>
                  <a:lnTo>
                    <a:pt x="3072" y="1536"/>
                  </a:lnTo>
                  <a:lnTo>
                    <a:pt x="2400" y="1440"/>
                  </a:lnTo>
                  <a:lnTo>
                    <a:pt x="2112" y="1392"/>
                  </a:lnTo>
                  <a:lnTo>
                    <a:pt x="1920" y="1344"/>
                  </a:lnTo>
                  <a:lnTo>
                    <a:pt x="1632" y="1248"/>
                  </a:lnTo>
                  <a:lnTo>
                    <a:pt x="1392" y="1200"/>
                  </a:lnTo>
                  <a:lnTo>
                    <a:pt x="1152" y="1104"/>
                  </a:lnTo>
                  <a:lnTo>
                    <a:pt x="960" y="1008"/>
                  </a:lnTo>
                  <a:lnTo>
                    <a:pt x="768" y="912"/>
                  </a:lnTo>
                  <a:lnTo>
                    <a:pt x="672" y="864"/>
                  </a:lnTo>
                  <a:lnTo>
                    <a:pt x="528" y="768"/>
                  </a:lnTo>
                  <a:lnTo>
                    <a:pt x="432" y="672"/>
                  </a:lnTo>
                  <a:lnTo>
                    <a:pt x="336" y="576"/>
                  </a:lnTo>
                  <a:lnTo>
                    <a:pt x="240" y="480"/>
                  </a:lnTo>
                  <a:lnTo>
                    <a:pt x="144" y="336"/>
                  </a:lnTo>
                  <a:lnTo>
                    <a:pt x="96" y="192"/>
                  </a:lnTo>
                  <a:lnTo>
                    <a:pt x="48" y="96"/>
                  </a:lnTo>
                  <a:lnTo>
                    <a:pt x="48" y="0"/>
                  </a:lnTo>
                </a:path>
              </a:pathLst>
            </a:custGeom>
            <a:pattFill prst="smConfetti">
              <a:fgClr>
                <a:schemeClr val="tx2"/>
              </a:fgClr>
              <a:bgClr>
                <a:schemeClr val="bg1"/>
              </a:bgClr>
            </a:patt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9219" name="Line 6"/>
            <p:cNvSpPr>
              <a:spLocks noChangeShapeType="1"/>
            </p:cNvSpPr>
            <p:nvPr/>
          </p:nvSpPr>
          <p:spPr bwMode="auto">
            <a:xfrm>
              <a:off x="1676400" y="5943600"/>
              <a:ext cx="6477000" cy="0"/>
            </a:xfrm>
            <a:prstGeom prst="line">
              <a:avLst/>
            </a:prstGeom>
            <a:noFill/>
            <a:ln w="254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9220" name="Line 7"/>
            <p:cNvSpPr>
              <a:spLocks noChangeShapeType="1"/>
            </p:cNvSpPr>
            <p:nvPr/>
          </p:nvSpPr>
          <p:spPr bwMode="auto">
            <a:xfrm flipV="1">
              <a:off x="1676400" y="2057400"/>
              <a:ext cx="0" cy="3886200"/>
            </a:xfrm>
            <a:prstGeom prst="line">
              <a:avLst/>
            </a:prstGeom>
            <a:noFill/>
            <a:ln w="254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9221" name="Arc 8"/>
            <p:cNvSpPr>
              <a:spLocks/>
            </p:cNvSpPr>
            <p:nvPr/>
          </p:nvSpPr>
          <p:spPr bwMode="auto">
            <a:xfrm rot="10800000">
              <a:off x="1752600" y="2057400"/>
              <a:ext cx="6248400" cy="2514600"/>
            </a:xfrm>
            <a:custGeom>
              <a:avLst/>
              <a:gdLst>
                <a:gd name="T0" fmla="*/ 0 w 21600"/>
                <a:gd name="T1" fmla="*/ 0 h 21600"/>
                <a:gd name="T2" fmla="*/ 1807523267 w 21600"/>
                <a:gd name="T3" fmla="*/ 292741350 h 21600"/>
                <a:gd name="T4" fmla="*/ 0 w 21600"/>
                <a:gd name="T5" fmla="*/ 29274135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rgbClr val="A7515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9222" name="Line 9"/>
            <p:cNvSpPr>
              <a:spLocks noChangeShapeType="1"/>
            </p:cNvSpPr>
            <p:nvPr/>
          </p:nvSpPr>
          <p:spPr bwMode="auto">
            <a:xfrm flipH="1">
              <a:off x="1676400" y="4648200"/>
              <a:ext cx="6400800" cy="0"/>
            </a:xfrm>
            <a:prstGeom prst="line">
              <a:avLst/>
            </a:prstGeom>
            <a:noFill/>
            <a:ln w="12700">
              <a:solidFill>
                <a:schemeClr val="tx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4826" name="Rectangle 10"/>
            <p:cNvSpPr>
              <a:spLocks noChangeArrowheads="1"/>
            </p:cNvSpPr>
            <p:nvPr/>
          </p:nvSpPr>
          <p:spPr bwMode="auto">
            <a:xfrm>
              <a:off x="1738313" y="4298950"/>
              <a:ext cx="787400" cy="698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a:defRPr/>
              </a:pPr>
              <a:r>
                <a:rPr lang="en-US" sz="2000">
                  <a:solidFill>
                    <a:srgbClr val="42B200"/>
                  </a:solidFill>
                  <a:effectLst>
                    <a:outerShdw blurRad="38100" dist="38100" dir="2700000" algn="tl">
                      <a:srgbClr val="C0C0C0"/>
                    </a:outerShdw>
                  </a:effectLst>
                </a:rPr>
                <a:t>Total</a:t>
              </a:r>
            </a:p>
            <a:p>
              <a:pPr algn="ctr">
                <a:defRPr/>
              </a:pPr>
              <a:r>
                <a:rPr lang="en-US" sz="2000">
                  <a:solidFill>
                    <a:srgbClr val="42B200"/>
                  </a:solidFill>
                  <a:effectLst>
                    <a:outerShdw blurRad="38100" dist="38100" dir="2700000" algn="tl">
                      <a:srgbClr val="C0C0C0"/>
                    </a:outerShdw>
                  </a:effectLst>
                </a:rPr>
                <a:t>Risk</a:t>
              </a:r>
            </a:p>
          </p:txBody>
        </p:sp>
        <p:sp>
          <p:nvSpPr>
            <p:cNvPr id="9224" name="Line 11"/>
            <p:cNvSpPr>
              <a:spLocks noChangeShapeType="1"/>
            </p:cNvSpPr>
            <p:nvPr/>
          </p:nvSpPr>
          <p:spPr bwMode="auto">
            <a:xfrm flipV="1">
              <a:off x="2133600" y="3048000"/>
              <a:ext cx="0" cy="1219200"/>
            </a:xfrm>
            <a:prstGeom prst="line">
              <a:avLst/>
            </a:prstGeom>
            <a:noFill/>
            <a:ln w="12700">
              <a:solidFill>
                <a:srgbClr val="42B2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9225" name="Line 12"/>
            <p:cNvSpPr>
              <a:spLocks noChangeShapeType="1"/>
            </p:cNvSpPr>
            <p:nvPr/>
          </p:nvSpPr>
          <p:spPr bwMode="auto">
            <a:xfrm>
              <a:off x="2133600" y="5029200"/>
              <a:ext cx="0" cy="914400"/>
            </a:xfrm>
            <a:prstGeom prst="line">
              <a:avLst/>
            </a:prstGeom>
            <a:noFill/>
            <a:ln w="12700">
              <a:solidFill>
                <a:srgbClr val="42B2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4829" name="Rectangle 13"/>
            <p:cNvSpPr>
              <a:spLocks noChangeArrowheads="1"/>
            </p:cNvSpPr>
            <p:nvPr/>
          </p:nvSpPr>
          <p:spPr bwMode="auto">
            <a:xfrm>
              <a:off x="2936875" y="3994150"/>
              <a:ext cx="2352675" cy="393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a:defRPr/>
              </a:pPr>
              <a:r>
                <a:rPr lang="en-US" sz="2000">
                  <a:solidFill>
                    <a:schemeClr val="tx2"/>
                  </a:solidFill>
                  <a:effectLst>
                    <a:outerShdw blurRad="38100" dist="38100" dir="2700000" algn="tl">
                      <a:srgbClr val="C0C0C0"/>
                    </a:outerShdw>
                  </a:effectLst>
                </a:rPr>
                <a:t>Unsystematic risk</a:t>
              </a:r>
            </a:p>
          </p:txBody>
        </p:sp>
        <p:sp>
          <p:nvSpPr>
            <p:cNvPr id="9227" name="Line 14"/>
            <p:cNvSpPr>
              <a:spLocks noChangeShapeType="1"/>
            </p:cNvSpPr>
            <p:nvPr/>
          </p:nvSpPr>
          <p:spPr bwMode="auto">
            <a:xfrm flipV="1">
              <a:off x="2895600" y="3581400"/>
              <a:ext cx="0" cy="990600"/>
            </a:xfrm>
            <a:prstGeom prst="line">
              <a:avLst/>
            </a:prstGeom>
            <a:noFill/>
            <a:ln w="12700">
              <a:solidFill>
                <a:schemeClr val="tx2"/>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4831" name="Rectangle 15"/>
            <p:cNvSpPr>
              <a:spLocks noChangeArrowheads="1"/>
            </p:cNvSpPr>
            <p:nvPr/>
          </p:nvSpPr>
          <p:spPr bwMode="auto">
            <a:xfrm>
              <a:off x="4532313" y="5089525"/>
              <a:ext cx="1905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a:defRPr/>
              </a:pPr>
              <a:r>
                <a:rPr lang="en-US" sz="2000" dirty="0">
                  <a:solidFill>
                    <a:schemeClr val="tx1"/>
                  </a:solidFill>
                  <a:effectLst>
                    <a:outerShdw blurRad="38100" dist="38100" dir="2700000" algn="tl">
                      <a:srgbClr val="C0C0C0"/>
                    </a:outerShdw>
                  </a:effectLst>
                </a:rPr>
                <a:t>Systematic risk</a:t>
              </a:r>
            </a:p>
          </p:txBody>
        </p:sp>
        <p:sp>
          <p:nvSpPr>
            <p:cNvPr id="9229" name="Line 16"/>
            <p:cNvSpPr>
              <a:spLocks noChangeShapeType="1"/>
            </p:cNvSpPr>
            <p:nvPr/>
          </p:nvSpPr>
          <p:spPr bwMode="auto">
            <a:xfrm flipV="1">
              <a:off x="5410200" y="4724400"/>
              <a:ext cx="0" cy="381000"/>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9230" name="Line 17"/>
            <p:cNvSpPr>
              <a:spLocks noChangeShapeType="1"/>
            </p:cNvSpPr>
            <p:nvPr/>
          </p:nvSpPr>
          <p:spPr bwMode="auto">
            <a:xfrm>
              <a:off x="5410200" y="5486400"/>
              <a:ext cx="0" cy="381000"/>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9231" name="Rectangle 18"/>
            <p:cNvSpPr>
              <a:spLocks noChangeArrowheads="1"/>
            </p:cNvSpPr>
            <p:nvPr/>
          </p:nvSpPr>
          <p:spPr bwMode="auto">
            <a:xfrm rot="-5400000">
              <a:off x="-553244" y="3871119"/>
              <a:ext cx="396557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r>
                <a:rPr lang="en-US" altLang="en-US">
                  <a:solidFill>
                    <a:schemeClr val="tx1"/>
                  </a:solidFill>
                </a:rPr>
                <a:t>STD DEV OF PORTFOLIO RETURN</a:t>
              </a:r>
            </a:p>
          </p:txBody>
        </p:sp>
        <p:sp>
          <p:nvSpPr>
            <p:cNvPr id="9232" name="Rectangle 19"/>
            <p:cNvSpPr>
              <a:spLocks noChangeArrowheads="1"/>
            </p:cNvSpPr>
            <p:nvPr/>
          </p:nvSpPr>
          <p:spPr bwMode="auto">
            <a:xfrm>
              <a:off x="2211388" y="6073775"/>
              <a:ext cx="521017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r>
                <a:rPr lang="en-US" altLang="en-US">
                  <a:solidFill>
                    <a:schemeClr val="tx1"/>
                  </a:solidFill>
                </a:rPr>
                <a:t>NUMBER OF SECURITIES IN THE PORTFOLIO</a:t>
              </a:r>
            </a:p>
          </p:txBody>
        </p:sp>
      </p:grpSp>
      <p:sp>
        <p:nvSpPr>
          <p:cNvPr id="9233" name="Rectangle 20"/>
          <p:cNvSpPr>
            <a:spLocks noChangeArrowheads="1"/>
          </p:cNvSpPr>
          <p:nvPr/>
        </p:nvSpPr>
        <p:spPr bwMode="auto">
          <a:xfrm>
            <a:off x="152400" y="777917"/>
            <a:ext cx="8763000" cy="18133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88" tIns="44450" rIns="90488" bIns="44450">
            <a:spAutoFit/>
          </a:bodyPr>
          <a:lstStyle/>
          <a:p>
            <a:pPr algn="l"/>
            <a:r>
              <a:rPr lang="en-US" altLang="en-US" sz="2800" b="1" u="sng" dirty="0">
                <a:solidFill>
                  <a:schemeClr val="tx1"/>
                </a:solidFill>
              </a:rPr>
              <a:t>Unsystematic Risk</a:t>
            </a:r>
          </a:p>
          <a:p>
            <a:pPr algn="l"/>
            <a:r>
              <a:rPr lang="en-US" altLang="en-US" sz="2800" dirty="0">
                <a:solidFill>
                  <a:schemeClr val="tx1"/>
                </a:solidFill>
              </a:rPr>
              <a:t>Factors unique to a particular </a:t>
            </a:r>
            <a:r>
              <a:rPr lang="en-US" altLang="en-US" sz="2800" dirty="0" smtClean="0">
                <a:solidFill>
                  <a:schemeClr val="tx1"/>
                </a:solidFill>
              </a:rPr>
              <a:t>company or </a:t>
            </a:r>
            <a:r>
              <a:rPr lang="en-US" altLang="en-US" sz="2800" dirty="0">
                <a:solidFill>
                  <a:schemeClr val="tx1"/>
                </a:solidFill>
              </a:rPr>
              <a:t>industry.  </a:t>
            </a:r>
            <a:r>
              <a:rPr lang="en-US" altLang="en-US" sz="2800" dirty="0" smtClean="0">
                <a:solidFill>
                  <a:schemeClr val="tx1"/>
                </a:solidFill>
              </a:rPr>
              <a:t>For example</a:t>
            </a:r>
            <a:r>
              <a:rPr lang="en-US" altLang="en-US" sz="2800" dirty="0">
                <a:solidFill>
                  <a:schemeClr val="tx1"/>
                </a:solidFill>
              </a:rPr>
              <a:t>, the death of </a:t>
            </a:r>
            <a:r>
              <a:rPr lang="en-US" altLang="en-US" sz="2800" dirty="0" smtClean="0">
                <a:solidFill>
                  <a:schemeClr val="tx1"/>
                </a:solidFill>
              </a:rPr>
              <a:t>a key </a:t>
            </a:r>
            <a:r>
              <a:rPr lang="en-US" altLang="en-US" sz="2800" dirty="0">
                <a:solidFill>
                  <a:schemeClr val="tx1"/>
                </a:solidFill>
              </a:rPr>
              <a:t>executive or strike by </a:t>
            </a:r>
            <a:r>
              <a:rPr lang="en-US" altLang="en-US" sz="2800" dirty="0" smtClean="0">
                <a:solidFill>
                  <a:schemeClr val="tx1"/>
                </a:solidFill>
              </a:rPr>
              <a:t>the employees of </a:t>
            </a:r>
            <a:r>
              <a:rPr lang="en-US" altLang="en-US" sz="2800" dirty="0">
                <a:solidFill>
                  <a:schemeClr val="tx1"/>
                </a:solidFill>
              </a:rPr>
              <a:t>the company.</a:t>
            </a:r>
          </a:p>
        </p:txBody>
      </p:sp>
      <p:sp>
        <p:nvSpPr>
          <p:cNvPr id="9234" name="Rectangle 4"/>
          <p:cNvSpPr>
            <a:spLocks noGrp="1" noChangeArrowheads="1"/>
          </p:cNvSpPr>
          <p:nvPr>
            <p:ph type="title"/>
          </p:nvPr>
        </p:nvSpPr>
        <p:spPr>
          <a:xfrm>
            <a:off x="0" y="57150"/>
            <a:ext cx="9144000" cy="781050"/>
          </a:xfrm>
        </p:spPr>
        <p:txBody>
          <a:bodyPr>
            <a:noAutofit/>
          </a:bodyPr>
          <a:lstStyle/>
          <a:p>
            <a:r>
              <a:rPr lang="en-US" altLang="en-US" sz="3600" dirty="0"/>
              <a:t>Total Risk </a:t>
            </a:r>
            <a:r>
              <a:rPr lang="en-US" altLang="en-US" sz="3600" dirty="0" smtClean="0"/>
              <a:t>= Systematic </a:t>
            </a:r>
            <a:r>
              <a:rPr lang="en-US" altLang="en-US" sz="3600" dirty="0"/>
              <a:t>Risk + Unsystematic Risk</a:t>
            </a:r>
          </a:p>
        </p:txBody>
      </p:sp>
    </p:spTree>
    <p:extLst>
      <p:ext uri="{BB962C8B-B14F-4D97-AF65-F5344CB8AC3E}">
        <p14:creationId xmlns:p14="http://schemas.microsoft.com/office/powerpoint/2010/main" xmlns="" val="286286038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7200" y="0"/>
            <a:ext cx="8229600" cy="12954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000" dirty="0" smtClean="0"/>
              <a:t>Risks faced by Financial Institutions</a:t>
            </a:r>
          </a:p>
        </p:txBody>
      </p:sp>
      <p:sp>
        <p:nvSpPr>
          <p:cNvPr id="13315" name="Rectangle 2"/>
          <p:cNvSpPr>
            <a:spLocks noGrp="1" noChangeArrowheads="1"/>
          </p:cNvSpPr>
          <p:nvPr>
            <p:ph idx="1"/>
          </p:nvPr>
        </p:nvSpPr>
        <p:spPr>
          <a:xfrm>
            <a:off x="457200" y="1143000"/>
            <a:ext cx="8229600" cy="5392738"/>
          </a:xfrm>
        </p:spPr>
        <p:txBody>
          <a:bodyPr>
            <a:normAutofit fontScale="92500" lnSpcReduction="10000"/>
          </a:bodyPr>
          <a:lstStyle/>
          <a:p>
            <a:pPr marL="0" indent="0">
              <a:lnSpc>
                <a:spcPct val="150000"/>
              </a:lnSpc>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1. Market Risks</a:t>
            </a:r>
          </a:p>
          <a:p>
            <a:pPr lvl="1">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Interest rate/benchmark risk</a:t>
            </a:r>
          </a:p>
          <a:p>
            <a:pPr lvl="1">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Equity price risk </a:t>
            </a:r>
          </a:p>
          <a:p>
            <a:pPr lvl="1">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Asset/Commodity price risk</a:t>
            </a:r>
          </a:p>
          <a:p>
            <a:pPr lvl="1">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Currency risk (Foreign exchange rates)</a:t>
            </a:r>
          </a:p>
          <a:p>
            <a:pPr marL="0" indent="0">
              <a:lnSpc>
                <a:spcPct val="150000"/>
              </a:lnSpc>
              <a:buNone/>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2. Credit Risks</a:t>
            </a:r>
          </a:p>
          <a:p>
            <a:pPr lvl="1">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Trade credit (settlement) risk</a:t>
            </a:r>
          </a:p>
          <a:p>
            <a:pPr lvl="1">
              <a:lnSpc>
                <a:spcPct val="150000"/>
              </a:lnSpc>
              <a:buFont typeface="Arial" panose="020B0604020202020204" pitchFamily="34" charset="0"/>
              <a:buChar char="•"/>
              <a:tabLst>
                <a:tab pos="604838" algn="l"/>
                <a:tab pos="717550" algn="l"/>
                <a:tab pos="1174750" algn="l"/>
                <a:tab pos="1631950" algn="l"/>
                <a:tab pos="2089150" algn="l"/>
                <a:tab pos="2546350" algn="l"/>
                <a:tab pos="3003550" algn="l"/>
                <a:tab pos="3460750" algn="l"/>
                <a:tab pos="3917950" algn="l"/>
                <a:tab pos="4375150" algn="l"/>
                <a:tab pos="4832350" algn="l"/>
                <a:tab pos="5289550" algn="l"/>
                <a:tab pos="5746750" algn="l"/>
                <a:tab pos="6203950" algn="l"/>
                <a:tab pos="6661150" algn="l"/>
                <a:tab pos="7118350" algn="l"/>
                <a:tab pos="7575550" algn="l"/>
                <a:tab pos="8032750" algn="l"/>
                <a:tab pos="8489950" algn="l"/>
                <a:tab pos="8947150" algn="l"/>
                <a:tab pos="9404350" algn="l"/>
              </a:tabLst>
            </a:pPr>
            <a:r>
              <a:rPr lang="en-US" altLang="en-US" dirty="0" smtClean="0"/>
              <a:t>Counter party risk</a:t>
            </a:r>
          </a:p>
        </p:txBody>
      </p:sp>
    </p:spTree>
    <p:extLst>
      <p:ext uri="{BB962C8B-B14F-4D97-AF65-F5344CB8AC3E}">
        <p14:creationId xmlns:p14="http://schemas.microsoft.com/office/powerpoint/2010/main" xmlns="" val="34531793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2038</Words>
  <Application>Microsoft Office PowerPoint</Application>
  <PresentationFormat>On-screen Show (4:3)</PresentationFormat>
  <Paragraphs>328</Paragraphs>
  <Slides>51</Slides>
  <Notes>30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Revision of Lectures 23 to 27</vt:lpstr>
      <vt:lpstr>Summary of the Previous Lecture</vt:lpstr>
      <vt:lpstr>Risk</vt:lpstr>
      <vt:lpstr>Risks</vt:lpstr>
      <vt:lpstr>Risk</vt:lpstr>
      <vt:lpstr>Risk</vt:lpstr>
      <vt:lpstr>Total Risk = Systematic Risk + Unsystematic Risk</vt:lpstr>
      <vt:lpstr>Total Risk = Systematic Risk + Unsystematic Risk</vt:lpstr>
      <vt:lpstr>Risks faced by Financial Institutions</vt:lpstr>
      <vt:lpstr>Risks faced by Financial Institutions</vt:lpstr>
      <vt:lpstr>Risks faced by Financial Institutions</vt:lpstr>
      <vt:lpstr>Unique Risks in Islamic Banks</vt:lpstr>
      <vt:lpstr>Unique Risks in Islamic Banks</vt:lpstr>
      <vt:lpstr>Unique Risks in Islamic Banks</vt:lpstr>
      <vt:lpstr>Risks in Islamic financial instruments</vt:lpstr>
      <vt:lpstr>Risk classification according to wealth type and time period</vt:lpstr>
      <vt:lpstr>Risk Profile of Murabaha</vt:lpstr>
      <vt:lpstr>Risk Profile of  Ijarah and Ijarah wa Iqtina</vt:lpstr>
      <vt:lpstr>Risk Profile of Salam</vt:lpstr>
      <vt:lpstr>Risk Profile of Istisna</vt:lpstr>
      <vt:lpstr>Risk Profile of  Mudarabah and Musharakah</vt:lpstr>
      <vt:lpstr>TAKAFUL </vt:lpstr>
      <vt:lpstr>What is Insurance</vt:lpstr>
      <vt:lpstr>What is Insurance</vt:lpstr>
      <vt:lpstr>Objections to Conventional Insurance</vt:lpstr>
      <vt:lpstr>Slide 26</vt:lpstr>
      <vt:lpstr>Meaning of Takaful</vt:lpstr>
      <vt:lpstr>Decision by Council of Islamic Ideology of Pakistan</vt:lpstr>
      <vt:lpstr>Basic Principle behind Takaful</vt:lpstr>
      <vt:lpstr>Features of Takaful </vt:lpstr>
      <vt:lpstr>Basic Elements of Takaful</vt:lpstr>
      <vt:lpstr>Basic Elements of Takaful</vt:lpstr>
      <vt:lpstr>Main drivers of Takaful</vt:lpstr>
      <vt:lpstr>Takaful Models</vt:lpstr>
      <vt:lpstr>Slide 35</vt:lpstr>
      <vt:lpstr>Slide 36</vt:lpstr>
      <vt:lpstr>Hybrid Model (Wakalah and Mudarabah</vt:lpstr>
      <vt:lpstr>Evolution of Islamic Banking in Pakistan</vt:lpstr>
      <vt:lpstr>History of Islamic Banking in Pakistan</vt:lpstr>
      <vt:lpstr>History of Islamic Banking in Pakistan</vt:lpstr>
      <vt:lpstr>History of Islamic Banking in Pakistan</vt:lpstr>
      <vt:lpstr>History of Islamic Banking in Pakistan</vt:lpstr>
      <vt:lpstr>Islamic Banks Operating in Pakistan</vt:lpstr>
      <vt:lpstr>Islamic Branches of Conventional Banks</vt:lpstr>
      <vt:lpstr>Sub Branches of Different Banks</vt:lpstr>
      <vt:lpstr>District Wise Islamic Banking Branches</vt:lpstr>
      <vt:lpstr>District Wise Islamic Banking Branches</vt:lpstr>
      <vt:lpstr>District Wise Islamic Banking Branches </vt:lpstr>
      <vt:lpstr>District Wise Islamic Banking Branches</vt:lpstr>
      <vt:lpstr>District Wise Islamic Banking Branches</vt:lpstr>
      <vt:lpstr>Summary of the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Risks Underlying  Islamic Modes of Financing</dc:title>
  <dc:creator>Administrator</dc:creator>
  <cp:lastModifiedBy>NTS</cp:lastModifiedBy>
  <cp:revision>7</cp:revision>
  <dcterms:created xsi:type="dcterms:W3CDTF">2006-08-16T00:00:00Z</dcterms:created>
  <dcterms:modified xsi:type="dcterms:W3CDTF">2013-12-31T05:01:57Z</dcterms:modified>
</cp:coreProperties>
</file>