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85" r:id="rId2"/>
    <p:sldId id="256" r:id="rId3"/>
    <p:sldId id="261" r:id="rId4"/>
    <p:sldId id="262" r:id="rId5"/>
    <p:sldId id="291" r:id="rId6"/>
    <p:sldId id="263" r:id="rId7"/>
    <p:sldId id="264" r:id="rId8"/>
    <p:sldId id="288" r:id="rId9"/>
    <p:sldId id="265" r:id="rId10"/>
    <p:sldId id="289" r:id="rId11"/>
    <p:sldId id="290" r:id="rId12"/>
    <p:sldId id="286" r:id="rId13"/>
    <p:sldId id="28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67" d="100"/>
          <a:sy n="67" d="100"/>
        </p:scale>
        <p:origin x="-138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BCCD61-2315-4FAF-AEDB-E0BBEC630695}" type="datetimeFigureOut">
              <a:rPr lang="en-US" smtClean="0"/>
              <a:pPr/>
              <a:t>9/30/2013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9F1F17-F03B-4CE1-A8B4-1ABE48593EDF}" type="slidenum">
              <a:rPr lang="en-US" smtClean="0"/>
              <a:pPr/>
              <a:t>‹#›</a:t>
            </a:fld>
            <a:endParaRPr lang="en-US"/>
          </a:p>
        </p:txBody>
      </p:sp>
    </p:spTree>
    <p:extLst>
      <p:ext uri="{BB962C8B-B14F-4D97-AF65-F5344CB8AC3E}">
        <p14:creationId xmlns:p14="http://schemas.microsoft.com/office/powerpoint/2010/main" xmlns="" val="2651459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3000" y="687388"/>
            <a:ext cx="4568825" cy="3425825"/>
          </a:xfrm>
          <a:ln cap="flat"/>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43000" y="687388"/>
            <a:ext cx="4568825" cy="3425825"/>
          </a:xfrm>
          <a:ln cap="flat"/>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1143000" y="687388"/>
            <a:ext cx="4568825" cy="3425825"/>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1143000" y="687388"/>
            <a:ext cx="4568825" cy="3425825"/>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43000" y="687388"/>
            <a:ext cx="4568825" cy="3425825"/>
          </a:xfrm>
          <a:ln cap="flat"/>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43000" y="687388"/>
            <a:ext cx="4568825" cy="3425825"/>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A547BC66-E99E-4901-AC8C-5FA4CB9A4420}" type="datetime1">
              <a:rPr lang="en-US" smtClean="0"/>
              <a:pPr/>
              <a:t>9/30/2013</a:t>
            </a:fld>
            <a:endParaRPr lang="en-US"/>
          </a:p>
        </p:txBody>
      </p:sp>
      <p:sp>
        <p:nvSpPr>
          <p:cNvPr id="5" name="Footer Placeholder 4"/>
          <p:cNvSpPr>
            <a:spLocks noGrp="1"/>
          </p:cNvSpPr>
          <p:nvPr>
            <p:ph type="ftr" sz="quarter" idx="11"/>
          </p:nvPr>
        </p:nvSpPr>
        <p:spPr/>
        <p:txBody>
          <a:bodyPr/>
          <a:lstStyle/>
          <a:p>
            <a:r>
              <a:rPr lang="en-US" smtClean="0"/>
              <a:t>Chapter 1: Entrepreneurship</a:t>
            </a:r>
            <a:endParaRPr lang="en-US"/>
          </a:p>
        </p:txBody>
      </p:sp>
      <p:sp>
        <p:nvSpPr>
          <p:cNvPr id="6" name="Slide Number Placeholder 5"/>
          <p:cNvSpPr>
            <a:spLocks noGrp="1"/>
          </p:cNvSpPr>
          <p:nvPr>
            <p:ph type="sldNum" sz="quarter" idx="12"/>
          </p:nvPr>
        </p:nvSpPr>
        <p:spPr/>
        <p:txBody>
          <a:bodyPr/>
          <a:lstStyle/>
          <a:p>
            <a:fld id="{066D2596-C744-4D7D-B83A-C0CE2C30BEB3}" type="slidenum">
              <a:rPr lang="en-US" smtClean="0"/>
              <a:pPr/>
              <a:t>‹#›</a:t>
            </a:fld>
            <a:endParaRPr lang="en-US"/>
          </a:p>
        </p:txBody>
      </p:sp>
    </p:spTree>
    <p:extLst>
      <p:ext uri="{BB962C8B-B14F-4D97-AF65-F5344CB8AC3E}">
        <p14:creationId xmlns:p14="http://schemas.microsoft.com/office/powerpoint/2010/main" xmlns="" val="10453434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30EB140-7929-4EA2-A116-A9CD00094022}" type="datetime1">
              <a:rPr lang="en-US" smtClean="0"/>
              <a:pPr/>
              <a:t>9/30/2013</a:t>
            </a:fld>
            <a:endParaRPr lang="en-US"/>
          </a:p>
        </p:txBody>
      </p:sp>
      <p:sp>
        <p:nvSpPr>
          <p:cNvPr id="5" name="Footer Placeholder 4"/>
          <p:cNvSpPr>
            <a:spLocks noGrp="1"/>
          </p:cNvSpPr>
          <p:nvPr>
            <p:ph type="ftr" sz="quarter" idx="11"/>
          </p:nvPr>
        </p:nvSpPr>
        <p:spPr/>
        <p:txBody>
          <a:bodyPr/>
          <a:lstStyle/>
          <a:p>
            <a:r>
              <a:rPr lang="en-US" smtClean="0"/>
              <a:t>Chapter 1: Entrepreneurship</a:t>
            </a:r>
            <a:endParaRPr lang="en-US"/>
          </a:p>
        </p:txBody>
      </p:sp>
      <p:sp>
        <p:nvSpPr>
          <p:cNvPr id="6" name="Slide Number Placeholder 5"/>
          <p:cNvSpPr>
            <a:spLocks noGrp="1"/>
          </p:cNvSpPr>
          <p:nvPr>
            <p:ph type="sldNum" sz="quarter" idx="12"/>
          </p:nvPr>
        </p:nvSpPr>
        <p:spPr/>
        <p:txBody>
          <a:bodyPr/>
          <a:lstStyle/>
          <a:p>
            <a:fld id="{066D2596-C744-4D7D-B83A-C0CE2C30BEB3}" type="slidenum">
              <a:rPr lang="en-US" smtClean="0"/>
              <a:pPr/>
              <a:t>‹#›</a:t>
            </a:fld>
            <a:endParaRPr lang="en-US"/>
          </a:p>
        </p:txBody>
      </p:sp>
    </p:spTree>
    <p:extLst>
      <p:ext uri="{BB962C8B-B14F-4D97-AF65-F5344CB8AC3E}">
        <p14:creationId xmlns:p14="http://schemas.microsoft.com/office/powerpoint/2010/main" xmlns="" val="1047105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1CB3F0D-3AAD-4C7A-BA60-1655B80804A8}" type="datetime1">
              <a:rPr lang="en-US" smtClean="0"/>
              <a:pPr/>
              <a:t>9/30/2013</a:t>
            </a:fld>
            <a:endParaRPr lang="en-US"/>
          </a:p>
        </p:txBody>
      </p:sp>
      <p:sp>
        <p:nvSpPr>
          <p:cNvPr id="5" name="Footer Placeholder 4"/>
          <p:cNvSpPr>
            <a:spLocks noGrp="1"/>
          </p:cNvSpPr>
          <p:nvPr>
            <p:ph type="ftr" sz="quarter" idx="11"/>
          </p:nvPr>
        </p:nvSpPr>
        <p:spPr/>
        <p:txBody>
          <a:bodyPr/>
          <a:lstStyle/>
          <a:p>
            <a:r>
              <a:rPr lang="en-US" smtClean="0"/>
              <a:t>Chapter 1: Entrepreneurship</a:t>
            </a:r>
            <a:endParaRPr lang="en-US"/>
          </a:p>
        </p:txBody>
      </p:sp>
      <p:sp>
        <p:nvSpPr>
          <p:cNvPr id="6" name="Slide Number Placeholder 5"/>
          <p:cNvSpPr>
            <a:spLocks noGrp="1"/>
          </p:cNvSpPr>
          <p:nvPr>
            <p:ph type="sldNum" sz="quarter" idx="12"/>
          </p:nvPr>
        </p:nvSpPr>
        <p:spPr/>
        <p:txBody>
          <a:bodyPr/>
          <a:lstStyle/>
          <a:p>
            <a:fld id="{066D2596-C744-4D7D-B83A-C0CE2C30BEB3}" type="slidenum">
              <a:rPr lang="en-US" smtClean="0"/>
              <a:pPr/>
              <a:t>‹#›</a:t>
            </a:fld>
            <a:endParaRPr lang="en-US"/>
          </a:p>
        </p:txBody>
      </p:sp>
    </p:spTree>
    <p:extLst>
      <p:ext uri="{BB962C8B-B14F-4D97-AF65-F5344CB8AC3E}">
        <p14:creationId xmlns:p14="http://schemas.microsoft.com/office/powerpoint/2010/main" xmlns="" val="11654210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3FBF6A-4F45-4E76-9FE5-65ABD4F8DDD6}" type="datetime1">
              <a:rPr lang="en-US" smtClean="0"/>
              <a:pPr/>
              <a:t>9/30/2013</a:t>
            </a:fld>
            <a:endParaRPr lang="en-US"/>
          </a:p>
        </p:txBody>
      </p:sp>
      <p:sp>
        <p:nvSpPr>
          <p:cNvPr id="5" name="Footer Placeholder 4"/>
          <p:cNvSpPr>
            <a:spLocks noGrp="1"/>
          </p:cNvSpPr>
          <p:nvPr>
            <p:ph type="ftr" sz="quarter" idx="11"/>
          </p:nvPr>
        </p:nvSpPr>
        <p:spPr/>
        <p:txBody>
          <a:bodyPr/>
          <a:lstStyle/>
          <a:p>
            <a:r>
              <a:rPr lang="en-US" smtClean="0"/>
              <a:t>Chapter 1: Entrepreneurship</a:t>
            </a:r>
            <a:endParaRPr lang="en-US"/>
          </a:p>
        </p:txBody>
      </p:sp>
      <p:sp>
        <p:nvSpPr>
          <p:cNvPr id="6" name="Slide Number Placeholder 5"/>
          <p:cNvSpPr>
            <a:spLocks noGrp="1"/>
          </p:cNvSpPr>
          <p:nvPr>
            <p:ph type="sldNum" sz="quarter" idx="12"/>
          </p:nvPr>
        </p:nvSpPr>
        <p:spPr/>
        <p:txBody>
          <a:bodyPr/>
          <a:lstStyle/>
          <a:p>
            <a:fld id="{066D2596-C744-4D7D-B83A-C0CE2C30BEB3}" type="slidenum">
              <a:rPr lang="en-US" smtClean="0"/>
              <a:pPr/>
              <a:t>‹#›</a:t>
            </a:fld>
            <a:endParaRPr lang="en-US"/>
          </a:p>
        </p:txBody>
      </p:sp>
    </p:spTree>
    <p:extLst>
      <p:ext uri="{BB962C8B-B14F-4D97-AF65-F5344CB8AC3E}">
        <p14:creationId xmlns:p14="http://schemas.microsoft.com/office/powerpoint/2010/main" xmlns="" val="26455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63B8DA-D8ED-460C-88D7-78C4C28210B4}" type="datetime1">
              <a:rPr lang="en-US" smtClean="0"/>
              <a:pPr/>
              <a:t>9/30/2013</a:t>
            </a:fld>
            <a:endParaRPr lang="en-US"/>
          </a:p>
        </p:txBody>
      </p:sp>
      <p:sp>
        <p:nvSpPr>
          <p:cNvPr id="5" name="Footer Placeholder 4"/>
          <p:cNvSpPr>
            <a:spLocks noGrp="1"/>
          </p:cNvSpPr>
          <p:nvPr>
            <p:ph type="ftr" sz="quarter" idx="11"/>
          </p:nvPr>
        </p:nvSpPr>
        <p:spPr/>
        <p:txBody>
          <a:bodyPr/>
          <a:lstStyle/>
          <a:p>
            <a:r>
              <a:rPr lang="en-US" smtClean="0"/>
              <a:t>Chapter 1: Entrepreneurship</a:t>
            </a:r>
            <a:endParaRPr lang="en-US"/>
          </a:p>
        </p:txBody>
      </p:sp>
      <p:sp>
        <p:nvSpPr>
          <p:cNvPr id="6" name="Slide Number Placeholder 5"/>
          <p:cNvSpPr>
            <a:spLocks noGrp="1"/>
          </p:cNvSpPr>
          <p:nvPr>
            <p:ph type="sldNum" sz="quarter" idx="12"/>
          </p:nvPr>
        </p:nvSpPr>
        <p:spPr/>
        <p:txBody>
          <a:bodyPr/>
          <a:lstStyle/>
          <a:p>
            <a:fld id="{066D2596-C744-4D7D-B83A-C0CE2C30BEB3}" type="slidenum">
              <a:rPr lang="en-US" smtClean="0"/>
              <a:pPr/>
              <a:t>‹#›</a:t>
            </a:fld>
            <a:endParaRPr lang="en-US"/>
          </a:p>
        </p:txBody>
      </p:sp>
    </p:spTree>
    <p:extLst>
      <p:ext uri="{BB962C8B-B14F-4D97-AF65-F5344CB8AC3E}">
        <p14:creationId xmlns:p14="http://schemas.microsoft.com/office/powerpoint/2010/main" xmlns="" val="2112906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9A8CC4-F10C-43A6-94D9-70B89C99C6B5}" type="datetime1">
              <a:rPr lang="en-US" smtClean="0"/>
              <a:pPr/>
              <a:t>9/30/2013</a:t>
            </a:fld>
            <a:endParaRPr lang="en-US"/>
          </a:p>
        </p:txBody>
      </p:sp>
      <p:sp>
        <p:nvSpPr>
          <p:cNvPr id="6" name="Footer Placeholder 5"/>
          <p:cNvSpPr>
            <a:spLocks noGrp="1"/>
          </p:cNvSpPr>
          <p:nvPr>
            <p:ph type="ftr" sz="quarter" idx="11"/>
          </p:nvPr>
        </p:nvSpPr>
        <p:spPr/>
        <p:txBody>
          <a:bodyPr/>
          <a:lstStyle/>
          <a:p>
            <a:r>
              <a:rPr lang="en-US" smtClean="0"/>
              <a:t>Chapter 1: Entrepreneurship</a:t>
            </a:r>
            <a:endParaRPr lang="en-US"/>
          </a:p>
        </p:txBody>
      </p:sp>
      <p:sp>
        <p:nvSpPr>
          <p:cNvPr id="7" name="Slide Number Placeholder 6"/>
          <p:cNvSpPr>
            <a:spLocks noGrp="1"/>
          </p:cNvSpPr>
          <p:nvPr>
            <p:ph type="sldNum" sz="quarter" idx="12"/>
          </p:nvPr>
        </p:nvSpPr>
        <p:spPr/>
        <p:txBody>
          <a:bodyPr/>
          <a:lstStyle/>
          <a:p>
            <a:fld id="{066D2596-C744-4D7D-B83A-C0CE2C30BEB3}" type="slidenum">
              <a:rPr lang="en-US" smtClean="0"/>
              <a:pPr/>
              <a:t>‹#›</a:t>
            </a:fld>
            <a:endParaRPr lang="en-US"/>
          </a:p>
        </p:txBody>
      </p:sp>
    </p:spTree>
    <p:extLst>
      <p:ext uri="{BB962C8B-B14F-4D97-AF65-F5344CB8AC3E}">
        <p14:creationId xmlns:p14="http://schemas.microsoft.com/office/powerpoint/2010/main" xmlns="" val="22791942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2997B31-B021-46EA-B517-092F71A62745}" type="datetime1">
              <a:rPr lang="en-US" smtClean="0"/>
              <a:pPr/>
              <a:t>9/30/2013</a:t>
            </a:fld>
            <a:endParaRPr lang="en-US"/>
          </a:p>
        </p:txBody>
      </p:sp>
      <p:sp>
        <p:nvSpPr>
          <p:cNvPr id="8" name="Footer Placeholder 7"/>
          <p:cNvSpPr>
            <a:spLocks noGrp="1"/>
          </p:cNvSpPr>
          <p:nvPr>
            <p:ph type="ftr" sz="quarter" idx="11"/>
          </p:nvPr>
        </p:nvSpPr>
        <p:spPr/>
        <p:txBody>
          <a:bodyPr/>
          <a:lstStyle/>
          <a:p>
            <a:r>
              <a:rPr lang="en-US" smtClean="0"/>
              <a:t>Chapter 1: Entrepreneurship</a:t>
            </a:r>
            <a:endParaRPr lang="en-US"/>
          </a:p>
        </p:txBody>
      </p:sp>
      <p:sp>
        <p:nvSpPr>
          <p:cNvPr id="9" name="Slide Number Placeholder 8"/>
          <p:cNvSpPr>
            <a:spLocks noGrp="1"/>
          </p:cNvSpPr>
          <p:nvPr>
            <p:ph type="sldNum" sz="quarter" idx="12"/>
          </p:nvPr>
        </p:nvSpPr>
        <p:spPr/>
        <p:txBody>
          <a:bodyPr/>
          <a:lstStyle/>
          <a:p>
            <a:fld id="{066D2596-C744-4D7D-B83A-C0CE2C30BEB3}" type="slidenum">
              <a:rPr lang="en-US" smtClean="0"/>
              <a:pPr/>
              <a:t>‹#›</a:t>
            </a:fld>
            <a:endParaRPr lang="en-US"/>
          </a:p>
        </p:txBody>
      </p:sp>
    </p:spTree>
    <p:extLst>
      <p:ext uri="{BB962C8B-B14F-4D97-AF65-F5344CB8AC3E}">
        <p14:creationId xmlns:p14="http://schemas.microsoft.com/office/powerpoint/2010/main" xmlns="" val="835842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7FA4B97-D14E-427B-B8AE-DA397ABFA0FB}" type="datetime1">
              <a:rPr lang="en-US" smtClean="0"/>
              <a:pPr/>
              <a:t>9/30/2013</a:t>
            </a:fld>
            <a:endParaRPr lang="en-US"/>
          </a:p>
        </p:txBody>
      </p:sp>
      <p:sp>
        <p:nvSpPr>
          <p:cNvPr id="4" name="Footer Placeholder 3"/>
          <p:cNvSpPr>
            <a:spLocks noGrp="1"/>
          </p:cNvSpPr>
          <p:nvPr>
            <p:ph type="ftr" sz="quarter" idx="11"/>
          </p:nvPr>
        </p:nvSpPr>
        <p:spPr/>
        <p:txBody>
          <a:bodyPr/>
          <a:lstStyle/>
          <a:p>
            <a:r>
              <a:rPr lang="en-US" smtClean="0"/>
              <a:t>Chapter 1: Entrepreneurship</a:t>
            </a:r>
            <a:endParaRPr lang="en-US"/>
          </a:p>
        </p:txBody>
      </p:sp>
      <p:sp>
        <p:nvSpPr>
          <p:cNvPr id="5" name="Slide Number Placeholder 4"/>
          <p:cNvSpPr>
            <a:spLocks noGrp="1"/>
          </p:cNvSpPr>
          <p:nvPr>
            <p:ph type="sldNum" sz="quarter" idx="12"/>
          </p:nvPr>
        </p:nvSpPr>
        <p:spPr/>
        <p:txBody>
          <a:bodyPr/>
          <a:lstStyle/>
          <a:p>
            <a:fld id="{066D2596-C744-4D7D-B83A-C0CE2C30BEB3}" type="slidenum">
              <a:rPr lang="en-US" smtClean="0"/>
              <a:pPr/>
              <a:t>‹#›</a:t>
            </a:fld>
            <a:endParaRPr lang="en-US"/>
          </a:p>
        </p:txBody>
      </p:sp>
    </p:spTree>
    <p:extLst>
      <p:ext uri="{BB962C8B-B14F-4D97-AF65-F5344CB8AC3E}">
        <p14:creationId xmlns:p14="http://schemas.microsoft.com/office/powerpoint/2010/main" xmlns="" val="2772722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EEBA28-EA92-4A3F-9A52-6C1B595ACB5C}" type="datetime1">
              <a:rPr lang="en-US" smtClean="0"/>
              <a:pPr/>
              <a:t>9/30/2013</a:t>
            </a:fld>
            <a:endParaRPr lang="en-US"/>
          </a:p>
        </p:txBody>
      </p:sp>
      <p:sp>
        <p:nvSpPr>
          <p:cNvPr id="3" name="Footer Placeholder 2"/>
          <p:cNvSpPr>
            <a:spLocks noGrp="1"/>
          </p:cNvSpPr>
          <p:nvPr>
            <p:ph type="ftr" sz="quarter" idx="11"/>
          </p:nvPr>
        </p:nvSpPr>
        <p:spPr/>
        <p:txBody>
          <a:bodyPr/>
          <a:lstStyle/>
          <a:p>
            <a:r>
              <a:rPr lang="en-US" smtClean="0"/>
              <a:t>Chapter 1: Entrepreneurship</a:t>
            </a:r>
            <a:endParaRPr lang="en-US"/>
          </a:p>
        </p:txBody>
      </p:sp>
      <p:sp>
        <p:nvSpPr>
          <p:cNvPr id="4" name="Slide Number Placeholder 3"/>
          <p:cNvSpPr>
            <a:spLocks noGrp="1"/>
          </p:cNvSpPr>
          <p:nvPr>
            <p:ph type="sldNum" sz="quarter" idx="12"/>
          </p:nvPr>
        </p:nvSpPr>
        <p:spPr/>
        <p:txBody>
          <a:bodyPr/>
          <a:lstStyle/>
          <a:p>
            <a:fld id="{066D2596-C744-4D7D-B83A-C0CE2C30BEB3}" type="slidenum">
              <a:rPr lang="en-US" smtClean="0"/>
              <a:pPr/>
              <a:t>‹#›</a:t>
            </a:fld>
            <a:endParaRPr lang="en-US"/>
          </a:p>
        </p:txBody>
      </p:sp>
    </p:spTree>
    <p:extLst>
      <p:ext uri="{BB962C8B-B14F-4D97-AF65-F5344CB8AC3E}">
        <p14:creationId xmlns:p14="http://schemas.microsoft.com/office/powerpoint/2010/main" xmlns="" val="16275049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38379A5-D640-4D2C-AF79-9CEB0F88A841}" type="datetime1">
              <a:rPr lang="en-US" smtClean="0"/>
              <a:pPr/>
              <a:t>9/30/2013</a:t>
            </a:fld>
            <a:endParaRPr lang="en-US"/>
          </a:p>
        </p:txBody>
      </p:sp>
      <p:sp>
        <p:nvSpPr>
          <p:cNvPr id="6" name="Footer Placeholder 5"/>
          <p:cNvSpPr>
            <a:spLocks noGrp="1"/>
          </p:cNvSpPr>
          <p:nvPr>
            <p:ph type="ftr" sz="quarter" idx="11"/>
          </p:nvPr>
        </p:nvSpPr>
        <p:spPr/>
        <p:txBody>
          <a:bodyPr/>
          <a:lstStyle/>
          <a:p>
            <a:r>
              <a:rPr lang="en-US" smtClean="0"/>
              <a:t>Chapter 1: Entrepreneurship</a:t>
            </a:r>
            <a:endParaRPr lang="en-US"/>
          </a:p>
        </p:txBody>
      </p:sp>
      <p:sp>
        <p:nvSpPr>
          <p:cNvPr id="7" name="Slide Number Placeholder 6"/>
          <p:cNvSpPr>
            <a:spLocks noGrp="1"/>
          </p:cNvSpPr>
          <p:nvPr>
            <p:ph type="sldNum" sz="quarter" idx="12"/>
          </p:nvPr>
        </p:nvSpPr>
        <p:spPr/>
        <p:txBody>
          <a:bodyPr/>
          <a:lstStyle/>
          <a:p>
            <a:fld id="{066D2596-C744-4D7D-B83A-C0CE2C30BEB3}" type="slidenum">
              <a:rPr lang="en-US" smtClean="0"/>
              <a:pPr/>
              <a:t>‹#›</a:t>
            </a:fld>
            <a:endParaRPr lang="en-US"/>
          </a:p>
        </p:txBody>
      </p:sp>
    </p:spTree>
    <p:extLst>
      <p:ext uri="{BB962C8B-B14F-4D97-AF65-F5344CB8AC3E}">
        <p14:creationId xmlns:p14="http://schemas.microsoft.com/office/powerpoint/2010/main" xmlns="" val="1468307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178727-F892-4A97-99B8-9CA7FE9EDD0B}" type="datetime1">
              <a:rPr lang="en-US" smtClean="0"/>
              <a:pPr/>
              <a:t>9/30/2013</a:t>
            </a:fld>
            <a:endParaRPr lang="en-US"/>
          </a:p>
        </p:txBody>
      </p:sp>
      <p:sp>
        <p:nvSpPr>
          <p:cNvPr id="6" name="Footer Placeholder 5"/>
          <p:cNvSpPr>
            <a:spLocks noGrp="1"/>
          </p:cNvSpPr>
          <p:nvPr>
            <p:ph type="ftr" sz="quarter" idx="11"/>
          </p:nvPr>
        </p:nvSpPr>
        <p:spPr/>
        <p:txBody>
          <a:bodyPr/>
          <a:lstStyle/>
          <a:p>
            <a:r>
              <a:rPr lang="en-US" smtClean="0"/>
              <a:t>Chapter 1: Entrepreneurship</a:t>
            </a:r>
            <a:endParaRPr lang="en-US"/>
          </a:p>
        </p:txBody>
      </p:sp>
      <p:sp>
        <p:nvSpPr>
          <p:cNvPr id="7" name="Slide Number Placeholder 6"/>
          <p:cNvSpPr>
            <a:spLocks noGrp="1"/>
          </p:cNvSpPr>
          <p:nvPr>
            <p:ph type="sldNum" sz="quarter" idx="12"/>
          </p:nvPr>
        </p:nvSpPr>
        <p:spPr/>
        <p:txBody>
          <a:bodyPr/>
          <a:lstStyle/>
          <a:p>
            <a:fld id="{066D2596-C744-4D7D-B83A-C0CE2C30BEB3}" type="slidenum">
              <a:rPr lang="en-US" smtClean="0"/>
              <a:pPr/>
              <a:t>‹#›</a:t>
            </a:fld>
            <a:endParaRPr lang="en-US"/>
          </a:p>
        </p:txBody>
      </p:sp>
    </p:spTree>
    <p:extLst>
      <p:ext uri="{BB962C8B-B14F-4D97-AF65-F5344CB8AC3E}">
        <p14:creationId xmlns:p14="http://schemas.microsoft.com/office/powerpoint/2010/main" xmlns="" val="4236074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6DCB7E-3E05-40F2-AEF2-14D04EC666F5}" type="datetime1">
              <a:rPr lang="en-US" smtClean="0"/>
              <a:pPr/>
              <a:t>9/30/2013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Chapter 1: Entrepreneurship</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6D2596-C744-4D7D-B83A-C0CE2C30BEB3}" type="slidenum">
              <a:rPr lang="en-US" smtClean="0"/>
              <a:pPr/>
              <a:t>‹#›</a:t>
            </a:fld>
            <a:endParaRPr lang="en-US"/>
          </a:p>
        </p:txBody>
      </p:sp>
    </p:spTree>
    <p:extLst>
      <p:ext uri="{BB962C8B-B14F-4D97-AF65-F5344CB8AC3E}">
        <p14:creationId xmlns:p14="http://schemas.microsoft.com/office/powerpoint/2010/main" xmlns="" val="5909249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ENTREPRENEURSHIP </a:t>
            </a:r>
            <a:endParaRPr lang="en-US" dirty="0"/>
          </a:p>
        </p:txBody>
      </p:sp>
      <p:sp>
        <p:nvSpPr>
          <p:cNvPr id="3" name="Content Placeholder 2"/>
          <p:cNvSpPr>
            <a:spLocks noGrp="1"/>
          </p:cNvSpPr>
          <p:nvPr>
            <p:ph idx="1"/>
          </p:nvPr>
        </p:nvSpPr>
        <p:spPr/>
        <p:txBody>
          <a:bodyPr>
            <a:normAutofit fontScale="92500" lnSpcReduction="10000"/>
          </a:bodyPr>
          <a:lstStyle/>
          <a:p>
            <a:pPr marL="0" indent="0" algn="ctr">
              <a:buNone/>
            </a:pPr>
            <a:r>
              <a:rPr lang="en-US" sz="6000" dirty="0" smtClean="0"/>
              <a:t>Lecture No : </a:t>
            </a:r>
            <a:r>
              <a:rPr lang="en-US" sz="6000" dirty="0" smtClean="0"/>
              <a:t>2</a:t>
            </a:r>
            <a:endParaRPr lang="en-US" sz="6000" dirty="0" smtClean="0"/>
          </a:p>
          <a:p>
            <a:pPr marL="0" indent="0">
              <a:buNone/>
            </a:pPr>
            <a:endParaRPr lang="en-US" sz="2000" dirty="0" smtClean="0"/>
          </a:p>
          <a:p>
            <a:pPr marL="0" indent="0" algn="ctr">
              <a:buNone/>
            </a:pPr>
            <a:endParaRPr lang="en-US" sz="2800" dirty="0" smtClean="0"/>
          </a:p>
          <a:p>
            <a:pPr marL="0" indent="0" algn="ctr">
              <a:buNone/>
            </a:pPr>
            <a:endParaRPr lang="en-US" sz="2800" dirty="0"/>
          </a:p>
          <a:p>
            <a:pPr marL="0" indent="0" algn="ctr">
              <a:buNone/>
            </a:pPr>
            <a:r>
              <a:rPr lang="en-US" sz="2800" dirty="0" smtClean="0"/>
              <a:t>Resource Person:</a:t>
            </a:r>
          </a:p>
          <a:p>
            <a:pPr marL="0" indent="0" algn="ctr">
              <a:buNone/>
            </a:pPr>
            <a:r>
              <a:rPr lang="en-US" sz="3600" dirty="0" smtClean="0"/>
              <a:t>Malik </a:t>
            </a:r>
            <a:r>
              <a:rPr lang="en-US" sz="3600" dirty="0" err="1" smtClean="0"/>
              <a:t>Jawad</a:t>
            </a:r>
            <a:r>
              <a:rPr lang="en-US" sz="3600" dirty="0" smtClean="0"/>
              <a:t> </a:t>
            </a:r>
            <a:r>
              <a:rPr lang="en-US" sz="3600" dirty="0" err="1" smtClean="0"/>
              <a:t>Saboor</a:t>
            </a:r>
            <a:endParaRPr lang="en-US" sz="3600" dirty="0" smtClean="0"/>
          </a:p>
          <a:p>
            <a:pPr marL="0" indent="0" algn="ctr">
              <a:buNone/>
            </a:pPr>
            <a:r>
              <a:rPr lang="en-US" sz="2000" dirty="0" smtClean="0"/>
              <a:t>Assistant Professor</a:t>
            </a:r>
          </a:p>
          <a:p>
            <a:pPr marL="0" indent="0" algn="ctr">
              <a:buNone/>
            </a:pPr>
            <a:r>
              <a:rPr lang="en-US" sz="2000" dirty="0" smtClean="0"/>
              <a:t>Department of Management Sciences</a:t>
            </a:r>
          </a:p>
          <a:p>
            <a:pPr marL="0" indent="0" algn="ctr">
              <a:buNone/>
            </a:pPr>
            <a:r>
              <a:rPr lang="en-US" sz="2000" dirty="0" smtClean="0"/>
              <a:t>COMSATS Institute of Information Technology</a:t>
            </a:r>
          </a:p>
          <a:p>
            <a:pPr marL="0" indent="0" algn="ctr">
              <a:buNone/>
            </a:pPr>
            <a:r>
              <a:rPr lang="en-US" sz="2000" dirty="0" smtClean="0"/>
              <a:t>Islamabad.</a:t>
            </a:r>
          </a:p>
          <a:p>
            <a:pPr marL="0" indent="0">
              <a:buNone/>
            </a:pPr>
            <a:endParaRPr lang="en-US" dirty="0"/>
          </a:p>
        </p:txBody>
      </p:sp>
      <p:sp>
        <p:nvSpPr>
          <p:cNvPr id="4" name="Slide Number Placeholder 3"/>
          <p:cNvSpPr>
            <a:spLocks noGrp="1"/>
          </p:cNvSpPr>
          <p:nvPr>
            <p:ph type="sldNum" sz="quarter" idx="12"/>
          </p:nvPr>
        </p:nvSpPr>
        <p:spPr/>
        <p:txBody>
          <a:bodyPr/>
          <a:lstStyle/>
          <a:p>
            <a:fld id="{066D2596-C744-4D7D-B83A-C0CE2C30BEB3}" type="slidenum">
              <a:rPr lang="en-US" smtClean="0"/>
              <a:pPr/>
              <a:t>1</a:t>
            </a:fld>
            <a:endParaRPr lang="en-US"/>
          </a:p>
        </p:txBody>
      </p:sp>
    </p:spTree>
    <p:extLst>
      <p:ext uri="{BB962C8B-B14F-4D97-AF65-F5344CB8AC3E}">
        <p14:creationId xmlns:p14="http://schemas.microsoft.com/office/powerpoint/2010/main" xmlns="" val="705754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3B2751B6-83FF-42DF-A4DE-D0D8CD8251B1}" type="slidenum">
              <a:rPr lang="en-US">
                <a:latin typeface="Arial" pitchFamily="34" charset="0"/>
              </a:rPr>
              <a:pPr/>
              <a:t>10</a:t>
            </a:fld>
            <a:endParaRPr lang="en-US">
              <a:latin typeface="Arial" pitchFamily="34" charset="0"/>
            </a:endParaRPr>
          </a:p>
        </p:txBody>
      </p:sp>
      <p:sp>
        <p:nvSpPr>
          <p:cNvPr id="10242" name="Rectangle 2"/>
          <p:cNvSpPr>
            <a:spLocks noGrp="1" noRot="1" noChangeArrowheads="1"/>
          </p:cNvSpPr>
          <p:nvPr>
            <p:ph type="title"/>
          </p:nvPr>
        </p:nvSpPr>
        <p:spPr>
          <a:xfrm>
            <a:off x="457200" y="631825"/>
            <a:ext cx="8148638" cy="571500"/>
          </a:xfrm>
          <a:extLst>
            <a:ext uri="{91240B29-F687-4F45-9708-019B960494DF}">
              <a14:hiddenLine xmlns:a14="http://schemas.microsoft.com/office/drawing/2010/main" xmlns="" w="12700">
                <a:solidFill>
                  <a:schemeClr val="tx1"/>
                </a:solidFill>
                <a:miter lim="800000"/>
                <a:headEnd/>
                <a:tailEnd/>
              </a14:hiddenLine>
            </a:ext>
          </a:extLst>
        </p:spPr>
        <p:txBody>
          <a:bodyPr lIns="88900" tIns="46038" rIns="88900" bIns="46038">
            <a:normAutofit fontScale="90000"/>
          </a:bodyPr>
          <a:lstStyle/>
          <a:p>
            <a:pPr eaLnBrk="1" hangingPunct="1">
              <a:defRPr/>
            </a:pPr>
            <a:r>
              <a:rPr lang="en-US" dirty="0" smtClean="0"/>
              <a:t>Drawbacks of Entrepreneurship</a:t>
            </a:r>
          </a:p>
        </p:txBody>
      </p:sp>
      <p:sp>
        <p:nvSpPr>
          <p:cNvPr id="10243" name="Rectangle 3"/>
          <p:cNvSpPr>
            <a:spLocks noGrp="1" noChangeArrowheads="1"/>
          </p:cNvSpPr>
          <p:nvPr>
            <p:ph type="body" idx="1"/>
          </p:nvPr>
        </p:nvSpPr>
        <p:spPr>
          <a:xfrm>
            <a:off x="574675" y="1633538"/>
            <a:ext cx="8004175" cy="4324350"/>
          </a:xfrm>
          <a:extLst>
            <a:ext uri="{91240B29-F687-4F45-9708-019B960494DF}">
              <a14:hiddenLine xmlns:a14="http://schemas.microsoft.com/office/drawing/2010/main" xmlns="" w="12700">
                <a:solidFill>
                  <a:schemeClr val="tx1"/>
                </a:solidFill>
                <a:miter lim="800000"/>
                <a:headEnd/>
                <a:tailEnd/>
              </a14:hiddenLine>
            </a:ext>
          </a:extLst>
        </p:spPr>
        <p:txBody>
          <a:bodyPr lIns="88900" tIns="46038" rIns="88900" bIns="46038"/>
          <a:lstStyle/>
          <a:p>
            <a:pPr>
              <a:defRPr/>
            </a:pPr>
            <a:r>
              <a:rPr lang="en-US" sz="3000" dirty="0" smtClean="0"/>
              <a:t>Lower </a:t>
            </a:r>
            <a:r>
              <a:rPr lang="en-US" sz="3000" dirty="0"/>
              <a:t>quality of life until the business gets </a:t>
            </a:r>
            <a:r>
              <a:rPr lang="en-US" sz="3000" dirty="0" smtClean="0"/>
              <a:t>established</a:t>
            </a:r>
          </a:p>
          <a:p>
            <a:pPr>
              <a:defRPr/>
            </a:pPr>
            <a:endParaRPr lang="en-US" sz="3000" dirty="0"/>
          </a:p>
          <a:p>
            <a:pPr>
              <a:defRPr/>
            </a:pPr>
            <a:r>
              <a:rPr lang="en-US" sz="3000" dirty="0"/>
              <a:t>High levels of </a:t>
            </a:r>
            <a:r>
              <a:rPr lang="en-US" sz="3000" dirty="0" smtClean="0"/>
              <a:t>stress</a:t>
            </a:r>
          </a:p>
          <a:p>
            <a:pPr>
              <a:defRPr/>
            </a:pPr>
            <a:endParaRPr lang="en-US" sz="3000" dirty="0"/>
          </a:p>
          <a:p>
            <a:pPr>
              <a:defRPr/>
            </a:pPr>
            <a:r>
              <a:rPr lang="en-US" sz="3000" dirty="0"/>
              <a:t>Complete </a:t>
            </a:r>
            <a:r>
              <a:rPr lang="en-US" sz="3000" dirty="0" smtClean="0"/>
              <a:t>responsibility</a:t>
            </a:r>
          </a:p>
          <a:p>
            <a:pPr>
              <a:defRPr/>
            </a:pPr>
            <a:endParaRPr lang="en-US" sz="3000" dirty="0"/>
          </a:p>
          <a:p>
            <a:pPr>
              <a:defRPr/>
            </a:pPr>
            <a:r>
              <a:rPr lang="en-US" sz="3000" dirty="0"/>
              <a:t>Discouragement</a:t>
            </a:r>
          </a:p>
          <a:p>
            <a:pPr eaLnBrk="1" hangingPunct="1">
              <a:defRPr/>
            </a:pPr>
            <a:endParaRPr lang="en-US" sz="3000" dirty="0" smtClean="0"/>
          </a:p>
        </p:txBody>
      </p:sp>
      <p:pic>
        <p:nvPicPr>
          <p:cNvPr id="11270" name="Picture 4"/>
          <p:cNvPicPr>
            <a:picLocks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02250" y="4114800"/>
            <a:ext cx="3460750" cy="2305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1424640"/>
      </p:ext>
    </p:extLst>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wipe(left)">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wipe(left)">
                                      <p:cBhvr>
                                        <p:cTn id="12" dur="500"/>
                                        <p:tgtEl>
                                          <p:spTgt spid="102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3">
                                            <p:txEl>
                                              <p:pRg st="4" end="4"/>
                                            </p:txEl>
                                          </p:spTgt>
                                        </p:tgtEl>
                                        <p:attrNameLst>
                                          <p:attrName>style.visibility</p:attrName>
                                        </p:attrNameLst>
                                      </p:cBhvr>
                                      <p:to>
                                        <p:strVal val="visible"/>
                                      </p:to>
                                    </p:set>
                                    <p:animEffect transition="in" filter="wipe(left)">
                                      <p:cBhvr>
                                        <p:cTn id="17" dur="500"/>
                                        <p:tgtEl>
                                          <p:spTgt spid="1024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243">
                                            <p:txEl>
                                              <p:pRg st="6" end="6"/>
                                            </p:txEl>
                                          </p:spTgt>
                                        </p:tgtEl>
                                        <p:attrNameLst>
                                          <p:attrName>style.visibility</p:attrName>
                                        </p:attrNameLst>
                                      </p:cBhvr>
                                      <p:to>
                                        <p:strVal val="visible"/>
                                      </p:to>
                                    </p:set>
                                    <p:animEffect transition="in" filter="wipe(left)">
                                      <p:cBhvr>
                                        <p:cTn id="22" dur="500"/>
                                        <p:tgtEl>
                                          <p:spTgt spid="1024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2"/>
                </a:solidFill>
              </a:rPr>
              <a:t>You Be The Consultant..</a:t>
            </a:r>
            <a:endParaRPr lang="en-US" dirty="0">
              <a:solidFill>
                <a:schemeClr val="tx2"/>
              </a:solidFill>
            </a:endParaRPr>
          </a:p>
        </p:txBody>
      </p:sp>
      <p:sp>
        <p:nvSpPr>
          <p:cNvPr id="4" name="Slide Number Placeholder 3"/>
          <p:cNvSpPr>
            <a:spLocks noGrp="1"/>
          </p:cNvSpPr>
          <p:nvPr>
            <p:ph type="sldNum" sz="quarter" idx="12"/>
          </p:nvPr>
        </p:nvSpPr>
        <p:spPr/>
        <p:txBody>
          <a:bodyPr/>
          <a:lstStyle/>
          <a:p>
            <a:fld id="{066D2596-C744-4D7D-B83A-C0CE2C30BEB3}" type="slidenum">
              <a:rPr lang="en-US" smtClean="0"/>
              <a:pPr/>
              <a:t>11</a:t>
            </a:fld>
            <a:endParaRPr lang="en-US"/>
          </a:p>
        </p:txBody>
      </p:sp>
      <p:pic>
        <p:nvPicPr>
          <p:cNvPr id="9218" name="Picture 2"/>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bwMode="auto">
          <a:xfrm>
            <a:off x="5872162" y="1752600"/>
            <a:ext cx="3279634" cy="328897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5" name="Picture 4"/>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1874363" y="4388962"/>
            <a:ext cx="2621437" cy="2621437"/>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838199" y="2362200"/>
            <a:ext cx="2072329" cy="2534503"/>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4800600" y="4663268"/>
            <a:ext cx="2143125" cy="2143125"/>
          </a:xfrm>
          <a:prstGeom prst="rect">
            <a:avLst/>
          </a:prstGeom>
        </p:spPr>
      </p:pic>
      <p:sp>
        <p:nvSpPr>
          <p:cNvPr id="9" name="TextBox 8"/>
          <p:cNvSpPr txBox="1"/>
          <p:nvPr/>
        </p:nvSpPr>
        <p:spPr>
          <a:xfrm>
            <a:off x="2743200" y="1981200"/>
            <a:ext cx="2667000" cy="2123658"/>
          </a:xfrm>
          <a:prstGeom prst="rect">
            <a:avLst/>
          </a:prstGeom>
          <a:noFill/>
        </p:spPr>
        <p:txBody>
          <a:bodyPr wrap="square" rtlCol="0">
            <a:spAutoFit/>
          </a:bodyPr>
          <a:lstStyle/>
          <a:p>
            <a:pPr algn="ctr"/>
            <a:r>
              <a:rPr lang="en-US" sz="6600" dirty="0" smtClean="0">
                <a:solidFill>
                  <a:srgbClr val="FF0000"/>
                </a:solidFill>
              </a:rPr>
              <a:t>CASE STUDY</a:t>
            </a:r>
            <a:endParaRPr lang="en-US" sz="6600" dirty="0">
              <a:solidFill>
                <a:srgbClr val="FF0000"/>
              </a:solidFill>
            </a:endParaRPr>
          </a:p>
        </p:txBody>
      </p:sp>
    </p:spTree>
    <p:extLst>
      <p:ext uri="{BB962C8B-B14F-4D97-AF65-F5344CB8AC3E}">
        <p14:creationId xmlns:p14="http://schemas.microsoft.com/office/powerpoint/2010/main" xmlns="" val="7964099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1513" y="737175"/>
            <a:ext cx="8229600" cy="3962400"/>
          </a:xfrm>
        </p:spPr>
        <p:txBody>
          <a:bodyPr>
            <a:normAutofit fontScale="70000" lnSpcReduction="20000"/>
          </a:bodyPr>
          <a:lstStyle/>
          <a:p>
            <a:pPr marL="0" indent="0" algn="just">
              <a:buNone/>
            </a:pPr>
            <a:r>
              <a:rPr lang="en-US" dirty="0" smtClean="0"/>
              <a:t>Ed </a:t>
            </a:r>
            <a:r>
              <a:rPr lang="en-US" dirty="0" err="1"/>
              <a:t>Sabol</a:t>
            </a:r>
            <a:r>
              <a:rPr lang="en-US" dirty="0"/>
              <a:t>, a once unhappy coat salesman, had a passion for filming his son’s high school football games and other activities. Word of Ed’s filming abilities soon got around and he found himself working a number of local high school games. This led to Ed’s successful bid ($3,000) to film the 1962 NFL championship game. Then Commissioner Pete </a:t>
            </a:r>
            <a:r>
              <a:rPr lang="en-US" dirty="0" err="1"/>
              <a:t>Rozelle</a:t>
            </a:r>
            <a:r>
              <a:rPr lang="en-US" dirty="0"/>
              <a:t> was so impressed with the work that he agreed to Ed’s proposal to create a new entity known as NFL Films that would both preserve the history of the game and promote it to the nation’s sports fans. NFL Films’ creative approach to the game has resulted in 82 </a:t>
            </a:r>
            <a:r>
              <a:rPr lang="en-US" dirty="0" smtClean="0"/>
              <a:t>Emmy </a:t>
            </a:r>
            <a:r>
              <a:rPr lang="en-US" dirty="0"/>
              <a:t>Awards to date.</a:t>
            </a:r>
            <a:r>
              <a:rPr lang="en-US" dirty="0" smtClean="0">
                <a:effectLst/>
              </a:rPr>
              <a:t> </a:t>
            </a:r>
            <a:r>
              <a:rPr lang="en-US" dirty="0"/>
              <a:t> </a:t>
            </a:r>
          </a:p>
          <a:p>
            <a:pPr marL="0" indent="0" algn="just">
              <a:buNone/>
            </a:pPr>
            <a:r>
              <a:rPr lang="en-US" dirty="0"/>
              <a:t>Ed retired in 1987, turning the reins over to his son Steve who has taken the company to new heights thanks in part to his empowering leadership style and product innovation. The company now has a 200,000 square foot state-of-the-art facility.</a:t>
            </a:r>
          </a:p>
        </p:txBody>
      </p:sp>
      <p:sp>
        <p:nvSpPr>
          <p:cNvPr id="4" name="Slide Number Placeholder 3"/>
          <p:cNvSpPr>
            <a:spLocks noGrp="1"/>
          </p:cNvSpPr>
          <p:nvPr>
            <p:ph type="sldNum" sz="quarter" idx="12"/>
          </p:nvPr>
        </p:nvSpPr>
        <p:spPr/>
        <p:txBody>
          <a:bodyPr/>
          <a:lstStyle/>
          <a:p>
            <a:fld id="{066D2596-C744-4D7D-B83A-C0CE2C30BEB3}" type="slidenum">
              <a:rPr lang="en-US" smtClean="0"/>
              <a:pPr/>
              <a:t>12</a:t>
            </a:fld>
            <a:endParaRPr lang="en-US"/>
          </a:p>
        </p:txBody>
      </p:sp>
      <p:sp>
        <p:nvSpPr>
          <p:cNvPr id="5" name="TextBox 4"/>
          <p:cNvSpPr txBox="1"/>
          <p:nvPr/>
        </p:nvSpPr>
        <p:spPr>
          <a:xfrm>
            <a:off x="304800" y="152400"/>
            <a:ext cx="6858000" cy="584775"/>
          </a:xfrm>
          <a:prstGeom prst="rect">
            <a:avLst/>
          </a:prstGeom>
          <a:noFill/>
        </p:spPr>
        <p:txBody>
          <a:bodyPr wrap="square" rtlCol="0">
            <a:spAutoFit/>
          </a:bodyPr>
          <a:lstStyle/>
          <a:p>
            <a:r>
              <a:rPr lang="en-US" sz="3200" dirty="0" smtClean="0"/>
              <a:t>You be the Consultant.</a:t>
            </a:r>
            <a:endParaRPr lang="en-US" sz="3200" dirty="0"/>
          </a:p>
        </p:txBody>
      </p:sp>
      <p:sp>
        <p:nvSpPr>
          <p:cNvPr id="6" name="TextBox 5"/>
          <p:cNvSpPr txBox="1"/>
          <p:nvPr/>
        </p:nvSpPr>
        <p:spPr>
          <a:xfrm>
            <a:off x="457200" y="4648200"/>
            <a:ext cx="8229600" cy="1754326"/>
          </a:xfrm>
          <a:prstGeom prst="rect">
            <a:avLst/>
          </a:prstGeom>
          <a:noFill/>
        </p:spPr>
        <p:txBody>
          <a:bodyPr wrap="square" rtlCol="0">
            <a:spAutoFit/>
          </a:bodyPr>
          <a:lstStyle/>
          <a:p>
            <a:r>
              <a:rPr lang="en-US" dirty="0" smtClean="0">
                <a:solidFill>
                  <a:srgbClr val="FF0000"/>
                </a:solidFill>
              </a:rPr>
              <a:t>Q1. Identify </a:t>
            </a:r>
            <a:r>
              <a:rPr lang="en-US" dirty="0">
                <a:solidFill>
                  <a:srgbClr val="FF0000"/>
                </a:solidFill>
              </a:rPr>
              <a:t>the entrepreneurial traits that Ed </a:t>
            </a:r>
            <a:r>
              <a:rPr lang="en-US" dirty="0" err="1">
                <a:solidFill>
                  <a:srgbClr val="FF0000"/>
                </a:solidFill>
              </a:rPr>
              <a:t>Sabol</a:t>
            </a:r>
            <a:r>
              <a:rPr lang="en-US" dirty="0">
                <a:solidFill>
                  <a:srgbClr val="FF0000"/>
                </a:solidFill>
              </a:rPr>
              <a:t> and his son Steve exhibit</a:t>
            </a:r>
            <a:r>
              <a:rPr lang="en-US" dirty="0" smtClean="0">
                <a:solidFill>
                  <a:srgbClr val="FF0000"/>
                </a:solidFill>
              </a:rPr>
              <a:t>?</a:t>
            </a:r>
          </a:p>
          <a:p>
            <a:endParaRPr lang="en-US" dirty="0">
              <a:solidFill>
                <a:srgbClr val="FF0000"/>
              </a:solidFill>
            </a:endParaRPr>
          </a:p>
          <a:p>
            <a:r>
              <a:rPr lang="en-US" dirty="0" smtClean="0">
                <a:solidFill>
                  <a:srgbClr val="FF0000"/>
                </a:solidFill>
              </a:rPr>
              <a:t>Q2. How </a:t>
            </a:r>
            <a:r>
              <a:rPr lang="en-US" dirty="0">
                <a:solidFill>
                  <a:srgbClr val="FF0000"/>
                </a:solidFill>
              </a:rPr>
              <a:t>would you characterize the </a:t>
            </a:r>
            <a:r>
              <a:rPr lang="en-US" dirty="0" err="1">
                <a:solidFill>
                  <a:srgbClr val="FF0000"/>
                </a:solidFill>
              </a:rPr>
              <a:t>Sabol’s</a:t>
            </a:r>
            <a:r>
              <a:rPr lang="en-US" dirty="0">
                <a:solidFill>
                  <a:srgbClr val="FF0000"/>
                </a:solidFill>
              </a:rPr>
              <a:t> philosophy, beliefs, and values to a small  </a:t>
            </a:r>
            <a:r>
              <a:rPr lang="en-US" dirty="0" smtClean="0">
                <a:solidFill>
                  <a:srgbClr val="FF0000"/>
                </a:solidFill>
              </a:rPr>
              <a:t>     business </a:t>
            </a:r>
            <a:r>
              <a:rPr lang="en-US" dirty="0">
                <a:solidFill>
                  <a:srgbClr val="FF0000"/>
                </a:solidFill>
              </a:rPr>
              <a:t>as it grows</a:t>
            </a:r>
            <a:r>
              <a:rPr lang="en-US" dirty="0" smtClean="0">
                <a:solidFill>
                  <a:srgbClr val="FF0000"/>
                </a:solidFill>
              </a:rPr>
              <a:t>?</a:t>
            </a:r>
          </a:p>
          <a:p>
            <a:endParaRPr lang="en-US" dirty="0">
              <a:solidFill>
                <a:srgbClr val="FF0000"/>
              </a:solidFill>
            </a:endParaRPr>
          </a:p>
          <a:p>
            <a:r>
              <a:rPr lang="en-US" dirty="0">
                <a:solidFill>
                  <a:srgbClr val="FF0000"/>
                </a:solidFill>
              </a:rPr>
              <a:t>Q3</a:t>
            </a:r>
            <a:r>
              <a:rPr lang="en-US" dirty="0" smtClean="0">
                <a:solidFill>
                  <a:srgbClr val="FF0000"/>
                </a:solidFill>
              </a:rPr>
              <a:t>. What </a:t>
            </a:r>
            <a:r>
              <a:rPr lang="en-US" dirty="0">
                <a:solidFill>
                  <a:srgbClr val="FF0000"/>
                </a:solidFill>
              </a:rPr>
              <a:t>factors have led to NFL Films’ success?</a:t>
            </a:r>
          </a:p>
        </p:txBody>
      </p:sp>
    </p:spTree>
    <p:extLst>
      <p:ext uri="{BB962C8B-B14F-4D97-AF65-F5344CB8AC3E}">
        <p14:creationId xmlns:p14="http://schemas.microsoft.com/office/powerpoint/2010/main" xmlns="" val="623622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
                                            <p:txEl>
                                              <p:pRg st="0" end="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6">
                                            <p:txEl>
                                              <p:pRg st="2" end="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Lecture Review</a:t>
            </a:r>
            <a:endParaRPr lang="en-US" dirty="0"/>
          </a:p>
        </p:txBody>
      </p:sp>
      <p:sp>
        <p:nvSpPr>
          <p:cNvPr id="3" name="Content Placeholder 2"/>
          <p:cNvSpPr>
            <a:spLocks noGrp="1"/>
          </p:cNvSpPr>
          <p:nvPr>
            <p:ph idx="1"/>
          </p:nvPr>
        </p:nvSpPr>
        <p:spPr/>
        <p:txBody>
          <a:bodyPr/>
          <a:lstStyle/>
          <a:p>
            <a:pPr>
              <a:lnSpc>
                <a:spcPct val="90000"/>
              </a:lnSpc>
              <a:defRPr/>
            </a:pPr>
            <a:r>
              <a:rPr lang="en-US" dirty="0"/>
              <a:t>Define the term entrepreneur </a:t>
            </a:r>
            <a:endParaRPr lang="en-US" dirty="0" smtClean="0"/>
          </a:p>
          <a:p>
            <a:pPr>
              <a:lnSpc>
                <a:spcPct val="90000"/>
              </a:lnSpc>
              <a:defRPr/>
            </a:pPr>
            <a:endParaRPr lang="en-US" dirty="0"/>
          </a:p>
          <a:p>
            <a:pPr>
              <a:lnSpc>
                <a:spcPct val="90000"/>
              </a:lnSpc>
              <a:defRPr/>
            </a:pPr>
            <a:r>
              <a:rPr lang="en-US" dirty="0"/>
              <a:t>Describe the entrepreneurial profile</a:t>
            </a:r>
            <a:r>
              <a:rPr lang="en-US" dirty="0" smtClean="0"/>
              <a:t>.</a:t>
            </a:r>
          </a:p>
          <a:p>
            <a:pPr>
              <a:lnSpc>
                <a:spcPct val="90000"/>
              </a:lnSpc>
              <a:defRPr/>
            </a:pPr>
            <a:endParaRPr lang="en-US" dirty="0"/>
          </a:p>
          <a:p>
            <a:pPr>
              <a:lnSpc>
                <a:spcPct val="90000"/>
              </a:lnSpc>
              <a:defRPr/>
            </a:pPr>
            <a:r>
              <a:rPr lang="en-US" dirty="0"/>
              <a:t>Describe the benefits of entrepreneurship</a:t>
            </a:r>
            <a:r>
              <a:rPr lang="en-US" dirty="0" smtClean="0"/>
              <a:t>.</a:t>
            </a:r>
          </a:p>
          <a:p>
            <a:pPr>
              <a:lnSpc>
                <a:spcPct val="90000"/>
              </a:lnSpc>
              <a:defRPr/>
            </a:pPr>
            <a:endParaRPr lang="en-US" dirty="0"/>
          </a:p>
          <a:p>
            <a:pPr>
              <a:lnSpc>
                <a:spcPct val="90000"/>
              </a:lnSpc>
              <a:defRPr/>
            </a:pPr>
            <a:r>
              <a:rPr lang="en-US" dirty="0"/>
              <a:t>Describe the drawbacks of entrepreneurship.</a:t>
            </a:r>
          </a:p>
          <a:p>
            <a:pPr>
              <a:lnSpc>
                <a:spcPct val="90000"/>
              </a:lnSpc>
              <a:defRPr/>
            </a:pPr>
            <a:endParaRPr lang="en-US" dirty="0"/>
          </a:p>
          <a:p>
            <a:endParaRPr lang="en-US" dirty="0"/>
          </a:p>
        </p:txBody>
      </p:sp>
      <p:sp>
        <p:nvSpPr>
          <p:cNvPr id="4" name="Slide Number Placeholder 3"/>
          <p:cNvSpPr>
            <a:spLocks noGrp="1"/>
          </p:cNvSpPr>
          <p:nvPr>
            <p:ph type="sldNum" sz="quarter" idx="12"/>
          </p:nvPr>
        </p:nvSpPr>
        <p:spPr/>
        <p:txBody>
          <a:bodyPr/>
          <a:lstStyle/>
          <a:p>
            <a:fld id="{066D2596-C744-4D7D-B83A-C0CE2C30BEB3}" type="slidenum">
              <a:rPr lang="en-US" smtClean="0"/>
              <a:pPr/>
              <a:t>13</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447295" y="152400"/>
            <a:ext cx="2696705" cy="2057400"/>
          </a:xfrm>
          <a:prstGeom prst="rect">
            <a:avLst/>
          </a:prstGeom>
        </p:spPr>
      </p:pic>
      <p:sp>
        <p:nvSpPr>
          <p:cNvPr id="6" name="TextBox 5"/>
          <p:cNvSpPr txBox="1"/>
          <p:nvPr/>
        </p:nvSpPr>
        <p:spPr>
          <a:xfrm>
            <a:off x="838200" y="6211669"/>
            <a:ext cx="7543800" cy="646331"/>
          </a:xfrm>
          <a:prstGeom prst="rect">
            <a:avLst/>
          </a:prstGeom>
          <a:noFill/>
        </p:spPr>
        <p:txBody>
          <a:bodyPr wrap="square" rtlCol="0">
            <a:spAutoFit/>
          </a:bodyPr>
          <a:lstStyle/>
          <a:p>
            <a:pPr algn="ctr"/>
            <a:r>
              <a:rPr lang="en-US" dirty="0" smtClean="0"/>
              <a:t>Reference: Essentials of Entrepreneurship &amp; Small Business Management, Zimmer, Scarborough &amp;Wilson, 5</a:t>
            </a:r>
            <a:r>
              <a:rPr lang="en-US" baseline="30000" dirty="0" smtClean="0"/>
              <a:t>th</a:t>
            </a:r>
            <a:r>
              <a:rPr lang="en-US" dirty="0" smtClean="0"/>
              <a:t> Edition</a:t>
            </a:r>
            <a:endParaRPr lang="en-US" dirty="0"/>
          </a:p>
        </p:txBody>
      </p:sp>
    </p:spTree>
    <p:extLst>
      <p:ext uri="{BB962C8B-B14F-4D97-AF65-F5344CB8AC3E}">
        <p14:creationId xmlns:p14="http://schemas.microsoft.com/office/powerpoint/2010/main" xmlns="" val="1868883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49021" y="328282"/>
            <a:ext cx="7772400" cy="1470025"/>
          </a:xfrm>
        </p:spPr>
        <p:txBody>
          <a:bodyPr/>
          <a:lstStyle/>
          <a:p>
            <a:r>
              <a:rPr lang="en-US" dirty="0" smtClean="0"/>
              <a:t>Objectives</a:t>
            </a:r>
            <a:endParaRPr lang="en-US" dirty="0"/>
          </a:p>
        </p:txBody>
      </p:sp>
      <p:sp>
        <p:nvSpPr>
          <p:cNvPr id="3" name="Subtitle 2"/>
          <p:cNvSpPr>
            <a:spLocks noGrp="1"/>
          </p:cNvSpPr>
          <p:nvPr>
            <p:ph type="subTitle" idx="1"/>
          </p:nvPr>
        </p:nvSpPr>
        <p:spPr>
          <a:xfrm>
            <a:off x="228600" y="2209800"/>
            <a:ext cx="8686800" cy="4953000"/>
          </a:xfrm>
        </p:spPr>
        <p:txBody>
          <a:bodyPr>
            <a:normAutofit/>
          </a:bodyPr>
          <a:lstStyle/>
          <a:p>
            <a:pPr marL="342900" indent="-342900" algn="l">
              <a:lnSpc>
                <a:spcPct val="90000"/>
              </a:lnSpc>
              <a:buFont typeface="Arial" pitchFamily="34" charset="0"/>
              <a:buChar char="•"/>
              <a:defRPr/>
            </a:pPr>
            <a:r>
              <a:rPr lang="en-US" dirty="0">
                <a:solidFill>
                  <a:schemeClr val="tx1"/>
                </a:solidFill>
              </a:rPr>
              <a:t>Define </a:t>
            </a:r>
            <a:r>
              <a:rPr lang="en-US" dirty="0" smtClean="0">
                <a:solidFill>
                  <a:schemeClr val="tx1"/>
                </a:solidFill>
              </a:rPr>
              <a:t>the term entrepreneur </a:t>
            </a:r>
          </a:p>
          <a:p>
            <a:pPr marL="342900" indent="-342900" algn="l">
              <a:lnSpc>
                <a:spcPct val="90000"/>
              </a:lnSpc>
              <a:buFont typeface="Arial" pitchFamily="34" charset="0"/>
              <a:buChar char="•"/>
              <a:defRPr/>
            </a:pPr>
            <a:endParaRPr lang="en-US" dirty="0" smtClean="0">
              <a:solidFill>
                <a:schemeClr val="tx1"/>
              </a:solidFill>
            </a:endParaRPr>
          </a:p>
          <a:p>
            <a:pPr marL="342900" indent="-342900" algn="l">
              <a:lnSpc>
                <a:spcPct val="90000"/>
              </a:lnSpc>
              <a:buFont typeface="Arial" pitchFamily="34" charset="0"/>
              <a:buChar char="•"/>
              <a:defRPr/>
            </a:pPr>
            <a:r>
              <a:rPr lang="en-US" dirty="0" smtClean="0">
                <a:solidFill>
                  <a:schemeClr val="tx1"/>
                </a:solidFill>
              </a:rPr>
              <a:t>Describe </a:t>
            </a:r>
            <a:r>
              <a:rPr lang="en-US" dirty="0">
                <a:solidFill>
                  <a:schemeClr val="tx1"/>
                </a:solidFill>
              </a:rPr>
              <a:t>the entrepreneurial profile</a:t>
            </a:r>
            <a:r>
              <a:rPr lang="en-US" dirty="0" smtClean="0">
                <a:solidFill>
                  <a:schemeClr val="tx1"/>
                </a:solidFill>
              </a:rPr>
              <a:t>.</a:t>
            </a:r>
          </a:p>
          <a:p>
            <a:pPr marL="342900" indent="-342900" algn="l">
              <a:lnSpc>
                <a:spcPct val="90000"/>
              </a:lnSpc>
              <a:buFont typeface="Arial" pitchFamily="34" charset="0"/>
              <a:buChar char="•"/>
              <a:defRPr/>
            </a:pPr>
            <a:endParaRPr lang="en-US" dirty="0">
              <a:solidFill>
                <a:schemeClr val="tx1"/>
              </a:solidFill>
            </a:endParaRPr>
          </a:p>
          <a:p>
            <a:pPr marL="342900" indent="-342900" algn="l">
              <a:lnSpc>
                <a:spcPct val="90000"/>
              </a:lnSpc>
              <a:buFont typeface="Arial" pitchFamily="34" charset="0"/>
              <a:buChar char="•"/>
              <a:defRPr/>
            </a:pPr>
            <a:r>
              <a:rPr lang="en-US" dirty="0">
                <a:solidFill>
                  <a:schemeClr val="tx1"/>
                </a:solidFill>
              </a:rPr>
              <a:t>Describe the benefits of entrepreneurship</a:t>
            </a:r>
            <a:r>
              <a:rPr lang="en-US" dirty="0" smtClean="0">
                <a:solidFill>
                  <a:schemeClr val="tx1"/>
                </a:solidFill>
              </a:rPr>
              <a:t>.</a:t>
            </a:r>
          </a:p>
          <a:p>
            <a:pPr marL="342900" indent="-342900" algn="l">
              <a:lnSpc>
                <a:spcPct val="90000"/>
              </a:lnSpc>
              <a:buFont typeface="Arial" pitchFamily="34" charset="0"/>
              <a:buChar char="•"/>
              <a:defRPr/>
            </a:pPr>
            <a:endParaRPr lang="en-US" dirty="0">
              <a:solidFill>
                <a:schemeClr val="tx1"/>
              </a:solidFill>
            </a:endParaRPr>
          </a:p>
          <a:p>
            <a:pPr marL="342900" indent="-342900" algn="l">
              <a:lnSpc>
                <a:spcPct val="90000"/>
              </a:lnSpc>
              <a:buFont typeface="Arial" pitchFamily="34" charset="0"/>
              <a:buChar char="•"/>
              <a:defRPr/>
            </a:pPr>
            <a:r>
              <a:rPr lang="en-US" dirty="0">
                <a:solidFill>
                  <a:schemeClr val="tx1"/>
                </a:solidFill>
              </a:rPr>
              <a:t>Describe the drawbacks of entrepreneurship.</a:t>
            </a:r>
          </a:p>
          <a:p>
            <a:pPr marL="342900" indent="-342900" algn="l">
              <a:lnSpc>
                <a:spcPct val="90000"/>
              </a:lnSpc>
              <a:buFont typeface="Arial" pitchFamily="34" charset="0"/>
              <a:buChar char="•"/>
              <a:defRPr/>
            </a:pPr>
            <a:endParaRPr lang="en-US" dirty="0">
              <a:solidFill>
                <a:schemeClr val="tx1"/>
              </a:solidFill>
            </a:endParaRPr>
          </a:p>
        </p:txBody>
      </p:sp>
      <p:sp>
        <p:nvSpPr>
          <p:cNvPr id="4" name="Slide Number Placeholder 3"/>
          <p:cNvSpPr>
            <a:spLocks noGrp="1"/>
          </p:cNvSpPr>
          <p:nvPr>
            <p:ph type="sldNum" sz="quarter" idx="12"/>
          </p:nvPr>
        </p:nvSpPr>
        <p:spPr/>
        <p:txBody>
          <a:bodyPr/>
          <a:lstStyle/>
          <a:p>
            <a:fld id="{066D2596-C744-4D7D-B83A-C0CE2C30BEB3}" type="slidenum">
              <a:rPr lang="en-US" smtClean="0"/>
              <a:pPr/>
              <a:t>2</a:t>
            </a:fld>
            <a:endParaRPr lang="en-US"/>
          </a:p>
        </p:txBody>
      </p:sp>
      <p:pic>
        <p:nvPicPr>
          <p:cNvPr id="5" name="Picture 4"/>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943600" y="0"/>
            <a:ext cx="3200400" cy="3200400"/>
          </a:xfrm>
          <a:prstGeom prst="rect">
            <a:avLst/>
          </a:prstGeom>
        </p:spPr>
      </p:pic>
    </p:spTree>
    <p:extLst>
      <p:ext uri="{BB962C8B-B14F-4D97-AF65-F5344CB8AC3E}">
        <p14:creationId xmlns:p14="http://schemas.microsoft.com/office/powerpoint/2010/main" xmlns="" val="536459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Slide Number Placeholder 3"/>
          <p:cNvSpPr>
            <a:spLocks noGrp="1"/>
          </p:cNvSpPr>
          <p:nvPr>
            <p:ph type="sldNum" sz="quarter" idx="10"/>
          </p:nvPr>
        </p:nvSpPr>
        <p:spPr>
          <a:noFill/>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E3156845-F6BA-4BDA-9D9C-8ED9789FB078}" type="slidenum">
              <a:rPr lang="en-US">
                <a:latin typeface="Arial" pitchFamily="34" charset="0"/>
              </a:rPr>
              <a:pPr/>
              <a:t>3</a:t>
            </a:fld>
            <a:endParaRPr lang="en-US">
              <a:latin typeface="Arial" pitchFamily="34" charset="0"/>
            </a:endParaRPr>
          </a:p>
        </p:txBody>
      </p:sp>
      <p:sp>
        <p:nvSpPr>
          <p:cNvPr id="25602" name="Rectangle 2"/>
          <p:cNvSpPr>
            <a:spLocks noGrp="1" noRot="1" noChangeArrowheads="1"/>
          </p:cNvSpPr>
          <p:nvPr>
            <p:ph type="title"/>
          </p:nvPr>
        </p:nvSpPr>
        <p:spPr/>
        <p:txBody>
          <a:bodyPr/>
          <a:lstStyle/>
          <a:p>
            <a:pPr eaLnBrk="1" hangingPunct="1">
              <a:defRPr/>
            </a:pPr>
            <a:r>
              <a:rPr lang="en-US" dirty="0" smtClean="0"/>
              <a:t>Who Is an Entrepreneur?</a:t>
            </a:r>
          </a:p>
        </p:txBody>
      </p:sp>
      <p:sp>
        <p:nvSpPr>
          <p:cNvPr id="25603" name="Rectangle 3"/>
          <p:cNvSpPr>
            <a:spLocks noGrp="1" noChangeArrowheads="1"/>
          </p:cNvSpPr>
          <p:nvPr>
            <p:ph type="body" idx="1"/>
          </p:nvPr>
        </p:nvSpPr>
        <p:spPr/>
        <p:txBody>
          <a:bodyPr/>
          <a:lstStyle/>
          <a:p>
            <a:pPr eaLnBrk="1" hangingPunct="1">
              <a:buFont typeface="Wingdings" pitchFamily="2" charset="2"/>
              <a:buNone/>
              <a:defRPr/>
            </a:pPr>
            <a:r>
              <a:rPr lang="en-US" dirty="0" smtClean="0"/>
              <a:t>	One who creates a new business in the face of risk and uncertainty for the purpose of achieving profit and growth by identifying opportunities and assembling the necessary resources to capitalize on them.  </a:t>
            </a:r>
          </a:p>
        </p:txBody>
      </p:sp>
    </p:spTree>
    <p:extLst>
      <p:ext uri="{BB962C8B-B14F-4D97-AF65-F5344CB8AC3E}">
        <p14:creationId xmlns:p14="http://schemas.microsoft.com/office/powerpoint/2010/main" xmlns="" val="433928717"/>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wipe(left)">
                                      <p:cBhvr>
                                        <p:cTn id="7" dur="500"/>
                                        <p:tgtEl>
                                          <p:spTgt spid="2560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8F479C71-3BE7-4B37-9810-C2F12F2DF542}" type="slidenum">
              <a:rPr lang="en-US">
                <a:latin typeface="Arial" pitchFamily="34" charset="0"/>
              </a:rPr>
              <a:pPr/>
              <a:t>4</a:t>
            </a:fld>
            <a:endParaRPr lang="en-US">
              <a:latin typeface="Arial" pitchFamily="34" charset="0"/>
            </a:endParaRPr>
          </a:p>
        </p:txBody>
      </p:sp>
      <p:sp>
        <p:nvSpPr>
          <p:cNvPr id="6146" name="Rectangle 2"/>
          <p:cNvSpPr>
            <a:spLocks noGrp="1" noRot="1" noChangeArrowheads="1"/>
          </p:cNvSpPr>
          <p:nvPr>
            <p:ph type="title"/>
          </p:nvPr>
        </p:nvSpPr>
        <p:spPr>
          <a:xfrm>
            <a:off x="533400" y="539750"/>
            <a:ext cx="8001000" cy="595313"/>
          </a:xfrm>
          <a:extLst>
            <a:ext uri="{91240B29-F687-4F45-9708-019B960494DF}">
              <a14:hiddenLine xmlns:a14="http://schemas.microsoft.com/office/drawing/2010/main" xmlns="" w="12700">
                <a:solidFill>
                  <a:schemeClr val="tx1"/>
                </a:solidFill>
                <a:miter lim="800000"/>
                <a:headEnd/>
                <a:tailEnd/>
              </a14:hiddenLine>
            </a:ext>
          </a:extLst>
        </p:spPr>
        <p:txBody>
          <a:bodyPr lIns="88900" tIns="46038" rIns="88900" bIns="46038">
            <a:normAutofit fontScale="90000"/>
          </a:bodyPr>
          <a:lstStyle/>
          <a:p>
            <a:pPr eaLnBrk="1" hangingPunct="1">
              <a:defRPr/>
            </a:pPr>
            <a:r>
              <a:rPr lang="en-US" dirty="0" smtClean="0"/>
              <a:t>Characteristics of Entrepreneurs</a:t>
            </a:r>
          </a:p>
        </p:txBody>
      </p:sp>
      <p:sp>
        <p:nvSpPr>
          <p:cNvPr id="6147" name="Rectangle 3"/>
          <p:cNvSpPr>
            <a:spLocks noGrp="1" noChangeArrowheads="1"/>
          </p:cNvSpPr>
          <p:nvPr>
            <p:ph type="body" idx="1"/>
          </p:nvPr>
        </p:nvSpPr>
        <p:spPr>
          <a:xfrm>
            <a:off x="982663" y="1503363"/>
            <a:ext cx="7475537" cy="4516437"/>
          </a:xfrm>
          <a:extLst>
            <a:ext uri="{91240B29-F687-4F45-9708-019B960494DF}">
              <a14:hiddenLine xmlns:a14="http://schemas.microsoft.com/office/drawing/2010/main" xmlns="" w="12700">
                <a:solidFill>
                  <a:schemeClr val="tx1"/>
                </a:solidFill>
                <a:miter lim="800000"/>
                <a:headEnd/>
                <a:tailEnd/>
              </a14:hiddenLine>
            </a:ext>
          </a:extLst>
        </p:spPr>
        <p:txBody>
          <a:bodyPr lIns="88900" tIns="46038" rIns="88900" bIns="46038"/>
          <a:lstStyle/>
          <a:p>
            <a:pPr eaLnBrk="1" hangingPunct="1">
              <a:lnSpc>
                <a:spcPct val="90000"/>
              </a:lnSpc>
              <a:defRPr/>
            </a:pPr>
            <a:r>
              <a:rPr lang="en-US" sz="3000" dirty="0" smtClean="0"/>
              <a:t>Desire for responsibility</a:t>
            </a:r>
          </a:p>
          <a:p>
            <a:pPr eaLnBrk="1" hangingPunct="1">
              <a:lnSpc>
                <a:spcPct val="90000"/>
              </a:lnSpc>
              <a:defRPr/>
            </a:pPr>
            <a:endParaRPr lang="en-US" sz="3000" dirty="0" smtClean="0"/>
          </a:p>
          <a:p>
            <a:pPr eaLnBrk="1" hangingPunct="1">
              <a:lnSpc>
                <a:spcPct val="90000"/>
              </a:lnSpc>
              <a:defRPr/>
            </a:pPr>
            <a:r>
              <a:rPr lang="en-US" sz="3000" dirty="0" smtClean="0"/>
              <a:t>Preference for moderate risk – risk eliminators</a:t>
            </a:r>
          </a:p>
          <a:p>
            <a:pPr eaLnBrk="1" hangingPunct="1">
              <a:lnSpc>
                <a:spcPct val="90000"/>
              </a:lnSpc>
              <a:defRPr/>
            </a:pPr>
            <a:endParaRPr lang="en-US" sz="3000" dirty="0" smtClean="0"/>
          </a:p>
          <a:p>
            <a:pPr eaLnBrk="1" hangingPunct="1">
              <a:lnSpc>
                <a:spcPct val="90000"/>
              </a:lnSpc>
              <a:defRPr/>
            </a:pPr>
            <a:r>
              <a:rPr lang="en-US" sz="3000" dirty="0" smtClean="0"/>
              <a:t>Confidence in their ability to succeed</a:t>
            </a:r>
          </a:p>
          <a:p>
            <a:pPr eaLnBrk="1" hangingPunct="1">
              <a:lnSpc>
                <a:spcPct val="90000"/>
              </a:lnSpc>
              <a:defRPr/>
            </a:pPr>
            <a:endParaRPr lang="en-US" sz="3000" dirty="0" smtClean="0"/>
          </a:p>
          <a:p>
            <a:pPr eaLnBrk="1" hangingPunct="1">
              <a:lnSpc>
                <a:spcPct val="90000"/>
              </a:lnSpc>
              <a:defRPr/>
            </a:pPr>
            <a:r>
              <a:rPr lang="en-US" sz="3000" dirty="0" smtClean="0"/>
              <a:t>Desire for immediate feedback</a:t>
            </a:r>
          </a:p>
        </p:txBody>
      </p:sp>
    </p:spTree>
    <p:extLst>
      <p:ext uri="{BB962C8B-B14F-4D97-AF65-F5344CB8AC3E}">
        <p14:creationId xmlns:p14="http://schemas.microsoft.com/office/powerpoint/2010/main" xmlns="" val="972655731"/>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wipe(left)">
                                      <p:cBhvr>
                                        <p:cTn id="12" dur="500"/>
                                        <p:tgtEl>
                                          <p:spTgt spid="614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animEffect transition="in" filter="wipe(left)">
                                      <p:cBhvr>
                                        <p:cTn id="17" dur="500"/>
                                        <p:tgtEl>
                                          <p:spTgt spid="6147">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7">
                                            <p:txEl>
                                              <p:pRg st="6" end="6"/>
                                            </p:txEl>
                                          </p:spTgt>
                                        </p:tgtEl>
                                        <p:attrNameLst>
                                          <p:attrName>style.visibility</p:attrName>
                                        </p:attrNameLst>
                                      </p:cBhvr>
                                      <p:to>
                                        <p:strVal val="visible"/>
                                      </p:to>
                                    </p:set>
                                    <p:animEffect transition="in" filter="wipe(left)">
                                      <p:cBhvr>
                                        <p:cTn id="22" dur="500"/>
                                        <p:tgtEl>
                                          <p:spTgt spid="614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8F479C71-3BE7-4B37-9810-C2F12F2DF542}" type="slidenum">
              <a:rPr lang="en-US">
                <a:latin typeface="Arial" pitchFamily="34" charset="0"/>
              </a:rPr>
              <a:pPr/>
              <a:t>5</a:t>
            </a:fld>
            <a:endParaRPr lang="en-US">
              <a:latin typeface="Arial" pitchFamily="34" charset="0"/>
            </a:endParaRPr>
          </a:p>
        </p:txBody>
      </p:sp>
      <p:sp>
        <p:nvSpPr>
          <p:cNvPr id="6146" name="Rectangle 2"/>
          <p:cNvSpPr>
            <a:spLocks noGrp="1" noRot="1" noChangeArrowheads="1"/>
          </p:cNvSpPr>
          <p:nvPr>
            <p:ph type="title"/>
          </p:nvPr>
        </p:nvSpPr>
        <p:spPr>
          <a:xfrm>
            <a:off x="533400" y="539750"/>
            <a:ext cx="8001000" cy="595313"/>
          </a:xfrm>
          <a:extLst>
            <a:ext uri="{91240B29-F687-4F45-9708-019B960494DF}">
              <a14:hiddenLine xmlns:a14="http://schemas.microsoft.com/office/drawing/2010/main" xmlns="" w="12700">
                <a:solidFill>
                  <a:schemeClr val="tx1"/>
                </a:solidFill>
                <a:miter lim="800000"/>
                <a:headEnd/>
                <a:tailEnd/>
              </a14:hiddenLine>
            </a:ext>
          </a:extLst>
        </p:spPr>
        <p:txBody>
          <a:bodyPr lIns="88900" tIns="46038" rIns="88900" bIns="46038">
            <a:normAutofit fontScale="90000"/>
          </a:bodyPr>
          <a:lstStyle/>
          <a:p>
            <a:pPr eaLnBrk="1" hangingPunct="1">
              <a:defRPr/>
            </a:pPr>
            <a:r>
              <a:rPr lang="en-US" dirty="0" smtClean="0"/>
              <a:t>Characteristics of Entrepreneurs</a:t>
            </a:r>
          </a:p>
        </p:txBody>
      </p:sp>
      <p:sp>
        <p:nvSpPr>
          <p:cNvPr id="6147" name="Rectangle 3"/>
          <p:cNvSpPr>
            <a:spLocks noGrp="1" noChangeArrowheads="1"/>
          </p:cNvSpPr>
          <p:nvPr>
            <p:ph type="body" idx="1"/>
          </p:nvPr>
        </p:nvSpPr>
        <p:spPr>
          <a:xfrm>
            <a:off x="982663" y="1503363"/>
            <a:ext cx="7475537" cy="4516437"/>
          </a:xfrm>
          <a:extLst>
            <a:ext uri="{91240B29-F687-4F45-9708-019B960494DF}">
              <a14:hiddenLine xmlns:a14="http://schemas.microsoft.com/office/drawing/2010/main" xmlns="" w="12700">
                <a:solidFill>
                  <a:schemeClr val="tx1"/>
                </a:solidFill>
                <a:miter lim="800000"/>
                <a:headEnd/>
                <a:tailEnd/>
              </a14:hiddenLine>
            </a:ext>
          </a:extLst>
        </p:spPr>
        <p:txBody>
          <a:bodyPr lIns="88900" tIns="46038" rIns="88900" bIns="46038">
            <a:normAutofit fontScale="92500" lnSpcReduction="20000"/>
          </a:bodyPr>
          <a:lstStyle/>
          <a:p>
            <a:pPr eaLnBrk="1" hangingPunct="1">
              <a:lnSpc>
                <a:spcPct val="90000"/>
              </a:lnSpc>
              <a:defRPr/>
            </a:pPr>
            <a:r>
              <a:rPr lang="en-US" sz="3000" dirty="0" smtClean="0"/>
              <a:t>High level of energy</a:t>
            </a:r>
          </a:p>
          <a:p>
            <a:pPr eaLnBrk="1" hangingPunct="1">
              <a:lnSpc>
                <a:spcPct val="90000"/>
              </a:lnSpc>
              <a:defRPr/>
            </a:pPr>
            <a:endParaRPr lang="en-US" sz="3000" dirty="0" smtClean="0"/>
          </a:p>
          <a:p>
            <a:pPr eaLnBrk="1" hangingPunct="1">
              <a:lnSpc>
                <a:spcPct val="90000"/>
              </a:lnSpc>
              <a:defRPr/>
            </a:pPr>
            <a:r>
              <a:rPr lang="en-US" sz="3000" dirty="0" smtClean="0"/>
              <a:t>Future orientation – serial entrepreneurs</a:t>
            </a:r>
          </a:p>
          <a:p>
            <a:pPr eaLnBrk="1" hangingPunct="1">
              <a:lnSpc>
                <a:spcPct val="90000"/>
              </a:lnSpc>
              <a:defRPr/>
            </a:pPr>
            <a:endParaRPr lang="en-US" sz="3000" dirty="0" smtClean="0"/>
          </a:p>
          <a:p>
            <a:pPr eaLnBrk="1" hangingPunct="1">
              <a:lnSpc>
                <a:spcPct val="90000"/>
              </a:lnSpc>
              <a:defRPr/>
            </a:pPr>
            <a:r>
              <a:rPr lang="en-US" sz="3000" dirty="0" smtClean="0"/>
              <a:t>Skilled at organizing</a:t>
            </a:r>
          </a:p>
          <a:p>
            <a:pPr eaLnBrk="1" hangingPunct="1">
              <a:lnSpc>
                <a:spcPct val="90000"/>
              </a:lnSpc>
              <a:defRPr/>
            </a:pPr>
            <a:endParaRPr lang="en-US" sz="3000" dirty="0" smtClean="0"/>
          </a:p>
          <a:p>
            <a:pPr eaLnBrk="1" hangingPunct="1">
              <a:lnSpc>
                <a:spcPct val="90000"/>
              </a:lnSpc>
              <a:defRPr/>
            </a:pPr>
            <a:r>
              <a:rPr lang="en-US" sz="3000" dirty="0" smtClean="0"/>
              <a:t>Value achievement over money</a:t>
            </a:r>
          </a:p>
          <a:p>
            <a:pPr eaLnBrk="1" hangingPunct="1">
              <a:lnSpc>
                <a:spcPct val="90000"/>
              </a:lnSpc>
              <a:defRPr/>
            </a:pPr>
            <a:endParaRPr lang="en-US" sz="3000" dirty="0"/>
          </a:p>
          <a:p>
            <a:pPr eaLnBrk="1" hangingPunct="1">
              <a:lnSpc>
                <a:spcPct val="90000"/>
              </a:lnSpc>
              <a:defRPr/>
            </a:pPr>
            <a:r>
              <a:rPr lang="en-US" sz="3000" dirty="0" smtClean="0"/>
              <a:t>Tolerance for Ambiguity</a:t>
            </a:r>
          </a:p>
          <a:p>
            <a:pPr eaLnBrk="1" hangingPunct="1">
              <a:lnSpc>
                <a:spcPct val="90000"/>
              </a:lnSpc>
              <a:defRPr/>
            </a:pPr>
            <a:endParaRPr lang="en-US" sz="3000" dirty="0"/>
          </a:p>
          <a:p>
            <a:pPr eaLnBrk="1" hangingPunct="1">
              <a:lnSpc>
                <a:spcPct val="90000"/>
              </a:lnSpc>
              <a:defRPr/>
            </a:pPr>
            <a:r>
              <a:rPr lang="en-US" sz="3000" dirty="0" smtClean="0"/>
              <a:t>Flexibility</a:t>
            </a:r>
          </a:p>
        </p:txBody>
      </p:sp>
    </p:spTree>
    <p:extLst>
      <p:ext uri="{BB962C8B-B14F-4D97-AF65-F5344CB8AC3E}">
        <p14:creationId xmlns:p14="http://schemas.microsoft.com/office/powerpoint/2010/main" xmlns="" val="3972613582"/>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147">
                                            <p:txEl>
                                              <p:pRg st="0" end="0"/>
                                            </p:txEl>
                                          </p:spTgt>
                                        </p:tgtEl>
                                        <p:attrNameLst>
                                          <p:attrName>style.visibility</p:attrName>
                                        </p:attrNameLst>
                                      </p:cBhvr>
                                      <p:to>
                                        <p:strVal val="visible"/>
                                      </p:to>
                                    </p:set>
                                    <p:animEffect transition="in" filter="wipe(left)">
                                      <p:cBhvr>
                                        <p:cTn id="7" dur="500"/>
                                        <p:tgtEl>
                                          <p:spTgt spid="6147">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147">
                                            <p:txEl>
                                              <p:pRg st="2" end="2"/>
                                            </p:txEl>
                                          </p:spTgt>
                                        </p:tgtEl>
                                        <p:attrNameLst>
                                          <p:attrName>style.visibility</p:attrName>
                                        </p:attrNameLst>
                                      </p:cBhvr>
                                      <p:to>
                                        <p:strVal val="visible"/>
                                      </p:to>
                                    </p:set>
                                    <p:animEffect transition="in" filter="wipe(left)">
                                      <p:cBhvr>
                                        <p:cTn id="12" dur="500"/>
                                        <p:tgtEl>
                                          <p:spTgt spid="6147">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47">
                                            <p:txEl>
                                              <p:pRg st="4" end="4"/>
                                            </p:txEl>
                                          </p:spTgt>
                                        </p:tgtEl>
                                        <p:attrNameLst>
                                          <p:attrName>style.visibility</p:attrName>
                                        </p:attrNameLst>
                                      </p:cBhvr>
                                      <p:to>
                                        <p:strVal val="visible"/>
                                      </p:to>
                                    </p:set>
                                    <p:animEffect transition="in" filter="wipe(left)">
                                      <p:cBhvr>
                                        <p:cTn id="17" dur="500"/>
                                        <p:tgtEl>
                                          <p:spTgt spid="6147">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147">
                                            <p:txEl>
                                              <p:pRg st="6" end="6"/>
                                            </p:txEl>
                                          </p:spTgt>
                                        </p:tgtEl>
                                        <p:attrNameLst>
                                          <p:attrName>style.visibility</p:attrName>
                                        </p:attrNameLst>
                                      </p:cBhvr>
                                      <p:to>
                                        <p:strVal val="visible"/>
                                      </p:to>
                                    </p:set>
                                    <p:animEffect transition="in" filter="wipe(left)">
                                      <p:cBhvr>
                                        <p:cTn id="22" dur="500"/>
                                        <p:tgtEl>
                                          <p:spTgt spid="6147">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47">
                                            <p:txEl>
                                              <p:pRg st="8" end="8"/>
                                            </p:txEl>
                                          </p:spTgt>
                                        </p:tgtEl>
                                        <p:attrNameLst>
                                          <p:attrName>style.visibility</p:attrName>
                                        </p:attrNameLst>
                                      </p:cBhvr>
                                      <p:to>
                                        <p:strVal val="visible"/>
                                      </p:to>
                                    </p:set>
                                    <p:animEffect transition="in" filter="wipe(left)">
                                      <p:cBhvr>
                                        <p:cTn id="27" dur="500"/>
                                        <p:tgtEl>
                                          <p:spTgt spid="6147">
                                            <p:txEl>
                                              <p:pRg st="8" end="8"/>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6147">
                                            <p:txEl>
                                              <p:pRg st="10" end="10"/>
                                            </p:txEl>
                                          </p:spTgt>
                                        </p:tgtEl>
                                        <p:attrNameLst>
                                          <p:attrName>style.visibility</p:attrName>
                                        </p:attrNameLst>
                                      </p:cBhvr>
                                      <p:to>
                                        <p:strVal val="visible"/>
                                      </p:to>
                                    </p:set>
                                    <p:animEffect transition="in" filter="wipe(left)">
                                      <p:cBhvr>
                                        <p:cTn id="32" dur="500"/>
                                        <p:tgtEl>
                                          <p:spTgt spid="6147">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7"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1B8EE6A8-4B1C-4FDA-A57E-D4F5918A4B3A}" type="slidenum">
              <a:rPr lang="en-US">
                <a:latin typeface="Arial" pitchFamily="34" charset="0"/>
              </a:rPr>
              <a:pPr/>
              <a:t>6</a:t>
            </a:fld>
            <a:endParaRPr lang="en-US">
              <a:latin typeface="Arial" pitchFamily="34" charset="0"/>
            </a:endParaRPr>
          </a:p>
        </p:txBody>
      </p:sp>
      <p:sp>
        <p:nvSpPr>
          <p:cNvPr id="40962" name="Rectangle 2"/>
          <p:cNvSpPr>
            <a:spLocks noGrp="1" noRot="1" noChangeArrowheads="1"/>
          </p:cNvSpPr>
          <p:nvPr>
            <p:ph type="title"/>
          </p:nvPr>
        </p:nvSpPr>
        <p:spPr/>
        <p:txBody>
          <a:bodyPr/>
          <a:lstStyle/>
          <a:p>
            <a:pPr eaLnBrk="1" hangingPunct="1">
              <a:defRPr/>
            </a:pPr>
            <a:r>
              <a:rPr lang="en-US" dirty="0" smtClean="0"/>
              <a:t>Entrepreneurship</a:t>
            </a:r>
          </a:p>
        </p:txBody>
      </p:sp>
      <p:sp>
        <p:nvSpPr>
          <p:cNvPr id="40963" name="Rectangle 3"/>
          <p:cNvSpPr>
            <a:spLocks noGrp="1" noChangeArrowheads="1"/>
          </p:cNvSpPr>
          <p:nvPr>
            <p:ph type="body" idx="1"/>
          </p:nvPr>
        </p:nvSpPr>
        <p:spPr/>
        <p:txBody>
          <a:bodyPr/>
          <a:lstStyle/>
          <a:p>
            <a:pPr eaLnBrk="1" hangingPunct="1">
              <a:lnSpc>
                <a:spcPct val="90000"/>
              </a:lnSpc>
              <a:defRPr/>
            </a:pPr>
            <a:r>
              <a:rPr lang="en-US" dirty="0" smtClean="0"/>
              <a:t>One characteristic of entrepreneurs stands out:</a:t>
            </a:r>
          </a:p>
          <a:p>
            <a:pPr algn="ctr" eaLnBrk="1" hangingPunct="1">
              <a:lnSpc>
                <a:spcPct val="90000"/>
              </a:lnSpc>
              <a:buFont typeface="Wingdings" pitchFamily="2" charset="2"/>
              <a:buNone/>
              <a:defRPr/>
            </a:pPr>
            <a:r>
              <a:rPr lang="en-US" dirty="0" smtClean="0">
                <a:solidFill>
                  <a:schemeClr val="tx2"/>
                </a:solidFill>
              </a:rPr>
              <a:t>Diversity!</a:t>
            </a:r>
          </a:p>
          <a:p>
            <a:pPr eaLnBrk="1" hangingPunct="1">
              <a:lnSpc>
                <a:spcPct val="90000"/>
              </a:lnSpc>
              <a:defRPr/>
            </a:pPr>
            <a:r>
              <a:rPr lang="en-US" i="1" dirty="0" smtClean="0"/>
              <a:t>Anyone</a:t>
            </a:r>
            <a:r>
              <a:rPr lang="en-US" dirty="0" smtClean="0"/>
              <a:t> – regardless of age, race, gender, color, national origin, or any other characteristic – can become an entrepreneur (although not everyone should).  </a:t>
            </a:r>
          </a:p>
        </p:txBody>
      </p:sp>
    </p:spTree>
    <p:extLst>
      <p:ext uri="{BB962C8B-B14F-4D97-AF65-F5344CB8AC3E}">
        <p14:creationId xmlns:p14="http://schemas.microsoft.com/office/powerpoint/2010/main" xmlns="" val="1687182684"/>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0963">
                                            <p:txEl>
                                              <p:pRg st="0" end="0"/>
                                            </p:txEl>
                                          </p:spTgt>
                                        </p:tgtEl>
                                        <p:attrNameLst>
                                          <p:attrName>style.visibility</p:attrName>
                                        </p:attrNameLst>
                                      </p:cBhvr>
                                      <p:to>
                                        <p:strVal val="visible"/>
                                      </p:to>
                                    </p:set>
                                    <p:animEffect transition="in" filter="wipe(left)">
                                      <p:cBhvr>
                                        <p:cTn id="7" dur="500"/>
                                        <p:tgtEl>
                                          <p:spTgt spid="4096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0963">
                                            <p:txEl>
                                              <p:pRg st="1" end="1"/>
                                            </p:txEl>
                                          </p:spTgt>
                                        </p:tgtEl>
                                        <p:attrNameLst>
                                          <p:attrName>style.visibility</p:attrName>
                                        </p:attrNameLst>
                                      </p:cBhvr>
                                      <p:to>
                                        <p:strVal val="visible"/>
                                      </p:to>
                                    </p:set>
                                    <p:animEffect transition="in" filter="wipe(left)">
                                      <p:cBhvr>
                                        <p:cTn id="12" dur="500"/>
                                        <p:tgtEl>
                                          <p:spTgt spid="40963">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0963">
                                            <p:txEl>
                                              <p:pRg st="2" end="2"/>
                                            </p:txEl>
                                          </p:spTgt>
                                        </p:tgtEl>
                                        <p:attrNameLst>
                                          <p:attrName>style.visibility</p:attrName>
                                        </p:attrNameLst>
                                      </p:cBhvr>
                                      <p:to>
                                        <p:strVal val="visible"/>
                                      </p:to>
                                    </p:set>
                                    <p:animEffect transition="in" filter="wipe(left)">
                                      <p:cBhvr>
                                        <p:cTn id="17" dur="500"/>
                                        <p:tgtEl>
                                          <p:spTgt spid="4096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build="p"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4052AB58-CF9F-44F4-B177-91590DAC45D7}" type="slidenum">
              <a:rPr lang="en-US">
                <a:latin typeface="Arial" pitchFamily="34" charset="0"/>
              </a:rPr>
              <a:pPr/>
              <a:t>7</a:t>
            </a:fld>
            <a:endParaRPr lang="en-US">
              <a:latin typeface="Arial" pitchFamily="34" charset="0"/>
            </a:endParaRPr>
          </a:p>
        </p:txBody>
      </p:sp>
      <p:sp>
        <p:nvSpPr>
          <p:cNvPr id="8194" name="Rectangle 2"/>
          <p:cNvSpPr>
            <a:spLocks noGrp="1" noRot="1" noChangeArrowheads="1"/>
          </p:cNvSpPr>
          <p:nvPr>
            <p:ph type="title"/>
          </p:nvPr>
        </p:nvSpPr>
        <p:spPr>
          <a:xfrm>
            <a:off x="533400" y="304800"/>
            <a:ext cx="8077200" cy="1039813"/>
          </a:xfrm>
          <a:extLst>
            <a:ext uri="{91240B29-F687-4F45-9708-019B960494DF}">
              <a14:hiddenLine xmlns:a14="http://schemas.microsoft.com/office/drawing/2010/main" xmlns="" w="12700">
                <a:solidFill>
                  <a:schemeClr val="tx1"/>
                </a:solidFill>
                <a:miter lim="800000"/>
                <a:headEnd/>
                <a:tailEnd/>
              </a14:hiddenLine>
            </a:ext>
          </a:extLst>
        </p:spPr>
        <p:txBody>
          <a:bodyPr lIns="88900" tIns="46038" rIns="88900" bIns="46038"/>
          <a:lstStyle/>
          <a:p>
            <a:pPr eaLnBrk="1" hangingPunct="1">
              <a:defRPr/>
            </a:pPr>
            <a:r>
              <a:rPr lang="en-US" dirty="0" smtClean="0"/>
              <a:t>Benefits of Entrepreneurship</a:t>
            </a:r>
          </a:p>
        </p:txBody>
      </p:sp>
      <p:sp>
        <p:nvSpPr>
          <p:cNvPr id="8195" name="Rectangle 3"/>
          <p:cNvSpPr>
            <a:spLocks noGrp="1" noChangeArrowheads="1"/>
          </p:cNvSpPr>
          <p:nvPr>
            <p:ph type="body" idx="1"/>
          </p:nvPr>
        </p:nvSpPr>
        <p:spPr>
          <a:xfrm>
            <a:off x="914400" y="1719263"/>
            <a:ext cx="7442200" cy="4452937"/>
          </a:xfrm>
          <a:extLst>
            <a:ext uri="{91240B29-F687-4F45-9708-019B960494DF}">
              <a14:hiddenLine xmlns:a14="http://schemas.microsoft.com/office/drawing/2010/main" xmlns="" w="12700">
                <a:solidFill>
                  <a:schemeClr val="tx1"/>
                </a:solidFill>
                <a:miter lim="800000"/>
                <a:headEnd/>
                <a:tailEnd/>
              </a14:hiddenLine>
            </a:ext>
          </a:extLst>
        </p:spPr>
        <p:txBody>
          <a:bodyPr lIns="88900" tIns="46038" rIns="88900" bIns="46038"/>
          <a:lstStyle/>
          <a:p>
            <a:pPr eaLnBrk="1" hangingPunct="1">
              <a:lnSpc>
                <a:spcPct val="90000"/>
              </a:lnSpc>
              <a:buFont typeface="Wingdings" pitchFamily="2" charset="2"/>
              <a:buNone/>
              <a:defRPr/>
            </a:pPr>
            <a:r>
              <a:rPr lang="en-US" sz="3000" u="sng" dirty="0" smtClean="0"/>
              <a:t>The opportunity to:</a:t>
            </a:r>
          </a:p>
          <a:p>
            <a:pPr eaLnBrk="1" hangingPunct="1">
              <a:lnSpc>
                <a:spcPct val="90000"/>
              </a:lnSpc>
              <a:buFont typeface="Wingdings" pitchFamily="2" charset="2"/>
              <a:buNone/>
              <a:defRPr/>
            </a:pPr>
            <a:endParaRPr lang="en-US" sz="3000" u="sng" dirty="0" smtClean="0"/>
          </a:p>
          <a:p>
            <a:pPr eaLnBrk="1" hangingPunct="1">
              <a:lnSpc>
                <a:spcPct val="90000"/>
              </a:lnSpc>
              <a:defRPr/>
            </a:pPr>
            <a:r>
              <a:rPr lang="en-US" sz="3000" dirty="0" smtClean="0"/>
              <a:t>Create your own destiny</a:t>
            </a:r>
          </a:p>
          <a:p>
            <a:pPr marL="0" indent="0" eaLnBrk="1" hangingPunct="1">
              <a:lnSpc>
                <a:spcPct val="90000"/>
              </a:lnSpc>
              <a:buNone/>
              <a:defRPr/>
            </a:pPr>
            <a:endParaRPr lang="en-US" sz="3000" dirty="0" smtClean="0"/>
          </a:p>
          <a:p>
            <a:pPr eaLnBrk="1" hangingPunct="1">
              <a:lnSpc>
                <a:spcPct val="90000"/>
              </a:lnSpc>
              <a:defRPr/>
            </a:pPr>
            <a:r>
              <a:rPr lang="en-US" sz="3000" dirty="0" smtClean="0"/>
              <a:t>Make a difference</a:t>
            </a:r>
          </a:p>
          <a:p>
            <a:pPr marL="0" indent="0" eaLnBrk="1" hangingPunct="1">
              <a:lnSpc>
                <a:spcPct val="90000"/>
              </a:lnSpc>
              <a:buNone/>
              <a:defRPr/>
            </a:pPr>
            <a:endParaRPr lang="en-US" sz="3000" dirty="0" smtClean="0"/>
          </a:p>
          <a:p>
            <a:pPr eaLnBrk="1" hangingPunct="1">
              <a:lnSpc>
                <a:spcPct val="90000"/>
              </a:lnSpc>
              <a:defRPr/>
            </a:pPr>
            <a:r>
              <a:rPr lang="en-US" sz="3000" dirty="0" smtClean="0"/>
              <a:t>Reach your full potential</a:t>
            </a:r>
          </a:p>
        </p:txBody>
      </p:sp>
      <p:pic>
        <p:nvPicPr>
          <p:cNvPr id="10246" name="Picture 5" descr="j025703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91200" y="1066800"/>
            <a:ext cx="3076575" cy="3109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667322052"/>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left)">
                                      <p:cBhvr>
                                        <p:cTn id="7" dur="500"/>
                                        <p:tgtEl>
                                          <p:spTgt spid="8195">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5">
                                            <p:txEl>
                                              <p:pRg st="2" end="2"/>
                                            </p:txEl>
                                          </p:spTgt>
                                        </p:tgtEl>
                                        <p:attrNameLst>
                                          <p:attrName>style.visibility</p:attrName>
                                        </p:attrNameLst>
                                      </p:cBhvr>
                                      <p:to>
                                        <p:strVal val="visible"/>
                                      </p:to>
                                    </p:set>
                                    <p:animEffect transition="in" filter="wipe(left)">
                                      <p:cBhvr>
                                        <p:cTn id="12" dur="500"/>
                                        <p:tgtEl>
                                          <p:spTgt spid="819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5">
                                            <p:txEl>
                                              <p:pRg st="4" end="4"/>
                                            </p:txEl>
                                          </p:spTgt>
                                        </p:tgtEl>
                                        <p:attrNameLst>
                                          <p:attrName>style.visibility</p:attrName>
                                        </p:attrNameLst>
                                      </p:cBhvr>
                                      <p:to>
                                        <p:strVal val="visible"/>
                                      </p:to>
                                    </p:set>
                                    <p:animEffect transition="in" filter="wipe(left)">
                                      <p:cBhvr>
                                        <p:cTn id="17" dur="500"/>
                                        <p:tgtEl>
                                          <p:spTgt spid="8195">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5">
                                            <p:txEl>
                                              <p:pRg st="6" end="6"/>
                                            </p:txEl>
                                          </p:spTgt>
                                        </p:tgtEl>
                                        <p:attrNameLst>
                                          <p:attrName>style.visibility</p:attrName>
                                        </p:attrNameLst>
                                      </p:cBhvr>
                                      <p:to>
                                        <p:strVal val="visible"/>
                                      </p:to>
                                    </p:set>
                                    <p:animEffect transition="in" filter="wipe(left)">
                                      <p:cBhvr>
                                        <p:cTn id="22" dur="500"/>
                                        <p:tgtEl>
                                          <p:spTgt spid="8195">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build="p"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0"/>
          </p:nvPr>
        </p:nvSpPr>
        <p:spPr>
          <a:noFill/>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4052AB58-CF9F-44F4-B177-91590DAC45D7}" type="slidenum">
              <a:rPr lang="en-US">
                <a:solidFill>
                  <a:prstClr val="black"/>
                </a:solidFill>
                <a:latin typeface="Arial" pitchFamily="34" charset="0"/>
              </a:rPr>
              <a:pPr/>
              <a:t>8</a:t>
            </a:fld>
            <a:endParaRPr lang="en-US">
              <a:solidFill>
                <a:prstClr val="black"/>
              </a:solidFill>
              <a:latin typeface="Arial" pitchFamily="34" charset="0"/>
            </a:endParaRPr>
          </a:p>
        </p:txBody>
      </p:sp>
      <p:sp>
        <p:nvSpPr>
          <p:cNvPr id="8194" name="Rectangle 2"/>
          <p:cNvSpPr>
            <a:spLocks noGrp="1" noRot="1" noChangeArrowheads="1"/>
          </p:cNvSpPr>
          <p:nvPr>
            <p:ph type="title"/>
          </p:nvPr>
        </p:nvSpPr>
        <p:spPr>
          <a:xfrm>
            <a:off x="533400" y="304800"/>
            <a:ext cx="8077200" cy="1039813"/>
          </a:xfrm>
          <a:extLst>
            <a:ext uri="{91240B29-F687-4F45-9708-019B960494DF}">
              <a14:hiddenLine xmlns:a14="http://schemas.microsoft.com/office/drawing/2010/main" xmlns="" w="12700">
                <a:solidFill>
                  <a:schemeClr val="tx1"/>
                </a:solidFill>
                <a:miter lim="800000"/>
                <a:headEnd/>
                <a:tailEnd/>
              </a14:hiddenLine>
            </a:ext>
          </a:extLst>
        </p:spPr>
        <p:txBody>
          <a:bodyPr lIns="88900" tIns="46038" rIns="88900" bIns="46038"/>
          <a:lstStyle/>
          <a:p>
            <a:pPr eaLnBrk="1" hangingPunct="1">
              <a:defRPr/>
            </a:pPr>
            <a:r>
              <a:rPr lang="en-US" dirty="0" smtClean="0"/>
              <a:t>Benefits of Entrepreneurship</a:t>
            </a:r>
          </a:p>
        </p:txBody>
      </p:sp>
      <p:sp>
        <p:nvSpPr>
          <p:cNvPr id="8195" name="Rectangle 3"/>
          <p:cNvSpPr>
            <a:spLocks noGrp="1" noChangeArrowheads="1"/>
          </p:cNvSpPr>
          <p:nvPr>
            <p:ph type="body" idx="1"/>
          </p:nvPr>
        </p:nvSpPr>
        <p:spPr>
          <a:xfrm>
            <a:off x="914400" y="1719263"/>
            <a:ext cx="7442200" cy="4452937"/>
          </a:xfrm>
          <a:extLst>
            <a:ext uri="{91240B29-F687-4F45-9708-019B960494DF}">
              <a14:hiddenLine xmlns:a14="http://schemas.microsoft.com/office/drawing/2010/main" xmlns="" w="12700">
                <a:solidFill>
                  <a:schemeClr val="tx1"/>
                </a:solidFill>
                <a:miter lim="800000"/>
                <a:headEnd/>
                <a:tailEnd/>
              </a14:hiddenLine>
            </a:ext>
          </a:extLst>
        </p:spPr>
        <p:txBody>
          <a:bodyPr lIns="88900" tIns="46038" rIns="88900" bIns="46038"/>
          <a:lstStyle/>
          <a:p>
            <a:pPr eaLnBrk="1" hangingPunct="1">
              <a:lnSpc>
                <a:spcPct val="90000"/>
              </a:lnSpc>
              <a:buFont typeface="Wingdings" pitchFamily="2" charset="2"/>
              <a:buNone/>
              <a:defRPr/>
            </a:pPr>
            <a:r>
              <a:rPr lang="en-US" sz="3000" u="sng" dirty="0" smtClean="0"/>
              <a:t>The opportunity to:</a:t>
            </a:r>
          </a:p>
          <a:p>
            <a:pPr eaLnBrk="1" hangingPunct="1">
              <a:lnSpc>
                <a:spcPct val="90000"/>
              </a:lnSpc>
              <a:defRPr/>
            </a:pPr>
            <a:endParaRPr lang="en-US" sz="3000" dirty="0" smtClean="0"/>
          </a:p>
          <a:p>
            <a:pPr eaLnBrk="1" hangingPunct="1">
              <a:lnSpc>
                <a:spcPct val="90000"/>
              </a:lnSpc>
              <a:defRPr/>
            </a:pPr>
            <a:r>
              <a:rPr lang="en-US" sz="3000" dirty="0" smtClean="0"/>
              <a:t>Reap impressive profits</a:t>
            </a:r>
          </a:p>
          <a:p>
            <a:pPr eaLnBrk="1" hangingPunct="1">
              <a:lnSpc>
                <a:spcPct val="90000"/>
              </a:lnSpc>
              <a:defRPr/>
            </a:pPr>
            <a:endParaRPr lang="en-US" sz="3000" dirty="0"/>
          </a:p>
          <a:p>
            <a:pPr eaLnBrk="1" hangingPunct="1">
              <a:lnSpc>
                <a:spcPct val="90000"/>
              </a:lnSpc>
              <a:defRPr/>
            </a:pPr>
            <a:r>
              <a:rPr lang="en-US" sz="3000" dirty="0" smtClean="0"/>
              <a:t>Contribute to society and to be </a:t>
            </a:r>
          </a:p>
          <a:p>
            <a:pPr marL="0" indent="0" eaLnBrk="1" hangingPunct="1">
              <a:lnSpc>
                <a:spcPct val="90000"/>
              </a:lnSpc>
              <a:buNone/>
              <a:defRPr/>
            </a:pPr>
            <a:r>
              <a:rPr lang="en-US" sz="3000" dirty="0"/>
              <a:t> </a:t>
            </a:r>
            <a:r>
              <a:rPr lang="en-US" sz="3000" dirty="0" smtClean="0"/>
              <a:t>   recognized for your efforts</a:t>
            </a:r>
          </a:p>
          <a:p>
            <a:pPr marL="0" indent="0" eaLnBrk="1" hangingPunct="1">
              <a:lnSpc>
                <a:spcPct val="90000"/>
              </a:lnSpc>
              <a:buNone/>
              <a:defRPr/>
            </a:pPr>
            <a:endParaRPr lang="en-US" sz="3000" dirty="0" smtClean="0"/>
          </a:p>
          <a:p>
            <a:pPr eaLnBrk="1" hangingPunct="1">
              <a:lnSpc>
                <a:spcPct val="90000"/>
              </a:lnSpc>
              <a:defRPr/>
            </a:pPr>
            <a:r>
              <a:rPr lang="en-US" sz="3000" dirty="0" smtClean="0"/>
              <a:t>Do what you enjoy and to have fun at it </a:t>
            </a:r>
          </a:p>
        </p:txBody>
      </p:sp>
      <p:pic>
        <p:nvPicPr>
          <p:cNvPr id="10246" name="Picture 5" descr="j025703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791200" y="1066800"/>
            <a:ext cx="3076575" cy="310991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1925812164"/>
      </p:ext>
    </p:extLst>
  </p:cSld>
  <p:clrMapOvr>
    <a:masterClrMapping/>
  </p:clrMapOvr>
  <p:transition>
    <p:zoom dir="in"/>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8" fill="hold" grpId="0" nodeType="with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wipe(left)">
                                      <p:cBhvr>
                                        <p:cTn id="7" dur="500"/>
                                        <p:tgtEl>
                                          <p:spTgt spid="819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195">
                                            <p:txEl>
                                              <p:pRg st="2" end="2"/>
                                            </p:txEl>
                                          </p:spTgt>
                                        </p:tgtEl>
                                        <p:attrNameLst>
                                          <p:attrName>style.visibility</p:attrName>
                                        </p:attrNameLst>
                                      </p:cBhvr>
                                      <p:to>
                                        <p:strVal val="visible"/>
                                      </p:to>
                                    </p:set>
                                    <p:animEffect transition="in" filter="wipe(left)">
                                      <p:cBhvr>
                                        <p:cTn id="12" dur="500"/>
                                        <p:tgtEl>
                                          <p:spTgt spid="8195">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195">
                                            <p:txEl>
                                              <p:pRg st="4" end="4"/>
                                            </p:txEl>
                                          </p:spTgt>
                                        </p:tgtEl>
                                        <p:attrNameLst>
                                          <p:attrName>style.visibility</p:attrName>
                                        </p:attrNameLst>
                                      </p:cBhvr>
                                      <p:to>
                                        <p:strVal val="visible"/>
                                      </p:to>
                                    </p:set>
                                    <p:animEffect transition="in" filter="wipe(left)">
                                      <p:cBhvr>
                                        <p:cTn id="17" dur="500"/>
                                        <p:tgtEl>
                                          <p:spTgt spid="8195">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195">
                                            <p:txEl>
                                              <p:pRg st="5" end="5"/>
                                            </p:txEl>
                                          </p:spTgt>
                                        </p:tgtEl>
                                        <p:attrNameLst>
                                          <p:attrName>style.visibility</p:attrName>
                                        </p:attrNameLst>
                                      </p:cBhvr>
                                      <p:to>
                                        <p:strVal val="visible"/>
                                      </p:to>
                                    </p:set>
                                    <p:animEffect transition="in" filter="wipe(left)">
                                      <p:cBhvr>
                                        <p:cTn id="22" dur="500"/>
                                        <p:tgtEl>
                                          <p:spTgt spid="8195">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195">
                                            <p:txEl>
                                              <p:pRg st="7" end="7"/>
                                            </p:txEl>
                                          </p:spTgt>
                                        </p:tgtEl>
                                        <p:attrNameLst>
                                          <p:attrName>style.visibility</p:attrName>
                                        </p:attrNameLst>
                                      </p:cBhvr>
                                      <p:to>
                                        <p:strVal val="visible"/>
                                      </p:to>
                                    </p:set>
                                    <p:animEffect transition="in" filter="wipe(left)">
                                      <p:cBhvr>
                                        <p:cTn id="27" dur="500"/>
                                        <p:tgtEl>
                                          <p:spTgt spid="8195">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5" grpId="0" uiExpand="1" build="p"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0"/>
          </p:nvPr>
        </p:nvSpPr>
        <p:spPr>
          <a:noFill/>
        </p:spPr>
        <p:txBody>
          <a:bodyPr/>
          <a:lstStyle>
            <a:lvl1pPr>
              <a:defRPr>
                <a:solidFill>
                  <a:schemeClr val="tx1"/>
                </a:solidFill>
                <a:latin typeface="Garamond" pitchFamily="18" charset="0"/>
              </a:defRPr>
            </a:lvl1pPr>
            <a:lvl2pPr marL="742950" indent="-285750">
              <a:defRPr>
                <a:solidFill>
                  <a:schemeClr val="tx1"/>
                </a:solidFill>
                <a:latin typeface="Garamond" pitchFamily="18" charset="0"/>
              </a:defRPr>
            </a:lvl2pPr>
            <a:lvl3pPr marL="1143000" indent="-228600">
              <a:defRPr>
                <a:solidFill>
                  <a:schemeClr val="tx1"/>
                </a:solidFill>
                <a:latin typeface="Garamond" pitchFamily="18" charset="0"/>
              </a:defRPr>
            </a:lvl3pPr>
            <a:lvl4pPr marL="1600200" indent="-228600">
              <a:defRPr>
                <a:solidFill>
                  <a:schemeClr val="tx1"/>
                </a:solidFill>
                <a:latin typeface="Garamond" pitchFamily="18" charset="0"/>
              </a:defRPr>
            </a:lvl4pPr>
            <a:lvl5pPr marL="2057400" indent="-228600">
              <a:defRPr>
                <a:solidFill>
                  <a:schemeClr val="tx1"/>
                </a:solidFill>
                <a:latin typeface="Garamond" pitchFamily="18" charset="0"/>
              </a:defRPr>
            </a:lvl5pPr>
            <a:lvl6pPr marL="2514600" indent="-228600" eaLnBrk="0" fontAlgn="base" hangingPunct="0">
              <a:spcBef>
                <a:spcPct val="0"/>
              </a:spcBef>
              <a:spcAft>
                <a:spcPct val="0"/>
              </a:spcAft>
              <a:defRPr>
                <a:solidFill>
                  <a:schemeClr val="tx1"/>
                </a:solidFill>
                <a:latin typeface="Garamond" pitchFamily="18" charset="0"/>
              </a:defRPr>
            </a:lvl6pPr>
            <a:lvl7pPr marL="2971800" indent="-228600" eaLnBrk="0" fontAlgn="base" hangingPunct="0">
              <a:spcBef>
                <a:spcPct val="0"/>
              </a:spcBef>
              <a:spcAft>
                <a:spcPct val="0"/>
              </a:spcAft>
              <a:defRPr>
                <a:solidFill>
                  <a:schemeClr val="tx1"/>
                </a:solidFill>
                <a:latin typeface="Garamond" pitchFamily="18" charset="0"/>
              </a:defRPr>
            </a:lvl7pPr>
            <a:lvl8pPr marL="3429000" indent="-228600" eaLnBrk="0" fontAlgn="base" hangingPunct="0">
              <a:spcBef>
                <a:spcPct val="0"/>
              </a:spcBef>
              <a:spcAft>
                <a:spcPct val="0"/>
              </a:spcAft>
              <a:defRPr>
                <a:solidFill>
                  <a:schemeClr val="tx1"/>
                </a:solidFill>
                <a:latin typeface="Garamond" pitchFamily="18" charset="0"/>
              </a:defRPr>
            </a:lvl8pPr>
            <a:lvl9pPr marL="3886200" indent="-228600" eaLnBrk="0" fontAlgn="base" hangingPunct="0">
              <a:spcBef>
                <a:spcPct val="0"/>
              </a:spcBef>
              <a:spcAft>
                <a:spcPct val="0"/>
              </a:spcAft>
              <a:defRPr>
                <a:solidFill>
                  <a:schemeClr val="tx1"/>
                </a:solidFill>
                <a:latin typeface="Garamond" pitchFamily="18" charset="0"/>
              </a:defRPr>
            </a:lvl9pPr>
          </a:lstStyle>
          <a:p>
            <a:fld id="{3B2751B6-83FF-42DF-A4DE-D0D8CD8251B1}" type="slidenum">
              <a:rPr lang="en-US">
                <a:latin typeface="Arial" pitchFamily="34" charset="0"/>
              </a:rPr>
              <a:pPr/>
              <a:t>9</a:t>
            </a:fld>
            <a:endParaRPr lang="en-US">
              <a:latin typeface="Arial" pitchFamily="34" charset="0"/>
            </a:endParaRPr>
          </a:p>
        </p:txBody>
      </p:sp>
      <p:sp>
        <p:nvSpPr>
          <p:cNvPr id="10242" name="Rectangle 2"/>
          <p:cNvSpPr>
            <a:spLocks noGrp="1" noRot="1" noChangeArrowheads="1"/>
          </p:cNvSpPr>
          <p:nvPr>
            <p:ph type="title"/>
          </p:nvPr>
        </p:nvSpPr>
        <p:spPr>
          <a:xfrm>
            <a:off x="457200" y="631825"/>
            <a:ext cx="8148638" cy="571500"/>
          </a:xfrm>
          <a:extLst>
            <a:ext uri="{91240B29-F687-4F45-9708-019B960494DF}">
              <a14:hiddenLine xmlns:a14="http://schemas.microsoft.com/office/drawing/2010/main" xmlns="" w="12700">
                <a:solidFill>
                  <a:schemeClr val="tx1"/>
                </a:solidFill>
                <a:miter lim="800000"/>
                <a:headEnd/>
                <a:tailEnd/>
              </a14:hiddenLine>
            </a:ext>
          </a:extLst>
        </p:spPr>
        <p:txBody>
          <a:bodyPr lIns="88900" tIns="46038" rIns="88900" bIns="46038">
            <a:normAutofit fontScale="90000"/>
          </a:bodyPr>
          <a:lstStyle/>
          <a:p>
            <a:pPr eaLnBrk="1" hangingPunct="1">
              <a:defRPr/>
            </a:pPr>
            <a:r>
              <a:rPr lang="en-US" dirty="0" smtClean="0"/>
              <a:t>Drawbacks of Entrepreneurship</a:t>
            </a:r>
          </a:p>
        </p:txBody>
      </p:sp>
      <p:sp>
        <p:nvSpPr>
          <p:cNvPr id="10243" name="Rectangle 3"/>
          <p:cNvSpPr>
            <a:spLocks noGrp="1" noChangeArrowheads="1"/>
          </p:cNvSpPr>
          <p:nvPr>
            <p:ph type="body" idx="1"/>
          </p:nvPr>
        </p:nvSpPr>
        <p:spPr>
          <a:xfrm>
            <a:off x="574675" y="1633538"/>
            <a:ext cx="8004175" cy="4324350"/>
          </a:xfrm>
          <a:extLst>
            <a:ext uri="{91240B29-F687-4F45-9708-019B960494DF}">
              <a14:hiddenLine xmlns:a14="http://schemas.microsoft.com/office/drawing/2010/main" xmlns="" w="12700">
                <a:solidFill>
                  <a:schemeClr val="tx1"/>
                </a:solidFill>
                <a:miter lim="800000"/>
                <a:headEnd/>
                <a:tailEnd/>
              </a14:hiddenLine>
            </a:ext>
          </a:extLst>
        </p:spPr>
        <p:txBody>
          <a:bodyPr lIns="88900" tIns="46038" rIns="88900" bIns="46038"/>
          <a:lstStyle/>
          <a:p>
            <a:pPr>
              <a:defRPr/>
            </a:pPr>
            <a:r>
              <a:rPr lang="en-US" sz="3000" dirty="0"/>
              <a:t>Uncertainty of </a:t>
            </a:r>
            <a:r>
              <a:rPr lang="en-US" sz="3000" dirty="0" smtClean="0"/>
              <a:t>income</a:t>
            </a:r>
          </a:p>
          <a:p>
            <a:pPr>
              <a:defRPr/>
            </a:pPr>
            <a:endParaRPr lang="en-US" sz="3000" dirty="0"/>
          </a:p>
          <a:p>
            <a:pPr>
              <a:defRPr/>
            </a:pPr>
            <a:r>
              <a:rPr lang="en-US" sz="3000" dirty="0" smtClean="0"/>
              <a:t>Risk </a:t>
            </a:r>
            <a:r>
              <a:rPr lang="en-US" sz="3000" dirty="0"/>
              <a:t>of losing your entire </a:t>
            </a:r>
            <a:r>
              <a:rPr lang="en-US" sz="3000" dirty="0" smtClean="0"/>
              <a:t>investment</a:t>
            </a:r>
          </a:p>
          <a:p>
            <a:pPr>
              <a:defRPr/>
            </a:pPr>
            <a:endParaRPr lang="en-US" sz="3000" dirty="0"/>
          </a:p>
          <a:p>
            <a:pPr>
              <a:defRPr/>
            </a:pPr>
            <a:r>
              <a:rPr lang="en-US" sz="3000" dirty="0" smtClean="0"/>
              <a:t>Long </a:t>
            </a:r>
            <a:r>
              <a:rPr lang="en-US" sz="3000" dirty="0"/>
              <a:t>hours and hard work</a:t>
            </a:r>
          </a:p>
          <a:p>
            <a:pPr eaLnBrk="1" hangingPunct="1">
              <a:defRPr/>
            </a:pPr>
            <a:endParaRPr lang="en-US" sz="3000" dirty="0" smtClean="0"/>
          </a:p>
        </p:txBody>
      </p:sp>
      <p:pic>
        <p:nvPicPr>
          <p:cNvPr id="11270" name="Picture 4"/>
          <p:cNvPicPr>
            <a:picLocks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02250" y="4114800"/>
            <a:ext cx="3460750" cy="23050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239512776"/>
      </p:ext>
    </p:extLst>
  </p:cSld>
  <p:clrMapOvr>
    <a:masterClrMapping/>
  </p:clrMapOvr>
  <p:transition>
    <p:zo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wipe(left)">
                                      <p:cBhvr>
                                        <p:cTn id="7" dur="500"/>
                                        <p:tgtEl>
                                          <p:spTgt spid="1024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243">
                                            <p:txEl>
                                              <p:pRg st="2" end="2"/>
                                            </p:txEl>
                                          </p:spTgt>
                                        </p:tgtEl>
                                        <p:attrNameLst>
                                          <p:attrName>style.visibility</p:attrName>
                                        </p:attrNameLst>
                                      </p:cBhvr>
                                      <p:to>
                                        <p:strVal val="visible"/>
                                      </p:to>
                                    </p:set>
                                    <p:animEffect transition="in" filter="wipe(left)">
                                      <p:cBhvr>
                                        <p:cTn id="12" dur="500"/>
                                        <p:tgtEl>
                                          <p:spTgt spid="1024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0243">
                                            <p:txEl>
                                              <p:pRg st="4" end="4"/>
                                            </p:txEl>
                                          </p:spTgt>
                                        </p:tgtEl>
                                        <p:attrNameLst>
                                          <p:attrName>style.visibility</p:attrName>
                                        </p:attrNameLst>
                                      </p:cBhvr>
                                      <p:to>
                                        <p:strVal val="visible"/>
                                      </p:to>
                                    </p:set>
                                    <p:animEffect transition="in" filter="wipe(left)">
                                      <p:cBhvr>
                                        <p:cTn id="17" dur="500"/>
                                        <p:tgtEl>
                                          <p:spTgt spid="1024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autoUpdateAnimBg="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155</TotalTime>
  <Words>459</Words>
  <Application>Microsoft Office PowerPoint</Application>
  <PresentationFormat>On-screen Show (4:3)</PresentationFormat>
  <Paragraphs>108</Paragraphs>
  <Slides>13</Slides>
  <Notes>7</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ENTREPRENEURSHIP </vt:lpstr>
      <vt:lpstr>Objectives</vt:lpstr>
      <vt:lpstr>Who Is an Entrepreneur?</vt:lpstr>
      <vt:lpstr>Characteristics of Entrepreneurs</vt:lpstr>
      <vt:lpstr>Characteristics of Entrepreneurs</vt:lpstr>
      <vt:lpstr>Entrepreneurship</vt:lpstr>
      <vt:lpstr>Benefits of Entrepreneurship</vt:lpstr>
      <vt:lpstr>Benefits of Entrepreneurship</vt:lpstr>
      <vt:lpstr>Drawbacks of Entrepreneurship</vt:lpstr>
      <vt:lpstr>Drawbacks of Entrepreneurship</vt:lpstr>
      <vt:lpstr>You Be The Consultant..</vt:lpstr>
      <vt:lpstr>Slide 12</vt:lpstr>
      <vt:lpstr>Lecture Review</vt:lpstr>
    </vt:vector>
  </TitlesOfParts>
  <Company>MyCompanyName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dc:title>
  <dc:creator>MyUserName</dc:creator>
  <cp:lastModifiedBy>Administrator</cp:lastModifiedBy>
  <cp:revision>12</cp:revision>
  <dcterms:created xsi:type="dcterms:W3CDTF">2013-09-29T07:52:42Z</dcterms:created>
  <dcterms:modified xsi:type="dcterms:W3CDTF">2013-09-30T04:23:09Z</dcterms:modified>
</cp:coreProperties>
</file>