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387" r:id="rId3"/>
    <p:sldId id="386" r:id="rId4"/>
    <p:sldId id="472" r:id="rId5"/>
    <p:sldId id="475" r:id="rId6"/>
    <p:sldId id="470" r:id="rId7"/>
    <p:sldId id="476" r:id="rId8"/>
    <p:sldId id="477" r:id="rId9"/>
    <p:sldId id="478" r:id="rId10"/>
    <p:sldId id="479" r:id="rId11"/>
    <p:sldId id="480" r:id="rId12"/>
    <p:sldId id="421" r:id="rId13"/>
    <p:sldId id="482" r:id="rId14"/>
    <p:sldId id="426" r:id="rId15"/>
    <p:sldId id="33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4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5B88A-C841-402B-B2F9-EDF798484FBC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A5EB-6F79-4447-ABC5-06DD993480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8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68825" cy="34258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D2A9D-C42A-44AC-900E-3182D6EF3523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415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63CC-078F-47B4-AA3E-A5B7333ACB99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7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8411-7525-4086-B6B6-BB6746C52659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0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7289-B9C9-4F1E-8DB2-28326F594D49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09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08455-91A6-4852-8F2C-99B70AC3BA1F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246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952-1EDD-4418-8E4E-1516F9BF204B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211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8BC3-5BA0-4F4A-B192-253B2FBD2906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89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1DBC-18A5-42D9-9AD5-6B1463DBDC8C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14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C4239-AEBE-44FC-BB13-22AB288F0D8E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688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19C5-5107-4471-B8D5-02D071C4B680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65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9BCE-FE86-443F-8B5D-1BBBAFFB089A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5244F-8801-4EB7-BA34-2E766F54FC95}" type="datetime1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19BCC-EB6D-4706-855E-B16354E90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90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Lecture No: 24</a:t>
            </a:r>
            <a:endParaRPr lang="en-US" sz="20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Resource Person:</a:t>
            </a:r>
          </a:p>
          <a:p>
            <a:pPr marL="0" indent="0" algn="ctr">
              <a:buNone/>
            </a:pPr>
            <a:r>
              <a:rPr lang="en-US" sz="3600" dirty="0" smtClean="0"/>
              <a:t>Malik </a:t>
            </a:r>
            <a:r>
              <a:rPr lang="en-US" sz="3600" dirty="0" err="1" smtClean="0"/>
              <a:t>Jawad</a:t>
            </a:r>
            <a:r>
              <a:rPr lang="en-US" sz="3600" dirty="0" smtClean="0"/>
              <a:t> </a:t>
            </a:r>
            <a:r>
              <a:rPr lang="en-US" sz="3600" dirty="0" err="1" smtClean="0"/>
              <a:t>Saboor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2000" dirty="0" smtClean="0"/>
              <a:t>Assistant Professor</a:t>
            </a:r>
          </a:p>
          <a:p>
            <a:pPr marL="0" indent="0" algn="ctr">
              <a:buNone/>
            </a:pPr>
            <a:r>
              <a:rPr lang="en-US" sz="2000" dirty="0" smtClean="0"/>
              <a:t>Department of Management Sciences</a:t>
            </a:r>
          </a:p>
          <a:p>
            <a:pPr marL="0" indent="0" algn="ctr">
              <a:buNone/>
            </a:pPr>
            <a:r>
              <a:rPr lang="en-US" sz="2000" dirty="0" smtClean="0"/>
              <a:t>COMSATS Institute of Information Technology</a:t>
            </a:r>
          </a:p>
          <a:p>
            <a:pPr marL="0" indent="0" algn="ctr">
              <a:buNone/>
            </a:pPr>
            <a:r>
              <a:rPr lang="en-US" sz="2000" dirty="0" smtClean="0"/>
              <a:t>Islamabad.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19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Promotion represents </a:t>
            </a:r>
            <a:r>
              <a:rPr lang="en-US" sz="2800" dirty="0" err="1" smtClean="0"/>
              <a:t>tthe</a:t>
            </a:r>
            <a:r>
              <a:rPr lang="en-US" sz="2800" dirty="0" smtClean="0"/>
              <a:t> communication of information about the product with the goal of generating a positive customer response. </a:t>
            </a:r>
          </a:p>
          <a:p>
            <a:pPr>
              <a:defRPr/>
            </a:pPr>
            <a:r>
              <a:rPr lang="en-US" sz="2800" dirty="0" smtClean="0"/>
              <a:t>Advertising</a:t>
            </a:r>
          </a:p>
          <a:p>
            <a:pPr>
              <a:defRPr/>
            </a:pPr>
            <a:r>
              <a:rPr lang="en-US" sz="2800" dirty="0" smtClean="0"/>
              <a:t>Personal selling &amp; sales force</a:t>
            </a:r>
          </a:p>
          <a:p>
            <a:pPr>
              <a:defRPr/>
            </a:pPr>
            <a:r>
              <a:rPr lang="en-US" sz="2800" dirty="0" smtClean="0"/>
              <a:t>Sales promotions</a:t>
            </a:r>
          </a:p>
          <a:p>
            <a:pPr>
              <a:defRPr/>
            </a:pPr>
            <a:r>
              <a:rPr lang="en-US" sz="2800" dirty="0" smtClean="0"/>
              <a:t>Public relations &amp; publicity</a:t>
            </a:r>
          </a:p>
          <a:p>
            <a:pPr>
              <a:defRPr/>
            </a:pPr>
            <a:r>
              <a:rPr lang="en-US" sz="2800" dirty="0" smtClean="0"/>
              <a:t>Marketing communications budget</a:t>
            </a:r>
          </a:p>
          <a:p>
            <a:pPr>
              <a:defRPr/>
            </a:pPr>
            <a:endParaRPr lang="en-US" sz="2800" dirty="0"/>
          </a:p>
        </p:txBody>
      </p:sp>
      <p:pic>
        <p:nvPicPr>
          <p:cNvPr id="6" name="Picture 6" descr="MPj031696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192462"/>
            <a:ext cx="2667000" cy="176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94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Marketing Wheel of Fortune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59457" y="1196454"/>
            <a:ext cx="24793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Customer, Product &amp; Competitors Research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24767" y="2012286"/>
            <a:ext cx="2590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Product Development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31591" y="3713455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Pricing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03878" y="6019800"/>
            <a:ext cx="1981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Label &amp; Packaging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6026624"/>
            <a:ext cx="13335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37" y="4953000"/>
            <a:ext cx="2895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Advertising, Promotion &amp; PR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8725" y="3590204"/>
            <a:ext cx="16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1804284"/>
            <a:ext cx="1295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Customer Service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239000" y="4235903"/>
            <a:ext cx="0" cy="1783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1"/>
            <a:endCxn id="12" idx="3"/>
          </p:cNvCxnSpPr>
          <p:nvPr/>
        </p:nvCxnSpPr>
        <p:spPr>
          <a:xfrm flipH="1">
            <a:off x="4610100" y="6204466"/>
            <a:ext cx="1393778" cy="12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1"/>
          </p:cNvCxnSpPr>
          <p:nvPr/>
        </p:nvCxnSpPr>
        <p:spPr>
          <a:xfrm flipH="1" flipV="1">
            <a:off x="1978925" y="5322332"/>
            <a:ext cx="1297675" cy="894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295400" y="3959536"/>
            <a:ext cx="0" cy="993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295400" y="2551120"/>
            <a:ext cx="0" cy="1039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2" name="Straight Arrow Connector 8191"/>
          <p:cNvCxnSpPr/>
          <p:nvPr/>
        </p:nvCxnSpPr>
        <p:spPr>
          <a:xfrm flipV="1">
            <a:off x="1828800" y="1519619"/>
            <a:ext cx="1330657" cy="284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4" name="Straight Arrow Connector 8193"/>
          <p:cNvCxnSpPr/>
          <p:nvPr/>
        </p:nvCxnSpPr>
        <p:spPr>
          <a:xfrm>
            <a:off x="5638800" y="1295400"/>
            <a:ext cx="885967" cy="716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8" name="Straight Arrow Connector 8197"/>
          <p:cNvCxnSpPr/>
          <p:nvPr/>
        </p:nvCxnSpPr>
        <p:spPr>
          <a:xfrm>
            <a:off x="6994478" y="2381618"/>
            <a:ext cx="0" cy="1331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Picture 819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6736" y="2381618"/>
            <a:ext cx="3597891" cy="254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16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Small Business Marketing is Different</a:t>
            </a:r>
            <a:endParaRPr lang="en-US" sz="4200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dirty="0" smtClean="0"/>
              <a:t>$ Difference</a:t>
            </a:r>
          </a:p>
          <a:p>
            <a:endParaRPr lang="en-US" dirty="0"/>
          </a:p>
          <a:p>
            <a:r>
              <a:rPr lang="en-US" dirty="0" smtClean="0"/>
              <a:t>Staffing Difference</a:t>
            </a:r>
          </a:p>
          <a:p>
            <a:endParaRPr lang="en-US" dirty="0"/>
          </a:p>
          <a:p>
            <a:r>
              <a:rPr lang="en-US" dirty="0" smtClean="0"/>
              <a:t>Creative Difference</a:t>
            </a:r>
          </a:p>
          <a:p>
            <a:endParaRPr lang="en-US" dirty="0"/>
          </a:p>
          <a:p>
            <a:r>
              <a:rPr lang="en-US" dirty="0" smtClean="0"/>
              <a:t>Strategic Difference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3962400"/>
            <a:ext cx="2143125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2014182"/>
            <a:ext cx="27432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88475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Small Business Marketing Advantage</a:t>
            </a:r>
            <a:endParaRPr lang="en-US" sz="4200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Small Business do not have to </a:t>
            </a:r>
          </a:p>
          <a:p>
            <a:endParaRPr lang="en-US" dirty="0"/>
          </a:p>
          <a:p>
            <a:r>
              <a:rPr lang="en-US" dirty="0" smtClean="0"/>
              <a:t>Spend Million trying to Understand Customers</a:t>
            </a:r>
          </a:p>
          <a:p>
            <a:endParaRPr lang="en-US" dirty="0"/>
          </a:p>
          <a:p>
            <a:r>
              <a:rPr lang="en-US" dirty="0" smtClean="0"/>
              <a:t>Better Customer Relationship Possibilities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2800" y="1676400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64654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152400"/>
            <a:ext cx="7543800" cy="12223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dirty="0"/>
              <a:t>Be a Trend-Tracker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3375"/>
            <a:ext cx="6019800" cy="464820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8900" tIns="46038" rIns="88900" bIns="46038"/>
          <a:lstStyle/>
          <a:p>
            <a:r>
              <a:rPr lang="en-US" sz="2800" dirty="0"/>
              <a:t>Read many diverse current publications</a:t>
            </a:r>
          </a:p>
          <a:p>
            <a:r>
              <a:rPr lang="en-US" sz="2800" dirty="0"/>
              <a:t>Watch top 10 TV shows</a:t>
            </a:r>
          </a:p>
          <a:p>
            <a:r>
              <a:rPr lang="en-US" sz="2800" dirty="0"/>
              <a:t>See the top 10 movies</a:t>
            </a:r>
          </a:p>
          <a:p>
            <a:r>
              <a:rPr lang="en-US" sz="2800" dirty="0"/>
              <a:t>Talk to at least 150 customers a year</a:t>
            </a:r>
          </a:p>
          <a:p>
            <a:r>
              <a:rPr lang="en-US" sz="2800" dirty="0"/>
              <a:t>Talk with the 10 smartest people you know</a:t>
            </a:r>
          </a:p>
          <a:p>
            <a:r>
              <a:rPr lang="en-US" sz="2800" dirty="0"/>
              <a:t>Listen to your children and their friends</a:t>
            </a:r>
          </a:p>
        </p:txBody>
      </p:sp>
      <p:pic>
        <p:nvPicPr>
          <p:cNvPr id="89093" name="Picture 5" descr="j03877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441575"/>
            <a:ext cx="201136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85891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1" y="328282"/>
            <a:ext cx="7772400" cy="1470025"/>
          </a:xfrm>
        </p:spPr>
        <p:txBody>
          <a:bodyPr/>
          <a:lstStyle/>
          <a:p>
            <a:r>
              <a:rPr lang="en-US" dirty="0" smtClean="0"/>
              <a:t>Lecture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5767" y="152400"/>
            <a:ext cx="2209800" cy="1685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5621867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Reference: Essentials of Entrepreneurship &amp; Small Business Management, Zimmer, Scarborough &amp;Wilson, 5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997838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hangingPunct="0">
              <a:buFont typeface="Arial" pitchFamily="34" charset="0"/>
              <a:buChar char="•"/>
            </a:pPr>
            <a:r>
              <a:rPr lang="en-US" sz="2400" dirty="0"/>
              <a:t>Discuss the “four Ps” of marketing—product, place, price, and promotion—and their role in building a successful marketing strategy.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400" dirty="0"/>
              <a:t>Marketing Wheel of Fortune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400" dirty="0"/>
              <a:t>How Small Business Marketing differs from Corporations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400" dirty="0"/>
              <a:t>Small Business Marketing </a:t>
            </a:r>
            <a:r>
              <a:rPr lang="en-US" sz="2400" dirty="0" smtClean="0"/>
              <a:t>Advantage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813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66800" y="228600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Previous Lecture Review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6600" y="85299"/>
            <a:ext cx="1981104" cy="19270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22098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 smtClean="0"/>
              <a:t>Define </a:t>
            </a:r>
            <a:r>
              <a:rPr lang="en-US" sz="2800" dirty="0" err="1" smtClean="0"/>
              <a:t>Intrapreneurs</a:t>
            </a:r>
            <a:endParaRPr lang="en-US" sz="2800" dirty="0"/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/>
              <a:t>Types of Corporate Entrepreneurship</a:t>
            </a:r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/>
              <a:t>Compensation of </a:t>
            </a:r>
            <a:r>
              <a:rPr lang="en-US" sz="2800" dirty="0" err="1"/>
              <a:t>Intrapreneurs</a:t>
            </a:r>
            <a:endParaRPr lang="en-US" sz="2800" dirty="0"/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 smtClean="0"/>
              <a:t>Barriers to </a:t>
            </a:r>
            <a:r>
              <a:rPr lang="en-US" sz="2800" dirty="0" err="1" smtClean="0"/>
              <a:t>Intrapreneurship</a:t>
            </a:r>
            <a:endParaRPr lang="en-US" sz="2800" dirty="0"/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 smtClean="0"/>
              <a:t>Freedom Factors attached to </a:t>
            </a:r>
            <a:r>
              <a:rPr lang="en-US" sz="2800" dirty="0" err="1" smtClean="0"/>
              <a:t>Intrapreneurship</a:t>
            </a:r>
            <a:endParaRPr lang="en-US" sz="2800" dirty="0" smtClean="0"/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 smtClean="0"/>
              <a:t>Advantages/ Disadvantages of </a:t>
            </a:r>
            <a:r>
              <a:rPr lang="en-US" sz="2800" dirty="0" err="1" smtClean="0"/>
              <a:t>Intrapreneurship</a:t>
            </a:r>
            <a:endParaRPr lang="en-US" sz="2800" dirty="0" smtClean="0"/>
          </a:p>
          <a:p>
            <a:pPr marL="457200" indent="-457200" hangingPunct="0">
              <a:buFont typeface="Arial" pitchFamily="34" charset="0"/>
              <a:buChar char="•"/>
            </a:pPr>
            <a:r>
              <a:rPr lang="en-US" sz="2800" dirty="0" smtClean="0"/>
              <a:t>Ten Commandments of </a:t>
            </a:r>
            <a:r>
              <a:rPr lang="en-US" sz="2800" dirty="0" err="1" smtClean="0"/>
              <a:t>Intrapreneurship</a:t>
            </a:r>
            <a:endParaRPr lang="en-US" sz="2800" dirty="0" smtClean="0"/>
          </a:p>
          <a:p>
            <a:pPr marL="457200" indent="-457200" hangingPunct="0">
              <a:buFont typeface="Arial" pitchFamily="34" charset="0"/>
              <a:buChar char="•"/>
            </a:pPr>
            <a:endParaRPr lang="en-US" sz="2800" dirty="0"/>
          </a:p>
          <a:p>
            <a:pPr marL="457200" indent="-457200" hangingPunct="0">
              <a:buFont typeface="Arial" pitchFamily="34" charset="0"/>
              <a:buChar char="•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57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21" y="328282"/>
            <a:ext cx="7772400" cy="1470025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3644" y="31845"/>
            <a:ext cx="2330355" cy="233035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" y="1295400"/>
            <a:ext cx="8382000" cy="546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2057399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/>
              <a:t>Discuss the “four Ps” of marketing—product, place, price, and promotion—and their role in building a successful marketing strategy</a:t>
            </a:r>
            <a:r>
              <a:rPr lang="en-US" sz="2800" dirty="0" smtClean="0"/>
              <a:t>.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 smtClean="0"/>
              <a:t>Marketing Wheel of Fortune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 smtClean="0"/>
              <a:t>How Small Business Marketing differs from Corporations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n-US" sz="2800" dirty="0" smtClean="0"/>
              <a:t>Small Business Marketing </a:t>
            </a:r>
            <a:r>
              <a:rPr lang="en-US" sz="2800" dirty="0" smtClean="0"/>
              <a:t>Advantage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112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Marketing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Marketing is the activity, set of institutions, and processes for creating, communicating, delivering, and exchanging offerings that have value for customers, clients, partners, and society at large. </a:t>
            </a:r>
            <a:r>
              <a:rPr lang="en-US" dirty="0" smtClean="0"/>
              <a:t> </a:t>
            </a:r>
            <a:r>
              <a:rPr lang="en-US" sz="2400" dirty="0" smtClean="0"/>
              <a:t>(American Marketing Association)</a:t>
            </a:r>
          </a:p>
        </p:txBody>
      </p:sp>
    </p:spTree>
    <p:extLst>
      <p:ext uri="{BB962C8B-B14F-4D97-AF65-F5344CB8AC3E}">
        <p14:creationId xmlns:p14="http://schemas.microsoft.com/office/powerpoint/2010/main" xmlns="" val="21684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Marketing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The process of creating and delivering desired goods and services to the customers.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Process through which you make and keep customers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Matchmaker between what you are selling and what customers are willing to buy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248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78063" y="520700"/>
            <a:ext cx="5327650" cy="650875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0000"/>
          </a:bodyPr>
          <a:lstStyle/>
          <a:p>
            <a:r>
              <a:rPr lang="en-US" sz="3700" dirty="0"/>
              <a:t>The Marketing Mix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9438" y="1684338"/>
            <a:ext cx="3665537" cy="3232150"/>
          </a:xfr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u="sng" dirty="0"/>
              <a:t>P</a:t>
            </a:r>
            <a:r>
              <a:rPr lang="en-US" dirty="0"/>
              <a:t>roduct</a:t>
            </a:r>
          </a:p>
          <a:p>
            <a:pPr>
              <a:buFont typeface="Wingdings" pitchFamily="2" charset="2"/>
              <a:buNone/>
            </a:pPr>
            <a:r>
              <a:rPr lang="en-US" u="sng" dirty="0"/>
              <a:t>P</a:t>
            </a:r>
            <a:r>
              <a:rPr lang="en-US" dirty="0"/>
              <a:t>lace</a:t>
            </a:r>
          </a:p>
          <a:p>
            <a:pPr>
              <a:buFont typeface="Wingdings" pitchFamily="2" charset="2"/>
              <a:buNone/>
            </a:pPr>
            <a:r>
              <a:rPr lang="en-US" u="sng" dirty="0"/>
              <a:t>P</a:t>
            </a:r>
            <a:r>
              <a:rPr lang="en-US" dirty="0"/>
              <a:t>rice</a:t>
            </a:r>
          </a:p>
          <a:p>
            <a:pPr>
              <a:buFont typeface="Wingdings" pitchFamily="2" charset="2"/>
              <a:buNone/>
            </a:pPr>
            <a:r>
              <a:rPr lang="en-US" u="sng" dirty="0"/>
              <a:t>P</a:t>
            </a:r>
            <a:r>
              <a:rPr lang="en-US" dirty="0"/>
              <a:t>romotion</a:t>
            </a:r>
          </a:p>
        </p:txBody>
      </p:sp>
      <p:pic>
        <p:nvPicPr>
          <p:cNvPr id="111620" name="Picture 4" descr="j0213527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12795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1621" name="Picture 5" descr="MPj038270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209800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1622" name="Picture 6" descr="MPj031696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48200"/>
            <a:ext cx="2667000" cy="176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1623" name="Picture 7" descr="MPj0177933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020768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 smtClean="0"/>
              <a:t>The term "product" refers to tangible, physical products as well as services</a:t>
            </a:r>
          </a:p>
          <a:p>
            <a:pPr>
              <a:defRPr/>
            </a:pPr>
            <a:r>
              <a:rPr lang="en-US" sz="2400" dirty="0" smtClean="0"/>
              <a:t>Brand name</a:t>
            </a:r>
          </a:p>
          <a:p>
            <a:pPr>
              <a:defRPr/>
            </a:pPr>
            <a:r>
              <a:rPr lang="en-US" sz="2400" dirty="0" smtClean="0"/>
              <a:t>Functionality</a:t>
            </a:r>
          </a:p>
          <a:p>
            <a:pPr>
              <a:defRPr/>
            </a:pPr>
            <a:r>
              <a:rPr lang="en-US" sz="2400" dirty="0" smtClean="0"/>
              <a:t>Styling</a:t>
            </a:r>
          </a:p>
          <a:p>
            <a:pPr>
              <a:defRPr/>
            </a:pPr>
            <a:r>
              <a:rPr lang="en-US" sz="2400" dirty="0" smtClean="0"/>
              <a:t>Quality</a:t>
            </a:r>
          </a:p>
          <a:p>
            <a:pPr>
              <a:defRPr/>
            </a:pPr>
            <a:r>
              <a:rPr lang="en-US" sz="2400" dirty="0" smtClean="0"/>
              <a:t>Safety</a:t>
            </a:r>
          </a:p>
          <a:p>
            <a:pPr>
              <a:defRPr/>
            </a:pPr>
            <a:r>
              <a:rPr lang="en-US" sz="2400" dirty="0" smtClean="0"/>
              <a:t>Packaging</a:t>
            </a:r>
          </a:p>
          <a:p>
            <a:pPr>
              <a:defRPr/>
            </a:pPr>
            <a:r>
              <a:rPr lang="en-US" sz="2400" dirty="0" smtClean="0"/>
              <a:t>Repairs and Support</a:t>
            </a:r>
          </a:p>
          <a:p>
            <a:pPr>
              <a:defRPr/>
            </a:pPr>
            <a:r>
              <a:rPr lang="en-US" sz="2400" dirty="0" smtClean="0"/>
              <a:t>Warranty</a:t>
            </a:r>
          </a:p>
          <a:p>
            <a:pPr>
              <a:defRPr/>
            </a:pPr>
            <a:r>
              <a:rPr lang="en-US" sz="2400" dirty="0" smtClean="0"/>
              <a:t>Accessories and services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7" descr="MPj017793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657600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90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Pricing strategy</a:t>
            </a:r>
          </a:p>
          <a:p>
            <a:pPr>
              <a:defRPr/>
            </a:pPr>
            <a:r>
              <a:rPr lang="en-US" dirty="0" smtClean="0"/>
              <a:t>Suggested retail price</a:t>
            </a:r>
          </a:p>
          <a:p>
            <a:pPr>
              <a:defRPr/>
            </a:pPr>
            <a:r>
              <a:rPr lang="en-US" dirty="0" smtClean="0"/>
              <a:t>Volume discounts and wholesale pricing</a:t>
            </a:r>
          </a:p>
          <a:p>
            <a:pPr>
              <a:defRPr/>
            </a:pPr>
            <a:r>
              <a:rPr lang="en-US" dirty="0" smtClean="0"/>
              <a:t>Cash and early payment discounts</a:t>
            </a:r>
          </a:p>
          <a:p>
            <a:pPr>
              <a:defRPr/>
            </a:pPr>
            <a:r>
              <a:rPr lang="en-US" dirty="0" smtClean="0"/>
              <a:t>Seasonal pricing</a:t>
            </a:r>
          </a:p>
          <a:p>
            <a:pPr>
              <a:defRPr/>
            </a:pPr>
            <a:r>
              <a:rPr lang="en-US" dirty="0" smtClean="0"/>
              <a:t>Bundling</a:t>
            </a:r>
          </a:p>
          <a:p>
            <a:pPr>
              <a:defRPr/>
            </a:pPr>
            <a:r>
              <a:rPr lang="en-US" dirty="0" smtClean="0"/>
              <a:t>Price flexibility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pic>
        <p:nvPicPr>
          <p:cNvPr id="6" name="Picture 4" descr="j0213527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343400"/>
            <a:ext cx="12795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657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Distribution is about getting the products to the customer</a:t>
            </a:r>
          </a:p>
          <a:p>
            <a:pPr>
              <a:defRPr/>
            </a:pPr>
            <a:r>
              <a:rPr lang="en-US" sz="2400" dirty="0" smtClean="0"/>
              <a:t>Distribution channels</a:t>
            </a:r>
          </a:p>
          <a:p>
            <a:pPr>
              <a:defRPr/>
            </a:pPr>
            <a:r>
              <a:rPr lang="en-US" sz="2400" dirty="0" smtClean="0"/>
              <a:t>Market coverage (inclusive, selective, or exclusive distribution)</a:t>
            </a:r>
          </a:p>
          <a:p>
            <a:pPr>
              <a:defRPr/>
            </a:pPr>
            <a:r>
              <a:rPr lang="en-US" sz="2400" dirty="0" smtClean="0"/>
              <a:t>Inventory management</a:t>
            </a:r>
          </a:p>
          <a:p>
            <a:pPr>
              <a:defRPr/>
            </a:pPr>
            <a:r>
              <a:rPr lang="en-US" sz="2400" dirty="0" smtClean="0"/>
              <a:t>Warehousing</a:t>
            </a:r>
          </a:p>
          <a:p>
            <a:pPr>
              <a:defRPr/>
            </a:pPr>
            <a:r>
              <a:rPr lang="en-US" sz="2400" dirty="0" smtClean="0"/>
              <a:t>Distribution centers</a:t>
            </a:r>
          </a:p>
          <a:p>
            <a:pPr>
              <a:defRPr/>
            </a:pPr>
            <a:r>
              <a:rPr lang="en-US" sz="2400" dirty="0" smtClean="0"/>
              <a:t>Order processing</a:t>
            </a:r>
          </a:p>
          <a:p>
            <a:pPr>
              <a:defRPr/>
            </a:pPr>
            <a:r>
              <a:rPr lang="en-US" sz="2400" dirty="0" smtClean="0"/>
              <a:t>Transportation</a:t>
            </a:r>
          </a:p>
          <a:p>
            <a:pPr>
              <a:defRPr/>
            </a:pPr>
            <a:r>
              <a:rPr lang="en-US" sz="2400" dirty="0" smtClean="0"/>
              <a:t>Reverse logistics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 descr="MPj038270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2209800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91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456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ENTREPRENEURSHIP </vt:lpstr>
      <vt:lpstr> Previous Lecture Review</vt:lpstr>
      <vt:lpstr>OBJECTIVES</vt:lpstr>
      <vt:lpstr>Marketing </vt:lpstr>
      <vt:lpstr>Marketing </vt:lpstr>
      <vt:lpstr>The Marketing Mix</vt:lpstr>
      <vt:lpstr>PRODUCT</vt:lpstr>
      <vt:lpstr>PRICE</vt:lpstr>
      <vt:lpstr>PLACEMENT</vt:lpstr>
      <vt:lpstr>PROMOTION</vt:lpstr>
      <vt:lpstr>Marketing Wheel of Fortune</vt:lpstr>
      <vt:lpstr>Small Business Marketing is Different</vt:lpstr>
      <vt:lpstr>Small Business Marketing Advantage</vt:lpstr>
      <vt:lpstr>Be a Trend-Tracker</vt:lpstr>
      <vt:lpstr>Lecture Review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the Entrepreneurial Mind: From Ideas to Reality</dc:title>
  <dc:creator>MyUserName</dc:creator>
  <cp:lastModifiedBy>Administrator</cp:lastModifiedBy>
  <cp:revision>182</cp:revision>
  <dcterms:created xsi:type="dcterms:W3CDTF">2013-10-03T09:43:12Z</dcterms:created>
  <dcterms:modified xsi:type="dcterms:W3CDTF">2013-11-17T08:40:32Z</dcterms:modified>
</cp:coreProperties>
</file>