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96" r:id="rId2"/>
    <p:sldId id="387" r:id="rId3"/>
    <p:sldId id="386" r:id="rId4"/>
    <p:sldId id="502" r:id="rId5"/>
    <p:sldId id="503" r:id="rId6"/>
    <p:sldId id="508" r:id="rId7"/>
    <p:sldId id="509" r:id="rId8"/>
    <p:sldId id="510" r:id="rId9"/>
    <p:sldId id="505" r:id="rId10"/>
    <p:sldId id="511" r:id="rId11"/>
    <p:sldId id="479" r:id="rId12"/>
    <p:sldId id="480" r:id="rId13"/>
    <p:sldId id="481" r:id="rId14"/>
    <p:sldId id="482" r:id="rId15"/>
    <p:sldId id="483" r:id="rId16"/>
    <p:sldId id="484" r:id="rId17"/>
    <p:sldId id="485" r:id="rId18"/>
    <p:sldId id="486" r:id="rId19"/>
    <p:sldId id="488" r:id="rId20"/>
    <p:sldId id="490" r:id="rId21"/>
    <p:sldId id="491" r:id="rId22"/>
    <p:sldId id="492" r:id="rId23"/>
    <p:sldId id="493" r:id="rId24"/>
    <p:sldId id="494" r:id="rId25"/>
    <p:sldId id="506" r:id="rId26"/>
    <p:sldId id="495" r:id="rId27"/>
    <p:sldId id="33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1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26376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3.xml"/><Relationship Id="rId2" Type="http://schemas.openxmlformats.org/officeDocument/2006/relationships/slide" Target="slides/slide11.xml"/><Relationship Id="rId1" Type="http://schemas.openxmlformats.org/officeDocument/2006/relationships/slide" Target="slides/slide10.xml"/><Relationship Id="rId4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5B88A-C841-402B-B2F9-EDF798484FBC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3A5EB-6F79-4447-ABC5-06DD993480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782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20A9A-5EC9-4CF9-9C60-C50A968AE0DC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415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68F60-F20E-48C7-8047-7BB052619D07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70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4D66-62C7-4439-B574-16DFE6A8C11E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106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0C6-7AF8-4C17-BE86-81D02A3D0727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309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834E-3CFD-45E8-A470-AC9AFDD2E7B6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246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2C67-D830-4A97-8265-F0A5DEE1CB03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211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D249-BDBF-4640-978C-0A62B46CEDB9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389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A564-CF69-4B41-BD21-6754948B7A39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314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0578-4C37-4510-ADE3-38414748932C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688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4C85-8B8D-483E-B358-866606915666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165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EDBA-85EE-49F6-A97C-535866CAE11E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50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5612B-7475-4D0A-9A68-10454DB4555D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Chapter 9: E-Commerce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090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ENTREPRENEURSHIP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Lecture No: 25</a:t>
            </a:r>
            <a:endParaRPr lang="en-US" sz="2000" dirty="0" smtClean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Resource Person:</a:t>
            </a:r>
          </a:p>
          <a:p>
            <a:pPr marL="0" indent="0" algn="ctr">
              <a:buNone/>
            </a:pPr>
            <a:r>
              <a:rPr lang="en-US" sz="3600" dirty="0" smtClean="0"/>
              <a:t>Malik </a:t>
            </a:r>
            <a:r>
              <a:rPr lang="en-US" sz="3600" dirty="0" err="1" smtClean="0"/>
              <a:t>Jawad</a:t>
            </a:r>
            <a:r>
              <a:rPr lang="en-US" sz="3600" dirty="0" smtClean="0"/>
              <a:t> </a:t>
            </a:r>
            <a:r>
              <a:rPr lang="en-US" sz="3600" dirty="0" err="1" smtClean="0"/>
              <a:t>Saboor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2000" dirty="0" smtClean="0"/>
              <a:t>Assistant Professor</a:t>
            </a:r>
          </a:p>
          <a:p>
            <a:pPr marL="0" indent="0" algn="ctr">
              <a:buNone/>
            </a:pPr>
            <a:r>
              <a:rPr lang="en-US" sz="2000" dirty="0" smtClean="0"/>
              <a:t>Department of Management Sciences</a:t>
            </a:r>
          </a:p>
          <a:p>
            <a:pPr marL="0" indent="0" algn="ctr">
              <a:buNone/>
            </a:pPr>
            <a:r>
              <a:rPr lang="en-US" sz="2000" dirty="0" smtClean="0"/>
              <a:t>COMSATS Institute of Information Technology</a:t>
            </a:r>
          </a:p>
          <a:p>
            <a:pPr marL="0" indent="0" algn="ctr">
              <a:buNone/>
            </a:pPr>
            <a:r>
              <a:rPr lang="en-US" sz="2000" dirty="0" smtClean="0"/>
              <a:t>Islamabad.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198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1684338"/>
            <a:ext cx="5789613" cy="42291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92500" lnSpcReduction="20000"/>
          </a:bodyPr>
          <a:lstStyle/>
          <a:p>
            <a:r>
              <a:rPr lang="en-US" dirty="0"/>
              <a:t>Create an identity for your business through branding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Makes it easy for Customers to relate</a:t>
            </a:r>
          </a:p>
          <a:p>
            <a:r>
              <a:rPr lang="en-US" dirty="0" smtClean="0"/>
              <a:t>Ease in Expansion</a:t>
            </a:r>
          </a:p>
          <a:p>
            <a:r>
              <a:rPr lang="en-US" dirty="0" smtClean="0"/>
              <a:t>Communicate USP</a:t>
            </a:r>
          </a:p>
          <a:p>
            <a:r>
              <a:rPr lang="en-US" dirty="0" smtClean="0"/>
              <a:t>Can help charge higher prices</a:t>
            </a:r>
          </a:p>
          <a:p>
            <a:r>
              <a:rPr lang="en-US" dirty="0" smtClean="0"/>
              <a:t>Help greater visibility</a:t>
            </a:r>
            <a:endParaRPr lang="en-US" dirty="0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Guerrilla Marketing Strategies</a:t>
            </a:r>
          </a:p>
        </p:txBody>
      </p:sp>
      <p:pic>
        <p:nvPicPr>
          <p:cNvPr id="14343" name="Picture 7" descr="sy0120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14600"/>
            <a:ext cx="2166938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860695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79475" y="2590800"/>
            <a:ext cx="5789613" cy="3322638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Start a </a:t>
            </a:r>
            <a:r>
              <a:rPr lang="en-US" dirty="0" smtClean="0"/>
              <a:t>blog/ newsletter. </a:t>
            </a:r>
            <a:endParaRPr lang="en-US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Guerrilla Marketing Strategies</a:t>
            </a:r>
          </a:p>
        </p:txBody>
      </p:sp>
      <p:pic>
        <p:nvPicPr>
          <p:cNvPr id="97284" name="Picture 4" descr="sy0120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14600"/>
            <a:ext cx="2166938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2745372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3675" y="1419225"/>
            <a:ext cx="3895725" cy="494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938338" y="373063"/>
            <a:ext cx="5780087" cy="6096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90000"/>
          </a:bodyPr>
          <a:lstStyle/>
          <a:p>
            <a:r>
              <a:rPr lang="en-US" dirty="0"/>
              <a:t>Focus on the Customer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277938"/>
            <a:ext cx="8077200" cy="4497387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pPr>
              <a:buFont typeface="Wingdings" pitchFamily="2" charset="2"/>
              <a:buNone/>
            </a:pPr>
            <a:r>
              <a:rPr lang="en-US" dirty="0"/>
              <a:t>	Companies that are successful at retaining their customers constantly ask themselves (and their customers) four questions: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1. What are we doing right?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2. How can we do that even better?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3. What have we done wrong?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4. What can we do in the future?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509763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7387" y="1524000"/>
            <a:ext cx="5789613" cy="1570038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Be devoted to quality.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Guerrilla Marketing Strategies</a:t>
            </a:r>
          </a:p>
        </p:txBody>
      </p:sp>
      <p:pic>
        <p:nvPicPr>
          <p:cNvPr id="101380" name="Picture 4" descr="sy0120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14600"/>
            <a:ext cx="2166938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654323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49450" y="444500"/>
            <a:ext cx="5246688" cy="6096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90000"/>
          </a:bodyPr>
          <a:lstStyle/>
          <a:p>
            <a:r>
              <a:rPr lang="en-US" dirty="0"/>
              <a:t>Devotion to Quality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8363" y="1524000"/>
            <a:ext cx="7818437" cy="48768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pPr>
              <a:lnSpc>
                <a:spcPct val="90000"/>
              </a:lnSpc>
            </a:pPr>
            <a:r>
              <a:rPr lang="en-US" sz="2800" dirty="0"/>
              <a:t>Study: 60 percent of customers who change suppliers do so because of problems with a company’s products or services.  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World-class companies treat quality as a strategic objective, an integral part of the company culture.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philosophy of Total Quality Management (TQM):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Quality in the product or service itself.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Quality in every aspect of the business and its relationship with the customer.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Continuous improvement in quality.</a:t>
            </a:r>
          </a:p>
        </p:txBody>
      </p:sp>
    </p:spTree>
    <p:extLst>
      <p:ext uri="{BB962C8B-B14F-4D97-AF65-F5344CB8AC3E}">
        <p14:creationId xmlns:p14="http://schemas.microsoft.com/office/powerpoint/2010/main" xmlns="" val="294944973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57200"/>
            <a:ext cx="7772400" cy="12192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90000"/>
          </a:bodyPr>
          <a:lstStyle/>
          <a:p>
            <a:r>
              <a:rPr lang="en-US" dirty="0" smtClean="0"/>
              <a:t>Definition of </a:t>
            </a:r>
            <a:r>
              <a:rPr lang="en-US" dirty="0"/>
              <a:t>Quality in a </a:t>
            </a:r>
            <a:r>
              <a:rPr lang="en-US" i="1" dirty="0"/>
              <a:t>Product</a:t>
            </a:r>
            <a:r>
              <a:rPr lang="en-US" dirty="0"/>
              <a:t>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29718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sz="2800" dirty="0"/>
              <a:t>Reliability (average time between breakdowns)</a:t>
            </a:r>
          </a:p>
          <a:p>
            <a:r>
              <a:rPr lang="en-US" sz="2800" dirty="0"/>
              <a:t>Durability (how long an item lasts)</a:t>
            </a:r>
          </a:p>
          <a:p>
            <a:r>
              <a:rPr lang="en-US" sz="2800" dirty="0"/>
              <a:t>Ease of use</a:t>
            </a:r>
          </a:p>
          <a:p>
            <a:r>
              <a:rPr lang="en-US" sz="2800" dirty="0"/>
              <a:t>Known or trusted brand name</a:t>
            </a:r>
          </a:p>
          <a:p>
            <a:r>
              <a:rPr lang="en-US" sz="2800" dirty="0"/>
              <a:t>Low price</a:t>
            </a:r>
          </a:p>
        </p:txBody>
      </p:sp>
      <p:pic>
        <p:nvPicPr>
          <p:cNvPr id="24580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333750"/>
            <a:ext cx="1514475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919913" y="3338513"/>
            <a:ext cx="1162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solidFill>
                  <a:schemeClr val="bg2"/>
                </a:solidFill>
                <a:latin typeface="Times New Roman" pitchFamily="18" charset="0"/>
              </a:rPr>
              <a:t>Quality</a:t>
            </a:r>
          </a:p>
        </p:txBody>
      </p:sp>
    </p:spTree>
    <p:extLst>
      <p:ext uri="{BB962C8B-B14F-4D97-AF65-F5344CB8AC3E}">
        <p14:creationId xmlns:p14="http://schemas.microsoft.com/office/powerpoint/2010/main" xmlns="" val="172698551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57200"/>
            <a:ext cx="7772400" cy="12192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/>
          </a:bodyPr>
          <a:lstStyle/>
          <a:p>
            <a:r>
              <a:rPr lang="en-US" dirty="0" smtClean="0"/>
              <a:t>Definition of </a:t>
            </a:r>
            <a:r>
              <a:rPr lang="en-US" dirty="0"/>
              <a:t>Quality in a </a:t>
            </a:r>
            <a:r>
              <a:rPr lang="en-US" i="1" dirty="0" smtClean="0"/>
              <a:t>Service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019800" cy="41148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sz="2800" dirty="0"/>
              <a:t>Tangibles (equipment, facilities, people)</a:t>
            </a:r>
          </a:p>
          <a:p>
            <a:r>
              <a:rPr lang="en-US" sz="2800" dirty="0"/>
              <a:t>Reliability (doing what you say you will do)</a:t>
            </a:r>
          </a:p>
          <a:p>
            <a:r>
              <a:rPr lang="en-US" sz="2800" dirty="0"/>
              <a:t>Responsiveness (promptness in helping customers)</a:t>
            </a:r>
          </a:p>
          <a:p>
            <a:r>
              <a:rPr lang="en-US" sz="2800" dirty="0"/>
              <a:t>Assurance and empathy (conveying a caring attitude)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  <p:grpSp>
        <p:nvGrpSpPr>
          <p:cNvPr id="46086" name="Group 6"/>
          <p:cNvGrpSpPr>
            <a:grpSpLocks/>
          </p:cNvGrpSpPr>
          <p:nvPr/>
        </p:nvGrpSpPr>
        <p:grpSpPr bwMode="auto">
          <a:xfrm>
            <a:off x="6705600" y="3333750"/>
            <a:ext cx="1514475" cy="2889250"/>
            <a:chOff x="4224" y="2100"/>
            <a:chExt cx="954" cy="1820"/>
          </a:xfrm>
        </p:grpSpPr>
        <p:pic>
          <p:nvPicPr>
            <p:cNvPr id="46084" name="Picture 4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2100"/>
              <a:ext cx="954" cy="18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6085" name="Rectangle 5"/>
            <p:cNvSpPr>
              <a:spLocks noChangeArrowheads="1"/>
            </p:cNvSpPr>
            <p:nvPr/>
          </p:nvSpPr>
          <p:spPr bwMode="auto">
            <a:xfrm>
              <a:off x="4359" y="2103"/>
              <a:ext cx="73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400" b="1">
                  <a:solidFill>
                    <a:schemeClr val="bg2"/>
                  </a:solidFill>
                  <a:latin typeface="Times New Roman" pitchFamily="18" charset="0"/>
                </a:rPr>
                <a:t>Quality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78914722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5791200" cy="38862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85000" lnSpcReduction="10000"/>
          </a:bodyPr>
          <a:lstStyle/>
          <a:p>
            <a:r>
              <a:rPr lang="en-US" dirty="0"/>
              <a:t>Pay attention to convenience</a:t>
            </a:r>
            <a:r>
              <a:rPr lang="en-US" dirty="0" smtClean="0"/>
              <a:t>.</a:t>
            </a:r>
          </a:p>
          <a:p>
            <a:r>
              <a:rPr lang="en-US" dirty="0"/>
              <a:t>Is your business conveniently located near customers?</a:t>
            </a:r>
          </a:p>
          <a:p>
            <a:r>
              <a:rPr lang="en-US" dirty="0"/>
              <a:t>Are your business hours suitable to your customers?</a:t>
            </a:r>
          </a:p>
          <a:p>
            <a:r>
              <a:rPr lang="en-US" dirty="0"/>
              <a:t>Would customers appreciate pickup and delivery services?</a:t>
            </a:r>
          </a:p>
          <a:p>
            <a:r>
              <a:rPr lang="en-US" dirty="0"/>
              <a:t>Do you make it easy for customers to buy on credit or with credit cards?</a:t>
            </a:r>
          </a:p>
          <a:p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Guerrilla Marketing Strategies</a:t>
            </a:r>
          </a:p>
        </p:txBody>
      </p:sp>
      <p:pic>
        <p:nvPicPr>
          <p:cNvPr id="103428" name="Picture 4" descr="sy0120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14600"/>
            <a:ext cx="2166938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018782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3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3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66800" y="301625"/>
            <a:ext cx="6813550" cy="76517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Attention to Convenience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8006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sz="2800" dirty="0"/>
              <a:t>Are your employees trained to handle business transactions quickly, efficiently, and politely?</a:t>
            </a:r>
          </a:p>
          <a:p>
            <a:r>
              <a:rPr lang="en-US" sz="2800" dirty="0"/>
              <a:t>Does your company offer “extras” that would make customers’ lives easier?</a:t>
            </a:r>
          </a:p>
          <a:p>
            <a:r>
              <a:rPr lang="en-US" sz="2800" dirty="0"/>
              <a:t>Can you bundle existing products to make it easier for customers to use them?</a:t>
            </a:r>
          </a:p>
          <a:p>
            <a:r>
              <a:rPr lang="en-US" sz="2800" dirty="0"/>
              <a:t>Can you adapt existing products to make them more convenient for customers? </a:t>
            </a:r>
          </a:p>
          <a:p>
            <a:r>
              <a:rPr lang="en-US" sz="2800" dirty="0"/>
              <a:t>Does your company handle telephone calls quickly and efficiently?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3879850" y="1431925"/>
            <a:ext cx="90488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13338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uiExpand="1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457200"/>
            <a:ext cx="7467600" cy="658813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90000"/>
          </a:bodyPr>
          <a:lstStyle/>
          <a:p>
            <a:r>
              <a:rPr lang="en-US" dirty="0"/>
              <a:t>Concentration on Innovation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6858000" cy="47244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sz="2800" dirty="0"/>
              <a:t>Innovation </a:t>
            </a:r>
          </a:p>
          <a:p>
            <a:pPr lvl="1"/>
            <a:r>
              <a:rPr lang="en-US" sz="2400" dirty="0"/>
              <a:t>The key to future success.</a:t>
            </a:r>
          </a:p>
          <a:p>
            <a:pPr lvl="1"/>
            <a:r>
              <a:rPr lang="en-US" sz="2400" dirty="0"/>
              <a:t>One of the greatest strengths of entrepreneurs.  It shows up in the new products, techniques, and unusual approaches they introduce.</a:t>
            </a:r>
          </a:p>
          <a:p>
            <a:r>
              <a:rPr lang="en-US" sz="2800" dirty="0"/>
              <a:t>Entrepreneurs often create new products and services by focusing their efforts on one area and by using their size and flexibility to their advantage.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879850" y="1431925"/>
            <a:ext cx="90488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7656" name="Picture 8" descr="bd1999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11975" y="4343400"/>
            <a:ext cx="1951038" cy="227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1808051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66800" y="2286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Previous Lecture Review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6600" y="85299"/>
            <a:ext cx="1981104" cy="192707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1997839"/>
            <a:ext cx="76961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hangingPunct="0">
              <a:buFont typeface="Arial" pitchFamily="34" charset="0"/>
              <a:buChar char="•"/>
            </a:pPr>
            <a:r>
              <a:rPr lang="en-US" sz="2800" dirty="0"/>
              <a:t>Discuss the “four Ps” of marketing—product, place, price, and promotion—and their role in building a successful marketing strategy.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en-US" sz="2800" dirty="0"/>
              <a:t>Marketing Wheel of Fortune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en-US" sz="2800" dirty="0"/>
              <a:t>How Small Business Marketing differs from Corporations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en-US" sz="2800" dirty="0"/>
              <a:t>Small Business Marketing </a:t>
            </a:r>
            <a:r>
              <a:rPr lang="en-US" sz="2800" dirty="0" smtClean="0"/>
              <a:t>Advantage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6457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0" y="381000"/>
            <a:ext cx="5867400" cy="86042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Dedication to Service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6400800" cy="41910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pPr>
              <a:lnSpc>
                <a:spcPct val="90000"/>
              </a:lnSpc>
            </a:pPr>
            <a:r>
              <a:rPr lang="en-US" sz="2800" dirty="0"/>
              <a:t>Listen to customers.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Define “superior service.”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Set standards and measure performance.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Examine your company’s service cycle.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Hire the right employees.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Train employees to deliver superior service.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879850" y="1431925"/>
            <a:ext cx="90488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9702" name="Picture 6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86200"/>
            <a:ext cx="1787525" cy="254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4703226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71600" y="457200"/>
            <a:ext cx="6096000" cy="6858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90000"/>
          </a:bodyPr>
          <a:lstStyle/>
          <a:p>
            <a:r>
              <a:rPr lang="en-US" dirty="0"/>
              <a:t>Dedication to Service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163"/>
            <a:ext cx="6858000" cy="41910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Empower employees to offer superior service.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Treat employees with respect and show them how valuable they are.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Use technology to provide improved service.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Reward superior service.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Get top managers’ support.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View customer service as an investment, not an expense.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879850" y="1431925"/>
            <a:ext cx="90488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810000" y="1143000"/>
            <a:ext cx="1003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(continued)</a:t>
            </a:r>
          </a:p>
        </p:txBody>
      </p:sp>
      <p:pic>
        <p:nvPicPr>
          <p:cNvPr id="47113" name="Picture 9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86200"/>
            <a:ext cx="1787525" cy="254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3447464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71600" y="301625"/>
            <a:ext cx="5715000" cy="6096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90000"/>
          </a:bodyPr>
          <a:lstStyle/>
          <a:p>
            <a:r>
              <a:rPr lang="en-US" dirty="0"/>
              <a:t>Emphasis on Speed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pPr>
              <a:lnSpc>
                <a:spcPct val="90000"/>
              </a:lnSpc>
            </a:pPr>
            <a:r>
              <a:rPr lang="en-US" sz="2800" dirty="0"/>
              <a:t>Use principles of time compression management (TCM):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Speed new products to market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Shorten customer response time in manufacturing and delivery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Reduce the administrative time required to fill an order.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Study: Most businesses waste 85 to 99 percent of the time required to produce products or services!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79850" y="1431925"/>
            <a:ext cx="90488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49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520" t="31502" r="24898" b="34578"/>
          <a:stretch>
            <a:fillRect/>
          </a:stretch>
        </p:blipFill>
        <p:spPr bwMode="auto">
          <a:xfrm>
            <a:off x="5680075" y="5367338"/>
            <a:ext cx="2795588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2802029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447800" y="301625"/>
            <a:ext cx="5522913" cy="68897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90000"/>
          </a:bodyPr>
          <a:lstStyle/>
          <a:p>
            <a:r>
              <a:rPr lang="en-US" dirty="0"/>
              <a:t>Emphasis on Speed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862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Re-engineer the process rather than try to do the same thing - only faster.</a:t>
            </a:r>
          </a:p>
          <a:p>
            <a:r>
              <a:rPr lang="en-US" dirty="0"/>
              <a:t>Create cross-functional teams of workers and empower them to attack and solve problems.</a:t>
            </a:r>
          </a:p>
          <a:p>
            <a:r>
              <a:rPr lang="en-US" dirty="0"/>
              <a:t>Set aggressive goals for production and stick to the schedule.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879850" y="1431925"/>
            <a:ext cx="90488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5541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520" t="31502" r="24898" b="34578"/>
          <a:stretch>
            <a:fillRect/>
          </a:stretch>
        </p:blipFill>
        <p:spPr bwMode="auto">
          <a:xfrm>
            <a:off x="5662613" y="5240338"/>
            <a:ext cx="2795587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9967064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uiExpand="1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95400" y="301625"/>
            <a:ext cx="5943600" cy="76517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Emphasis on Speed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Rethink the supply chain.</a:t>
            </a:r>
          </a:p>
          <a:p>
            <a:r>
              <a:rPr lang="en-US" dirty="0"/>
              <a:t>Instill speed in the company culture.</a:t>
            </a:r>
          </a:p>
          <a:p>
            <a:r>
              <a:rPr lang="en-US" dirty="0"/>
              <a:t>Use technology to find shortcuts wherever possible.</a:t>
            </a:r>
          </a:p>
          <a:p>
            <a:r>
              <a:rPr lang="en-US" dirty="0"/>
              <a:t>Put the Internet to work for you.  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879850" y="1431925"/>
            <a:ext cx="90488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9157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520" t="31502" r="24898" b="34578"/>
          <a:stretch>
            <a:fillRect/>
          </a:stretch>
        </p:blipFill>
        <p:spPr bwMode="auto">
          <a:xfrm>
            <a:off x="5662613" y="5240338"/>
            <a:ext cx="2795587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8360269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uiExpand="1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Entrepreneurial Tactics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454775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Sponsor Events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Represent your Business/ Industry wherever possible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Gift Certificates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Frequent Buyers Program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Clip Articles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Newsletter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Accept Others Coupons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Collect &amp; Use Testimonial </a:t>
            </a:r>
            <a:endParaRPr lang="en-US" dirty="0"/>
          </a:p>
        </p:txBody>
      </p:sp>
      <p:pic>
        <p:nvPicPr>
          <p:cNvPr id="39940" name="Picture 4" descr="sy0120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14600"/>
            <a:ext cx="2166938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170535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333375"/>
            <a:ext cx="7924800" cy="111442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90000"/>
          </a:bodyPr>
          <a:lstStyle/>
          <a:p>
            <a:r>
              <a:rPr lang="en-US" dirty="0"/>
              <a:t>Marketing on the </a:t>
            </a:r>
            <a:br>
              <a:rPr lang="en-US" dirty="0"/>
            </a:br>
            <a:r>
              <a:rPr lang="en-US" dirty="0"/>
              <a:t>World Wide Web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5791200" cy="43434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An </a:t>
            </a:r>
            <a:r>
              <a:rPr lang="en-US" i="1" dirty="0"/>
              <a:t>essential</a:t>
            </a:r>
            <a:r>
              <a:rPr lang="en-US" dirty="0"/>
              <a:t> business tool - Even the smallest companies can market their products and services around the globe.</a:t>
            </a:r>
          </a:p>
          <a:p>
            <a:r>
              <a:rPr lang="en-US" dirty="0"/>
              <a:t>The Web can be the “Great Equalizer” in a small company’s marketing program.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879850" y="1431925"/>
            <a:ext cx="90488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3798" name="Picture 6" descr="MPj040201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5419"/>
          <a:stretch>
            <a:fillRect/>
          </a:stretch>
        </p:blipFill>
        <p:spPr bwMode="auto">
          <a:xfrm>
            <a:off x="5791200" y="4584700"/>
            <a:ext cx="2884488" cy="227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2596286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21" y="328282"/>
            <a:ext cx="7772400" cy="1470025"/>
          </a:xfrm>
        </p:spPr>
        <p:txBody>
          <a:bodyPr/>
          <a:lstStyle/>
          <a:p>
            <a:r>
              <a:rPr lang="en-US" dirty="0" smtClean="0"/>
              <a:t>Lecture Review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5767" y="152400"/>
            <a:ext cx="2209800" cy="1685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5621867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Reference: Essentials of Entrepreneurship &amp; Small Business Management, Zimmer, Scarborough &amp;Wilson, 5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53704" y="1464036"/>
            <a:ext cx="8382000" cy="446457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 smtClean="0"/>
              <a:t>One-to-One Marketing</a:t>
            </a:r>
          </a:p>
          <a:p>
            <a:pPr lvl="0"/>
            <a:r>
              <a:rPr lang="en-US" dirty="0" smtClean="0"/>
              <a:t>Customer Sensitivity</a:t>
            </a:r>
          </a:p>
          <a:p>
            <a:pPr lvl="0"/>
            <a:r>
              <a:rPr lang="en-US" dirty="0" smtClean="0"/>
              <a:t>Guerilla </a:t>
            </a:r>
            <a:r>
              <a:rPr lang="en-US" dirty="0" smtClean="0"/>
              <a:t>Marketing </a:t>
            </a:r>
          </a:p>
          <a:p>
            <a:pPr lvl="0"/>
            <a:r>
              <a:rPr lang="en-US" dirty="0" smtClean="0"/>
              <a:t>Competitive Advantage Development through Customer Focus, Quality, Convenience, Innovation, Service &amp; Speed</a:t>
            </a:r>
          </a:p>
          <a:p>
            <a:pPr lvl="0"/>
            <a:endParaRPr lang="en-US" dirty="0"/>
          </a:p>
          <a:p>
            <a:pPr marL="0" indent="0" hangingPunct="0">
              <a:buNone/>
            </a:pPr>
            <a:r>
              <a:rPr lang="en-US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8136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21" y="328282"/>
            <a:ext cx="7772400" cy="1470025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13644" y="31845"/>
            <a:ext cx="2330355" cy="233035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2400" y="1295400"/>
            <a:ext cx="8382000" cy="546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2057398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One-to-One Marketing</a:t>
            </a:r>
          </a:p>
          <a:p>
            <a:pPr lvl="0"/>
            <a:r>
              <a:rPr lang="en-US" sz="2400" dirty="0" smtClean="0"/>
              <a:t>Customer Sensitivity</a:t>
            </a:r>
          </a:p>
          <a:p>
            <a:pPr lvl="0"/>
            <a:r>
              <a:rPr lang="en-US" sz="2400" dirty="0" smtClean="0"/>
              <a:t>Guerilla </a:t>
            </a:r>
            <a:r>
              <a:rPr lang="en-US" sz="2400" dirty="0" smtClean="0"/>
              <a:t>Marketing </a:t>
            </a:r>
            <a:endParaRPr lang="en-US" sz="2400" dirty="0" smtClean="0"/>
          </a:p>
          <a:p>
            <a:pPr lvl="0"/>
            <a:r>
              <a:rPr lang="en-US" sz="2400" dirty="0" smtClean="0"/>
              <a:t>Competitive Advantage Development through Custome</a:t>
            </a:r>
            <a:r>
              <a:rPr lang="en-US" sz="2400" dirty="0" smtClean="0"/>
              <a:t>r Focus, Quality, Convenience, Innovation, Service &amp; Speed</a:t>
            </a:r>
            <a:endParaRPr lang="en-US" sz="2400" dirty="0" smtClean="0"/>
          </a:p>
          <a:p>
            <a:pPr lvl="0"/>
            <a:r>
              <a:rPr lang="en-US" sz="2400" dirty="0" smtClean="0"/>
              <a:t>Benefits of Selling on Web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51120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76200"/>
            <a:ext cx="7086600" cy="6858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pPr algn="l"/>
            <a:r>
              <a:rPr lang="en-US" sz="2400" dirty="0"/>
              <a:t>How  to Become an Effective One-to-One Marketer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77950" y="920750"/>
            <a:ext cx="2501900" cy="9017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Identify your best customers,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never passing up the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opportunity to get their names.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3550" y="2444750"/>
            <a:ext cx="2501900" cy="9017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Collect information on these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customers, linking their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 identities to their transactions.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63550" y="4654550"/>
            <a:ext cx="2578100" cy="9017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Calculate the long-term value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of customers so you know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which ones are most desirable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(and most profitable).  </a:t>
            </a:r>
          </a:p>
        </p:txBody>
      </p:sp>
      <p:graphicFrame>
        <p:nvGraphicFramePr>
          <p:cNvPr id="10246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2844800" y="1752600"/>
          <a:ext cx="4098925" cy="3956050"/>
        </p:xfrm>
        <a:graphic>
          <a:graphicData uri="http://schemas.openxmlformats.org/presentationml/2006/ole">
            <p:oleObj spid="_x0000_s1026" name="Microsoft ClipArt Gallery" r:id="rId4" imgW="5210129" imgH="5029133" progId="">
              <p:embed/>
            </p:oleObj>
          </a:graphicData>
        </a:graphic>
      </p:graphicFrame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100513" y="3109913"/>
            <a:ext cx="1720850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solidFill>
                  <a:schemeClr val="bg2"/>
                </a:solidFill>
                <a:latin typeface="Times New Roman" pitchFamily="18" charset="0"/>
              </a:rPr>
              <a:t>Successful</a:t>
            </a:r>
          </a:p>
          <a:p>
            <a:r>
              <a:rPr lang="en-US" sz="2400" b="1">
                <a:solidFill>
                  <a:schemeClr val="bg2"/>
                </a:solidFill>
                <a:latin typeface="Times New Roman" pitchFamily="18" charset="0"/>
              </a:rPr>
              <a:t>One-to-One</a:t>
            </a:r>
          </a:p>
          <a:p>
            <a:r>
              <a:rPr lang="en-US" sz="2400" b="1">
                <a:solidFill>
                  <a:schemeClr val="bg2"/>
                </a:solidFill>
                <a:latin typeface="Times New Roman" pitchFamily="18" charset="0"/>
              </a:rPr>
              <a:t>Marketing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435350" y="5797550"/>
            <a:ext cx="2806700" cy="9017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Know what your customers’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buying cycle is and time your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marketing efforts to coincide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with it - “just-in-time marketing.”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635750" y="4578350"/>
            <a:ext cx="2349500" cy="9017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Make sure your company’s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product and service quality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will astonish your customers.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016750" y="2292350"/>
            <a:ext cx="2044700" cy="15113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See customer complaints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for what they are - a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chance to improve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your service and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quality. Encourage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complaints and then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fix them!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5416550" y="920750"/>
            <a:ext cx="2654300" cy="9017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Enhance your products and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services by giving customers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information about them and how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to use them.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61913" y="6326188"/>
            <a:ext cx="31369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900">
                <a:latin typeface="Times New Roman" pitchFamily="18" charset="0"/>
              </a:rPr>
              <a:t>Source: Adapted from Susan Greco, “The Road to One-</a:t>
            </a:r>
          </a:p>
          <a:p>
            <a:r>
              <a:rPr lang="en-US" sz="900">
                <a:latin typeface="Times New Roman" pitchFamily="18" charset="0"/>
              </a:rPr>
              <a:t>to-One Marketing,”  </a:t>
            </a:r>
            <a:r>
              <a:rPr lang="en-US" sz="900" i="1">
                <a:latin typeface="Times New Roman" pitchFamily="18" charset="0"/>
              </a:rPr>
              <a:t>Inc.</a:t>
            </a:r>
            <a:r>
              <a:rPr lang="en-US" sz="900">
                <a:latin typeface="Times New Roman" pitchFamily="18" charset="0"/>
              </a:rPr>
              <a:t>, October 1995, pp. 56-66.</a:t>
            </a:r>
          </a:p>
        </p:txBody>
      </p:sp>
    </p:spTree>
    <p:extLst>
      <p:ext uri="{BB962C8B-B14F-4D97-AF65-F5344CB8AC3E}">
        <p14:creationId xmlns:p14="http://schemas.microsoft.com/office/powerpoint/2010/main" xmlns="" val="325432681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0" y="0"/>
            <a:ext cx="5105400" cy="609600"/>
          </a:xfrm>
        </p:spPr>
        <p:txBody>
          <a:bodyPr/>
          <a:lstStyle/>
          <a:p>
            <a:pPr algn="l"/>
            <a:r>
              <a:rPr lang="en-US" sz="2400" dirty="0"/>
              <a:t>Four Levels of Customer Sensitivity</a:t>
            </a:r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76200" y="5138738"/>
            <a:ext cx="8153400" cy="1506537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600" b="1" u="sng">
                <a:solidFill>
                  <a:srgbClr val="000000"/>
                </a:solidFill>
                <a:latin typeface="Times New Roman" pitchFamily="18" charset="0"/>
              </a:rPr>
              <a:t>Level 1: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1600" b="1" i="1">
                <a:solidFill>
                  <a:srgbClr val="000000"/>
                </a:solidFill>
                <a:latin typeface="Times New Roman" pitchFamily="18" charset="0"/>
              </a:rPr>
              <a:t>Customer Awareness.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 Prevailing attitude: “There’s a customer out there.”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Managers and employees know little about their customers and view them only in the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most general terms.  No one really understands the benefit of close customer 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relationships.</a:t>
            </a:r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457200" y="3581400"/>
            <a:ext cx="8116888" cy="1598613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600" b="1" u="sng">
                <a:solidFill>
                  <a:srgbClr val="000000"/>
                </a:solidFill>
                <a:latin typeface="Times New Roman" pitchFamily="18" charset="0"/>
              </a:rPr>
              <a:t>Level 2: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1600" b="1" i="1">
                <a:solidFill>
                  <a:srgbClr val="000000"/>
                </a:solidFill>
                <a:latin typeface="Times New Roman" pitchFamily="18" charset="0"/>
              </a:rPr>
              <a:t>Customer Sensitivity.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 A wall stands between the company and its customers.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Employees know a little about their customers but don’t share this information with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others in the company.  The company does not solicit feedback from customers.</a:t>
            </a:r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90563" y="2154238"/>
            <a:ext cx="8153400" cy="1524000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600" b="1" u="sng">
                <a:solidFill>
                  <a:srgbClr val="000000"/>
                </a:solidFill>
                <a:latin typeface="Times New Roman" pitchFamily="18" charset="0"/>
              </a:rPr>
              <a:t>Level 3: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1600" b="1" i="1">
                <a:solidFill>
                  <a:srgbClr val="000000"/>
                </a:solidFill>
                <a:latin typeface="Times New Roman" pitchFamily="18" charset="0"/>
              </a:rPr>
              <a:t>Customer Alignment.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 Managers and employees understand the customer’s 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central role in the business.  They spend considerable time talking about and with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customers, and they seek feedback through surveys, focus groups, customer visits, and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other techniques. </a:t>
            </a:r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912813" y="685800"/>
            <a:ext cx="8153400" cy="1638300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600" b="1" u="sng">
                <a:solidFill>
                  <a:srgbClr val="000000"/>
                </a:solidFill>
                <a:latin typeface="Times New Roman" pitchFamily="18" charset="0"/>
              </a:rPr>
              <a:t>Level 4: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1600" b="1" i="1">
                <a:solidFill>
                  <a:srgbClr val="000000"/>
                </a:solidFill>
                <a:latin typeface="Times New Roman" pitchFamily="18" charset="0"/>
              </a:rPr>
              <a:t>Customer Partnership.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 The company has embraced a customer service attitude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as an all-encompassing part of its culture. Customers are part of all major decisions. 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Employees throughout the company routinely use data mining reports to identify the 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best customers and to serve them better.  The focus is on building lasting relationships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with the company’s best customers.   </a:t>
            </a:r>
          </a:p>
        </p:txBody>
      </p:sp>
    </p:spTree>
    <p:extLst>
      <p:ext uri="{BB962C8B-B14F-4D97-AF65-F5344CB8AC3E}">
        <p14:creationId xmlns:p14="http://schemas.microsoft.com/office/powerpoint/2010/main" xmlns="" val="14870270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animBg="1" autoUpdateAnimBg="0"/>
      <p:bldP spid="61444" grpId="0" animBg="1" autoUpdateAnimBg="0"/>
      <p:bldP spid="61445" grpId="0" animBg="1" autoUpdateAnimBg="0"/>
      <p:bldP spid="6144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71700" y="533400"/>
            <a:ext cx="4800600" cy="9779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>
            <a:normAutofit fontScale="90000"/>
          </a:bodyPr>
          <a:lstStyle/>
          <a:p>
            <a:r>
              <a:rPr lang="en-US" sz="4800" dirty="0"/>
              <a:t>A Guerrilla Marketing Plan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9125" y="2030413"/>
            <a:ext cx="7986713" cy="405765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dirty="0"/>
              <a:t>Pinpoints the specific target markets the company will serve.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dirty="0"/>
              <a:t>Determines customer needs and wants through market research.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dirty="0"/>
              <a:t>Analyzes a firm’s competitive advantages and builds a marketing strategy around them.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dirty="0"/>
              <a:t>Creates a marketing mix that meets customer needs and wants.</a:t>
            </a:r>
          </a:p>
        </p:txBody>
      </p:sp>
    </p:spTree>
    <p:extLst>
      <p:ext uri="{BB962C8B-B14F-4D97-AF65-F5344CB8AC3E}">
        <p14:creationId xmlns:p14="http://schemas.microsoft.com/office/powerpoint/2010/main" xmlns="" val="201189121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01625"/>
            <a:ext cx="7543800" cy="106997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Pinpointing the Target Market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5867400" cy="46482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sz="2800" dirty="0"/>
              <a:t>One objective of market research: Pinpoint the company's </a:t>
            </a:r>
            <a:r>
              <a:rPr lang="en-US" sz="2800" i="1" dirty="0"/>
              <a:t>target market, </a:t>
            </a:r>
            <a:r>
              <a:rPr lang="en-US" sz="2800" dirty="0"/>
              <a:t>the specific group of customers at whom the company aims its products or services.</a:t>
            </a:r>
          </a:p>
          <a:p>
            <a:r>
              <a:rPr lang="en-US" sz="2800" dirty="0"/>
              <a:t>Marketing strategy must be built on clear definition of a company’s target customers.</a:t>
            </a:r>
          </a:p>
          <a:p>
            <a:r>
              <a:rPr lang="en-US" sz="2800" dirty="0"/>
              <a:t>Mass marketing techniques no longer work.</a:t>
            </a:r>
          </a:p>
        </p:txBody>
      </p:sp>
      <p:pic>
        <p:nvPicPr>
          <p:cNvPr id="11269" name="Picture 5" descr="bd0563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45263" y="2819400"/>
            <a:ext cx="2598737" cy="214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857402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01625"/>
            <a:ext cx="7543800" cy="106997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Pinpointing the Target Market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5867400" cy="46482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sz="2800" dirty="0"/>
              <a:t>Target customer must permeate the </a:t>
            </a:r>
            <a:r>
              <a:rPr lang="en-US" sz="2800" i="1" dirty="0"/>
              <a:t>entire</a:t>
            </a:r>
            <a:r>
              <a:rPr lang="en-US" sz="2800" dirty="0"/>
              <a:t> business – merchandise sold, background music, layout, décor, and other features.</a:t>
            </a:r>
          </a:p>
          <a:p>
            <a:r>
              <a:rPr lang="en-US" sz="2800" dirty="0"/>
              <a:t>Without a clear image of its target market, a small company tries to reach almost everyone and ends up appealing to almost no one!</a:t>
            </a:r>
          </a:p>
        </p:txBody>
      </p:sp>
      <p:pic>
        <p:nvPicPr>
          <p:cNvPr id="86020" name="Picture 4" descr="bd0563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45263" y="2819400"/>
            <a:ext cx="2598737" cy="214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744398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Entrepreneurial </a:t>
            </a:r>
            <a:r>
              <a:rPr lang="en-US" dirty="0"/>
              <a:t>Marketing Strategies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454775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Find a niche and fill it.</a:t>
            </a:r>
          </a:p>
          <a:p>
            <a:pPr>
              <a:lnSpc>
                <a:spcPct val="90000"/>
              </a:lnSpc>
            </a:pPr>
            <a:r>
              <a:rPr lang="en-US" dirty="0"/>
              <a:t>Don’t just sell; entertain.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</a:t>
            </a:r>
            <a:r>
              <a:rPr lang="en-US" dirty="0" err="1"/>
              <a:t>Entertailing</a:t>
            </a:r>
            <a:r>
              <a:rPr lang="en-US" dirty="0"/>
              <a:t>”</a:t>
            </a:r>
          </a:p>
          <a:p>
            <a:pPr>
              <a:lnSpc>
                <a:spcPct val="90000"/>
              </a:lnSpc>
            </a:pPr>
            <a:r>
              <a:rPr lang="en-US" dirty="0"/>
              <a:t>Strive to be unique.</a:t>
            </a:r>
          </a:p>
          <a:p>
            <a:pPr>
              <a:lnSpc>
                <a:spcPct val="90000"/>
              </a:lnSpc>
            </a:pPr>
            <a:r>
              <a:rPr lang="en-US" dirty="0"/>
              <a:t>Connect with customers on an emotional level.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Build trust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 a unique selling proposition (USP) </a:t>
            </a:r>
          </a:p>
        </p:txBody>
      </p:sp>
      <p:pic>
        <p:nvPicPr>
          <p:cNvPr id="39940" name="Picture 4" descr="sy0120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14600"/>
            <a:ext cx="2166938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8265995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1216</Words>
  <Application>Microsoft Office PowerPoint</Application>
  <PresentationFormat>On-screen Show (4:3)</PresentationFormat>
  <Paragraphs>184</Paragraphs>
  <Slides>27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Microsoft ClipArt Gallery</vt:lpstr>
      <vt:lpstr>ENTREPRENEURSHIP </vt:lpstr>
      <vt:lpstr> Previous Lecture Review</vt:lpstr>
      <vt:lpstr>OBJECTIVES</vt:lpstr>
      <vt:lpstr>How  to Become an Effective One-to-One Marketer</vt:lpstr>
      <vt:lpstr>Four Levels of Customer Sensitivity</vt:lpstr>
      <vt:lpstr>A Guerrilla Marketing Plan</vt:lpstr>
      <vt:lpstr>Pinpointing the Target Market</vt:lpstr>
      <vt:lpstr>Pinpointing the Target Market</vt:lpstr>
      <vt:lpstr>Entrepreneurial Marketing Strategies</vt:lpstr>
      <vt:lpstr>Guerrilla Marketing Strategies</vt:lpstr>
      <vt:lpstr>Guerrilla Marketing Strategies</vt:lpstr>
      <vt:lpstr>Focus on the Customer</vt:lpstr>
      <vt:lpstr>Guerrilla Marketing Strategies</vt:lpstr>
      <vt:lpstr>Devotion to Quality</vt:lpstr>
      <vt:lpstr>Definition of Quality in a Product?</vt:lpstr>
      <vt:lpstr>Definition of Quality in a Service</vt:lpstr>
      <vt:lpstr>Guerrilla Marketing Strategies</vt:lpstr>
      <vt:lpstr>Attention to Convenience</vt:lpstr>
      <vt:lpstr>Concentration on Innovation</vt:lpstr>
      <vt:lpstr>Dedication to Service</vt:lpstr>
      <vt:lpstr>Dedication to Service</vt:lpstr>
      <vt:lpstr>Emphasis on Speed</vt:lpstr>
      <vt:lpstr>Emphasis on Speed</vt:lpstr>
      <vt:lpstr>Emphasis on Speed</vt:lpstr>
      <vt:lpstr>Entrepreneurial Tactics</vt:lpstr>
      <vt:lpstr>Marketing on the  World Wide Web</vt:lpstr>
      <vt:lpstr>Lecture Review</vt:lpstr>
    </vt:vector>
  </TitlesOfParts>
  <Company>MyCompanyName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Inside the Entrepreneurial Mind: From Ideas to Reality</dc:title>
  <dc:creator>MyUserName</dc:creator>
  <cp:lastModifiedBy>Administrator</cp:lastModifiedBy>
  <cp:revision>202</cp:revision>
  <dcterms:created xsi:type="dcterms:W3CDTF">2013-10-03T09:43:12Z</dcterms:created>
  <dcterms:modified xsi:type="dcterms:W3CDTF">2013-11-17T09:54:20Z</dcterms:modified>
</cp:coreProperties>
</file>