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6" r:id="rId2"/>
    <p:sldId id="387" r:id="rId3"/>
    <p:sldId id="386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33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71" autoAdjust="0"/>
  </p:normalViewPr>
  <p:slideViewPr>
    <p:cSldViewPr>
      <p:cViewPr varScale="1">
        <p:scale>
          <a:sx n="62" d="100"/>
          <a:sy n="62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7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5B88A-C841-402B-B2F9-EDF798484FBC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A5EB-6F79-4447-ABC5-06DD99348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82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5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868" indent="-279949" defTabSz="9145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797" indent="-223959" defTabSz="9145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7716" indent="-223959" defTabSz="9145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5635" indent="-223959" defTabSz="9145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3554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1472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9391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7310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1D38FF-7897-4B2C-BF53-047740897FCF}" type="slidenum">
              <a:rPr lang="en-GB" sz="1200">
                <a:latin typeface="Tahoma" pitchFamily="34" charset="0"/>
              </a:rPr>
              <a:pPr/>
              <a:t>9</a:t>
            </a:fld>
            <a:endParaRPr lang="en-GB" sz="1200">
              <a:latin typeface="Tahoma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If you are doing this as part of a strategy implementation, then first should show where people are at the moment relative to the firm and then show how this would be expected to change as a result of the change.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5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868" indent="-279949" defTabSz="9145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797" indent="-223959" defTabSz="9145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7716" indent="-223959" defTabSz="9145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5635" indent="-223959" defTabSz="9145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3554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1472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9391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7310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13B52C-BB5D-4C18-82B7-67C128CD89AE}" type="slidenum">
              <a:rPr lang="en-GB" sz="1200">
                <a:latin typeface="Tahoma" pitchFamily="34" charset="0"/>
              </a:rPr>
              <a:pPr/>
              <a:t>10</a:t>
            </a:fld>
            <a:endParaRPr lang="en-GB" sz="1200">
              <a:latin typeface="Tahoma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smtClean="0"/>
              <a:t>If you are doing this as part of a strategy implementation, then first should show where people are at the moment relative to the firm and then show how this would be expected to change as a result of the change.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C51B-B2A6-4737-9967-05F848A1C1B3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15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C047-6BA1-480C-B052-2EBB7BDA9BCA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70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D00-457A-4865-B64C-A057883009E0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06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53254-595D-4104-AA6C-DD49A60D5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50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CC4C-FE0B-4905-B831-B88F898EDF8B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09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20C5-8172-46A5-96FD-A3949B89C1EA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246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D298-5200-4467-9555-DC2F3D776B5B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11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AB6-6275-476F-A307-1032FB66E2BD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89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9F66-0B92-488F-867A-4AC3B1B37692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14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FD81-CC09-4EA1-A70F-A60D2DD5D5BE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688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3200-B094-4008-AE9D-28829170BA21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65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D203-9D9C-440F-ADB6-BCFA2244B54B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7BD9E-11AD-4918-BAB9-6ECC9D896167}" type="datetime1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10: Pricing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90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Lecture No: 26</a:t>
            </a:r>
            <a:endParaRPr lang="en-US" sz="20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Resource Person:</a:t>
            </a:r>
          </a:p>
          <a:p>
            <a:pPr marL="0" indent="0" algn="ctr">
              <a:buNone/>
            </a:pPr>
            <a:r>
              <a:rPr lang="en-US" sz="3600" dirty="0" smtClean="0"/>
              <a:t>Malik </a:t>
            </a:r>
            <a:r>
              <a:rPr lang="en-US" sz="3600" dirty="0" err="1" smtClean="0"/>
              <a:t>Jawad</a:t>
            </a:r>
            <a:r>
              <a:rPr lang="en-US" sz="3600" dirty="0" smtClean="0"/>
              <a:t> </a:t>
            </a:r>
            <a:r>
              <a:rPr lang="en-US" sz="3600" dirty="0" err="1" smtClean="0"/>
              <a:t>Saboor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2000" dirty="0" smtClean="0"/>
              <a:t>Assistant Professor</a:t>
            </a:r>
          </a:p>
          <a:p>
            <a:pPr marL="0" indent="0" algn="ctr">
              <a:buNone/>
            </a:pPr>
            <a:r>
              <a:rPr lang="en-US" sz="2000" dirty="0" smtClean="0"/>
              <a:t>Department of Management Sciences</a:t>
            </a:r>
          </a:p>
          <a:p>
            <a:pPr marL="0" indent="0" algn="ctr">
              <a:buNone/>
            </a:pPr>
            <a:r>
              <a:rPr lang="en-US" sz="2000" dirty="0" smtClean="0"/>
              <a:t>COMSATS Institute of Information Technology</a:t>
            </a:r>
          </a:p>
          <a:p>
            <a:pPr marL="0" indent="0" algn="ctr">
              <a:buNone/>
            </a:pPr>
            <a:r>
              <a:rPr lang="en-US" sz="2000" dirty="0" smtClean="0"/>
              <a:t>Islamabad.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9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09600" y="228600"/>
            <a:ext cx="4800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400" b="1">
              <a:latin typeface="Arial" pitchFamily="34" charset="0"/>
            </a:endParaRPr>
          </a:p>
        </p:txBody>
      </p:sp>
      <p:sp>
        <p:nvSpPr>
          <p:cNvPr id="158723" name="Line 3"/>
          <p:cNvSpPr>
            <a:spLocks noChangeShapeType="1"/>
          </p:cNvSpPr>
          <p:nvPr/>
        </p:nvSpPr>
        <p:spPr bwMode="auto">
          <a:xfrm flipH="1">
            <a:off x="6096000" y="2286000"/>
            <a:ext cx="0" cy="324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8724" name="Line 4"/>
          <p:cNvSpPr>
            <a:spLocks noChangeShapeType="1"/>
          </p:cNvSpPr>
          <p:nvPr/>
        </p:nvSpPr>
        <p:spPr bwMode="auto">
          <a:xfrm>
            <a:off x="3352800" y="3962400"/>
            <a:ext cx="5256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3352800" y="2286000"/>
            <a:ext cx="5256213" cy="32400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2555875" y="1628775"/>
            <a:ext cx="5164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latin typeface="Tahoma" pitchFamily="34" charset="0"/>
              </a:rPr>
              <a:t>Stakeholders Potential Threat to the Organisation</a:t>
            </a:r>
            <a:endParaRPr lang="en-US" sz="1800">
              <a:latin typeface="Tahoma" pitchFamily="34" charset="0"/>
            </a:endParaRP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1371600" y="3352800"/>
            <a:ext cx="18161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latin typeface="Tahoma" pitchFamily="34" charset="0"/>
              </a:rPr>
              <a:t>Interest in the </a:t>
            </a:r>
          </a:p>
          <a:p>
            <a:r>
              <a:rPr lang="en-GB" sz="1800">
                <a:latin typeface="Tahoma" pitchFamily="34" charset="0"/>
              </a:rPr>
              <a:t>Organisation </a:t>
            </a:r>
          </a:p>
          <a:p>
            <a:r>
              <a:rPr lang="en-GB" sz="1800">
                <a:latin typeface="Tahoma" pitchFamily="34" charset="0"/>
              </a:rPr>
              <a:t>and its Activities</a:t>
            </a:r>
            <a:endParaRPr lang="en-US" sz="1800">
              <a:latin typeface="Tahoma" pitchFamily="34" charset="0"/>
            </a:endParaRP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2286000" y="4495800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1">
                <a:latin typeface="Tahoma" pitchFamily="34" charset="0"/>
              </a:rPr>
              <a:t>LOW</a:t>
            </a:r>
            <a:endParaRPr lang="en-US" sz="1800" b="1">
              <a:latin typeface="Tahoma" pitchFamily="34" charset="0"/>
            </a:endParaRP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3492500" y="1990725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1">
                <a:latin typeface="Tahoma" pitchFamily="34" charset="0"/>
              </a:rPr>
              <a:t>LOW</a:t>
            </a:r>
            <a:endParaRPr lang="en-US" sz="1800" b="1">
              <a:latin typeface="Tahoma" pitchFamily="34" charset="0"/>
            </a:endParaRPr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2362200" y="2895600"/>
            <a:ext cx="811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1">
                <a:latin typeface="Tahoma" pitchFamily="34" charset="0"/>
              </a:rPr>
              <a:t>HIGH</a:t>
            </a:r>
            <a:endParaRPr lang="en-US" sz="1800" b="1">
              <a:latin typeface="Tahoma" pitchFamily="34" charset="0"/>
            </a:endParaRPr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6013450" y="1990725"/>
            <a:ext cx="811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1">
                <a:latin typeface="Tahoma" pitchFamily="34" charset="0"/>
              </a:rPr>
              <a:t>HIGH</a:t>
            </a:r>
            <a:endParaRPr lang="en-US" sz="1800" b="1">
              <a:latin typeface="Tahoma" pitchFamily="34" charset="0"/>
            </a:endParaRPr>
          </a:p>
        </p:txBody>
      </p:sp>
      <p:sp>
        <p:nvSpPr>
          <p:cNvPr id="158732" name="Text Box 12"/>
          <p:cNvSpPr txBox="1">
            <a:spLocks noChangeArrowheads="1"/>
          </p:cNvSpPr>
          <p:nvPr/>
        </p:nvSpPr>
        <p:spPr bwMode="auto">
          <a:xfrm>
            <a:off x="4716463" y="5662613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800" dirty="0">
                <a:latin typeface="Tahoma" pitchFamily="34" charset="0"/>
              </a:rPr>
              <a:t>Adapted from Eden &amp; Ackerman, 1998</a:t>
            </a:r>
          </a:p>
        </p:txBody>
      </p:sp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6172200" y="2362200"/>
            <a:ext cx="2362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800">
                <a:latin typeface="Tahoma" pitchFamily="34" charset="0"/>
              </a:rPr>
              <a:t>PLAYERS</a:t>
            </a:r>
          </a:p>
          <a:p>
            <a:pPr algn="ctr"/>
            <a:endParaRPr lang="en-GB" sz="1800">
              <a:latin typeface="Tahoma" pitchFamily="34" charset="0"/>
            </a:endParaRPr>
          </a:p>
          <a:p>
            <a:pPr algn="ctr"/>
            <a:r>
              <a:rPr lang="en-GB" sz="1800">
                <a:latin typeface="Tahoma" pitchFamily="34" charset="0"/>
              </a:rPr>
              <a:t>Manage Closely</a:t>
            </a:r>
          </a:p>
        </p:txBody>
      </p:sp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3429000" y="2362200"/>
            <a:ext cx="2667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800">
                <a:latin typeface="Tahoma" pitchFamily="34" charset="0"/>
              </a:rPr>
              <a:t>SUBJECTS</a:t>
            </a:r>
          </a:p>
          <a:p>
            <a:pPr algn="ctr"/>
            <a:endParaRPr lang="en-GB" sz="1800">
              <a:latin typeface="Tahoma" pitchFamily="34" charset="0"/>
            </a:endParaRPr>
          </a:p>
          <a:p>
            <a:pPr algn="ctr"/>
            <a:r>
              <a:rPr lang="en-GB" sz="1800">
                <a:latin typeface="Tahoma" pitchFamily="34" charset="0"/>
              </a:rPr>
              <a:t>Keep Satisfied</a:t>
            </a:r>
            <a:endParaRPr lang="en-US" sz="1800">
              <a:latin typeface="Tahoma" pitchFamily="34" charset="0"/>
            </a:endParaRPr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6096000" y="3962400"/>
            <a:ext cx="21510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800">
                <a:latin typeface="Tahoma" pitchFamily="34" charset="0"/>
              </a:rPr>
              <a:t>CONTEXT SETTERS</a:t>
            </a:r>
          </a:p>
          <a:p>
            <a:pPr algn="ctr"/>
            <a:endParaRPr lang="en-GB" sz="1800">
              <a:latin typeface="Tahoma" pitchFamily="34" charset="0"/>
            </a:endParaRPr>
          </a:p>
          <a:p>
            <a:pPr algn="ctr"/>
            <a:r>
              <a:rPr lang="en-US" sz="1800">
                <a:latin typeface="Tahoma" pitchFamily="34" charset="0"/>
              </a:rPr>
              <a:t>Keep informed</a:t>
            </a:r>
          </a:p>
          <a:p>
            <a:pPr algn="ctr"/>
            <a:endParaRPr lang="en-US" sz="1800">
              <a:latin typeface="Tahoma" pitchFamily="34" charset="0"/>
            </a:endParaRPr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3429000" y="4038600"/>
            <a:ext cx="2590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800">
                <a:latin typeface="Tahoma" pitchFamily="34" charset="0"/>
              </a:rPr>
              <a:t>CROWD</a:t>
            </a:r>
          </a:p>
          <a:p>
            <a:endParaRPr lang="en-GB" sz="1800">
              <a:latin typeface="Tahoma" pitchFamily="34" charset="0"/>
            </a:endParaRPr>
          </a:p>
          <a:p>
            <a:pPr algn="ctr"/>
            <a:r>
              <a:rPr lang="en-GB" sz="1800">
                <a:latin typeface="Tahoma" pitchFamily="34" charset="0"/>
              </a:rPr>
              <a:t>Monitor (Minimum Effort)</a:t>
            </a:r>
            <a:endParaRPr lang="en-US" sz="1800">
              <a:latin typeface="Tahoma" pitchFamily="34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519113" y="76200"/>
            <a:ext cx="7391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GB" sz="3200" b="1" dirty="0">
                <a:latin typeface="Tahoma" pitchFamily="34" charset="0"/>
              </a:rPr>
              <a:t> Strategies to tackle groups</a:t>
            </a:r>
          </a:p>
        </p:txBody>
      </p:sp>
    </p:spTree>
    <p:extLst>
      <p:ext uri="{BB962C8B-B14F-4D97-AF65-F5344CB8AC3E}">
        <p14:creationId xmlns:p14="http://schemas.microsoft.com/office/powerpoint/2010/main" xmlns="" val="3730019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  <p:bldP spid="158724" grpId="0" animBg="1"/>
      <p:bldP spid="158725" grpId="0" animBg="1"/>
      <p:bldP spid="158726" grpId="0" autoUpdateAnimBg="0"/>
      <p:bldP spid="158727" grpId="0" autoUpdateAnimBg="0"/>
      <p:bldP spid="158728" grpId="0" autoUpdateAnimBg="0"/>
      <p:bldP spid="158729" grpId="0" autoUpdateAnimBg="0"/>
      <p:bldP spid="158730" grpId="0" autoUpdateAnimBg="0"/>
      <p:bldP spid="158731" grpId="0" autoUpdateAnimBg="0"/>
      <p:bldP spid="158732" grpId="0" autoUpdateAnimBg="0"/>
      <p:bldP spid="158733" grpId="0" autoUpdateAnimBg="0"/>
      <p:bldP spid="158734" grpId="0" autoUpdateAnimBg="0"/>
      <p:bldP spid="158735" grpId="0" autoUpdateAnimBg="0"/>
      <p:bldP spid="1587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1" y="328282"/>
            <a:ext cx="7772400" cy="1470025"/>
          </a:xfrm>
        </p:spPr>
        <p:txBody>
          <a:bodyPr/>
          <a:lstStyle/>
          <a:p>
            <a:r>
              <a:rPr lang="en-US" dirty="0" smtClean="0"/>
              <a:t>Lecture Review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5767" y="152400"/>
            <a:ext cx="2209800" cy="1685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943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MindTools.com  &amp;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Eden &amp; Ackerman, 1998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3704" y="1464036"/>
            <a:ext cx="8382000" cy="446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 hangingPunct="0"/>
            <a:r>
              <a:rPr lang="en-US" dirty="0" smtClean="0"/>
              <a:t>Stakeholder’s Analysis</a:t>
            </a:r>
          </a:p>
          <a:p>
            <a:pPr hangingPunct="0"/>
            <a:endParaRPr lang="en-US" dirty="0" smtClean="0"/>
          </a:p>
          <a:p>
            <a:pPr hangingPunct="0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813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2286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Previous Lecture Review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85299"/>
            <a:ext cx="1981104" cy="1927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8640" y="2077438"/>
            <a:ext cx="79095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One-to-One Marketing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Customer Sensitivity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Guerilla Marketing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Competitive Advantage Development through Customer Focus, Quality, Convenience, Innovation, Service &amp; Speed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Benefits of Selling on Web</a:t>
            </a:r>
          </a:p>
        </p:txBody>
      </p:sp>
    </p:spTree>
    <p:extLst>
      <p:ext uri="{BB962C8B-B14F-4D97-AF65-F5344CB8AC3E}">
        <p14:creationId xmlns:p14="http://schemas.microsoft.com/office/powerpoint/2010/main" xmlns="" val="26457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1" y="328282"/>
            <a:ext cx="7772400" cy="1470025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3644" y="31845"/>
            <a:ext cx="2330355" cy="233035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2400" y="1295400"/>
            <a:ext cx="8382000" cy="546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31242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4000" dirty="0" smtClean="0"/>
              <a:t>Stakeholder’s Management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112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Stakeholder in Lexical Terms</a:t>
            </a:r>
          </a:p>
        </p:txBody>
      </p:sp>
      <p:pic>
        <p:nvPicPr>
          <p:cNvPr id="157701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24000" y="2057400"/>
            <a:ext cx="6781800" cy="4103688"/>
          </a:xfrm>
          <a:noFill/>
        </p:spPr>
      </p:pic>
    </p:spTree>
    <p:extLst>
      <p:ext uri="{BB962C8B-B14F-4D97-AF65-F5344CB8AC3E}">
        <p14:creationId xmlns:p14="http://schemas.microsoft.com/office/powerpoint/2010/main" xmlns="" val="272009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391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are Stakeholders?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Individuals and groups with a multitude of interests, expectations, and demands as to what business </a:t>
            </a:r>
            <a:r>
              <a:rPr lang="en-US" i="1" dirty="0" smtClean="0"/>
              <a:t>should</a:t>
            </a:r>
            <a:r>
              <a:rPr lang="en-US" dirty="0" smtClean="0"/>
              <a:t> provide to society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48200" y="3733800"/>
            <a:ext cx="4343400" cy="2628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76693074"/>
      </p:ext>
    </p:extLst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7391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Who Are Business Stakeholders?</a:t>
            </a:r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69" r="1869" b="5661"/>
          <a:stretch>
            <a:fillRect/>
          </a:stretch>
        </p:blipFill>
        <p:spPr bwMode="auto">
          <a:xfrm>
            <a:off x="1143000" y="1350962"/>
            <a:ext cx="80010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75631928"/>
      </p:ext>
    </p:extLst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8913"/>
            <a:ext cx="7440613" cy="5730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Types of Stake</a:t>
            </a:r>
          </a:p>
        </p:txBody>
      </p:sp>
      <p:graphicFrame>
        <p:nvGraphicFramePr>
          <p:cNvPr id="106567" name="Group 71"/>
          <p:cNvGraphicFramePr>
            <a:graphicFrameLocks noGrp="1"/>
          </p:cNvGraphicFramePr>
          <p:nvPr/>
        </p:nvGraphicFramePr>
        <p:xfrm>
          <a:off x="1219200" y="1627188"/>
          <a:ext cx="7543800" cy="4440239"/>
        </p:xfrm>
        <a:graphic>
          <a:graphicData uri="http://schemas.openxmlformats.org/drawingml/2006/table">
            <a:tbl>
              <a:tblPr/>
              <a:tblGrid>
                <a:gridCol w="2057400"/>
                <a:gridCol w="1371600"/>
                <a:gridCol w="1143000"/>
                <a:gridCol w="1219200"/>
                <a:gridCol w="175260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Stakeholders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Economic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Legal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Philanthropic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Owners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 at large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Social Activists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557" name="Text Box 61"/>
          <p:cNvSpPr txBox="1">
            <a:spLocks noChangeArrowheads="1"/>
          </p:cNvSpPr>
          <p:nvPr/>
        </p:nvSpPr>
        <p:spPr bwMode="auto">
          <a:xfrm>
            <a:off x="1371600" y="1066800"/>
            <a:ext cx="5386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Tahoma" pitchFamily="34" charset="0"/>
              </a:rPr>
              <a:t>Stakeholder/Responsibility Matrix</a:t>
            </a:r>
          </a:p>
        </p:txBody>
      </p:sp>
    </p:spTree>
    <p:extLst>
      <p:ext uri="{BB962C8B-B14F-4D97-AF65-F5344CB8AC3E}">
        <p14:creationId xmlns:p14="http://schemas.microsoft.com/office/powerpoint/2010/main" xmlns="" val="4055084494"/>
      </p:ext>
    </p:extLst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5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3914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Power/Interest Grid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7924800" cy="4038600"/>
          </a:xfrm>
        </p:spPr>
        <p:txBody>
          <a:bodyPr/>
          <a:lstStyle/>
          <a:p>
            <a:pPr eaLnBrk="1" hangingPunct="1"/>
            <a:r>
              <a:rPr lang="en-GB" dirty="0" smtClean="0"/>
              <a:t>Two-by-two matrix with power on one axis and interest on the other</a:t>
            </a:r>
          </a:p>
          <a:p>
            <a:pPr eaLnBrk="1" hangingPunct="1"/>
            <a:r>
              <a:rPr lang="en-GB" dirty="0" smtClean="0"/>
              <a:t>Each stakeholder is placed on the Grid based on its power and interest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3575" y="3276600"/>
            <a:ext cx="234315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9147449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609600" y="228600"/>
            <a:ext cx="4800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400" b="1">
              <a:latin typeface="Arial" pitchFamily="34" charset="0"/>
            </a:endParaRPr>
          </a:p>
        </p:txBody>
      </p:sp>
      <p:sp>
        <p:nvSpPr>
          <p:cNvPr id="108571" name="Line 27"/>
          <p:cNvSpPr>
            <a:spLocks noChangeShapeType="1"/>
          </p:cNvSpPr>
          <p:nvPr/>
        </p:nvSpPr>
        <p:spPr bwMode="auto">
          <a:xfrm flipH="1">
            <a:off x="6096000" y="2286000"/>
            <a:ext cx="0" cy="324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3352800" y="3962400"/>
            <a:ext cx="5256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8573" name="Rectangle 29"/>
          <p:cNvSpPr>
            <a:spLocks noChangeArrowheads="1"/>
          </p:cNvSpPr>
          <p:nvPr/>
        </p:nvSpPr>
        <p:spPr bwMode="auto">
          <a:xfrm>
            <a:off x="3352800" y="2286000"/>
            <a:ext cx="5256213" cy="32400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2555875" y="1628775"/>
            <a:ext cx="5164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dirty="0">
                <a:latin typeface="Tahoma" pitchFamily="34" charset="0"/>
              </a:rPr>
              <a:t>Stakeholders Potential Threat to the Organisation</a:t>
            </a:r>
            <a:endParaRPr lang="en-US" sz="1800" dirty="0">
              <a:latin typeface="Tahoma" pitchFamily="34" charset="0"/>
            </a:endParaRPr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1371600" y="3352800"/>
            <a:ext cx="18161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latin typeface="Tahoma" pitchFamily="34" charset="0"/>
              </a:rPr>
              <a:t>Interest in the </a:t>
            </a:r>
          </a:p>
          <a:p>
            <a:r>
              <a:rPr lang="en-GB" sz="1800">
                <a:latin typeface="Tahoma" pitchFamily="34" charset="0"/>
              </a:rPr>
              <a:t>Organisation </a:t>
            </a:r>
          </a:p>
          <a:p>
            <a:r>
              <a:rPr lang="en-GB" sz="1800">
                <a:latin typeface="Tahoma" pitchFamily="34" charset="0"/>
              </a:rPr>
              <a:t>and its Activities</a:t>
            </a:r>
            <a:endParaRPr lang="en-US" sz="1800">
              <a:latin typeface="Tahoma" pitchFamily="34" charset="0"/>
            </a:endParaRPr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2286000" y="4495800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1">
                <a:latin typeface="Tahoma" pitchFamily="34" charset="0"/>
              </a:rPr>
              <a:t>LOW</a:t>
            </a:r>
            <a:endParaRPr lang="en-US" sz="1800" b="1">
              <a:latin typeface="Tahoma" pitchFamily="34" charset="0"/>
            </a:endParaRPr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3492500" y="1990725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1" dirty="0">
                <a:latin typeface="Tahoma" pitchFamily="34" charset="0"/>
              </a:rPr>
              <a:t>LOW</a:t>
            </a:r>
            <a:endParaRPr lang="en-US" sz="1800" b="1" dirty="0">
              <a:latin typeface="Tahoma" pitchFamily="34" charset="0"/>
            </a:endParaRP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2362200" y="2895600"/>
            <a:ext cx="811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1">
                <a:latin typeface="Tahoma" pitchFamily="34" charset="0"/>
              </a:rPr>
              <a:t>HIGH</a:t>
            </a:r>
            <a:endParaRPr lang="en-US" sz="1800" b="1">
              <a:latin typeface="Tahoma" pitchFamily="34" charset="0"/>
            </a:endParaRP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6013450" y="1990725"/>
            <a:ext cx="811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1">
                <a:latin typeface="Tahoma" pitchFamily="34" charset="0"/>
              </a:rPr>
              <a:t>HIGH</a:t>
            </a:r>
            <a:endParaRPr lang="en-US" sz="1800" b="1">
              <a:latin typeface="Tahoma" pitchFamily="34" charset="0"/>
            </a:endParaRPr>
          </a:p>
        </p:txBody>
      </p: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4716463" y="5662613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800">
                <a:latin typeface="Tahoma" pitchFamily="34" charset="0"/>
              </a:rPr>
              <a:t>Adapted from Eden &amp; Ackerman, 1998</a:t>
            </a:r>
          </a:p>
        </p:txBody>
      </p:sp>
      <p:sp>
        <p:nvSpPr>
          <p:cNvPr id="108581" name="Text Box 37"/>
          <p:cNvSpPr txBox="1">
            <a:spLocks noChangeArrowheads="1"/>
          </p:cNvSpPr>
          <p:nvPr/>
        </p:nvSpPr>
        <p:spPr bwMode="auto">
          <a:xfrm>
            <a:off x="6629400" y="28956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latin typeface="Tahoma" pitchFamily="34" charset="0"/>
              </a:rPr>
              <a:t>PLAYERS</a:t>
            </a:r>
            <a:endParaRPr lang="en-US" sz="1800">
              <a:latin typeface="Tahoma" pitchFamily="34" charset="0"/>
            </a:endParaRPr>
          </a:p>
        </p:txBody>
      </p:sp>
      <p:sp>
        <p:nvSpPr>
          <p:cNvPr id="108582" name="Text Box 38"/>
          <p:cNvSpPr txBox="1">
            <a:spLocks noChangeArrowheads="1"/>
          </p:cNvSpPr>
          <p:nvPr/>
        </p:nvSpPr>
        <p:spPr bwMode="auto">
          <a:xfrm>
            <a:off x="3886200" y="2895600"/>
            <a:ext cx="1212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latin typeface="Tahoma" pitchFamily="34" charset="0"/>
              </a:rPr>
              <a:t>SUBJECTS</a:t>
            </a:r>
            <a:endParaRPr lang="en-US" sz="1800">
              <a:latin typeface="Tahoma" pitchFamily="34" charset="0"/>
            </a:endParaRPr>
          </a:p>
        </p:txBody>
      </p:sp>
      <p:sp>
        <p:nvSpPr>
          <p:cNvPr id="108583" name="Text Box 39"/>
          <p:cNvSpPr txBox="1">
            <a:spLocks noChangeArrowheads="1"/>
          </p:cNvSpPr>
          <p:nvPr/>
        </p:nvSpPr>
        <p:spPr bwMode="auto">
          <a:xfrm>
            <a:off x="6096000" y="4572000"/>
            <a:ext cx="2151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latin typeface="Tahoma" pitchFamily="34" charset="0"/>
              </a:rPr>
              <a:t>CONTEXT SETTERS</a:t>
            </a:r>
            <a:endParaRPr lang="en-US" sz="1800">
              <a:latin typeface="Tahoma" pitchFamily="34" charset="0"/>
            </a:endParaRPr>
          </a:p>
        </p:txBody>
      </p:sp>
      <p:sp>
        <p:nvSpPr>
          <p:cNvPr id="108584" name="Text Box 40"/>
          <p:cNvSpPr txBox="1">
            <a:spLocks noChangeArrowheads="1"/>
          </p:cNvSpPr>
          <p:nvPr/>
        </p:nvSpPr>
        <p:spPr bwMode="auto">
          <a:xfrm>
            <a:off x="3886200" y="4419600"/>
            <a:ext cx="982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>
                <a:latin typeface="Tahoma" pitchFamily="34" charset="0"/>
              </a:rPr>
              <a:t>CROWD</a:t>
            </a:r>
            <a:endParaRPr lang="en-US" sz="1800">
              <a:latin typeface="Tahoma" pitchFamily="34" charset="0"/>
            </a:endParaRPr>
          </a:p>
        </p:txBody>
      </p:sp>
      <p:sp>
        <p:nvSpPr>
          <p:cNvPr id="10257" name="Rectangle 45"/>
          <p:cNvSpPr>
            <a:spLocks noChangeArrowheads="1"/>
          </p:cNvSpPr>
          <p:nvPr/>
        </p:nvSpPr>
        <p:spPr bwMode="auto">
          <a:xfrm>
            <a:off x="681831" y="0"/>
            <a:ext cx="7391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4000" dirty="0"/>
              <a:t>Power/Interest Grid</a:t>
            </a:r>
          </a:p>
        </p:txBody>
      </p:sp>
    </p:spTree>
    <p:extLst>
      <p:ext uri="{BB962C8B-B14F-4D97-AF65-F5344CB8AC3E}">
        <p14:creationId xmlns:p14="http://schemas.microsoft.com/office/powerpoint/2010/main" xmlns="" val="3187007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1" grpId="0" animBg="1"/>
      <p:bldP spid="108572" grpId="0" animBg="1"/>
      <p:bldP spid="108573" grpId="0" animBg="1"/>
      <p:bldP spid="108574" grpId="0" autoUpdateAnimBg="0"/>
      <p:bldP spid="108575" grpId="0" autoUpdateAnimBg="0"/>
      <p:bldP spid="108576" grpId="0" autoUpdateAnimBg="0"/>
      <p:bldP spid="108577" grpId="0" autoUpdateAnimBg="0"/>
      <p:bldP spid="108578" grpId="0" autoUpdateAnimBg="0"/>
      <p:bldP spid="108579" grpId="0" autoUpdateAnimBg="0"/>
      <p:bldP spid="108580" grpId="0" autoUpdateAnimBg="0"/>
      <p:bldP spid="108581" grpId="0" autoUpdateAnimBg="0"/>
      <p:bldP spid="108582" grpId="0" autoUpdateAnimBg="0"/>
      <p:bldP spid="108583" grpId="0" autoUpdateAnimBg="0"/>
      <p:bldP spid="10858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296</Words>
  <Application>Microsoft Office PowerPoint</Application>
  <PresentationFormat>On-screen Show (4:3)</PresentationFormat>
  <Paragraphs>84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ENTREPRENEURSHIP </vt:lpstr>
      <vt:lpstr> Previous Lecture Review</vt:lpstr>
      <vt:lpstr>OBJECTIVES</vt:lpstr>
      <vt:lpstr>Stakeholder in Lexical Terms</vt:lpstr>
      <vt:lpstr>What are Stakeholders?</vt:lpstr>
      <vt:lpstr>Who Are Business Stakeholders?</vt:lpstr>
      <vt:lpstr>Types of Stake</vt:lpstr>
      <vt:lpstr>Power/Interest Grid</vt:lpstr>
      <vt:lpstr>Slide 9</vt:lpstr>
      <vt:lpstr>Slide 10</vt:lpstr>
      <vt:lpstr>Lecture Review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the Entrepreneurial Mind: From Ideas to Reality</dc:title>
  <dc:creator>MyUserName</dc:creator>
  <cp:lastModifiedBy>NTS</cp:lastModifiedBy>
  <cp:revision>180</cp:revision>
  <dcterms:created xsi:type="dcterms:W3CDTF">2013-10-03T09:43:12Z</dcterms:created>
  <dcterms:modified xsi:type="dcterms:W3CDTF">2013-11-21T08:39:23Z</dcterms:modified>
</cp:coreProperties>
</file>