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96" r:id="rId2"/>
    <p:sldId id="387" r:id="rId3"/>
    <p:sldId id="386" r:id="rId4"/>
    <p:sldId id="419" r:id="rId5"/>
    <p:sldId id="420" r:id="rId6"/>
    <p:sldId id="421" r:id="rId7"/>
    <p:sldId id="422" r:id="rId8"/>
    <p:sldId id="423" r:id="rId9"/>
    <p:sldId id="424" r:id="rId10"/>
    <p:sldId id="425" r:id="rId11"/>
    <p:sldId id="426" r:id="rId12"/>
    <p:sldId id="427" r:id="rId13"/>
    <p:sldId id="428" r:id="rId14"/>
    <p:sldId id="429" r:id="rId15"/>
    <p:sldId id="430" r:id="rId16"/>
    <p:sldId id="431" r:id="rId17"/>
    <p:sldId id="432" r:id="rId18"/>
    <p:sldId id="433" r:id="rId19"/>
    <p:sldId id="434" r:id="rId20"/>
    <p:sldId id="435" r:id="rId21"/>
    <p:sldId id="436" r:id="rId22"/>
    <p:sldId id="437" r:id="rId23"/>
    <p:sldId id="438" r:id="rId24"/>
    <p:sldId id="439" r:id="rId25"/>
    <p:sldId id="440" r:id="rId26"/>
    <p:sldId id="41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71" autoAdjust="0"/>
  </p:normalViewPr>
  <p:slideViewPr>
    <p:cSldViewPr>
      <p:cViewPr varScale="1">
        <p:scale>
          <a:sx n="62" d="100"/>
          <a:sy n="62" d="100"/>
        </p:scale>
        <p:origin x="-1512" y="-84"/>
      </p:cViewPr>
      <p:guideLst>
        <p:guide orient="horz" pos="2160"/>
        <p:guide pos="2880"/>
      </p:guideLst>
    </p:cSldViewPr>
  </p:slideViewPr>
  <p:outlineViewPr>
    <p:cViewPr>
      <p:scale>
        <a:sx n="33" d="100"/>
        <a:sy n="33" d="100"/>
      </p:scale>
      <p:origin x="48" y="1254"/>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85B88A-C841-402B-B2F9-EDF798484FBC}" type="datetimeFigureOut">
              <a:rPr lang="en-US" smtClean="0"/>
              <a:pPr/>
              <a:t>11/22/2013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E3A5EB-6F79-4447-ABC5-06DD99348053}" type="slidenum">
              <a:rPr lang="en-US" smtClean="0"/>
              <a:pPr/>
              <a:t>‹#›</a:t>
            </a:fld>
            <a:endParaRPr lang="en-US"/>
          </a:p>
        </p:txBody>
      </p:sp>
    </p:spTree>
    <p:extLst>
      <p:ext uri="{BB962C8B-B14F-4D97-AF65-F5344CB8AC3E}">
        <p14:creationId xmlns:p14="http://schemas.microsoft.com/office/powerpoint/2010/main" xmlns="" val="2277825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449117-3486-4343-B328-6DF862B25854}" type="slidenum">
              <a:rPr lang="en-GB"/>
              <a:pPr/>
              <a:t>4</a:t>
            </a:fld>
            <a:endParaRPr lang="en-GB"/>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449117-3486-4343-B328-6DF862B25854}" type="slidenum">
              <a:rPr lang="en-GB"/>
              <a:pPr/>
              <a:t>18</a:t>
            </a:fld>
            <a:endParaRPr lang="en-GB"/>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54ED35-97A3-44BF-8703-E7C0D0C436DD}" type="slidenum">
              <a:rPr lang="en-GB"/>
              <a:pPr/>
              <a:t>5</a:t>
            </a:fld>
            <a:endParaRPr lang="en-GB"/>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F7B6A1-F401-4E69-A1FB-4060C7FB37FC}" type="slidenum">
              <a:rPr lang="en-GB"/>
              <a:pPr/>
              <a:t>6</a:t>
            </a:fld>
            <a:endParaRPr lang="en-GB"/>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89A5EC-0CEF-4B3C-81F5-5534D49BAA39}" type="slidenum">
              <a:rPr lang="en-GB"/>
              <a:pPr/>
              <a:t>7</a:t>
            </a:fld>
            <a:endParaRPr lang="en-GB"/>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E87E41-59CF-48B3-AA4A-A39A69C087BB}" type="slidenum">
              <a:rPr lang="en-GB"/>
              <a:pPr/>
              <a:t>8</a:t>
            </a:fld>
            <a:endParaRPr lang="en-GB"/>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3F886E-4FE6-4BA3-AA13-8AA8D1656DBE}" type="slidenum">
              <a:rPr lang="en-GB"/>
              <a:pPr/>
              <a:t>9</a:t>
            </a:fld>
            <a:endParaRPr lang="en-GB"/>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C3ED18-8C7E-43F3-8201-AE22020DEDA7}" type="slidenum">
              <a:rPr lang="en-GB"/>
              <a:pPr/>
              <a:t>10</a:t>
            </a:fld>
            <a:endParaRPr lang="en-GB"/>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6C5761-7496-48B8-8C83-DBA4DD1953DA}" type="slidenum">
              <a:rPr lang="en-GB"/>
              <a:pPr/>
              <a:t>11</a:t>
            </a:fld>
            <a:endParaRPr lang="en-GB"/>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1EE2C3-B2C0-469D-95A1-C181387B37B1}" type="slidenum">
              <a:rPr lang="en-GB"/>
              <a:pPr/>
              <a:t>12</a:t>
            </a:fld>
            <a:endParaRPr lang="en-GB"/>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5A7B33-CF84-4BEE-A6CD-6AD88A8E028E}" type="datetime1">
              <a:rPr lang="en-US" smtClean="0"/>
              <a:pPr/>
              <a:t>11/22/2013</a:t>
            </a:fld>
            <a:endParaRPr lang="en-US"/>
          </a:p>
        </p:txBody>
      </p:sp>
      <p:sp>
        <p:nvSpPr>
          <p:cNvPr id="5" name="Footer Placeholder 4"/>
          <p:cNvSpPr>
            <a:spLocks noGrp="1"/>
          </p:cNvSpPr>
          <p:nvPr>
            <p:ph type="ftr" sz="quarter" idx="11"/>
          </p:nvPr>
        </p:nvSpPr>
        <p:spPr/>
        <p:txBody>
          <a:bodyPr/>
          <a:lstStyle/>
          <a:p>
            <a:r>
              <a:rPr lang="en-US" smtClean="0"/>
              <a:t>Chapter 15: Global</a:t>
            </a:r>
            <a:endParaRPr lang="en-US"/>
          </a:p>
        </p:txBody>
      </p:sp>
      <p:sp>
        <p:nvSpPr>
          <p:cNvPr id="6" name="Slide Number Placeholder 5"/>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p14="http://schemas.microsoft.com/office/powerpoint/2010/main" xmlns="" val="2594157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6443EF-A649-4147-8CC3-0055F413BB27}" type="datetime1">
              <a:rPr lang="en-US" smtClean="0"/>
              <a:pPr/>
              <a:t>11/22/2013</a:t>
            </a:fld>
            <a:endParaRPr lang="en-US"/>
          </a:p>
        </p:txBody>
      </p:sp>
      <p:sp>
        <p:nvSpPr>
          <p:cNvPr id="5" name="Footer Placeholder 4"/>
          <p:cNvSpPr>
            <a:spLocks noGrp="1"/>
          </p:cNvSpPr>
          <p:nvPr>
            <p:ph type="ftr" sz="quarter" idx="11"/>
          </p:nvPr>
        </p:nvSpPr>
        <p:spPr/>
        <p:txBody>
          <a:bodyPr/>
          <a:lstStyle/>
          <a:p>
            <a:r>
              <a:rPr lang="en-US" smtClean="0"/>
              <a:t>Chapter 15: Global</a:t>
            </a:r>
            <a:endParaRPr lang="en-US"/>
          </a:p>
        </p:txBody>
      </p:sp>
      <p:sp>
        <p:nvSpPr>
          <p:cNvPr id="6" name="Slide Number Placeholder 5"/>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p14="http://schemas.microsoft.com/office/powerpoint/2010/main" xmlns="" val="770703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3006C3-321A-4CB7-A3DA-BB78E127725A}" type="datetime1">
              <a:rPr lang="en-US" smtClean="0"/>
              <a:pPr/>
              <a:t>11/22/2013</a:t>
            </a:fld>
            <a:endParaRPr lang="en-US"/>
          </a:p>
        </p:txBody>
      </p:sp>
      <p:sp>
        <p:nvSpPr>
          <p:cNvPr id="5" name="Footer Placeholder 4"/>
          <p:cNvSpPr>
            <a:spLocks noGrp="1"/>
          </p:cNvSpPr>
          <p:nvPr>
            <p:ph type="ftr" sz="quarter" idx="11"/>
          </p:nvPr>
        </p:nvSpPr>
        <p:spPr/>
        <p:txBody>
          <a:bodyPr/>
          <a:lstStyle/>
          <a:p>
            <a:r>
              <a:rPr lang="en-US" smtClean="0"/>
              <a:t>Chapter 15: Global</a:t>
            </a:r>
            <a:endParaRPr lang="en-US"/>
          </a:p>
        </p:txBody>
      </p:sp>
      <p:sp>
        <p:nvSpPr>
          <p:cNvPr id="6" name="Slide Number Placeholder 5"/>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p14="http://schemas.microsoft.com/office/powerpoint/2010/main" xmlns="" val="2841067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C9C223-ED52-4941-8039-66620545A79E}" type="datetime1">
              <a:rPr lang="en-US" smtClean="0"/>
              <a:pPr/>
              <a:t>11/22/2013</a:t>
            </a:fld>
            <a:endParaRPr lang="en-US"/>
          </a:p>
        </p:txBody>
      </p:sp>
      <p:sp>
        <p:nvSpPr>
          <p:cNvPr id="5" name="Footer Placeholder 4"/>
          <p:cNvSpPr>
            <a:spLocks noGrp="1"/>
          </p:cNvSpPr>
          <p:nvPr>
            <p:ph type="ftr" sz="quarter" idx="11"/>
          </p:nvPr>
        </p:nvSpPr>
        <p:spPr/>
        <p:txBody>
          <a:bodyPr/>
          <a:lstStyle/>
          <a:p>
            <a:r>
              <a:rPr lang="en-US" smtClean="0"/>
              <a:t>Chapter 15: Global</a:t>
            </a:r>
            <a:endParaRPr lang="en-US"/>
          </a:p>
        </p:txBody>
      </p:sp>
      <p:sp>
        <p:nvSpPr>
          <p:cNvPr id="6" name="Slide Number Placeholder 5"/>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p14="http://schemas.microsoft.com/office/powerpoint/2010/main" xmlns="" val="953092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29CEF3-87CF-4E1C-9689-6FE2F548DEA1}" type="datetime1">
              <a:rPr lang="en-US" smtClean="0"/>
              <a:pPr/>
              <a:t>11/22/2013</a:t>
            </a:fld>
            <a:endParaRPr lang="en-US"/>
          </a:p>
        </p:txBody>
      </p:sp>
      <p:sp>
        <p:nvSpPr>
          <p:cNvPr id="5" name="Footer Placeholder 4"/>
          <p:cNvSpPr>
            <a:spLocks noGrp="1"/>
          </p:cNvSpPr>
          <p:nvPr>
            <p:ph type="ftr" sz="quarter" idx="11"/>
          </p:nvPr>
        </p:nvSpPr>
        <p:spPr/>
        <p:txBody>
          <a:bodyPr/>
          <a:lstStyle/>
          <a:p>
            <a:r>
              <a:rPr lang="en-US" smtClean="0"/>
              <a:t>Chapter 15: Global</a:t>
            </a:r>
            <a:endParaRPr lang="en-US"/>
          </a:p>
        </p:txBody>
      </p:sp>
      <p:sp>
        <p:nvSpPr>
          <p:cNvPr id="6" name="Slide Number Placeholder 5"/>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p14="http://schemas.microsoft.com/office/powerpoint/2010/main" xmlns="" val="3672462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C4B11B-231C-4C80-8D14-C86455719544}" type="datetime1">
              <a:rPr lang="en-US" smtClean="0"/>
              <a:pPr/>
              <a:t>11/22/2013</a:t>
            </a:fld>
            <a:endParaRPr lang="en-US"/>
          </a:p>
        </p:txBody>
      </p:sp>
      <p:sp>
        <p:nvSpPr>
          <p:cNvPr id="6" name="Footer Placeholder 5"/>
          <p:cNvSpPr>
            <a:spLocks noGrp="1"/>
          </p:cNvSpPr>
          <p:nvPr>
            <p:ph type="ftr" sz="quarter" idx="11"/>
          </p:nvPr>
        </p:nvSpPr>
        <p:spPr/>
        <p:txBody>
          <a:bodyPr/>
          <a:lstStyle/>
          <a:p>
            <a:r>
              <a:rPr lang="en-US" smtClean="0"/>
              <a:t>Chapter 15: Global</a:t>
            </a:r>
            <a:endParaRPr lang="en-US"/>
          </a:p>
        </p:txBody>
      </p:sp>
      <p:sp>
        <p:nvSpPr>
          <p:cNvPr id="7" name="Slide Number Placeholder 6"/>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p14="http://schemas.microsoft.com/office/powerpoint/2010/main" xmlns="" val="2902116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58BD49-D620-4094-9B47-A49826CB0CE3}" type="datetime1">
              <a:rPr lang="en-US" smtClean="0"/>
              <a:pPr/>
              <a:t>11/22/2013</a:t>
            </a:fld>
            <a:endParaRPr lang="en-US"/>
          </a:p>
        </p:txBody>
      </p:sp>
      <p:sp>
        <p:nvSpPr>
          <p:cNvPr id="8" name="Footer Placeholder 7"/>
          <p:cNvSpPr>
            <a:spLocks noGrp="1"/>
          </p:cNvSpPr>
          <p:nvPr>
            <p:ph type="ftr" sz="quarter" idx="11"/>
          </p:nvPr>
        </p:nvSpPr>
        <p:spPr/>
        <p:txBody>
          <a:bodyPr/>
          <a:lstStyle/>
          <a:p>
            <a:r>
              <a:rPr lang="en-US" smtClean="0"/>
              <a:t>Chapter 15: Global</a:t>
            </a:r>
            <a:endParaRPr lang="en-US"/>
          </a:p>
        </p:txBody>
      </p:sp>
      <p:sp>
        <p:nvSpPr>
          <p:cNvPr id="9" name="Slide Number Placeholder 8"/>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p14="http://schemas.microsoft.com/office/powerpoint/2010/main" xmlns="" val="1873893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F20D00-1E9D-4F1A-A767-6EE4B2AFE00A}" type="datetime1">
              <a:rPr lang="en-US" smtClean="0"/>
              <a:pPr/>
              <a:t>11/22/2013</a:t>
            </a:fld>
            <a:endParaRPr lang="en-US"/>
          </a:p>
        </p:txBody>
      </p:sp>
      <p:sp>
        <p:nvSpPr>
          <p:cNvPr id="4" name="Footer Placeholder 3"/>
          <p:cNvSpPr>
            <a:spLocks noGrp="1"/>
          </p:cNvSpPr>
          <p:nvPr>
            <p:ph type="ftr" sz="quarter" idx="11"/>
          </p:nvPr>
        </p:nvSpPr>
        <p:spPr/>
        <p:txBody>
          <a:bodyPr/>
          <a:lstStyle/>
          <a:p>
            <a:r>
              <a:rPr lang="en-US" smtClean="0"/>
              <a:t>Chapter 15: Global</a:t>
            </a:r>
            <a:endParaRPr lang="en-US"/>
          </a:p>
        </p:txBody>
      </p:sp>
      <p:sp>
        <p:nvSpPr>
          <p:cNvPr id="5" name="Slide Number Placeholder 4"/>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p14="http://schemas.microsoft.com/office/powerpoint/2010/main" xmlns="" val="3763149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D1F08F-BFBB-4E33-BD4C-2B16D69CDF2B}" type="datetime1">
              <a:rPr lang="en-US" smtClean="0"/>
              <a:pPr/>
              <a:t>11/22/2013</a:t>
            </a:fld>
            <a:endParaRPr lang="en-US"/>
          </a:p>
        </p:txBody>
      </p:sp>
      <p:sp>
        <p:nvSpPr>
          <p:cNvPr id="3" name="Footer Placeholder 2"/>
          <p:cNvSpPr>
            <a:spLocks noGrp="1"/>
          </p:cNvSpPr>
          <p:nvPr>
            <p:ph type="ftr" sz="quarter" idx="11"/>
          </p:nvPr>
        </p:nvSpPr>
        <p:spPr/>
        <p:txBody>
          <a:bodyPr/>
          <a:lstStyle/>
          <a:p>
            <a:r>
              <a:rPr lang="en-US" smtClean="0"/>
              <a:t>Chapter 15: Global</a:t>
            </a:r>
            <a:endParaRPr lang="en-US"/>
          </a:p>
        </p:txBody>
      </p:sp>
      <p:sp>
        <p:nvSpPr>
          <p:cNvPr id="4" name="Slide Number Placeholder 3"/>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p14="http://schemas.microsoft.com/office/powerpoint/2010/main" xmlns="" val="1126882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3ADD91-66DE-435D-AD62-617B979A80A4}" type="datetime1">
              <a:rPr lang="en-US" smtClean="0"/>
              <a:pPr/>
              <a:t>11/22/2013</a:t>
            </a:fld>
            <a:endParaRPr lang="en-US"/>
          </a:p>
        </p:txBody>
      </p:sp>
      <p:sp>
        <p:nvSpPr>
          <p:cNvPr id="6" name="Footer Placeholder 5"/>
          <p:cNvSpPr>
            <a:spLocks noGrp="1"/>
          </p:cNvSpPr>
          <p:nvPr>
            <p:ph type="ftr" sz="quarter" idx="11"/>
          </p:nvPr>
        </p:nvSpPr>
        <p:spPr/>
        <p:txBody>
          <a:bodyPr/>
          <a:lstStyle/>
          <a:p>
            <a:r>
              <a:rPr lang="en-US" smtClean="0"/>
              <a:t>Chapter 15: Global</a:t>
            </a:r>
            <a:endParaRPr lang="en-US"/>
          </a:p>
        </p:txBody>
      </p:sp>
      <p:sp>
        <p:nvSpPr>
          <p:cNvPr id="7" name="Slide Number Placeholder 6"/>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p14="http://schemas.microsoft.com/office/powerpoint/2010/main" xmlns="" val="3741652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0B4C77-60DF-495E-B936-C76FCADC02F6}" type="datetime1">
              <a:rPr lang="en-US" smtClean="0"/>
              <a:pPr/>
              <a:t>11/22/2013</a:t>
            </a:fld>
            <a:endParaRPr lang="en-US"/>
          </a:p>
        </p:txBody>
      </p:sp>
      <p:sp>
        <p:nvSpPr>
          <p:cNvPr id="6" name="Footer Placeholder 5"/>
          <p:cNvSpPr>
            <a:spLocks noGrp="1"/>
          </p:cNvSpPr>
          <p:nvPr>
            <p:ph type="ftr" sz="quarter" idx="11"/>
          </p:nvPr>
        </p:nvSpPr>
        <p:spPr/>
        <p:txBody>
          <a:bodyPr/>
          <a:lstStyle/>
          <a:p>
            <a:r>
              <a:rPr lang="en-US" smtClean="0"/>
              <a:t>Chapter 15: Global</a:t>
            </a:r>
            <a:endParaRPr lang="en-US"/>
          </a:p>
        </p:txBody>
      </p:sp>
      <p:sp>
        <p:nvSpPr>
          <p:cNvPr id="7" name="Slide Number Placeholder 6"/>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p14="http://schemas.microsoft.com/office/powerpoint/2010/main" xmlns="" val="83508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A84C28-F754-4EC2-AB10-B3F19AF739B5}" type="datetime1">
              <a:rPr lang="en-US" smtClean="0"/>
              <a:pPr/>
              <a:t>11/22/2013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Chapter 15: Global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E19BCC-EB6D-4706-855E-B16354E90296}" type="slidenum">
              <a:rPr lang="en-US" smtClean="0"/>
              <a:pPr/>
              <a:t>‹#›</a:t>
            </a:fld>
            <a:endParaRPr lang="en-US"/>
          </a:p>
        </p:txBody>
      </p:sp>
    </p:spTree>
    <p:extLst>
      <p:ext uri="{BB962C8B-B14F-4D97-AF65-F5344CB8AC3E}">
        <p14:creationId xmlns:p14="http://schemas.microsoft.com/office/powerpoint/2010/main" xmlns="" val="4030905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ENTREPRENEURSHIP </a:t>
            </a:r>
            <a:endParaRPr lang="en-US" dirty="0"/>
          </a:p>
        </p:txBody>
      </p:sp>
      <p:sp>
        <p:nvSpPr>
          <p:cNvPr id="3" name="Content Placeholder 2"/>
          <p:cNvSpPr>
            <a:spLocks noGrp="1"/>
          </p:cNvSpPr>
          <p:nvPr>
            <p:ph idx="1"/>
          </p:nvPr>
        </p:nvSpPr>
        <p:spPr/>
        <p:txBody>
          <a:bodyPr>
            <a:normAutofit/>
          </a:bodyPr>
          <a:lstStyle/>
          <a:p>
            <a:pPr marL="0" indent="0" algn="ctr">
              <a:buNone/>
            </a:pPr>
            <a:r>
              <a:rPr lang="en-US" sz="6000" dirty="0" smtClean="0"/>
              <a:t>Lecture No</a:t>
            </a:r>
            <a:r>
              <a:rPr lang="en-US" sz="6000" smtClean="0"/>
              <a:t>: 29</a:t>
            </a:r>
            <a:endParaRPr lang="en-US" sz="2000" dirty="0" smtClean="0"/>
          </a:p>
          <a:p>
            <a:pPr marL="0" indent="0" algn="ctr">
              <a:buNone/>
            </a:pPr>
            <a:endParaRPr lang="en-US" sz="2800" dirty="0" smtClean="0"/>
          </a:p>
          <a:p>
            <a:pPr marL="0" indent="0" algn="ctr">
              <a:buNone/>
            </a:pPr>
            <a:r>
              <a:rPr lang="en-US" sz="2800" dirty="0" smtClean="0"/>
              <a:t>Resource Person:</a:t>
            </a:r>
          </a:p>
          <a:p>
            <a:pPr marL="0" indent="0" algn="ctr">
              <a:buNone/>
            </a:pPr>
            <a:r>
              <a:rPr lang="en-US" sz="3600" dirty="0" smtClean="0"/>
              <a:t>Malik </a:t>
            </a:r>
            <a:r>
              <a:rPr lang="en-US" sz="3600" dirty="0" err="1" smtClean="0"/>
              <a:t>Jawad</a:t>
            </a:r>
            <a:r>
              <a:rPr lang="en-US" sz="3600" dirty="0" smtClean="0"/>
              <a:t> </a:t>
            </a:r>
            <a:r>
              <a:rPr lang="en-US" sz="3600" dirty="0" err="1" smtClean="0"/>
              <a:t>Saboor</a:t>
            </a:r>
            <a:endParaRPr lang="en-US" sz="3600" dirty="0" smtClean="0"/>
          </a:p>
          <a:p>
            <a:pPr marL="0" indent="0" algn="ctr">
              <a:buNone/>
            </a:pPr>
            <a:r>
              <a:rPr lang="en-US" sz="2000" dirty="0" smtClean="0"/>
              <a:t>Assistant Professor</a:t>
            </a:r>
          </a:p>
          <a:p>
            <a:pPr marL="0" indent="0" algn="ctr">
              <a:buNone/>
            </a:pPr>
            <a:r>
              <a:rPr lang="en-US" sz="2000" dirty="0" smtClean="0"/>
              <a:t>Department of Management Sciences</a:t>
            </a:r>
          </a:p>
          <a:p>
            <a:pPr marL="0" indent="0" algn="ctr">
              <a:buNone/>
            </a:pPr>
            <a:r>
              <a:rPr lang="en-US" sz="2000" dirty="0" smtClean="0"/>
              <a:t>COMSATS Institute of Information Technology</a:t>
            </a:r>
          </a:p>
          <a:p>
            <a:pPr marL="0" indent="0" algn="ctr">
              <a:buNone/>
            </a:pPr>
            <a:r>
              <a:rPr lang="en-US" sz="2000" dirty="0" smtClean="0"/>
              <a:t>Islamabad.</a:t>
            </a:r>
          </a:p>
          <a:p>
            <a:pPr marL="0" indent="0">
              <a:buNone/>
            </a:pPr>
            <a:endParaRPr lang="en-US" dirty="0"/>
          </a:p>
        </p:txBody>
      </p:sp>
    </p:spTree>
    <p:extLst>
      <p:ext uri="{BB962C8B-B14F-4D97-AF65-F5344CB8AC3E}">
        <p14:creationId xmlns:p14="http://schemas.microsoft.com/office/powerpoint/2010/main" xmlns="" val="8419805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GB" dirty="0"/>
              <a:t>Hard Bargaining</a:t>
            </a:r>
          </a:p>
        </p:txBody>
      </p:sp>
      <p:sp>
        <p:nvSpPr>
          <p:cNvPr id="32771" name="Rectangle 3"/>
          <p:cNvSpPr>
            <a:spLocks noGrp="1" noChangeArrowheads="1"/>
          </p:cNvSpPr>
          <p:nvPr>
            <p:ph type="body" idx="1"/>
          </p:nvPr>
        </p:nvSpPr>
        <p:spPr/>
        <p:txBody>
          <a:bodyPr>
            <a:noAutofit/>
          </a:bodyPr>
          <a:lstStyle/>
          <a:p>
            <a:pPr>
              <a:lnSpc>
                <a:spcPct val="200000"/>
              </a:lnSpc>
            </a:pPr>
            <a:r>
              <a:rPr lang="en-GB" sz="2000" dirty="0"/>
              <a:t>Gives away nothing.</a:t>
            </a:r>
          </a:p>
          <a:p>
            <a:pPr>
              <a:lnSpc>
                <a:spcPct val="200000"/>
              </a:lnSpc>
            </a:pPr>
            <a:r>
              <a:rPr lang="en-GB" sz="2000" dirty="0"/>
              <a:t>See participant as adversaries</a:t>
            </a:r>
          </a:p>
          <a:p>
            <a:pPr>
              <a:lnSpc>
                <a:spcPct val="200000"/>
              </a:lnSpc>
            </a:pPr>
            <a:r>
              <a:rPr lang="en-GB" sz="2000" dirty="0"/>
              <a:t>Hard sell and take-it-or-leave-it.</a:t>
            </a:r>
          </a:p>
          <a:p>
            <a:pPr>
              <a:lnSpc>
                <a:spcPct val="200000"/>
              </a:lnSpc>
            </a:pPr>
            <a:r>
              <a:rPr lang="en-GB" sz="2000" dirty="0"/>
              <a:t>Distrust others</a:t>
            </a:r>
          </a:p>
          <a:p>
            <a:pPr>
              <a:lnSpc>
                <a:spcPct val="200000"/>
              </a:lnSpc>
            </a:pPr>
            <a:r>
              <a:rPr lang="en-GB" sz="2000" dirty="0"/>
              <a:t>Play sneaky games to get negotiating advantage</a:t>
            </a:r>
          </a:p>
          <a:p>
            <a:pPr>
              <a:lnSpc>
                <a:spcPct val="200000"/>
              </a:lnSpc>
            </a:pPr>
            <a:r>
              <a:rPr lang="en-GB" sz="2000" dirty="0"/>
              <a:t>May use physical presence/threats</a:t>
            </a:r>
          </a:p>
          <a:p>
            <a:pPr>
              <a:lnSpc>
                <a:spcPct val="200000"/>
              </a:lnSpc>
            </a:pPr>
            <a:r>
              <a:rPr lang="en-GB" sz="2000" dirty="0"/>
              <a:t>Two hard </a:t>
            </a:r>
            <a:r>
              <a:rPr lang="en-GB" sz="2000" dirty="0" err="1"/>
              <a:t>bargainers</a:t>
            </a:r>
            <a:r>
              <a:rPr lang="en-GB" sz="2000" dirty="0"/>
              <a:t> may end up both loosing</a:t>
            </a:r>
          </a:p>
          <a:p>
            <a:pPr>
              <a:lnSpc>
                <a:spcPct val="200000"/>
              </a:lnSpc>
            </a:pPr>
            <a:endParaRPr lang="en-GB" sz="2000" dirty="0"/>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096000" y="4267200"/>
            <a:ext cx="2324100" cy="1971675"/>
          </a:xfrm>
          <a:prstGeom prst="rect">
            <a:avLst/>
          </a:prstGeom>
        </p:spPr>
      </p:pic>
    </p:spTree>
    <p:extLst>
      <p:ext uri="{BB962C8B-B14F-4D97-AF65-F5344CB8AC3E}">
        <p14:creationId xmlns:p14="http://schemas.microsoft.com/office/powerpoint/2010/main" xmlns="" val="2136907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GB" dirty="0"/>
              <a:t>Soft Bargaining</a:t>
            </a:r>
          </a:p>
        </p:txBody>
      </p:sp>
      <p:sp>
        <p:nvSpPr>
          <p:cNvPr id="34819" name="Rectangle 3"/>
          <p:cNvSpPr>
            <a:spLocks noGrp="1" noChangeArrowheads="1"/>
          </p:cNvSpPr>
          <p:nvPr>
            <p:ph type="body" idx="1"/>
          </p:nvPr>
        </p:nvSpPr>
        <p:spPr/>
        <p:txBody>
          <a:bodyPr/>
          <a:lstStyle/>
          <a:p>
            <a:pPr>
              <a:lnSpc>
                <a:spcPct val="200000"/>
              </a:lnSpc>
            </a:pPr>
            <a:r>
              <a:rPr lang="en-GB" sz="2000" dirty="0"/>
              <a:t>Agreeable &amp; Flexible.</a:t>
            </a:r>
          </a:p>
          <a:p>
            <a:pPr>
              <a:lnSpc>
                <a:spcPct val="200000"/>
              </a:lnSpc>
            </a:pPr>
            <a:r>
              <a:rPr lang="en-GB" sz="2000" dirty="0"/>
              <a:t>Treating the participant as friends</a:t>
            </a:r>
          </a:p>
          <a:p>
            <a:pPr>
              <a:lnSpc>
                <a:spcPct val="200000"/>
              </a:lnSpc>
            </a:pPr>
            <a:r>
              <a:rPr lang="en-GB" sz="2000" dirty="0"/>
              <a:t>Seeking agreement at any cost</a:t>
            </a:r>
          </a:p>
          <a:p>
            <a:pPr>
              <a:lnSpc>
                <a:spcPct val="200000"/>
              </a:lnSpc>
            </a:pPr>
            <a:r>
              <a:rPr lang="en-GB" sz="2000" dirty="0"/>
              <a:t>Honest about their bottom line</a:t>
            </a:r>
          </a:p>
          <a:p>
            <a:pPr>
              <a:lnSpc>
                <a:spcPct val="200000"/>
              </a:lnSpc>
            </a:pPr>
            <a:r>
              <a:rPr lang="en-GB" sz="2000" dirty="0"/>
              <a:t>Leaves them to vulnerable to hard </a:t>
            </a:r>
            <a:r>
              <a:rPr lang="en-GB" sz="2000" dirty="0" err="1"/>
              <a:t>bargainers</a:t>
            </a:r>
            <a:endParaRPr lang="en-GB" sz="2000" dirty="0"/>
          </a:p>
          <a:p>
            <a:pPr>
              <a:buFontTx/>
              <a:buNone/>
            </a:pPr>
            <a:endParaRPr lang="en-GB" sz="2000" dirty="0"/>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096000" y="4267200"/>
            <a:ext cx="2324100" cy="1971675"/>
          </a:xfrm>
          <a:prstGeom prst="rect">
            <a:avLst/>
          </a:prstGeom>
        </p:spPr>
      </p:pic>
    </p:spTree>
    <p:extLst>
      <p:ext uri="{BB962C8B-B14F-4D97-AF65-F5344CB8AC3E}">
        <p14:creationId xmlns:p14="http://schemas.microsoft.com/office/powerpoint/2010/main" xmlns="" val="22850084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GB" dirty="0"/>
              <a:t>Principled Bargaining</a:t>
            </a:r>
          </a:p>
        </p:txBody>
      </p:sp>
      <p:sp>
        <p:nvSpPr>
          <p:cNvPr id="36867" name="Rectangle 3"/>
          <p:cNvSpPr>
            <a:spLocks noGrp="1" noChangeArrowheads="1"/>
          </p:cNvSpPr>
          <p:nvPr>
            <p:ph type="body" idx="1"/>
          </p:nvPr>
        </p:nvSpPr>
        <p:spPr/>
        <p:txBody>
          <a:bodyPr/>
          <a:lstStyle/>
          <a:p>
            <a:pPr>
              <a:lnSpc>
                <a:spcPct val="200000"/>
              </a:lnSpc>
            </a:pPr>
            <a:r>
              <a:rPr lang="en-GB" sz="1800" dirty="0"/>
              <a:t>Separate the people from the problem</a:t>
            </a:r>
          </a:p>
          <a:p>
            <a:pPr>
              <a:lnSpc>
                <a:spcPct val="200000"/>
              </a:lnSpc>
            </a:pPr>
            <a:r>
              <a:rPr lang="en-GB" sz="1800" dirty="0"/>
              <a:t>Focus on interests, not positions.</a:t>
            </a:r>
          </a:p>
          <a:p>
            <a:pPr>
              <a:lnSpc>
                <a:spcPct val="200000"/>
              </a:lnSpc>
            </a:pPr>
            <a:r>
              <a:rPr lang="en-GB" sz="1800" dirty="0"/>
              <a:t>Generate options for mutual gain.</a:t>
            </a: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096000" y="4267200"/>
            <a:ext cx="2324100" cy="1971675"/>
          </a:xfrm>
          <a:prstGeom prst="rect">
            <a:avLst/>
          </a:prstGeom>
        </p:spPr>
      </p:pic>
    </p:spTree>
    <p:extLst>
      <p:ext uri="{BB962C8B-B14F-4D97-AF65-F5344CB8AC3E}">
        <p14:creationId xmlns:p14="http://schemas.microsoft.com/office/powerpoint/2010/main" xmlns="" val="24072812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dirty="0" smtClean="0"/>
              <a:t>Types of negotiation</a:t>
            </a:r>
          </a:p>
        </p:txBody>
      </p:sp>
      <p:sp>
        <p:nvSpPr>
          <p:cNvPr id="14339" name="Rectangle 3"/>
          <p:cNvSpPr>
            <a:spLocks noGrp="1"/>
          </p:cNvSpPr>
          <p:nvPr>
            <p:ph type="body" idx="1"/>
          </p:nvPr>
        </p:nvSpPr>
        <p:spPr/>
        <p:txBody>
          <a:bodyPr/>
          <a:lstStyle/>
          <a:p>
            <a:endParaRPr lang="en-GB" dirty="0" smtClean="0"/>
          </a:p>
          <a:p>
            <a:r>
              <a:rPr lang="en-GB" dirty="0" smtClean="0"/>
              <a:t>Distributive (win-lose)</a:t>
            </a:r>
          </a:p>
          <a:p>
            <a:endParaRPr lang="en-GB" dirty="0" smtClean="0"/>
          </a:p>
          <a:p>
            <a:r>
              <a:rPr lang="en-GB" dirty="0" smtClean="0"/>
              <a:t>Integrative (win-win)</a:t>
            </a:r>
          </a:p>
          <a:p>
            <a:endParaRPr lang="en-GB" dirty="0" smtClean="0"/>
          </a:p>
        </p:txBody>
      </p:sp>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724400" y="3429000"/>
            <a:ext cx="4196401" cy="3143250"/>
          </a:xfrm>
          <a:prstGeom prst="rect">
            <a:avLst/>
          </a:prstGeom>
        </p:spPr>
      </p:pic>
    </p:spTree>
    <p:extLst>
      <p:ext uri="{BB962C8B-B14F-4D97-AF65-F5344CB8AC3E}">
        <p14:creationId xmlns:p14="http://schemas.microsoft.com/office/powerpoint/2010/main" xmlns="" val="20956003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6348199" cy="1143000"/>
          </a:xfrm>
        </p:spPr>
        <p:txBody>
          <a:bodyPr/>
          <a:lstStyle/>
          <a:p>
            <a:r>
              <a:rPr lang="en-GB" dirty="0" smtClean="0"/>
              <a:t>Planning to negotiate</a:t>
            </a:r>
          </a:p>
        </p:txBody>
      </p:sp>
      <p:sp>
        <p:nvSpPr>
          <p:cNvPr id="16387" name="Rectangle 3"/>
          <p:cNvSpPr>
            <a:spLocks noGrp="1"/>
          </p:cNvSpPr>
          <p:nvPr>
            <p:ph type="body" idx="1"/>
          </p:nvPr>
        </p:nvSpPr>
        <p:spPr/>
        <p:txBody>
          <a:bodyPr>
            <a:normAutofit fontScale="92500"/>
          </a:bodyPr>
          <a:lstStyle/>
          <a:p>
            <a:r>
              <a:rPr lang="en-GB" dirty="0" smtClean="0"/>
              <a:t>Establish your objectives </a:t>
            </a:r>
          </a:p>
          <a:p>
            <a:r>
              <a:rPr lang="en-GB" dirty="0" smtClean="0"/>
              <a:t>Establish other party’s objectives</a:t>
            </a:r>
          </a:p>
          <a:p>
            <a:r>
              <a:rPr lang="en-GB" dirty="0" smtClean="0"/>
              <a:t>Frame negotiation as a joint search for a solution</a:t>
            </a:r>
          </a:p>
          <a:p>
            <a:r>
              <a:rPr lang="en-GB" dirty="0" smtClean="0"/>
              <a:t>Identify areas of agreement</a:t>
            </a:r>
          </a:p>
          <a:p>
            <a:r>
              <a:rPr lang="en-GB" dirty="0" smtClean="0"/>
              <a:t>Trouble shoot disagreements: bargain &amp; seek alternative solutions, introduce trade offs</a:t>
            </a:r>
          </a:p>
          <a:p>
            <a:r>
              <a:rPr lang="en-GB" dirty="0" smtClean="0"/>
              <a:t>Agreement and close: summarise and ensure acceptance</a:t>
            </a:r>
          </a:p>
          <a:p>
            <a:endParaRPr lang="en-GB" dirty="0" smtClean="0"/>
          </a:p>
        </p:txBody>
      </p:sp>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805399" y="121977"/>
            <a:ext cx="2343150" cy="2621223"/>
          </a:xfrm>
          <a:prstGeom prst="rect">
            <a:avLst/>
          </a:prstGeom>
        </p:spPr>
      </p:pic>
    </p:spTree>
    <p:extLst>
      <p:ext uri="{BB962C8B-B14F-4D97-AF65-F5344CB8AC3E}">
        <p14:creationId xmlns:p14="http://schemas.microsoft.com/office/powerpoint/2010/main" xmlns="" val="2671931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smtClean="0"/>
              <a:t>Team Roles in Negotiating Team</a:t>
            </a:r>
          </a:p>
        </p:txBody>
      </p:sp>
      <p:sp>
        <p:nvSpPr>
          <p:cNvPr id="16387" name="Rectangle 3"/>
          <p:cNvSpPr>
            <a:spLocks noGrp="1"/>
          </p:cNvSpPr>
          <p:nvPr>
            <p:ph type="body" idx="1"/>
          </p:nvPr>
        </p:nvSpPr>
        <p:spPr/>
        <p:txBody>
          <a:bodyPr>
            <a:normAutofit/>
          </a:bodyPr>
          <a:lstStyle/>
          <a:p>
            <a:r>
              <a:rPr lang="en-GB" dirty="0" smtClean="0"/>
              <a:t>Lead Negotiator</a:t>
            </a:r>
          </a:p>
          <a:p>
            <a:endParaRPr lang="en-GB" dirty="0" smtClean="0"/>
          </a:p>
          <a:p>
            <a:r>
              <a:rPr lang="en-GB" dirty="0" smtClean="0"/>
              <a:t>Number Cruncher</a:t>
            </a:r>
          </a:p>
          <a:p>
            <a:endParaRPr lang="en-GB" dirty="0"/>
          </a:p>
          <a:p>
            <a:r>
              <a:rPr lang="en-GB" dirty="0" smtClean="0"/>
              <a:t>Note Taker</a:t>
            </a:r>
          </a:p>
          <a:p>
            <a:endParaRPr lang="en-GB" dirty="0"/>
          </a:p>
          <a:p>
            <a:r>
              <a:rPr lang="en-GB" dirty="0" smtClean="0"/>
              <a:t>Time Keeper</a:t>
            </a:r>
          </a:p>
          <a:p>
            <a:endParaRPr lang="en-GB" dirty="0" smtClean="0"/>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72000" y="2980944"/>
            <a:ext cx="3648456" cy="3648456"/>
          </a:xfrm>
          <a:prstGeom prst="rect">
            <a:avLst/>
          </a:prstGeom>
        </p:spPr>
      </p:pic>
    </p:spTree>
    <p:extLst>
      <p:ext uri="{BB962C8B-B14F-4D97-AF65-F5344CB8AC3E}">
        <p14:creationId xmlns:p14="http://schemas.microsoft.com/office/powerpoint/2010/main" xmlns="" val="22870502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dirty="0" smtClean="0"/>
              <a:t>Factors for success</a:t>
            </a:r>
          </a:p>
        </p:txBody>
      </p:sp>
      <p:sp>
        <p:nvSpPr>
          <p:cNvPr id="18435" name="Rectangle 3"/>
          <p:cNvSpPr>
            <a:spLocks noGrp="1"/>
          </p:cNvSpPr>
          <p:nvPr>
            <p:ph type="body" idx="1"/>
          </p:nvPr>
        </p:nvSpPr>
        <p:spPr/>
        <p:txBody>
          <a:bodyPr/>
          <a:lstStyle/>
          <a:p>
            <a:pPr lvl="1"/>
            <a:r>
              <a:rPr lang="en-GB" b="1" dirty="0" smtClean="0"/>
              <a:t>Legitimacy</a:t>
            </a:r>
            <a:r>
              <a:rPr lang="en-GB" dirty="0" smtClean="0"/>
              <a:t> of your case</a:t>
            </a:r>
          </a:p>
          <a:p>
            <a:pPr lvl="1"/>
            <a:r>
              <a:rPr lang="en-GB" b="1" dirty="0" smtClean="0"/>
              <a:t>Confidence</a:t>
            </a:r>
            <a:r>
              <a:rPr lang="en-GB" dirty="0" smtClean="0"/>
              <a:t> in presenting it</a:t>
            </a:r>
          </a:p>
          <a:p>
            <a:pPr lvl="1"/>
            <a:r>
              <a:rPr lang="en-GB" b="1" dirty="0" smtClean="0"/>
              <a:t>Courtesy</a:t>
            </a:r>
            <a:r>
              <a:rPr lang="en-GB" dirty="0" smtClean="0"/>
              <a:t> to the other party</a:t>
            </a:r>
          </a:p>
          <a:p>
            <a:pPr lvl="1"/>
            <a:r>
              <a:rPr lang="en-GB" b="1" dirty="0" smtClean="0"/>
              <a:t>Adaptation</a:t>
            </a:r>
            <a:r>
              <a:rPr lang="en-GB" dirty="0" smtClean="0"/>
              <a:t> to the other party’s style</a:t>
            </a:r>
          </a:p>
          <a:p>
            <a:pPr lvl="1"/>
            <a:r>
              <a:rPr lang="en-GB" b="1" dirty="0" smtClean="0"/>
              <a:t>Rapport</a:t>
            </a:r>
          </a:p>
          <a:p>
            <a:pPr lvl="1"/>
            <a:r>
              <a:rPr lang="en-GB" b="1" dirty="0" smtClean="0"/>
              <a:t>Incentives and trade offs</a:t>
            </a:r>
          </a:p>
          <a:p>
            <a:pPr lvl="1"/>
            <a:r>
              <a:rPr lang="en-GB" b="1" dirty="0" smtClean="0"/>
              <a:t>Research </a:t>
            </a:r>
            <a:r>
              <a:rPr lang="en-GB" dirty="0" smtClean="0"/>
              <a:t>the bigger picture</a:t>
            </a:r>
          </a:p>
          <a:p>
            <a:endParaRPr lang="en-GB" dirty="0" smtClean="0"/>
          </a:p>
        </p:txBody>
      </p:sp>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643562" y="3657600"/>
            <a:ext cx="2143125" cy="2143125"/>
          </a:xfrm>
          <a:prstGeom prst="rect">
            <a:avLst/>
          </a:prstGeom>
        </p:spPr>
      </p:pic>
    </p:spTree>
    <p:extLst>
      <p:ext uri="{BB962C8B-B14F-4D97-AF65-F5344CB8AC3E}">
        <p14:creationId xmlns:p14="http://schemas.microsoft.com/office/powerpoint/2010/main" xmlns="" val="29312860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dirty="0" smtClean="0"/>
              <a:t>Tips on Negotiation</a:t>
            </a:r>
          </a:p>
        </p:txBody>
      </p:sp>
      <p:sp>
        <p:nvSpPr>
          <p:cNvPr id="19459" name="Rectangle 3"/>
          <p:cNvSpPr>
            <a:spLocks noGrp="1"/>
          </p:cNvSpPr>
          <p:nvPr>
            <p:ph type="body" idx="1"/>
          </p:nvPr>
        </p:nvSpPr>
        <p:spPr/>
        <p:txBody>
          <a:bodyPr/>
          <a:lstStyle/>
          <a:p>
            <a:r>
              <a:rPr lang="en-GB" sz="2400" dirty="0" smtClean="0"/>
              <a:t>Aim high to begin with – easier to lose ground than gain</a:t>
            </a:r>
          </a:p>
          <a:p>
            <a:r>
              <a:rPr lang="en-GB" sz="2400" dirty="0" smtClean="0"/>
              <a:t>Give concessions ‘reluctantly’</a:t>
            </a:r>
          </a:p>
          <a:p>
            <a:r>
              <a:rPr lang="en-GB" sz="2400" dirty="0" smtClean="0"/>
              <a:t>Break down complex deals</a:t>
            </a:r>
          </a:p>
          <a:p>
            <a:r>
              <a:rPr lang="en-GB" sz="2400" dirty="0" smtClean="0"/>
              <a:t>Language:</a:t>
            </a:r>
          </a:p>
          <a:p>
            <a:pPr lvl="1"/>
            <a:r>
              <a:rPr lang="en-GB" sz="2000" dirty="0" smtClean="0"/>
              <a:t> Make proposals with open questions such as:</a:t>
            </a:r>
          </a:p>
          <a:p>
            <a:pPr lvl="2"/>
            <a:r>
              <a:rPr lang="en-GB" sz="1800" dirty="0" smtClean="0"/>
              <a:t>“</a:t>
            </a:r>
            <a:r>
              <a:rPr lang="en-GB" sz="1800" i="1" dirty="0" smtClean="0"/>
              <a:t>what would happen if we…?”</a:t>
            </a:r>
          </a:p>
          <a:p>
            <a:pPr lvl="2"/>
            <a:r>
              <a:rPr lang="en-GB" sz="1800" i="1" dirty="0" smtClean="0"/>
              <a:t>“suppose we were to…”</a:t>
            </a:r>
          </a:p>
          <a:p>
            <a:pPr lvl="2"/>
            <a:r>
              <a:rPr lang="en-GB" sz="1800" i="1" dirty="0" smtClean="0"/>
              <a:t>“what would be the result of?”</a:t>
            </a:r>
          </a:p>
          <a:p>
            <a:pPr lvl="1"/>
            <a:r>
              <a:rPr lang="en-GB" sz="2000" dirty="0" smtClean="0"/>
              <a:t>Dealing with stone-walls: </a:t>
            </a:r>
            <a:r>
              <a:rPr lang="en-GB" sz="2000" i="1" dirty="0" smtClean="0"/>
              <a:t>“what would need to happen for you to be willing to negotiate over this?”</a:t>
            </a:r>
            <a:r>
              <a:rPr lang="en-GB" sz="2000" dirty="0" smtClean="0"/>
              <a:t> </a:t>
            </a:r>
          </a:p>
          <a:p>
            <a:r>
              <a:rPr lang="en-GB" sz="2400" dirty="0" smtClean="0"/>
              <a:t>Always get agreement in writing</a:t>
            </a:r>
          </a:p>
          <a:p>
            <a:endParaRPr lang="en-GB" dirty="0" smtClean="0"/>
          </a:p>
        </p:txBody>
      </p:sp>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324600" y="2057400"/>
            <a:ext cx="2324100" cy="1971675"/>
          </a:xfrm>
          <a:prstGeom prst="rect">
            <a:avLst/>
          </a:prstGeom>
        </p:spPr>
      </p:pic>
    </p:spTree>
    <p:extLst>
      <p:ext uri="{BB962C8B-B14F-4D97-AF65-F5344CB8AC3E}">
        <p14:creationId xmlns:p14="http://schemas.microsoft.com/office/powerpoint/2010/main" xmlns="" val="14208666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dirty="0" smtClean="0"/>
              <a:t>TOWS MATRIX</a:t>
            </a:r>
            <a:endParaRPr lang="en-GB" dirty="0"/>
          </a:p>
        </p:txBody>
      </p:sp>
    </p:spTree>
    <p:extLst>
      <p:ext uri="{BB962C8B-B14F-4D97-AF65-F5344CB8AC3E}">
        <p14:creationId xmlns:p14="http://schemas.microsoft.com/office/powerpoint/2010/main" xmlns="" val="862256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228600"/>
            <a:ext cx="7772400" cy="1143000"/>
          </a:xfrm>
          <a:noFill/>
        </p:spPr>
        <p:txBody>
          <a:bodyPr lIns="92075" tIns="46038" rIns="92075" bIns="46038" anchor="ctr"/>
          <a:lstStyle/>
          <a:p>
            <a:pPr algn="ctr" eaLnBrk="1" hangingPunct="1"/>
            <a:r>
              <a:rPr lang="en-US" dirty="0" smtClean="0"/>
              <a:t>TOWS Matrix</a:t>
            </a:r>
          </a:p>
        </p:txBody>
      </p:sp>
      <p:sp>
        <p:nvSpPr>
          <p:cNvPr id="4099" name="Text Box 4"/>
          <p:cNvSpPr txBox="1">
            <a:spLocks noChangeArrowheads="1"/>
          </p:cNvSpPr>
          <p:nvPr/>
        </p:nvSpPr>
        <p:spPr bwMode="auto">
          <a:xfrm>
            <a:off x="936625" y="1538288"/>
            <a:ext cx="753745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endParaRPr lang="en-US"/>
          </a:p>
        </p:txBody>
      </p:sp>
      <p:sp>
        <p:nvSpPr>
          <p:cNvPr id="4100" name="Text Box 5"/>
          <p:cNvSpPr txBox="1">
            <a:spLocks noChangeArrowheads="1"/>
          </p:cNvSpPr>
          <p:nvPr/>
        </p:nvSpPr>
        <p:spPr bwMode="auto">
          <a:xfrm rot="-10413504">
            <a:off x="1984375" y="3729038"/>
            <a:ext cx="567055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rot="10800000">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endParaRPr lang="en-US"/>
          </a:p>
        </p:txBody>
      </p:sp>
      <p:sp>
        <p:nvSpPr>
          <p:cNvPr id="4101" name="Text Box 6"/>
          <p:cNvSpPr txBox="1">
            <a:spLocks noChangeArrowheads="1"/>
          </p:cNvSpPr>
          <p:nvPr/>
        </p:nvSpPr>
        <p:spPr bwMode="auto">
          <a:xfrm>
            <a:off x="5241925" y="2605088"/>
            <a:ext cx="18415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endParaRPr lang="en-US"/>
          </a:p>
        </p:txBody>
      </p:sp>
      <p:sp>
        <p:nvSpPr>
          <p:cNvPr id="174087" name="Rectangle 7"/>
          <p:cNvSpPr>
            <a:spLocks noChangeArrowheads="1"/>
          </p:cNvSpPr>
          <p:nvPr/>
        </p:nvSpPr>
        <p:spPr bwMode="auto">
          <a:xfrm>
            <a:off x="590550" y="19050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p>
            <a:pPr marL="342900" indent="-342900" algn="ctr">
              <a:spcBef>
                <a:spcPct val="40000"/>
              </a:spcBef>
              <a:buClr>
                <a:srgbClr val="000066"/>
              </a:buClr>
            </a:pPr>
            <a:r>
              <a:rPr lang="en-US" sz="3200" b="1">
                <a:solidFill>
                  <a:srgbClr val="003366"/>
                </a:solidFill>
                <a:latin typeface="Arial" pitchFamily="34" charset="0"/>
              </a:rPr>
              <a:t>SO Strategies</a:t>
            </a:r>
          </a:p>
          <a:p>
            <a:pPr marL="342900" indent="-342900">
              <a:spcBef>
                <a:spcPct val="40000"/>
              </a:spcBef>
              <a:buClr>
                <a:srgbClr val="000066"/>
              </a:buClr>
              <a:buFontTx/>
              <a:buChar char="•"/>
            </a:pPr>
            <a:r>
              <a:rPr lang="en-US" sz="3200" b="1" i="1">
                <a:solidFill>
                  <a:srgbClr val="333300"/>
                </a:solidFill>
                <a:latin typeface="Arial" pitchFamily="34" charset="0"/>
              </a:rPr>
              <a:t>Strategies that enable competitive    advantage, external opportunities match well with internal strengths, allows for competitive advantage to be built and maintained.</a:t>
            </a:r>
            <a:endParaRPr lang="en-US" sz="3200" b="1" i="1">
              <a:solidFill>
                <a:srgbClr val="1C1C1C"/>
              </a:solidFill>
              <a:latin typeface="Arial" pitchFamily="34" charset="0"/>
            </a:endParaRPr>
          </a:p>
        </p:txBody>
      </p:sp>
    </p:spTree>
    <p:extLst>
      <p:ext uri="{BB962C8B-B14F-4D97-AF65-F5344CB8AC3E}">
        <p14:creationId xmlns:p14="http://schemas.microsoft.com/office/powerpoint/2010/main" xmlns="" val="40804606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087">
                                            <p:txEl>
                                              <p:pRg st="0" end="0"/>
                                            </p:txEl>
                                          </p:spTgt>
                                        </p:tgtEl>
                                        <p:attrNameLst>
                                          <p:attrName>style.visibility</p:attrName>
                                        </p:attrNameLst>
                                      </p:cBhvr>
                                      <p:to>
                                        <p:strVal val="visible"/>
                                      </p:to>
                                    </p:set>
                                    <p:anim calcmode="lin" valueType="num">
                                      <p:cBhvr additive="base">
                                        <p:cTn id="7" dur="500" fill="hold"/>
                                        <p:tgtEl>
                                          <p:spTgt spid="1740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0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087">
                                            <p:txEl>
                                              <p:pRg st="1" end="1"/>
                                            </p:txEl>
                                          </p:spTgt>
                                        </p:tgtEl>
                                        <p:attrNameLst>
                                          <p:attrName>style.visibility</p:attrName>
                                        </p:attrNameLst>
                                      </p:cBhvr>
                                      <p:to>
                                        <p:strVal val="visible"/>
                                      </p:to>
                                    </p:set>
                                    <p:anim calcmode="lin" valueType="num">
                                      <p:cBhvr additive="base">
                                        <p:cTn id="13" dur="500" fill="hold"/>
                                        <p:tgtEl>
                                          <p:spTgt spid="1740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08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8229600" cy="1143000"/>
          </a:xfrm>
        </p:spPr>
        <p:txBody>
          <a:bodyPr/>
          <a:lstStyle/>
          <a:p>
            <a:r>
              <a:rPr lang="en-US" dirty="0"/>
              <a:t> </a:t>
            </a:r>
            <a:r>
              <a:rPr lang="en-US" dirty="0" smtClean="0"/>
              <a:t>Previous Lecture Review</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086600" y="85299"/>
            <a:ext cx="1981104" cy="1927074"/>
          </a:xfrm>
          <a:prstGeom prst="rect">
            <a:avLst/>
          </a:prstGeom>
        </p:spPr>
      </p:pic>
      <p:sp>
        <p:nvSpPr>
          <p:cNvPr id="5" name="TextBox 4"/>
          <p:cNvSpPr txBox="1"/>
          <p:nvPr/>
        </p:nvSpPr>
        <p:spPr>
          <a:xfrm>
            <a:off x="548640" y="2077438"/>
            <a:ext cx="8214360" cy="3724096"/>
          </a:xfrm>
          <a:prstGeom prst="rect">
            <a:avLst/>
          </a:prstGeom>
          <a:noFill/>
        </p:spPr>
        <p:txBody>
          <a:bodyPr wrap="square" rtlCol="0">
            <a:spAutoFit/>
          </a:bodyPr>
          <a:lstStyle/>
          <a:p>
            <a:r>
              <a:rPr lang="en-US" sz="2000" b="1" dirty="0"/>
              <a:t>Focusing on Customers</a:t>
            </a:r>
            <a:endParaRPr lang="en-US" sz="2000" dirty="0"/>
          </a:p>
          <a:p>
            <a:pPr marL="457200" indent="-457200">
              <a:buFont typeface="Arial" pitchFamily="34" charset="0"/>
              <a:buChar char="•"/>
            </a:pPr>
            <a:r>
              <a:rPr lang="en-US" sz="2400" dirty="0"/>
              <a:t>Importance of Customer Satisfaction &amp; Loyalty</a:t>
            </a:r>
          </a:p>
          <a:p>
            <a:pPr marL="457200" indent="-457200">
              <a:buFont typeface="Arial" pitchFamily="34" charset="0"/>
              <a:buChar char="•"/>
            </a:pPr>
            <a:endParaRPr lang="en-US" sz="2400" dirty="0"/>
          </a:p>
          <a:p>
            <a:pPr marL="457200" indent="-457200">
              <a:buFont typeface="Arial" pitchFamily="34" charset="0"/>
              <a:buChar char="•"/>
            </a:pPr>
            <a:r>
              <a:rPr lang="en-US" sz="2400" dirty="0"/>
              <a:t>Creating Satisfied Customers</a:t>
            </a:r>
          </a:p>
          <a:p>
            <a:pPr marL="457200" indent="-457200">
              <a:buFont typeface="Arial" pitchFamily="34" charset="0"/>
              <a:buChar char="•"/>
            </a:pPr>
            <a:endParaRPr lang="en-US" sz="2400" dirty="0"/>
          </a:p>
          <a:p>
            <a:pPr marL="457200" indent="-457200">
              <a:buFont typeface="Arial" pitchFamily="34" charset="0"/>
              <a:buChar char="•"/>
            </a:pPr>
            <a:r>
              <a:rPr lang="en-US" sz="2400" dirty="0"/>
              <a:t>Gathering Customer Information</a:t>
            </a:r>
          </a:p>
          <a:p>
            <a:pPr marL="457200" indent="-457200">
              <a:buFont typeface="Arial" pitchFamily="34" charset="0"/>
              <a:buChar char="•"/>
            </a:pPr>
            <a:endParaRPr lang="en-US" sz="2400" dirty="0"/>
          </a:p>
          <a:p>
            <a:pPr marL="457200" indent="-457200">
              <a:buFont typeface="Arial" pitchFamily="34" charset="0"/>
              <a:buChar char="•"/>
            </a:pPr>
            <a:r>
              <a:rPr lang="en-US" sz="2400" dirty="0"/>
              <a:t>Production and Service Delivery</a:t>
            </a:r>
          </a:p>
          <a:p>
            <a:pPr marL="457200" indent="-457200">
              <a:buFont typeface="Arial" pitchFamily="34" charset="0"/>
              <a:buChar char="•"/>
            </a:pPr>
            <a:endParaRPr lang="en-US" sz="2400" dirty="0"/>
          </a:p>
          <a:p>
            <a:pPr marL="457200" indent="-457200">
              <a:buFont typeface="Arial" pitchFamily="34" charset="0"/>
              <a:buChar char="•"/>
            </a:pPr>
            <a:r>
              <a:rPr lang="en-US" sz="2400" dirty="0"/>
              <a:t>CRM </a:t>
            </a:r>
          </a:p>
        </p:txBody>
      </p:sp>
    </p:spTree>
    <p:extLst>
      <p:ext uri="{BB962C8B-B14F-4D97-AF65-F5344CB8AC3E}">
        <p14:creationId xmlns:p14="http://schemas.microsoft.com/office/powerpoint/2010/main" xmlns="" val="26457340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228600"/>
            <a:ext cx="7772400" cy="1143000"/>
          </a:xfrm>
          <a:noFill/>
        </p:spPr>
        <p:txBody>
          <a:bodyPr lIns="92075" tIns="46038" rIns="92075" bIns="46038" anchor="ctr"/>
          <a:lstStyle/>
          <a:p>
            <a:pPr algn="ctr" eaLnBrk="1" hangingPunct="1"/>
            <a:r>
              <a:rPr lang="en-US" dirty="0" smtClean="0"/>
              <a:t>TOWS Matrix</a:t>
            </a:r>
          </a:p>
        </p:txBody>
      </p:sp>
      <p:sp>
        <p:nvSpPr>
          <p:cNvPr id="176132" name="Rectangle 4"/>
          <p:cNvSpPr>
            <a:spLocks noChangeArrowheads="1"/>
          </p:cNvSpPr>
          <p:nvPr/>
        </p:nvSpPr>
        <p:spPr bwMode="auto">
          <a:xfrm>
            <a:off x="590550" y="19050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p>
            <a:pPr marL="342900" indent="-342900" algn="ctr">
              <a:spcBef>
                <a:spcPct val="40000"/>
              </a:spcBef>
              <a:buClr>
                <a:srgbClr val="000066"/>
              </a:buClr>
            </a:pPr>
            <a:r>
              <a:rPr lang="en-US" sz="3200" b="1">
                <a:solidFill>
                  <a:srgbClr val="003366"/>
                </a:solidFill>
                <a:latin typeface="Arial" pitchFamily="34" charset="0"/>
              </a:rPr>
              <a:t>ST Strategies</a:t>
            </a:r>
          </a:p>
          <a:p>
            <a:pPr marL="342900" indent="-342900">
              <a:spcBef>
                <a:spcPct val="40000"/>
              </a:spcBef>
              <a:buClr>
                <a:srgbClr val="000066"/>
              </a:buClr>
              <a:buFontTx/>
              <a:buChar char="•"/>
            </a:pPr>
            <a:r>
              <a:rPr lang="en-US" sz="3200" b="1" i="1">
                <a:solidFill>
                  <a:srgbClr val="333300"/>
                </a:solidFill>
                <a:latin typeface="Arial" pitchFamily="34" charset="0"/>
              </a:rPr>
              <a:t>Mitigation Strategies, firm possesses internal strengths that facilitates neutralization of external threats, may lead to temporary advantage if competitors are impacted by environmental threats.</a:t>
            </a:r>
            <a:endParaRPr lang="en-US" sz="3200" b="1" i="1">
              <a:solidFill>
                <a:srgbClr val="1C1C1C"/>
              </a:solidFill>
              <a:latin typeface="Arial" pitchFamily="34" charset="0"/>
            </a:endParaRPr>
          </a:p>
        </p:txBody>
      </p:sp>
    </p:spTree>
    <p:extLst>
      <p:ext uri="{BB962C8B-B14F-4D97-AF65-F5344CB8AC3E}">
        <p14:creationId xmlns:p14="http://schemas.microsoft.com/office/powerpoint/2010/main" xmlns="" val="41636705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6132">
                                            <p:txEl>
                                              <p:pRg st="0" end="0"/>
                                            </p:txEl>
                                          </p:spTgt>
                                        </p:tgtEl>
                                        <p:attrNameLst>
                                          <p:attrName>style.visibility</p:attrName>
                                        </p:attrNameLst>
                                      </p:cBhvr>
                                      <p:to>
                                        <p:strVal val="visible"/>
                                      </p:to>
                                    </p:set>
                                    <p:anim calcmode="lin" valueType="num">
                                      <p:cBhvr additive="base">
                                        <p:cTn id="7" dur="500" fill="hold"/>
                                        <p:tgtEl>
                                          <p:spTgt spid="17613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613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6132">
                                            <p:txEl>
                                              <p:pRg st="1" end="1"/>
                                            </p:txEl>
                                          </p:spTgt>
                                        </p:tgtEl>
                                        <p:attrNameLst>
                                          <p:attrName>style.visibility</p:attrName>
                                        </p:attrNameLst>
                                      </p:cBhvr>
                                      <p:to>
                                        <p:strVal val="visible"/>
                                      </p:to>
                                    </p:set>
                                    <p:anim calcmode="lin" valueType="num">
                                      <p:cBhvr additive="base">
                                        <p:cTn id="13" dur="500" fill="hold"/>
                                        <p:tgtEl>
                                          <p:spTgt spid="17613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6132">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2"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685800" y="228600"/>
            <a:ext cx="7772400" cy="1143000"/>
          </a:xfrm>
          <a:noFill/>
        </p:spPr>
        <p:txBody>
          <a:bodyPr lIns="92075" tIns="46038" rIns="92075" bIns="46038" anchor="ctr"/>
          <a:lstStyle/>
          <a:p>
            <a:pPr algn="ctr" eaLnBrk="1" hangingPunct="1"/>
            <a:r>
              <a:rPr lang="en-US" dirty="0" smtClean="0"/>
              <a:t>TOWS Matrix</a:t>
            </a:r>
          </a:p>
        </p:txBody>
      </p:sp>
      <p:sp>
        <p:nvSpPr>
          <p:cNvPr id="171014" name="Rectangle 6"/>
          <p:cNvSpPr>
            <a:spLocks noChangeArrowheads="1"/>
          </p:cNvSpPr>
          <p:nvPr/>
        </p:nvSpPr>
        <p:spPr bwMode="auto">
          <a:xfrm>
            <a:off x="590550" y="19050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p>
            <a:pPr marL="342900" indent="-342900" algn="ctr">
              <a:spcBef>
                <a:spcPct val="40000"/>
              </a:spcBef>
              <a:buClr>
                <a:srgbClr val="000066"/>
              </a:buClr>
            </a:pPr>
            <a:r>
              <a:rPr lang="en-US" sz="3200" b="1">
                <a:solidFill>
                  <a:srgbClr val="003366"/>
                </a:solidFill>
                <a:latin typeface="Arial" pitchFamily="34" charset="0"/>
              </a:rPr>
              <a:t>WO Strategies</a:t>
            </a:r>
          </a:p>
          <a:p>
            <a:pPr marL="342900" indent="-342900">
              <a:spcBef>
                <a:spcPct val="40000"/>
              </a:spcBef>
              <a:buClr>
                <a:srgbClr val="000066"/>
              </a:buClr>
              <a:buFontTx/>
              <a:buChar char="•"/>
            </a:pPr>
            <a:r>
              <a:rPr lang="en-US" sz="3200" b="1" i="1">
                <a:solidFill>
                  <a:srgbClr val="1C1C1C"/>
                </a:solidFill>
                <a:latin typeface="Arial" pitchFamily="34" charset="0"/>
              </a:rPr>
              <a:t>Acquisition/Development Strategies, situation where strategies are formulated to acquire or develop new resources/capabilities to take advantage of external opportunities.</a:t>
            </a:r>
          </a:p>
        </p:txBody>
      </p:sp>
    </p:spTree>
    <p:extLst>
      <p:ext uri="{BB962C8B-B14F-4D97-AF65-F5344CB8AC3E}">
        <p14:creationId xmlns:p14="http://schemas.microsoft.com/office/powerpoint/2010/main" xmlns="" val="3528506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1014">
                                            <p:txEl>
                                              <p:pRg st="0" end="0"/>
                                            </p:txEl>
                                          </p:spTgt>
                                        </p:tgtEl>
                                        <p:attrNameLst>
                                          <p:attrName>style.visibility</p:attrName>
                                        </p:attrNameLst>
                                      </p:cBhvr>
                                      <p:to>
                                        <p:strVal val="visible"/>
                                      </p:to>
                                    </p:set>
                                    <p:anim calcmode="lin" valueType="num">
                                      <p:cBhvr additive="base">
                                        <p:cTn id="7" dur="500" fill="hold"/>
                                        <p:tgtEl>
                                          <p:spTgt spid="17101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10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1014">
                                            <p:txEl>
                                              <p:pRg st="1" end="1"/>
                                            </p:txEl>
                                          </p:spTgt>
                                        </p:tgtEl>
                                        <p:attrNameLst>
                                          <p:attrName>style.visibility</p:attrName>
                                        </p:attrNameLst>
                                      </p:cBhvr>
                                      <p:to>
                                        <p:strVal val="visible"/>
                                      </p:to>
                                    </p:set>
                                    <p:anim calcmode="lin" valueType="num">
                                      <p:cBhvr additive="base">
                                        <p:cTn id="13" dur="500" fill="hold"/>
                                        <p:tgtEl>
                                          <p:spTgt spid="17101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101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4"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228600"/>
            <a:ext cx="7772400" cy="1143000"/>
          </a:xfrm>
          <a:noFill/>
        </p:spPr>
        <p:txBody>
          <a:bodyPr lIns="92075" tIns="46038" rIns="92075" bIns="46038" anchor="ctr"/>
          <a:lstStyle/>
          <a:p>
            <a:pPr algn="ctr" eaLnBrk="1" hangingPunct="1"/>
            <a:r>
              <a:rPr lang="en-US" dirty="0" smtClean="0"/>
              <a:t>TOWS Matrix</a:t>
            </a:r>
          </a:p>
        </p:txBody>
      </p:sp>
      <p:sp>
        <p:nvSpPr>
          <p:cNvPr id="177156" name="Rectangle 4"/>
          <p:cNvSpPr>
            <a:spLocks noChangeArrowheads="1"/>
          </p:cNvSpPr>
          <p:nvPr/>
        </p:nvSpPr>
        <p:spPr bwMode="auto">
          <a:xfrm>
            <a:off x="590550" y="19050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p>
            <a:pPr marL="342900" indent="-342900" algn="ctr">
              <a:spcBef>
                <a:spcPct val="40000"/>
              </a:spcBef>
              <a:buClr>
                <a:srgbClr val="000066"/>
              </a:buClr>
            </a:pPr>
            <a:r>
              <a:rPr lang="en-US" sz="3200" b="1">
                <a:solidFill>
                  <a:srgbClr val="003366"/>
                </a:solidFill>
                <a:latin typeface="Arial" pitchFamily="34" charset="0"/>
              </a:rPr>
              <a:t>WT Strategies</a:t>
            </a:r>
          </a:p>
          <a:p>
            <a:pPr marL="342900" indent="-342900">
              <a:spcBef>
                <a:spcPct val="40000"/>
              </a:spcBef>
              <a:buClr>
                <a:srgbClr val="000066"/>
              </a:buClr>
              <a:buFontTx/>
              <a:buChar char="•"/>
            </a:pPr>
            <a:r>
              <a:rPr lang="en-US" sz="3200" b="1" i="1">
                <a:solidFill>
                  <a:srgbClr val="333300"/>
                </a:solidFill>
                <a:latin typeface="Arial" pitchFamily="34" charset="0"/>
              </a:rPr>
              <a:t>Consolidation/Exit Strategies, if firms can’t find ways to convert weaknesses to strengths via acquisition/development, exit from market is recommended.</a:t>
            </a:r>
            <a:endParaRPr lang="en-US" sz="3200" b="1" i="1">
              <a:solidFill>
                <a:srgbClr val="1C1C1C"/>
              </a:solidFill>
              <a:latin typeface="Arial" pitchFamily="34" charset="0"/>
            </a:endParaRPr>
          </a:p>
        </p:txBody>
      </p:sp>
    </p:spTree>
    <p:extLst>
      <p:ext uri="{BB962C8B-B14F-4D97-AF65-F5344CB8AC3E}">
        <p14:creationId xmlns:p14="http://schemas.microsoft.com/office/powerpoint/2010/main" xmlns="" val="19525348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7156">
                                            <p:txEl>
                                              <p:pRg st="0" end="0"/>
                                            </p:txEl>
                                          </p:spTgt>
                                        </p:tgtEl>
                                        <p:attrNameLst>
                                          <p:attrName>style.visibility</p:attrName>
                                        </p:attrNameLst>
                                      </p:cBhvr>
                                      <p:to>
                                        <p:strVal val="visible"/>
                                      </p:to>
                                    </p:set>
                                    <p:anim calcmode="lin" valueType="num">
                                      <p:cBhvr additive="base">
                                        <p:cTn id="7" dur="500" fill="hold"/>
                                        <p:tgtEl>
                                          <p:spTgt spid="17715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715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7156">
                                            <p:txEl>
                                              <p:pRg st="1" end="1"/>
                                            </p:txEl>
                                          </p:spTgt>
                                        </p:tgtEl>
                                        <p:attrNameLst>
                                          <p:attrName>style.visibility</p:attrName>
                                        </p:attrNameLst>
                                      </p:cBhvr>
                                      <p:to>
                                        <p:strVal val="visible"/>
                                      </p:to>
                                    </p:set>
                                    <p:anim calcmode="lin" valueType="num">
                                      <p:cBhvr additive="base">
                                        <p:cTn id="13" dur="500" fill="hold"/>
                                        <p:tgtEl>
                                          <p:spTgt spid="17715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7156">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6"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228600"/>
            <a:ext cx="7772400" cy="1143000"/>
          </a:xfrm>
          <a:noFill/>
        </p:spPr>
        <p:txBody>
          <a:bodyPr lIns="92075" tIns="46038" rIns="92075" bIns="46038" anchor="ctr"/>
          <a:lstStyle/>
          <a:p>
            <a:pPr algn="ctr" eaLnBrk="1" hangingPunct="1"/>
            <a:r>
              <a:rPr lang="en-US" dirty="0" smtClean="0"/>
              <a:t>TOWS Matrix</a:t>
            </a:r>
          </a:p>
        </p:txBody>
      </p:sp>
      <p:pic>
        <p:nvPicPr>
          <p:cNvPr id="3075" name="Picture 3"/>
          <p:cNvPicPr>
            <a:picLocks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8200" y="1371600"/>
            <a:ext cx="7620000"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4931521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41438"/>
          </a:xfrm>
        </p:spPr>
        <p:txBody>
          <a:bodyPr>
            <a:normAutofit/>
          </a:bodyPr>
          <a:lstStyle/>
          <a:p>
            <a:r>
              <a:rPr lang="en-US" sz="2800" dirty="0" smtClean="0"/>
              <a:t>SWOT ANALYSIS of South Asian Business Approach</a:t>
            </a:r>
            <a:endParaRPr lang="en-US" sz="2800" dirty="0"/>
          </a:p>
        </p:txBody>
      </p:sp>
      <p:sp>
        <p:nvSpPr>
          <p:cNvPr id="3" name="Content Placeholder 2"/>
          <p:cNvSpPr>
            <a:spLocks noGrp="1"/>
          </p:cNvSpPr>
          <p:nvPr>
            <p:ph idx="1"/>
          </p:nvPr>
        </p:nvSpPr>
        <p:spPr>
          <a:xfrm>
            <a:off x="457200" y="1143000"/>
            <a:ext cx="8229600" cy="4983163"/>
          </a:xfrm>
        </p:spPr>
        <p:txBody>
          <a:bodyPr/>
          <a:lstStyle/>
          <a:p>
            <a:pPr marL="0" indent="0">
              <a:buNone/>
            </a:pPr>
            <a:r>
              <a:rPr lang="en-US" dirty="0"/>
              <a:t>	</a:t>
            </a:r>
          </a:p>
        </p:txBody>
      </p:sp>
      <p:graphicFrame>
        <p:nvGraphicFramePr>
          <p:cNvPr id="4" name="Table 3"/>
          <p:cNvGraphicFramePr>
            <a:graphicFrameLocks noGrp="1"/>
          </p:cNvGraphicFramePr>
          <p:nvPr>
            <p:extLst>
              <p:ext uri="{D42A27DB-BD31-4B8C-83A1-F6EECF244321}">
                <p14:modId xmlns:p14="http://schemas.microsoft.com/office/powerpoint/2010/main" xmlns="" val="42326924"/>
              </p:ext>
            </p:extLst>
          </p:nvPr>
        </p:nvGraphicFramePr>
        <p:xfrm>
          <a:off x="381000" y="1066800"/>
          <a:ext cx="8686800" cy="6080760"/>
        </p:xfrm>
        <a:graphic>
          <a:graphicData uri="http://schemas.openxmlformats.org/drawingml/2006/table">
            <a:tbl>
              <a:tblPr firstRow="1" bandRow="1">
                <a:tableStyleId>{5C22544A-7EE6-4342-B048-85BDC9FD1C3A}</a:tableStyleId>
              </a:tblPr>
              <a:tblGrid>
                <a:gridCol w="4343400"/>
                <a:gridCol w="4343400"/>
              </a:tblGrid>
              <a:tr h="2590800">
                <a:tc>
                  <a:txBody>
                    <a:bodyPr/>
                    <a:lstStyle/>
                    <a:p>
                      <a:pPr marL="0" indent="0" algn="l" defTabSz="914400" rtl="0" eaLnBrk="1" latinLnBrk="0" hangingPunct="1">
                        <a:buFont typeface="Arial" pitchFamily="34" charset="0"/>
                        <a:buNone/>
                      </a:pPr>
                      <a:r>
                        <a:rPr lang="en-US" sz="1800" b="1" kern="1200" dirty="0" smtClean="0">
                          <a:solidFill>
                            <a:schemeClr val="tx1"/>
                          </a:solidFill>
                          <a:latin typeface="+mn-lt"/>
                          <a:ea typeface="+mn-ea"/>
                          <a:cs typeface="+mn-cs"/>
                        </a:rPr>
                        <a:t>Strengths 	</a:t>
                      </a:r>
                    </a:p>
                    <a:p>
                      <a:pPr marL="285750" indent="-285750" algn="l" defTabSz="914400" rtl="0" eaLnBrk="1" latinLnBrk="0" hangingPunct="1">
                        <a:buFont typeface="Arial" pitchFamily="34" charset="0"/>
                        <a:buChar char="•"/>
                      </a:pPr>
                      <a:r>
                        <a:rPr lang="en-US" sz="1800" b="1" kern="1200" dirty="0" smtClean="0">
                          <a:solidFill>
                            <a:schemeClr val="tx1"/>
                          </a:solidFill>
                          <a:latin typeface="+mn-lt"/>
                          <a:ea typeface="+mn-ea"/>
                          <a:cs typeface="+mn-cs"/>
                        </a:rPr>
                        <a:t>Finance availability from informal resources</a:t>
                      </a:r>
                    </a:p>
                    <a:p>
                      <a:pPr marL="285750" indent="-285750" algn="l" defTabSz="914400" rtl="0" eaLnBrk="1" latinLnBrk="0" hangingPunct="1">
                        <a:buFont typeface="Arial" pitchFamily="34" charset="0"/>
                        <a:buChar char="•"/>
                      </a:pPr>
                      <a:r>
                        <a:rPr lang="en-US" sz="1800" b="1" kern="1200" dirty="0" smtClean="0">
                          <a:solidFill>
                            <a:schemeClr val="tx1"/>
                          </a:solidFill>
                          <a:latin typeface="+mn-lt"/>
                          <a:ea typeface="+mn-ea"/>
                          <a:cs typeface="+mn-cs"/>
                        </a:rPr>
                        <a:t>Advice from social networks	</a:t>
                      </a:r>
                    </a:p>
                    <a:p>
                      <a:pPr marL="285750" indent="-285750" algn="l" defTabSz="914400" rtl="0" eaLnBrk="1" latinLnBrk="0" hangingPunct="1">
                        <a:buFont typeface="Arial" pitchFamily="34" charset="0"/>
                        <a:buChar char="•"/>
                      </a:pPr>
                      <a:r>
                        <a:rPr lang="en-US" sz="1800" b="1" kern="1200" dirty="0" smtClean="0">
                          <a:solidFill>
                            <a:schemeClr val="tx1"/>
                          </a:solidFill>
                          <a:latin typeface="+mn-lt"/>
                          <a:ea typeface="+mn-ea"/>
                          <a:cs typeface="+mn-cs"/>
                        </a:rPr>
                        <a:t>High level of trust and mutual dependency</a:t>
                      </a:r>
                    </a:p>
                    <a:p>
                      <a:pPr marL="285750" indent="-285750" algn="l" defTabSz="914400" rtl="0" eaLnBrk="1" latinLnBrk="0" hangingPunct="1">
                        <a:buFont typeface="Arial" pitchFamily="34" charset="0"/>
                        <a:buChar char="•"/>
                      </a:pPr>
                      <a:r>
                        <a:rPr lang="en-US" sz="1800" b="1" kern="1200" dirty="0" smtClean="0">
                          <a:solidFill>
                            <a:schemeClr val="tx1"/>
                          </a:solidFill>
                          <a:latin typeface="+mn-lt"/>
                          <a:ea typeface="+mn-ea"/>
                          <a:cs typeface="+mn-cs"/>
                        </a:rPr>
                        <a:t>Motivation and enthusiasm towards self employment</a:t>
                      </a:r>
                      <a:endParaRPr lang="en-US" sz="1800" b="1" kern="1200" dirty="0">
                        <a:solidFill>
                          <a:schemeClr val="tx1"/>
                        </a:solidFill>
                        <a:latin typeface="+mn-lt"/>
                        <a:ea typeface="+mn-ea"/>
                        <a:cs typeface="+mn-cs"/>
                      </a:endParaRPr>
                    </a:p>
                  </a:txBody>
                  <a:tcPr>
                    <a:noFill/>
                  </a:tcPr>
                </a:tc>
                <a:tc>
                  <a:txBody>
                    <a:bodyPr/>
                    <a:lstStyle/>
                    <a:p>
                      <a:pPr marL="0" indent="0" algn="l" defTabSz="914400" rtl="0" eaLnBrk="1" latinLnBrk="0" hangingPunct="1">
                        <a:buFont typeface="Arial" pitchFamily="34" charset="0"/>
                        <a:buNone/>
                      </a:pPr>
                      <a:r>
                        <a:rPr lang="en-US" sz="1800" b="1" kern="1200" dirty="0" smtClean="0">
                          <a:solidFill>
                            <a:schemeClr val="tx1"/>
                          </a:solidFill>
                          <a:latin typeface="+mn-lt"/>
                          <a:ea typeface="+mn-ea"/>
                          <a:cs typeface="+mn-cs"/>
                        </a:rPr>
                        <a:t>Weaknesses</a:t>
                      </a:r>
                    </a:p>
                    <a:p>
                      <a:pPr marL="0" indent="0" algn="l" defTabSz="914400" rtl="0" eaLnBrk="1" latinLnBrk="0" hangingPunct="1">
                        <a:buFont typeface="Arial" pitchFamily="34" charset="0"/>
                        <a:buNone/>
                      </a:pPr>
                      <a:endParaRPr lang="en-US" sz="1800" b="1" kern="1200" dirty="0" smtClean="0">
                        <a:solidFill>
                          <a:schemeClr val="tx1"/>
                        </a:solidFill>
                        <a:latin typeface="+mn-lt"/>
                        <a:ea typeface="+mn-ea"/>
                        <a:cs typeface="+mn-cs"/>
                      </a:endParaRPr>
                    </a:p>
                    <a:p>
                      <a:pPr marL="285750" indent="-285750" algn="l" defTabSz="914400" rtl="0" eaLnBrk="1" latinLnBrk="0" hangingPunct="1">
                        <a:buFont typeface="Arial" pitchFamily="34" charset="0"/>
                        <a:buChar char="•"/>
                      </a:pPr>
                      <a:r>
                        <a:rPr lang="en-US" sz="1800" b="1" kern="1200" dirty="0" smtClean="0">
                          <a:solidFill>
                            <a:schemeClr val="tx1"/>
                          </a:solidFill>
                          <a:latin typeface="+mn-lt"/>
                          <a:ea typeface="+mn-ea"/>
                          <a:cs typeface="+mn-cs"/>
                        </a:rPr>
                        <a:t>Under utilization of business services</a:t>
                      </a:r>
                    </a:p>
                    <a:p>
                      <a:pPr marL="285750" indent="-285750" algn="l" defTabSz="914400" rtl="0" eaLnBrk="1" latinLnBrk="0" hangingPunct="1">
                        <a:buFont typeface="Arial" pitchFamily="34" charset="0"/>
                        <a:buChar char="•"/>
                      </a:pPr>
                      <a:r>
                        <a:rPr lang="en-US" sz="1800" b="1" kern="1200" dirty="0" smtClean="0">
                          <a:solidFill>
                            <a:schemeClr val="tx1"/>
                          </a:solidFill>
                          <a:latin typeface="+mn-lt"/>
                          <a:ea typeface="+mn-ea"/>
                          <a:cs typeface="+mn-cs"/>
                        </a:rPr>
                        <a:t>Local scope	</a:t>
                      </a:r>
                    </a:p>
                    <a:p>
                      <a:pPr marL="285750" indent="-285750" algn="l" defTabSz="914400" rtl="0" eaLnBrk="1" latinLnBrk="0" hangingPunct="1">
                        <a:buFont typeface="Arial" pitchFamily="34" charset="0"/>
                        <a:buChar char="•"/>
                      </a:pPr>
                      <a:r>
                        <a:rPr lang="en-US" sz="1800" b="1" kern="1200" dirty="0" smtClean="0">
                          <a:solidFill>
                            <a:schemeClr val="tx1"/>
                          </a:solidFill>
                          <a:latin typeface="+mn-lt"/>
                          <a:ea typeface="+mn-ea"/>
                          <a:cs typeface="+mn-cs"/>
                        </a:rPr>
                        <a:t>Role of women in business</a:t>
                      </a:r>
                    </a:p>
                    <a:p>
                      <a:pPr marL="285750" indent="-285750" algn="l" defTabSz="914400" rtl="0" eaLnBrk="1" latinLnBrk="0" hangingPunct="1">
                        <a:buFont typeface="Arial" pitchFamily="34" charset="0"/>
                        <a:buChar char="•"/>
                      </a:pPr>
                      <a:r>
                        <a:rPr lang="en-US" sz="1800" b="1" kern="1200" dirty="0" smtClean="0">
                          <a:solidFill>
                            <a:schemeClr val="tx1"/>
                          </a:solidFill>
                          <a:latin typeface="+mn-lt"/>
                          <a:ea typeface="+mn-ea"/>
                          <a:cs typeface="+mn-cs"/>
                        </a:rPr>
                        <a:t>Lack of interest in technology	</a:t>
                      </a:r>
                    </a:p>
                    <a:p>
                      <a:pPr marL="285750" indent="-285750" algn="l" defTabSz="914400" rtl="0" eaLnBrk="1" latinLnBrk="0" hangingPunct="1">
                        <a:buFont typeface="Arial" pitchFamily="34" charset="0"/>
                        <a:buChar char="•"/>
                      </a:pPr>
                      <a:r>
                        <a:rPr lang="en-US" sz="1800" b="1" kern="1200" dirty="0" smtClean="0">
                          <a:solidFill>
                            <a:schemeClr val="tx1"/>
                          </a:solidFill>
                          <a:latin typeface="+mn-lt"/>
                          <a:ea typeface="+mn-ea"/>
                          <a:cs typeface="+mn-cs"/>
                        </a:rPr>
                        <a:t>Language barrier	</a:t>
                      </a:r>
                    </a:p>
                    <a:p>
                      <a:pPr marL="285750" indent="-285750" algn="l" defTabSz="914400" rtl="0" eaLnBrk="1" latinLnBrk="0" hangingPunct="1">
                        <a:buFont typeface="Arial" pitchFamily="34" charset="0"/>
                        <a:buChar char="•"/>
                      </a:pPr>
                      <a:r>
                        <a:rPr lang="en-US" sz="1800" b="1" kern="1200" dirty="0" smtClean="0">
                          <a:solidFill>
                            <a:schemeClr val="tx1"/>
                          </a:solidFill>
                          <a:latin typeface="+mn-lt"/>
                          <a:ea typeface="+mn-ea"/>
                          <a:cs typeface="+mn-cs"/>
                        </a:rPr>
                        <a:t>Lack of understanding of macro factors and stereo typicality	</a:t>
                      </a:r>
                    </a:p>
                    <a:p>
                      <a:pPr marL="285750" indent="-285750" algn="l" defTabSz="914400" rtl="0" eaLnBrk="1" latinLnBrk="0" hangingPunct="1">
                        <a:buFont typeface="Arial" pitchFamily="34" charset="0"/>
                        <a:buChar char="•"/>
                      </a:pPr>
                      <a:r>
                        <a:rPr lang="en-US" sz="1800" b="1" kern="1200" dirty="0" smtClean="0">
                          <a:solidFill>
                            <a:schemeClr val="tx1"/>
                          </a:solidFill>
                          <a:latin typeface="+mn-lt"/>
                          <a:ea typeface="+mn-ea"/>
                          <a:cs typeface="+mn-cs"/>
                        </a:rPr>
                        <a:t>Lack of professionalism and business education	</a:t>
                      </a:r>
                      <a:endParaRPr lang="en-US" sz="1800" b="1" kern="1200" dirty="0">
                        <a:solidFill>
                          <a:schemeClr val="tx1"/>
                        </a:solidFill>
                        <a:latin typeface="+mn-lt"/>
                        <a:ea typeface="+mn-ea"/>
                        <a:cs typeface="+mn-cs"/>
                      </a:endParaRPr>
                    </a:p>
                  </a:txBody>
                  <a:tcPr>
                    <a:noFill/>
                  </a:tcPr>
                </a:tc>
              </a:tr>
              <a:tr h="2971800">
                <a:tc>
                  <a:txBody>
                    <a:bodyPr/>
                    <a:lstStyle/>
                    <a:p>
                      <a:pPr marL="0" indent="0" algn="l" defTabSz="914400" rtl="0" eaLnBrk="1" latinLnBrk="0" hangingPunct="1">
                        <a:buFont typeface="Arial" pitchFamily="34" charset="0"/>
                        <a:buNone/>
                      </a:pPr>
                      <a:r>
                        <a:rPr lang="en-US" sz="1800" b="1" kern="1200" dirty="0" smtClean="0">
                          <a:solidFill>
                            <a:schemeClr val="tx1"/>
                          </a:solidFill>
                          <a:latin typeface="+mn-lt"/>
                          <a:ea typeface="+mn-ea"/>
                          <a:cs typeface="+mn-cs"/>
                        </a:rPr>
                        <a:t>Opportunities </a:t>
                      </a:r>
                    </a:p>
                    <a:p>
                      <a:pPr marL="285750" indent="-285750" algn="l" defTabSz="914400" rtl="0" eaLnBrk="1" latinLnBrk="0" hangingPunct="1">
                        <a:buFont typeface="Arial" pitchFamily="34" charset="0"/>
                        <a:buChar char="•"/>
                      </a:pPr>
                      <a:r>
                        <a:rPr lang="en-US" sz="1800" b="1" kern="1200" dirty="0" smtClean="0">
                          <a:solidFill>
                            <a:schemeClr val="tx1"/>
                          </a:solidFill>
                          <a:latin typeface="+mn-lt"/>
                          <a:ea typeface="+mn-ea"/>
                          <a:cs typeface="+mn-cs"/>
                        </a:rPr>
                        <a:t>Government policies concerning small businesses	</a:t>
                      </a:r>
                    </a:p>
                    <a:p>
                      <a:pPr marL="285750" indent="-285750" algn="l" defTabSz="914400" rtl="0" eaLnBrk="1" latinLnBrk="0" hangingPunct="1">
                        <a:buFont typeface="Arial" pitchFamily="34" charset="0"/>
                        <a:buChar char="•"/>
                      </a:pPr>
                      <a:r>
                        <a:rPr lang="en-US" sz="1800" b="1" kern="1200" dirty="0" smtClean="0">
                          <a:solidFill>
                            <a:schemeClr val="tx1"/>
                          </a:solidFill>
                          <a:latin typeface="+mn-lt"/>
                          <a:ea typeface="+mn-ea"/>
                          <a:cs typeface="+mn-cs"/>
                        </a:rPr>
                        <a:t>Usage of technology</a:t>
                      </a:r>
                    </a:p>
                    <a:p>
                      <a:pPr marL="285750" indent="-285750" algn="l" defTabSz="914400" rtl="0" eaLnBrk="1" latinLnBrk="0" hangingPunct="1">
                        <a:buFont typeface="Arial" pitchFamily="34" charset="0"/>
                        <a:buChar char="•"/>
                      </a:pPr>
                      <a:r>
                        <a:rPr lang="en-US" sz="1800" b="1" kern="1200" dirty="0" smtClean="0">
                          <a:solidFill>
                            <a:schemeClr val="tx1"/>
                          </a:solidFill>
                          <a:latin typeface="+mn-lt"/>
                          <a:ea typeface="+mn-ea"/>
                          <a:cs typeface="+mn-cs"/>
                        </a:rPr>
                        <a:t>Institutional services serving South Asian needs	</a:t>
                      </a:r>
                    </a:p>
                    <a:p>
                      <a:pPr marL="285750" indent="-285750" algn="l" defTabSz="914400" rtl="0" eaLnBrk="1" latinLnBrk="0" hangingPunct="1">
                        <a:buFont typeface="Arial" pitchFamily="34" charset="0"/>
                        <a:buChar char="•"/>
                      </a:pPr>
                      <a:r>
                        <a:rPr lang="en-US" sz="1800" b="1" kern="1200" dirty="0" smtClean="0">
                          <a:solidFill>
                            <a:schemeClr val="tx1"/>
                          </a:solidFill>
                          <a:latin typeface="+mn-lt"/>
                          <a:ea typeface="+mn-ea"/>
                          <a:cs typeface="+mn-cs"/>
                        </a:rPr>
                        <a:t>Increasing demand and expansion of businesses to white majority area</a:t>
                      </a:r>
                      <a:endParaRPr lang="en-US" sz="1800" b="1" kern="1200" dirty="0">
                        <a:solidFill>
                          <a:schemeClr val="tx1"/>
                        </a:solidFill>
                        <a:latin typeface="+mn-lt"/>
                        <a:ea typeface="+mn-ea"/>
                        <a:cs typeface="+mn-cs"/>
                      </a:endParaRPr>
                    </a:p>
                  </a:txBody>
                  <a:tcPr>
                    <a:noFill/>
                  </a:tcPr>
                </a:tc>
                <a:tc>
                  <a:txBody>
                    <a:bodyPr/>
                    <a:lstStyle/>
                    <a:p>
                      <a:pPr marL="0" indent="0" algn="l" defTabSz="914400" rtl="0" eaLnBrk="1" latinLnBrk="0" hangingPunct="1">
                        <a:buFont typeface="Arial" pitchFamily="34" charset="0"/>
                        <a:buNone/>
                      </a:pPr>
                      <a:r>
                        <a:rPr lang="en-US" sz="1800" b="1" kern="1200" dirty="0" smtClean="0">
                          <a:solidFill>
                            <a:schemeClr val="tx1"/>
                          </a:solidFill>
                          <a:latin typeface="+mn-lt"/>
                          <a:ea typeface="+mn-ea"/>
                          <a:cs typeface="+mn-cs"/>
                        </a:rPr>
                        <a:t>Threats </a:t>
                      </a:r>
                    </a:p>
                    <a:p>
                      <a:pPr marL="0" indent="0" algn="l" defTabSz="914400" rtl="0" eaLnBrk="1" latinLnBrk="0" hangingPunct="1">
                        <a:buFont typeface="Arial" pitchFamily="34" charset="0"/>
                        <a:buNone/>
                      </a:pPr>
                      <a:r>
                        <a:rPr lang="en-US" sz="1800" b="1" kern="1200" dirty="0" smtClean="0">
                          <a:solidFill>
                            <a:schemeClr val="tx1"/>
                          </a:solidFill>
                          <a:latin typeface="+mn-lt"/>
                          <a:ea typeface="+mn-ea"/>
                          <a:cs typeface="+mn-cs"/>
                        </a:rPr>
                        <a:t>Government regulations / free trade and internationalization	</a:t>
                      </a:r>
                    </a:p>
                    <a:p>
                      <a:pPr marL="0" indent="0" algn="l" defTabSz="914400" rtl="0" eaLnBrk="1" latinLnBrk="0" hangingPunct="1">
                        <a:buFont typeface="Arial" pitchFamily="34" charset="0"/>
                        <a:buNone/>
                      </a:pPr>
                      <a:r>
                        <a:rPr lang="en-US" sz="1800" b="1" kern="1200" dirty="0" smtClean="0">
                          <a:solidFill>
                            <a:schemeClr val="tx1"/>
                          </a:solidFill>
                          <a:latin typeface="+mn-lt"/>
                          <a:ea typeface="+mn-ea"/>
                          <a:cs typeface="+mn-cs"/>
                        </a:rPr>
                        <a:t>Intense competition between small enterprises	</a:t>
                      </a:r>
                    </a:p>
                    <a:p>
                      <a:pPr marL="0" indent="0" algn="l" defTabSz="914400" rtl="0" eaLnBrk="1" latinLnBrk="0" hangingPunct="1">
                        <a:buFont typeface="Arial" pitchFamily="34" charset="0"/>
                        <a:buNone/>
                      </a:pPr>
                      <a:r>
                        <a:rPr lang="en-US" sz="1800" b="1" kern="1200" dirty="0" smtClean="0">
                          <a:solidFill>
                            <a:schemeClr val="tx1"/>
                          </a:solidFill>
                          <a:latin typeface="+mn-lt"/>
                          <a:ea typeface="+mn-ea"/>
                          <a:cs typeface="+mn-cs"/>
                        </a:rPr>
                        <a:t>Failure to continually improve competitiveness	</a:t>
                      </a:r>
                    </a:p>
                    <a:p>
                      <a:pPr marL="0" indent="0" algn="l" defTabSz="914400" rtl="0" eaLnBrk="1" latinLnBrk="0" hangingPunct="1">
                        <a:buFont typeface="Arial" pitchFamily="34" charset="0"/>
                        <a:buNone/>
                      </a:pPr>
                      <a:r>
                        <a:rPr lang="en-US" sz="1800" b="1" kern="1200" dirty="0" smtClean="0">
                          <a:solidFill>
                            <a:schemeClr val="tx1"/>
                          </a:solidFill>
                          <a:latin typeface="+mn-lt"/>
                          <a:ea typeface="+mn-ea"/>
                          <a:cs typeface="+mn-cs"/>
                        </a:rPr>
                        <a:t>Non-cooperative attitudes of banks	</a:t>
                      </a:r>
                      <a:endParaRPr lang="en-US" sz="1800" b="1" kern="1200" dirty="0">
                        <a:solidFill>
                          <a:schemeClr val="tx1"/>
                        </a:solidFill>
                        <a:latin typeface="+mn-lt"/>
                        <a:ea typeface="+mn-ea"/>
                        <a:cs typeface="+mn-cs"/>
                      </a:endParaRPr>
                    </a:p>
                  </a:txBody>
                  <a:tcPr>
                    <a:noFill/>
                  </a:tcPr>
                </a:tc>
              </a:tr>
            </a:tbl>
          </a:graphicData>
        </a:graphic>
      </p:graphicFrame>
    </p:spTree>
    <p:extLst>
      <p:ext uri="{BB962C8B-B14F-4D97-AF65-F5344CB8AC3E}">
        <p14:creationId xmlns:p14="http://schemas.microsoft.com/office/powerpoint/2010/main" xmlns="" val="6326367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TOWS ANALYSIS</a:t>
            </a:r>
            <a:endParaRPr lang="en-US" dirty="0"/>
          </a:p>
        </p:txBody>
      </p:sp>
      <p:sp>
        <p:nvSpPr>
          <p:cNvPr id="3" name="Content Placeholder 2"/>
          <p:cNvSpPr>
            <a:spLocks noGrp="1"/>
          </p:cNvSpPr>
          <p:nvPr>
            <p:ph idx="1"/>
          </p:nvPr>
        </p:nvSpPr>
        <p:spPr>
          <a:xfrm>
            <a:off x="457200" y="1143000"/>
            <a:ext cx="8229600" cy="4983163"/>
          </a:xfrm>
        </p:spPr>
        <p:txBody>
          <a:bodyPr/>
          <a:lstStyle/>
          <a:p>
            <a:pPr marL="0" indent="0">
              <a:buNone/>
            </a:pPr>
            <a:r>
              <a:rPr lang="en-US" dirty="0"/>
              <a:t>	</a:t>
            </a:r>
          </a:p>
        </p:txBody>
      </p:sp>
      <p:graphicFrame>
        <p:nvGraphicFramePr>
          <p:cNvPr id="4" name="Table 3"/>
          <p:cNvGraphicFramePr>
            <a:graphicFrameLocks noGrp="1"/>
          </p:cNvGraphicFramePr>
          <p:nvPr>
            <p:extLst>
              <p:ext uri="{D42A27DB-BD31-4B8C-83A1-F6EECF244321}">
                <p14:modId xmlns:p14="http://schemas.microsoft.com/office/powerpoint/2010/main" xmlns="" val="1600103259"/>
              </p:ext>
            </p:extLst>
          </p:nvPr>
        </p:nvGraphicFramePr>
        <p:xfrm>
          <a:off x="381000" y="1066800"/>
          <a:ext cx="8686800" cy="5562600"/>
        </p:xfrm>
        <a:graphic>
          <a:graphicData uri="http://schemas.openxmlformats.org/drawingml/2006/table">
            <a:tbl>
              <a:tblPr firstRow="1" bandRow="1">
                <a:tableStyleId>{5C22544A-7EE6-4342-B048-85BDC9FD1C3A}</a:tableStyleId>
              </a:tblPr>
              <a:tblGrid>
                <a:gridCol w="4343400"/>
                <a:gridCol w="4343400"/>
              </a:tblGrid>
              <a:tr h="2590800">
                <a:tc>
                  <a:txBody>
                    <a:bodyPr/>
                    <a:lstStyle/>
                    <a:p>
                      <a:pPr lvl="1" algn="l" defTabSz="914400" rtl="0" eaLnBrk="1" latinLnBrk="0" hangingPunct="1"/>
                      <a:r>
                        <a:rPr lang="en-US" sz="1800" b="1" kern="1200" dirty="0" smtClean="0">
                          <a:solidFill>
                            <a:schemeClr val="dk1"/>
                          </a:solidFill>
                          <a:effectLst/>
                          <a:latin typeface="+mn-lt"/>
                          <a:ea typeface="+mn-ea"/>
                          <a:cs typeface="+mn-cs"/>
                        </a:rPr>
                        <a:t>Strengths-Opportunities (SO)</a:t>
                      </a:r>
                    </a:p>
                    <a:p>
                      <a:pPr lvl="1" algn="l" defTabSz="914400" rtl="0" eaLnBrk="1" latinLnBrk="0" hangingPunct="1"/>
                      <a:endParaRPr lang="en-US" sz="1800" b="1" kern="1200" dirty="0" smtClean="0">
                        <a:solidFill>
                          <a:schemeClr val="dk1"/>
                        </a:solidFill>
                        <a:effectLst/>
                        <a:latin typeface="+mn-lt"/>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b="1" kern="1200" dirty="0" smtClean="0">
                          <a:solidFill>
                            <a:schemeClr val="dk1"/>
                          </a:solidFill>
                          <a:effectLst/>
                          <a:latin typeface="+mn-lt"/>
                          <a:ea typeface="+mn-ea"/>
                          <a:cs typeface="+mn-cs"/>
                        </a:rPr>
                        <a:t>Interaction of technology users with non users </a:t>
                      </a:r>
                    </a:p>
                    <a:p>
                      <a:pPr marL="742950" lvl="1" indent="-285750" algn="l" defTabSz="914400" rtl="0" eaLnBrk="1" latinLnBrk="0" hangingPunct="1">
                        <a:buFont typeface="Arial" pitchFamily="34" charset="0"/>
                        <a:buChar char="•"/>
                      </a:pPr>
                      <a:r>
                        <a:rPr lang="en-US" sz="1800" b="1" kern="1200" dirty="0" smtClean="0">
                          <a:solidFill>
                            <a:schemeClr val="dk1"/>
                          </a:solidFill>
                          <a:effectLst/>
                          <a:latin typeface="+mn-lt"/>
                          <a:ea typeface="+mn-ea"/>
                          <a:cs typeface="+mn-cs"/>
                        </a:rPr>
                        <a:t>Take advantage of the incentives offered by government</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b="1" kern="1200" dirty="0" smtClean="0">
                          <a:solidFill>
                            <a:schemeClr val="dk1"/>
                          </a:solidFill>
                          <a:effectLst/>
                          <a:latin typeface="+mn-lt"/>
                          <a:ea typeface="+mn-ea"/>
                          <a:cs typeface="+mn-cs"/>
                        </a:rPr>
                        <a:t>Business expansion opportunities for South Asian Muslims </a:t>
                      </a:r>
                    </a:p>
                    <a:p>
                      <a:pPr marL="0" indent="0" algn="l">
                        <a:buFont typeface="Arial" pitchFamily="34" charset="0"/>
                        <a:buNone/>
                      </a:pPr>
                      <a:endParaRPr lang="en-US" dirty="0">
                        <a:solidFill>
                          <a:schemeClr val="tx1"/>
                        </a:solidFill>
                      </a:endParaRPr>
                    </a:p>
                  </a:txBody>
                  <a:tcPr>
                    <a:noFill/>
                  </a:tcPr>
                </a:tc>
                <a:tc>
                  <a:txBody>
                    <a:bodyPr/>
                    <a:lstStyle/>
                    <a:p>
                      <a:pPr marL="457200" lvl="1" indent="0" algn="ctr" defTabSz="914400" rtl="0" eaLnBrk="1" latinLnBrk="0" hangingPunct="1">
                        <a:buFont typeface="Arial" pitchFamily="34" charset="0"/>
                        <a:buNone/>
                      </a:pPr>
                      <a:r>
                        <a:rPr lang="en-US" sz="1800" b="1" kern="1200" dirty="0" smtClean="0">
                          <a:solidFill>
                            <a:schemeClr val="dk1"/>
                          </a:solidFill>
                          <a:effectLst/>
                          <a:latin typeface="+mn-lt"/>
                          <a:ea typeface="+mn-ea"/>
                          <a:cs typeface="+mn-cs"/>
                        </a:rPr>
                        <a:t>	Weaknesses- Opportunities (WO)</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b="1" kern="1200" dirty="0" smtClean="0">
                          <a:solidFill>
                            <a:schemeClr val="dk1"/>
                          </a:solidFill>
                          <a:effectLst/>
                          <a:latin typeface="+mn-lt"/>
                          <a:ea typeface="+mn-ea"/>
                          <a:cs typeface="+mn-cs"/>
                        </a:rPr>
                        <a:t>South Asian women should take advantage of government initiatives</a:t>
                      </a:r>
                    </a:p>
                    <a:p>
                      <a:pPr marL="742950" lvl="1" indent="-285750" algn="l" defTabSz="914400" rtl="0" eaLnBrk="1" latinLnBrk="0" hangingPunct="1">
                        <a:buFont typeface="Arial" pitchFamily="34" charset="0"/>
                        <a:buChar char="•"/>
                      </a:pPr>
                      <a:r>
                        <a:rPr lang="en-US" sz="1800" b="1" kern="1200" dirty="0" smtClean="0">
                          <a:solidFill>
                            <a:schemeClr val="dk1"/>
                          </a:solidFill>
                          <a:effectLst/>
                          <a:latin typeface="+mn-lt"/>
                          <a:ea typeface="+mn-ea"/>
                          <a:cs typeface="+mn-cs"/>
                        </a:rPr>
                        <a:t>South Asian entrepreneurs can adopt technology</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b="1" kern="1200" dirty="0" smtClean="0">
                          <a:solidFill>
                            <a:schemeClr val="dk1"/>
                          </a:solidFill>
                          <a:effectLst/>
                          <a:latin typeface="+mn-lt"/>
                          <a:ea typeface="+mn-ea"/>
                          <a:cs typeface="+mn-cs"/>
                        </a:rPr>
                        <a:t>Short courses on business and management</a:t>
                      </a:r>
                    </a:p>
                    <a:p>
                      <a:pPr marL="742950" lvl="1" indent="-285750" algn="l" defTabSz="914400" rtl="0" eaLnBrk="1" latinLnBrk="0" hangingPunct="1">
                        <a:buFont typeface="Arial" pitchFamily="34" charset="0"/>
                        <a:buChar char="•"/>
                      </a:pPr>
                      <a:r>
                        <a:rPr lang="en-US" sz="1800" b="1" kern="1200" dirty="0" smtClean="0">
                          <a:solidFill>
                            <a:schemeClr val="dk1"/>
                          </a:solidFill>
                          <a:effectLst/>
                          <a:latin typeface="+mn-lt"/>
                          <a:ea typeface="+mn-ea"/>
                          <a:cs typeface="+mn-cs"/>
                        </a:rPr>
                        <a:t>Diversify/ expand to tap market potential</a:t>
                      </a:r>
                      <a:endParaRPr lang="en-US" sz="1800" b="1" kern="1200" dirty="0">
                        <a:solidFill>
                          <a:schemeClr val="dk1"/>
                        </a:solidFill>
                        <a:effectLst/>
                        <a:latin typeface="+mn-lt"/>
                        <a:ea typeface="+mn-ea"/>
                        <a:cs typeface="+mn-cs"/>
                      </a:endParaRPr>
                    </a:p>
                  </a:txBody>
                  <a:tcPr>
                    <a:noFill/>
                  </a:tcPr>
                </a:tc>
              </a:tr>
              <a:tr h="2971800">
                <a:tc>
                  <a:txBody>
                    <a:bodyPr/>
                    <a:lstStyle/>
                    <a:p>
                      <a:pPr lvl="1" algn="l" defTabSz="914400" rtl="0" eaLnBrk="1" latinLnBrk="0" hangingPunct="1"/>
                      <a:r>
                        <a:rPr lang="en-US" sz="1800" b="1" kern="1200" dirty="0" smtClean="0">
                          <a:solidFill>
                            <a:schemeClr val="dk1"/>
                          </a:solidFill>
                          <a:effectLst/>
                          <a:latin typeface="+mn-lt"/>
                          <a:ea typeface="+mn-ea"/>
                          <a:cs typeface="+mn-cs"/>
                        </a:rPr>
                        <a:t>Strengths- Threats	(ST)</a:t>
                      </a:r>
                    </a:p>
                    <a:p>
                      <a:pPr lvl="1" algn="l" defTabSz="914400" rtl="0" eaLnBrk="1" latinLnBrk="0" hangingPunct="1"/>
                      <a:endParaRPr lang="en-US" sz="1800" b="1" kern="1200" dirty="0" smtClean="0">
                        <a:solidFill>
                          <a:schemeClr val="dk1"/>
                        </a:solidFill>
                        <a:effectLst/>
                        <a:latin typeface="+mn-lt"/>
                        <a:ea typeface="+mn-ea"/>
                        <a:cs typeface="+mn-cs"/>
                      </a:endParaRPr>
                    </a:p>
                    <a:p>
                      <a:pPr marL="285750" lvl="1" indent="-285750" algn="l" defTabSz="914400" rtl="0" eaLnBrk="1" latinLnBrk="0" hangingPunct="1">
                        <a:buFont typeface="Arial" pitchFamily="34" charset="0"/>
                        <a:buChar char="•"/>
                      </a:pPr>
                      <a:r>
                        <a:rPr lang="en-US" sz="1800" b="1" kern="1200" dirty="0" smtClean="0">
                          <a:solidFill>
                            <a:schemeClr val="dk1"/>
                          </a:solidFill>
                          <a:effectLst/>
                          <a:latin typeface="+mn-lt"/>
                          <a:ea typeface="+mn-ea"/>
                          <a:cs typeface="+mn-cs"/>
                        </a:rPr>
                        <a:t>Investment in technology to improve efficiency</a:t>
                      </a:r>
                    </a:p>
                    <a:p>
                      <a:pPr marL="2857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b="1" kern="1200" dirty="0" smtClean="0">
                          <a:solidFill>
                            <a:schemeClr val="dk1"/>
                          </a:solidFill>
                          <a:effectLst/>
                          <a:latin typeface="+mn-lt"/>
                          <a:ea typeface="+mn-ea"/>
                          <a:cs typeface="+mn-cs"/>
                        </a:rPr>
                        <a:t>Differentiation to minimize competition</a:t>
                      </a:r>
                    </a:p>
                    <a:p>
                      <a:pPr algn="l"/>
                      <a:endParaRPr lang="en-US" sz="1800" b="1" kern="1200" dirty="0">
                        <a:solidFill>
                          <a:schemeClr val="tx1"/>
                        </a:solidFill>
                        <a:latin typeface="+mn-lt"/>
                        <a:ea typeface="+mn-ea"/>
                        <a:cs typeface="+mn-cs"/>
                      </a:endParaRPr>
                    </a:p>
                  </a:txBody>
                  <a:tcPr>
                    <a:noFill/>
                  </a:tcPr>
                </a:tc>
                <a:tc>
                  <a:txBody>
                    <a:bodyPr/>
                    <a:lstStyle/>
                    <a:p>
                      <a:pPr algn="ctr"/>
                      <a:r>
                        <a:rPr lang="en-US" sz="1800" b="1" kern="1200" dirty="0" smtClean="0">
                          <a:solidFill>
                            <a:schemeClr val="dk1"/>
                          </a:solidFill>
                          <a:effectLst/>
                          <a:latin typeface="+mn-lt"/>
                          <a:ea typeface="+mn-ea"/>
                          <a:cs typeface="+mn-cs"/>
                        </a:rPr>
                        <a:t>Weaknesses- threats (WT)</a:t>
                      </a:r>
                    </a:p>
                    <a:p>
                      <a:endParaRPr lang="en-US" sz="1800" kern="1200" dirty="0" smtClean="0">
                        <a:solidFill>
                          <a:schemeClr val="dk1"/>
                        </a:solidFill>
                        <a:effectLst/>
                        <a:latin typeface="+mn-lt"/>
                        <a:ea typeface="+mn-ea"/>
                        <a:cs typeface="+mn-cs"/>
                      </a:endParaRPr>
                    </a:p>
                    <a:p>
                      <a:pPr marL="742950" lvl="1" indent="-285750" algn="l" defTabSz="914400" rtl="0" eaLnBrk="1" latinLnBrk="0" hangingPunct="1">
                        <a:buFont typeface="Arial" pitchFamily="34" charset="0"/>
                        <a:buChar char="•"/>
                      </a:pPr>
                      <a:r>
                        <a:rPr lang="en-US" sz="1800" b="1" kern="1200" dirty="0" smtClean="0">
                          <a:solidFill>
                            <a:schemeClr val="dk1"/>
                          </a:solidFill>
                          <a:effectLst/>
                          <a:latin typeface="+mn-lt"/>
                          <a:ea typeface="+mn-ea"/>
                          <a:cs typeface="+mn-cs"/>
                        </a:rPr>
                        <a:t>Minimize the effects of unfavorable  government policies by taking help of business support agencies</a:t>
                      </a:r>
                    </a:p>
                    <a:p>
                      <a:pPr marL="742950" lvl="1" indent="-285750" algn="l" defTabSz="914400" rtl="0" eaLnBrk="1" latinLnBrk="0" hangingPunct="1">
                        <a:buFont typeface="Arial" pitchFamily="34" charset="0"/>
                        <a:buChar char="•"/>
                      </a:pPr>
                      <a:r>
                        <a:rPr lang="en-US" sz="1800" b="1" kern="1200" dirty="0" smtClean="0">
                          <a:solidFill>
                            <a:schemeClr val="dk1"/>
                          </a:solidFill>
                          <a:effectLst/>
                          <a:latin typeface="+mn-lt"/>
                          <a:ea typeface="+mn-ea"/>
                          <a:cs typeface="+mn-cs"/>
                        </a:rPr>
                        <a:t>Developing positive relations with banks</a:t>
                      </a:r>
                    </a:p>
                    <a:p>
                      <a:pPr marL="742950" lvl="1" indent="-285750" algn="l" defTabSz="914400" rtl="0" eaLnBrk="1" latinLnBrk="0" hangingPunct="1">
                        <a:buFont typeface="Arial" pitchFamily="34" charset="0"/>
                        <a:buChar char="•"/>
                      </a:pPr>
                      <a:r>
                        <a:rPr lang="en-US" sz="1800" b="1" kern="1200" dirty="0" smtClean="0">
                          <a:solidFill>
                            <a:schemeClr val="dk1"/>
                          </a:solidFill>
                          <a:effectLst/>
                          <a:latin typeface="+mn-lt"/>
                          <a:ea typeface="+mn-ea"/>
                          <a:cs typeface="+mn-cs"/>
                        </a:rPr>
                        <a:t>Overcoming language barriers</a:t>
                      </a:r>
                      <a:endParaRPr lang="en-US" sz="1800" b="1" kern="1200" dirty="0">
                        <a:solidFill>
                          <a:schemeClr val="dk1"/>
                        </a:solidFill>
                        <a:effectLst/>
                        <a:latin typeface="+mn-lt"/>
                        <a:ea typeface="+mn-ea"/>
                        <a:cs typeface="+mn-cs"/>
                      </a:endParaRPr>
                    </a:p>
                  </a:txBody>
                  <a:tcPr>
                    <a:noFill/>
                  </a:tcPr>
                </a:tc>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676399" y="5455693"/>
            <a:ext cx="1453393" cy="1371600"/>
          </a:xfrm>
          <a:prstGeom prst="rect">
            <a:avLst/>
          </a:prstGeom>
        </p:spPr>
      </p:pic>
    </p:spTree>
    <p:extLst>
      <p:ext uri="{BB962C8B-B14F-4D97-AF65-F5344CB8AC3E}">
        <p14:creationId xmlns:p14="http://schemas.microsoft.com/office/powerpoint/2010/main" xmlns="" val="500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021" y="328282"/>
            <a:ext cx="7772400" cy="1470025"/>
          </a:xfrm>
        </p:spPr>
        <p:txBody>
          <a:bodyPr/>
          <a:lstStyle/>
          <a:p>
            <a:r>
              <a:rPr lang="en-US" dirty="0" smtClean="0"/>
              <a:t>Lecture Review</a:t>
            </a:r>
            <a:endParaRPr lang="en-US" dirty="0"/>
          </a:p>
        </p:txBody>
      </p:sp>
      <p:sp>
        <p:nvSpPr>
          <p:cNvPr id="4" name="Slide Number Placeholder 3"/>
          <p:cNvSpPr>
            <a:spLocks noGrp="1"/>
          </p:cNvSpPr>
          <p:nvPr>
            <p:ph type="sldNum" sz="quarter" idx="12"/>
          </p:nvPr>
        </p:nvSpPr>
        <p:spPr/>
        <p:txBody>
          <a:bodyPr/>
          <a:lstStyle/>
          <a:p>
            <a:fld id="{066D2596-C744-4D7D-B83A-C0CE2C30BEB3}" type="slidenum">
              <a:rPr lang="en-US" smtClean="0">
                <a:solidFill>
                  <a:prstClr val="black">
                    <a:tint val="75000"/>
                  </a:prstClr>
                </a:solidFill>
              </a:rPr>
              <a:pPr/>
              <a:t>26</a:t>
            </a:fld>
            <a:endParaRPr lang="en-US">
              <a:solidFill>
                <a:prstClr val="black">
                  <a:tint val="75000"/>
                </a:prst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905767" y="152400"/>
            <a:ext cx="2209800" cy="1685925"/>
          </a:xfrm>
          <a:prstGeom prst="rect">
            <a:avLst/>
          </a:prstGeom>
        </p:spPr>
      </p:pic>
      <p:sp>
        <p:nvSpPr>
          <p:cNvPr id="7" name="TextBox 6"/>
          <p:cNvSpPr txBox="1"/>
          <p:nvPr/>
        </p:nvSpPr>
        <p:spPr>
          <a:xfrm>
            <a:off x="838200" y="6211669"/>
            <a:ext cx="7543800" cy="369332"/>
          </a:xfrm>
          <a:prstGeom prst="rect">
            <a:avLst/>
          </a:prstGeom>
          <a:noFill/>
        </p:spPr>
        <p:txBody>
          <a:bodyPr wrap="square" rtlCol="0">
            <a:spAutoFit/>
          </a:bodyPr>
          <a:lstStyle/>
          <a:p>
            <a:pPr algn="ctr"/>
            <a:r>
              <a:rPr lang="en-US" smtClean="0"/>
              <a:t>www.mindtools.com</a:t>
            </a:r>
            <a:endParaRPr lang="en-US" dirty="0"/>
          </a:p>
        </p:txBody>
      </p:sp>
      <p:sp>
        <p:nvSpPr>
          <p:cNvPr id="8" name="TextBox 7"/>
          <p:cNvSpPr txBox="1"/>
          <p:nvPr/>
        </p:nvSpPr>
        <p:spPr>
          <a:xfrm>
            <a:off x="324134" y="1810464"/>
            <a:ext cx="8686800" cy="523220"/>
          </a:xfrm>
          <a:prstGeom prst="rect">
            <a:avLst/>
          </a:prstGeom>
          <a:noFill/>
        </p:spPr>
        <p:txBody>
          <a:bodyPr wrap="square" rtlCol="0">
            <a:spAutoFit/>
          </a:bodyPr>
          <a:lstStyle/>
          <a:p>
            <a:pPr marL="457200" indent="-457200" hangingPunct="0">
              <a:buFont typeface="Arial" pitchFamily="34" charset="0"/>
              <a:buChar char="•"/>
            </a:pPr>
            <a:endParaRPr lang="en-US" sz="2800" dirty="0"/>
          </a:p>
        </p:txBody>
      </p:sp>
      <p:sp>
        <p:nvSpPr>
          <p:cNvPr id="3" name="Rectangle 2"/>
          <p:cNvSpPr/>
          <p:nvPr/>
        </p:nvSpPr>
        <p:spPr>
          <a:xfrm>
            <a:off x="324134" y="2690336"/>
            <a:ext cx="8686800" cy="2062103"/>
          </a:xfrm>
          <a:prstGeom prst="rect">
            <a:avLst/>
          </a:prstGeom>
        </p:spPr>
        <p:txBody>
          <a:bodyPr wrap="square">
            <a:spAutoFit/>
          </a:bodyPr>
          <a:lstStyle/>
          <a:p>
            <a:pPr marL="457200" indent="-457200" hangingPunct="0">
              <a:buFont typeface="Arial" pitchFamily="34" charset="0"/>
              <a:buChar char="•"/>
            </a:pPr>
            <a:r>
              <a:rPr lang="en-US" sz="3200" dirty="0"/>
              <a:t>Influencing and Negotiation</a:t>
            </a:r>
          </a:p>
          <a:p>
            <a:pPr hangingPunct="0"/>
            <a:r>
              <a:rPr lang="en-US" sz="3200" dirty="0"/>
              <a:t> </a:t>
            </a:r>
          </a:p>
          <a:p>
            <a:pPr marL="457200" indent="-457200" hangingPunct="0">
              <a:buFont typeface="Arial" pitchFamily="34" charset="0"/>
              <a:buChar char="•"/>
            </a:pPr>
            <a:r>
              <a:rPr lang="en-US" sz="3200" dirty="0"/>
              <a:t>TOWS ANALYSIS</a:t>
            </a:r>
          </a:p>
          <a:p>
            <a:pPr marL="457200" indent="-457200" hangingPunct="0">
              <a:buFont typeface="Arial" pitchFamily="34" charset="0"/>
              <a:buChar char="•"/>
            </a:pPr>
            <a:endParaRPr lang="en-US" sz="3200" dirty="0"/>
          </a:p>
        </p:txBody>
      </p:sp>
    </p:spTree>
    <p:extLst>
      <p:ext uri="{BB962C8B-B14F-4D97-AF65-F5344CB8AC3E}">
        <p14:creationId xmlns:p14="http://schemas.microsoft.com/office/powerpoint/2010/main" xmlns="" val="3814965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021" y="328282"/>
            <a:ext cx="7772400" cy="1470025"/>
          </a:xfrm>
        </p:spPr>
        <p:txBody>
          <a:bodyPr/>
          <a:lstStyle/>
          <a:p>
            <a:r>
              <a:rPr lang="en-US" dirty="0" smtClean="0"/>
              <a:t>OBJECTIVES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813644" y="31845"/>
            <a:ext cx="2330355" cy="2330355"/>
          </a:xfrm>
          <a:prstGeom prst="rect">
            <a:avLst/>
          </a:prstGeom>
        </p:spPr>
      </p:pic>
      <p:sp>
        <p:nvSpPr>
          <p:cNvPr id="6" name="Subtitle 2"/>
          <p:cNvSpPr txBox="1">
            <a:spLocks/>
          </p:cNvSpPr>
          <p:nvPr/>
        </p:nvSpPr>
        <p:spPr>
          <a:xfrm>
            <a:off x="152400" y="1295400"/>
            <a:ext cx="8382000" cy="546024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defRPr/>
            </a:pPr>
            <a:endParaRPr lang="en-US" dirty="0" smtClean="0"/>
          </a:p>
        </p:txBody>
      </p:sp>
      <p:sp>
        <p:nvSpPr>
          <p:cNvPr id="3" name="TextBox 2"/>
          <p:cNvSpPr txBox="1"/>
          <p:nvPr/>
        </p:nvSpPr>
        <p:spPr>
          <a:xfrm>
            <a:off x="304800" y="2057399"/>
            <a:ext cx="8686800" cy="1384995"/>
          </a:xfrm>
          <a:prstGeom prst="rect">
            <a:avLst/>
          </a:prstGeom>
          <a:noFill/>
        </p:spPr>
        <p:txBody>
          <a:bodyPr wrap="square" rtlCol="0">
            <a:spAutoFit/>
          </a:bodyPr>
          <a:lstStyle/>
          <a:p>
            <a:pPr marL="457200" indent="-457200" hangingPunct="0">
              <a:buFont typeface="Arial" pitchFamily="34" charset="0"/>
              <a:buChar char="•"/>
            </a:pPr>
            <a:r>
              <a:rPr lang="en-US" sz="2800" dirty="0" smtClean="0"/>
              <a:t>Influencing and Negotiation</a:t>
            </a:r>
          </a:p>
          <a:p>
            <a:pPr hangingPunct="0"/>
            <a:r>
              <a:rPr lang="en-US" sz="2800" dirty="0" smtClean="0"/>
              <a:t> </a:t>
            </a:r>
          </a:p>
          <a:p>
            <a:pPr marL="457200" indent="-457200" hangingPunct="0">
              <a:buFont typeface="Arial" pitchFamily="34" charset="0"/>
              <a:buChar char="•"/>
            </a:pPr>
            <a:r>
              <a:rPr lang="en-US" sz="2800" dirty="0" smtClean="0"/>
              <a:t>TOWS ANALYSIS</a:t>
            </a:r>
          </a:p>
        </p:txBody>
      </p:sp>
    </p:spTree>
    <p:extLst>
      <p:ext uri="{BB962C8B-B14F-4D97-AF65-F5344CB8AC3E}">
        <p14:creationId xmlns:p14="http://schemas.microsoft.com/office/powerpoint/2010/main" xmlns="" val="3511206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dirty="0"/>
              <a:t>Influencing and Negotiation</a:t>
            </a:r>
          </a:p>
        </p:txBody>
      </p:sp>
      <p:pic>
        <p:nvPicPr>
          <p:cNvPr id="2052" name="Picture 4" descr="pe01876_"/>
          <p:cNvPicPr>
            <a:picLocks noGrp="1" noChangeAspect="1" noChangeArrowheads="1"/>
          </p:cNvPicPr>
          <p:nvPr>
            <p:ph type="subTitle" idx="1"/>
          </p:nvPr>
        </p:nvPicPr>
        <p:blipFill>
          <a:blip r:embed="rId3" cstate="print">
            <a:extLst>
              <a:ext uri="{28A0092B-C50C-407E-A947-70E740481C1C}">
                <a14:useLocalDpi xmlns:a14="http://schemas.microsoft.com/office/drawing/2010/main" xmlns="" val="0"/>
              </a:ext>
            </a:extLst>
          </a:blip>
          <a:srcRect/>
          <a:stretch>
            <a:fillRect/>
          </a:stretch>
        </p:blipFill>
        <p:spPr>
          <a:xfrm>
            <a:off x="3448050" y="3886200"/>
            <a:ext cx="2247900" cy="1752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extLst>
      <p:ext uri="{BB962C8B-B14F-4D97-AF65-F5344CB8AC3E}">
        <p14:creationId xmlns:p14="http://schemas.microsoft.com/office/powerpoint/2010/main" xmlns="" val="22631912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blinds(horizontal)">
                                      <p:cBhvr>
                                        <p:cTn id="7"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dirty="0"/>
              <a:t>Influencing</a:t>
            </a:r>
          </a:p>
        </p:txBody>
      </p:sp>
      <p:sp>
        <p:nvSpPr>
          <p:cNvPr id="7171" name="Rectangle 3"/>
          <p:cNvSpPr>
            <a:spLocks noGrp="1" noChangeArrowheads="1"/>
          </p:cNvSpPr>
          <p:nvPr>
            <p:ph type="body" idx="1"/>
          </p:nvPr>
        </p:nvSpPr>
        <p:spPr/>
        <p:txBody>
          <a:bodyPr/>
          <a:lstStyle/>
          <a:p>
            <a:pPr>
              <a:lnSpc>
                <a:spcPct val="90000"/>
              </a:lnSpc>
              <a:buFontTx/>
              <a:buNone/>
            </a:pPr>
            <a:r>
              <a:rPr lang="en-GB" dirty="0"/>
              <a:t>	Management is about getting things done, meeting objectives set in line with those of organisation, to get the things done management is influencing or imposing their will upon others, people may or may not be willing but they need to work towards a common goal, there cud be two extremes ‘ carrot or stick’ but there are many options in between, lets have a look on some influencing strategies</a:t>
            </a:r>
          </a:p>
        </p:txBody>
      </p:sp>
    </p:spTree>
    <p:extLst>
      <p:ext uri="{BB962C8B-B14F-4D97-AF65-F5344CB8AC3E}">
        <p14:creationId xmlns:p14="http://schemas.microsoft.com/office/powerpoint/2010/main" xmlns="" val="2864310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dirty="0"/>
              <a:t>Influencing Strategies</a:t>
            </a:r>
          </a:p>
        </p:txBody>
      </p:sp>
      <p:sp>
        <p:nvSpPr>
          <p:cNvPr id="9219" name="Rectangle 3"/>
          <p:cNvSpPr>
            <a:spLocks noGrp="1" noChangeArrowheads="1"/>
          </p:cNvSpPr>
          <p:nvPr>
            <p:ph type="body" idx="1"/>
          </p:nvPr>
        </p:nvSpPr>
        <p:spPr/>
        <p:txBody>
          <a:bodyPr/>
          <a:lstStyle/>
          <a:p>
            <a:r>
              <a:rPr lang="en-GB" dirty="0"/>
              <a:t>Reason</a:t>
            </a:r>
          </a:p>
          <a:p>
            <a:r>
              <a:rPr lang="en-GB" dirty="0"/>
              <a:t>Friendship</a:t>
            </a:r>
          </a:p>
          <a:p>
            <a:r>
              <a:rPr lang="en-GB" dirty="0"/>
              <a:t>Coalition</a:t>
            </a:r>
          </a:p>
          <a:p>
            <a:r>
              <a:rPr lang="en-GB" dirty="0"/>
              <a:t>Higher Authority</a:t>
            </a:r>
          </a:p>
          <a:p>
            <a:r>
              <a:rPr lang="en-GB" dirty="0"/>
              <a:t>Sanctions</a:t>
            </a:r>
          </a:p>
        </p:txBody>
      </p:sp>
    </p:spTree>
    <p:extLst>
      <p:ext uri="{BB962C8B-B14F-4D97-AF65-F5344CB8AC3E}">
        <p14:creationId xmlns:p14="http://schemas.microsoft.com/office/powerpoint/2010/main" xmlns="" val="473015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dirty="0"/>
              <a:t>Negotiations</a:t>
            </a:r>
          </a:p>
        </p:txBody>
      </p:sp>
      <p:sp>
        <p:nvSpPr>
          <p:cNvPr id="11267" name="Rectangle 3"/>
          <p:cNvSpPr>
            <a:spLocks noGrp="1" noChangeArrowheads="1"/>
          </p:cNvSpPr>
          <p:nvPr>
            <p:ph type="body" idx="1"/>
          </p:nvPr>
        </p:nvSpPr>
        <p:spPr/>
        <p:txBody>
          <a:bodyPr/>
          <a:lstStyle/>
          <a:p>
            <a:pPr>
              <a:buFontTx/>
              <a:buNone/>
            </a:pPr>
            <a:r>
              <a:rPr lang="en-GB" dirty="0"/>
              <a:t>	‘Negotiation is a process in which individual or groups seek to reach a goal by making agreements with others’</a:t>
            </a:r>
          </a:p>
          <a:p>
            <a:pPr>
              <a:buFontTx/>
              <a:buNone/>
            </a:pPr>
            <a:r>
              <a:rPr lang="en-GB" dirty="0"/>
              <a:t>	</a:t>
            </a:r>
          </a:p>
          <a:p>
            <a:pPr>
              <a:buFontTx/>
              <a:buNone/>
            </a:pPr>
            <a:r>
              <a:rPr lang="en-GB" dirty="0"/>
              <a:t>	‘Negotiation is a dialogue intended to resolve disputes, to produce an agreement upon courses of action to bargain for individual and collective advantage’ </a:t>
            </a:r>
          </a:p>
          <a:p>
            <a:pPr>
              <a:buFontTx/>
              <a:buNone/>
            </a:pPr>
            <a:endParaRPr lang="en-GB" dirty="0"/>
          </a:p>
        </p:txBody>
      </p:sp>
    </p:spTree>
    <p:extLst>
      <p:ext uri="{BB962C8B-B14F-4D97-AF65-F5344CB8AC3E}">
        <p14:creationId xmlns:p14="http://schemas.microsoft.com/office/powerpoint/2010/main" xmlns="" val="6068152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sz="4000" dirty="0"/>
              <a:t>Negotiation is the trading of value</a:t>
            </a:r>
          </a:p>
        </p:txBody>
      </p:sp>
      <p:sp>
        <p:nvSpPr>
          <p:cNvPr id="15363" name="Oval 3"/>
          <p:cNvSpPr>
            <a:spLocks noChangeArrowheads="1"/>
          </p:cNvSpPr>
          <p:nvPr/>
        </p:nvSpPr>
        <p:spPr bwMode="auto">
          <a:xfrm>
            <a:off x="130175" y="1895475"/>
            <a:ext cx="8686800" cy="2743200"/>
          </a:xfrm>
          <a:prstGeom prst="ellipse">
            <a:avLst/>
          </a:prstGeom>
          <a:noFill/>
          <a:ln w="381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5364" name="Line 4"/>
          <p:cNvSpPr>
            <a:spLocks noChangeShapeType="1"/>
          </p:cNvSpPr>
          <p:nvPr/>
        </p:nvSpPr>
        <p:spPr bwMode="auto">
          <a:xfrm>
            <a:off x="3025775" y="1971675"/>
            <a:ext cx="0" cy="2590800"/>
          </a:xfrm>
          <a:prstGeom prst="line">
            <a:avLst/>
          </a:prstGeom>
          <a:noFill/>
          <a:ln w="38100">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5365" name="Line 5"/>
          <p:cNvSpPr>
            <a:spLocks noChangeShapeType="1"/>
          </p:cNvSpPr>
          <p:nvPr/>
        </p:nvSpPr>
        <p:spPr bwMode="auto">
          <a:xfrm>
            <a:off x="5921375" y="1971675"/>
            <a:ext cx="0" cy="2590800"/>
          </a:xfrm>
          <a:prstGeom prst="line">
            <a:avLst/>
          </a:prstGeom>
          <a:noFill/>
          <a:ln w="38100">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5366" name="Text Box 6"/>
          <p:cNvSpPr txBox="1">
            <a:spLocks noChangeArrowheads="1"/>
          </p:cNvSpPr>
          <p:nvPr/>
        </p:nvSpPr>
        <p:spPr bwMode="auto">
          <a:xfrm>
            <a:off x="511175" y="2809875"/>
            <a:ext cx="3581400"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000" tIns="46800" rIns="90000" bIns="46800">
            <a:spAutoFit/>
          </a:bodyPr>
          <a:lstStyle/>
          <a:p>
            <a:pPr eaLnBrk="0" hangingPunct="0">
              <a:spcBef>
                <a:spcPct val="50000"/>
              </a:spcBef>
            </a:pPr>
            <a:r>
              <a:rPr lang="en-GB" sz="2800">
                <a:latin typeface="Tahoma" pitchFamily="34" charset="0"/>
              </a:rPr>
              <a:t>The value to you and your organisation</a:t>
            </a:r>
          </a:p>
        </p:txBody>
      </p:sp>
      <p:sp>
        <p:nvSpPr>
          <p:cNvPr id="15367" name="Line 7"/>
          <p:cNvSpPr>
            <a:spLocks noChangeShapeType="1"/>
          </p:cNvSpPr>
          <p:nvPr/>
        </p:nvSpPr>
        <p:spPr bwMode="auto">
          <a:xfrm>
            <a:off x="4473575" y="1895475"/>
            <a:ext cx="0" cy="274320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5368" name="Line 8"/>
          <p:cNvSpPr>
            <a:spLocks noChangeShapeType="1"/>
          </p:cNvSpPr>
          <p:nvPr/>
        </p:nvSpPr>
        <p:spPr bwMode="auto">
          <a:xfrm>
            <a:off x="4625975" y="2276475"/>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5369" name="Line 9"/>
          <p:cNvSpPr>
            <a:spLocks noChangeShapeType="1"/>
          </p:cNvSpPr>
          <p:nvPr/>
        </p:nvSpPr>
        <p:spPr bwMode="auto">
          <a:xfrm>
            <a:off x="3940175" y="2276475"/>
            <a:ext cx="381000"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5370" name="Text Box 10"/>
          <p:cNvSpPr txBox="1">
            <a:spLocks noChangeArrowheads="1"/>
          </p:cNvSpPr>
          <p:nvPr/>
        </p:nvSpPr>
        <p:spPr bwMode="auto">
          <a:xfrm>
            <a:off x="4625975" y="2809875"/>
            <a:ext cx="3886200"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000" tIns="46800" rIns="90000" bIns="46800">
            <a:spAutoFit/>
          </a:bodyPr>
          <a:lstStyle/>
          <a:p>
            <a:pPr algn="r" eaLnBrk="0" hangingPunct="0">
              <a:spcBef>
                <a:spcPct val="50000"/>
              </a:spcBef>
            </a:pPr>
            <a:r>
              <a:rPr lang="en-GB" sz="2800">
                <a:latin typeface="Tahoma" pitchFamily="34" charset="0"/>
              </a:rPr>
              <a:t>The value to the other and their organisation</a:t>
            </a:r>
          </a:p>
        </p:txBody>
      </p:sp>
      <p:sp>
        <p:nvSpPr>
          <p:cNvPr id="15371" name="Line 11"/>
          <p:cNvSpPr>
            <a:spLocks noChangeShapeType="1"/>
          </p:cNvSpPr>
          <p:nvPr/>
        </p:nvSpPr>
        <p:spPr bwMode="auto">
          <a:xfrm>
            <a:off x="5464175" y="1362075"/>
            <a:ext cx="533400" cy="533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5372" name="Line 12"/>
          <p:cNvSpPr>
            <a:spLocks noChangeShapeType="1"/>
          </p:cNvSpPr>
          <p:nvPr/>
        </p:nvSpPr>
        <p:spPr bwMode="auto">
          <a:xfrm flipH="1">
            <a:off x="2949575" y="1362075"/>
            <a:ext cx="533400" cy="533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5373" name="Text Box 13"/>
          <p:cNvSpPr txBox="1">
            <a:spLocks noChangeArrowheads="1"/>
          </p:cNvSpPr>
          <p:nvPr/>
        </p:nvSpPr>
        <p:spPr bwMode="auto">
          <a:xfrm>
            <a:off x="3132138" y="981075"/>
            <a:ext cx="25209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000" tIns="46800" rIns="90000" bIns="46800">
            <a:spAutoFit/>
          </a:bodyPr>
          <a:lstStyle/>
          <a:p>
            <a:pPr eaLnBrk="0" hangingPunct="0">
              <a:spcBef>
                <a:spcPct val="50000"/>
              </a:spcBef>
            </a:pPr>
            <a:r>
              <a:rPr lang="en-GB" sz="2400">
                <a:latin typeface="Tahoma" pitchFamily="34" charset="0"/>
              </a:rPr>
              <a:t>Common Ground</a:t>
            </a:r>
          </a:p>
        </p:txBody>
      </p:sp>
      <p:sp>
        <p:nvSpPr>
          <p:cNvPr id="15374" name="Rectangle 14"/>
          <p:cNvSpPr>
            <a:spLocks noChangeArrowheads="1"/>
          </p:cNvSpPr>
          <p:nvPr/>
        </p:nvSpPr>
        <p:spPr bwMode="auto">
          <a:xfrm>
            <a:off x="250825" y="4797425"/>
            <a:ext cx="4572000" cy="155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000" tIns="46800" rIns="90000" bIns="46800">
            <a:spAutoFit/>
          </a:bodyPr>
          <a:lstStyle/>
          <a:p>
            <a:pPr eaLnBrk="0" hangingPunct="0"/>
            <a:r>
              <a:rPr lang="en-GB" sz="2400">
                <a:latin typeface="Tahoma" pitchFamily="34" charset="0"/>
              </a:rPr>
              <a:t>What is it that I have to offer them?</a:t>
            </a:r>
          </a:p>
          <a:p>
            <a:pPr eaLnBrk="0" hangingPunct="0"/>
            <a:r>
              <a:rPr lang="en-GB" sz="2400">
                <a:latin typeface="Tahoma" pitchFamily="34" charset="0"/>
              </a:rPr>
              <a:t>What is it that I want from them?</a:t>
            </a:r>
            <a:endParaRPr lang="en-US" sz="2400">
              <a:latin typeface="Tahoma" pitchFamily="34" charset="0"/>
            </a:endParaRPr>
          </a:p>
        </p:txBody>
      </p:sp>
      <p:sp>
        <p:nvSpPr>
          <p:cNvPr id="15375" name="Rectangle 15"/>
          <p:cNvSpPr>
            <a:spLocks noChangeArrowheads="1"/>
          </p:cNvSpPr>
          <p:nvPr/>
        </p:nvSpPr>
        <p:spPr bwMode="auto">
          <a:xfrm>
            <a:off x="4356100" y="4797425"/>
            <a:ext cx="4572000" cy="155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000" tIns="46800" rIns="90000" bIns="46800">
            <a:spAutoFit/>
          </a:bodyPr>
          <a:lstStyle/>
          <a:p>
            <a:pPr eaLnBrk="0" hangingPunct="0"/>
            <a:r>
              <a:rPr lang="en-GB" sz="2400">
                <a:latin typeface="Tahoma" pitchFamily="34" charset="0"/>
              </a:rPr>
              <a:t>What is it that they need from me?</a:t>
            </a:r>
          </a:p>
          <a:p>
            <a:pPr eaLnBrk="0" hangingPunct="0"/>
            <a:r>
              <a:rPr lang="en-GB" sz="2400">
                <a:latin typeface="Tahoma" pitchFamily="34" charset="0"/>
              </a:rPr>
              <a:t>What is it that they have to offer me?</a:t>
            </a:r>
            <a:endParaRPr lang="en-US" sz="2400">
              <a:latin typeface="Tahoma" pitchFamily="34" charset="0"/>
            </a:endParaRPr>
          </a:p>
        </p:txBody>
      </p:sp>
    </p:spTree>
    <p:extLst>
      <p:ext uri="{BB962C8B-B14F-4D97-AF65-F5344CB8AC3E}">
        <p14:creationId xmlns:p14="http://schemas.microsoft.com/office/powerpoint/2010/main" xmlns="" val="68237113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additive="base">
                                        <p:cTn id="7" dur="500" fill="hold"/>
                                        <p:tgtEl>
                                          <p:spTgt spid="15363"/>
                                        </p:tgtEl>
                                        <p:attrNameLst>
                                          <p:attrName>ppt_x</p:attrName>
                                        </p:attrNameLst>
                                      </p:cBhvr>
                                      <p:tavLst>
                                        <p:tav tm="0">
                                          <p:val>
                                            <p:strVal val="0-#ppt_w/2"/>
                                          </p:val>
                                        </p:tav>
                                        <p:tav tm="100000">
                                          <p:val>
                                            <p:strVal val="#ppt_x"/>
                                          </p:val>
                                        </p:tav>
                                      </p:tavLst>
                                    </p:anim>
                                    <p:anim calcmode="lin" valueType="num">
                                      <p:cBhvr additive="base">
                                        <p:cTn id="8" dur="500" fill="hold"/>
                                        <p:tgtEl>
                                          <p:spTgt spid="15363"/>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5364"/>
                                        </p:tgtEl>
                                        <p:attrNameLst>
                                          <p:attrName>style.visibility</p:attrName>
                                        </p:attrNameLst>
                                      </p:cBhvr>
                                      <p:to>
                                        <p:strVal val="visible"/>
                                      </p:to>
                                    </p:set>
                                    <p:anim calcmode="lin" valueType="num">
                                      <p:cBhvr additive="base">
                                        <p:cTn id="11" dur="500" fill="hold"/>
                                        <p:tgtEl>
                                          <p:spTgt spid="15364"/>
                                        </p:tgtEl>
                                        <p:attrNameLst>
                                          <p:attrName>ppt_x</p:attrName>
                                        </p:attrNameLst>
                                      </p:cBhvr>
                                      <p:tavLst>
                                        <p:tav tm="0">
                                          <p:val>
                                            <p:strVal val="0-#ppt_w/2"/>
                                          </p:val>
                                        </p:tav>
                                        <p:tav tm="100000">
                                          <p:val>
                                            <p:strVal val="#ppt_x"/>
                                          </p:val>
                                        </p:tav>
                                      </p:tavLst>
                                    </p:anim>
                                    <p:anim calcmode="lin" valueType="num">
                                      <p:cBhvr additive="base">
                                        <p:cTn id="12" dur="500" fill="hold"/>
                                        <p:tgtEl>
                                          <p:spTgt spid="15364"/>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5365"/>
                                        </p:tgtEl>
                                        <p:attrNameLst>
                                          <p:attrName>style.visibility</p:attrName>
                                        </p:attrNameLst>
                                      </p:cBhvr>
                                      <p:to>
                                        <p:strVal val="visible"/>
                                      </p:to>
                                    </p:set>
                                    <p:anim calcmode="lin" valueType="num">
                                      <p:cBhvr additive="base">
                                        <p:cTn id="15" dur="500" fill="hold"/>
                                        <p:tgtEl>
                                          <p:spTgt spid="15365"/>
                                        </p:tgtEl>
                                        <p:attrNameLst>
                                          <p:attrName>ppt_x</p:attrName>
                                        </p:attrNameLst>
                                      </p:cBhvr>
                                      <p:tavLst>
                                        <p:tav tm="0">
                                          <p:val>
                                            <p:strVal val="0-#ppt_w/2"/>
                                          </p:val>
                                        </p:tav>
                                        <p:tav tm="100000">
                                          <p:val>
                                            <p:strVal val="#ppt_x"/>
                                          </p:val>
                                        </p:tav>
                                      </p:tavLst>
                                    </p:anim>
                                    <p:anim calcmode="lin" valueType="num">
                                      <p:cBhvr additive="base">
                                        <p:cTn id="16" dur="500" fill="hold"/>
                                        <p:tgtEl>
                                          <p:spTgt spid="15365"/>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5366"/>
                                        </p:tgtEl>
                                        <p:attrNameLst>
                                          <p:attrName>style.visibility</p:attrName>
                                        </p:attrNameLst>
                                      </p:cBhvr>
                                      <p:to>
                                        <p:strVal val="visible"/>
                                      </p:to>
                                    </p:set>
                                    <p:anim calcmode="lin" valueType="num">
                                      <p:cBhvr additive="base">
                                        <p:cTn id="19" dur="500" fill="hold"/>
                                        <p:tgtEl>
                                          <p:spTgt spid="15366"/>
                                        </p:tgtEl>
                                        <p:attrNameLst>
                                          <p:attrName>ppt_x</p:attrName>
                                        </p:attrNameLst>
                                      </p:cBhvr>
                                      <p:tavLst>
                                        <p:tav tm="0">
                                          <p:val>
                                            <p:strVal val="0-#ppt_w/2"/>
                                          </p:val>
                                        </p:tav>
                                        <p:tav tm="100000">
                                          <p:val>
                                            <p:strVal val="#ppt_x"/>
                                          </p:val>
                                        </p:tav>
                                      </p:tavLst>
                                    </p:anim>
                                    <p:anim calcmode="lin" valueType="num">
                                      <p:cBhvr additive="base">
                                        <p:cTn id="20" dur="500" fill="hold"/>
                                        <p:tgtEl>
                                          <p:spTgt spid="15366"/>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5367"/>
                                        </p:tgtEl>
                                        <p:attrNameLst>
                                          <p:attrName>style.visibility</p:attrName>
                                        </p:attrNameLst>
                                      </p:cBhvr>
                                      <p:to>
                                        <p:strVal val="visible"/>
                                      </p:to>
                                    </p:set>
                                    <p:anim calcmode="lin" valueType="num">
                                      <p:cBhvr additive="base">
                                        <p:cTn id="23" dur="500" fill="hold"/>
                                        <p:tgtEl>
                                          <p:spTgt spid="15367"/>
                                        </p:tgtEl>
                                        <p:attrNameLst>
                                          <p:attrName>ppt_x</p:attrName>
                                        </p:attrNameLst>
                                      </p:cBhvr>
                                      <p:tavLst>
                                        <p:tav tm="0">
                                          <p:val>
                                            <p:strVal val="0-#ppt_w/2"/>
                                          </p:val>
                                        </p:tav>
                                        <p:tav tm="100000">
                                          <p:val>
                                            <p:strVal val="#ppt_x"/>
                                          </p:val>
                                        </p:tav>
                                      </p:tavLst>
                                    </p:anim>
                                    <p:anim calcmode="lin" valueType="num">
                                      <p:cBhvr additive="base">
                                        <p:cTn id="24" dur="500" fill="hold"/>
                                        <p:tgtEl>
                                          <p:spTgt spid="15367"/>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5368"/>
                                        </p:tgtEl>
                                        <p:attrNameLst>
                                          <p:attrName>style.visibility</p:attrName>
                                        </p:attrNameLst>
                                      </p:cBhvr>
                                      <p:to>
                                        <p:strVal val="visible"/>
                                      </p:to>
                                    </p:set>
                                    <p:anim calcmode="lin" valueType="num">
                                      <p:cBhvr additive="base">
                                        <p:cTn id="27" dur="500" fill="hold"/>
                                        <p:tgtEl>
                                          <p:spTgt spid="15368"/>
                                        </p:tgtEl>
                                        <p:attrNameLst>
                                          <p:attrName>ppt_x</p:attrName>
                                        </p:attrNameLst>
                                      </p:cBhvr>
                                      <p:tavLst>
                                        <p:tav tm="0">
                                          <p:val>
                                            <p:strVal val="0-#ppt_w/2"/>
                                          </p:val>
                                        </p:tav>
                                        <p:tav tm="100000">
                                          <p:val>
                                            <p:strVal val="#ppt_x"/>
                                          </p:val>
                                        </p:tav>
                                      </p:tavLst>
                                    </p:anim>
                                    <p:anim calcmode="lin" valueType="num">
                                      <p:cBhvr additive="base">
                                        <p:cTn id="28" dur="500" fill="hold"/>
                                        <p:tgtEl>
                                          <p:spTgt spid="15368"/>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5369"/>
                                        </p:tgtEl>
                                        <p:attrNameLst>
                                          <p:attrName>style.visibility</p:attrName>
                                        </p:attrNameLst>
                                      </p:cBhvr>
                                      <p:to>
                                        <p:strVal val="visible"/>
                                      </p:to>
                                    </p:set>
                                    <p:anim calcmode="lin" valueType="num">
                                      <p:cBhvr additive="base">
                                        <p:cTn id="31" dur="500" fill="hold"/>
                                        <p:tgtEl>
                                          <p:spTgt spid="15369"/>
                                        </p:tgtEl>
                                        <p:attrNameLst>
                                          <p:attrName>ppt_x</p:attrName>
                                        </p:attrNameLst>
                                      </p:cBhvr>
                                      <p:tavLst>
                                        <p:tav tm="0">
                                          <p:val>
                                            <p:strVal val="0-#ppt_w/2"/>
                                          </p:val>
                                        </p:tav>
                                        <p:tav tm="100000">
                                          <p:val>
                                            <p:strVal val="#ppt_x"/>
                                          </p:val>
                                        </p:tav>
                                      </p:tavLst>
                                    </p:anim>
                                    <p:anim calcmode="lin" valueType="num">
                                      <p:cBhvr additive="base">
                                        <p:cTn id="32" dur="500" fill="hold"/>
                                        <p:tgtEl>
                                          <p:spTgt spid="15369"/>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15370"/>
                                        </p:tgtEl>
                                        <p:attrNameLst>
                                          <p:attrName>style.visibility</p:attrName>
                                        </p:attrNameLst>
                                      </p:cBhvr>
                                      <p:to>
                                        <p:strVal val="visible"/>
                                      </p:to>
                                    </p:set>
                                    <p:anim calcmode="lin" valueType="num">
                                      <p:cBhvr additive="base">
                                        <p:cTn id="35" dur="500" fill="hold"/>
                                        <p:tgtEl>
                                          <p:spTgt spid="15370"/>
                                        </p:tgtEl>
                                        <p:attrNameLst>
                                          <p:attrName>ppt_x</p:attrName>
                                        </p:attrNameLst>
                                      </p:cBhvr>
                                      <p:tavLst>
                                        <p:tav tm="0">
                                          <p:val>
                                            <p:strVal val="0-#ppt_w/2"/>
                                          </p:val>
                                        </p:tav>
                                        <p:tav tm="100000">
                                          <p:val>
                                            <p:strVal val="#ppt_x"/>
                                          </p:val>
                                        </p:tav>
                                      </p:tavLst>
                                    </p:anim>
                                    <p:anim calcmode="lin" valueType="num">
                                      <p:cBhvr additive="base">
                                        <p:cTn id="36" dur="500" fill="hold"/>
                                        <p:tgtEl>
                                          <p:spTgt spid="15370"/>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15371"/>
                                        </p:tgtEl>
                                        <p:attrNameLst>
                                          <p:attrName>style.visibility</p:attrName>
                                        </p:attrNameLst>
                                      </p:cBhvr>
                                      <p:to>
                                        <p:strVal val="visible"/>
                                      </p:to>
                                    </p:set>
                                    <p:anim calcmode="lin" valueType="num">
                                      <p:cBhvr additive="base">
                                        <p:cTn id="39" dur="500" fill="hold"/>
                                        <p:tgtEl>
                                          <p:spTgt spid="15371"/>
                                        </p:tgtEl>
                                        <p:attrNameLst>
                                          <p:attrName>ppt_x</p:attrName>
                                        </p:attrNameLst>
                                      </p:cBhvr>
                                      <p:tavLst>
                                        <p:tav tm="0">
                                          <p:val>
                                            <p:strVal val="0-#ppt_w/2"/>
                                          </p:val>
                                        </p:tav>
                                        <p:tav tm="100000">
                                          <p:val>
                                            <p:strVal val="#ppt_x"/>
                                          </p:val>
                                        </p:tav>
                                      </p:tavLst>
                                    </p:anim>
                                    <p:anim calcmode="lin" valueType="num">
                                      <p:cBhvr additive="base">
                                        <p:cTn id="40" dur="500" fill="hold"/>
                                        <p:tgtEl>
                                          <p:spTgt spid="15371"/>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15372"/>
                                        </p:tgtEl>
                                        <p:attrNameLst>
                                          <p:attrName>style.visibility</p:attrName>
                                        </p:attrNameLst>
                                      </p:cBhvr>
                                      <p:to>
                                        <p:strVal val="visible"/>
                                      </p:to>
                                    </p:set>
                                    <p:anim calcmode="lin" valueType="num">
                                      <p:cBhvr additive="base">
                                        <p:cTn id="43" dur="500" fill="hold"/>
                                        <p:tgtEl>
                                          <p:spTgt spid="15372"/>
                                        </p:tgtEl>
                                        <p:attrNameLst>
                                          <p:attrName>ppt_x</p:attrName>
                                        </p:attrNameLst>
                                      </p:cBhvr>
                                      <p:tavLst>
                                        <p:tav tm="0">
                                          <p:val>
                                            <p:strVal val="0-#ppt_w/2"/>
                                          </p:val>
                                        </p:tav>
                                        <p:tav tm="100000">
                                          <p:val>
                                            <p:strVal val="#ppt_x"/>
                                          </p:val>
                                        </p:tav>
                                      </p:tavLst>
                                    </p:anim>
                                    <p:anim calcmode="lin" valueType="num">
                                      <p:cBhvr additive="base">
                                        <p:cTn id="44" dur="500" fill="hold"/>
                                        <p:tgtEl>
                                          <p:spTgt spid="15372"/>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15373"/>
                                        </p:tgtEl>
                                        <p:attrNameLst>
                                          <p:attrName>style.visibility</p:attrName>
                                        </p:attrNameLst>
                                      </p:cBhvr>
                                      <p:to>
                                        <p:strVal val="visible"/>
                                      </p:to>
                                    </p:set>
                                    <p:anim calcmode="lin" valueType="num">
                                      <p:cBhvr additive="base">
                                        <p:cTn id="47" dur="500" fill="hold"/>
                                        <p:tgtEl>
                                          <p:spTgt spid="15373"/>
                                        </p:tgtEl>
                                        <p:attrNameLst>
                                          <p:attrName>ppt_x</p:attrName>
                                        </p:attrNameLst>
                                      </p:cBhvr>
                                      <p:tavLst>
                                        <p:tav tm="0">
                                          <p:val>
                                            <p:strVal val="0-#ppt_w/2"/>
                                          </p:val>
                                        </p:tav>
                                        <p:tav tm="100000">
                                          <p:val>
                                            <p:strVal val="#ppt_x"/>
                                          </p:val>
                                        </p:tav>
                                      </p:tavLst>
                                    </p:anim>
                                    <p:anim calcmode="lin" valueType="num">
                                      <p:cBhvr additive="base">
                                        <p:cTn id="48" dur="500" fill="hold"/>
                                        <p:tgtEl>
                                          <p:spTgt spid="15373"/>
                                        </p:tgtEl>
                                        <p:attrNameLst>
                                          <p:attrName>ppt_y</p:attrName>
                                        </p:attrNameLst>
                                      </p:cBhvr>
                                      <p:tavLst>
                                        <p:tav tm="0">
                                          <p:val>
                                            <p:strVal val="#ppt_y"/>
                                          </p:val>
                                        </p:tav>
                                        <p:tav tm="100000">
                                          <p:val>
                                            <p:strVal val="#ppt_y"/>
                                          </p:val>
                                        </p:tav>
                                      </p:tavLst>
                                    </p:anim>
                                  </p:childTnLst>
                                </p:cTn>
                              </p:par>
                            </p:childTnLst>
                          </p:cTn>
                        </p:par>
                        <p:par>
                          <p:cTn id="49" fill="hold" nodeType="afterGroup">
                            <p:stCondLst>
                              <p:cond delay="500"/>
                            </p:stCondLst>
                            <p:childTnLst>
                              <p:par>
                                <p:cTn id="50" presetID="23" presetClass="entr" presetSubtype="16" fill="hold" grpId="0" nodeType="afterEffect">
                                  <p:stCondLst>
                                    <p:cond delay="0"/>
                                  </p:stCondLst>
                                  <p:childTnLst>
                                    <p:set>
                                      <p:cBhvr>
                                        <p:cTn id="51" dur="1" fill="hold">
                                          <p:stCondLst>
                                            <p:cond delay="0"/>
                                          </p:stCondLst>
                                        </p:cTn>
                                        <p:tgtEl>
                                          <p:spTgt spid="15374"/>
                                        </p:tgtEl>
                                        <p:attrNameLst>
                                          <p:attrName>style.visibility</p:attrName>
                                        </p:attrNameLst>
                                      </p:cBhvr>
                                      <p:to>
                                        <p:strVal val="visible"/>
                                      </p:to>
                                    </p:set>
                                    <p:anim calcmode="lin" valueType="num">
                                      <p:cBhvr>
                                        <p:cTn id="52" dur="500" fill="hold"/>
                                        <p:tgtEl>
                                          <p:spTgt spid="15374"/>
                                        </p:tgtEl>
                                        <p:attrNameLst>
                                          <p:attrName>ppt_w</p:attrName>
                                        </p:attrNameLst>
                                      </p:cBhvr>
                                      <p:tavLst>
                                        <p:tav tm="0">
                                          <p:val>
                                            <p:fltVal val="0"/>
                                          </p:val>
                                        </p:tav>
                                        <p:tav tm="100000">
                                          <p:val>
                                            <p:strVal val="#ppt_w"/>
                                          </p:val>
                                        </p:tav>
                                      </p:tavLst>
                                    </p:anim>
                                    <p:anim calcmode="lin" valueType="num">
                                      <p:cBhvr>
                                        <p:cTn id="53" dur="500" fill="hold"/>
                                        <p:tgtEl>
                                          <p:spTgt spid="15374"/>
                                        </p:tgtEl>
                                        <p:attrNameLst>
                                          <p:attrName>ppt_h</p:attrName>
                                        </p:attrNameLst>
                                      </p:cBhvr>
                                      <p:tavLst>
                                        <p:tav tm="0">
                                          <p:val>
                                            <p:fltVal val="0"/>
                                          </p:val>
                                        </p:tav>
                                        <p:tav tm="100000">
                                          <p:val>
                                            <p:strVal val="#ppt_h"/>
                                          </p:val>
                                        </p:tav>
                                      </p:tavLst>
                                    </p:anim>
                                  </p:childTnLst>
                                </p:cTn>
                              </p:par>
                            </p:childTnLst>
                          </p:cTn>
                        </p:par>
                        <p:par>
                          <p:cTn id="54" fill="hold" nodeType="afterGroup">
                            <p:stCondLst>
                              <p:cond delay="1000"/>
                            </p:stCondLst>
                            <p:childTnLst>
                              <p:par>
                                <p:cTn id="55" presetID="23" presetClass="entr" presetSubtype="16" fill="hold" grpId="0" nodeType="afterEffect">
                                  <p:stCondLst>
                                    <p:cond delay="0"/>
                                  </p:stCondLst>
                                  <p:childTnLst>
                                    <p:set>
                                      <p:cBhvr>
                                        <p:cTn id="56" dur="1" fill="hold">
                                          <p:stCondLst>
                                            <p:cond delay="0"/>
                                          </p:stCondLst>
                                        </p:cTn>
                                        <p:tgtEl>
                                          <p:spTgt spid="15375"/>
                                        </p:tgtEl>
                                        <p:attrNameLst>
                                          <p:attrName>style.visibility</p:attrName>
                                        </p:attrNameLst>
                                      </p:cBhvr>
                                      <p:to>
                                        <p:strVal val="visible"/>
                                      </p:to>
                                    </p:set>
                                    <p:anim calcmode="lin" valueType="num">
                                      <p:cBhvr>
                                        <p:cTn id="57" dur="500" fill="hold"/>
                                        <p:tgtEl>
                                          <p:spTgt spid="15375"/>
                                        </p:tgtEl>
                                        <p:attrNameLst>
                                          <p:attrName>ppt_w</p:attrName>
                                        </p:attrNameLst>
                                      </p:cBhvr>
                                      <p:tavLst>
                                        <p:tav tm="0">
                                          <p:val>
                                            <p:fltVal val="0"/>
                                          </p:val>
                                        </p:tav>
                                        <p:tav tm="100000">
                                          <p:val>
                                            <p:strVal val="#ppt_w"/>
                                          </p:val>
                                        </p:tav>
                                      </p:tavLst>
                                    </p:anim>
                                    <p:anim calcmode="lin" valueType="num">
                                      <p:cBhvr>
                                        <p:cTn id="58" dur="500" fill="hold"/>
                                        <p:tgtEl>
                                          <p:spTgt spid="1537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nimBg="1"/>
      <p:bldP spid="15364" grpId="0" animBg="1"/>
      <p:bldP spid="15365" grpId="0" animBg="1"/>
      <p:bldP spid="15366" grpId="0"/>
      <p:bldP spid="15367" grpId="0" animBg="1"/>
      <p:bldP spid="15368" grpId="0" animBg="1"/>
      <p:bldP spid="15369" grpId="0" animBg="1"/>
      <p:bldP spid="15370" grpId="0"/>
      <p:bldP spid="15371" grpId="0" animBg="1"/>
      <p:bldP spid="15372" grpId="0" animBg="1"/>
      <p:bldP spid="15373" grpId="0"/>
      <p:bldP spid="15374" grpId="0"/>
      <p:bldP spid="1537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GB" dirty="0"/>
              <a:t>Negotiation Strategies</a:t>
            </a:r>
          </a:p>
        </p:txBody>
      </p:sp>
      <p:sp>
        <p:nvSpPr>
          <p:cNvPr id="40963" name="Rectangle 3"/>
          <p:cNvSpPr>
            <a:spLocks noGrp="1" noChangeArrowheads="1"/>
          </p:cNvSpPr>
          <p:nvPr>
            <p:ph type="body" idx="1"/>
          </p:nvPr>
        </p:nvSpPr>
        <p:spPr/>
        <p:txBody>
          <a:bodyPr/>
          <a:lstStyle/>
          <a:p>
            <a:pPr>
              <a:lnSpc>
                <a:spcPct val="150000"/>
              </a:lnSpc>
            </a:pPr>
            <a:r>
              <a:rPr lang="en-GB" dirty="0"/>
              <a:t>Hard Bargaining</a:t>
            </a:r>
          </a:p>
          <a:p>
            <a:pPr>
              <a:lnSpc>
                <a:spcPct val="150000"/>
              </a:lnSpc>
            </a:pPr>
            <a:r>
              <a:rPr lang="en-GB" dirty="0"/>
              <a:t>Soft Bargaining</a:t>
            </a:r>
          </a:p>
          <a:p>
            <a:pPr>
              <a:lnSpc>
                <a:spcPct val="150000"/>
              </a:lnSpc>
            </a:pPr>
            <a:r>
              <a:rPr lang="en-GB" dirty="0"/>
              <a:t>Principled Bargaining</a:t>
            </a:r>
          </a:p>
        </p:txBody>
      </p:sp>
      <p:pic>
        <p:nvPicPr>
          <p:cNvPr id="2" name="Picture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096000" y="4267200"/>
            <a:ext cx="2324100" cy="1971675"/>
          </a:xfrm>
          <a:prstGeom prst="rect">
            <a:avLst/>
          </a:prstGeom>
        </p:spPr>
      </p:pic>
    </p:spTree>
    <p:extLst>
      <p:ext uri="{BB962C8B-B14F-4D97-AF65-F5344CB8AC3E}">
        <p14:creationId xmlns:p14="http://schemas.microsoft.com/office/powerpoint/2010/main" xmlns="" val="19473875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1127</TotalTime>
  <Words>623</Words>
  <Application>Microsoft Office PowerPoint</Application>
  <PresentationFormat>On-screen Show (4:3)</PresentationFormat>
  <Paragraphs>183</Paragraphs>
  <Slides>26</Slides>
  <Notes>10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ENTREPRENEURSHIP </vt:lpstr>
      <vt:lpstr> Previous Lecture Review</vt:lpstr>
      <vt:lpstr>OBJECTIVES</vt:lpstr>
      <vt:lpstr>Influencing and Negotiation</vt:lpstr>
      <vt:lpstr>Influencing</vt:lpstr>
      <vt:lpstr>Influencing Strategies</vt:lpstr>
      <vt:lpstr>Negotiations</vt:lpstr>
      <vt:lpstr>Negotiation is the trading of value</vt:lpstr>
      <vt:lpstr>Negotiation Strategies</vt:lpstr>
      <vt:lpstr>Hard Bargaining</vt:lpstr>
      <vt:lpstr>Soft Bargaining</vt:lpstr>
      <vt:lpstr>Principled Bargaining</vt:lpstr>
      <vt:lpstr>Types of negotiation</vt:lpstr>
      <vt:lpstr>Planning to negotiate</vt:lpstr>
      <vt:lpstr>Team Roles in Negotiating Team</vt:lpstr>
      <vt:lpstr>Factors for success</vt:lpstr>
      <vt:lpstr>Tips on Negotiation</vt:lpstr>
      <vt:lpstr>TOWS MATRIX</vt:lpstr>
      <vt:lpstr>TOWS Matrix</vt:lpstr>
      <vt:lpstr>TOWS Matrix</vt:lpstr>
      <vt:lpstr>TOWS Matrix</vt:lpstr>
      <vt:lpstr>TOWS Matrix</vt:lpstr>
      <vt:lpstr>TOWS Matrix</vt:lpstr>
      <vt:lpstr>SWOT ANALYSIS of South Asian Business Approach</vt:lpstr>
      <vt:lpstr>TOWS ANALYSIS</vt:lpstr>
      <vt:lpstr>Lecture Review</vt:lpstr>
    </vt:vector>
  </TitlesOfParts>
  <Company>MyCompanyName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Inside the Entrepreneurial Mind: From Ideas to Reality</dc:title>
  <dc:creator>MyUserName</dc:creator>
  <cp:lastModifiedBy>NTS</cp:lastModifiedBy>
  <cp:revision>191</cp:revision>
  <dcterms:created xsi:type="dcterms:W3CDTF">2013-10-03T09:43:12Z</dcterms:created>
  <dcterms:modified xsi:type="dcterms:W3CDTF">2013-11-22T05:47:06Z</dcterms:modified>
</cp:coreProperties>
</file>