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8.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73"/>
  </p:notesMasterIdLst>
  <p:sldIdLst>
    <p:sldId id="306" r:id="rId2"/>
    <p:sldId id="706" r:id="rId3"/>
    <p:sldId id="707" r:id="rId4"/>
    <p:sldId id="637" r:id="rId5"/>
    <p:sldId id="681" r:id="rId6"/>
    <p:sldId id="638" r:id="rId7"/>
    <p:sldId id="682" r:id="rId8"/>
    <p:sldId id="683" r:id="rId9"/>
    <p:sldId id="698" r:id="rId10"/>
    <p:sldId id="684" r:id="rId11"/>
    <p:sldId id="686" r:id="rId12"/>
    <p:sldId id="692" r:id="rId13"/>
    <p:sldId id="639" r:id="rId14"/>
    <p:sldId id="691" r:id="rId15"/>
    <p:sldId id="693" r:id="rId16"/>
    <p:sldId id="640" r:id="rId17"/>
    <p:sldId id="694" r:id="rId18"/>
    <p:sldId id="641" r:id="rId19"/>
    <p:sldId id="689" r:id="rId20"/>
    <p:sldId id="690" r:id="rId21"/>
    <p:sldId id="642" r:id="rId22"/>
    <p:sldId id="643" r:id="rId23"/>
    <p:sldId id="644" r:id="rId24"/>
    <p:sldId id="659" r:id="rId25"/>
    <p:sldId id="645" r:id="rId26"/>
    <p:sldId id="699" r:id="rId27"/>
    <p:sldId id="646" r:id="rId28"/>
    <p:sldId id="647" r:id="rId29"/>
    <p:sldId id="648" r:id="rId30"/>
    <p:sldId id="649" r:id="rId31"/>
    <p:sldId id="650" r:id="rId32"/>
    <p:sldId id="651" r:id="rId33"/>
    <p:sldId id="696" r:id="rId34"/>
    <p:sldId id="652" r:id="rId35"/>
    <p:sldId id="653" r:id="rId36"/>
    <p:sldId id="654" r:id="rId37"/>
    <p:sldId id="655" r:id="rId38"/>
    <p:sldId id="656" r:id="rId39"/>
    <p:sldId id="695" r:id="rId40"/>
    <p:sldId id="657" r:id="rId41"/>
    <p:sldId id="661" r:id="rId42"/>
    <p:sldId id="700" r:id="rId43"/>
    <p:sldId id="662" r:id="rId44"/>
    <p:sldId id="663" r:id="rId45"/>
    <p:sldId id="697" r:id="rId46"/>
    <p:sldId id="617" r:id="rId47"/>
    <p:sldId id="704" r:id="rId48"/>
    <p:sldId id="619" r:id="rId49"/>
    <p:sldId id="620" r:id="rId50"/>
    <p:sldId id="665" r:id="rId51"/>
    <p:sldId id="664" r:id="rId52"/>
    <p:sldId id="666" r:id="rId53"/>
    <p:sldId id="667" r:id="rId54"/>
    <p:sldId id="668" r:id="rId55"/>
    <p:sldId id="669" r:id="rId56"/>
    <p:sldId id="670" r:id="rId57"/>
    <p:sldId id="671" r:id="rId58"/>
    <p:sldId id="701" r:id="rId59"/>
    <p:sldId id="702" r:id="rId60"/>
    <p:sldId id="672" r:id="rId61"/>
    <p:sldId id="703" r:id="rId62"/>
    <p:sldId id="673" r:id="rId63"/>
    <p:sldId id="674" r:id="rId64"/>
    <p:sldId id="675" r:id="rId65"/>
    <p:sldId id="676" r:id="rId66"/>
    <p:sldId id="705" r:id="rId67"/>
    <p:sldId id="677" r:id="rId68"/>
    <p:sldId id="678" r:id="rId69"/>
    <p:sldId id="679" r:id="rId70"/>
    <p:sldId id="576" r:id="rId71"/>
    <p:sldId id="680"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CC"/>
    <a:srgbClr val="000099"/>
    <a:srgbClr val="990000"/>
    <a:srgbClr val="006600"/>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7" autoAdjust="0"/>
    <p:restoredTop sz="95183" autoAdjust="0"/>
  </p:normalViewPr>
  <p:slideViewPr>
    <p:cSldViewPr>
      <p:cViewPr varScale="1">
        <p:scale>
          <a:sx n="51" d="100"/>
          <a:sy n="51" d="100"/>
        </p:scale>
        <p:origin x="-1219" y="-77"/>
      </p:cViewPr>
      <p:guideLst>
        <p:guide orient="horz" pos="2160"/>
        <p:guide pos="2880"/>
      </p:guideLst>
    </p:cSldViewPr>
  </p:slideViewPr>
  <p:outlineViewPr>
    <p:cViewPr>
      <p:scale>
        <a:sx n="33" d="100"/>
        <a:sy n="33" d="100"/>
      </p:scale>
      <p:origin x="0" y="1134"/>
    </p:cViewPr>
  </p:outlineViewPr>
  <p:notesTextViewPr>
    <p:cViewPr>
      <p:scale>
        <a:sx n="100" d="100"/>
        <a:sy n="100" d="100"/>
      </p:scale>
      <p:origin x="0" y="0"/>
    </p:cViewPr>
  </p:notesTextViewPr>
  <p:sorterViewPr>
    <p:cViewPr>
      <p:scale>
        <a:sx n="66" d="100"/>
        <a:sy n="66" d="100"/>
      </p:scale>
      <p:origin x="0" y="5460"/>
    </p:cViewPr>
  </p:sorterViewPr>
  <p:notesViewPr>
    <p:cSldViewPr>
      <p:cViewPr varScale="1">
        <p:scale>
          <a:sx n="54" d="100"/>
          <a:sy n="54" d="100"/>
        </p:scale>
        <p:origin x="-185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9E547-3C66-4E5D-9D07-0515EED2B913}" type="doc">
      <dgm:prSet loTypeId="urn:microsoft.com/office/officeart/2005/8/layout/default" loCatId="list" qsTypeId="urn:microsoft.com/office/officeart/2005/8/quickstyle/simple5" qsCatId="simple" csTypeId="urn:microsoft.com/office/officeart/2005/8/colors/accent4_3" csCatId="accent4" phldr="1"/>
      <dgm:spPr/>
      <dgm:t>
        <a:bodyPr/>
        <a:lstStyle/>
        <a:p>
          <a:endParaRPr lang="en-US"/>
        </a:p>
      </dgm:t>
    </dgm:pt>
    <dgm:pt modelId="{F9022B54-68C2-4973-9A00-460029290542}">
      <dgm:prSet phldrT="[Text]"/>
      <dgm:spPr>
        <a:xfrm>
          <a:off x="0" y="528637"/>
          <a:ext cx="2762250" cy="1657349"/>
        </a:xfrm>
        <a:gradFill rotWithShape="0">
          <a:gsLst>
            <a:gs pos="0">
              <a:srgbClr val="8064A2">
                <a:shade val="80000"/>
                <a:hueOff val="0"/>
                <a:satOff val="0"/>
                <a:lumOff val="0"/>
                <a:alphaOff val="0"/>
                <a:shade val="51000"/>
                <a:satMod val="130000"/>
              </a:srgbClr>
            </a:gs>
            <a:gs pos="80000">
              <a:srgbClr val="8064A2">
                <a:shade val="80000"/>
                <a:hueOff val="0"/>
                <a:satOff val="0"/>
                <a:lumOff val="0"/>
                <a:alphaOff val="0"/>
                <a:shade val="93000"/>
                <a:satMod val="130000"/>
              </a:srgbClr>
            </a:gs>
            <a:gs pos="100000">
              <a:srgbClr val="8064A2">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ysClr val="window" lastClr="FFFFFF"/>
              </a:solidFill>
              <a:latin typeface="Calibri"/>
              <a:ea typeface="+mn-ea"/>
              <a:cs typeface="+mn-cs"/>
            </a:rPr>
            <a:t>Computer Program Differentiate between machine and assembly languages</a:t>
          </a:r>
          <a:endParaRPr lang="en-US" dirty="0">
            <a:solidFill>
              <a:sysClr val="window" lastClr="FFFFFF"/>
            </a:solidFill>
            <a:latin typeface="Calibri"/>
            <a:ea typeface="+mn-ea"/>
            <a:cs typeface="+mn-cs"/>
          </a:endParaRPr>
        </a:p>
      </dgm:t>
    </dgm:pt>
    <dgm:pt modelId="{0EBC0F7C-C083-479E-822C-AA3F278D062A}" type="parTrans" cxnId="{A36A33C9-5EC3-4472-82B9-956D1373C0B4}">
      <dgm:prSet/>
      <dgm:spPr/>
      <dgm:t>
        <a:bodyPr/>
        <a:lstStyle/>
        <a:p>
          <a:endParaRPr lang="en-US"/>
        </a:p>
      </dgm:t>
    </dgm:pt>
    <dgm:pt modelId="{AEC43A17-FDDC-4261-BB01-B6005B7A4552}" type="sibTrans" cxnId="{A36A33C9-5EC3-4472-82B9-956D1373C0B4}">
      <dgm:prSet/>
      <dgm:spPr/>
      <dgm:t>
        <a:bodyPr/>
        <a:lstStyle/>
        <a:p>
          <a:endParaRPr lang="en-US"/>
        </a:p>
      </dgm:t>
    </dgm:pt>
    <dgm:pt modelId="{DA2963A1-5811-4F3D-A1AC-AD14530195E5}">
      <dgm:prSet/>
      <dgm:spPr>
        <a:xfrm>
          <a:off x="3038474" y="528637"/>
          <a:ext cx="2762250" cy="1657349"/>
        </a:xfrm>
        <a:gradFill rotWithShape="0">
          <a:gsLst>
            <a:gs pos="0">
              <a:srgbClr val="8064A2">
                <a:shade val="80000"/>
                <a:hueOff val="-44139"/>
                <a:satOff val="-1091"/>
                <a:lumOff val="6247"/>
                <a:alphaOff val="0"/>
                <a:shade val="51000"/>
                <a:satMod val="130000"/>
              </a:srgbClr>
            </a:gs>
            <a:gs pos="80000">
              <a:srgbClr val="8064A2">
                <a:shade val="80000"/>
                <a:hueOff val="-44139"/>
                <a:satOff val="-1091"/>
                <a:lumOff val="6247"/>
                <a:alphaOff val="0"/>
                <a:shade val="93000"/>
                <a:satMod val="130000"/>
              </a:srgbClr>
            </a:gs>
            <a:gs pos="100000">
              <a:srgbClr val="8064A2">
                <a:shade val="80000"/>
                <a:hueOff val="-44139"/>
                <a:satOff val="-1091"/>
                <a:lumOff val="624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ysClr val="window" lastClr="FFFFFF"/>
              </a:solidFill>
              <a:latin typeface="Calibri"/>
              <a:ea typeface="+mn-ea"/>
              <a:cs typeface="+mn-cs"/>
            </a:rPr>
            <a:t>Identify and discuss the purpose of procedural programming languages, and describe the features of C and COBOL</a:t>
          </a:r>
        </a:p>
      </dgm:t>
    </dgm:pt>
    <dgm:pt modelId="{D3FD1AE3-D374-427F-9F6A-20B5114D0659}" type="parTrans" cxnId="{25257BDB-29FB-4B19-9E82-B3E060D16A8C}">
      <dgm:prSet/>
      <dgm:spPr/>
      <dgm:t>
        <a:bodyPr/>
        <a:lstStyle/>
        <a:p>
          <a:endParaRPr lang="en-US"/>
        </a:p>
      </dgm:t>
    </dgm:pt>
    <dgm:pt modelId="{AF8857DE-092D-47B0-8558-153506516D62}" type="sibTrans" cxnId="{25257BDB-29FB-4B19-9E82-B3E060D16A8C}">
      <dgm:prSet/>
      <dgm:spPr/>
      <dgm:t>
        <a:bodyPr/>
        <a:lstStyle/>
        <a:p>
          <a:endParaRPr lang="en-US"/>
        </a:p>
      </dgm:t>
    </dgm:pt>
    <dgm:pt modelId="{F458237C-20F6-4A35-9177-FB6A7F03469A}">
      <dgm:prSet/>
      <dgm:spPr>
        <a:xfrm>
          <a:off x="6076950" y="528637"/>
          <a:ext cx="2762250" cy="1657349"/>
        </a:xfrm>
        <a:gradFill rotWithShape="0">
          <a:gsLst>
            <a:gs pos="0">
              <a:srgbClr val="8064A2">
                <a:shade val="80000"/>
                <a:hueOff val="-88279"/>
                <a:satOff val="-2183"/>
                <a:lumOff val="12494"/>
                <a:alphaOff val="0"/>
                <a:shade val="51000"/>
                <a:satMod val="130000"/>
              </a:srgbClr>
            </a:gs>
            <a:gs pos="80000">
              <a:srgbClr val="8064A2">
                <a:shade val="80000"/>
                <a:hueOff val="-88279"/>
                <a:satOff val="-2183"/>
                <a:lumOff val="12494"/>
                <a:alphaOff val="0"/>
                <a:shade val="93000"/>
                <a:satMod val="130000"/>
              </a:srgbClr>
            </a:gs>
            <a:gs pos="100000">
              <a:srgbClr val="8064A2">
                <a:shade val="80000"/>
                <a:hueOff val="-88279"/>
                <a:satOff val="-2183"/>
                <a:lumOff val="1249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ysClr val="window" lastClr="FFFFFF"/>
              </a:solidFill>
              <a:latin typeface="Calibri"/>
              <a:ea typeface="+mn-ea"/>
              <a:cs typeface="+mn-cs"/>
            </a:rPr>
            <a:t>Identify and discuss the characteristics of these object-oriented programming languages and program development tools</a:t>
          </a:r>
        </a:p>
      </dgm:t>
    </dgm:pt>
    <dgm:pt modelId="{01228261-78DA-471F-9B09-DE7088E69927}" type="parTrans" cxnId="{4FEDDD30-3E1F-4C02-96DF-0CBD6930EF0D}">
      <dgm:prSet/>
      <dgm:spPr/>
      <dgm:t>
        <a:bodyPr/>
        <a:lstStyle/>
        <a:p>
          <a:endParaRPr lang="en-US"/>
        </a:p>
      </dgm:t>
    </dgm:pt>
    <dgm:pt modelId="{B17BA75A-1694-4554-9316-EAF4D48B0F7D}" type="sibTrans" cxnId="{4FEDDD30-3E1F-4C02-96DF-0CBD6930EF0D}">
      <dgm:prSet/>
      <dgm:spPr/>
      <dgm:t>
        <a:bodyPr/>
        <a:lstStyle/>
        <a:p>
          <a:endParaRPr lang="en-US"/>
        </a:p>
      </dgm:t>
    </dgm:pt>
    <dgm:pt modelId="{7443E364-BE42-43E5-A316-ED04C28EC225}">
      <dgm:prSet/>
      <dgm:spPr>
        <a:xfrm>
          <a:off x="1519237" y="2462212"/>
          <a:ext cx="2762250" cy="1657349"/>
        </a:xfrm>
        <a:gradFill rotWithShape="0">
          <a:gsLst>
            <a:gs pos="0">
              <a:srgbClr val="8064A2">
                <a:shade val="80000"/>
                <a:hueOff val="-132418"/>
                <a:satOff val="-3274"/>
                <a:lumOff val="18741"/>
                <a:alphaOff val="0"/>
                <a:shade val="51000"/>
                <a:satMod val="130000"/>
              </a:srgbClr>
            </a:gs>
            <a:gs pos="80000">
              <a:srgbClr val="8064A2">
                <a:shade val="80000"/>
                <a:hueOff val="-132418"/>
                <a:satOff val="-3274"/>
                <a:lumOff val="18741"/>
                <a:alphaOff val="0"/>
                <a:shade val="93000"/>
                <a:satMod val="130000"/>
              </a:srgbClr>
            </a:gs>
            <a:gs pos="100000">
              <a:srgbClr val="8064A2">
                <a:shade val="80000"/>
                <a:hueOff val="-132418"/>
                <a:satOff val="-3274"/>
                <a:lumOff val="1874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ysClr val="window" lastClr="FFFFFF"/>
              </a:solidFill>
              <a:latin typeface="Calibri"/>
              <a:ea typeface="+mn-ea"/>
              <a:cs typeface="+mn-cs"/>
            </a:rPr>
            <a:t>Identify the uses of other programming languages and program development tools</a:t>
          </a:r>
        </a:p>
      </dgm:t>
    </dgm:pt>
    <dgm:pt modelId="{C1680524-B339-4F3A-AAD7-6F8080881164}" type="parTrans" cxnId="{F6779FD6-80A3-40D8-A196-7FFF03371CFE}">
      <dgm:prSet/>
      <dgm:spPr/>
      <dgm:t>
        <a:bodyPr/>
        <a:lstStyle/>
        <a:p>
          <a:endParaRPr lang="en-US"/>
        </a:p>
      </dgm:t>
    </dgm:pt>
    <dgm:pt modelId="{AC082EE5-51F1-4847-BF30-08FA292F8975}" type="sibTrans" cxnId="{F6779FD6-80A3-40D8-A196-7FFF03371CFE}">
      <dgm:prSet/>
      <dgm:spPr/>
      <dgm:t>
        <a:bodyPr/>
        <a:lstStyle/>
        <a:p>
          <a:endParaRPr lang="en-US"/>
        </a:p>
      </dgm:t>
    </dgm:pt>
    <dgm:pt modelId="{FE2AF864-E1B4-4695-A12F-6AE68E498BC1}">
      <dgm:prSet/>
      <dgm:spPr>
        <a:xfrm>
          <a:off x="4557712" y="2462212"/>
          <a:ext cx="2762250" cy="1657349"/>
        </a:xfrm>
        <a:gradFill rotWithShape="0">
          <a:gsLst>
            <a:gs pos="0">
              <a:srgbClr val="8064A2">
                <a:shade val="80000"/>
                <a:hueOff val="-176558"/>
                <a:satOff val="-4365"/>
                <a:lumOff val="24988"/>
                <a:alphaOff val="0"/>
                <a:shade val="51000"/>
                <a:satMod val="130000"/>
              </a:srgbClr>
            </a:gs>
            <a:gs pos="80000">
              <a:srgbClr val="8064A2">
                <a:shade val="80000"/>
                <a:hueOff val="-176558"/>
                <a:satOff val="-4365"/>
                <a:lumOff val="24988"/>
                <a:alphaOff val="0"/>
                <a:shade val="93000"/>
                <a:satMod val="130000"/>
              </a:srgbClr>
            </a:gs>
            <a:gs pos="100000">
              <a:srgbClr val="8064A2">
                <a:shade val="80000"/>
                <a:hueOff val="-176558"/>
                <a:satOff val="-4365"/>
                <a:lumOff val="2498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ysClr val="window" lastClr="FFFFFF"/>
              </a:solidFill>
              <a:latin typeface="Calibri"/>
              <a:ea typeface="+mn-ea"/>
              <a:cs typeface="+mn-cs"/>
            </a:rPr>
            <a:t>Describe various ways to develop Web pages</a:t>
          </a:r>
        </a:p>
      </dgm:t>
    </dgm:pt>
    <dgm:pt modelId="{21D3C201-9543-47AE-9558-DC8CA28AA053}" type="parTrans" cxnId="{A7AAF52B-9C9F-475B-970B-B13E23437D35}">
      <dgm:prSet/>
      <dgm:spPr/>
      <dgm:t>
        <a:bodyPr/>
        <a:lstStyle/>
        <a:p>
          <a:endParaRPr lang="en-US"/>
        </a:p>
      </dgm:t>
    </dgm:pt>
    <dgm:pt modelId="{22A070EE-9B4A-4A2C-AF2E-0BCD1CCA1B9D}" type="sibTrans" cxnId="{A7AAF52B-9C9F-475B-970B-B13E23437D35}">
      <dgm:prSet/>
      <dgm:spPr/>
      <dgm:t>
        <a:bodyPr/>
        <a:lstStyle/>
        <a:p>
          <a:endParaRPr lang="en-US"/>
        </a:p>
      </dgm:t>
    </dgm:pt>
    <dgm:pt modelId="{F048DB81-B9BE-4C7C-B3D5-F296A62ADC46}">
      <dgm:prSet phldrT="[Text]"/>
      <dgm:spPr>
        <a:xfrm>
          <a:off x="667256" y="1220"/>
          <a:ext cx="3573660" cy="2144196"/>
        </a:xfrm>
        <a:gradFill rotWithShape="0">
          <a:gsLst>
            <a:gs pos="0">
              <a:srgbClr val="8064A2">
                <a:shade val="80000"/>
                <a:hueOff val="0"/>
                <a:satOff val="0"/>
                <a:lumOff val="0"/>
                <a:alphaOff val="0"/>
                <a:shade val="51000"/>
                <a:satMod val="130000"/>
              </a:srgbClr>
            </a:gs>
            <a:gs pos="80000">
              <a:srgbClr val="8064A2">
                <a:shade val="80000"/>
                <a:hueOff val="0"/>
                <a:satOff val="0"/>
                <a:lumOff val="0"/>
                <a:alphaOff val="0"/>
                <a:shade val="93000"/>
                <a:satMod val="130000"/>
              </a:srgbClr>
            </a:gs>
            <a:gs pos="100000">
              <a:srgbClr val="8064A2">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ysClr val="window" lastClr="FFFFFF"/>
              </a:solidFill>
              <a:latin typeface="Calibri"/>
              <a:ea typeface="+mn-ea"/>
              <a:cs typeface="+mn-cs"/>
            </a:rPr>
            <a:t>Identify the uses of popular multimedia authoring programs</a:t>
          </a:r>
        </a:p>
      </dgm:t>
    </dgm:pt>
    <dgm:pt modelId="{DCF5109D-CEDC-4468-AB2D-4E1B2CE18AFE}" type="parTrans" cxnId="{814C161E-4799-4235-AE9F-69459CB4448C}">
      <dgm:prSet/>
      <dgm:spPr/>
      <dgm:t>
        <a:bodyPr/>
        <a:lstStyle/>
        <a:p>
          <a:endParaRPr lang="en-US"/>
        </a:p>
      </dgm:t>
    </dgm:pt>
    <dgm:pt modelId="{19571911-B870-446F-949A-7D5530EDD7C7}" type="sibTrans" cxnId="{814C161E-4799-4235-AE9F-69459CB4448C}">
      <dgm:prSet/>
      <dgm:spPr/>
      <dgm:t>
        <a:bodyPr/>
        <a:lstStyle/>
        <a:p>
          <a:endParaRPr lang="en-US"/>
        </a:p>
      </dgm:t>
    </dgm:pt>
    <dgm:pt modelId="{46A1C575-DE29-4021-A28C-E1E7FA78085E}" type="pres">
      <dgm:prSet presAssocID="{3DE9E547-3C66-4E5D-9D07-0515EED2B913}" presName="diagram" presStyleCnt="0">
        <dgm:presLayoutVars>
          <dgm:dir/>
          <dgm:resizeHandles val="exact"/>
        </dgm:presLayoutVars>
      </dgm:prSet>
      <dgm:spPr/>
      <dgm:t>
        <a:bodyPr/>
        <a:lstStyle/>
        <a:p>
          <a:endParaRPr lang="en-US"/>
        </a:p>
      </dgm:t>
    </dgm:pt>
    <dgm:pt modelId="{E43CDCF3-D5B2-4556-A6FF-1FBA940E878F}" type="pres">
      <dgm:prSet presAssocID="{F9022B54-68C2-4973-9A00-460029290542}" presName="node" presStyleLbl="node1" presStyleIdx="0" presStyleCnt="6">
        <dgm:presLayoutVars>
          <dgm:bulletEnabled val="1"/>
        </dgm:presLayoutVars>
      </dgm:prSet>
      <dgm:spPr>
        <a:prstGeom prst="rect">
          <a:avLst/>
        </a:prstGeom>
      </dgm:spPr>
      <dgm:t>
        <a:bodyPr/>
        <a:lstStyle/>
        <a:p>
          <a:endParaRPr lang="en-US"/>
        </a:p>
      </dgm:t>
    </dgm:pt>
    <dgm:pt modelId="{54066D3B-676A-41CA-98B3-C0905E22B6EF}" type="pres">
      <dgm:prSet presAssocID="{AEC43A17-FDDC-4261-BB01-B6005B7A4552}" presName="sibTrans" presStyleCnt="0"/>
      <dgm:spPr/>
    </dgm:pt>
    <dgm:pt modelId="{23D3EC6E-6952-4F38-8971-61CD9A64D7C5}" type="pres">
      <dgm:prSet presAssocID="{DA2963A1-5811-4F3D-A1AC-AD14530195E5}" presName="node" presStyleLbl="node1" presStyleIdx="1" presStyleCnt="6">
        <dgm:presLayoutVars>
          <dgm:bulletEnabled val="1"/>
        </dgm:presLayoutVars>
      </dgm:prSet>
      <dgm:spPr>
        <a:prstGeom prst="rect">
          <a:avLst/>
        </a:prstGeom>
      </dgm:spPr>
      <dgm:t>
        <a:bodyPr/>
        <a:lstStyle/>
        <a:p>
          <a:endParaRPr lang="en-US"/>
        </a:p>
      </dgm:t>
    </dgm:pt>
    <dgm:pt modelId="{B7343D3C-26CB-4B80-882E-EF7BCDD8EE8C}" type="pres">
      <dgm:prSet presAssocID="{AF8857DE-092D-47B0-8558-153506516D62}" presName="sibTrans" presStyleCnt="0"/>
      <dgm:spPr/>
    </dgm:pt>
    <dgm:pt modelId="{60AD9C91-D480-4370-A98C-D3E1B895330D}" type="pres">
      <dgm:prSet presAssocID="{F458237C-20F6-4A35-9177-FB6A7F03469A}" presName="node" presStyleLbl="node1" presStyleIdx="2" presStyleCnt="6">
        <dgm:presLayoutVars>
          <dgm:bulletEnabled val="1"/>
        </dgm:presLayoutVars>
      </dgm:prSet>
      <dgm:spPr>
        <a:prstGeom prst="rect">
          <a:avLst/>
        </a:prstGeom>
      </dgm:spPr>
      <dgm:t>
        <a:bodyPr/>
        <a:lstStyle/>
        <a:p>
          <a:endParaRPr lang="en-US"/>
        </a:p>
      </dgm:t>
    </dgm:pt>
    <dgm:pt modelId="{5A672D8F-FA70-44F7-BB6D-6236DE3FEF15}" type="pres">
      <dgm:prSet presAssocID="{B17BA75A-1694-4554-9316-EAF4D48B0F7D}" presName="sibTrans" presStyleCnt="0"/>
      <dgm:spPr/>
    </dgm:pt>
    <dgm:pt modelId="{6EA71BB6-7631-479A-86D5-76DA3B864B94}" type="pres">
      <dgm:prSet presAssocID="{7443E364-BE42-43E5-A316-ED04C28EC225}" presName="node" presStyleLbl="node1" presStyleIdx="3" presStyleCnt="6">
        <dgm:presLayoutVars>
          <dgm:bulletEnabled val="1"/>
        </dgm:presLayoutVars>
      </dgm:prSet>
      <dgm:spPr>
        <a:prstGeom prst="rect">
          <a:avLst/>
        </a:prstGeom>
      </dgm:spPr>
      <dgm:t>
        <a:bodyPr/>
        <a:lstStyle/>
        <a:p>
          <a:endParaRPr lang="en-US"/>
        </a:p>
      </dgm:t>
    </dgm:pt>
    <dgm:pt modelId="{5DCD6446-C0DB-4C7D-9BD7-0FF687C84306}" type="pres">
      <dgm:prSet presAssocID="{AC082EE5-51F1-4847-BF30-08FA292F8975}" presName="sibTrans" presStyleCnt="0"/>
      <dgm:spPr/>
    </dgm:pt>
    <dgm:pt modelId="{9E2AC83D-2D4A-4E8F-8D7F-6C36DDCF76CF}" type="pres">
      <dgm:prSet presAssocID="{FE2AF864-E1B4-4695-A12F-6AE68E498BC1}" presName="node" presStyleLbl="node1" presStyleIdx="4" presStyleCnt="6">
        <dgm:presLayoutVars>
          <dgm:bulletEnabled val="1"/>
        </dgm:presLayoutVars>
      </dgm:prSet>
      <dgm:spPr>
        <a:prstGeom prst="rect">
          <a:avLst/>
        </a:prstGeom>
      </dgm:spPr>
      <dgm:t>
        <a:bodyPr/>
        <a:lstStyle/>
        <a:p>
          <a:endParaRPr lang="en-US"/>
        </a:p>
      </dgm:t>
    </dgm:pt>
    <dgm:pt modelId="{41C5C834-0145-40E2-8AD8-CE77FA22C992}" type="pres">
      <dgm:prSet presAssocID="{22A070EE-9B4A-4A2C-AF2E-0BCD1CCA1B9D}" presName="sibTrans" presStyleCnt="0"/>
      <dgm:spPr/>
    </dgm:pt>
    <dgm:pt modelId="{3DA098F6-610E-4EA7-BDBC-20C65E76D34C}" type="pres">
      <dgm:prSet presAssocID="{F048DB81-B9BE-4C7C-B3D5-F296A62ADC46}" presName="node" presStyleLbl="node1" presStyleIdx="5" presStyleCnt="6">
        <dgm:presLayoutVars>
          <dgm:bulletEnabled val="1"/>
        </dgm:presLayoutVars>
      </dgm:prSet>
      <dgm:spPr>
        <a:prstGeom prst="rect">
          <a:avLst/>
        </a:prstGeom>
      </dgm:spPr>
      <dgm:t>
        <a:bodyPr/>
        <a:lstStyle/>
        <a:p>
          <a:endParaRPr lang="en-US"/>
        </a:p>
      </dgm:t>
    </dgm:pt>
  </dgm:ptLst>
  <dgm:cxnLst>
    <dgm:cxn modelId="{A36A33C9-5EC3-4472-82B9-956D1373C0B4}" srcId="{3DE9E547-3C66-4E5D-9D07-0515EED2B913}" destId="{F9022B54-68C2-4973-9A00-460029290542}" srcOrd="0" destOrd="0" parTransId="{0EBC0F7C-C083-479E-822C-AA3F278D062A}" sibTransId="{AEC43A17-FDDC-4261-BB01-B6005B7A4552}"/>
    <dgm:cxn modelId="{561D8289-D358-4009-9541-9F6161D5D684}" type="presOf" srcId="{F9022B54-68C2-4973-9A00-460029290542}" destId="{E43CDCF3-D5B2-4556-A6FF-1FBA940E878F}" srcOrd="0" destOrd="0" presId="urn:microsoft.com/office/officeart/2005/8/layout/default"/>
    <dgm:cxn modelId="{12B301FD-5973-4E83-8A64-CCD2E07676A6}" type="presOf" srcId="{DA2963A1-5811-4F3D-A1AC-AD14530195E5}" destId="{23D3EC6E-6952-4F38-8971-61CD9A64D7C5}" srcOrd="0" destOrd="0" presId="urn:microsoft.com/office/officeart/2005/8/layout/default"/>
    <dgm:cxn modelId="{814C161E-4799-4235-AE9F-69459CB4448C}" srcId="{3DE9E547-3C66-4E5D-9D07-0515EED2B913}" destId="{F048DB81-B9BE-4C7C-B3D5-F296A62ADC46}" srcOrd="5" destOrd="0" parTransId="{DCF5109D-CEDC-4468-AB2D-4E1B2CE18AFE}" sibTransId="{19571911-B870-446F-949A-7D5530EDD7C7}"/>
    <dgm:cxn modelId="{4FEDDD30-3E1F-4C02-96DF-0CBD6930EF0D}" srcId="{3DE9E547-3C66-4E5D-9D07-0515EED2B913}" destId="{F458237C-20F6-4A35-9177-FB6A7F03469A}" srcOrd="2" destOrd="0" parTransId="{01228261-78DA-471F-9B09-DE7088E69927}" sibTransId="{B17BA75A-1694-4554-9316-EAF4D48B0F7D}"/>
    <dgm:cxn modelId="{F6779FD6-80A3-40D8-A196-7FFF03371CFE}" srcId="{3DE9E547-3C66-4E5D-9D07-0515EED2B913}" destId="{7443E364-BE42-43E5-A316-ED04C28EC225}" srcOrd="3" destOrd="0" parTransId="{C1680524-B339-4F3A-AAD7-6F8080881164}" sibTransId="{AC082EE5-51F1-4847-BF30-08FA292F8975}"/>
    <dgm:cxn modelId="{A7AAF52B-9C9F-475B-970B-B13E23437D35}" srcId="{3DE9E547-3C66-4E5D-9D07-0515EED2B913}" destId="{FE2AF864-E1B4-4695-A12F-6AE68E498BC1}" srcOrd="4" destOrd="0" parTransId="{21D3C201-9543-47AE-9558-DC8CA28AA053}" sibTransId="{22A070EE-9B4A-4A2C-AF2E-0BCD1CCA1B9D}"/>
    <dgm:cxn modelId="{25257BDB-29FB-4B19-9E82-B3E060D16A8C}" srcId="{3DE9E547-3C66-4E5D-9D07-0515EED2B913}" destId="{DA2963A1-5811-4F3D-A1AC-AD14530195E5}" srcOrd="1" destOrd="0" parTransId="{D3FD1AE3-D374-427F-9F6A-20B5114D0659}" sibTransId="{AF8857DE-092D-47B0-8558-153506516D62}"/>
    <dgm:cxn modelId="{D7C5ECA7-3B49-49BE-A1EA-12772A4BACEC}" type="presOf" srcId="{3DE9E547-3C66-4E5D-9D07-0515EED2B913}" destId="{46A1C575-DE29-4021-A28C-E1E7FA78085E}" srcOrd="0" destOrd="0" presId="urn:microsoft.com/office/officeart/2005/8/layout/default"/>
    <dgm:cxn modelId="{D4A32BED-E3B1-432C-9F0F-17C3714B4855}" type="presOf" srcId="{F048DB81-B9BE-4C7C-B3D5-F296A62ADC46}" destId="{3DA098F6-610E-4EA7-BDBC-20C65E76D34C}" srcOrd="0" destOrd="0" presId="urn:microsoft.com/office/officeart/2005/8/layout/default"/>
    <dgm:cxn modelId="{717AB176-EBEE-4D28-94F3-92A3B120E239}" type="presOf" srcId="{F458237C-20F6-4A35-9177-FB6A7F03469A}" destId="{60AD9C91-D480-4370-A98C-D3E1B895330D}" srcOrd="0" destOrd="0" presId="urn:microsoft.com/office/officeart/2005/8/layout/default"/>
    <dgm:cxn modelId="{A4ADF178-07E1-41C1-988B-23DDF8E9B7DE}" type="presOf" srcId="{FE2AF864-E1B4-4695-A12F-6AE68E498BC1}" destId="{9E2AC83D-2D4A-4E8F-8D7F-6C36DDCF76CF}" srcOrd="0" destOrd="0" presId="urn:microsoft.com/office/officeart/2005/8/layout/default"/>
    <dgm:cxn modelId="{0DB43EEA-98C0-4149-A6A4-2FBBCF8651E8}" type="presOf" srcId="{7443E364-BE42-43E5-A316-ED04C28EC225}" destId="{6EA71BB6-7631-479A-86D5-76DA3B864B94}" srcOrd="0" destOrd="0" presId="urn:microsoft.com/office/officeart/2005/8/layout/default"/>
    <dgm:cxn modelId="{1A2DF014-84F7-432C-9E79-BC1BFB7D0833}" type="presParOf" srcId="{46A1C575-DE29-4021-A28C-E1E7FA78085E}" destId="{E43CDCF3-D5B2-4556-A6FF-1FBA940E878F}" srcOrd="0" destOrd="0" presId="urn:microsoft.com/office/officeart/2005/8/layout/default"/>
    <dgm:cxn modelId="{3B04164B-1660-49BF-9202-EBB02DD07B4A}" type="presParOf" srcId="{46A1C575-DE29-4021-A28C-E1E7FA78085E}" destId="{54066D3B-676A-41CA-98B3-C0905E22B6EF}" srcOrd="1" destOrd="0" presId="urn:microsoft.com/office/officeart/2005/8/layout/default"/>
    <dgm:cxn modelId="{D884E7A9-D154-4EC7-BE59-BA8301B9EC17}" type="presParOf" srcId="{46A1C575-DE29-4021-A28C-E1E7FA78085E}" destId="{23D3EC6E-6952-4F38-8971-61CD9A64D7C5}" srcOrd="2" destOrd="0" presId="urn:microsoft.com/office/officeart/2005/8/layout/default"/>
    <dgm:cxn modelId="{C773CD6E-0789-4200-AB2D-E105F4486A16}" type="presParOf" srcId="{46A1C575-DE29-4021-A28C-E1E7FA78085E}" destId="{B7343D3C-26CB-4B80-882E-EF7BCDD8EE8C}" srcOrd="3" destOrd="0" presId="urn:microsoft.com/office/officeart/2005/8/layout/default"/>
    <dgm:cxn modelId="{6D819458-A45D-4249-A8D6-6E0C377AB532}" type="presParOf" srcId="{46A1C575-DE29-4021-A28C-E1E7FA78085E}" destId="{60AD9C91-D480-4370-A98C-D3E1B895330D}" srcOrd="4" destOrd="0" presId="urn:microsoft.com/office/officeart/2005/8/layout/default"/>
    <dgm:cxn modelId="{116E1790-9CD2-4943-971F-5358B81D2F07}" type="presParOf" srcId="{46A1C575-DE29-4021-A28C-E1E7FA78085E}" destId="{5A672D8F-FA70-44F7-BB6D-6236DE3FEF15}" srcOrd="5" destOrd="0" presId="urn:microsoft.com/office/officeart/2005/8/layout/default"/>
    <dgm:cxn modelId="{803CE65C-F265-4709-90EA-CFBD65B5F6F0}" type="presParOf" srcId="{46A1C575-DE29-4021-A28C-E1E7FA78085E}" destId="{6EA71BB6-7631-479A-86D5-76DA3B864B94}" srcOrd="6" destOrd="0" presId="urn:microsoft.com/office/officeart/2005/8/layout/default"/>
    <dgm:cxn modelId="{8484B618-E789-48A5-8E21-9EC8FF3D42E9}" type="presParOf" srcId="{46A1C575-DE29-4021-A28C-E1E7FA78085E}" destId="{5DCD6446-C0DB-4C7D-9BD7-0FF687C84306}" srcOrd="7" destOrd="0" presId="urn:microsoft.com/office/officeart/2005/8/layout/default"/>
    <dgm:cxn modelId="{BF5751F8-CBFB-447B-B914-067AE6919A22}" type="presParOf" srcId="{46A1C575-DE29-4021-A28C-E1E7FA78085E}" destId="{9E2AC83D-2D4A-4E8F-8D7F-6C36DDCF76CF}" srcOrd="8" destOrd="0" presId="urn:microsoft.com/office/officeart/2005/8/layout/default"/>
    <dgm:cxn modelId="{0494A00D-92D6-4145-9776-0CA65ADACE08}" type="presParOf" srcId="{46A1C575-DE29-4021-A28C-E1E7FA78085E}" destId="{41C5C834-0145-40E2-8AD8-CE77FA22C992}" srcOrd="9" destOrd="0" presId="urn:microsoft.com/office/officeart/2005/8/layout/default"/>
    <dgm:cxn modelId="{0D499085-CF9B-46F3-A07B-26EC2C5F0790}" type="presParOf" srcId="{46A1C575-DE29-4021-A28C-E1E7FA78085E}" destId="{3DA098F6-610E-4EA7-BDBC-20C65E76D34C}" srcOrd="10"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09FB61-0E6F-4971-B10C-7201C10536F0}" type="doc">
      <dgm:prSet loTypeId="urn:microsoft.com/office/officeart/2005/8/layout/default" loCatId="list" qsTypeId="urn:microsoft.com/office/officeart/2005/8/quickstyle/simple4" qsCatId="simple" csTypeId="urn:microsoft.com/office/officeart/2005/8/colors/accent4_2" csCatId="accent4" phldr="1"/>
      <dgm:spPr/>
      <dgm:t>
        <a:bodyPr/>
        <a:lstStyle/>
        <a:p>
          <a:endParaRPr lang="en-US"/>
        </a:p>
      </dgm:t>
    </dgm:pt>
    <dgm:pt modelId="{E3721691-BC69-4DBC-8A25-21D35E46D2DE}">
      <dgm:prSet phldrT="[Text]"/>
      <dgm:spPr>
        <a:xfrm>
          <a:off x="744" y="424755"/>
          <a:ext cx="2902148" cy="1741289"/>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err="1" smtClean="0">
              <a:solidFill>
                <a:sysClr val="window" lastClr="FFFFFF"/>
              </a:solidFill>
              <a:latin typeface="Calibri"/>
              <a:ea typeface="+mn-ea"/>
              <a:cs typeface="+mn-cs"/>
            </a:rPr>
            <a:t>ToolBook</a:t>
          </a:r>
          <a:endParaRPr lang="en-US" b="1" dirty="0">
            <a:solidFill>
              <a:sysClr val="window" lastClr="FFFFFF"/>
            </a:solidFill>
            <a:latin typeface="Calibri"/>
            <a:ea typeface="+mn-ea"/>
            <a:cs typeface="+mn-cs"/>
          </a:endParaRPr>
        </a:p>
      </dgm:t>
    </dgm:pt>
    <dgm:pt modelId="{F2B6732B-8F35-49C4-9DEF-A9214C90F451}" type="parTrans" cxnId="{B53316F9-CEEB-4B84-9C45-1289A0A4CA5C}">
      <dgm:prSet/>
      <dgm:spPr/>
      <dgm:t>
        <a:bodyPr/>
        <a:lstStyle/>
        <a:p>
          <a:endParaRPr lang="en-US"/>
        </a:p>
      </dgm:t>
    </dgm:pt>
    <dgm:pt modelId="{09B4065A-F8FD-4BC8-A86D-DB5DDD1DC77F}" type="sibTrans" cxnId="{B53316F9-CEEB-4B84-9C45-1289A0A4CA5C}">
      <dgm:prSet/>
      <dgm:spPr/>
      <dgm:t>
        <a:bodyPr/>
        <a:lstStyle/>
        <a:p>
          <a:endParaRPr lang="en-US"/>
        </a:p>
      </dgm:t>
    </dgm:pt>
    <dgm:pt modelId="{FAC5B50A-96E1-422B-9293-50E6ECFB4F2E}">
      <dgm:prSet phldrT="[Text]"/>
      <dgm:spPr>
        <a:xfrm>
          <a:off x="3193107" y="424755"/>
          <a:ext cx="2902148" cy="1741289"/>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Director</a:t>
          </a:r>
          <a:endParaRPr lang="en-US" b="1" dirty="0">
            <a:solidFill>
              <a:sysClr val="window" lastClr="FFFFFF"/>
            </a:solidFill>
            <a:latin typeface="Calibri"/>
            <a:ea typeface="+mn-ea"/>
            <a:cs typeface="+mn-cs"/>
          </a:endParaRPr>
        </a:p>
      </dgm:t>
    </dgm:pt>
    <dgm:pt modelId="{00D07D06-06F8-4023-9C51-6EF4ED6F3DCB}" type="parTrans" cxnId="{B2FD447C-BBF9-464D-A698-B5437BBC6588}">
      <dgm:prSet/>
      <dgm:spPr/>
      <dgm:t>
        <a:bodyPr/>
        <a:lstStyle/>
        <a:p>
          <a:endParaRPr lang="en-US"/>
        </a:p>
      </dgm:t>
    </dgm:pt>
    <dgm:pt modelId="{573C8F47-AAB5-4563-B2A9-D6D6BEBDBD67}" type="sibTrans" cxnId="{B2FD447C-BBF9-464D-A698-B5437BBC6588}">
      <dgm:prSet/>
      <dgm:spPr/>
      <dgm:t>
        <a:bodyPr/>
        <a:lstStyle/>
        <a:p>
          <a:endParaRPr lang="en-US"/>
        </a:p>
      </dgm:t>
    </dgm:pt>
    <dgm:pt modelId="{7A66765D-15F2-4E27-8D96-2DF75B6DE536}" type="pres">
      <dgm:prSet presAssocID="{9E09FB61-0E6F-4971-B10C-7201C10536F0}" presName="diagram" presStyleCnt="0">
        <dgm:presLayoutVars>
          <dgm:dir/>
          <dgm:resizeHandles val="exact"/>
        </dgm:presLayoutVars>
      </dgm:prSet>
      <dgm:spPr/>
      <dgm:t>
        <a:bodyPr/>
        <a:lstStyle/>
        <a:p>
          <a:endParaRPr lang="en-US"/>
        </a:p>
      </dgm:t>
    </dgm:pt>
    <dgm:pt modelId="{9C746396-82B7-46B9-B3FD-E26D6976E279}" type="pres">
      <dgm:prSet presAssocID="{E3721691-BC69-4DBC-8A25-21D35E46D2DE}" presName="node" presStyleLbl="node1" presStyleIdx="0" presStyleCnt="2">
        <dgm:presLayoutVars>
          <dgm:bulletEnabled val="1"/>
        </dgm:presLayoutVars>
      </dgm:prSet>
      <dgm:spPr>
        <a:prstGeom prst="flowChartInputOutput">
          <a:avLst/>
        </a:prstGeom>
      </dgm:spPr>
      <dgm:t>
        <a:bodyPr/>
        <a:lstStyle/>
        <a:p>
          <a:endParaRPr lang="en-US"/>
        </a:p>
      </dgm:t>
    </dgm:pt>
    <dgm:pt modelId="{9845BAE4-92E3-443E-9926-E179B77C3559}" type="pres">
      <dgm:prSet presAssocID="{09B4065A-F8FD-4BC8-A86D-DB5DDD1DC77F}" presName="sibTrans" presStyleCnt="0"/>
      <dgm:spPr/>
    </dgm:pt>
    <dgm:pt modelId="{533C7AC0-F438-483E-8FBC-0B90FA19CE85}" type="pres">
      <dgm:prSet presAssocID="{FAC5B50A-96E1-422B-9293-50E6ECFB4F2E}" presName="node" presStyleLbl="node1" presStyleIdx="1" presStyleCnt="2">
        <dgm:presLayoutVars>
          <dgm:bulletEnabled val="1"/>
        </dgm:presLayoutVars>
      </dgm:prSet>
      <dgm:spPr>
        <a:prstGeom prst="flowChartInputOutput">
          <a:avLst/>
        </a:prstGeom>
      </dgm:spPr>
      <dgm:t>
        <a:bodyPr/>
        <a:lstStyle/>
        <a:p>
          <a:endParaRPr lang="en-US"/>
        </a:p>
      </dgm:t>
    </dgm:pt>
  </dgm:ptLst>
  <dgm:cxnLst>
    <dgm:cxn modelId="{A2AA2556-497B-49FF-ADE9-729520D55A30}" type="presOf" srcId="{E3721691-BC69-4DBC-8A25-21D35E46D2DE}" destId="{9C746396-82B7-46B9-B3FD-E26D6976E279}" srcOrd="0" destOrd="0" presId="urn:microsoft.com/office/officeart/2005/8/layout/default"/>
    <dgm:cxn modelId="{B2FD447C-BBF9-464D-A698-B5437BBC6588}" srcId="{9E09FB61-0E6F-4971-B10C-7201C10536F0}" destId="{FAC5B50A-96E1-422B-9293-50E6ECFB4F2E}" srcOrd="1" destOrd="0" parTransId="{00D07D06-06F8-4023-9C51-6EF4ED6F3DCB}" sibTransId="{573C8F47-AAB5-4563-B2A9-D6D6BEBDBD67}"/>
    <dgm:cxn modelId="{B53316F9-CEEB-4B84-9C45-1289A0A4CA5C}" srcId="{9E09FB61-0E6F-4971-B10C-7201C10536F0}" destId="{E3721691-BC69-4DBC-8A25-21D35E46D2DE}" srcOrd="0" destOrd="0" parTransId="{F2B6732B-8F35-49C4-9DEF-A9214C90F451}" sibTransId="{09B4065A-F8FD-4BC8-A86D-DB5DDD1DC77F}"/>
    <dgm:cxn modelId="{3A267124-C963-40AB-A22D-E2B55CCFCC0E}" type="presOf" srcId="{9E09FB61-0E6F-4971-B10C-7201C10536F0}" destId="{7A66765D-15F2-4E27-8D96-2DF75B6DE536}" srcOrd="0" destOrd="0" presId="urn:microsoft.com/office/officeart/2005/8/layout/default"/>
    <dgm:cxn modelId="{03AE776E-0C2B-4822-8C85-6E783A4F5457}" type="presOf" srcId="{FAC5B50A-96E1-422B-9293-50E6ECFB4F2E}" destId="{533C7AC0-F438-483E-8FBC-0B90FA19CE85}" srcOrd="0" destOrd="0" presId="urn:microsoft.com/office/officeart/2005/8/layout/default"/>
    <dgm:cxn modelId="{A833FECC-B605-4B2C-B4A8-87A1F536F80B}" type="presParOf" srcId="{7A66765D-15F2-4E27-8D96-2DF75B6DE536}" destId="{9C746396-82B7-46B9-B3FD-E26D6976E279}" srcOrd="0" destOrd="0" presId="urn:microsoft.com/office/officeart/2005/8/layout/default"/>
    <dgm:cxn modelId="{3283F24A-A8DF-4827-AD87-D078D58CBA26}" type="presParOf" srcId="{7A66765D-15F2-4E27-8D96-2DF75B6DE536}" destId="{9845BAE4-92E3-443E-9926-E179B77C3559}" srcOrd="1" destOrd="0" presId="urn:microsoft.com/office/officeart/2005/8/layout/default"/>
    <dgm:cxn modelId="{1C6B01E4-CACC-4A1D-A997-D6757EB0257C}" type="presParOf" srcId="{7A66765D-15F2-4E27-8D96-2DF75B6DE536}" destId="{533C7AC0-F438-483E-8FBC-0B90FA19CE85}" srcOrd="2"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B97BB-0FBA-46BD-86AF-F31587937969}" type="doc">
      <dgm:prSet loTypeId="urn:microsoft.com/office/officeart/2005/8/layout/arrow6" loCatId="relationship" qsTypeId="urn:microsoft.com/office/officeart/2005/8/quickstyle/simple2" qsCatId="simple" csTypeId="urn:microsoft.com/office/officeart/2005/8/colors/accent4_2" csCatId="accent4" phldr="1"/>
      <dgm:spPr/>
      <dgm:t>
        <a:bodyPr/>
        <a:lstStyle/>
        <a:p>
          <a:endParaRPr lang="en-US"/>
        </a:p>
      </dgm:t>
    </dgm:pt>
    <dgm:pt modelId="{01A92B1A-230D-4251-8D83-779D3241F433}">
      <dgm:prSet phldrT="[Text]"/>
      <dgm:spPr>
        <a:xfrm>
          <a:off x="1661160" y="480059"/>
          <a:ext cx="2263140" cy="1344168"/>
        </a:xfrm>
        <a:noFill/>
        <a:ln w="38100" cap="flat" cmpd="sng" algn="ctr">
          <a:noFill/>
          <a:prstDash val="solid"/>
        </a:ln>
        <a:effectLst>
          <a:outerShdw blurRad="40000" dist="20000" dir="5400000" rotWithShape="0">
            <a:srgbClr val="000000">
              <a:alpha val="38000"/>
            </a:srgbClr>
          </a:outerShdw>
        </a:effectLst>
        <a:sp3d/>
      </dgm:spPr>
      <dgm:t>
        <a:bodyPr/>
        <a:lstStyle/>
        <a:p>
          <a:r>
            <a:rPr lang="en-US" dirty="0" smtClean="0">
              <a:solidFill>
                <a:sysClr val="window" lastClr="FFFFFF"/>
              </a:solidFill>
              <a:latin typeface="Calibri"/>
              <a:ea typeface="+mn-ea"/>
              <a:cs typeface="+mn-cs"/>
            </a:rPr>
            <a:t>A </a:t>
          </a:r>
          <a:r>
            <a:rPr lang="en-US" b="1" dirty="0" smtClean="0">
              <a:solidFill>
                <a:schemeClr val="tx1"/>
              </a:solidFill>
              <a:latin typeface="Calibri"/>
              <a:ea typeface="+mn-ea"/>
              <a:cs typeface="+mn-cs"/>
            </a:rPr>
            <a:t>compiler</a:t>
          </a:r>
          <a:r>
            <a:rPr lang="en-US" dirty="0" smtClean="0">
              <a:solidFill>
                <a:sysClr val="window" lastClr="FFFFFF"/>
              </a:solidFill>
              <a:latin typeface="Calibri"/>
              <a:ea typeface="+mn-ea"/>
              <a:cs typeface="+mn-cs"/>
            </a:rPr>
            <a:t> translates an entire program before executing it</a:t>
          </a:r>
          <a:endParaRPr lang="en-US" dirty="0">
            <a:solidFill>
              <a:sysClr val="window" lastClr="FFFFFF"/>
            </a:solidFill>
            <a:latin typeface="Calibri"/>
            <a:ea typeface="+mn-ea"/>
            <a:cs typeface="+mn-cs"/>
          </a:endParaRPr>
        </a:p>
      </dgm:t>
    </dgm:pt>
    <dgm:pt modelId="{BD65FDF1-8435-4FE4-8EAE-BCC7CD54108D}" type="parTrans" cxnId="{173412A7-C04A-44A8-9B9D-E82F3B178B67}">
      <dgm:prSet/>
      <dgm:spPr/>
      <dgm:t>
        <a:bodyPr/>
        <a:lstStyle/>
        <a:p>
          <a:endParaRPr lang="en-US"/>
        </a:p>
      </dgm:t>
    </dgm:pt>
    <dgm:pt modelId="{D2444EB8-279B-4248-8AB4-F887C9C50446}" type="sibTrans" cxnId="{173412A7-C04A-44A8-9B9D-E82F3B178B67}">
      <dgm:prSet/>
      <dgm:spPr/>
      <dgm:t>
        <a:bodyPr/>
        <a:lstStyle/>
        <a:p>
          <a:endParaRPr lang="en-US"/>
        </a:p>
      </dgm:t>
    </dgm:pt>
    <dgm:pt modelId="{0591BC97-E4A0-4C14-BAA0-BDA5B8E1EA77}">
      <dgm:prSet phldrT="[Text]"/>
      <dgm:spPr>
        <a:xfrm>
          <a:off x="4267200" y="918972"/>
          <a:ext cx="2674620" cy="1344168"/>
        </a:xfrm>
        <a:noFill/>
        <a:ln w="38100" cap="flat" cmpd="sng" algn="ctr">
          <a:noFill/>
          <a:prstDash val="solid"/>
        </a:ln>
        <a:effectLst>
          <a:outerShdw blurRad="40000" dist="20000" dir="5400000" rotWithShape="0">
            <a:srgbClr val="000000">
              <a:alpha val="38000"/>
            </a:srgbClr>
          </a:outerShdw>
        </a:effectLst>
        <a:sp3d/>
      </dgm:spPr>
      <dgm:t>
        <a:bodyPr/>
        <a:lstStyle/>
        <a:p>
          <a:r>
            <a:rPr lang="en-US" dirty="0" smtClean="0">
              <a:solidFill>
                <a:sysClr val="window" lastClr="FFFFFF"/>
              </a:solidFill>
              <a:latin typeface="Calibri"/>
              <a:ea typeface="+mn-ea"/>
              <a:cs typeface="+mn-cs"/>
            </a:rPr>
            <a:t>An </a:t>
          </a:r>
          <a:r>
            <a:rPr lang="en-US" b="1" dirty="0" smtClean="0">
              <a:solidFill>
                <a:schemeClr val="tx1"/>
              </a:solidFill>
              <a:latin typeface="Calibri"/>
              <a:ea typeface="+mn-ea"/>
              <a:cs typeface="+mn-cs"/>
            </a:rPr>
            <a:t>interpreter</a:t>
          </a:r>
          <a:r>
            <a:rPr lang="en-US" dirty="0" smtClean="0">
              <a:solidFill>
                <a:sysClr val="window" lastClr="FFFFFF"/>
              </a:solidFill>
              <a:latin typeface="Calibri"/>
              <a:ea typeface="+mn-ea"/>
              <a:cs typeface="+mn-cs"/>
            </a:rPr>
            <a:t> converts and executes one code statement at a time</a:t>
          </a:r>
          <a:endParaRPr lang="en-US" dirty="0">
            <a:solidFill>
              <a:sysClr val="window" lastClr="FFFFFF"/>
            </a:solidFill>
            <a:latin typeface="Calibri"/>
            <a:ea typeface="+mn-ea"/>
            <a:cs typeface="+mn-cs"/>
          </a:endParaRPr>
        </a:p>
      </dgm:t>
    </dgm:pt>
    <dgm:pt modelId="{BEF89AAD-214C-4C83-AC13-87DA763FC108}" type="parTrans" cxnId="{F7C919C7-F5E2-440A-BA52-7548EF498E8D}">
      <dgm:prSet/>
      <dgm:spPr/>
      <dgm:t>
        <a:bodyPr/>
        <a:lstStyle/>
        <a:p>
          <a:endParaRPr lang="en-US"/>
        </a:p>
      </dgm:t>
    </dgm:pt>
    <dgm:pt modelId="{56C2ED02-C597-47C2-9E2B-7719A50B6881}" type="sibTrans" cxnId="{F7C919C7-F5E2-440A-BA52-7548EF498E8D}">
      <dgm:prSet/>
      <dgm:spPr/>
      <dgm:t>
        <a:bodyPr/>
        <a:lstStyle/>
        <a:p>
          <a:endParaRPr lang="en-US"/>
        </a:p>
      </dgm:t>
    </dgm:pt>
    <dgm:pt modelId="{3F2FDD8E-942B-4239-AAA0-22DCDD9B74A8}" type="pres">
      <dgm:prSet presAssocID="{996B97BB-0FBA-46BD-86AF-F31587937969}" presName="compositeShape" presStyleCnt="0">
        <dgm:presLayoutVars>
          <dgm:chMax val="2"/>
          <dgm:dir/>
          <dgm:resizeHandles val="exact"/>
        </dgm:presLayoutVars>
      </dgm:prSet>
      <dgm:spPr/>
      <dgm:t>
        <a:bodyPr/>
        <a:lstStyle/>
        <a:p>
          <a:endParaRPr lang="en-US"/>
        </a:p>
      </dgm:t>
    </dgm:pt>
    <dgm:pt modelId="{C1B7D599-CA1C-4B34-AA02-258C92E34615}" type="pres">
      <dgm:prSet presAssocID="{996B97BB-0FBA-46BD-86AF-F31587937969}" presName="ribbon" presStyleLbl="node1" presStyleIdx="0" presStyleCnt="1"/>
      <dgm:spPr>
        <a:xfrm>
          <a:off x="838199" y="0"/>
          <a:ext cx="6858000" cy="2743200"/>
        </a:xfrm>
        <a:prstGeom prst="leftRightRibbon">
          <a:avLst/>
        </a:pr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a:p>
      </dgm:t>
    </dgm:pt>
    <dgm:pt modelId="{20573DC9-433B-4C5A-B433-A651580203AC}" type="pres">
      <dgm:prSet presAssocID="{996B97BB-0FBA-46BD-86AF-F31587937969}" presName="leftArrowText" presStyleLbl="node1" presStyleIdx="0" presStyleCnt="1">
        <dgm:presLayoutVars>
          <dgm:chMax val="0"/>
          <dgm:bulletEnabled val="1"/>
        </dgm:presLayoutVars>
      </dgm:prSet>
      <dgm:spPr>
        <a:prstGeom prst="rect">
          <a:avLst/>
        </a:prstGeom>
      </dgm:spPr>
      <dgm:t>
        <a:bodyPr/>
        <a:lstStyle/>
        <a:p>
          <a:endParaRPr lang="en-US"/>
        </a:p>
      </dgm:t>
    </dgm:pt>
    <dgm:pt modelId="{61A5D27B-60A7-4A25-B76D-10CD81F64571}" type="pres">
      <dgm:prSet presAssocID="{996B97BB-0FBA-46BD-86AF-F31587937969}" presName="rightArrowText" presStyleLbl="node1" presStyleIdx="0" presStyleCnt="1">
        <dgm:presLayoutVars>
          <dgm:chMax val="0"/>
          <dgm:bulletEnabled val="1"/>
        </dgm:presLayoutVars>
      </dgm:prSet>
      <dgm:spPr>
        <a:prstGeom prst="rect">
          <a:avLst/>
        </a:prstGeom>
      </dgm:spPr>
      <dgm:t>
        <a:bodyPr/>
        <a:lstStyle/>
        <a:p>
          <a:endParaRPr lang="en-US"/>
        </a:p>
      </dgm:t>
    </dgm:pt>
  </dgm:ptLst>
  <dgm:cxnLst>
    <dgm:cxn modelId="{3A6549FF-0133-4A5A-A412-DF359F0309E5}" type="presOf" srcId="{01A92B1A-230D-4251-8D83-779D3241F433}" destId="{20573DC9-433B-4C5A-B433-A651580203AC}" srcOrd="0" destOrd="0" presId="urn:microsoft.com/office/officeart/2005/8/layout/arrow6"/>
    <dgm:cxn modelId="{26590E8E-8C8C-44CA-A32F-F2A37E9D9677}" type="presOf" srcId="{0591BC97-E4A0-4C14-BAA0-BDA5B8E1EA77}" destId="{61A5D27B-60A7-4A25-B76D-10CD81F64571}" srcOrd="0" destOrd="0" presId="urn:microsoft.com/office/officeart/2005/8/layout/arrow6"/>
    <dgm:cxn modelId="{F7C919C7-F5E2-440A-BA52-7548EF498E8D}" srcId="{996B97BB-0FBA-46BD-86AF-F31587937969}" destId="{0591BC97-E4A0-4C14-BAA0-BDA5B8E1EA77}" srcOrd="1" destOrd="0" parTransId="{BEF89AAD-214C-4C83-AC13-87DA763FC108}" sibTransId="{56C2ED02-C597-47C2-9E2B-7719A50B6881}"/>
    <dgm:cxn modelId="{DB965BE5-F911-4BB4-8381-3054F29658FD}" type="presOf" srcId="{996B97BB-0FBA-46BD-86AF-F31587937969}" destId="{3F2FDD8E-942B-4239-AAA0-22DCDD9B74A8}" srcOrd="0" destOrd="0" presId="urn:microsoft.com/office/officeart/2005/8/layout/arrow6"/>
    <dgm:cxn modelId="{173412A7-C04A-44A8-9B9D-E82F3B178B67}" srcId="{996B97BB-0FBA-46BD-86AF-F31587937969}" destId="{01A92B1A-230D-4251-8D83-779D3241F433}" srcOrd="0" destOrd="0" parTransId="{BD65FDF1-8435-4FE4-8EAE-BCC7CD54108D}" sibTransId="{D2444EB8-279B-4248-8AB4-F887C9C50446}"/>
    <dgm:cxn modelId="{664A2784-E7B6-4A6E-8397-58787FF8410E}" type="presParOf" srcId="{3F2FDD8E-942B-4239-AAA0-22DCDD9B74A8}" destId="{C1B7D599-CA1C-4B34-AA02-258C92E34615}" srcOrd="0" destOrd="0" presId="urn:microsoft.com/office/officeart/2005/8/layout/arrow6"/>
    <dgm:cxn modelId="{4CFE1EB3-5185-42A2-B95D-FBE346A1DADF}" type="presParOf" srcId="{3F2FDD8E-942B-4239-AAA0-22DCDD9B74A8}" destId="{20573DC9-433B-4C5A-B433-A651580203AC}" srcOrd="1" destOrd="0" presId="urn:microsoft.com/office/officeart/2005/8/layout/arrow6"/>
    <dgm:cxn modelId="{A4BD6B0B-60F8-455C-9DBD-98B413D5FF78}" type="presParOf" srcId="{3F2FDD8E-942B-4239-AAA0-22DCDD9B74A8}" destId="{61A5D27B-60A7-4A25-B76D-10CD81F64571}" srcOrd="2" destOrd="0" presId="urn:microsoft.com/office/officeart/2005/8/layout/arrow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90D09C-1F99-424D-8C27-A9251CECCF2A}" type="doc">
      <dgm:prSet loTypeId="urn:microsoft.com/office/officeart/2005/8/layout/default" loCatId="list" qsTypeId="urn:microsoft.com/office/officeart/2005/8/quickstyle/3d2" qsCatId="3D" csTypeId="urn:microsoft.com/office/officeart/2005/8/colors/accent4_2" csCatId="accent4" phldr="1"/>
      <dgm:spPr/>
      <dgm:t>
        <a:bodyPr/>
        <a:lstStyle/>
        <a:p>
          <a:endParaRPr lang="en-US"/>
        </a:p>
      </dgm:t>
    </dgm:pt>
    <dgm:pt modelId="{476A2648-339E-4C02-9EFA-ED8BC6E450D1}">
      <dgm:prSet phldrT="[Text]"/>
      <dgm:spPr>
        <a:xfrm>
          <a:off x="1207109" y="1586"/>
          <a:ext cx="2224943" cy="133496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Calibri"/>
              <a:ea typeface="+mn-ea"/>
              <a:cs typeface="+mn-cs"/>
            </a:rPr>
            <a:t>Objects can be reused</a:t>
          </a:r>
          <a:endParaRPr lang="en-US" dirty="0">
            <a:solidFill>
              <a:sysClr val="window" lastClr="FFFFFF"/>
            </a:solidFill>
            <a:latin typeface="Calibri"/>
            <a:ea typeface="+mn-ea"/>
            <a:cs typeface="+mn-cs"/>
          </a:endParaRPr>
        </a:p>
      </dgm:t>
    </dgm:pt>
    <dgm:pt modelId="{8280772C-7E6F-4FC7-9479-964167A4BCB5}" type="parTrans" cxnId="{1CE56F01-ED3D-4D96-9A00-B234E13492E0}">
      <dgm:prSet/>
      <dgm:spPr/>
      <dgm:t>
        <a:bodyPr/>
        <a:lstStyle/>
        <a:p>
          <a:endParaRPr lang="en-US"/>
        </a:p>
      </dgm:t>
    </dgm:pt>
    <dgm:pt modelId="{60AC2989-7463-48F7-9167-5C7B0BE10B17}" type="sibTrans" cxnId="{1CE56F01-ED3D-4D96-9A00-B234E13492E0}">
      <dgm:prSet/>
      <dgm:spPr/>
      <dgm:t>
        <a:bodyPr/>
        <a:lstStyle/>
        <a:p>
          <a:endParaRPr lang="en-US"/>
        </a:p>
      </dgm:t>
    </dgm:pt>
    <dgm:pt modelId="{F919ACB3-5BEA-49FC-B6F9-60A8B6429625}">
      <dgm:prSet phldrT="[Text]"/>
      <dgm:spPr>
        <a:xfrm>
          <a:off x="3654547" y="1586"/>
          <a:ext cx="2224943" cy="133496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Calibri"/>
              <a:ea typeface="+mn-ea"/>
              <a:cs typeface="+mn-cs"/>
            </a:rPr>
            <a:t>Programmers create applications faster</a:t>
          </a:r>
          <a:endParaRPr lang="en-US" dirty="0">
            <a:solidFill>
              <a:sysClr val="window" lastClr="FFFFFF"/>
            </a:solidFill>
            <a:latin typeface="Calibri"/>
            <a:ea typeface="+mn-ea"/>
            <a:cs typeface="+mn-cs"/>
          </a:endParaRPr>
        </a:p>
      </dgm:t>
    </dgm:pt>
    <dgm:pt modelId="{54010D0E-BCEC-4C3D-89F2-02A97F83EA4C}" type="parTrans" cxnId="{97666446-6DA3-4548-9B17-FB5B46DA5B49}">
      <dgm:prSet/>
      <dgm:spPr/>
      <dgm:t>
        <a:bodyPr/>
        <a:lstStyle/>
        <a:p>
          <a:endParaRPr lang="en-US"/>
        </a:p>
      </dgm:t>
    </dgm:pt>
    <dgm:pt modelId="{1FF67ABD-B3B2-423A-9592-D71591911F03}" type="sibTrans" cxnId="{97666446-6DA3-4548-9B17-FB5B46DA5B49}">
      <dgm:prSet/>
      <dgm:spPr/>
      <dgm:t>
        <a:bodyPr/>
        <a:lstStyle/>
        <a:p>
          <a:endParaRPr lang="en-US"/>
        </a:p>
      </dgm:t>
    </dgm:pt>
    <dgm:pt modelId="{9553B77A-5634-4BBC-B330-014F0C5960D6}">
      <dgm:prSet phldrT="[Text]"/>
      <dgm:spPr>
        <a:xfrm>
          <a:off x="1207109" y="1559047"/>
          <a:ext cx="2224943" cy="133496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Calibri"/>
              <a:ea typeface="+mn-ea"/>
              <a:cs typeface="+mn-cs"/>
            </a:rPr>
            <a:t>Work well in a </a:t>
          </a:r>
          <a:r>
            <a:rPr lang="en-US" b="1" dirty="0" smtClean="0">
              <a:solidFill>
                <a:sysClr val="window" lastClr="FFFFFF"/>
              </a:solidFill>
              <a:latin typeface="Calibri"/>
              <a:ea typeface="+mn-ea"/>
              <a:cs typeface="+mn-cs"/>
            </a:rPr>
            <a:t>RAD</a:t>
          </a:r>
          <a:r>
            <a:rPr lang="en-US" b="0" dirty="0" smtClean="0">
              <a:solidFill>
                <a:sysClr val="window" lastClr="FFFFFF"/>
              </a:solidFill>
              <a:latin typeface="Calibri"/>
              <a:ea typeface="+mn-ea"/>
              <a:cs typeface="+mn-cs"/>
            </a:rPr>
            <a:t> environment</a:t>
          </a:r>
          <a:endParaRPr lang="en-US" dirty="0">
            <a:solidFill>
              <a:sysClr val="window" lastClr="FFFFFF"/>
            </a:solidFill>
            <a:latin typeface="Calibri"/>
            <a:ea typeface="+mn-ea"/>
            <a:cs typeface="+mn-cs"/>
          </a:endParaRPr>
        </a:p>
      </dgm:t>
    </dgm:pt>
    <dgm:pt modelId="{7A0334EE-8B04-4C83-9246-52A0B67D2ADD}" type="parTrans" cxnId="{C8D2B7B7-FF7D-4851-9199-71DC07E6ADA3}">
      <dgm:prSet/>
      <dgm:spPr/>
      <dgm:t>
        <a:bodyPr/>
        <a:lstStyle/>
        <a:p>
          <a:endParaRPr lang="en-US"/>
        </a:p>
      </dgm:t>
    </dgm:pt>
    <dgm:pt modelId="{4776F9F0-24F0-4FD7-9266-D8F15F41A89A}" type="sibTrans" cxnId="{C8D2B7B7-FF7D-4851-9199-71DC07E6ADA3}">
      <dgm:prSet/>
      <dgm:spPr/>
      <dgm:t>
        <a:bodyPr/>
        <a:lstStyle/>
        <a:p>
          <a:endParaRPr lang="en-US"/>
        </a:p>
      </dgm:t>
    </dgm:pt>
    <dgm:pt modelId="{4A10DF76-FA67-4C27-826A-999626E05BAA}">
      <dgm:prSet phldrT="[Text]"/>
      <dgm:spPr>
        <a:xfrm>
          <a:off x="3654547" y="1559047"/>
          <a:ext cx="2224943" cy="133496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Calibri"/>
              <a:ea typeface="+mn-ea"/>
              <a:cs typeface="+mn-cs"/>
            </a:rPr>
            <a:t>Most program development tools are </a:t>
          </a:r>
          <a:r>
            <a:rPr lang="en-US" b="1" dirty="0" smtClean="0">
              <a:solidFill>
                <a:sysClr val="window" lastClr="FFFFFF"/>
              </a:solidFill>
              <a:latin typeface="Calibri"/>
              <a:ea typeface="+mn-ea"/>
              <a:cs typeface="+mn-cs"/>
            </a:rPr>
            <a:t>IDE</a:t>
          </a:r>
          <a:r>
            <a:rPr lang="en-US" dirty="0" smtClean="0">
              <a:solidFill>
                <a:sysClr val="window" lastClr="FFFFFF"/>
              </a:solidFill>
              <a:latin typeface="Calibri"/>
              <a:ea typeface="+mn-ea"/>
              <a:cs typeface="+mn-cs"/>
            </a:rPr>
            <a:t>s</a:t>
          </a:r>
          <a:endParaRPr lang="en-US" dirty="0">
            <a:solidFill>
              <a:sysClr val="window" lastClr="FFFFFF"/>
            </a:solidFill>
            <a:latin typeface="Calibri"/>
            <a:ea typeface="+mn-ea"/>
            <a:cs typeface="+mn-cs"/>
          </a:endParaRPr>
        </a:p>
      </dgm:t>
    </dgm:pt>
    <dgm:pt modelId="{E5FF0E03-6548-4FC2-AE3E-200EB54D7EAD}" type="parTrans" cxnId="{5BB50D9F-1FFC-41A1-9700-67FD179FAD7C}">
      <dgm:prSet/>
      <dgm:spPr/>
      <dgm:t>
        <a:bodyPr/>
        <a:lstStyle/>
        <a:p>
          <a:endParaRPr lang="en-US"/>
        </a:p>
      </dgm:t>
    </dgm:pt>
    <dgm:pt modelId="{576C5102-5A6E-40ED-BE49-56DBA375CE1C}" type="sibTrans" cxnId="{5BB50D9F-1FFC-41A1-9700-67FD179FAD7C}">
      <dgm:prSet/>
      <dgm:spPr/>
      <dgm:t>
        <a:bodyPr/>
        <a:lstStyle/>
        <a:p>
          <a:endParaRPr lang="en-US"/>
        </a:p>
      </dgm:t>
    </dgm:pt>
    <dgm:pt modelId="{FB5FE26E-C55E-4241-B0DB-363270DBD3E5}" type="pres">
      <dgm:prSet presAssocID="{9490D09C-1F99-424D-8C27-A9251CECCF2A}" presName="diagram" presStyleCnt="0">
        <dgm:presLayoutVars>
          <dgm:dir/>
          <dgm:resizeHandles val="exact"/>
        </dgm:presLayoutVars>
      </dgm:prSet>
      <dgm:spPr/>
      <dgm:t>
        <a:bodyPr/>
        <a:lstStyle/>
        <a:p>
          <a:endParaRPr lang="en-US"/>
        </a:p>
      </dgm:t>
    </dgm:pt>
    <dgm:pt modelId="{E9639DFF-0C4F-4003-A9FA-58AD60E9592A}" type="pres">
      <dgm:prSet presAssocID="{476A2648-339E-4C02-9EFA-ED8BC6E450D1}" presName="node" presStyleLbl="node1" presStyleIdx="0" presStyleCnt="4">
        <dgm:presLayoutVars>
          <dgm:bulletEnabled val="1"/>
        </dgm:presLayoutVars>
      </dgm:prSet>
      <dgm:spPr>
        <a:prstGeom prst="rect">
          <a:avLst/>
        </a:prstGeom>
      </dgm:spPr>
      <dgm:t>
        <a:bodyPr/>
        <a:lstStyle/>
        <a:p>
          <a:endParaRPr lang="en-US"/>
        </a:p>
      </dgm:t>
    </dgm:pt>
    <dgm:pt modelId="{055364A7-32CD-4761-B0EA-ECAA250A38BB}" type="pres">
      <dgm:prSet presAssocID="{60AC2989-7463-48F7-9167-5C7B0BE10B17}" presName="sibTrans" presStyleCnt="0"/>
      <dgm:spPr/>
    </dgm:pt>
    <dgm:pt modelId="{A2F4975E-C778-489B-93DD-F6638438BF2F}" type="pres">
      <dgm:prSet presAssocID="{F919ACB3-5BEA-49FC-B6F9-60A8B6429625}" presName="node" presStyleLbl="node1" presStyleIdx="1" presStyleCnt="4">
        <dgm:presLayoutVars>
          <dgm:bulletEnabled val="1"/>
        </dgm:presLayoutVars>
      </dgm:prSet>
      <dgm:spPr>
        <a:prstGeom prst="rect">
          <a:avLst/>
        </a:prstGeom>
      </dgm:spPr>
      <dgm:t>
        <a:bodyPr/>
        <a:lstStyle/>
        <a:p>
          <a:endParaRPr lang="en-US"/>
        </a:p>
      </dgm:t>
    </dgm:pt>
    <dgm:pt modelId="{5298B73F-98BE-4A12-A049-6418E53E3C14}" type="pres">
      <dgm:prSet presAssocID="{1FF67ABD-B3B2-423A-9592-D71591911F03}" presName="sibTrans" presStyleCnt="0"/>
      <dgm:spPr/>
    </dgm:pt>
    <dgm:pt modelId="{8E4E3210-316A-4E36-9DA6-7393358BB2D0}" type="pres">
      <dgm:prSet presAssocID="{9553B77A-5634-4BBC-B330-014F0C5960D6}" presName="node" presStyleLbl="node1" presStyleIdx="2" presStyleCnt="4">
        <dgm:presLayoutVars>
          <dgm:bulletEnabled val="1"/>
        </dgm:presLayoutVars>
      </dgm:prSet>
      <dgm:spPr>
        <a:prstGeom prst="rect">
          <a:avLst/>
        </a:prstGeom>
      </dgm:spPr>
      <dgm:t>
        <a:bodyPr/>
        <a:lstStyle/>
        <a:p>
          <a:endParaRPr lang="en-US"/>
        </a:p>
      </dgm:t>
    </dgm:pt>
    <dgm:pt modelId="{3182D114-7B97-4C7B-A950-22EDF9338AFC}" type="pres">
      <dgm:prSet presAssocID="{4776F9F0-24F0-4FD7-9266-D8F15F41A89A}" presName="sibTrans" presStyleCnt="0"/>
      <dgm:spPr/>
    </dgm:pt>
    <dgm:pt modelId="{DF14931C-A338-49AF-8BB4-05F355754E59}" type="pres">
      <dgm:prSet presAssocID="{4A10DF76-FA67-4C27-826A-999626E05BAA}" presName="node" presStyleLbl="node1" presStyleIdx="3" presStyleCnt="4">
        <dgm:presLayoutVars>
          <dgm:bulletEnabled val="1"/>
        </dgm:presLayoutVars>
      </dgm:prSet>
      <dgm:spPr>
        <a:prstGeom prst="rect">
          <a:avLst/>
        </a:prstGeom>
      </dgm:spPr>
      <dgm:t>
        <a:bodyPr/>
        <a:lstStyle/>
        <a:p>
          <a:endParaRPr lang="en-US"/>
        </a:p>
      </dgm:t>
    </dgm:pt>
  </dgm:ptLst>
  <dgm:cxnLst>
    <dgm:cxn modelId="{1CE56F01-ED3D-4D96-9A00-B234E13492E0}" srcId="{9490D09C-1F99-424D-8C27-A9251CECCF2A}" destId="{476A2648-339E-4C02-9EFA-ED8BC6E450D1}" srcOrd="0" destOrd="0" parTransId="{8280772C-7E6F-4FC7-9479-964167A4BCB5}" sibTransId="{60AC2989-7463-48F7-9167-5C7B0BE10B17}"/>
    <dgm:cxn modelId="{503CF835-5CF6-4B11-BF3D-B8AD3D837BCF}" type="presOf" srcId="{9490D09C-1F99-424D-8C27-A9251CECCF2A}" destId="{FB5FE26E-C55E-4241-B0DB-363270DBD3E5}" srcOrd="0" destOrd="0" presId="urn:microsoft.com/office/officeart/2005/8/layout/default"/>
    <dgm:cxn modelId="{8BCF6D3E-1A9F-40A8-A7BB-8C4C06AB1EE5}" type="presOf" srcId="{476A2648-339E-4C02-9EFA-ED8BC6E450D1}" destId="{E9639DFF-0C4F-4003-A9FA-58AD60E9592A}" srcOrd="0" destOrd="0" presId="urn:microsoft.com/office/officeart/2005/8/layout/default"/>
    <dgm:cxn modelId="{3260AB82-9A44-41F6-BD01-5A060BBDF3D7}" type="presOf" srcId="{4A10DF76-FA67-4C27-826A-999626E05BAA}" destId="{DF14931C-A338-49AF-8BB4-05F355754E59}" srcOrd="0" destOrd="0" presId="urn:microsoft.com/office/officeart/2005/8/layout/default"/>
    <dgm:cxn modelId="{97666446-6DA3-4548-9B17-FB5B46DA5B49}" srcId="{9490D09C-1F99-424D-8C27-A9251CECCF2A}" destId="{F919ACB3-5BEA-49FC-B6F9-60A8B6429625}" srcOrd="1" destOrd="0" parTransId="{54010D0E-BCEC-4C3D-89F2-02A97F83EA4C}" sibTransId="{1FF67ABD-B3B2-423A-9592-D71591911F03}"/>
    <dgm:cxn modelId="{5BB50D9F-1FFC-41A1-9700-67FD179FAD7C}" srcId="{9490D09C-1F99-424D-8C27-A9251CECCF2A}" destId="{4A10DF76-FA67-4C27-826A-999626E05BAA}" srcOrd="3" destOrd="0" parTransId="{E5FF0E03-6548-4FC2-AE3E-200EB54D7EAD}" sibTransId="{576C5102-5A6E-40ED-BE49-56DBA375CE1C}"/>
    <dgm:cxn modelId="{48A16837-EE41-41C7-BEF0-079AB8F0DA70}" type="presOf" srcId="{F919ACB3-5BEA-49FC-B6F9-60A8B6429625}" destId="{A2F4975E-C778-489B-93DD-F6638438BF2F}" srcOrd="0" destOrd="0" presId="urn:microsoft.com/office/officeart/2005/8/layout/default"/>
    <dgm:cxn modelId="{C8D2B7B7-FF7D-4851-9199-71DC07E6ADA3}" srcId="{9490D09C-1F99-424D-8C27-A9251CECCF2A}" destId="{9553B77A-5634-4BBC-B330-014F0C5960D6}" srcOrd="2" destOrd="0" parTransId="{7A0334EE-8B04-4C83-9246-52A0B67D2ADD}" sibTransId="{4776F9F0-24F0-4FD7-9266-D8F15F41A89A}"/>
    <dgm:cxn modelId="{FC933A44-683E-40B2-A1AC-B7A82414FC44}" type="presOf" srcId="{9553B77A-5634-4BBC-B330-014F0C5960D6}" destId="{8E4E3210-316A-4E36-9DA6-7393358BB2D0}" srcOrd="0" destOrd="0" presId="urn:microsoft.com/office/officeart/2005/8/layout/default"/>
    <dgm:cxn modelId="{AD369B87-37A8-49FC-B7BE-DE170CB1950B}" type="presParOf" srcId="{FB5FE26E-C55E-4241-B0DB-363270DBD3E5}" destId="{E9639DFF-0C4F-4003-A9FA-58AD60E9592A}" srcOrd="0" destOrd="0" presId="urn:microsoft.com/office/officeart/2005/8/layout/default"/>
    <dgm:cxn modelId="{6B542A81-462F-4647-9A58-896D31F3C381}" type="presParOf" srcId="{FB5FE26E-C55E-4241-B0DB-363270DBD3E5}" destId="{055364A7-32CD-4761-B0EA-ECAA250A38BB}" srcOrd="1" destOrd="0" presId="urn:microsoft.com/office/officeart/2005/8/layout/default"/>
    <dgm:cxn modelId="{21E8AC92-91F1-4D18-B2BA-C04B98961262}" type="presParOf" srcId="{FB5FE26E-C55E-4241-B0DB-363270DBD3E5}" destId="{A2F4975E-C778-489B-93DD-F6638438BF2F}" srcOrd="2" destOrd="0" presId="urn:microsoft.com/office/officeart/2005/8/layout/default"/>
    <dgm:cxn modelId="{E2A1DC39-2A4C-429C-8418-133268CF0714}" type="presParOf" srcId="{FB5FE26E-C55E-4241-B0DB-363270DBD3E5}" destId="{5298B73F-98BE-4A12-A049-6418E53E3C14}" srcOrd="3" destOrd="0" presId="urn:microsoft.com/office/officeart/2005/8/layout/default"/>
    <dgm:cxn modelId="{9ABCF2C4-8387-47A4-BB83-03435D1B04FD}" type="presParOf" srcId="{FB5FE26E-C55E-4241-B0DB-363270DBD3E5}" destId="{8E4E3210-316A-4E36-9DA6-7393358BB2D0}" srcOrd="4" destOrd="0" presId="urn:microsoft.com/office/officeart/2005/8/layout/default"/>
    <dgm:cxn modelId="{604DEB99-CC95-4409-AEE5-6CE2413DAD4F}" type="presParOf" srcId="{FB5FE26E-C55E-4241-B0DB-363270DBD3E5}" destId="{3182D114-7B97-4C7B-A950-22EDF9338AFC}" srcOrd="5" destOrd="0" presId="urn:microsoft.com/office/officeart/2005/8/layout/default"/>
    <dgm:cxn modelId="{1F19A28C-8C46-4139-A436-1FA8100B1F40}" type="presParOf" srcId="{FB5FE26E-C55E-4241-B0DB-363270DBD3E5}" destId="{DF14931C-A338-49AF-8BB4-05F355754E59}" srcOrd="6" destOrd="0" presId="urn:microsoft.com/office/officeart/2005/8/layout/defaul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01ABA8-FDC9-43BF-87AF-A560752171CE}" type="doc">
      <dgm:prSet loTypeId="urn:microsoft.com/office/officeart/2005/8/layout/default" loCatId="list" qsTypeId="urn:microsoft.com/office/officeart/2005/8/quickstyle/simple3" qsCatId="simple" csTypeId="urn:microsoft.com/office/officeart/2005/8/colors/accent4_2" csCatId="accent4" phldr="1"/>
      <dgm:spPr/>
      <dgm:t>
        <a:bodyPr/>
        <a:lstStyle/>
        <a:p>
          <a:endParaRPr lang="en-US"/>
        </a:p>
      </dgm:t>
    </dgm:pt>
    <dgm:pt modelId="{4F5F2D35-9449-443A-BAF8-8799A60153FB}">
      <dgm:prSet phldrT="[Text]"/>
      <dgm:spPr>
        <a:xfrm>
          <a:off x="744" y="310455"/>
          <a:ext cx="2902148" cy="1741289"/>
        </a:xfr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dirty="0" smtClean="0">
              <a:solidFill>
                <a:sysClr val="windowText" lastClr="000000"/>
              </a:solidFill>
              <a:latin typeface="Calibri"/>
              <a:ea typeface="+mn-ea"/>
              <a:cs typeface="+mn-cs"/>
            </a:rPr>
            <a:t>CLR (Common Language Runtime)</a:t>
          </a:r>
          <a:endParaRPr lang="en-US" dirty="0">
            <a:solidFill>
              <a:sysClr val="windowText" lastClr="000000"/>
            </a:solidFill>
            <a:latin typeface="Calibri"/>
            <a:ea typeface="+mn-ea"/>
            <a:cs typeface="+mn-cs"/>
          </a:endParaRPr>
        </a:p>
      </dgm:t>
    </dgm:pt>
    <dgm:pt modelId="{CCA35227-48E5-46D6-86F0-7FEF3953DA23}" type="parTrans" cxnId="{968F633D-079C-4E50-AB78-69E3DE11A622}">
      <dgm:prSet/>
      <dgm:spPr/>
      <dgm:t>
        <a:bodyPr/>
        <a:lstStyle/>
        <a:p>
          <a:endParaRPr lang="en-US"/>
        </a:p>
      </dgm:t>
    </dgm:pt>
    <dgm:pt modelId="{BDEA1DE8-AD90-407B-85B8-72C33917F1FF}" type="sibTrans" cxnId="{968F633D-079C-4E50-AB78-69E3DE11A622}">
      <dgm:prSet/>
      <dgm:spPr/>
      <dgm:t>
        <a:bodyPr/>
        <a:lstStyle/>
        <a:p>
          <a:endParaRPr lang="en-US"/>
        </a:p>
      </dgm:t>
    </dgm:pt>
    <dgm:pt modelId="{9D2608B9-8391-49C1-9082-DAD06F9163A7}">
      <dgm:prSet phldrT="[Text]"/>
      <dgm:spPr>
        <a:xfrm>
          <a:off x="3193107" y="310455"/>
          <a:ext cx="2902148" cy="1741289"/>
        </a:xfr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dirty="0" smtClean="0">
              <a:solidFill>
                <a:sysClr val="windowText" lastClr="000000"/>
              </a:solidFill>
              <a:latin typeface="Calibri"/>
              <a:ea typeface="+mn-ea"/>
              <a:cs typeface="+mn-cs"/>
            </a:rPr>
            <a:t>Classes</a:t>
          </a:r>
          <a:endParaRPr lang="en-US" dirty="0">
            <a:solidFill>
              <a:sysClr val="windowText" lastClr="000000"/>
            </a:solidFill>
            <a:latin typeface="Calibri"/>
            <a:ea typeface="+mn-ea"/>
            <a:cs typeface="+mn-cs"/>
          </a:endParaRPr>
        </a:p>
      </dgm:t>
    </dgm:pt>
    <dgm:pt modelId="{A83C196D-61ED-472E-9A6F-6BA2AAA26C1E}" type="parTrans" cxnId="{AB69BDDE-215E-4248-B99F-084D8AF9AB92}">
      <dgm:prSet/>
      <dgm:spPr/>
      <dgm:t>
        <a:bodyPr/>
        <a:lstStyle/>
        <a:p>
          <a:endParaRPr lang="en-US"/>
        </a:p>
      </dgm:t>
    </dgm:pt>
    <dgm:pt modelId="{356D9FE2-CCC6-4A67-BD6A-050992FF6DAC}" type="sibTrans" cxnId="{AB69BDDE-215E-4248-B99F-084D8AF9AB92}">
      <dgm:prSet/>
      <dgm:spPr/>
      <dgm:t>
        <a:bodyPr/>
        <a:lstStyle/>
        <a:p>
          <a:endParaRPr lang="en-US"/>
        </a:p>
      </dgm:t>
    </dgm:pt>
    <dgm:pt modelId="{B612D14A-0F9E-4070-B7F1-905776B577A0}" type="pres">
      <dgm:prSet presAssocID="{5801ABA8-FDC9-43BF-87AF-A560752171CE}" presName="diagram" presStyleCnt="0">
        <dgm:presLayoutVars>
          <dgm:dir/>
          <dgm:resizeHandles val="exact"/>
        </dgm:presLayoutVars>
      </dgm:prSet>
      <dgm:spPr/>
      <dgm:t>
        <a:bodyPr/>
        <a:lstStyle/>
        <a:p>
          <a:endParaRPr lang="en-US"/>
        </a:p>
      </dgm:t>
    </dgm:pt>
    <dgm:pt modelId="{9410B35E-8FC9-4A86-B23C-D4E83223ABE0}" type="pres">
      <dgm:prSet presAssocID="{4F5F2D35-9449-443A-BAF8-8799A60153FB}" presName="node" presStyleLbl="node1" presStyleIdx="0" presStyleCnt="2">
        <dgm:presLayoutVars>
          <dgm:bulletEnabled val="1"/>
        </dgm:presLayoutVars>
      </dgm:prSet>
      <dgm:spPr>
        <a:prstGeom prst="snipRoundRect">
          <a:avLst/>
        </a:prstGeom>
      </dgm:spPr>
      <dgm:t>
        <a:bodyPr/>
        <a:lstStyle/>
        <a:p>
          <a:endParaRPr lang="en-US"/>
        </a:p>
      </dgm:t>
    </dgm:pt>
    <dgm:pt modelId="{B7E2F260-D7D6-4BBA-A5F2-76E058E57319}" type="pres">
      <dgm:prSet presAssocID="{BDEA1DE8-AD90-407B-85B8-72C33917F1FF}" presName="sibTrans" presStyleCnt="0"/>
      <dgm:spPr/>
    </dgm:pt>
    <dgm:pt modelId="{80051502-1446-4DE0-B2C2-0DDF4ED35D2C}" type="pres">
      <dgm:prSet presAssocID="{9D2608B9-8391-49C1-9082-DAD06F9163A7}" presName="node" presStyleLbl="node1" presStyleIdx="1" presStyleCnt="2">
        <dgm:presLayoutVars>
          <dgm:bulletEnabled val="1"/>
        </dgm:presLayoutVars>
      </dgm:prSet>
      <dgm:spPr>
        <a:prstGeom prst="snipRoundRect">
          <a:avLst/>
        </a:prstGeom>
      </dgm:spPr>
      <dgm:t>
        <a:bodyPr/>
        <a:lstStyle/>
        <a:p>
          <a:endParaRPr lang="en-US"/>
        </a:p>
      </dgm:t>
    </dgm:pt>
  </dgm:ptLst>
  <dgm:cxnLst>
    <dgm:cxn modelId="{E3F934ED-529F-41E4-9293-74C11FBA6975}" type="presOf" srcId="{9D2608B9-8391-49C1-9082-DAD06F9163A7}" destId="{80051502-1446-4DE0-B2C2-0DDF4ED35D2C}" srcOrd="0" destOrd="0" presId="urn:microsoft.com/office/officeart/2005/8/layout/default"/>
    <dgm:cxn modelId="{AB69BDDE-215E-4248-B99F-084D8AF9AB92}" srcId="{5801ABA8-FDC9-43BF-87AF-A560752171CE}" destId="{9D2608B9-8391-49C1-9082-DAD06F9163A7}" srcOrd="1" destOrd="0" parTransId="{A83C196D-61ED-472E-9A6F-6BA2AAA26C1E}" sibTransId="{356D9FE2-CCC6-4A67-BD6A-050992FF6DAC}"/>
    <dgm:cxn modelId="{143CF4B0-CAC9-4CAA-8717-72007FE47ADE}" type="presOf" srcId="{5801ABA8-FDC9-43BF-87AF-A560752171CE}" destId="{B612D14A-0F9E-4070-B7F1-905776B577A0}" srcOrd="0" destOrd="0" presId="urn:microsoft.com/office/officeart/2005/8/layout/default"/>
    <dgm:cxn modelId="{968F633D-079C-4E50-AB78-69E3DE11A622}" srcId="{5801ABA8-FDC9-43BF-87AF-A560752171CE}" destId="{4F5F2D35-9449-443A-BAF8-8799A60153FB}" srcOrd="0" destOrd="0" parTransId="{CCA35227-48E5-46D6-86F0-7FEF3953DA23}" sibTransId="{BDEA1DE8-AD90-407B-85B8-72C33917F1FF}"/>
    <dgm:cxn modelId="{6248F133-4A33-4AB4-A164-F875EED214D4}" type="presOf" srcId="{4F5F2D35-9449-443A-BAF8-8799A60153FB}" destId="{9410B35E-8FC9-4A86-B23C-D4E83223ABE0}" srcOrd="0" destOrd="0" presId="urn:microsoft.com/office/officeart/2005/8/layout/default"/>
    <dgm:cxn modelId="{7ABCD2CB-9C2C-4260-97FE-9B5340645D3B}" type="presParOf" srcId="{B612D14A-0F9E-4070-B7F1-905776B577A0}" destId="{9410B35E-8FC9-4A86-B23C-D4E83223ABE0}" srcOrd="0" destOrd="0" presId="urn:microsoft.com/office/officeart/2005/8/layout/default"/>
    <dgm:cxn modelId="{1038B0B1-6582-4920-9B4C-5D109CCD61A4}" type="presParOf" srcId="{B612D14A-0F9E-4070-B7F1-905776B577A0}" destId="{B7E2F260-D7D6-4BBA-A5F2-76E058E57319}" srcOrd="1" destOrd="0" presId="urn:microsoft.com/office/officeart/2005/8/layout/default"/>
    <dgm:cxn modelId="{54245027-E582-4BD0-B611-5A2CAC1FEF00}" type="presParOf" srcId="{B612D14A-0F9E-4070-B7F1-905776B577A0}" destId="{80051502-1446-4DE0-B2C2-0DDF4ED35D2C}" srcOrd="2"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29E1BB-8B88-428F-B42B-42277B18E2B9}" type="doc">
      <dgm:prSet loTypeId="urn:microsoft.com/office/officeart/2005/8/layout/hList3" loCatId="list" qsTypeId="urn:microsoft.com/office/officeart/2005/8/quickstyle/3d2" qsCatId="3D" csTypeId="urn:microsoft.com/office/officeart/2005/8/colors/accent4_1" csCatId="accent4" phldr="1"/>
      <dgm:spPr/>
      <dgm:t>
        <a:bodyPr/>
        <a:lstStyle/>
        <a:p>
          <a:endParaRPr lang="en-US"/>
        </a:p>
      </dgm:t>
    </dgm:pt>
    <dgm:pt modelId="{97D81971-B0A5-40E9-9F0F-A1D98ACAD733}">
      <dgm:prSet phldrT="[Text]"/>
      <dgm:spPr>
        <a:xfrm>
          <a:off x="0" y="0"/>
          <a:ext cx="8839200" cy="1394460"/>
        </a:xfrm>
        <a:solidFill>
          <a:srgbClr val="8064A2">
            <a:shade val="8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gm:spPr>
      <dgm:t>
        <a:bodyPr/>
        <a:lstStyle/>
        <a:p>
          <a:r>
            <a:rPr lang="en-US" b="1" dirty="0" smtClean="0">
              <a:solidFill>
                <a:sysClr val="window" lastClr="FFFFFF">
                  <a:hueOff val="0"/>
                  <a:satOff val="0"/>
                  <a:lumOff val="0"/>
                  <a:alphaOff val="0"/>
                </a:sysClr>
              </a:solidFill>
              <a:latin typeface="Calibri"/>
              <a:ea typeface="+mn-ea"/>
              <a:cs typeface="+mn-cs"/>
            </a:rPr>
            <a:t>Visual Studio</a:t>
          </a:r>
          <a:r>
            <a:rPr lang="en-US" b="0" dirty="0" smtClean="0">
              <a:solidFill>
                <a:sysClr val="window" lastClr="FFFFFF">
                  <a:hueOff val="0"/>
                  <a:satOff val="0"/>
                  <a:lumOff val="0"/>
                  <a:alphaOff val="0"/>
                </a:sysClr>
              </a:solidFill>
              <a:latin typeface="Calibri"/>
              <a:ea typeface="+mn-ea"/>
              <a:cs typeface="+mn-cs"/>
            </a:rPr>
            <a:t> is Microsoft’s suite of program development tools</a:t>
          </a:r>
          <a:endParaRPr lang="en-US" b="1" dirty="0">
            <a:solidFill>
              <a:sysClr val="window" lastClr="FFFFFF">
                <a:hueOff val="0"/>
                <a:satOff val="0"/>
                <a:lumOff val="0"/>
                <a:alphaOff val="0"/>
              </a:sysClr>
            </a:solidFill>
            <a:latin typeface="Calibri"/>
            <a:ea typeface="+mn-ea"/>
            <a:cs typeface="+mn-cs"/>
          </a:endParaRPr>
        </a:p>
      </dgm:t>
    </dgm:pt>
    <dgm:pt modelId="{05173D62-DF74-45E0-A1B0-EA3CD0E4D071}" type="parTrans" cxnId="{849BAB02-D779-458E-B1E5-D0BAE946EA0C}">
      <dgm:prSet/>
      <dgm:spPr/>
      <dgm:t>
        <a:bodyPr/>
        <a:lstStyle/>
        <a:p>
          <a:endParaRPr lang="en-US"/>
        </a:p>
      </dgm:t>
    </dgm:pt>
    <dgm:pt modelId="{E5E48EBF-390F-402C-A3CB-A1005B88D941}" type="sibTrans" cxnId="{849BAB02-D779-458E-B1E5-D0BAE946EA0C}">
      <dgm:prSet/>
      <dgm:spPr/>
      <dgm:t>
        <a:bodyPr/>
        <a:lstStyle/>
        <a:p>
          <a:endParaRPr lang="en-US"/>
        </a:p>
      </dgm:t>
    </dgm:pt>
    <dgm:pt modelId="{18774568-5D04-4FA5-80E4-C862FB1DE2E5}">
      <dgm:prSet phldrT="[Text]"/>
      <dgm:spPr>
        <a:xfrm>
          <a:off x="4316" y="1394460"/>
          <a:ext cx="2943522" cy="2928366"/>
        </a:xfr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dirty="0" smtClean="0">
              <a:solidFill>
                <a:srgbClr val="67588E"/>
              </a:solidFill>
              <a:latin typeface="Calibri"/>
              <a:ea typeface="+mn-ea"/>
              <a:cs typeface="+mn-cs"/>
            </a:rPr>
            <a:t>Visual Basic</a:t>
          </a:r>
          <a:r>
            <a:rPr lang="en-US" b="0" dirty="0" smtClean="0">
              <a:solidFill>
                <a:srgbClr val="67588E"/>
              </a:solidFill>
              <a:latin typeface="Calibri"/>
              <a:ea typeface="+mn-ea"/>
              <a:cs typeface="+mn-cs"/>
            </a:rPr>
            <a:t> </a:t>
          </a:r>
          <a:r>
            <a:rPr lang="en-US" b="0" dirty="0" smtClean="0">
              <a:solidFill>
                <a:sysClr val="windowText" lastClr="000000">
                  <a:hueOff val="0"/>
                  <a:satOff val="0"/>
                  <a:lumOff val="0"/>
                  <a:alphaOff val="0"/>
                </a:sysClr>
              </a:solidFill>
              <a:latin typeface="Calibri"/>
              <a:ea typeface="+mn-ea"/>
              <a:cs typeface="+mn-cs"/>
            </a:rPr>
            <a:t>is based on the BASIC programming language</a:t>
          </a:r>
          <a:endParaRPr lang="en-US" b="1" dirty="0">
            <a:solidFill>
              <a:sysClr val="windowText" lastClr="000000">
                <a:hueOff val="0"/>
                <a:satOff val="0"/>
                <a:lumOff val="0"/>
                <a:alphaOff val="0"/>
              </a:sysClr>
            </a:solidFill>
            <a:latin typeface="Calibri"/>
            <a:ea typeface="+mn-ea"/>
            <a:cs typeface="+mn-cs"/>
          </a:endParaRPr>
        </a:p>
      </dgm:t>
    </dgm:pt>
    <dgm:pt modelId="{25208F0C-F482-412E-806A-A16E58B7BAB4}" type="parTrans" cxnId="{9A45FF64-50A7-4FA2-8CE3-2DAC7153E31A}">
      <dgm:prSet/>
      <dgm:spPr/>
      <dgm:t>
        <a:bodyPr/>
        <a:lstStyle/>
        <a:p>
          <a:endParaRPr lang="en-US"/>
        </a:p>
      </dgm:t>
    </dgm:pt>
    <dgm:pt modelId="{090DC04C-D147-4CEA-9FB2-464664057A83}" type="sibTrans" cxnId="{9A45FF64-50A7-4FA2-8CE3-2DAC7153E31A}">
      <dgm:prSet/>
      <dgm:spPr/>
      <dgm:t>
        <a:bodyPr/>
        <a:lstStyle/>
        <a:p>
          <a:endParaRPr lang="en-US"/>
        </a:p>
      </dgm:t>
    </dgm:pt>
    <dgm:pt modelId="{28914C7B-1434-45D2-8C6D-A2180CAFB72A}">
      <dgm:prSet phldrT="[Text]"/>
      <dgm:spPr>
        <a:xfrm>
          <a:off x="2947838" y="1394460"/>
          <a:ext cx="2943522" cy="2928366"/>
        </a:xfr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dirty="0" smtClean="0">
              <a:solidFill>
                <a:srgbClr val="67588E"/>
              </a:solidFill>
              <a:latin typeface="Calibri"/>
              <a:ea typeface="+mn-ea"/>
              <a:cs typeface="+mn-cs"/>
            </a:rPr>
            <a:t>Visual C++</a:t>
          </a:r>
          <a:r>
            <a:rPr lang="en-US" b="0" dirty="0" smtClean="0">
              <a:solidFill>
                <a:srgbClr val="67588E"/>
              </a:solidFill>
              <a:latin typeface="Calibri"/>
              <a:ea typeface="+mn-ea"/>
              <a:cs typeface="+mn-cs"/>
            </a:rPr>
            <a:t> </a:t>
          </a:r>
          <a:r>
            <a:rPr lang="en-US" b="0" dirty="0" smtClean="0">
              <a:solidFill>
                <a:sysClr val="windowText" lastClr="000000">
                  <a:hueOff val="0"/>
                  <a:satOff val="0"/>
                  <a:lumOff val="0"/>
                  <a:alphaOff val="0"/>
                </a:sysClr>
              </a:solidFill>
              <a:latin typeface="Calibri"/>
              <a:ea typeface="+mn-ea"/>
              <a:cs typeface="+mn-cs"/>
            </a:rPr>
            <a:t>is based on C++</a:t>
          </a:r>
          <a:endParaRPr lang="en-US" b="1" dirty="0">
            <a:solidFill>
              <a:sysClr val="windowText" lastClr="000000">
                <a:hueOff val="0"/>
                <a:satOff val="0"/>
                <a:lumOff val="0"/>
                <a:alphaOff val="0"/>
              </a:sysClr>
            </a:solidFill>
            <a:latin typeface="Calibri"/>
            <a:ea typeface="+mn-ea"/>
            <a:cs typeface="+mn-cs"/>
          </a:endParaRPr>
        </a:p>
      </dgm:t>
    </dgm:pt>
    <dgm:pt modelId="{A8A64BCE-67EC-4A3A-8864-C17F00CE478B}" type="parTrans" cxnId="{70E6FCF5-8A51-41FB-A5FA-8CC29234D9A3}">
      <dgm:prSet/>
      <dgm:spPr/>
      <dgm:t>
        <a:bodyPr/>
        <a:lstStyle/>
        <a:p>
          <a:endParaRPr lang="en-US"/>
        </a:p>
      </dgm:t>
    </dgm:pt>
    <dgm:pt modelId="{84CB900B-ADE0-4C80-87C3-5185CE7459FD}" type="sibTrans" cxnId="{70E6FCF5-8A51-41FB-A5FA-8CC29234D9A3}">
      <dgm:prSet/>
      <dgm:spPr/>
      <dgm:t>
        <a:bodyPr/>
        <a:lstStyle/>
        <a:p>
          <a:endParaRPr lang="en-US"/>
        </a:p>
      </dgm:t>
    </dgm:pt>
    <dgm:pt modelId="{6A5341E0-ABCA-4E98-83CE-C15723CF737F}">
      <dgm:prSet phldrT="[Text]"/>
      <dgm:spPr>
        <a:xfrm>
          <a:off x="5891361" y="1394460"/>
          <a:ext cx="2943522" cy="2928366"/>
        </a:xfr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dirty="0" smtClean="0">
              <a:solidFill>
                <a:srgbClr val="67588E"/>
              </a:solidFill>
              <a:latin typeface="Calibri"/>
              <a:ea typeface="+mn-ea"/>
              <a:cs typeface="+mn-cs"/>
            </a:rPr>
            <a:t>Visual C#</a:t>
          </a:r>
          <a:r>
            <a:rPr lang="en-US" b="0" dirty="0" smtClean="0">
              <a:solidFill>
                <a:sysClr val="windowText" lastClr="000000">
                  <a:hueOff val="0"/>
                  <a:satOff val="0"/>
                  <a:lumOff val="0"/>
                  <a:alphaOff val="0"/>
                </a:sysClr>
              </a:solidFill>
              <a:latin typeface="Calibri"/>
              <a:ea typeface="+mn-ea"/>
              <a:cs typeface="+mn-cs"/>
            </a:rPr>
            <a:t> combines the programming elements of C++ with an easier, rapid-development environment</a:t>
          </a:r>
          <a:endParaRPr lang="en-US" b="1" dirty="0">
            <a:solidFill>
              <a:sysClr val="windowText" lastClr="000000">
                <a:hueOff val="0"/>
                <a:satOff val="0"/>
                <a:lumOff val="0"/>
                <a:alphaOff val="0"/>
              </a:sysClr>
            </a:solidFill>
            <a:latin typeface="Calibri"/>
            <a:ea typeface="+mn-ea"/>
            <a:cs typeface="+mn-cs"/>
          </a:endParaRPr>
        </a:p>
      </dgm:t>
    </dgm:pt>
    <dgm:pt modelId="{148C66EE-6D53-4F38-A42D-EA4B75BBF53D}" type="parTrans" cxnId="{0BF7FB41-EC3A-4DB5-8F84-4B571AF0B13B}">
      <dgm:prSet/>
      <dgm:spPr/>
      <dgm:t>
        <a:bodyPr/>
        <a:lstStyle/>
        <a:p>
          <a:endParaRPr lang="en-US"/>
        </a:p>
      </dgm:t>
    </dgm:pt>
    <dgm:pt modelId="{B66EF7CF-8F48-4216-BE97-23734C29ADC9}" type="sibTrans" cxnId="{0BF7FB41-EC3A-4DB5-8F84-4B571AF0B13B}">
      <dgm:prSet/>
      <dgm:spPr/>
      <dgm:t>
        <a:bodyPr/>
        <a:lstStyle/>
        <a:p>
          <a:endParaRPr lang="en-US"/>
        </a:p>
      </dgm:t>
    </dgm:pt>
    <dgm:pt modelId="{4CF3E183-F95E-4241-ABDA-72212D996EAE}" type="pres">
      <dgm:prSet presAssocID="{C929E1BB-8B88-428F-B42B-42277B18E2B9}" presName="composite" presStyleCnt="0">
        <dgm:presLayoutVars>
          <dgm:chMax val="1"/>
          <dgm:dir/>
          <dgm:resizeHandles val="exact"/>
        </dgm:presLayoutVars>
      </dgm:prSet>
      <dgm:spPr/>
      <dgm:t>
        <a:bodyPr/>
        <a:lstStyle/>
        <a:p>
          <a:endParaRPr lang="en-US"/>
        </a:p>
      </dgm:t>
    </dgm:pt>
    <dgm:pt modelId="{0A40BA33-5F59-4675-9D0E-5D61BF721B58}" type="pres">
      <dgm:prSet presAssocID="{97D81971-B0A5-40E9-9F0F-A1D98ACAD733}" presName="roof" presStyleLbl="dkBgShp" presStyleIdx="0" presStyleCnt="2"/>
      <dgm:spPr>
        <a:prstGeom prst="rect">
          <a:avLst/>
        </a:prstGeom>
      </dgm:spPr>
      <dgm:t>
        <a:bodyPr/>
        <a:lstStyle/>
        <a:p>
          <a:endParaRPr lang="en-US"/>
        </a:p>
      </dgm:t>
    </dgm:pt>
    <dgm:pt modelId="{B320E043-B5AD-47C8-9A73-9DA1DAF87391}" type="pres">
      <dgm:prSet presAssocID="{97D81971-B0A5-40E9-9F0F-A1D98ACAD733}" presName="pillars" presStyleCnt="0"/>
      <dgm:spPr/>
    </dgm:pt>
    <dgm:pt modelId="{040A48E4-3E0D-4AF3-B0AA-77B411879B85}" type="pres">
      <dgm:prSet presAssocID="{97D81971-B0A5-40E9-9F0F-A1D98ACAD733}" presName="pillar1" presStyleLbl="node1" presStyleIdx="0" presStyleCnt="3">
        <dgm:presLayoutVars>
          <dgm:bulletEnabled val="1"/>
        </dgm:presLayoutVars>
      </dgm:prSet>
      <dgm:spPr>
        <a:prstGeom prst="rect">
          <a:avLst/>
        </a:prstGeom>
      </dgm:spPr>
      <dgm:t>
        <a:bodyPr/>
        <a:lstStyle/>
        <a:p>
          <a:endParaRPr lang="en-US"/>
        </a:p>
      </dgm:t>
    </dgm:pt>
    <dgm:pt modelId="{08A59D2E-9F97-4020-B859-29D6EF271041}" type="pres">
      <dgm:prSet presAssocID="{28914C7B-1434-45D2-8C6D-A2180CAFB72A}" presName="pillarX" presStyleLbl="node1" presStyleIdx="1" presStyleCnt="3">
        <dgm:presLayoutVars>
          <dgm:bulletEnabled val="1"/>
        </dgm:presLayoutVars>
      </dgm:prSet>
      <dgm:spPr>
        <a:prstGeom prst="rect">
          <a:avLst/>
        </a:prstGeom>
      </dgm:spPr>
      <dgm:t>
        <a:bodyPr/>
        <a:lstStyle/>
        <a:p>
          <a:endParaRPr lang="en-US"/>
        </a:p>
      </dgm:t>
    </dgm:pt>
    <dgm:pt modelId="{5E777DF5-C01D-4F5C-B3F8-F528372227E7}" type="pres">
      <dgm:prSet presAssocID="{6A5341E0-ABCA-4E98-83CE-C15723CF737F}" presName="pillarX" presStyleLbl="node1" presStyleIdx="2" presStyleCnt="3">
        <dgm:presLayoutVars>
          <dgm:bulletEnabled val="1"/>
        </dgm:presLayoutVars>
      </dgm:prSet>
      <dgm:spPr>
        <a:prstGeom prst="rect">
          <a:avLst/>
        </a:prstGeom>
      </dgm:spPr>
      <dgm:t>
        <a:bodyPr/>
        <a:lstStyle/>
        <a:p>
          <a:endParaRPr lang="en-US"/>
        </a:p>
      </dgm:t>
    </dgm:pt>
    <dgm:pt modelId="{84CDDA9A-A158-4F08-8D27-CD6C51AE2C1D}" type="pres">
      <dgm:prSet presAssocID="{97D81971-B0A5-40E9-9F0F-A1D98ACAD733}" presName="base" presStyleLbl="dkBgShp" presStyleIdx="1" presStyleCnt="2"/>
      <dgm:spPr>
        <a:xfrm>
          <a:off x="0" y="4322826"/>
          <a:ext cx="8839200" cy="325374"/>
        </a:xfrm>
        <a:prstGeom prst="rect">
          <a:avLst/>
        </a:prstGeom>
        <a:solidFill>
          <a:srgbClr val="8064A2">
            <a:shade val="8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gm:spPr>
      <dgm:t>
        <a:bodyPr/>
        <a:lstStyle/>
        <a:p>
          <a:endParaRPr lang="en-US"/>
        </a:p>
      </dgm:t>
    </dgm:pt>
  </dgm:ptLst>
  <dgm:cxnLst>
    <dgm:cxn modelId="{849BAB02-D779-458E-B1E5-D0BAE946EA0C}" srcId="{C929E1BB-8B88-428F-B42B-42277B18E2B9}" destId="{97D81971-B0A5-40E9-9F0F-A1D98ACAD733}" srcOrd="0" destOrd="0" parTransId="{05173D62-DF74-45E0-A1B0-EA3CD0E4D071}" sibTransId="{E5E48EBF-390F-402C-A3CB-A1005B88D941}"/>
    <dgm:cxn modelId="{70E6FCF5-8A51-41FB-A5FA-8CC29234D9A3}" srcId="{97D81971-B0A5-40E9-9F0F-A1D98ACAD733}" destId="{28914C7B-1434-45D2-8C6D-A2180CAFB72A}" srcOrd="1" destOrd="0" parTransId="{A8A64BCE-67EC-4A3A-8864-C17F00CE478B}" sibTransId="{84CB900B-ADE0-4C80-87C3-5185CE7459FD}"/>
    <dgm:cxn modelId="{0BF7FB41-EC3A-4DB5-8F84-4B571AF0B13B}" srcId="{97D81971-B0A5-40E9-9F0F-A1D98ACAD733}" destId="{6A5341E0-ABCA-4E98-83CE-C15723CF737F}" srcOrd="2" destOrd="0" parTransId="{148C66EE-6D53-4F38-A42D-EA4B75BBF53D}" sibTransId="{B66EF7CF-8F48-4216-BE97-23734C29ADC9}"/>
    <dgm:cxn modelId="{E659EC69-2004-485C-9FB6-5AC1DA85416A}" type="presOf" srcId="{6A5341E0-ABCA-4E98-83CE-C15723CF737F}" destId="{5E777DF5-C01D-4F5C-B3F8-F528372227E7}" srcOrd="0" destOrd="0" presId="urn:microsoft.com/office/officeart/2005/8/layout/hList3"/>
    <dgm:cxn modelId="{2B8B3523-5E2A-4947-B1C8-E1517124C826}" type="presOf" srcId="{C929E1BB-8B88-428F-B42B-42277B18E2B9}" destId="{4CF3E183-F95E-4241-ABDA-72212D996EAE}" srcOrd="0" destOrd="0" presId="urn:microsoft.com/office/officeart/2005/8/layout/hList3"/>
    <dgm:cxn modelId="{9A45FF64-50A7-4FA2-8CE3-2DAC7153E31A}" srcId="{97D81971-B0A5-40E9-9F0F-A1D98ACAD733}" destId="{18774568-5D04-4FA5-80E4-C862FB1DE2E5}" srcOrd="0" destOrd="0" parTransId="{25208F0C-F482-412E-806A-A16E58B7BAB4}" sibTransId="{090DC04C-D147-4CEA-9FB2-464664057A83}"/>
    <dgm:cxn modelId="{FF767A8C-3CD6-4772-89FF-09D98BB7C727}" type="presOf" srcId="{28914C7B-1434-45D2-8C6D-A2180CAFB72A}" destId="{08A59D2E-9F97-4020-B859-29D6EF271041}" srcOrd="0" destOrd="0" presId="urn:microsoft.com/office/officeart/2005/8/layout/hList3"/>
    <dgm:cxn modelId="{09047663-B5A9-4EAB-9A6D-2A1E9A5FC16D}" type="presOf" srcId="{18774568-5D04-4FA5-80E4-C862FB1DE2E5}" destId="{040A48E4-3E0D-4AF3-B0AA-77B411879B85}" srcOrd="0" destOrd="0" presId="urn:microsoft.com/office/officeart/2005/8/layout/hList3"/>
    <dgm:cxn modelId="{ECA33715-1E76-472D-AA6B-4C3425B9023D}" type="presOf" srcId="{97D81971-B0A5-40E9-9F0F-A1D98ACAD733}" destId="{0A40BA33-5F59-4675-9D0E-5D61BF721B58}" srcOrd="0" destOrd="0" presId="urn:microsoft.com/office/officeart/2005/8/layout/hList3"/>
    <dgm:cxn modelId="{8943C6FE-D9E3-47FA-816F-41B797F68A26}" type="presParOf" srcId="{4CF3E183-F95E-4241-ABDA-72212D996EAE}" destId="{0A40BA33-5F59-4675-9D0E-5D61BF721B58}" srcOrd="0" destOrd="0" presId="urn:microsoft.com/office/officeart/2005/8/layout/hList3"/>
    <dgm:cxn modelId="{7E2E88B0-F53F-4318-A174-F326F0F9430E}" type="presParOf" srcId="{4CF3E183-F95E-4241-ABDA-72212D996EAE}" destId="{B320E043-B5AD-47C8-9A73-9DA1DAF87391}" srcOrd="1" destOrd="0" presId="urn:microsoft.com/office/officeart/2005/8/layout/hList3"/>
    <dgm:cxn modelId="{5D4A73D0-DA52-4DD2-9A8D-38BFA5FA668F}" type="presParOf" srcId="{B320E043-B5AD-47C8-9A73-9DA1DAF87391}" destId="{040A48E4-3E0D-4AF3-B0AA-77B411879B85}" srcOrd="0" destOrd="0" presId="urn:microsoft.com/office/officeart/2005/8/layout/hList3"/>
    <dgm:cxn modelId="{3B5BF7F7-0018-4439-82F9-2F7B140C27CD}" type="presParOf" srcId="{B320E043-B5AD-47C8-9A73-9DA1DAF87391}" destId="{08A59D2E-9F97-4020-B859-29D6EF271041}" srcOrd="1" destOrd="0" presId="urn:microsoft.com/office/officeart/2005/8/layout/hList3"/>
    <dgm:cxn modelId="{132FEFB6-6480-4C7F-A256-E4A860AB0C42}" type="presParOf" srcId="{B320E043-B5AD-47C8-9A73-9DA1DAF87391}" destId="{5E777DF5-C01D-4F5C-B3F8-F528372227E7}" srcOrd="2" destOrd="0" presId="urn:microsoft.com/office/officeart/2005/8/layout/hList3"/>
    <dgm:cxn modelId="{030C5472-21FB-4D3D-A2A3-551F9E3F96AA}" type="presParOf" srcId="{4CF3E183-F95E-4241-ABDA-72212D996EAE}" destId="{84CDDA9A-A158-4F08-8D27-CD6C51AE2C1D}" srcOrd="2" destOrd="0" presId="urn:microsoft.com/office/officeart/2005/8/layout/h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C5B24B-4500-44B9-B086-C488DC0B925A}" type="doc">
      <dgm:prSet loTypeId="urn:microsoft.com/office/officeart/2005/8/layout/vList2" loCatId="list" qsTypeId="urn:microsoft.com/office/officeart/2005/8/quickstyle/3d1" qsCatId="3D" csTypeId="urn:microsoft.com/office/officeart/2005/8/colors/accent4_2" csCatId="accent4" phldr="1"/>
      <dgm:spPr/>
      <dgm:t>
        <a:bodyPr/>
        <a:lstStyle/>
        <a:p>
          <a:endParaRPr lang="en-US"/>
        </a:p>
      </dgm:t>
    </dgm:pt>
    <dgm:pt modelId="{7B525997-B945-4CB2-88EC-A47ACC48ACF8}">
      <dgm:prSet phldrT="[Text]"/>
      <dgm:spPr>
        <a:xfrm>
          <a:off x="0" y="50472"/>
          <a:ext cx="8839200" cy="2226107"/>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smtClean="0">
              <a:solidFill>
                <a:sysClr val="window" lastClr="FFFFFF"/>
              </a:solidFill>
              <a:latin typeface="Calibri"/>
              <a:ea typeface="+mn-ea"/>
              <a:cs typeface="+mn-cs"/>
            </a:rPr>
            <a:t>A </a:t>
          </a:r>
          <a:r>
            <a:rPr lang="en-US" b="1" dirty="0" smtClean="0">
              <a:solidFill>
                <a:sysClr val="window" lastClr="FFFFFF"/>
              </a:solidFill>
              <a:latin typeface="Calibri"/>
              <a:ea typeface="+mn-ea"/>
              <a:cs typeface="+mn-cs"/>
            </a:rPr>
            <a:t>visual programming language </a:t>
          </a:r>
          <a:r>
            <a:rPr lang="en-US" dirty="0" smtClean="0">
              <a:solidFill>
                <a:sysClr val="window" lastClr="FFFFFF"/>
              </a:solidFill>
              <a:latin typeface="Calibri"/>
              <a:ea typeface="+mn-ea"/>
              <a:cs typeface="+mn-cs"/>
            </a:rPr>
            <a:t>is a language that uses a visual or graphical interface for creating all source code</a:t>
          </a:r>
          <a:endParaRPr lang="en-US" dirty="0">
            <a:solidFill>
              <a:sysClr val="window" lastClr="FFFFFF"/>
            </a:solidFill>
            <a:latin typeface="Calibri"/>
            <a:ea typeface="+mn-ea"/>
            <a:cs typeface="+mn-cs"/>
          </a:endParaRPr>
        </a:p>
      </dgm:t>
    </dgm:pt>
    <dgm:pt modelId="{287C966D-2230-4AA7-A21A-F5B0A4783D7B}" type="parTrans" cxnId="{A94E3AB4-12DF-4797-8A62-A6C5CFC4293C}">
      <dgm:prSet/>
      <dgm:spPr/>
      <dgm:t>
        <a:bodyPr/>
        <a:lstStyle/>
        <a:p>
          <a:endParaRPr lang="en-US"/>
        </a:p>
      </dgm:t>
    </dgm:pt>
    <dgm:pt modelId="{6F0B2957-93F0-4739-9D88-A26514F4DC15}" type="sibTrans" cxnId="{A94E3AB4-12DF-4797-8A62-A6C5CFC4293C}">
      <dgm:prSet/>
      <dgm:spPr/>
      <dgm:t>
        <a:bodyPr/>
        <a:lstStyle/>
        <a:p>
          <a:endParaRPr lang="en-US"/>
        </a:p>
      </dgm:t>
    </dgm:pt>
    <dgm:pt modelId="{2849954E-4A11-411E-AC07-432DC6F781DF}">
      <dgm:prSet/>
      <dgm:spPr>
        <a:xfrm>
          <a:off x="0" y="2371620"/>
          <a:ext cx="8839200" cy="2226107"/>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smtClean="0">
              <a:solidFill>
                <a:sysClr val="window" lastClr="FFFFFF"/>
              </a:solidFill>
              <a:latin typeface="Calibri"/>
              <a:ea typeface="+mn-ea"/>
              <a:cs typeface="+mn-cs"/>
            </a:rPr>
            <a:t>Borland’s </a:t>
          </a:r>
          <a:r>
            <a:rPr lang="en-US" b="1" dirty="0" smtClean="0">
              <a:solidFill>
                <a:sysClr val="window" lastClr="FFFFFF"/>
              </a:solidFill>
              <a:latin typeface="Calibri"/>
              <a:ea typeface="+mn-ea"/>
              <a:cs typeface="+mn-cs"/>
            </a:rPr>
            <a:t>Delphi</a:t>
          </a:r>
          <a:r>
            <a:rPr lang="en-US" dirty="0" smtClean="0">
              <a:solidFill>
                <a:sysClr val="window" lastClr="FFFFFF"/>
              </a:solidFill>
              <a:latin typeface="Calibri"/>
              <a:ea typeface="+mn-ea"/>
              <a:cs typeface="+mn-cs"/>
            </a:rPr>
            <a:t> is a powerful program development tool that is ideal for building large-scale enterprise and Web applications in a RAD environment</a:t>
          </a:r>
          <a:endParaRPr lang="en-US" dirty="0">
            <a:solidFill>
              <a:sysClr val="window" lastClr="FFFFFF"/>
            </a:solidFill>
            <a:latin typeface="Calibri"/>
            <a:ea typeface="+mn-ea"/>
            <a:cs typeface="+mn-cs"/>
          </a:endParaRPr>
        </a:p>
      </dgm:t>
    </dgm:pt>
    <dgm:pt modelId="{71F142D2-B723-48C6-BADE-1D7BE5F62F75}" type="parTrans" cxnId="{A8907883-641D-4E6F-A2A7-D1E69EA821F4}">
      <dgm:prSet/>
      <dgm:spPr/>
      <dgm:t>
        <a:bodyPr/>
        <a:lstStyle/>
        <a:p>
          <a:endParaRPr lang="en-US"/>
        </a:p>
      </dgm:t>
    </dgm:pt>
    <dgm:pt modelId="{FDE3EC99-D35B-424B-B9AD-AAB942F555ED}" type="sibTrans" cxnId="{A8907883-641D-4E6F-A2A7-D1E69EA821F4}">
      <dgm:prSet/>
      <dgm:spPr/>
      <dgm:t>
        <a:bodyPr/>
        <a:lstStyle/>
        <a:p>
          <a:endParaRPr lang="en-US"/>
        </a:p>
      </dgm:t>
    </dgm:pt>
    <dgm:pt modelId="{1673C343-50BE-4490-AA0A-0C1E7C29E89A}" type="pres">
      <dgm:prSet presAssocID="{9FC5B24B-4500-44B9-B086-C488DC0B925A}" presName="linear" presStyleCnt="0">
        <dgm:presLayoutVars>
          <dgm:animLvl val="lvl"/>
          <dgm:resizeHandles val="exact"/>
        </dgm:presLayoutVars>
      </dgm:prSet>
      <dgm:spPr/>
      <dgm:t>
        <a:bodyPr/>
        <a:lstStyle/>
        <a:p>
          <a:endParaRPr lang="en-US"/>
        </a:p>
      </dgm:t>
    </dgm:pt>
    <dgm:pt modelId="{D0E2405E-CF13-47C9-87C0-61D82F5139DB}" type="pres">
      <dgm:prSet presAssocID="{7B525997-B945-4CB2-88EC-A47ACC48ACF8}" presName="parentText" presStyleLbl="node1" presStyleIdx="0" presStyleCnt="2">
        <dgm:presLayoutVars>
          <dgm:chMax val="0"/>
          <dgm:bulletEnabled val="1"/>
        </dgm:presLayoutVars>
      </dgm:prSet>
      <dgm:spPr>
        <a:prstGeom prst="roundRect">
          <a:avLst/>
        </a:prstGeom>
      </dgm:spPr>
      <dgm:t>
        <a:bodyPr/>
        <a:lstStyle/>
        <a:p>
          <a:endParaRPr lang="en-US"/>
        </a:p>
      </dgm:t>
    </dgm:pt>
    <dgm:pt modelId="{5E371355-3B35-4564-8197-7E704DDECAD4}" type="pres">
      <dgm:prSet presAssocID="{6F0B2957-93F0-4739-9D88-A26514F4DC15}" presName="spacer" presStyleCnt="0"/>
      <dgm:spPr/>
    </dgm:pt>
    <dgm:pt modelId="{77D543ED-8659-4466-8B1E-4011553FE6A9}" type="pres">
      <dgm:prSet presAssocID="{2849954E-4A11-411E-AC07-432DC6F781DF}" presName="parentText" presStyleLbl="node1" presStyleIdx="1" presStyleCnt="2">
        <dgm:presLayoutVars>
          <dgm:chMax val="0"/>
          <dgm:bulletEnabled val="1"/>
        </dgm:presLayoutVars>
      </dgm:prSet>
      <dgm:spPr>
        <a:prstGeom prst="roundRect">
          <a:avLst/>
        </a:prstGeom>
      </dgm:spPr>
      <dgm:t>
        <a:bodyPr/>
        <a:lstStyle/>
        <a:p>
          <a:endParaRPr lang="en-US"/>
        </a:p>
      </dgm:t>
    </dgm:pt>
  </dgm:ptLst>
  <dgm:cxnLst>
    <dgm:cxn modelId="{E3B22CA6-FF16-42DD-AA0A-DA2E2C70CC7C}" type="presOf" srcId="{2849954E-4A11-411E-AC07-432DC6F781DF}" destId="{77D543ED-8659-4466-8B1E-4011553FE6A9}" srcOrd="0" destOrd="0" presId="urn:microsoft.com/office/officeart/2005/8/layout/vList2"/>
    <dgm:cxn modelId="{B8D8944C-F5DB-43B0-A16C-5F50E2BA89D2}" type="presOf" srcId="{7B525997-B945-4CB2-88EC-A47ACC48ACF8}" destId="{D0E2405E-CF13-47C9-87C0-61D82F5139DB}" srcOrd="0" destOrd="0" presId="urn:microsoft.com/office/officeart/2005/8/layout/vList2"/>
    <dgm:cxn modelId="{A94E3AB4-12DF-4797-8A62-A6C5CFC4293C}" srcId="{9FC5B24B-4500-44B9-B086-C488DC0B925A}" destId="{7B525997-B945-4CB2-88EC-A47ACC48ACF8}" srcOrd="0" destOrd="0" parTransId="{287C966D-2230-4AA7-A21A-F5B0A4783D7B}" sibTransId="{6F0B2957-93F0-4739-9D88-A26514F4DC15}"/>
    <dgm:cxn modelId="{56CB8A8D-549E-40AB-91C7-8805D12071FF}" type="presOf" srcId="{9FC5B24B-4500-44B9-B086-C488DC0B925A}" destId="{1673C343-50BE-4490-AA0A-0C1E7C29E89A}" srcOrd="0" destOrd="0" presId="urn:microsoft.com/office/officeart/2005/8/layout/vList2"/>
    <dgm:cxn modelId="{A8907883-641D-4E6F-A2A7-D1E69EA821F4}" srcId="{9FC5B24B-4500-44B9-B086-C488DC0B925A}" destId="{2849954E-4A11-411E-AC07-432DC6F781DF}" srcOrd="1" destOrd="0" parTransId="{71F142D2-B723-48C6-BADE-1D7BE5F62F75}" sibTransId="{FDE3EC99-D35B-424B-B9AD-AAB942F555ED}"/>
    <dgm:cxn modelId="{CBB1F04C-A798-420B-BAF1-8A2CF94089D2}" type="presParOf" srcId="{1673C343-50BE-4490-AA0A-0C1E7C29E89A}" destId="{D0E2405E-CF13-47C9-87C0-61D82F5139DB}" srcOrd="0" destOrd="0" presId="urn:microsoft.com/office/officeart/2005/8/layout/vList2"/>
    <dgm:cxn modelId="{7372BEC3-2720-4CDD-84B9-C294B0EBF23D}" type="presParOf" srcId="{1673C343-50BE-4490-AA0A-0C1E7C29E89A}" destId="{5E371355-3B35-4564-8197-7E704DDECAD4}" srcOrd="1" destOrd="0" presId="urn:microsoft.com/office/officeart/2005/8/layout/vList2"/>
    <dgm:cxn modelId="{BE9AB0FB-7E88-45D9-8975-2231D46B29D7}" type="presParOf" srcId="{1673C343-50BE-4490-AA0A-0C1E7C29E89A}" destId="{77D543ED-8659-4466-8B1E-4011553FE6A9}" srcOrd="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B730F0-AE7A-4F06-AFBF-376100F706EF}" type="doc">
      <dgm:prSet loTypeId="urn:microsoft.com/office/officeart/2005/8/layout/vList2" loCatId="list" qsTypeId="urn:microsoft.com/office/officeart/2005/8/quickstyle/3d1" qsCatId="3D" csTypeId="urn:microsoft.com/office/officeart/2005/8/colors/accent4_2" csCatId="accent4" phldr="1"/>
      <dgm:spPr/>
      <dgm:t>
        <a:bodyPr/>
        <a:lstStyle/>
        <a:p>
          <a:endParaRPr lang="en-US"/>
        </a:p>
      </dgm:t>
    </dgm:pt>
    <dgm:pt modelId="{66D8AF35-2AE3-4093-A786-E183E5994890}">
      <dgm:prSet phldrT="[Text]"/>
      <dgm:spPr>
        <a:xfrm>
          <a:off x="0" y="27449"/>
          <a:ext cx="8839200" cy="1733940"/>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b="1" dirty="0" smtClean="0">
              <a:solidFill>
                <a:sysClr val="window" lastClr="FFFFFF"/>
              </a:solidFill>
              <a:latin typeface="Calibri"/>
              <a:ea typeface="+mn-ea"/>
              <a:cs typeface="+mn-cs"/>
            </a:rPr>
            <a:t>Dynamic HTML </a:t>
          </a:r>
          <a:r>
            <a:rPr lang="en-US" b="0" dirty="0" smtClean="0">
              <a:solidFill>
                <a:sysClr val="window" lastClr="FFFFFF"/>
              </a:solidFill>
              <a:latin typeface="Calibri"/>
              <a:ea typeface="+mn-ea"/>
              <a:cs typeface="+mn-cs"/>
            </a:rPr>
            <a:t> (</a:t>
          </a:r>
          <a:r>
            <a:rPr lang="en-US" b="1" dirty="0" smtClean="0">
              <a:solidFill>
                <a:sysClr val="window" lastClr="FFFFFF"/>
              </a:solidFill>
              <a:latin typeface="Calibri"/>
              <a:ea typeface="+mn-ea"/>
              <a:cs typeface="+mn-cs"/>
            </a:rPr>
            <a:t>DHTML</a:t>
          </a:r>
          <a:r>
            <a:rPr lang="en-US" b="0" dirty="0" smtClean="0">
              <a:solidFill>
                <a:sysClr val="window" lastClr="FFFFFF"/>
              </a:solidFill>
              <a:latin typeface="Calibri"/>
              <a:ea typeface="+mn-ea"/>
              <a:cs typeface="+mn-cs"/>
            </a:rPr>
            <a:t>) allows Web developers to include more graphical interest and interactivity</a:t>
          </a:r>
          <a:endParaRPr lang="en-US" b="1" dirty="0">
            <a:solidFill>
              <a:sysClr val="window" lastClr="FFFFFF"/>
            </a:solidFill>
            <a:latin typeface="Calibri"/>
            <a:ea typeface="+mn-ea"/>
            <a:cs typeface="+mn-cs"/>
          </a:endParaRPr>
        </a:p>
      </dgm:t>
    </dgm:pt>
    <dgm:pt modelId="{5A83239C-BE3C-44D0-B413-0B151CAD97AD}" type="parTrans" cxnId="{25EE970A-16A8-44BC-AA80-B19F46D318CA}">
      <dgm:prSet/>
      <dgm:spPr/>
      <dgm:t>
        <a:bodyPr/>
        <a:lstStyle/>
        <a:p>
          <a:endParaRPr lang="en-US"/>
        </a:p>
      </dgm:t>
    </dgm:pt>
    <dgm:pt modelId="{C787907F-C416-4C06-AC1F-5C74D03397C0}" type="sibTrans" cxnId="{25EE970A-16A8-44BC-AA80-B19F46D318CA}">
      <dgm:prSet/>
      <dgm:spPr/>
      <dgm:t>
        <a:bodyPr/>
        <a:lstStyle/>
        <a:p>
          <a:endParaRPr lang="en-US"/>
        </a:p>
      </dgm:t>
    </dgm:pt>
    <dgm:pt modelId="{4BA4513A-E36E-4840-A503-DD7091872613}">
      <dgm:prSet phldrT="[Text]"/>
      <dgm:spPr>
        <a:xfrm>
          <a:off x="0" y="1761390"/>
          <a:ext cx="8839200" cy="592020"/>
        </a:xfrm>
        <a:noFill/>
        <a:ln>
          <a:noFill/>
        </a:ln>
        <a:effectLst/>
      </dgm:spPr>
      <dgm:t>
        <a:bodyPr/>
        <a:lstStyle/>
        <a:p>
          <a:r>
            <a:rPr lang="en-US" b="0" dirty="0" smtClean="0">
              <a:solidFill>
                <a:sysClr val="windowText" lastClr="000000">
                  <a:hueOff val="0"/>
                  <a:satOff val="0"/>
                  <a:lumOff val="0"/>
                  <a:alphaOff val="0"/>
                </a:sysClr>
              </a:solidFill>
              <a:latin typeface="Calibri"/>
              <a:ea typeface="+mn-ea"/>
              <a:cs typeface="+mn-cs"/>
            </a:rPr>
            <a:t>Cascading style sheets (CSS) contain the formats for how a particular object should be displayed</a:t>
          </a:r>
          <a:endParaRPr lang="en-US" b="0" dirty="0">
            <a:solidFill>
              <a:sysClr val="windowText" lastClr="000000">
                <a:hueOff val="0"/>
                <a:satOff val="0"/>
                <a:lumOff val="0"/>
                <a:alphaOff val="0"/>
              </a:sysClr>
            </a:solidFill>
            <a:latin typeface="Calibri"/>
            <a:ea typeface="+mn-ea"/>
            <a:cs typeface="+mn-cs"/>
          </a:endParaRPr>
        </a:p>
      </dgm:t>
    </dgm:pt>
    <dgm:pt modelId="{71908241-AAE0-4250-AAF4-F386F957A7BD}" type="parTrans" cxnId="{48F0B257-4E61-4C6F-B035-CD8678D54D49}">
      <dgm:prSet/>
      <dgm:spPr/>
      <dgm:t>
        <a:bodyPr/>
        <a:lstStyle/>
        <a:p>
          <a:endParaRPr lang="en-US"/>
        </a:p>
      </dgm:t>
    </dgm:pt>
    <dgm:pt modelId="{1D2D23E0-D969-470F-A8BF-D23456402CBB}" type="sibTrans" cxnId="{48F0B257-4E61-4C6F-B035-CD8678D54D49}">
      <dgm:prSet/>
      <dgm:spPr/>
      <dgm:t>
        <a:bodyPr/>
        <a:lstStyle/>
        <a:p>
          <a:endParaRPr lang="en-US"/>
        </a:p>
      </dgm:t>
    </dgm:pt>
    <dgm:pt modelId="{0E40327C-6641-47A1-A385-BF86D35BF7C1}">
      <dgm:prSet phldrT="[Text]"/>
      <dgm:spPr>
        <a:xfrm>
          <a:off x="0" y="2353410"/>
          <a:ext cx="8839200" cy="1733940"/>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b="1" dirty="0" smtClean="0">
              <a:solidFill>
                <a:sysClr val="window" lastClr="FFFFFF"/>
              </a:solidFill>
              <a:latin typeface="Calibri"/>
              <a:ea typeface="+mn-ea"/>
              <a:cs typeface="+mn-cs"/>
            </a:rPr>
            <a:t>Ruby on Rails</a:t>
          </a:r>
          <a:r>
            <a:rPr lang="en-US" b="0" dirty="0" smtClean="0">
              <a:solidFill>
                <a:sysClr val="window" lastClr="FFFFFF"/>
              </a:solidFill>
              <a:latin typeface="Calibri"/>
              <a:ea typeface="+mn-ea"/>
              <a:cs typeface="+mn-cs"/>
            </a:rPr>
            <a:t> (</a:t>
          </a:r>
          <a:r>
            <a:rPr lang="en-US" b="0" dirty="0" err="1" smtClean="0">
              <a:solidFill>
                <a:sysClr val="window" lastClr="FFFFFF"/>
              </a:solidFill>
              <a:latin typeface="Calibri"/>
              <a:ea typeface="+mn-ea"/>
              <a:cs typeface="+mn-cs"/>
            </a:rPr>
            <a:t>RoR</a:t>
          </a:r>
          <a:r>
            <a:rPr lang="en-US" b="0" dirty="0" smtClean="0">
              <a:solidFill>
                <a:sysClr val="window" lastClr="FFFFFF"/>
              </a:solidFill>
              <a:latin typeface="Calibri"/>
              <a:ea typeface="+mn-ea"/>
              <a:cs typeface="+mn-cs"/>
            </a:rPr>
            <a:t>) provides technologies for developing object-oriented, database-driven Web sites</a:t>
          </a:r>
          <a:endParaRPr lang="en-US" b="1" dirty="0">
            <a:solidFill>
              <a:sysClr val="window" lastClr="FFFFFF"/>
            </a:solidFill>
            <a:latin typeface="Calibri"/>
            <a:ea typeface="+mn-ea"/>
            <a:cs typeface="+mn-cs"/>
          </a:endParaRPr>
        </a:p>
      </dgm:t>
    </dgm:pt>
    <dgm:pt modelId="{92F0A2B2-697D-43E0-A2ED-6C0AFFE95011}" type="parTrans" cxnId="{CE8245C8-7B3E-4822-94B3-955ACC2709B2}">
      <dgm:prSet/>
      <dgm:spPr/>
      <dgm:t>
        <a:bodyPr/>
        <a:lstStyle/>
        <a:p>
          <a:endParaRPr lang="en-US"/>
        </a:p>
      </dgm:t>
    </dgm:pt>
    <dgm:pt modelId="{54322C1B-C50D-4EF9-A58F-D55034DE3767}" type="sibTrans" cxnId="{CE8245C8-7B3E-4822-94B3-955ACC2709B2}">
      <dgm:prSet/>
      <dgm:spPr/>
      <dgm:t>
        <a:bodyPr/>
        <a:lstStyle/>
        <a:p>
          <a:endParaRPr lang="en-US"/>
        </a:p>
      </dgm:t>
    </dgm:pt>
    <dgm:pt modelId="{E30CC8EC-2E7F-4D9B-BFE3-B12E10B08931}" type="pres">
      <dgm:prSet presAssocID="{11B730F0-AE7A-4F06-AFBF-376100F706EF}" presName="linear" presStyleCnt="0">
        <dgm:presLayoutVars>
          <dgm:animLvl val="lvl"/>
          <dgm:resizeHandles val="exact"/>
        </dgm:presLayoutVars>
      </dgm:prSet>
      <dgm:spPr/>
      <dgm:t>
        <a:bodyPr/>
        <a:lstStyle/>
        <a:p>
          <a:endParaRPr lang="en-US"/>
        </a:p>
      </dgm:t>
    </dgm:pt>
    <dgm:pt modelId="{2241C64D-C0C5-46BD-90CC-78DEDF6D6959}" type="pres">
      <dgm:prSet presAssocID="{66D8AF35-2AE3-4093-A786-E183E5994890}" presName="parentText" presStyleLbl="node1" presStyleIdx="0" presStyleCnt="2">
        <dgm:presLayoutVars>
          <dgm:chMax val="0"/>
          <dgm:bulletEnabled val="1"/>
        </dgm:presLayoutVars>
      </dgm:prSet>
      <dgm:spPr>
        <a:prstGeom prst="ellipse">
          <a:avLst/>
        </a:prstGeom>
      </dgm:spPr>
      <dgm:t>
        <a:bodyPr/>
        <a:lstStyle/>
        <a:p>
          <a:endParaRPr lang="en-US"/>
        </a:p>
      </dgm:t>
    </dgm:pt>
    <dgm:pt modelId="{637F4368-B06D-44E7-8AE6-553DE34793CB}" type="pres">
      <dgm:prSet presAssocID="{66D8AF35-2AE3-4093-A786-E183E5994890}" presName="childText" presStyleLbl="revTx" presStyleIdx="0" presStyleCnt="1">
        <dgm:presLayoutVars>
          <dgm:bulletEnabled val="1"/>
        </dgm:presLayoutVars>
      </dgm:prSet>
      <dgm:spPr>
        <a:prstGeom prst="rect">
          <a:avLst/>
        </a:prstGeom>
      </dgm:spPr>
      <dgm:t>
        <a:bodyPr/>
        <a:lstStyle/>
        <a:p>
          <a:endParaRPr lang="en-US"/>
        </a:p>
      </dgm:t>
    </dgm:pt>
    <dgm:pt modelId="{0122A30A-61C5-4759-AE1F-5FA67349E392}" type="pres">
      <dgm:prSet presAssocID="{0E40327C-6641-47A1-A385-BF86D35BF7C1}" presName="parentText" presStyleLbl="node1" presStyleIdx="1" presStyleCnt="2">
        <dgm:presLayoutVars>
          <dgm:chMax val="0"/>
          <dgm:bulletEnabled val="1"/>
        </dgm:presLayoutVars>
      </dgm:prSet>
      <dgm:spPr>
        <a:prstGeom prst="ellipse">
          <a:avLst/>
        </a:prstGeom>
      </dgm:spPr>
      <dgm:t>
        <a:bodyPr/>
        <a:lstStyle/>
        <a:p>
          <a:endParaRPr lang="en-US"/>
        </a:p>
      </dgm:t>
    </dgm:pt>
  </dgm:ptLst>
  <dgm:cxnLst>
    <dgm:cxn modelId="{E5447142-0B5F-4465-B47C-12A74C5789D9}" type="presOf" srcId="{11B730F0-AE7A-4F06-AFBF-376100F706EF}" destId="{E30CC8EC-2E7F-4D9B-BFE3-B12E10B08931}" srcOrd="0" destOrd="0" presId="urn:microsoft.com/office/officeart/2005/8/layout/vList2"/>
    <dgm:cxn modelId="{CE8245C8-7B3E-4822-94B3-955ACC2709B2}" srcId="{11B730F0-AE7A-4F06-AFBF-376100F706EF}" destId="{0E40327C-6641-47A1-A385-BF86D35BF7C1}" srcOrd="1" destOrd="0" parTransId="{92F0A2B2-697D-43E0-A2ED-6C0AFFE95011}" sibTransId="{54322C1B-C50D-4EF9-A58F-D55034DE3767}"/>
    <dgm:cxn modelId="{48F0B257-4E61-4C6F-B035-CD8678D54D49}" srcId="{66D8AF35-2AE3-4093-A786-E183E5994890}" destId="{4BA4513A-E36E-4840-A503-DD7091872613}" srcOrd="0" destOrd="0" parTransId="{71908241-AAE0-4250-AAF4-F386F957A7BD}" sibTransId="{1D2D23E0-D969-470F-A8BF-D23456402CBB}"/>
    <dgm:cxn modelId="{75006169-F461-423F-BD98-2737D3FBE445}" type="presOf" srcId="{66D8AF35-2AE3-4093-A786-E183E5994890}" destId="{2241C64D-C0C5-46BD-90CC-78DEDF6D6959}" srcOrd="0" destOrd="0" presId="urn:microsoft.com/office/officeart/2005/8/layout/vList2"/>
    <dgm:cxn modelId="{7A95963A-F58C-40C2-A315-85B51A58C007}" type="presOf" srcId="{4BA4513A-E36E-4840-A503-DD7091872613}" destId="{637F4368-B06D-44E7-8AE6-553DE34793CB}" srcOrd="0" destOrd="0" presId="urn:microsoft.com/office/officeart/2005/8/layout/vList2"/>
    <dgm:cxn modelId="{25EE970A-16A8-44BC-AA80-B19F46D318CA}" srcId="{11B730F0-AE7A-4F06-AFBF-376100F706EF}" destId="{66D8AF35-2AE3-4093-A786-E183E5994890}" srcOrd="0" destOrd="0" parTransId="{5A83239C-BE3C-44D0-B413-0B151CAD97AD}" sibTransId="{C787907F-C416-4C06-AC1F-5C74D03397C0}"/>
    <dgm:cxn modelId="{5E892EE2-D8F8-4D7C-8682-147451E12509}" type="presOf" srcId="{0E40327C-6641-47A1-A385-BF86D35BF7C1}" destId="{0122A30A-61C5-4759-AE1F-5FA67349E392}" srcOrd="0" destOrd="0" presId="urn:microsoft.com/office/officeart/2005/8/layout/vList2"/>
    <dgm:cxn modelId="{540C430E-1074-4AF5-BF3D-E4F06659DB01}" type="presParOf" srcId="{E30CC8EC-2E7F-4D9B-BFE3-B12E10B08931}" destId="{2241C64D-C0C5-46BD-90CC-78DEDF6D6959}" srcOrd="0" destOrd="0" presId="urn:microsoft.com/office/officeart/2005/8/layout/vList2"/>
    <dgm:cxn modelId="{9D813F96-5049-4383-9C2F-04E0ED6206A9}" type="presParOf" srcId="{E30CC8EC-2E7F-4D9B-BFE3-B12E10B08931}" destId="{637F4368-B06D-44E7-8AE6-553DE34793CB}" srcOrd="1" destOrd="0" presId="urn:microsoft.com/office/officeart/2005/8/layout/vList2"/>
    <dgm:cxn modelId="{BF6FC79A-3C86-4B95-A31E-0D69DB6E66F6}" type="presParOf" srcId="{E30CC8EC-2E7F-4D9B-BFE3-B12E10B08931}" destId="{0122A30A-61C5-4759-AE1F-5FA67349E392}"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CBA308-CDCE-4A5B-946E-370D11BEAEA5}" type="doc">
      <dgm:prSet loTypeId="urn:microsoft.com/office/officeart/2005/8/layout/default" loCatId="list" qsTypeId="urn:microsoft.com/office/officeart/2005/8/quickstyle/3d2" qsCatId="3D" csTypeId="urn:microsoft.com/office/officeart/2005/8/colors/accent4_3" csCatId="accent4" phldr="1"/>
      <dgm:spPr/>
      <dgm:t>
        <a:bodyPr/>
        <a:lstStyle/>
        <a:p>
          <a:endParaRPr lang="en-US"/>
        </a:p>
      </dgm:t>
    </dgm:pt>
    <dgm:pt modelId="{5778AE79-AD59-4FF1-A442-8D8B0AF135A8}">
      <dgm:prSet phldrT="[Text]"/>
      <dgm:spPr>
        <a:xfrm>
          <a:off x="157013" y="1041"/>
          <a:ext cx="2753320" cy="1651992"/>
        </a:xfrm>
        <a:gradFill rotWithShape="0">
          <a:gsLst>
            <a:gs pos="0">
              <a:srgbClr val="8064A2">
                <a:shade val="80000"/>
                <a:hueOff val="0"/>
                <a:satOff val="0"/>
                <a:lumOff val="0"/>
                <a:alphaOff val="0"/>
                <a:shade val="51000"/>
                <a:satMod val="130000"/>
              </a:srgbClr>
            </a:gs>
            <a:gs pos="80000">
              <a:srgbClr val="8064A2">
                <a:shade val="80000"/>
                <a:hueOff val="0"/>
                <a:satOff val="0"/>
                <a:lumOff val="0"/>
                <a:alphaOff val="0"/>
                <a:shade val="93000"/>
                <a:satMod val="130000"/>
              </a:srgbClr>
            </a:gs>
            <a:gs pos="100000">
              <a:srgbClr val="8064A2">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Calibri"/>
              <a:ea typeface="+mn-ea"/>
              <a:cs typeface="+mn-cs"/>
            </a:rPr>
            <a:t>Share personal information</a:t>
          </a:r>
          <a:endParaRPr lang="en-US" dirty="0">
            <a:solidFill>
              <a:sysClr val="window" lastClr="FFFFFF"/>
            </a:solidFill>
            <a:latin typeface="Calibri"/>
            <a:ea typeface="+mn-ea"/>
            <a:cs typeface="+mn-cs"/>
          </a:endParaRPr>
        </a:p>
      </dgm:t>
    </dgm:pt>
    <dgm:pt modelId="{3C59ACDA-9B81-4B00-8C8E-3F22AD276242}" type="parTrans" cxnId="{4C1D2DCE-32F3-4D27-B007-714D0AC82D00}">
      <dgm:prSet/>
      <dgm:spPr/>
      <dgm:t>
        <a:bodyPr/>
        <a:lstStyle/>
        <a:p>
          <a:endParaRPr lang="en-US"/>
        </a:p>
      </dgm:t>
    </dgm:pt>
    <dgm:pt modelId="{66F6A587-C1C9-4A56-B8D9-A70FF06D0E65}" type="sibTrans" cxnId="{4C1D2DCE-32F3-4D27-B007-714D0AC82D00}">
      <dgm:prSet/>
      <dgm:spPr/>
      <dgm:t>
        <a:bodyPr/>
        <a:lstStyle/>
        <a:p>
          <a:endParaRPr lang="en-US"/>
        </a:p>
      </dgm:t>
    </dgm:pt>
    <dgm:pt modelId="{7C838FF4-887B-437C-9C50-85E3E069FDFA}">
      <dgm:prSet phldrT="[Text]"/>
      <dgm:spPr>
        <a:xfrm>
          <a:off x="3185666" y="1041"/>
          <a:ext cx="2753320" cy="1651992"/>
        </a:xfrm>
        <a:gradFill rotWithShape="0">
          <a:gsLst>
            <a:gs pos="0">
              <a:srgbClr val="8064A2">
                <a:shade val="80000"/>
                <a:hueOff val="-88279"/>
                <a:satOff val="-2183"/>
                <a:lumOff val="12494"/>
                <a:alphaOff val="0"/>
                <a:shade val="51000"/>
                <a:satMod val="130000"/>
              </a:srgbClr>
            </a:gs>
            <a:gs pos="80000">
              <a:srgbClr val="8064A2">
                <a:shade val="80000"/>
                <a:hueOff val="-88279"/>
                <a:satOff val="-2183"/>
                <a:lumOff val="12494"/>
                <a:alphaOff val="0"/>
                <a:shade val="93000"/>
                <a:satMod val="130000"/>
              </a:srgbClr>
            </a:gs>
            <a:gs pos="100000">
              <a:srgbClr val="8064A2">
                <a:shade val="80000"/>
                <a:hueOff val="-88279"/>
                <a:satOff val="-2183"/>
                <a:lumOff val="1249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Calibri"/>
              <a:ea typeface="+mn-ea"/>
              <a:cs typeface="+mn-cs"/>
            </a:rPr>
            <a:t>Allow users to modify Web site content</a:t>
          </a:r>
          <a:endParaRPr lang="en-US" dirty="0">
            <a:solidFill>
              <a:sysClr val="window" lastClr="FFFFFF"/>
            </a:solidFill>
            <a:latin typeface="Calibri"/>
            <a:ea typeface="+mn-ea"/>
            <a:cs typeface="+mn-cs"/>
          </a:endParaRPr>
        </a:p>
      </dgm:t>
    </dgm:pt>
    <dgm:pt modelId="{F24D703F-08C8-4921-93CB-A6ADFA223DC9}" type="parTrans" cxnId="{0585DDEB-EA14-4191-B1EC-E499AB1F32E7}">
      <dgm:prSet/>
      <dgm:spPr/>
      <dgm:t>
        <a:bodyPr/>
        <a:lstStyle/>
        <a:p>
          <a:endParaRPr lang="en-US"/>
        </a:p>
      </dgm:t>
    </dgm:pt>
    <dgm:pt modelId="{5E7A4CCC-7925-42A0-A601-C15D390410B1}" type="sibTrans" cxnId="{0585DDEB-EA14-4191-B1EC-E499AB1F32E7}">
      <dgm:prSet/>
      <dgm:spPr/>
      <dgm:t>
        <a:bodyPr/>
        <a:lstStyle/>
        <a:p>
          <a:endParaRPr lang="en-US"/>
        </a:p>
      </dgm:t>
    </dgm:pt>
    <dgm:pt modelId="{316AC91F-C28E-478A-9D1A-FDD191FCCA1E}">
      <dgm:prSet phldrT="[Text]"/>
      <dgm:spPr>
        <a:xfrm>
          <a:off x="1671339" y="1928366"/>
          <a:ext cx="2753320" cy="1651992"/>
        </a:xfrm>
        <a:gradFill rotWithShape="0">
          <a:gsLst>
            <a:gs pos="0">
              <a:srgbClr val="8064A2">
                <a:shade val="80000"/>
                <a:hueOff val="-176558"/>
                <a:satOff val="-4365"/>
                <a:lumOff val="24988"/>
                <a:alphaOff val="0"/>
                <a:shade val="51000"/>
                <a:satMod val="130000"/>
              </a:srgbClr>
            </a:gs>
            <a:gs pos="80000">
              <a:srgbClr val="8064A2">
                <a:shade val="80000"/>
                <a:hueOff val="-176558"/>
                <a:satOff val="-4365"/>
                <a:lumOff val="24988"/>
                <a:alphaOff val="0"/>
                <a:shade val="93000"/>
                <a:satMod val="130000"/>
              </a:srgbClr>
            </a:gs>
            <a:gs pos="100000">
              <a:srgbClr val="8064A2">
                <a:shade val="80000"/>
                <a:hueOff val="-176558"/>
                <a:satOff val="-4365"/>
                <a:lumOff val="2498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Calibri"/>
              <a:ea typeface="+mn-ea"/>
              <a:cs typeface="+mn-cs"/>
            </a:rPr>
            <a:t>Have application software built into the site</a:t>
          </a:r>
          <a:endParaRPr lang="en-US" dirty="0">
            <a:solidFill>
              <a:sysClr val="window" lastClr="FFFFFF"/>
            </a:solidFill>
            <a:latin typeface="Calibri"/>
            <a:ea typeface="+mn-ea"/>
            <a:cs typeface="+mn-cs"/>
          </a:endParaRPr>
        </a:p>
      </dgm:t>
    </dgm:pt>
    <dgm:pt modelId="{60FC302D-9781-4DC5-B1CE-83938946B712}" type="parTrans" cxnId="{B9214299-15BB-4848-9764-35C2CFCBFFBD}">
      <dgm:prSet/>
      <dgm:spPr/>
      <dgm:t>
        <a:bodyPr/>
        <a:lstStyle/>
        <a:p>
          <a:endParaRPr lang="en-US"/>
        </a:p>
      </dgm:t>
    </dgm:pt>
    <dgm:pt modelId="{3A38C342-716D-4941-84F7-30C711896116}" type="sibTrans" cxnId="{B9214299-15BB-4848-9764-35C2CFCBFFBD}">
      <dgm:prSet/>
      <dgm:spPr/>
      <dgm:t>
        <a:bodyPr/>
        <a:lstStyle/>
        <a:p>
          <a:endParaRPr lang="en-US"/>
        </a:p>
      </dgm:t>
    </dgm:pt>
    <dgm:pt modelId="{48AF2451-A68F-4095-A308-FB7B9A886F1E}" type="pres">
      <dgm:prSet presAssocID="{19CBA308-CDCE-4A5B-946E-370D11BEAEA5}" presName="diagram" presStyleCnt="0">
        <dgm:presLayoutVars>
          <dgm:dir/>
          <dgm:resizeHandles val="exact"/>
        </dgm:presLayoutVars>
      </dgm:prSet>
      <dgm:spPr/>
      <dgm:t>
        <a:bodyPr/>
        <a:lstStyle/>
        <a:p>
          <a:endParaRPr lang="en-US"/>
        </a:p>
      </dgm:t>
    </dgm:pt>
    <dgm:pt modelId="{BD596847-AADF-475B-887F-523663A8EC07}" type="pres">
      <dgm:prSet presAssocID="{5778AE79-AD59-4FF1-A442-8D8B0AF135A8}" presName="node" presStyleLbl="node1" presStyleIdx="0" presStyleCnt="3">
        <dgm:presLayoutVars>
          <dgm:bulletEnabled val="1"/>
        </dgm:presLayoutVars>
      </dgm:prSet>
      <dgm:spPr>
        <a:prstGeom prst="rect">
          <a:avLst/>
        </a:prstGeom>
      </dgm:spPr>
      <dgm:t>
        <a:bodyPr/>
        <a:lstStyle/>
        <a:p>
          <a:endParaRPr lang="en-US"/>
        </a:p>
      </dgm:t>
    </dgm:pt>
    <dgm:pt modelId="{7F0C4C6E-179D-495C-812C-3C7F6F8FE208}" type="pres">
      <dgm:prSet presAssocID="{66F6A587-C1C9-4A56-B8D9-A70FF06D0E65}" presName="sibTrans" presStyleCnt="0"/>
      <dgm:spPr/>
    </dgm:pt>
    <dgm:pt modelId="{93496CE2-660A-418E-A40D-DC575C5C1699}" type="pres">
      <dgm:prSet presAssocID="{7C838FF4-887B-437C-9C50-85E3E069FDFA}" presName="node" presStyleLbl="node1" presStyleIdx="1" presStyleCnt="3">
        <dgm:presLayoutVars>
          <dgm:bulletEnabled val="1"/>
        </dgm:presLayoutVars>
      </dgm:prSet>
      <dgm:spPr>
        <a:prstGeom prst="rect">
          <a:avLst/>
        </a:prstGeom>
      </dgm:spPr>
      <dgm:t>
        <a:bodyPr/>
        <a:lstStyle/>
        <a:p>
          <a:endParaRPr lang="en-US"/>
        </a:p>
      </dgm:t>
    </dgm:pt>
    <dgm:pt modelId="{11D89F75-1E43-4F01-B372-47D8F093535E}" type="pres">
      <dgm:prSet presAssocID="{5E7A4CCC-7925-42A0-A601-C15D390410B1}" presName="sibTrans" presStyleCnt="0"/>
      <dgm:spPr/>
    </dgm:pt>
    <dgm:pt modelId="{73D169C4-5AB9-4E78-85E3-31219FAFBABF}" type="pres">
      <dgm:prSet presAssocID="{316AC91F-C28E-478A-9D1A-FDD191FCCA1E}" presName="node" presStyleLbl="node1" presStyleIdx="2" presStyleCnt="3">
        <dgm:presLayoutVars>
          <dgm:bulletEnabled val="1"/>
        </dgm:presLayoutVars>
      </dgm:prSet>
      <dgm:spPr>
        <a:prstGeom prst="rect">
          <a:avLst/>
        </a:prstGeom>
      </dgm:spPr>
      <dgm:t>
        <a:bodyPr/>
        <a:lstStyle/>
        <a:p>
          <a:endParaRPr lang="en-US"/>
        </a:p>
      </dgm:t>
    </dgm:pt>
  </dgm:ptLst>
  <dgm:cxnLst>
    <dgm:cxn modelId="{8B7BC788-D7DA-44F3-BCAA-9BABDB4555BA}" type="presOf" srcId="{7C838FF4-887B-437C-9C50-85E3E069FDFA}" destId="{93496CE2-660A-418E-A40D-DC575C5C1699}" srcOrd="0" destOrd="0" presId="urn:microsoft.com/office/officeart/2005/8/layout/default"/>
    <dgm:cxn modelId="{AF392878-1333-4B87-91A8-FAB425666833}" type="presOf" srcId="{316AC91F-C28E-478A-9D1A-FDD191FCCA1E}" destId="{73D169C4-5AB9-4E78-85E3-31219FAFBABF}" srcOrd="0" destOrd="0" presId="urn:microsoft.com/office/officeart/2005/8/layout/default"/>
    <dgm:cxn modelId="{B9214299-15BB-4848-9764-35C2CFCBFFBD}" srcId="{19CBA308-CDCE-4A5B-946E-370D11BEAEA5}" destId="{316AC91F-C28E-478A-9D1A-FDD191FCCA1E}" srcOrd="2" destOrd="0" parTransId="{60FC302D-9781-4DC5-B1CE-83938946B712}" sibTransId="{3A38C342-716D-4941-84F7-30C711896116}"/>
    <dgm:cxn modelId="{F9CF9F7B-25D0-4BD9-947B-8F354C69AA5A}" type="presOf" srcId="{5778AE79-AD59-4FF1-A442-8D8B0AF135A8}" destId="{BD596847-AADF-475B-887F-523663A8EC07}" srcOrd="0" destOrd="0" presId="urn:microsoft.com/office/officeart/2005/8/layout/default"/>
    <dgm:cxn modelId="{4C1D2DCE-32F3-4D27-B007-714D0AC82D00}" srcId="{19CBA308-CDCE-4A5B-946E-370D11BEAEA5}" destId="{5778AE79-AD59-4FF1-A442-8D8B0AF135A8}" srcOrd="0" destOrd="0" parTransId="{3C59ACDA-9B81-4B00-8C8E-3F22AD276242}" sibTransId="{66F6A587-C1C9-4A56-B8D9-A70FF06D0E65}"/>
    <dgm:cxn modelId="{656956B4-960B-426B-88AD-EF6609173B50}" type="presOf" srcId="{19CBA308-CDCE-4A5B-946E-370D11BEAEA5}" destId="{48AF2451-A68F-4095-A308-FB7B9A886F1E}" srcOrd="0" destOrd="0" presId="urn:microsoft.com/office/officeart/2005/8/layout/default"/>
    <dgm:cxn modelId="{0585DDEB-EA14-4191-B1EC-E499AB1F32E7}" srcId="{19CBA308-CDCE-4A5B-946E-370D11BEAEA5}" destId="{7C838FF4-887B-437C-9C50-85E3E069FDFA}" srcOrd="1" destOrd="0" parTransId="{F24D703F-08C8-4921-93CB-A6ADFA223DC9}" sibTransId="{5E7A4CCC-7925-42A0-A601-C15D390410B1}"/>
    <dgm:cxn modelId="{17A63B58-0E1D-4FA8-ABA5-70E158D7E2E9}" type="presParOf" srcId="{48AF2451-A68F-4095-A308-FB7B9A886F1E}" destId="{BD596847-AADF-475B-887F-523663A8EC07}" srcOrd="0" destOrd="0" presId="urn:microsoft.com/office/officeart/2005/8/layout/default"/>
    <dgm:cxn modelId="{5CBA9F62-E4F7-488A-B80A-97EEC39172A5}" type="presParOf" srcId="{48AF2451-A68F-4095-A308-FB7B9A886F1E}" destId="{7F0C4C6E-179D-495C-812C-3C7F6F8FE208}" srcOrd="1" destOrd="0" presId="urn:microsoft.com/office/officeart/2005/8/layout/default"/>
    <dgm:cxn modelId="{410FF258-0BAC-43B2-B019-25ECB0451921}" type="presParOf" srcId="{48AF2451-A68F-4095-A308-FB7B9A886F1E}" destId="{93496CE2-660A-418E-A40D-DC575C5C1699}" srcOrd="2" destOrd="0" presId="urn:microsoft.com/office/officeart/2005/8/layout/default"/>
    <dgm:cxn modelId="{3697946D-32B0-4AEA-83B6-E6F0AAC96369}" type="presParOf" srcId="{48AF2451-A68F-4095-A308-FB7B9A886F1E}" destId="{11D89F75-1E43-4F01-B372-47D8F093535E}" srcOrd="3" destOrd="0" presId="urn:microsoft.com/office/officeart/2005/8/layout/default"/>
    <dgm:cxn modelId="{C1FFC941-C0BF-4DBF-8524-37F543ACA119}" type="presParOf" srcId="{48AF2451-A68F-4095-A308-FB7B9A886F1E}" destId="{73D169C4-5AB9-4E78-85E3-31219FAFBABF}" srcOrd="4"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16923E-E401-4E08-B8B2-524E57E1BCAE}" type="doc">
      <dgm:prSet loTypeId="urn:microsoft.com/office/officeart/2005/8/layout/default" loCatId="list" qsTypeId="urn:microsoft.com/office/officeart/2005/8/quickstyle/3d3" qsCatId="3D" csTypeId="urn:microsoft.com/office/officeart/2005/8/colors/accent4_2" csCatId="accent4" phldr="1"/>
      <dgm:spPr/>
      <dgm:t>
        <a:bodyPr/>
        <a:lstStyle/>
        <a:p>
          <a:endParaRPr lang="en-US"/>
        </a:p>
      </dgm:t>
    </dgm:pt>
    <dgm:pt modelId="{068BC290-B85B-4D72-A873-C7B849E0A3F7}">
      <dgm:prSet phldrT="[Text]"/>
      <dgm:spPr>
        <a:xfrm>
          <a:off x="1227645" y="1599"/>
          <a:ext cx="2459384" cy="1475630"/>
        </a:xfr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solidFill>
                <a:sysClr val="window" lastClr="FFFFFF"/>
              </a:solidFill>
              <a:latin typeface="Calibri"/>
              <a:ea typeface="+mn-ea"/>
              <a:cs typeface="+mn-cs"/>
            </a:rPr>
            <a:t>Dreamweaver</a:t>
          </a:r>
          <a:endParaRPr lang="en-US" b="1" dirty="0">
            <a:solidFill>
              <a:sysClr val="window" lastClr="FFFFFF"/>
            </a:solidFill>
            <a:latin typeface="Calibri"/>
            <a:ea typeface="+mn-ea"/>
            <a:cs typeface="+mn-cs"/>
          </a:endParaRPr>
        </a:p>
      </dgm:t>
    </dgm:pt>
    <dgm:pt modelId="{04471253-57A1-440A-964A-5A24CCB1650F}" type="parTrans" cxnId="{6D6AE1A1-1340-4637-931E-DA13E200C345}">
      <dgm:prSet/>
      <dgm:spPr/>
      <dgm:t>
        <a:bodyPr/>
        <a:lstStyle/>
        <a:p>
          <a:endParaRPr lang="en-US"/>
        </a:p>
      </dgm:t>
    </dgm:pt>
    <dgm:pt modelId="{0D433886-E2A6-48DC-A18E-8CE19923BB3F}" type="sibTrans" cxnId="{6D6AE1A1-1340-4637-931E-DA13E200C345}">
      <dgm:prSet/>
      <dgm:spPr/>
      <dgm:t>
        <a:bodyPr/>
        <a:lstStyle/>
        <a:p>
          <a:endParaRPr lang="en-US"/>
        </a:p>
      </dgm:t>
    </dgm:pt>
    <dgm:pt modelId="{6B30DE08-909E-477E-AFAF-FA2F923E1CE1}">
      <dgm:prSet phldrT="[Text]"/>
      <dgm:spPr>
        <a:xfrm>
          <a:off x="3932969" y="1599"/>
          <a:ext cx="2459384" cy="1475630"/>
        </a:xfr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solidFill>
                <a:sysClr val="window" lastClr="FFFFFF"/>
              </a:solidFill>
              <a:latin typeface="Calibri"/>
              <a:ea typeface="+mn-ea"/>
              <a:cs typeface="+mn-cs"/>
            </a:rPr>
            <a:t>Expression Web</a:t>
          </a:r>
          <a:endParaRPr lang="en-US" b="1" dirty="0">
            <a:solidFill>
              <a:sysClr val="window" lastClr="FFFFFF"/>
            </a:solidFill>
            <a:latin typeface="Calibri"/>
            <a:ea typeface="+mn-ea"/>
            <a:cs typeface="+mn-cs"/>
          </a:endParaRPr>
        </a:p>
      </dgm:t>
    </dgm:pt>
    <dgm:pt modelId="{C7973631-4AA3-4462-8606-2CCF1D2B8FFE}" type="parTrans" cxnId="{86C6BE19-25B3-4343-8AA5-98E39FCA78E0}">
      <dgm:prSet/>
      <dgm:spPr/>
      <dgm:t>
        <a:bodyPr/>
        <a:lstStyle/>
        <a:p>
          <a:endParaRPr lang="en-US"/>
        </a:p>
      </dgm:t>
    </dgm:pt>
    <dgm:pt modelId="{7723E979-F38B-46E6-AC75-3B7DC30C5E6C}" type="sibTrans" cxnId="{86C6BE19-25B3-4343-8AA5-98E39FCA78E0}">
      <dgm:prSet/>
      <dgm:spPr/>
      <dgm:t>
        <a:bodyPr/>
        <a:lstStyle/>
        <a:p>
          <a:endParaRPr lang="en-US"/>
        </a:p>
      </dgm:t>
    </dgm:pt>
    <dgm:pt modelId="{97AF2FE7-F53A-4C89-8084-11A9655212EF}">
      <dgm:prSet phldrT="[Text]"/>
      <dgm:spPr>
        <a:xfrm>
          <a:off x="1227645" y="1723169"/>
          <a:ext cx="2459384" cy="1475630"/>
        </a:xfr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solidFill>
                <a:sysClr val="window" lastClr="FFFFFF"/>
              </a:solidFill>
              <a:latin typeface="Calibri"/>
              <a:ea typeface="+mn-ea"/>
              <a:cs typeface="+mn-cs"/>
            </a:rPr>
            <a:t>Flash</a:t>
          </a:r>
          <a:endParaRPr lang="en-US" b="1" dirty="0">
            <a:solidFill>
              <a:sysClr val="window" lastClr="FFFFFF"/>
            </a:solidFill>
            <a:latin typeface="Calibri"/>
            <a:ea typeface="+mn-ea"/>
            <a:cs typeface="+mn-cs"/>
          </a:endParaRPr>
        </a:p>
      </dgm:t>
    </dgm:pt>
    <dgm:pt modelId="{812940D9-8B3E-4A11-8037-FF57B1E661B2}" type="parTrans" cxnId="{B3A2B9BD-DACC-4CE3-8449-9FB0FB05F659}">
      <dgm:prSet/>
      <dgm:spPr/>
      <dgm:t>
        <a:bodyPr/>
        <a:lstStyle/>
        <a:p>
          <a:endParaRPr lang="en-US"/>
        </a:p>
      </dgm:t>
    </dgm:pt>
    <dgm:pt modelId="{E2D82D5F-0E12-4B32-90B8-037C040EB20D}" type="sibTrans" cxnId="{B3A2B9BD-DACC-4CE3-8449-9FB0FB05F659}">
      <dgm:prSet/>
      <dgm:spPr/>
      <dgm:t>
        <a:bodyPr/>
        <a:lstStyle/>
        <a:p>
          <a:endParaRPr lang="en-US"/>
        </a:p>
      </dgm:t>
    </dgm:pt>
    <dgm:pt modelId="{415CE1F1-086D-4882-AD62-C09AA654441F}">
      <dgm:prSet phldrT="[Text]"/>
      <dgm:spPr>
        <a:xfrm>
          <a:off x="3932969" y="1723169"/>
          <a:ext cx="2459384" cy="1475630"/>
        </a:xfr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smtClean="0">
              <a:solidFill>
                <a:sysClr val="window" lastClr="FFFFFF"/>
              </a:solidFill>
              <a:latin typeface="Calibri"/>
              <a:ea typeface="+mn-ea"/>
              <a:cs typeface="+mn-cs"/>
            </a:rPr>
            <a:t>SharePoint Designer</a:t>
          </a:r>
          <a:endParaRPr lang="en-US" b="1" dirty="0">
            <a:solidFill>
              <a:sysClr val="window" lastClr="FFFFFF"/>
            </a:solidFill>
            <a:latin typeface="Calibri"/>
            <a:ea typeface="+mn-ea"/>
            <a:cs typeface="+mn-cs"/>
          </a:endParaRPr>
        </a:p>
      </dgm:t>
    </dgm:pt>
    <dgm:pt modelId="{4AB3F4D7-F481-4F5D-A813-CA2974AFC924}" type="parTrans" cxnId="{34F9F98D-C180-4859-87A7-5918E90753D9}">
      <dgm:prSet/>
      <dgm:spPr/>
      <dgm:t>
        <a:bodyPr/>
        <a:lstStyle/>
        <a:p>
          <a:endParaRPr lang="en-US"/>
        </a:p>
      </dgm:t>
    </dgm:pt>
    <dgm:pt modelId="{F219E4E5-DC7D-482D-948C-F5EAB82FA735}" type="sibTrans" cxnId="{34F9F98D-C180-4859-87A7-5918E90753D9}">
      <dgm:prSet/>
      <dgm:spPr/>
      <dgm:t>
        <a:bodyPr/>
        <a:lstStyle/>
        <a:p>
          <a:endParaRPr lang="en-US"/>
        </a:p>
      </dgm:t>
    </dgm:pt>
    <dgm:pt modelId="{9DFF0F73-55DC-46B4-8D1B-B61C3825B47A}" type="pres">
      <dgm:prSet presAssocID="{1016923E-E401-4E08-B8B2-524E57E1BCAE}" presName="diagram" presStyleCnt="0">
        <dgm:presLayoutVars>
          <dgm:dir/>
          <dgm:resizeHandles val="exact"/>
        </dgm:presLayoutVars>
      </dgm:prSet>
      <dgm:spPr/>
      <dgm:t>
        <a:bodyPr/>
        <a:lstStyle/>
        <a:p>
          <a:endParaRPr lang="en-US"/>
        </a:p>
      </dgm:t>
    </dgm:pt>
    <dgm:pt modelId="{82316B03-3F17-4D13-ADE6-5080C22DEAF6}" type="pres">
      <dgm:prSet presAssocID="{068BC290-B85B-4D72-A873-C7B849E0A3F7}" presName="node" presStyleLbl="node1" presStyleIdx="0" presStyleCnt="4">
        <dgm:presLayoutVars>
          <dgm:bulletEnabled val="1"/>
        </dgm:presLayoutVars>
      </dgm:prSet>
      <dgm:spPr>
        <a:prstGeom prst="rect">
          <a:avLst/>
        </a:prstGeom>
      </dgm:spPr>
      <dgm:t>
        <a:bodyPr/>
        <a:lstStyle/>
        <a:p>
          <a:endParaRPr lang="en-US"/>
        </a:p>
      </dgm:t>
    </dgm:pt>
    <dgm:pt modelId="{FBAA71B9-63E3-4E85-B6A2-43A555241DB1}" type="pres">
      <dgm:prSet presAssocID="{0D433886-E2A6-48DC-A18E-8CE19923BB3F}" presName="sibTrans" presStyleCnt="0"/>
      <dgm:spPr/>
    </dgm:pt>
    <dgm:pt modelId="{E994E9B6-5B8F-446B-A4D0-546563A90F17}" type="pres">
      <dgm:prSet presAssocID="{6B30DE08-909E-477E-AFAF-FA2F923E1CE1}" presName="node" presStyleLbl="node1" presStyleIdx="1" presStyleCnt="4">
        <dgm:presLayoutVars>
          <dgm:bulletEnabled val="1"/>
        </dgm:presLayoutVars>
      </dgm:prSet>
      <dgm:spPr>
        <a:prstGeom prst="rect">
          <a:avLst/>
        </a:prstGeom>
      </dgm:spPr>
      <dgm:t>
        <a:bodyPr/>
        <a:lstStyle/>
        <a:p>
          <a:endParaRPr lang="en-US"/>
        </a:p>
      </dgm:t>
    </dgm:pt>
    <dgm:pt modelId="{63E0B5A5-DD5C-47BA-ADFC-4855F3B2ACAD}" type="pres">
      <dgm:prSet presAssocID="{7723E979-F38B-46E6-AC75-3B7DC30C5E6C}" presName="sibTrans" presStyleCnt="0"/>
      <dgm:spPr/>
    </dgm:pt>
    <dgm:pt modelId="{4F725264-C9F2-4585-AD33-74EDE8DA2275}" type="pres">
      <dgm:prSet presAssocID="{97AF2FE7-F53A-4C89-8084-11A9655212EF}" presName="node" presStyleLbl="node1" presStyleIdx="2" presStyleCnt="4">
        <dgm:presLayoutVars>
          <dgm:bulletEnabled val="1"/>
        </dgm:presLayoutVars>
      </dgm:prSet>
      <dgm:spPr>
        <a:prstGeom prst="rect">
          <a:avLst/>
        </a:prstGeom>
      </dgm:spPr>
      <dgm:t>
        <a:bodyPr/>
        <a:lstStyle/>
        <a:p>
          <a:endParaRPr lang="en-US"/>
        </a:p>
      </dgm:t>
    </dgm:pt>
    <dgm:pt modelId="{3F6E1089-9C21-45C4-B8E1-E9EF5D2A2A07}" type="pres">
      <dgm:prSet presAssocID="{E2D82D5F-0E12-4B32-90B8-037C040EB20D}" presName="sibTrans" presStyleCnt="0"/>
      <dgm:spPr/>
    </dgm:pt>
    <dgm:pt modelId="{1BFA8EB8-27FE-4429-80DE-92C3E0721B20}" type="pres">
      <dgm:prSet presAssocID="{415CE1F1-086D-4882-AD62-C09AA654441F}" presName="node" presStyleLbl="node1" presStyleIdx="3" presStyleCnt="4">
        <dgm:presLayoutVars>
          <dgm:bulletEnabled val="1"/>
        </dgm:presLayoutVars>
      </dgm:prSet>
      <dgm:spPr>
        <a:prstGeom prst="rect">
          <a:avLst/>
        </a:prstGeom>
      </dgm:spPr>
      <dgm:t>
        <a:bodyPr/>
        <a:lstStyle/>
        <a:p>
          <a:endParaRPr lang="en-US"/>
        </a:p>
      </dgm:t>
    </dgm:pt>
  </dgm:ptLst>
  <dgm:cxnLst>
    <dgm:cxn modelId="{34F9F98D-C180-4859-87A7-5918E90753D9}" srcId="{1016923E-E401-4E08-B8B2-524E57E1BCAE}" destId="{415CE1F1-086D-4882-AD62-C09AA654441F}" srcOrd="3" destOrd="0" parTransId="{4AB3F4D7-F481-4F5D-A813-CA2974AFC924}" sibTransId="{F219E4E5-DC7D-482D-948C-F5EAB82FA735}"/>
    <dgm:cxn modelId="{C5A7BA7B-47DE-475B-9D88-083BE57A3454}" type="presOf" srcId="{1016923E-E401-4E08-B8B2-524E57E1BCAE}" destId="{9DFF0F73-55DC-46B4-8D1B-B61C3825B47A}" srcOrd="0" destOrd="0" presId="urn:microsoft.com/office/officeart/2005/8/layout/default"/>
    <dgm:cxn modelId="{B30F330D-EE8F-4C03-9906-75CAF3DC7FF1}" type="presOf" srcId="{6B30DE08-909E-477E-AFAF-FA2F923E1CE1}" destId="{E994E9B6-5B8F-446B-A4D0-546563A90F17}" srcOrd="0" destOrd="0" presId="urn:microsoft.com/office/officeart/2005/8/layout/default"/>
    <dgm:cxn modelId="{0CC54716-4EDB-4D2E-8660-9D4A8ADB1A88}" type="presOf" srcId="{415CE1F1-086D-4882-AD62-C09AA654441F}" destId="{1BFA8EB8-27FE-4429-80DE-92C3E0721B20}" srcOrd="0" destOrd="0" presId="urn:microsoft.com/office/officeart/2005/8/layout/default"/>
    <dgm:cxn modelId="{82C66437-14D7-42AF-BF36-9145B51ADF94}" type="presOf" srcId="{97AF2FE7-F53A-4C89-8084-11A9655212EF}" destId="{4F725264-C9F2-4585-AD33-74EDE8DA2275}" srcOrd="0" destOrd="0" presId="urn:microsoft.com/office/officeart/2005/8/layout/default"/>
    <dgm:cxn modelId="{86C6BE19-25B3-4343-8AA5-98E39FCA78E0}" srcId="{1016923E-E401-4E08-B8B2-524E57E1BCAE}" destId="{6B30DE08-909E-477E-AFAF-FA2F923E1CE1}" srcOrd="1" destOrd="0" parTransId="{C7973631-4AA3-4462-8606-2CCF1D2B8FFE}" sibTransId="{7723E979-F38B-46E6-AC75-3B7DC30C5E6C}"/>
    <dgm:cxn modelId="{6D6AE1A1-1340-4637-931E-DA13E200C345}" srcId="{1016923E-E401-4E08-B8B2-524E57E1BCAE}" destId="{068BC290-B85B-4D72-A873-C7B849E0A3F7}" srcOrd="0" destOrd="0" parTransId="{04471253-57A1-440A-964A-5A24CCB1650F}" sibTransId="{0D433886-E2A6-48DC-A18E-8CE19923BB3F}"/>
    <dgm:cxn modelId="{8F6990A3-4FA4-4463-9D81-5FE6D8B79B92}" type="presOf" srcId="{068BC290-B85B-4D72-A873-C7B849E0A3F7}" destId="{82316B03-3F17-4D13-ADE6-5080C22DEAF6}" srcOrd="0" destOrd="0" presId="urn:microsoft.com/office/officeart/2005/8/layout/default"/>
    <dgm:cxn modelId="{B3A2B9BD-DACC-4CE3-8449-9FB0FB05F659}" srcId="{1016923E-E401-4E08-B8B2-524E57E1BCAE}" destId="{97AF2FE7-F53A-4C89-8084-11A9655212EF}" srcOrd="2" destOrd="0" parTransId="{812940D9-8B3E-4A11-8037-FF57B1E661B2}" sibTransId="{E2D82D5F-0E12-4B32-90B8-037C040EB20D}"/>
    <dgm:cxn modelId="{0AD2D33E-B854-478A-9BF8-4760A397DF10}" type="presParOf" srcId="{9DFF0F73-55DC-46B4-8D1B-B61C3825B47A}" destId="{82316B03-3F17-4D13-ADE6-5080C22DEAF6}" srcOrd="0" destOrd="0" presId="urn:microsoft.com/office/officeart/2005/8/layout/default"/>
    <dgm:cxn modelId="{228E5DA2-1A69-4A1E-8E94-40223AA7F3B6}" type="presParOf" srcId="{9DFF0F73-55DC-46B4-8D1B-B61C3825B47A}" destId="{FBAA71B9-63E3-4E85-B6A2-43A555241DB1}" srcOrd="1" destOrd="0" presId="urn:microsoft.com/office/officeart/2005/8/layout/default"/>
    <dgm:cxn modelId="{29403C82-0587-408C-91BE-FD3A9A1E2A20}" type="presParOf" srcId="{9DFF0F73-55DC-46B4-8D1B-B61C3825B47A}" destId="{E994E9B6-5B8F-446B-A4D0-546563A90F17}" srcOrd="2" destOrd="0" presId="urn:microsoft.com/office/officeart/2005/8/layout/default"/>
    <dgm:cxn modelId="{4B0613B8-B411-4C5B-B294-3B34612B3AAF}" type="presParOf" srcId="{9DFF0F73-55DC-46B4-8D1B-B61C3825B47A}" destId="{63E0B5A5-DD5C-47BA-ADFC-4855F3B2ACAD}" srcOrd="3" destOrd="0" presId="urn:microsoft.com/office/officeart/2005/8/layout/default"/>
    <dgm:cxn modelId="{D00CA4AD-90B9-438D-85FF-F2054164647B}" type="presParOf" srcId="{9DFF0F73-55DC-46B4-8D1B-B61C3825B47A}" destId="{4F725264-C9F2-4585-AD33-74EDE8DA2275}" srcOrd="4" destOrd="0" presId="urn:microsoft.com/office/officeart/2005/8/layout/default"/>
    <dgm:cxn modelId="{620777D0-3223-4AC4-A5C2-375456583F8C}" type="presParOf" srcId="{9DFF0F73-55DC-46B4-8D1B-B61C3825B47A}" destId="{3F6E1089-9C21-45C4-B8E1-E9EF5D2A2A07}" srcOrd="5" destOrd="0" presId="urn:microsoft.com/office/officeart/2005/8/layout/default"/>
    <dgm:cxn modelId="{87F87606-98A1-423E-B030-E1DF148D45CE}" type="presParOf" srcId="{9DFF0F73-55DC-46B4-8D1B-B61C3825B47A}" destId="{1BFA8EB8-27FE-4429-80DE-92C3E0721B20}" srcOrd="6"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3CDCF3-D5B2-4556-A6FF-1FBA940E878F}">
      <dsp:nvSpPr>
        <dsp:cNvPr id="0" name=""/>
        <dsp:cNvSpPr/>
      </dsp:nvSpPr>
      <dsp:spPr>
        <a:xfrm>
          <a:off x="0" y="528637"/>
          <a:ext cx="2762250" cy="1657349"/>
        </a:xfrm>
        <a:prstGeom prst="rect">
          <a:avLst/>
        </a:prstGeom>
        <a:gradFill rotWithShape="0">
          <a:gsLst>
            <a:gs pos="0">
              <a:srgbClr val="8064A2">
                <a:shade val="80000"/>
                <a:hueOff val="0"/>
                <a:satOff val="0"/>
                <a:lumOff val="0"/>
                <a:alphaOff val="0"/>
                <a:shade val="51000"/>
                <a:satMod val="130000"/>
              </a:srgbClr>
            </a:gs>
            <a:gs pos="80000">
              <a:srgbClr val="8064A2">
                <a:shade val="80000"/>
                <a:hueOff val="0"/>
                <a:satOff val="0"/>
                <a:lumOff val="0"/>
                <a:alphaOff val="0"/>
                <a:shade val="93000"/>
                <a:satMod val="130000"/>
              </a:srgbClr>
            </a:gs>
            <a:gs pos="100000">
              <a:srgbClr val="8064A2">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Computer Program Differentiate </a:t>
          </a:r>
          <a:r>
            <a:rPr lang="en-US" sz="1800" kern="1200" dirty="0" smtClean="0">
              <a:solidFill>
                <a:sysClr val="window" lastClr="FFFFFF"/>
              </a:solidFill>
              <a:latin typeface="Calibri"/>
              <a:ea typeface="+mn-ea"/>
              <a:cs typeface="+mn-cs"/>
            </a:rPr>
            <a:t>between machine and assembly languages</a:t>
          </a:r>
          <a:endParaRPr lang="en-US" sz="1800" kern="1200" dirty="0">
            <a:solidFill>
              <a:sysClr val="window" lastClr="FFFFFF"/>
            </a:solidFill>
            <a:latin typeface="Calibri"/>
            <a:ea typeface="+mn-ea"/>
            <a:cs typeface="+mn-cs"/>
          </a:endParaRPr>
        </a:p>
      </dsp:txBody>
      <dsp:txXfrm>
        <a:off x="0" y="528637"/>
        <a:ext cx="2762250" cy="1657349"/>
      </dsp:txXfrm>
    </dsp:sp>
    <dsp:sp modelId="{23D3EC6E-6952-4F38-8971-61CD9A64D7C5}">
      <dsp:nvSpPr>
        <dsp:cNvPr id="0" name=""/>
        <dsp:cNvSpPr/>
      </dsp:nvSpPr>
      <dsp:spPr>
        <a:xfrm>
          <a:off x="3038474" y="528637"/>
          <a:ext cx="2762250" cy="1657349"/>
        </a:xfrm>
        <a:prstGeom prst="rect">
          <a:avLst/>
        </a:prstGeom>
        <a:gradFill rotWithShape="0">
          <a:gsLst>
            <a:gs pos="0">
              <a:srgbClr val="8064A2">
                <a:shade val="80000"/>
                <a:hueOff val="-44139"/>
                <a:satOff val="-1091"/>
                <a:lumOff val="6247"/>
                <a:alphaOff val="0"/>
                <a:shade val="51000"/>
                <a:satMod val="130000"/>
              </a:srgbClr>
            </a:gs>
            <a:gs pos="80000">
              <a:srgbClr val="8064A2">
                <a:shade val="80000"/>
                <a:hueOff val="-44139"/>
                <a:satOff val="-1091"/>
                <a:lumOff val="6247"/>
                <a:alphaOff val="0"/>
                <a:shade val="93000"/>
                <a:satMod val="130000"/>
              </a:srgbClr>
            </a:gs>
            <a:gs pos="100000">
              <a:srgbClr val="8064A2">
                <a:shade val="80000"/>
                <a:hueOff val="-44139"/>
                <a:satOff val="-1091"/>
                <a:lumOff val="624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Identify and discuss the purpose of procedural programming languages, and describe the features of C and COBOL</a:t>
          </a:r>
        </a:p>
      </dsp:txBody>
      <dsp:txXfrm>
        <a:off x="3038474" y="528637"/>
        <a:ext cx="2762250" cy="1657349"/>
      </dsp:txXfrm>
    </dsp:sp>
    <dsp:sp modelId="{60AD9C91-D480-4370-A98C-D3E1B895330D}">
      <dsp:nvSpPr>
        <dsp:cNvPr id="0" name=""/>
        <dsp:cNvSpPr/>
      </dsp:nvSpPr>
      <dsp:spPr>
        <a:xfrm>
          <a:off x="6076950" y="528637"/>
          <a:ext cx="2762250" cy="1657349"/>
        </a:xfrm>
        <a:prstGeom prst="rect">
          <a:avLst/>
        </a:prstGeom>
        <a:gradFill rotWithShape="0">
          <a:gsLst>
            <a:gs pos="0">
              <a:srgbClr val="8064A2">
                <a:shade val="80000"/>
                <a:hueOff val="-88279"/>
                <a:satOff val="-2183"/>
                <a:lumOff val="12494"/>
                <a:alphaOff val="0"/>
                <a:shade val="51000"/>
                <a:satMod val="130000"/>
              </a:srgbClr>
            </a:gs>
            <a:gs pos="80000">
              <a:srgbClr val="8064A2">
                <a:shade val="80000"/>
                <a:hueOff val="-88279"/>
                <a:satOff val="-2183"/>
                <a:lumOff val="12494"/>
                <a:alphaOff val="0"/>
                <a:shade val="93000"/>
                <a:satMod val="130000"/>
              </a:srgbClr>
            </a:gs>
            <a:gs pos="100000">
              <a:srgbClr val="8064A2">
                <a:shade val="80000"/>
                <a:hueOff val="-88279"/>
                <a:satOff val="-2183"/>
                <a:lumOff val="1249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Identify and discuss the characteristics of these object-oriented programming languages and program development tools</a:t>
          </a:r>
        </a:p>
      </dsp:txBody>
      <dsp:txXfrm>
        <a:off x="6076950" y="528637"/>
        <a:ext cx="2762250" cy="1657349"/>
      </dsp:txXfrm>
    </dsp:sp>
    <dsp:sp modelId="{6EA71BB6-7631-479A-86D5-76DA3B864B94}">
      <dsp:nvSpPr>
        <dsp:cNvPr id="0" name=""/>
        <dsp:cNvSpPr/>
      </dsp:nvSpPr>
      <dsp:spPr>
        <a:xfrm>
          <a:off x="0" y="2462212"/>
          <a:ext cx="2762250" cy="1657349"/>
        </a:xfrm>
        <a:prstGeom prst="rect">
          <a:avLst/>
        </a:prstGeom>
        <a:gradFill rotWithShape="0">
          <a:gsLst>
            <a:gs pos="0">
              <a:srgbClr val="8064A2">
                <a:shade val="80000"/>
                <a:hueOff val="-132418"/>
                <a:satOff val="-3274"/>
                <a:lumOff val="18741"/>
                <a:alphaOff val="0"/>
                <a:shade val="51000"/>
                <a:satMod val="130000"/>
              </a:srgbClr>
            </a:gs>
            <a:gs pos="80000">
              <a:srgbClr val="8064A2">
                <a:shade val="80000"/>
                <a:hueOff val="-132418"/>
                <a:satOff val="-3274"/>
                <a:lumOff val="18741"/>
                <a:alphaOff val="0"/>
                <a:shade val="93000"/>
                <a:satMod val="130000"/>
              </a:srgbClr>
            </a:gs>
            <a:gs pos="100000">
              <a:srgbClr val="8064A2">
                <a:shade val="80000"/>
                <a:hueOff val="-132418"/>
                <a:satOff val="-3274"/>
                <a:lumOff val="1874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Identify the uses of other programming languages and program development tools</a:t>
          </a:r>
        </a:p>
      </dsp:txBody>
      <dsp:txXfrm>
        <a:off x="0" y="2462212"/>
        <a:ext cx="2762250" cy="1657349"/>
      </dsp:txXfrm>
    </dsp:sp>
    <dsp:sp modelId="{9E2AC83D-2D4A-4E8F-8D7F-6C36DDCF76CF}">
      <dsp:nvSpPr>
        <dsp:cNvPr id="0" name=""/>
        <dsp:cNvSpPr/>
      </dsp:nvSpPr>
      <dsp:spPr>
        <a:xfrm>
          <a:off x="3038474" y="2462212"/>
          <a:ext cx="2762250" cy="1657349"/>
        </a:xfrm>
        <a:prstGeom prst="rect">
          <a:avLst/>
        </a:prstGeom>
        <a:gradFill rotWithShape="0">
          <a:gsLst>
            <a:gs pos="0">
              <a:srgbClr val="8064A2">
                <a:shade val="80000"/>
                <a:hueOff val="-176558"/>
                <a:satOff val="-4365"/>
                <a:lumOff val="24988"/>
                <a:alphaOff val="0"/>
                <a:shade val="51000"/>
                <a:satMod val="130000"/>
              </a:srgbClr>
            </a:gs>
            <a:gs pos="80000">
              <a:srgbClr val="8064A2">
                <a:shade val="80000"/>
                <a:hueOff val="-176558"/>
                <a:satOff val="-4365"/>
                <a:lumOff val="24988"/>
                <a:alphaOff val="0"/>
                <a:shade val="93000"/>
                <a:satMod val="130000"/>
              </a:srgbClr>
            </a:gs>
            <a:gs pos="100000">
              <a:srgbClr val="8064A2">
                <a:shade val="80000"/>
                <a:hueOff val="-176558"/>
                <a:satOff val="-4365"/>
                <a:lumOff val="2498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Describe various ways to develop Web pages</a:t>
          </a:r>
        </a:p>
      </dsp:txBody>
      <dsp:txXfrm>
        <a:off x="3038474" y="2462212"/>
        <a:ext cx="2762250" cy="1657349"/>
      </dsp:txXfrm>
    </dsp:sp>
    <dsp:sp modelId="{3DA098F6-610E-4EA7-BDBC-20C65E76D34C}">
      <dsp:nvSpPr>
        <dsp:cNvPr id="0" name=""/>
        <dsp:cNvSpPr/>
      </dsp:nvSpPr>
      <dsp:spPr>
        <a:xfrm>
          <a:off x="6076950" y="2462212"/>
          <a:ext cx="2762250" cy="1657349"/>
        </a:xfrm>
        <a:prstGeom prst="rect">
          <a:avLst/>
        </a:prstGeom>
        <a:gradFill rotWithShape="0">
          <a:gsLst>
            <a:gs pos="0">
              <a:srgbClr val="8064A2">
                <a:shade val="80000"/>
                <a:hueOff val="0"/>
                <a:satOff val="0"/>
                <a:lumOff val="0"/>
                <a:alphaOff val="0"/>
                <a:shade val="51000"/>
                <a:satMod val="130000"/>
              </a:srgbClr>
            </a:gs>
            <a:gs pos="80000">
              <a:srgbClr val="8064A2">
                <a:shade val="80000"/>
                <a:hueOff val="0"/>
                <a:satOff val="0"/>
                <a:lumOff val="0"/>
                <a:alphaOff val="0"/>
                <a:shade val="93000"/>
                <a:satMod val="130000"/>
              </a:srgbClr>
            </a:gs>
            <a:gs pos="100000">
              <a:srgbClr val="8064A2">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Identify the uses of popular multimedia authoring programs</a:t>
          </a:r>
          <a:endParaRPr lang="en-US" sz="1800" kern="1200" dirty="0" smtClean="0">
            <a:solidFill>
              <a:sysClr val="window" lastClr="FFFFFF"/>
            </a:solidFill>
            <a:latin typeface="Calibri"/>
            <a:ea typeface="+mn-ea"/>
            <a:cs typeface="+mn-cs"/>
          </a:endParaRPr>
        </a:p>
      </dsp:txBody>
      <dsp:txXfrm>
        <a:off x="6076950" y="2462212"/>
        <a:ext cx="2762250" cy="165734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746396-82B7-46B9-B3FD-E26D6976E279}">
      <dsp:nvSpPr>
        <dsp:cNvPr id="0" name=""/>
        <dsp:cNvSpPr/>
      </dsp:nvSpPr>
      <dsp:spPr>
        <a:xfrm>
          <a:off x="744" y="272355"/>
          <a:ext cx="2902148" cy="1741289"/>
        </a:xfrm>
        <a:prstGeom prst="flowChartInputOutpu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err="1" smtClean="0">
              <a:solidFill>
                <a:sysClr val="window" lastClr="FFFFFF"/>
              </a:solidFill>
              <a:latin typeface="Calibri"/>
              <a:ea typeface="+mn-ea"/>
              <a:cs typeface="+mn-cs"/>
            </a:rPr>
            <a:t>ToolBook</a:t>
          </a:r>
          <a:endParaRPr lang="en-US" sz="3000" b="1" kern="1200" dirty="0">
            <a:solidFill>
              <a:sysClr val="window" lastClr="FFFFFF"/>
            </a:solidFill>
            <a:latin typeface="Calibri"/>
            <a:ea typeface="+mn-ea"/>
            <a:cs typeface="+mn-cs"/>
          </a:endParaRPr>
        </a:p>
      </dsp:txBody>
      <dsp:txXfrm>
        <a:off x="744" y="272355"/>
        <a:ext cx="2902148" cy="1741289"/>
      </dsp:txXfrm>
    </dsp:sp>
    <dsp:sp modelId="{533C7AC0-F438-483E-8FBC-0B90FA19CE85}">
      <dsp:nvSpPr>
        <dsp:cNvPr id="0" name=""/>
        <dsp:cNvSpPr/>
      </dsp:nvSpPr>
      <dsp:spPr>
        <a:xfrm>
          <a:off x="3193107" y="272355"/>
          <a:ext cx="2902148" cy="1741289"/>
        </a:xfrm>
        <a:prstGeom prst="flowChartInputOutpu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ysClr val="window" lastClr="FFFFFF"/>
              </a:solidFill>
              <a:latin typeface="Calibri"/>
              <a:ea typeface="+mn-ea"/>
              <a:cs typeface="+mn-cs"/>
            </a:rPr>
            <a:t>Director</a:t>
          </a:r>
          <a:endParaRPr lang="en-US" sz="3000" b="1" kern="1200" dirty="0">
            <a:solidFill>
              <a:sysClr val="window" lastClr="FFFFFF"/>
            </a:solidFill>
            <a:latin typeface="Calibri"/>
            <a:ea typeface="+mn-ea"/>
            <a:cs typeface="+mn-cs"/>
          </a:endParaRPr>
        </a:p>
      </dsp:txBody>
      <dsp:txXfrm>
        <a:off x="3193107" y="272355"/>
        <a:ext cx="2902148" cy="17412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B7D599-CA1C-4B34-AA02-258C92E34615}">
      <dsp:nvSpPr>
        <dsp:cNvPr id="0" name=""/>
        <dsp:cNvSpPr/>
      </dsp:nvSpPr>
      <dsp:spPr>
        <a:xfrm>
          <a:off x="171450" y="0"/>
          <a:ext cx="8191500" cy="3276600"/>
        </a:xfrm>
        <a:prstGeom prst="leftRightRibbon">
          <a:avLst/>
        </a:pr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0573DC9-433B-4C5A-B433-A651580203AC}">
      <dsp:nvSpPr>
        <dsp:cNvPr id="0" name=""/>
        <dsp:cNvSpPr/>
      </dsp:nvSpPr>
      <dsp:spPr>
        <a:xfrm>
          <a:off x="1154430" y="573404"/>
          <a:ext cx="2703195" cy="1605534"/>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en-US" sz="2500" kern="1200" dirty="0" smtClean="0">
              <a:solidFill>
                <a:sysClr val="window" lastClr="FFFFFF"/>
              </a:solidFill>
              <a:latin typeface="Calibri"/>
              <a:ea typeface="+mn-ea"/>
              <a:cs typeface="+mn-cs"/>
            </a:rPr>
            <a:t>A </a:t>
          </a:r>
          <a:r>
            <a:rPr lang="en-US" sz="2500" b="1" kern="1200" dirty="0" smtClean="0">
              <a:solidFill>
                <a:schemeClr val="tx1"/>
              </a:solidFill>
              <a:latin typeface="Calibri"/>
              <a:ea typeface="+mn-ea"/>
              <a:cs typeface="+mn-cs"/>
            </a:rPr>
            <a:t>compiler</a:t>
          </a:r>
          <a:r>
            <a:rPr lang="en-US" sz="2500" kern="1200" dirty="0" smtClean="0">
              <a:solidFill>
                <a:sysClr val="window" lastClr="FFFFFF"/>
              </a:solidFill>
              <a:latin typeface="Calibri"/>
              <a:ea typeface="+mn-ea"/>
              <a:cs typeface="+mn-cs"/>
            </a:rPr>
            <a:t> translates an entire program before executing it</a:t>
          </a:r>
          <a:endParaRPr lang="en-US" sz="2500" kern="1200" dirty="0">
            <a:solidFill>
              <a:sysClr val="window" lastClr="FFFFFF"/>
            </a:solidFill>
            <a:latin typeface="Calibri"/>
            <a:ea typeface="+mn-ea"/>
            <a:cs typeface="+mn-cs"/>
          </a:endParaRPr>
        </a:p>
      </dsp:txBody>
      <dsp:txXfrm>
        <a:off x="1154430" y="573404"/>
        <a:ext cx="2703195" cy="1605534"/>
      </dsp:txXfrm>
    </dsp:sp>
    <dsp:sp modelId="{61A5D27B-60A7-4A25-B76D-10CD81F64571}">
      <dsp:nvSpPr>
        <dsp:cNvPr id="0" name=""/>
        <dsp:cNvSpPr/>
      </dsp:nvSpPr>
      <dsp:spPr>
        <a:xfrm>
          <a:off x="4267200" y="1097661"/>
          <a:ext cx="3194685" cy="1605534"/>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en-US" sz="2500" kern="1200" dirty="0" smtClean="0">
              <a:solidFill>
                <a:sysClr val="window" lastClr="FFFFFF"/>
              </a:solidFill>
              <a:latin typeface="Calibri"/>
              <a:ea typeface="+mn-ea"/>
              <a:cs typeface="+mn-cs"/>
            </a:rPr>
            <a:t>An </a:t>
          </a:r>
          <a:r>
            <a:rPr lang="en-US" sz="2500" b="1" kern="1200" dirty="0" smtClean="0">
              <a:solidFill>
                <a:schemeClr val="tx1"/>
              </a:solidFill>
              <a:latin typeface="Calibri"/>
              <a:ea typeface="+mn-ea"/>
              <a:cs typeface="+mn-cs"/>
            </a:rPr>
            <a:t>interpreter</a:t>
          </a:r>
          <a:r>
            <a:rPr lang="en-US" sz="2500" kern="1200" dirty="0" smtClean="0">
              <a:solidFill>
                <a:sysClr val="window" lastClr="FFFFFF"/>
              </a:solidFill>
              <a:latin typeface="Calibri"/>
              <a:ea typeface="+mn-ea"/>
              <a:cs typeface="+mn-cs"/>
            </a:rPr>
            <a:t> converts and executes one code statement at a time</a:t>
          </a:r>
          <a:endParaRPr lang="en-US" sz="2500" kern="1200" dirty="0">
            <a:solidFill>
              <a:sysClr val="window" lastClr="FFFFFF"/>
            </a:solidFill>
            <a:latin typeface="Calibri"/>
            <a:ea typeface="+mn-ea"/>
            <a:cs typeface="+mn-cs"/>
          </a:endParaRPr>
        </a:p>
      </dsp:txBody>
      <dsp:txXfrm>
        <a:off x="4267200" y="1097661"/>
        <a:ext cx="3194685" cy="16055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639DFF-0C4F-4003-A9FA-58AD60E9592A}">
      <dsp:nvSpPr>
        <dsp:cNvPr id="0" name=""/>
        <dsp:cNvSpPr/>
      </dsp:nvSpPr>
      <dsp:spPr>
        <a:xfrm>
          <a:off x="1304002" y="1696"/>
          <a:ext cx="2459235" cy="1475541"/>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Objects can be reused</a:t>
          </a:r>
          <a:endParaRPr lang="en-US" sz="2400" kern="1200" dirty="0">
            <a:solidFill>
              <a:sysClr val="window" lastClr="FFFFFF"/>
            </a:solidFill>
            <a:latin typeface="Calibri"/>
            <a:ea typeface="+mn-ea"/>
            <a:cs typeface="+mn-cs"/>
          </a:endParaRPr>
        </a:p>
      </dsp:txBody>
      <dsp:txXfrm>
        <a:off x="1304002" y="1696"/>
        <a:ext cx="2459235" cy="1475541"/>
      </dsp:txXfrm>
    </dsp:sp>
    <dsp:sp modelId="{A2F4975E-C778-489B-93DD-F6638438BF2F}">
      <dsp:nvSpPr>
        <dsp:cNvPr id="0" name=""/>
        <dsp:cNvSpPr/>
      </dsp:nvSpPr>
      <dsp:spPr>
        <a:xfrm>
          <a:off x="4009161" y="1696"/>
          <a:ext cx="2459235" cy="1475541"/>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Programmers create applications faster</a:t>
          </a:r>
          <a:endParaRPr lang="en-US" sz="2400" kern="1200" dirty="0">
            <a:solidFill>
              <a:sysClr val="window" lastClr="FFFFFF"/>
            </a:solidFill>
            <a:latin typeface="Calibri"/>
            <a:ea typeface="+mn-ea"/>
            <a:cs typeface="+mn-cs"/>
          </a:endParaRPr>
        </a:p>
      </dsp:txBody>
      <dsp:txXfrm>
        <a:off x="4009161" y="1696"/>
        <a:ext cx="2459235" cy="1475541"/>
      </dsp:txXfrm>
    </dsp:sp>
    <dsp:sp modelId="{8E4E3210-316A-4E36-9DA6-7393358BB2D0}">
      <dsp:nvSpPr>
        <dsp:cNvPr id="0" name=""/>
        <dsp:cNvSpPr/>
      </dsp:nvSpPr>
      <dsp:spPr>
        <a:xfrm>
          <a:off x="1304002" y="1723161"/>
          <a:ext cx="2459235" cy="1475541"/>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Work well in a </a:t>
          </a:r>
          <a:r>
            <a:rPr lang="en-US" sz="2400" b="1" kern="1200" dirty="0" smtClean="0">
              <a:solidFill>
                <a:sysClr val="window" lastClr="FFFFFF"/>
              </a:solidFill>
              <a:latin typeface="Calibri"/>
              <a:ea typeface="+mn-ea"/>
              <a:cs typeface="+mn-cs"/>
            </a:rPr>
            <a:t>RAD</a:t>
          </a:r>
          <a:r>
            <a:rPr lang="en-US" sz="2400" b="0" kern="1200" dirty="0" smtClean="0">
              <a:solidFill>
                <a:sysClr val="window" lastClr="FFFFFF"/>
              </a:solidFill>
              <a:latin typeface="Calibri"/>
              <a:ea typeface="+mn-ea"/>
              <a:cs typeface="+mn-cs"/>
            </a:rPr>
            <a:t> environment</a:t>
          </a:r>
          <a:endParaRPr lang="en-US" sz="2400" kern="1200" dirty="0">
            <a:solidFill>
              <a:sysClr val="window" lastClr="FFFFFF"/>
            </a:solidFill>
            <a:latin typeface="Calibri"/>
            <a:ea typeface="+mn-ea"/>
            <a:cs typeface="+mn-cs"/>
          </a:endParaRPr>
        </a:p>
      </dsp:txBody>
      <dsp:txXfrm>
        <a:off x="1304002" y="1723161"/>
        <a:ext cx="2459235" cy="1475541"/>
      </dsp:txXfrm>
    </dsp:sp>
    <dsp:sp modelId="{DF14931C-A338-49AF-8BB4-05F355754E59}">
      <dsp:nvSpPr>
        <dsp:cNvPr id="0" name=""/>
        <dsp:cNvSpPr/>
      </dsp:nvSpPr>
      <dsp:spPr>
        <a:xfrm>
          <a:off x="4009161" y="1723161"/>
          <a:ext cx="2459235" cy="1475541"/>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Most program development tools are </a:t>
          </a:r>
          <a:r>
            <a:rPr lang="en-US" sz="2400" b="1" kern="1200" dirty="0" smtClean="0">
              <a:solidFill>
                <a:sysClr val="window" lastClr="FFFFFF"/>
              </a:solidFill>
              <a:latin typeface="Calibri"/>
              <a:ea typeface="+mn-ea"/>
              <a:cs typeface="+mn-cs"/>
            </a:rPr>
            <a:t>IDE</a:t>
          </a:r>
          <a:r>
            <a:rPr lang="en-US" sz="2400" kern="1200" dirty="0" smtClean="0">
              <a:solidFill>
                <a:sysClr val="window" lastClr="FFFFFF"/>
              </a:solidFill>
              <a:latin typeface="Calibri"/>
              <a:ea typeface="+mn-ea"/>
              <a:cs typeface="+mn-cs"/>
            </a:rPr>
            <a:t>s</a:t>
          </a:r>
          <a:endParaRPr lang="en-US" sz="2400" kern="1200" dirty="0">
            <a:solidFill>
              <a:sysClr val="window" lastClr="FFFFFF"/>
            </a:solidFill>
            <a:latin typeface="Calibri"/>
            <a:ea typeface="+mn-ea"/>
            <a:cs typeface="+mn-cs"/>
          </a:endParaRPr>
        </a:p>
      </dsp:txBody>
      <dsp:txXfrm>
        <a:off x="4009161" y="1723161"/>
        <a:ext cx="2459235" cy="147554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10B35E-8FC9-4A86-B23C-D4E83223ABE0}">
      <dsp:nvSpPr>
        <dsp:cNvPr id="0" name=""/>
        <dsp:cNvSpPr/>
      </dsp:nvSpPr>
      <dsp:spPr>
        <a:xfrm>
          <a:off x="799" y="245157"/>
          <a:ext cx="3119809" cy="1871885"/>
        </a:xfrm>
        <a:prstGeom prst="snipRoundRect">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solidFill>
                <a:sysClr val="windowText" lastClr="000000"/>
              </a:solidFill>
              <a:latin typeface="Calibri"/>
              <a:ea typeface="+mn-ea"/>
              <a:cs typeface="+mn-cs"/>
            </a:rPr>
            <a:t>CLR (Common Language Runtime)</a:t>
          </a:r>
          <a:endParaRPr lang="en-US" sz="3500" kern="1200" dirty="0">
            <a:solidFill>
              <a:sysClr val="windowText" lastClr="000000"/>
            </a:solidFill>
            <a:latin typeface="Calibri"/>
            <a:ea typeface="+mn-ea"/>
            <a:cs typeface="+mn-cs"/>
          </a:endParaRPr>
        </a:p>
      </dsp:txBody>
      <dsp:txXfrm>
        <a:off x="799" y="245157"/>
        <a:ext cx="3119809" cy="1871885"/>
      </dsp:txXfrm>
    </dsp:sp>
    <dsp:sp modelId="{80051502-1446-4DE0-B2C2-0DDF4ED35D2C}">
      <dsp:nvSpPr>
        <dsp:cNvPr id="0" name=""/>
        <dsp:cNvSpPr/>
      </dsp:nvSpPr>
      <dsp:spPr>
        <a:xfrm>
          <a:off x="3432590" y="245157"/>
          <a:ext cx="3119809" cy="1871885"/>
        </a:xfrm>
        <a:prstGeom prst="snipRoundRect">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solidFill>
                <a:sysClr val="windowText" lastClr="000000"/>
              </a:solidFill>
              <a:latin typeface="Calibri"/>
              <a:ea typeface="+mn-ea"/>
              <a:cs typeface="+mn-cs"/>
            </a:rPr>
            <a:t>Classes</a:t>
          </a:r>
          <a:endParaRPr lang="en-US" sz="3500" kern="1200" dirty="0">
            <a:solidFill>
              <a:sysClr val="windowText" lastClr="000000"/>
            </a:solidFill>
            <a:latin typeface="Calibri"/>
            <a:ea typeface="+mn-ea"/>
            <a:cs typeface="+mn-cs"/>
          </a:endParaRPr>
        </a:p>
      </dsp:txBody>
      <dsp:txXfrm>
        <a:off x="3432590" y="245157"/>
        <a:ext cx="3119809" cy="18718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40BA33-5F59-4675-9D0E-5D61BF721B58}">
      <dsp:nvSpPr>
        <dsp:cNvPr id="0" name=""/>
        <dsp:cNvSpPr/>
      </dsp:nvSpPr>
      <dsp:spPr>
        <a:xfrm>
          <a:off x="0" y="0"/>
          <a:ext cx="8839200" cy="1394460"/>
        </a:xfrm>
        <a:prstGeom prst="rect">
          <a:avLst/>
        </a:prstGeom>
        <a:solidFill>
          <a:srgbClr val="8064A2">
            <a:shade val="8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kern="1200" dirty="0" smtClean="0">
              <a:solidFill>
                <a:sysClr val="window" lastClr="FFFFFF">
                  <a:hueOff val="0"/>
                  <a:satOff val="0"/>
                  <a:lumOff val="0"/>
                  <a:alphaOff val="0"/>
                </a:sysClr>
              </a:solidFill>
              <a:latin typeface="Calibri"/>
              <a:ea typeface="+mn-ea"/>
              <a:cs typeface="+mn-cs"/>
            </a:rPr>
            <a:t>Visual Studio</a:t>
          </a:r>
          <a:r>
            <a:rPr lang="en-US" sz="3900" b="0" kern="1200" dirty="0" smtClean="0">
              <a:solidFill>
                <a:sysClr val="window" lastClr="FFFFFF">
                  <a:hueOff val="0"/>
                  <a:satOff val="0"/>
                  <a:lumOff val="0"/>
                  <a:alphaOff val="0"/>
                </a:sysClr>
              </a:solidFill>
              <a:latin typeface="Calibri"/>
              <a:ea typeface="+mn-ea"/>
              <a:cs typeface="+mn-cs"/>
            </a:rPr>
            <a:t> is Microsoft’s suite of program development tools</a:t>
          </a:r>
          <a:endParaRPr lang="en-US" sz="3900" b="1" kern="1200" dirty="0">
            <a:solidFill>
              <a:sysClr val="window" lastClr="FFFFFF">
                <a:hueOff val="0"/>
                <a:satOff val="0"/>
                <a:lumOff val="0"/>
                <a:alphaOff val="0"/>
              </a:sysClr>
            </a:solidFill>
            <a:latin typeface="Calibri"/>
            <a:ea typeface="+mn-ea"/>
            <a:cs typeface="+mn-cs"/>
          </a:endParaRPr>
        </a:p>
      </dsp:txBody>
      <dsp:txXfrm>
        <a:off x="0" y="0"/>
        <a:ext cx="8839200" cy="1394460"/>
      </dsp:txXfrm>
    </dsp:sp>
    <dsp:sp modelId="{040A48E4-3E0D-4AF3-B0AA-77B411879B85}">
      <dsp:nvSpPr>
        <dsp:cNvPr id="0" name=""/>
        <dsp:cNvSpPr/>
      </dsp:nvSpPr>
      <dsp:spPr>
        <a:xfrm>
          <a:off x="4316" y="1394460"/>
          <a:ext cx="2943522" cy="2928366"/>
        </a:xfrm>
        <a:prstGeom prst="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67588E"/>
              </a:solidFill>
              <a:latin typeface="Calibri"/>
              <a:ea typeface="+mn-ea"/>
              <a:cs typeface="+mn-cs"/>
            </a:rPr>
            <a:t>Visual Basic</a:t>
          </a:r>
          <a:r>
            <a:rPr lang="en-US" sz="2700" b="0" kern="1200" dirty="0" smtClean="0">
              <a:solidFill>
                <a:srgbClr val="67588E"/>
              </a:solidFill>
              <a:latin typeface="Calibri"/>
              <a:ea typeface="+mn-ea"/>
              <a:cs typeface="+mn-cs"/>
            </a:rPr>
            <a:t> </a:t>
          </a:r>
          <a:r>
            <a:rPr lang="en-US" sz="2700" b="0" kern="1200" dirty="0" smtClean="0">
              <a:solidFill>
                <a:sysClr val="windowText" lastClr="000000">
                  <a:hueOff val="0"/>
                  <a:satOff val="0"/>
                  <a:lumOff val="0"/>
                  <a:alphaOff val="0"/>
                </a:sysClr>
              </a:solidFill>
              <a:latin typeface="Calibri"/>
              <a:ea typeface="+mn-ea"/>
              <a:cs typeface="+mn-cs"/>
            </a:rPr>
            <a:t>is based on the BASIC programming language</a:t>
          </a:r>
          <a:endParaRPr lang="en-US" sz="2700" b="1" kern="1200" dirty="0">
            <a:solidFill>
              <a:sysClr val="windowText" lastClr="000000">
                <a:hueOff val="0"/>
                <a:satOff val="0"/>
                <a:lumOff val="0"/>
                <a:alphaOff val="0"/>
              </a:sysClr>
            </a:solidFill>
            <a:latin typeface="Calibri"/>
            <a:ea typeface="+mn-ea"/>
            <a:cs typeface="+mn-cs"/>
          </a:endParaRPr>
        </a:p>
      </dsp:txBody>
      <dsp:txXfrm>
        <a:off x="4316" y="1394460"/>
        <a:ext cx="2943522" cy="2928366"/>
      </dsp:txXfrm>
    </dsp:sp>
    <dsp:sp modelId="{08A59D2E-9F97-4020-B859-29D6EF271041}">
      <dsp:nvSpPr>
        <dsp:cNvPr id="0" name=""/>
        <dsp:cNvSpPr/>
      </dsp:nvSpPr>
      <dsp:spPr>
        <a:xfrm>
          <a:off x="2947838" y="1394460"/>
          <a:ext cx="2943522" cy="2928366"/>
        </a:xfrm>
        <a:prstGeom prst="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67588E"/>
              </a:solidFill>
              <a:latin typeface="Calibri"/>
              <a:ea typeface="+mn-ea"/>
              <a:cs typeface="+mn-cs"/>
            </a:rPr>
            <a:t>Visual C++</a:t>
          </a:r>
          <a:r>
            <a:rPr lang="en-US" sz="2700" b="0" kern="1200" dirty="0" smtClean="0">
              <a:solidFill>
                <a:srgbClr val="67588E"/>
              </a:solidFill>
              <a:latin typeface="Calibri"/>
              <a:ea typeface="+mn-ea"/>
              <a:cs typeface="+mn-cs"/>
            </a:rPr>
            <a:t> </a:t>
          </a:r>
          <a:r>
            <a:rPr lang="en-US" sz="2700" b="0" kern="1200" dirty="0" smtClean="0">
              <a:solidFill>
                <a:sysClr val="windowText" lastClr="000000">
                  <a:hueOff val="0"/>
                  <a:satOff val="0"/>
                  <a:lumOff val="0"/>
                  <a:alphaOff val="0"/>
                </a:sysClr>
              </a:solidFill>
              <a:latin typeface="Calibri"/>
              <a:ea typeface="+mn-ea"/>
              <a:cs typeface="+mn-cs"/>
            </a:rPr>
            <a:t>is based on C++</a:t>
          </a:r>
          <a:endParaRPr lang="en-US" sz="2700" b="1" kern="1200" dirty="0">
            <a:solidFill>
              <a:sysClr val="windowText" lastClr="000000">
                <a:hueOff val="0"/>
                <a:satOff val="0"/>
                <a:lumOff val="0"/>
                <a:alphaOff val="0"/>
              </a:sysClr>
            </a:solidFill>
            <a:latin typeface="Calibri"/>
            <a:ea typeface="+mn-ea"/>
            <a:cs typeface="+mn-cs"/>
          </a:endParaRPr>
        </a:p>
      </dsp:txBody>
      <dsp:txXfrm>
        <a:off x="2947838" y="1394460"/>
        <a:ext cx="2943522" cy="2928366"/>
      </dsp:txXfrm>
    </dsp:sp>
    <dsp:sp modelId="{5E777DF5-C01D-4F5C-B3F8-F528372227E7}">
      <dsp:nvSpPr>
        <dsp:cNvPr id="0" name=""/>
        <dsp:cNvSpPr/>
      </dsp:nvSpPr>
      <dsp:spPr>
        <a:xfrm>
          <a:off x="5891361" y="1394460"/>
          <a:ext cx="2943522" cy="2928366"/>
        </a:xfrm>
        <a:prstGeom prst="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67588E"/>
              </a:solidFill>
              <a:latin typeface="Calibri"/>
              <a:ea typeface="+mn-ea"/>
              <a:cs typeface="+mn-cs"/>
            </a:rPr>
            <a:t>Visual C#</a:t>
          </a:r>
          <a:r>
            <a:rPr lang="en-US" sz="2700" b="0" kern="1200" dirty="0" smtClean="0">
              <a:solidFill>
                <a:sysClr val="windowText" lastClr="000000">
                  <a:hueOff val="0"/>
                  <a:satOff val="0"/>
                  <a:lumOff val="0"/>
                  <a:alphaOff val="0"/>
                </a:sysClr>
              </a:solidFill>
              <a:latin typeface="Calibri"/>
              <a:ea typeface="+mn-ea"/>
              <a:cs typeface="+mn-cs"/>
            </a:rPr>
            <a:t> combines the programming elements of C++ with an easier, rapid-development environment</a:t>
          </a:r>
          <a:endParaRPr lang="en-US" sz="2700" b="1" kern="1200" dirty="0">
            <a:solidFill>
              <a:sysClr val="windowText" lastClr="000000">
                <a:hueOff val="0"/>
                <a:satOff val="0"/>
                <a:lumOff val="0"/>
                <a:alphaOff val="0"/>
              </a:sysClr>
            </a:solidFill>
            <a:latin typeface="Calibri"/>
            <a:ea typeface="+mn-ea"/>
            <a:cs typeface="+mn-cs"/>
          </a:endParaRPr>
        </a:p>
      </dsp:txBody>
      <dsp:txXfrm>
        <a:off x="5891361" y="1394460"/>
        <a:ext cx="2943522" cy="2928366"/>
      </dsp:txXfrm>
    </dsp:sp>
    <dsp:sp modelId="{84CDDA9A-A158-4F08-8D27-CD6C51AE2C1D}">
      <dsp:nvSpPr>
        <dsp:cNvPr id="0" name=""/>
        <dsp:cNvSpPr/>
      </dsp:nvSpPr>
      <dsp:spPr>
        <a:xfrm>
          <a:off x="0" y="4322826"/>
          <a:ext cx="8839200" cy="325374"/>
        </a:xfrm>
        <a:prstGeom prst="rect">
          <a:avLst/>
        </a:prstGeom>
        <a:solidFill>
          <a:srgbClr val="8064A2">
            <a:shade val="8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E2405E-CF13-47C9-87C0-61D82F5139DB}">
      <dsp:nvSpPr>
        <dsp:cNvPr id="0" name=""/>
        <dsp:cNvSpPr/>
      </dsp:nvSpPr>
      <dsp:spPr>
        <a:xfrm>
          <a:off x="0" y="23430"/>
          <a:ext cx="8839200" cy="2254590"/>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ysClr val="window" lastClr="FFFFFF"/>
              </a:solidFill>
              <a:latin typeface="Calibri"/>
              <a:ea typeface="+mn-ea"/>
              <a:cs typeface="+mn-cs"/>
            </a:rPr>
            <a:t>A </a:t>
          </a:r>
          <a:r>
            <a:rPr lang="en-US" sz="3200" b="1" kern="1200" dirty="0" smtClean="0">
              <a:solidFill>
                <a:sysClr val="window" lastClr="FFFFFF"/>
              </a:solidFill>
              <a:latin typeface="Calibri"/>
              <a:ea typeface="+mn-ea"/>
              <a:cs typeface="+mn-cs"/>
            </a:rPr>
            <a:t>visual programming language </a:t>
          </a:r>
          <a:r>
            <a:rPr lang="en-US" sz="3200" kern="1200" dirty="0" smtClean="0">
              <a:solidFill>
                <a:sysClr val="window" lastClr="FFFFFF"/>
              </a:solidFill>
              <a:latin typeface="Calibri"/>
              <a:ea typeface="+mn-ea"/>
              <a:cs typeface="+mn-cs"/>
            </a:rPr>
            <a:t>is a language that uses a visual or graphical interface for creating all source code</a:t>
          </a:r>
          <a:endParaRPr lang="en-US" sz="3200" kern="1200" dirty="0">
            <a:solidFill>
              <a:sysClr val="window" lastClr="FFFFFF"/>
            </a:solidFill>
            <a:latin typeface="Calibri"/>
            <a:ea typeface="+mn-ea"/>
            <a:cs typeface="+mn-cs"/>
          </a:endParaRPr>
        </a:p>
      </dsp:txBody>
      <dsp:txXfrm>
        <a:off x="0" y="23430"/>
        <a:ext cx="8839200" cy="2254590"/>
      </dsp:txXfrm>
    </dsp:sp>
    <dsp:sp modelId="{77D543ED-8659-4466-8B1E-4011553FE6A9}">
      <dsp:nvSpPr>
        <dsp:cNvPr id="0" name=""/>
        <dsp:cNvSpPr/>
      </dsp:nvSpPr>
      <dsp:spPr>
        <a:xfrm>
          <a:off x="0" y="2370180"/>
          <a:ext cx="8839200" cy="2254590"/>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ysClr val="window" lastClr="FFFFFF"/>
              </a:solidFill>
              <a:latin typeface="Calibri"/>
              <a:ea typeface="+mn-ea"/>
              <a:cs typeface="+mn-cs"/>
            </a:rPr>
            <a:t>Borland’s </a:t>
          </a:r>
          <a:r>
            <a:rPr lang="en-US" sz="3200" b="1" kern="1200" dirty="0" smtClean="0">
              <a:solidFill>
                <a:sysClr val="window" lastClr="FFFFFF"/>
              </a:solidFill>
              <a:latin typeface="Calibri"/>
              <a:ea typeface="+mn-ea"/>
              <a:cs typeface="+mn-cs"/>
            </a:rPr>
            <a:t>Delphi</a:t>
          </a:r>
          <a:r>
            <a:rPr lang="en-US" sz="3200" kern="1200" dirty="0" smtClean="0">
              <a:solidFill>
                <a:sysClr val="window" lastClr="FFFFFF"/>
              </a:solidFill>
              <a:latin typeface="Calibri"/>
              <a:ea typeface="+mn-ea"/>
              <a:cs typeface="+mn-cs"/>
            </a:rPr>
            <a:t> is a powerful program development tool that is ideal for building large-scale enterprise and Web applications in a RAD environment</a:t>
          </a:r>
          <a:endParaRPr lang="en-US" sz="3200" kern="1200" dirty="0">
            <a:solidFill>
              <a:sysClr val="window" lastClr="FFFFFF"/>
            </a:solidFill>
            <a:latin typeface="Calibri"/>
            <a:ea typeface="+mn-ea"/>
            <a:cs typeface="+mn-cs"/>
          </a:endParaRPr>
        </a:p>
      </dsp:txBody>
      <dsp:txXfrm>
        <a:off x="0" y="2370180"/>
        <a:ext cx="8839200" cy="225459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41C64D-C0C5-46BD-90CC-78DEDF6D6959}">
      <dsp:nvSpPr>
        <dsp:cNvPr id="0" name=""/>
        <dsp:cNvSpPr/>
      </dsp:nvSpPr>
      <dsp:spPr>
        <a:xfrm>
          <a:off x="0" y="74520"/>
          <a:ext cx="8839200" cy="1684800"/>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Dynamic HTML </a:t>
          </a:r>
          <a:r>
            <a:rPr lang="en-US" sz="2400" b="0" kern="1200" dirty="0" smtClean="0">
              <a:solidFill>
                <a:sysClr val="window" lastClr="FFFFFF"/>
              </a:solidFill>
              <a:latin typeface="Calibri"/>
              <a:ea typeface="+mn-ea"/>
              <a:cs typeface="+mn-cs"/>
            </a:rPr>
            <a:t> (</a:t>
          </a:r>
          <a:r>
            <a:rPr lang="en-US" sz="2400" b="1" kern="1200" dirty="0" smtClean="0">
              <a:solidFill>
                <a:sysClr val="window" lastClr="FFFFFF"/>
              </a:solidFill>
              <a:latin typeface="Calibri"/>
              <a:ea typeface="+mn-ea"/>
              <a:cs typeface="+mn-cs"/>
            </a:rPr>
            <a:t>DHTML</a:t>
          </a:r>
          <a:r>
            <a:rPr lang="en-US" sz="2400" b="0" kern="1200" dirty="0" smtClean="0">
              <a:solidFill>
                <a:sysClr val="window" lastClr="FFFFFF"/>
              </a:solidFill>
              <a:latin typeface="Calibri"/>
              <a:ea typeface="+mn-ea"/>
              <a:cs typeface="+mn-cs"/>
            </a:rPr>
            <a:t>) allows Web developers to include more graphical interest and interactivity</a:t>
          </a:r>
          <a:endParaRPr lang="en-US" sz="2400" b="1" kern="1200" dirty="0">
            <a:solidFill>
              <a:sysClr val="window" lastClr="FFFFFF"/>
            </a:solidFill>
            <a:latin typeface="Calibri"/>
            <a:ea typeface="+mn-ea"/>
            <a:cs typeface="+mn-cs"/>
          </a:endParaRPr>
        </a:p>
      </dsp:txBody>
      <dsp:txXfrm>
        <a:off x="0" y="74520"/>
        <a:ext cx="8839200" cy="1684800"/>
      </dsp:txXfrm>
    </dsp:sp>
    <dsp:sp modelId="{637F4368-B06D-44E7-8AE6-553DE34793CB}">
      <dsp:nvSpPr>
        <dsp:cNvPr id="0" name=""/>
        <dsp:cNvSpPr/>
      </dsp:nvSpPr>
      <dsp:spPr>
        <a:xfrm>
          <a:off x="0" y="1759320"/>
          <a:ext cx="88392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smtClean="0">
              <a:solidFill>
                <a:sysClr val="windowText" lastClr="000000">
                  <a:hueOff val="0"/>
                  <a:satOff val="0"/>
                  <a:lumOff val="0"/>
                  <a:alphaOff val="0"/>
                </a:sysClr>
              </a:solidFill>
              <a:latin typeface="Calibri"/>
              <a:ea typeface="+mn-ea"/>
              <a:cs typeface="+mn-cs"/>
            </a:rPr>
            <a:t>Cascading style sheets (CSS) contain the formats for how a particular object should be displayed</a:t>
          </a:r>
          <a:endParaRPr lang="en-US" sz="1900" b="0" kern="1200" dirty="0">
            <a:solidFill>
              <a:sysClr val="windowText" lastClr="000000">
                <a:hueOff val="0"/>
                <a:satOff val="0"/>
                <a:lumOff val="0"/>
                <a:alphaOff val="0"/>
              </a:sysClr>
            </a:solidFill>
            <a:latin typeface="Calibri"/>
            <a:ea typeface="+mn-ea"/>
            <a:cs typeface="+mn-cs"/>
          </a:endParaRPr>
        </a:p>
      </dsp:txBody>
      <dsp:txXfrm>
        <a:off x="0" y="1759320"/>
        <a:ext cx="8839200" cy="596160"/>
      </dsp:txXfrm>
    </dsp:sp>
    <dsp:sp modelId="{0122A30A-61C5-4759-AE1F-5FA67349E392}">
      <dsp:nvSpPr>
        <dsp:cNvPr id="0" name=""/>
        <dsp:cNvSpPr/>
      </dsp:nvSpPr>
      <dsp:spPr>
        <a:xfrm>
          <a:off x="0" y="2355480"/>
          <a:ext cx="8839200" cy="1684800"/>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Ruby on Rails</a:t>
          </a:r>
          <a:r>
            <a:rPr lang="en-US" sz="2400" b="0" kern="1200" dirty="0" smtClean="0">
              <a:solidFill>
                <a:sysClr val="window" lastClr="FFFFFF"/>
              </a:solidFill>
              <a:latin typeface="Calibri"/>
              <a:ea typeface="+mn-ea"/>
              <a:cs typeface="+mn-cs"/>
            </a:rPr>
            <a:t> (</a:t>
          </a:r>
          <a:r>
            <a:rPr lang="en-US" sz="2400" b="0" kern="1200" dirty="0" err="1" smtClean="0">
              <a:solidFill>
                <a:sysClr val="window" lastClr="FFFFFF"/>
              </a:solidFill>
              <a:latin typeface="Calibri"/>
              <a:ea typeface="+mn-ea"/>
              <a:cs typeface="+mn-cs"/>
            </a:rPr>
            <a:t>RoR</a:t>
          </a:r>
          <a:r>
            <a:rPr lang="en-US" sz="2400" b="0" kern="1200" dirty="0" smtClean="0">
              <a:solidFill>
                <a:sysClr val="window" lastClr="FFFFFF"/>
              </a:solidFill>
              <a:latin typeface="Calibri"/>
              <a:ea typeface="+mn-ea"/>
              <a:cs typeface="+mn-cs"/>
            </a:rPr>
            <a:t>) provides technologies for developing object-oriented, database-driven Web sites</a:t>
          </a:r>
          <a:endParaRPr lang="en-US" sz="2400" b="1" kern="1200" dirty="0">
            <a:solidFill>
              <a:sysClr val="window" lastClr="FFFFFF"/>
            </a:solidFill>
            <a:latin typeface="Calibri"/>
            <a:ea typeface="+mn-ea"/>
            <a:cs typeface="+mn-cs"/>
          </a:endParaRPr>
        </a:p>
      </dsp:txBody>
      <dsp:txXfrm>
        <a:off x="0" y="2355480"/>
        <a:ext cx="8839200" cy="16848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596847-AADF-475B-887F-523663A8EC07}">
      <dsp:nvSpPr>
        <dsp:cNvPr id="0" name=""/>
        <dsp:cNvSpPr/>
      </dsp:nvSpPr>
      <dsp:spPr>
        <a:xfrm>
          <a:off x="157013" y="1041"/>
          <a:ext cx="2753320" cy="1651992"/>
        </a:xfrm>
        <a:prstGeom prst="rect">
          <a:avLst/>
        </a:prstGeom>
        <a:gradFill rotWithShape="0">
          <a:gsLst>
            <a:gs pos="0">
              <a:srgbClr val="8064A2">
                <a:shade val="80000"/>
                <a:hueOff val="0"/>
                <a:satOff val="0"/>
                <a:lumOff val="0"/>
                <a:alphaOff val="0"/>
                <a:shade val="51000"/>
                <a:satMod val="130000"/>
              </a:srgbClr>
            </a:gs>
            <a:gs pos="80000">
              <a:srgbClr val="8064A2">
                <a:shade val="80000"/>
                <a:hueOff val="0"/>
                <a:satOff val="0"/>
                <a:lumOff val="0"/>
                <a:alphaOff val="0"/>
                <a:shade val="93000"/>
                <a:satMod val="130000"/>
              </a:srgbClr>
            </a:gs>
            <a:gs pos="100000">
              <a:srgbClr val="8064A2">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ysClr val="window" lastClr="FFFFFF"/>
              </a:solidFill>
              <a:latin typeface="Calibri"/>
              <a:ea typeface="+mn-ea"/>
              <a:cs typeface="+mn-cs"/>
            </a:rPr>
            <a:t>Share personal information</a:t>
          </a:r>
          <a:endParaRPr lang="en-US" sz="2900" kern="1200" dirty="0">
            <a:solidFill>
              <a:sysClr val="window" lastClr="FFFFFF"/>
            </a:solidFill>
            <a:latin typeface="Calibri"/>
            <a:ea typeface="+mn-ea"/>
            <a:cs typeface="+mn-cs"/>
          </a:endParaRPr>
        </a:p>
      </dsp:txBody>
      <dsp:txXfrm>
        <a:off x="157013" y="1041"/>
        <a:ext cx="2753320" cy="1651992"/>
      </dsp:txXfrm>
    </dsp:sp>
    <dsp:sp modelId="{93496CE2-660A-418E-A40D-DC575C5C1699}">
      <dsp:nvSpPr>
        <dsp:cNvPr id="0" name=""/>
        <dsp:cNvSpPr/>
      </dsp:nvSpPr>
      <dsp:spPr>
        <a:xfrm>
          <a:off x="3185666" y="1041"/>
          <a:ext cx="2753320" cy="1651992"/>
        </a:xfrm>
        <a:prstGeom prst="rect">
          <a:avLst/>
        </a:prstGeom>
        <a:gradFill rotWithShape="0">
          <a:gsLst>
            <a:gs pos="0">
              <a:srgbClr val="8064A2">
                <a:shade val="80000"/>
                <a:hueOff val="-88279"/>
                <a:satOff val="-2183"/>
                <a:lumOff val="12494"/>
                <a:alphaOff val="0"/>
                <a:shade val="51000"/>
                <a:satMod val="130000"/>
              </a:srgbClr>
            </a:gs>
            <a:gs pos="80000">
              <a:srgbClr val="8064A2">
                <a:shade val="80000"/>
                <a:hueOff val="-88279"/>
                <a:satOff val="-2183"/>
                <a:lumOff val="12494"/>
                <a:alphaOff val="0"/>
                <a:shade val="93000"/>
                <a:satMod val="130000"/>
              </a:srgbClr>
            </a:gs>
            <a:gs pos="100000">
              <a:srgbClr val="8064A2">
                <a:shade val="80000"/>
                <a:hueOff val="-88279"/>
                <a:satOff val="-2183"/>
                <a:lumOff val="1249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ysClr val="window" lastClr="FFFFFF"/>
              </a:solidFill>
              <a:latin typeface="Calibri"/>
              <a:ea typeface="+mn-ea"/>
              <a:cs typeface="+mn-cs"/>
            </a:rPr>
            <a:t>Allow users to modify Web site content</a:t>
          </a:r>
          <a:endParaRPr lang="en-US" sz="2900" kern="1200" dirty="0">
            <a:solidFill>
              <a:sysClr val="window" lastClr="FFFFFF"/>
            </a:solidFill>
            <a:latin typeface="Calibri"/>
            <a:ea typeface="+mn-ea"/>
            <a:cs typeface="+mn-cs"/>
          </a:endParaRPr>
        </a:p>
      </dsp:txBody>
      <dsp:txXfrm>
        <a:off x="3185666" y="1041"/>
        <a:ext cx="2753320" cy="1651992"/>
      </dsp:txXfrm>
    </dsp:sp>
    <dsp:sp modelId="{73D169C4-5AB9-4E78-85E3-31219FAFBABF}">
      <dsp:nvSpPr>
        <dsp:cNvPr id="0" name=""/>
        <dsp:cNvSpPr/>
      </dsp:nvSpPr>
      <dsp:spPr>
        <a:xfrm>
          <a:off x="1671339" y="1928366"/>
          <a:ext cx="2753320" cy="1651992"/>
        </a:xfrm>
        <a:prstGeom prst="rect">
          <a:avLst/>
        </a:prstGeom>
        <a:gradFill rotWithShape="0">
          <a:gsLst>
            <a:gs pos="0">
              <a:srgbClr val="8064A2">
                <a:shade val="80000"/>
                <a:hueOff val="-176558"/>
                <a:satOff val="-4365"/>
                <a:lumOff val="24988"/>
                <a:alphaOff val="0"/>
                <a:shade val="51000"/>
                <a:satMod val="130000"/>
              </a:srgbClr>
            </a:gs>
            <a:gs pos="80000">
              <a:srgbClr val="8064A2">
                <a:shade val="80000"/>
                <a:hueOff val="-176558"/>
                <a:satOff val="-4365"/>
                <a:lumOff val="24988"/>
                <a:alphaOff val="0"/>
                <a:shade val="93000"/>
                <a:satMod val="130000"/>
              </a:srgbClr>
            </a:gs>
            <a:gs pos="100000">
              <a:srgbClr val="8064A2">
                <a:shade val="80000"/>
                <a:hueOff val="-176558"/>
                <a:satOff val="-4365"/>
                <a:lumOff val="2498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ysClr val="window" lastClr="FFFFFF"/>
              </a:solidFill>
              <a:latin typeface="Calibri"/>
              <a:ea typeface="+mn-ea"/>
              <a:cs typeface="+mn-cs"/>
            </a:rPr>
            <a:t>Have application software built into the site</a:t>
          </a:r>
          <a:endParaRPr lang="en-US" sz="2900" kern="1200" dirty="0">
            <a:solidFill>
              <a:sysClr val="window" lastClr="FFFFFF"/>
            </a:solidFill>
            <a:latin typeface="Calibri"/>
            <a:ea typeface="+mn-ea"/>
            <a:cs typeface="+mn-cs"/>
          </a:endParaRPr>
        </a:p>
      </dsp:txBody>
      <dsp:txXfrm>
        <a:off x="1671339" y="1928366"/>
        <a:ext cx="2753320" cy="165199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16B03-3F17-4D13-ADE6-5080C22DEAF6}">
      <dsp:nvSpPr>
        <dsp:cNvPr id="0" name=""/>
        <dsp:cNvSpPr/>
      </dsp:nvSpPr>
      <dsp:spPr>
        <a:xfrm>
          <a:off x="947648" y="625"/>
          <a:ext cx="2871192" cy="1722715"/>
        </a:xfrm>
        <a:prstGeom prst="rect">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smtClean="0">
              <a:solidFill>
                <a:sysClr val="window" lastClr="FFFFFF"/>
              </a:solidFill>
              <a:latin typeface="Calibri"/>
              <a:ea typeface="+mn-ea"/>
              <a:cs typeface="+mn-cs"/>
            </a:rPr>
            <a:t>Dreamweaver</a:t>
          </a:r>
          <a:endParaRPr lang="en-US" sz="3500" b="1" kern="1200" dirty="0">
            <a:solidFill>
              <a:sysClr val="window" lastClr="FFFFFF"/>
            </a:solidFill>
            <a:latin typeface="Calibri"/>
            <a:ea typeface="+mn-ea"/>
            <a:cs typeface="+mn-cs"/>
          </a:endParaRPr>
        </a:p>
      </dsp:txBody>
      <dsp:txXfrm>
        <a:off x="947648" y="625"/>
        <a:ext cx="2871192" cy="1722715"/>
      </dsp:txXfrm>
    </dsp:sp>
    <dsp:sp modelId="{E994E9B6-5B8F-446B-A4D0-546563A90F17}">
      <dsp:nvSpPr>
        <dsp:cNvPr id="0" name=""/>
        <dsp:cNvSpPr/>
      </dsp:nvSpPr>
      <dsp:spPr>
        <a:xfrm>
          <a:off x="4105959" y="625"/>
          <a:ext cx="2871192" cy="1722715"/>
        </a:xfrm>
        <a:prstGeom prst="rect">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smtClean="0">
              <a:solidFill>
                <a:sysClr val="window" lastClr="FFFFFF"/>
              </a:solidFill>
              <a:latin typeface="Calibri"/>
              <a:ea typeface="+mn-ea"/>
              <a:cs typeface="+mn-cs"/>
            </a:rPr>
            <a:t>Expression Web</a:t>
          </a:r>
          <a:endParaRPr lang="en-US" sz="3500" b="1" kern="1200" dirty="0">
            <a:solidFill>
              <a:sysClr val="window" lastClr="FFFFFF"/>
            </a:solidFill>
            <a:latin typeface="Calibri"/>
            <a:ea typeface="+mn-ea"/>
            <a:cs typeface="+mn-cs"/>
          </a:endParaRPr>
        </a:p>
      </dsp:txBody>
      <dsp:txXfrm>
        <a:off x="4105959" y="625"/>
        <a:ext cx="2871192" cy="1722715"/>
      </dsp:txXfrm>
    </dsp:sp>
    <dsp:sp modelId="{4F725264-C9F2-4585-AD33-74EDE8DA2275}">
      <dsp:nvSpPr>
        <dsp:cNvPr id="0" name=""/>
        <dsp:cNvSpPr/>
      </dsp:nvSpPr>
      <dsp:spPr>
        <a:xfrm>
          <a:off x="947648" y="2010459"/>
          <a:ext cx="2871192" cy="1722715"/>
        </a:xfrm>
        <a:prstGeom prst="rect">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smtClean="0">
              <a:solidFill>
                <a:sysClr val="window" lastClr="FFFFFF"/>
              </a:solidFill>
              <a:latin typeface="Calibri"/>
              <a:ea typeface="+mn-ea"/>
              <a:cs typeface="+mn-cs"/>
            </a:rPr>
            <a:t>Flash</a:t>
          </a:r>
          <a:endParaRPr lang="en-US" sz="3500" b="1" kern="1200" dirty="0">
            <a:solidFill>
              <a:sysClr val="window" lastClr="FFFFFF"/>
            </a:solidFill>
            <a:latin typeface="Calibri"/>
            <a:ea typeface="+mn-ea"/>
            <a:cs typeface="+mn-cs"/>
          </a:endParaRPr>
        </a:p>
      </dsp:txBody>
      <dsp:txXfrm>
        <a:off x="947648" y="2010459"/>
        <a:ext cx="2871192" cy="1722715"/>
      </dsp:txXfrm>
    </dsp:sp>
    <dsp:sp modelId="{1BFA8EB8-27FE-4429-80DE-92C3E0721B20}">
      <dsp:nvSpPr>
        <dsp:cNvPr id="0" name=""/>
        <dsp:cNvSpPr/>
      </dsp:nvSpPr>
      <dsp:spPr>
        <a:xfrm>
          <a:off x="4105959" y="2010459"/>
          <a:ext cx="2871192" cy="1722715"/>
        </a:xfrm>
        <a:prstGeom prst="rect">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smtClean="0">
              <a:solidFill>
                <a:sysClr val="window" lastClr="FFFFFF"/>
              </a:solidFill>
              <a:latin typeface="Calibri"/>
              <a:ea typeface="+mn-ea"/>
              <a:cs typeface="+mn-cs"/>
            </a:rPr>
            <a:t>SharePoint Designer</a:t>
          </a:r>
          <a:endParaRPr lang="en-US" sz="3500" b="1" kern="1200" dirty="0">
            <a:solidFill>
              <a:sysClr val="window" lastClr="FFFFFF"/>
            </a:solidFill>
            <a:latin typeface="Calibri"/>
            <a:ea typeface="+mn-ea"/>
            <a:cs typeface="+mn-cs"/>
          </a:endParaRPr>
        </a:p>
      </dsp:txBody>
      <dsp:txXfrm>
        <a:off x="4105959" y="2010459"/>
        <a:ext cx="2871192" cy="17227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charset="0"/>
              </a:defRPr>
            </a:lvl1pPr>
          </a:lstStyle>
          <a:p>
            <a:pPr>
              <a:defRPr/>
            </a:pPr>
            <a:endParaRPr lang="en-US" altLang="zh-TW"/>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defRPr>
            </a:lvl1pPr>
          </a:lstStyle>
          <a:p>
            <a:pPr>
              <a:defRPr/>
            </a:pPr>
            <a:endParaRPr lang="en-US" altLang="zh-TW"/>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defRPr>
            </a:lvl1pPr>
          </a:lstStyle>
          <a:p>
            <a:pPr>
              <a:defRPr/>
            </a:pPr>
            <a:endParaRPr lang="en-US" altLang="zh-TW"/>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charset="0"/>
              </a:defRPr>
            </a:lvl1pPr>
          </a:lstStyle>
          <a:p>
            <a:pPr>
              <a:defRPr/>
            </a:pPr>
            <a:fld id="{9E1B2F9A-186B-4AC8-B273-1CDEBB29F7E8}"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13-3</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16</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800" dirty="0" smtClean="0"/>
              <a:t>Figure 13-4   Figure 13-5</a:t>
            </a:r>
            <a:endParaRPr kumimoji="1" lang="en-US" sz="2600" b="0" dirty="0" smtClean="0">
              <a:solidFill>
                <a:srgbClr val="000000"/>
              </a:solidFill>
              <a:latin typeface="Times New Roman" pitchFamily="18"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sz="2600" b="0" dirty="0" smtClean="0">
                <a:solidFill>
                  <a:srgbClr val="000000"/>
                </a:solidFill>
                <a:latin typeface="Times New Roman" pitchFamily="18" charset="0"/>
              </a:rPr>
              <a:t>Compiler - Program that converts entire source program into machine language before executing it</a:t>
            </a:r>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sz="2600" b="0" dirty="0" smtClean="0">
                <a:solidFill>
                  <a:srgbClr val="000000"/>
                </a:solidFill>
                <a:latin typeface="Times New Roman" pitchFamily="18" charset="0"/>
              </a:rPr>
              <a:t>Interpreter - </a:t>
            </a:r>
            <a:r>
              <a:rPr kumimoji="1" lang="en-US" sz="2600" b="0" i="0" dirty="0" smtClean="0">
                <a:solidFill>
                  <a:srgbClr val="000000"/>
                </a:solidFill>
                <a:latin typeface="Times New Roman" pitchFamily="18" charset="0"/>
              </a:rPr>
              <a:t>Program that translates and executes one program code statement at a time. Does not produce object program</a:t>
            </a:r>
            <a:endParaRPr kumimoji="1" lang="en-US" sz="2600" b="0" i="0" dirty="0" smtClean="0">
              <a:solidFill>
                <a:srgbClr val="000000"/>
              </a:solidFill>
              <a:latin typeface="Arial Unicode MS"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kumimoji="1" lang="en-US" sz="2600" b="0" dirty="0" smtClean="0">
              <a:solidFill>
                <a:srgbClr val="000000"/>
              </a:solidFill>
              <a:latin typeface="Arial Unicode MS"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21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13-6</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22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13-7</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23</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13-14</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24</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25</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13-8</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27</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1" indent="-495300">
              <a:spcBef>
                <a:spcPct val="5000"/>
              </a:spcBef>
              <a:buClr>
                <a:srgbClr val="D94439"/>
              </a:buClr>
              <a:buSzPct val="75000"/>
              <a:buFont typeface="Wingdings" pitchFamily="2" charset="2"/>
              <a:buNone/>
            </a:pPr>
            <a:r>
              <a:rPr lang="en-US" dirty="0" smtClean="0"/>
              <a:t>Figure 13-9</a:t>
            </a:r>
          </a:p>
          <a:p>
            <a:pPr marL="0" lvl="1" indent="-495300">
              <a:spcBef>
                <a:spcPct val="5000"/>
              </a:spcBef>
              <a:buClr>
                <a:srgbClr val="D94439"/>
              </a:buClr>
              <a:buSzPct val="75000"/>
              <a:buFont typeface="Wingdings" pitchFamily="2" charset="2"/>
              <a:buNone/>
            </a:pPr>
            <a:r>
              <a:rPr lang="en-US" dirty="0" smtClean="0"/>
              <a:t>C++ </a:t>
            </a:r>
            <a:r>
              <a:rPr kumimoji="1" lang="en-US" sz="2600" b="0" dirty="0" smtClean="0">
                <a:solidFill>
                  <a:srgbClr val="000000"/>
                </a:solidFill>
                <a:latin typeface="Times New Roman" pitchFamily="18" charset="0"/>
              </a:rPr>
              <a:t>Includes all elements of C, plus additional features for</a:t>
            </a:r>
            <a:r>
              <a:rPr kumimoji="1" lang="en-US" sz="2600" b="0" baseline="0" dirty="0" smtClean="0">
                <a:solidFill>
                  <a:srgbClr val="000000"/>
                </a:solidFill>
                <a:latin typeface="Times New Roman" pitchFamily="18" charset="0"/>
              </a:rPr>
              <a:t> </a:t>
            </a:r>
            <a:r>
              <a:rPr kumimoji="1" lang="en-US" sz="2600" b="0" dirty="0" smtClean="0">
                <a:solidFill>
                  <a:srgbClr val="000000"/>
                </a:solidFill>
                <a:latin typeface="Times New Roman" pitchFamily="18" charset="0"/>
              </a:rPr>
              <a:t>working with object-oriented concepts</a:t>
            </a:r>
          </a:p>
          <a:p>
            <a:pPr marL="0" lvl="1" indent="-495300">
              <a:spcBef>
                <a:spcPct val="5000"/>
              </a:spcBef>
              <a:buClr>
                <a:srgbClr val="D94439"/>
              </a:buClr>
              <a:buSzPct val="75000"/>
              <a:buFont typeface="Wingdings" pitchFamily="2" charset="2"/>
              <a:buNone/>
            </a:pPr>
            <a:r>
              <a:rPr kumimoji="1" lang="en-US" sz="2600" b="0" dirty="0" smtClean="0">
                <a:solidFill>
                  <a:srgbClr val="000000"/>
                </a:solidFill>
                <a:latin typeface="Times New Roman" pitchFamily="18" charset="0"/>
              </a:rPr>
              <a:t>Used to develop database and Web applications</a:t>
            </a:r>
            <a:endParaRPr kumimoji="0" lang="en-US" sz="1200" b="0" dirty="0" smtClean="0">
              <a:solidFill>
                <a:schemeClr val="tx1"/>
              </a:solidFill>
              <a:latin typeface="Arial" charset="0"/>
            </a:endParaRPr>
          </a:p>
          <a:p>
            <a:pPr marL="0" lvl="1" indent="-495300">
              <a:spcBef>
                <a:spcPct val="5000"/>
              </a:spcBef>
              <a:buClr>
                <a:srgbClr val="D94439"/>
              </a:buClr>
              <a:buSzPct val="75000"/>
              <a:buFont typeface="Wingdings" pitchFamily="2" charset="2"/>
              <a:buNone/>
            </a:pPr>
            <a:endParaRPr kumimoji="0" lang="en-US" sz="1200" b="0" dirty="0" smtClean="0">
              <a:solidFill>
                <a:schemeClr val="tx1"/>
              </a:solidFill>
              <a:latin typeface="Arial" charset="0"/>
            </a:endParaRPr>
          </a:p>
          <a:p>
            <a:pPr marL="0" lvl="1" indent="-495300">
              <a:spcBef>
                <a:spcPct val="5000"/>
              </a:spcBef>
              <a:buClr>
                <a:srgbClr val="D94439"/>
              </a:buClr>
              <a:buSzPct val="75000"/>
              <a:buFont typeface="Wingdings" pitchFamily="2" charset="2"/>
              <a:buNone/>
            </a:pPr>
            <a:r>
              <a:rPr kumimoji="1" lang="en-US" sz="2600" b="0" dirty="0" smtClean="0">
                <a:solidFill>
                  <a:srgbClr val="000000"/>
                </a:solidFill>
                <a:latin typeface="Arial Unicode MS" pitchFamily="34" charset="-128"/>
              </a:rPr>
              <a:t>C#  - Object-oriented programming language based on C++</a:t>
            </a:r>
          </a:p>
          <a:p>
            <a:pPr marL="0" lvl="1" indent="-495300">
              <a:spcBef>
                <a:spcPct val="5000"/>
              </a:spcBef>
              <a:buClr>
                <a:srgbClr val="D94439"/>
              </a:buClr>
              <a:buSzPct val="75000"/>
              <a:buFont typeface="Wingdings" pitchFamily="2" charset="2"/>
              <a:buNone/>
            </a:pPr>
            <a:r>
              <a:rPr kumimoji="1" lang="en-US" sz="2600" b="0" dirty="0" smtClean="0">
                <a:solidFill>
                  <a:srgbClr val="000000"/>
                </a:solidFill>
                <a:latin typeface="Arial Unicode MS" pitchFamily="34" charset="-128"/>
              </a:rPr>
              <a:t>Accepted as a standard for Web applications and XML-based Web services	Uses a JIT compiler</a:t>
            </a:r>
          </a:p>
          <a:p>
            <a:pPr marL="0" lvl="1" indent="-495300">
              <a:spcBef>
                <a:spcPct val="5000"/>
              </a:spcBef>
              <a:buClr>
                <a:srgbClr val="D94439"/>
              </a:buClr>
              <a:buSzPct val="75000"/>
              <a:buFont typeface="Wingdings" pitchFamily="2" charset="2"/>
              <a:buNone/>
            </a:pPr>
            <a:r>
              <a:rPr kumimoji="1" lang="en-US" sz="2600" b="0" dirty="0" smtClean="0">
                <a:solidFill>
                  <a:srgbClr val="000000"/>
                </a:solidFill>
                <a:latin typeface="Arial Unicode MS" pitchFamily="34" charset="-128"/>
              </a:rPr>
              <a:t>Resulting code is called Microsoft Intermediate Language (MSIL)</a:t>
            </a:r>
          </a:p>
          <a:p>
            <a:pPr marL="0" lvl="1" indent="-495300">
              <a:spcBef>
                <a:spcPct val="5000"/>
              </a:spcBef>
              <a:buClr>
                <a:srgbClr val="D94439"/>
              </a:buClr>
              <a:buSzPct val="75000"/>
              <a:buFont typeface="Wingdings" pitchFamily="2" charset="2"/>
              <a:buNone/>
            </a:pPr>
            <a:endParaRPr kumimoji="1" lang="en-US" sz="2600" b="0" dirty="0" smtClean="0">
              <a:solidFill>
                <a:srgbClr val="000000"/>
              </a:solidFill>
              <a:latin typeface="Arial Unicode MS" pitchFamily="34" charset="-128"/>
            </a:endParaRPr>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29</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30</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13-10</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32</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93405CE-B9BA-4717-82A5-AEA173417B1D}" type="slidenum">
              <a:rPr lang="en-US" smtClean="0">
                <a:latin typeface="Arial" charset="0"/>
              </a:rPr>
              <a:pPr/>
              <a:t>5</a:t>
            </a:fld>
            <a:endParaRPr 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b="1" i="1" smtClean="0">
                <a:latin typeface="Arial" charset="0"/>
                <a:cs typeface="Times New Roman" pitchFamily="18" charset="0"/>
              </a:rPr>
              <a:t>Teaching tip</a:t>
            </a:r>
          </a:p>
          <a:p>
            <a:pPr eaLnBrk="1" hangingPunct="1"/>
            <a:r>
              <a:rPr lang="en-US" smtClean="0">
                <a:latin typeface="Arial" charset="0"/>
                <a:cs typeface="Times" pitchFamily="18" charset="0"/>
              </a:rPr>
              <a:t>Chapters 7 and 8 cover software in great detail.</a:t>
            </a:r>
            <a:r>
              <a:rPr lang="en-US" smtClean="0">
                <a:latin typeface="Arial" charset="0"/>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34</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13-11</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37</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13-12</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38</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13-13</a:t>
            </a:r>
          </a:p>
          <a:p>
            <a:r>
              <a:rPr lang="en-US" sz="1200" b="1" kern="1200" baseline="0" dirty="0" smtClean="0">
                <a:solidFill>
                  <a:schemeClr val="tx1"/>
                </a:solidFill>
                <a:latin typeface="Arial" charset="0"/>
                <a:ea typeface="+mn-ea"/>
                <a:cs typeface="+mn-cs"/>
              </a:rPr>
              <a:t>Why is it necessary for programmers to know SQL?</a:t>
            </a:r>
          </a:p>
          <a:p>
            <a:r>
              <a:rPr lang="en-US" sz="1200" kern="1200" baseline="0" dirty="0" smtClean="0">
                <a:solidFill>
                  <a:schemeClr val="tx1"/>
                </a:solidFill>
                <a:latin typeface="Arial" charset="0"/>
                <a:ea typeface="+mn-ea"/>
                <a:cs typeface="+mn-cs"/>
              </a:rPr>
              <a:t>Programmers often write programs that interact with a database in some fashion. For this reason, programmers must know SQL so that their programs can communicate with the database.</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40</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13-15 from Design in MS Access</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41</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13-16 VBA</a:t>
            </a:r>
            <a:r>
              <a:rPr lang="en-US" baseline="0" dirty="0" smtClean="0"/>
              <a:t> Macro</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44</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8CAB911-5816-4129-8D52-89E736771A95}" type="slidenum">
              <a:rPr lang="en-US" smtClean="0">
                <a:latin typeface="Arial" charset="0"/>
              </a:rPr>
              <a:pPr/>
              <a:t>49</a:t>
            </a:fld>
            <a:endParaRPr lang="en-US"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b="1" i="1" smtClean="0">
                <a:latin typeface="Arial" charset="0"/>
                <a:cs typeface="Times New Roman" pitchFamily="18" charset="0"/>
              </a:rPr>
              <a:t>Teaching tip</a:t>
            </a:r>
          </a:p>
          <a:p>
            <a:pPr eaLnBrk="1" hangingPunct="1"/>
            <a:r>
              <a:rPr lang="en-US" smtClean="0">
                <a:latin typeface="Arial" charset="0"/>
                <a:cs typeface="Times" pitchFamily="18" charset="0"/>
              </a:rPr>
              <a:t>Be sure to emphasize that all web technologies at some point need HTML or XHTML to present data in a browser.</a:t>
            </a:r>
            <a:r>
              <a:rPr lang="en-US" smtClean="0">
                <a:latin typeface="Arial" charset="0"/>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13-17 </a:t>
            </a:r>
            <a:r>
              <a:rPr lang="en-US" sz="1200" kern="1200" baseline="0" dirty="0" smtClean="0">
                <a:solidFill>
                  <a:schemeClr val="tx1"/>
                </a:solidFill>
                <a:latin typeface="Arial" charset="0"/>
                <a:ea typeface="+mn-ea"/>
                <a:cs typeface="+mn-cs"/>
              </a:rPr>
              <a:t>The portion of the XHTML code in the top figure generates a portion of a Web page shown in the bottom figure.</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50</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13-18 Sample XML Document converted by XSLT document</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53</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55</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Figure 131-1</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6</a:t>
            </a:fld>
            <a:endParaRPr lang="en-US"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13-19 how a CGI script works</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56</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13-20</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60</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13-21 Google Maps provide tools for programmers to integrate APIs into their web sites</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65</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730692C-46D9-46D2-A18A-CF36E694F60C}" type="slidenum">
              <a:rPr lang="en-US" smtClean="0">
                <a:latin typeface="Arial" charset="0"/>
              </a:rPr>
              <a:pPr/>
              <a:t>66</a:t>
            </a:fld>
            <a:endParaRPr lang="en-US"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b="1" i="1" smtClean="0">
                <a:latin typeface="Arial" charset="0"/>
                <a:cs typeface="Times New Roman" pitchFamily="18" charset="0"/>
              </a:rPr>
              <a:t>Teaching tip</a:t>
            </a:r>
          </a:p>
          <a:p>
            <a:pPr eaLnBrk="1" hangingPunct="1"/>
            <a:r>
              <a:rPr lang="en-US" smtClean="0">
                <a:latin typeface="Arial" charset="0"/>
                <a:cs typeface="Times" pitchFamily="18" charset="0"/>
              </a:rPr>
              <a:t>For a fun example of what Flash can do, check out www.homestarrunner.com and watch the exploits of Strong Bad.</a:t>
            </a:r>
            <a:r>
              <a:rPr lang="en-US" smtClean="0">
                <a:latin typeface="Arial" charset="0"/>
              </a:rPr>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13-22</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69</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70</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71</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F3FCD44-1F6E-427A-BBC4-CD842ECC5A2F}" type="slidenum">
              <a:rPr lang="en-US" smtClean="0">
                <a:latin typeface="Arial" charset="0"/>
              </a:rPr>
              <a:pPr/>
              <a:t>7</a:t>
            </a:fld>
            <a:endParaRPr lang="en-US"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b="1" i="1" smtClean="0">
                <a:latin typeface="Arial" charset="0"/>
                <a:cs typeface="Times New Roman" pitchFamily="18" charset="0"/>
              </a:rPr>
              <a:t>Teaching tip</a:t>
            </a:r>
          </a:p>
          <a:p>
            <a:pPr eaLnBrk="1" hangingPunct="1"/>
            <a:r>
              <a:rPr lang="en-US" smtClean="0">
                <a:latin typeface="Arial" charset="0"/>
                <a:cs typeface="Times" pitchFamily="18" charset="0"/>
              </a:rPr>
              <a:t>Open a folder and demonstrate each file. Show what happens when you open each file type.</a:t>
            </a:r>
            <a:r>
              <a:rPr lang="en-US" smtClean="0">
                <a:latin typeface="Arial"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4A5F165-3ED4-4985-A21B-8BFF2477A805}" type="slidenum">
              <a:rPr lang="en-US" smtClean="0">
                <a:latin typeface="Arial" charset="0"/>
              </a:rPr>
              <a:pPr/>
              <a:t>8</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b="1" i="1" smtClean="0">
                <a:latin typeface="Arial" charset="0"/>
                <a:cs typeface="Times New Roman" pitchFamily="18" charset="0"/>
              </a:rPr>
              <a:t>Teaching tip</a:t>
            </a:r>
          </a:p>
          <a:p>
            <a:pPr eaLnBrk="1" hangingPunct="1"/>
            <a:r>
              <a:rPr lang="en-US" smtClean="0">
                <a:latin typeface="Arial" charset="0"/>
                <a:cs typeface="Times" pitchFamily="18" charset="0"/>
              </a:rPr>
              <a:t>Most Windows programs provide help by hitting the Help menu or pressing F1. This will open the Windows Help program and display the help appropriate to the application that launched the help.</a:t>
            </a:r>
            <a:r>
              <a:rPr lang="en-US" smtClean="0">
                <a:latin typeface="Arial"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4A5F165-3ED4-4985-A21B-8BFF2477A805}" type="slidenum">
              <a:rPr lang="en-US" smtClean="0">
                <a:latin typeface="Arial" charset="0"/>
              </a:rPr>
              <a:pPr/>
              <a:t>9</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b="1" i="1" smtClean="0">
                <a:latin typeface="Arial" charset="0"/>
                <a:cs typeface="Times New Roman" pitchFamily="18" charset="0"/>
              </a:rPr>
              <a:t>Teaching tip</a:t>
            </a:r>
          </a:p>
          <a:p>
            <a:pPr eaLnBrk="1" hangingPunct="1"/>
            <a:r>
              <a:rPr lang="en-US" smtClean="0">
                <a:latin typeface="Arial" charset="0"/>
                <a:cs typeface="Times" pitchFamily="18" charset="0"/>
              </a:rPr>
              <a:t>Most Windows programs provide help by hitting the Help menu or pressing F1. This will open the Windows Help program and display the help appropriate to the application that launched the help.</a:t>
            </a:r>
            <a:r>
              <a:rPr lang="en-US" smtClean="0">
                <a:latin typeface="Arial"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E42BC89-A482-4F06-B9E0-92C98971DD29}" type="slidenum">
              <a:rPr lang="en-US" smtClean="0">
                <a:latin typeface="Arial" charset="0"/>
              </a:rPr>
              <a:pPr/>
              <a:t>10</a:t>
            </a:fld>
            <a:endParaRPr lang="en-US"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b="1" i="1" smtClean="0">
                <a:latin typeface="Arial" charset="0"/>
                <a:cs typeface="Times New Roman" pitchFamily="18" charset="0"/>
              </a:rPr>
              <a:t>Discussion point</a:t>
            </a:r>
          </a:p>
          <a:p>
            <a:pPr eaLnBrk="1" hangingPunct="1"/>
            <a:r>
              <a:rPr lang="en-US" smtClean="0">
                <a:latin typeface="Arial" charset="0"/>
                <a:cs typeface="Times" pitchFamily="18" charset="0"/>
              </a:rPr>
              <a:t>Page 501 states “Computers are the reason people purchase computers”. This is an excellent quote. Have students list all the things that they do with computers. When done, point out that the majority of items are handled by a software application.</a:t>
            </a:r>
            <a:r>
              <a:rPr lang="en-US" smtClean="0">
                <a:latin typeface="Arial"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13-2</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13</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62F70AA-AF23-4E24-8398-B77F4C6E28FD}" type="slidenum">
              <a:rPr lang="en-US" smtClean="0">
                <a:latin typeface="Arial" charset="0"/>
              </a:rPr>
              <a:pPr/>
              <a:t>14</a:t>
            </a:fld>
            <a:endParaRPr lang="en-US"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b="1" i="1" smtClean="0">
                <a:latin typeface="Arial" charset="0"/>
                <a:cs typeface="Times New Roman" pitchFamily="18" charset="0"/>
              </a:rPr>
              <a:t>Insider information</a:t>
            </a:r>
          </a:p>
          <a:p>
            <a:pPr eaLnBrk="1" hangingPunct="1"/>
            <a:r>
              <a:rPr lang="en-US" smtClean="0">
                <a:latin typeface="Arial" charset="0"/>
                <a:cs typeface="Times" pitchFamily="18" charset="0"/>
              </a:rPr>
              <a:t>Older languages such as COBOL and Fortran actually required developers to place different coding statements in different columns on the screen.</a:t>
            </a:r>
            <a:r>
              <a:rPr lang="en-US" smtClean="0">
                <a:latin typeface="Arial"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6" name="Line 9"/>
          <p:cNvSpPr>
            <a:spLocks noChangeShapeType="1"/>
          </p:cNvSpPr>
          <p:nvPr/>
        </p:nvSpPr>
        <p:spPr bwMode="auto">
          <a:xfrm>
            <a:off x="762000" y="1371600"/>
            <a:ext cx="8077200" cy="0"/>
          </a:xfrm>
          <a:prstGeom prst="line">
            <a:avLst/>
          </a:prstGeom>
          <a:noFill/>
          <a:ln w="9525">
            <a:solidFill>
              <a:schemeClr val="tx1"/>
            </a:solidFill>
            <a:round/>
            <a:headEnd/>
            <a:tailEnd/>
          </a:ln>
          <a:effectLst/>
        </p:spPr>
        <p:txBody>
          <a:bodyPr/>
          <a:lstStyle/>
          <a:p>
            <a:pPr>
              <a:defRPr/>
            </a:pPr>
            <a:endParaRPr lang="en-US"/>
          </a:p>
        </p:txBody>
      </p:sp>
      <p:sp>
        <p:nvSpPr>
          <p:cNvPr id="151554" name="Rectangle 2"/>
          <p:cNvSpPr>
            <a:spLocks noGrp="1" noChangeArrowheads="1"/>
          </p:cNvSpPr>
          <p:nvPr>
            <p:ph type="ctrTitle"/>
          </p:nvPr>
        </p:nvSpPr>
        <p:spPr>
          <a:xfrm>
            <a:off x="914400" y="1524000"/>
            <a:ext cx="7924800" cy="1752600"/>
          </a:xfrm>
        </p:spPr>
        <p:txBody>
          <a:bodyPr/>
          <a:lstStyle>
            <a:lvl1pPr>
              <a:defRPr sz="4200"/>
            </a:lvl1pPr>
          </a:lstStyle>
          <a:p>
            <a:r>
              <a:rPr lang="en-US" altLang="en-US" smtClean="0"/>
              <a:t>Click to edit Master title style</a:t>
            </a:r>
            <a:endParaRPr lang="en-US" altLang="en-US" dirty="0"/>
          </a:p>
        </p:txBody>
      </p:sp>
      <p:sp>
        <p:nvSpPr>
          <p:cNvPr id="151555" name="Rectangle 3"/>
          <p:cNvSpPr>
            <a:spLocks noGrp="1" noChangeArrowheads="1"/>
          </p:cNvSpPr>
          <p:nvPr>
            <p:ph type="subTitle" idx="1"/>
          </p:nvPr>
        </p:nvSpPr>
        <p:spPr>
          <a:xfrm>
            <a:off x="914400" y="3962400"/>
            <a:ext cx="5715000" cy="1752600"/>
          </a:xfrm>
        </p:spPr>
        <p:txBody>
          <a:bodyPr/>
          <a:lstStyle>
            <a:lvl1pPr marL="0" indent="0">
              <a:buFont typeface="Wingdings" pitchFamily="2" charset="2"/>
              <a:buNone/>
              <a:defRPr sz="3000"/>
            </a:lvl1pPr>
          </a:lstStyle>
          <a:p>
            <a:r>
              <a:rPr lang="en-US" altLang="en-US" smtClean="0"/>
              <a:t>Click to edit Master subtitle style</a:t>
            </a:r>
            <a:endParaRPr lang="en-US" altLang="en-US" dirty="0"/>
          </a:p>
        </p:txBody>
      </p:sp>
      <p:sp>
        <p:nvSpPr>
          <p:cNvPr id="8" name="Slide Number Placeholder 3"/>
          <p:cNvSpPr txBox="1">
            <a:spLocks/>
          </p:cNvSpPr>
          <p:nvPr/>
        </p:nvSpPr>
        <p:spPr bwMode="auto">
          <a:xfrm>
            <a:off x="8001000" y="6329362"/>
            <a:ext cx="604838"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47E1F-7BB4-41CD-B102-3D0DDA38FA7B}" type="slidenum">
              <a:rPr kumimoji="0" lang="en-U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1"/>
            <a:ext cx="8305800" cy="685800"/>
          </a:xfrm>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a:xfrm>
            <a:off x="304800" y="10668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1"/>
            <a:ext cx="8305800" cy="762000"/>
          </a:xfrm>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112838"/>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752600"/>
            <a:ext cx="4114800"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1" y="1112838"/>
            <a:ext cx="4267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1752600"/>
            <a:ext cx="4267199"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3400" y="228601"/>
            <a:ext cx="8305800" cy="761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3075" name="Rectangle 3"/>
          <p:cNvSpPr>
            <a:spLocks noGrp="1" noChangeArrowheads="1"/>
          </p:cNvSpPr>
          <p:nvPr>
            <p:ph type="body" idx="1"/>
          </p:nvPr>
        </p:nvSpPr>
        <p:spPr bwMode="auto">
          <a:xfrm>
            <a:off x="304800" y="1066800"/>
            <a:ext cx="8610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50535" name="Freeform 7"/>
          <p:cNvSpPr>
            <a:spLocks noChangeArrowheads="1"/>
          </p:cNvSpPr>
          <p:nvPr/>
        </p:nvSpPr>
        <p:spPr bwMode="auto">
          <a:xfrm>
            <a:off x="381000" y="228600"/>
            <a:ext cx="84582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150537" name="Line 9"/>
          <p:cNvSpPr>
            <a:spLocks noChangeShapeType="1"/>
          </p:cNvSpPr>
          <p:nvPr/>
        </p:nvSpPr>
        <p:spPr bwMode="auto">
          <a:xfrm>
            <a:off x="762000" y="1066800"/>
            <a:ext cx="8077200" cy="0"/>
          </a:xfrm>
          <a:prstGeom prst="line">
            <a:avLst/>
          </a:prstGeom>
          <a:noFill/>
          <a:ln w="9525">
            <a:solidFill>
              <a:schemeClr val="tx1"/>
            </a:solidFill>
            <a:round/>
            <a:headEnd/>
            <a:tailEnd/>
          </a:ln>
          <a:effectLst/>
        </p:spPr>
        <p:txBody>
          <a:bodyPr/>
          <a:lstStyle/>
          <a:p>
            <a:pPr>
              <a:defRPr/>
            </a:pPr>
            <a:endParaRPr lang="en-US"/>
          </a:p>
        </p:txBody>
      </p:sp>
      <p:sp>
        <p:nvSpPr>
          <p:cNvPr id="7" name="Slide Number Placeholder 3"/>
          <p:cNvSpPr txBox="1">
            <a:spLocks/>
          </p:cNvSpPr>
          <p:nvPr/>
        </p:nvSpPr>
        <p:spPr bwMode="auto">
          <a:xfrm>
            <a:off x="8001000" y="6329362"/>
            <a:ext cx="604838"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47E1F-7BB4-41CD-B102-3D0DDA38FA7B}" type="slidenum">
              <a:rPr kumimoji="0" lang="en-U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4200">
          <a:solidFill>
            <a:srgbClr val="0000CC"/>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524000"/>
            <a:ext cx="6477000" cy="2819400"/>
          </a:xfrm>
        </p:spPr>
        <p:txBody>
          <a:bodyPr/>
          <a:lstStyle/>
          <a:p>
            <a:pPr algn="ctr"/>
            <a:r>
              <a:rPr lang="en-US" b="1" dirty="0" smtClean="0"/>
              <a:t>CSC 101</a:t>
            </a:r>
            <a:br>
              <a:rPr lang="en-US" b="1" dirty="0" smtClean="0"/>
            </a:br>
            <a:r>
              <a:rPr lang="en-US" b="1" dirty="0" smtClean="0"/>
              <a:t>Introduction to Computing</a:t>
            </a:r>
            <a:br>
              <a:rPr lang="en-US" b="1" dirty="0" smtClean="0"/>
            </a:br>
            <a:r>
              <a:rPr lang="en-US" b="1" dirty="0" smtClean="0"/>
              <a:t/>
            </a:r>
            <a:br>
              <a:rPr lang="en-US" b="1" dirty="0" smtClean="0"/>
            </a:br>
            <a:r>
              <a:rPr lang="en-US" b="1" smtClean="0"/>
              <a:t>Lecture 28</a:t>
            </a:r>
            <a:r>
              <a:rPr lang="en-US" b="1" dirty="0" smtClean="0"/>
              <a:t/>
            </a:r>
            <a:br>
              <a:rPr lang="en-US" b="1" dirty="0" smtClean="0"/>
            </a:br>
            <a:endParaRPr lang="en-US" b="1" dirty="0"/>
          </a:p>
        </p:txBody>
      </p:sp>
      <p:sp>
        <p:nvSpPr>
          <p:cNvPr id="3" name="Subtitle 2"/>
          <p:cNvSpPr>
            <a:spLocks noGrp="1"/>
          </p:cNvSpPr>
          <p:nvPr>
            <p:ph type="subTitle" idx="1"/>
          </p:nvPr>
        </p:nvSpPr>
        <p:spPr>
          <a:xfrm>
            <a:off x="1447800" y="4648200"/>
            <a:ext cx="5715000" cy="1066800"/>
          </a:xfrm>
        </p:spPr>
        <p:txBody>
          <a:bodyPr/>
          <a:lstStyle/>
          <a:p>
            <a:pPr algn="ctr"/>
            <a:r>
              <a:rPr lang="en-US" dirty="0" smtClean="0"/>
              <a:t>Dr. Iftikhar Azim Niaz</a:t>
            </a:r>
          </a:p>
          <a:p>
            <a:pPr algn="ctr"/>
            <a:r>
              <a:rPr lang="en-US" sz="2400" dirty="0" smtClean="0">
                <a:solidFill>
                  <a:srgbClr val="000099"/>
                </a:solidFill>
              </a:rPr>
              <a:t>ianiaz@comsats.edu.pk</a:t>
            </a:r>
            <a:endParaRPr lang="en-US" sz="2800" dirty="0">
              <a:solidFill>
                <a:srgbClr val="000099"/>
              </a:solidFill>
            </a:endParaRPr>
          </a:p>
        </p:txBody>
      </p:sp>
      <p:sp>
        <p:nvSpPr>
          <p:cNvPr id="5" name="Slide Number Placeholder 3"/>
          <p:cNvSpPr txBox="1">
            <a:spLocks/>
          </p:cNvSpPr>
          <p:nvPr/>
        </p:nvSpPr>
        <p:spPr bwMode="auto">
          <a:xfrm>
            <a:off x="8001000" y="6329362"/>
            <a:ext cx="604838"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47E1F-7BB4-41CD-B102-3D0DDA38FA7B}" type="slidenum">
              <a:rPr kumimoji="0" lang="en-U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8305800" cy="685800"/>
          </a:xfrm>
        </p:spPr>
        <p:txBody>
          <a:bodyPr/>
          <a:lstStyle/>
          <a:p>
            <a:pPr eaLnBrk="1" hangingPunct="1"/>
            <a:r>
              <a:rPr lang="en-US" smtClean="0"/>
              <a:t>Hardware/Software Interaction</a:t>
            </a:r>
          </a:p>
        </p:txBody>
      </p:sp>
      <p:sp>
        <p:nvSpPr>
          <p:cNvPr id="11267" name="Rectangle 3"/>
          <p:cNvSpPr>
            <a:spLocks noGrp="1" noChangeArrowheads="1"/>
          </p:cNvSpPr>
          <p:nvPr>
            <p:ph idx="1"/>
          </p:nvPr>
        </p:nvSpPr>
        <p:spPr/>
        <p:txBody>
          <a:bodyPr>
            <a:normAutofit fontScale="85000" lnSpcReduction="20000"/>
          </a:bodyPr>
          <a:lstStyle/>
          <a:p>
            <a:pPr eaLnBrk="1" hangingPunct="1"/>
            <a:r>
              <a:rPr lang="en-US" dirty="0" smtClean="0"/>
              <a:t>Program execution</a:t>
            </a:r>
          </a:p>
          <a:p>
            <a:pPr lvl="1" eaLnBrk="1" hangingPunct="1"/>
            <a:r>
              <a:rPr lang="en-US" dirty="0" smtClean="0"/>
              <a:t>Software executes at the CPU level</a:t>
            </a:r>
          </a:p>
          <a:p>
            <a:pPr lvl="1" eaLnBrk="1" hangingPunct="1"/>
            <a:r>
              <a:rPr lang="en-US" dirty="0" smtClean="0"/>
              <a:t>Code to play a sound</a:t>
            </a:r>
          </a:p>
          <a:p>
            <a:pPr lvl="2" eaLnBrk="1" hangingPunct="1"/>
            <a:r>
              <a:rPr lang="en-US" dirty="0" smtClean="0"/>
              <a:t>Code generates an interrupt</a:t>
            </a:r>
          </a:p>
          <a:p>
            <a:pPr lvl="2" eaLnBrk="1" hangingPunct="1"/>
            <a:r>
              <a:rPr lang="en-US" dirty="0" smtClean="0"/>
              <a:t>CPU tells the sound card to play</a:t>
            </a:r>
          </a:p>
          <a:p>
            <a:pPr lvl="2" eaLnBrk="1" hangingPunct="1"/>
            <a:r>
              <a:rPr lang="en-US" dirty="0" smtClean="0"/>
              <a:t>Sound card plays the file</a:t>
            </a:r>
          </a:p>
          <a:p>
            <a:r>
              <a:rPr lang="en-US" dirty="0" smtClean="0"/>
              <a:t>Programmer creates the code</a:t>
            </a:r>
          </a:p>
          <a:p>
            <a:pPr lvl="1"/>
            <a:r>
              <a:rPr lang="en-US" dirty="0" smtClean="0"/>
              <a:t>Code is statements written in a programming language</a:t>
            </a:r>
          </a:p>
          <a:p>
            <a:pPr lvl="1"/>
            <a:r>
              <a:rPr lang="en-US" dirty="0" smtClean="0"/>
              <a:t>Writing code can be tedious</a:t>
            </a:r>
          </a:p>
          <a:p>
            <a:pPr lvl="2"/>
            <a:r>
              <a:rPr lang="en-US" dirty="0" smtClean="0"/>
              <a:t>Code must be perfect before it will run</a:t>
            </a:r>
          </a:p>
          <a:p>
            <a:pPr lvl="2"/>
            <a:r>
              <a:rPr lang="en-US" dirty="0" smtClean="0"/>
              <a:t>No grammatical mistakes or syntax errors are allowed in programming</a:t>
            </a:r>
          </a:p>
          <a:p>
            <a:pPr lvl="2"/>
            <a:r>
              <a:rPr lang="en-US" dirty="0" smtClean="0"/>
              <a:t>Order of steps must be exact</a:t>
            </a:r>
          </a:p>
          <a:p>
            <a:pPr lvl="2"/>
            <a:r>
              <a:rPr lang="en-US" dirty="0" smtClean="0"/>
              <a:t>Programmer must fix errors before the program can be tested</a:t>
            </a:r>
          </a:p>
          <a:p>
            <a:pPr lvl="1"/>
            <a:r>
              <a:rPr lang="en-US" dirty="0" smtClean="0"/>
              <a:t>Writing code is quite exciting</a:t>
            </a:r>
          </a:p>
          <a:p>
            <a:pPr lvl="2"/>
            <a:r>
              <a:rPr lang="en-US" dirty="0" smtClean="0"/>
              <a:t>Problems are solved</a:t>
            </a:r>
          </a:p>
          <a:p>
            <a:pPr lvl="2"/>
            <a:r>
              <a:rPr lang="en-US" dirty="0" smtClean="0"/>
              <a:t>New ideas are formed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Writing Code in an Editor</a:t>
            </a:r>
          </a:p>
        </p:txBody>
      </p:sp>
      <p:sp>
        <p:nvSpPr>
          <p:cNvPr id="4" name="Content Placeholder 3"/>
          <p:cNvSpPr>
            <a:spLocks noGrp="1"/>
          </p:cNvSpPr>
          <p:nvPr>
            <p:ph idx="1"/>
          </p:nvPr>
        </p:nvSpPr>
        <p:spPr>
          <a:xfrm>
            <a:off x="304800" y="1066800"/>
            <a:ext cx="8534400" cy="914400"/>
          </a:xfrm>
        </p:spPr>
        <p:txBody>
          <a:bodyPr/>
          <a:lstStyle/>
          <a:p>
            <a:r>
              <a:rPr lang="en-US" dirty="0" smtClean="0"/>
              <a:t>Code in C++ along with syntax errors</a:t>
            </a:r>
            <a:endParaRPr lang="en-US" dirty="0"/>
          </a:p>
        </p:txBody>
      </p:sp>
      <p:pic>
        <p:nvPicPr>
          <p:cNvPr id="13315" name="Picture 4" descr="D:\My Documents\!books\norton intro\unit 13 tech dev edit\13b14.tif"/>
          <p:cNvPicPr>
            <a:picLocks noChangeAspect="1" noChangeArrowheads="1"/>
          </p:cNvPicPr>
          <p:nvPr/>
        </p:nvPicPr>
        <p:blipFill>
          <a:blip r:embed="rId2" cstate="print"/>
          <a:srcRect/>
          <a:stretch>
            <a:fillRect/>
          </a:stretch>
        </p:blipFill>
        <p:spPr bwMode="auto">
          <a:xfrm>
            <a:off x="609600" y="1676400"/>
            <a:ext cx="8162782" cy="477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304800"/>
            <a:ext cx="8305800" cy="685800"/>
          </a:xfrm>
        </p:spPr>
        <p:txBody>
          <a:bodyPr/>
          <a:lstStyle/>
          <a:p>
            <a:pPr eaLnBrk="1" hangingPunct="1"/>
            <a:r>
              <a:rPr lang="en-US" dirty="0" smtClean="0"/>
              <a:t>First Generation Languages</a:t>
            </a:r>
          </a:p>
        </p:txBody>
      </p:sp>
      <p:sp>
        <p:nvSpPr>
          <p:cNvPr id="37891" name="Rectangle 3"/>
          <p:cNvSpPr>
            <a:spLocks noGrp="1" noChangeArrowheads="1"/>
          </p:cNvSpPr>
          <p:nvPr>
            <p:ph idx="1"/>
          </p:nvPr>
        </p:nvSpPr>
        <p:spPr/>
        <p:txBody>
          <a:bodyPr>
            <a:normAutofit fontScale="85000" lnSpcReduction="10000"/>
          </a:bodyPr>
          <a:lstStyle/>
          <a:p>
            <a:r>
              <a:rPr lang="en-US" dirty="0" smtClean="0">
                <a:solidFill>
                  <a:srgbClr val="0000CC"/>
                </a:solidFill>
              </a:rPr>
              <a:t>Machine level programming languages</a:t>
            </a:r>
          </a:p>
          <a:p>
            <a:r>
              <a:rPr lang="en-US" dirty="0" smtClean="0"/>
              <a:t>Recall that computers think in binary</a:t>
            </a:r>
          </a:p>
          <a:p>
            <a:r>
              <a:rPr lang="en-US" dirty="0" smtClean="0"/>
              <a:t>Machine code is written in binary</a:t>
            </a:r>
          </a:p>
          <a:p>
            <a:r>
              <a:rPr lang="en-US" dirty="0" smtClean="0"/>
              <a:t>CPU executes the machine code</a:t>
            </a:r>
          </a:p>
          <a:p>
            <a:r>
              <a:rPr lang="en-US" dirty="0" smtClean="0"/>
              <a:t>Different for every CPU</a:t>
            </a:r>
          </a:p>
          <a:p>
            <a:pPr lvl="1"/>
            <a:r>
              <a:rPr lang="en-US" dirty="0" smtClean="0"/>
              <a:t>CPUs have a unique machine code</a:t>
            </a:r>
          </a:p>
          <a:p>
            <a:pPr lvl="1"/>
            <a:r>
              <a:rPr lang="en-US" dirty="0" smtClean="0"/>
              <a:t>language is specific to a particular target machine or family of machines, directly reflecting their characteristics like instruction sets, registers, storage access models, etc., requiring and enabling the programmer to manage their use</a:t>
            </a:r>
          </a:p>
          <a:p>
            <a:r>
              <a:rPr lang="en-US" dirty="0" smtClean="0"/>
              <a:t>no translator was used to compile or assemble the first-generation language</a:t>
            </a:r>
          </a:p>
          <a:p>
            <a:r>
              <a:rPr lang="en-US" dirty="0" smtClean="0"/>
              <a:t>instructions were entered through the front panel switches of the computer system</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Language</a:t>
            </a:r>
            <a:endParaRPr lang="en-US" dirty="0"/>
          </a:p>
        </p:txBody>
      </p:sp>
      <p:sp>
        <p:nvSpPr>
          <p:cNvPr id="3" name="Content Placeholder 2"/>
          <p:cNvSpPr>
            <a:spLocks noGrp="1"/>
          </p:cNvSpPr>
          <p:nvPr>
            <p:ph idx="1"/>
          </p:nvPr>
        </p:nvSpPr>
        <p:spPr>
          <a:xfrm>
            <a:off x="304800" y="1066800"/>
            <a:ext cx="8534400" cy="1524000"/>
          </a:xfrm>
        </p:spPr>
        <p:txBody>
          <a:bodyPr/>
          <a:lstStyle/>
          <a:p>
            <a:r>
              <a:rPr lang="en-US" dirty="0" smtClean="0">
                <a:solidFill>
                  <a:srgbClr val="0000CC"/>
                </a:solidFill>
              </a:rPr>
              <a:t>Machine language</a:t>
            </a:r>
            <a:r>
              <a:rPr lang="en-US" dirty="0" smtClean="0">
                <a:solidFill>
                  <a:srgbClr val="67588E"/>
                </a:solidFill>
              </a:rPr>
              <a:t> </a:t>
            </a:r>
            <a:r>
              <a:rPr lang="en-US" dirty="0" smtClean="0"/>
              <a:t>is the first generation of programming languages and the only language the computer directly recognizes</a:t>
            </a:r>
          </a:p>
        </p:txBody>
      </p:sp>
      <p:pic>
        <p:nvPicPr>
          <p:cNvPr id="1026" name="Picture 2"/>
          <p:cNvPicPr>
            <a:picLocks noChangeAspect="1" noChangeArrowheads="1"/>
          </p:cNvPicPr>
          <p:nvPr/>
        </p:nvPicPr>
        <p:blipFill>
          <a:blip r:embed="rId3" cstate="print"/>
          <a:srcRect/>
          <a:stretch>
            <a:fillRect/>
          </a:stretch>
        </p:blipFill>
        <p:spPr bwMode="auto">
          <a:xfrm>
            <a:off x="4343400" y="2743200"/>
            <a:ext cx="4600575" cy="3714750"/>
          </a:xfrm>
          <a:prstGeom prst="rect">
            <a:avLst/>
          </a:prstGeom>
          <a:noFill/>
          <a:ln w="9525">
            <a:noFill/>
            <a:miter lim="800000"/>
            <a:headEnd/>
            <a:tailEnd/>
          </a:ln>
        </p:spPr>
      </p:pic>
      <p:sp>
        <p:nvSpPr>
          <p:cNvPr id="6" name="Content Placeholder 2"/>
          <p:cNvSpPr txBox="1">
            <a:spLocks/>
          </p:cNvSpPr>
          <p:nvPr/>
        </p:nvSpPr>
        <p:spPr bwMode="auto">
          <a:xfrm>
            <a:off x="304800" y="2590800"/>
            <a:ext cx="396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en-US" sz="3000" b="0" i="0" u="none" strike="noStrike" kern="0" cap="none" spc="0" normalizeH="0" baseline="0" noProof="0" dirty="0" smtClean="0">
                <a:ln>
                  <a:noFill/>
                </a:ln>
                <a:solidFill>
                  <a:srgbClr val="0000CC"/>
                </a:solidFill>
                <a:effectLst/>
                <a:uLnTx/>
                <a:uFillTx/>
                <a:latin typeface="+mn-lt"/>
                <a:ea typeface="+mn-ea"/>
                <a:cs typeface="+mn-cs"/>
              </a:rPr>
              <a:t>Machine dependent </a:t>
            </a:r>
            <a:r>
              <a:rPr kumimoji="0" lang="en-US" sz="3000" b="0" i="0" u="none" strike="noStrike" kern="0" cap="none" spc="0" normalizeH="0" baseline="0" noProof="0" dirty="0" smtClean="0">
                <a:ln>
                  <a:noFill/>
                </a:ln>
                <a:solidFill>
                  <a:schemeClr val="tx1"/>
                </a:solidFill>
                <a:effectLst/>
                <a:uLnTx/>
                <a:uFillTx/>
                <a:latin typeface="+mn-lt"/>
                <a:ea typeface="+mn-ea"/>
                <a:cs typeface="+mn-cs"/>
              </a:rPr>
              <a:t>– runs only on one</a:t>
            </a:r>
            <a:r>
              <a:rPr kumimoji="0" lang="en-US" sz="3000" b="0" i="0" u="none" strike="noStrike" kern="0" cap="none" spc="0" normalizeH="0" noProof="0" dirty="0" smtClean="0">
                <a:ln>
                  <a:noFill/>
                </a:ln>
                <a:solidFill>
                  <a:schemeClr val="tx1"/>
                </a:solidFill>
                <a:effectLst/>
                <a:uLnTx/>
                <a:uFillTx/>
                <a:latin typeface="+mn-lt"/>
                <a:ea typeface="+mn-ea"/>
                <a:cs typeface="+mn-cs"/>
              </a:rPr>
              <a:t> type of computer</a:t>
            </a: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lang="en-US" sz="3000" kern="0" baseline="0" dirty="0" smtClean="0">
                <a:effectLst/>
                <a:latin typeface="+mn-lt"/>
              </a:rPr>
              <a:t>Low-level language</a:t>
            </a:r>
          </a:p>
          <a:p>
            <a:pPr marL="342900" indent="-342900">
              <a:spcBef>
                <a:spcPct val="20000"/>
              </a:spcBef>
              <a:buClr>
                <a:schemeClr val="accent1"/>
              </a:buClr>
              <a:buSzPct val="65000"/>
              <a:buFont typeface="Wingdings" pitchFamily="2" charset="2"/>
              <a:buChar char="n"/>
            </a:pPr>
            <a:r>
              <a:rPr kumimoji="1" lang="en-US" sz="2400" dirty="0" smtClean="0">
                <a:solidFill>
                  <a:srgbClr val="000000"/>
                </a:solidFill>
                <a:effectLst/>
              </a:rPr>
              <a:t>Uses a series of binary digits (1s and 0s) with a combination of numbers and letters that represent binary digits </a:t>
            </a: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endParaRPr kumimoji="0" lang="en-US" sz="3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304800"/>
            <a:ext cx="8305800" cy="685800"/>
          </a:xfrm>
        </p:spPr>
        <p:txBody>
          <a:bodyPr/>
          <a:lstStyle/>
          <a:p>
            <a:pPr eaLnBrk="1" hangingPunct="1"/>
            <a:r>
              <a:rPr lang="en-US" smtClean="0"/>
              <a:t>Programming Languages</a:t>
            </a:r>
          </a:p>
        </p:txBody>
      </p:sp>
      <p:sp>
        <p:nvSpPr>
          <p:cNvPr id="36867" name="Rectangle 3"/>
          <p:cNvSpPr>
            <a:spLocks noGrp="1" noChangeArrowheads="1"/>
          </p:cNvSpPr>
          <p:nvPr>
            <p:ph idx="1"/>
          </p:nvPr>
        </p:nvSpPr>
        <p:spPr/>
        <p:txBody>
          <a:bodyPr/>
          <a:lstStyle/>
          <a:p>
            <a:r>
              <a:rPr lang="en-US" dirty="0" smtClean="0"/>
              <a:t>Simplifies the writing of code</a:t>
            </a:r>
          </a:p>
          <a:p>
            <a:pPr lvl="1"/>
            <a:r>
              <a:rPr lang="en-US" dirty="0" smtClean="0"/>
              <a:t>English is used to describe the binary</a:t>
            </a:r>
          </a:p>
          <a:p>
            <a:r>
              <a:rPr lang="en-US" dirty="0" smtClean="0"/>
              <a:t>Original code is called source code</a:t>
            </a:r>
          </a:p>
          <a:p>
            <a:pPr eaLnBrk="1" hangingPunct="1"/>
            <a:r>
              <a:rPr lang="en-US" dirty="0" smtClean="0"/>
              <a:t>Avoids using machine code</a:t>
            </a:r>
          </a:p>
          <a:p>
            <a:pPr eaLnBrk="1" hangingPunct="1"/>
            <a:r>
              <a:rPr lang="en-US" dirty="0" smtClean="0"/>
              <a:t>Have strict rules of syntax</a:t>
            </a:r>
          </a:p>
          <a:p>
            <a:pPr lvl="1" eaLnBrk="1" hangingPunct="1"/>
            <a:r>
              <a:rPr lang="en-US" dirty="0" smtClean="0"/>
              <a:t>Symbols and punctuation have meaning</a:t>
            </a:r>
          </a:p>
          <a:p>
            <a:pPr lvl="1" eaLnBrk="1" hangingPunct="1"/>
            <a:r>
              <a:rPr lang="en-US" dirty="0" smtClean="0"/>
              <a:t>Spelling must be exact</a:t>
            </a:r>
          </a:p>
          <a:p>
            <a:pPr eaLnBrk="1" hangingPunct="1"/>
            <a:r>
              <a:rPr lang="en-US" dirty="0" smtClean="0"/>
              <a:t>Code is converted into machine language</a:t>
            </a:r>
          </a:p>
          <a:p>
            <a:r>
              <a:rPr lang="en-US" dirty="0" smtClean="0"/>
              <a:t>Several hundred languages exist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304800"/>
            <a:ext cx="8305800" cy="685800"/>
          </a:xfrm>
        </p:spPr>
        <p:txBody>
          <a:bodyPr/>
          <a:lstStyle/>
          <a:p>
            <a:pPr eaLnBrk="1" hangingPunct="1"/>
            <a:r>
              <a:rPr lang="en-US" dirty="0" smtClean="0"/>
              <a:t>Second Generation Languages (2GL)</a:t>
            </a:r>
          </a:p>
        </p:txBody>
      </p:sp>
      <p:sp>
        <p:nvSpPr>
          <p:cNvPr id="38915" name="Rectangle 3"/>
          <p:cNvSpPr>
            <a:spLocks noGrp="1" noChangeArrowheads="1"/>
          </p:cNvSpPr>
          <p:nvPr>
            <p:ph idx="1"/>
          </p:nvPr>
        </p:nvSpPr>
        <p:spPr>
          <a:xfrm>
            <a:off x="304800" y="1066800"/>
            <a:ext cx="8534400" cy="5791200"/>
          </a:xfrm>
        </p:spPr>
        <p:txBody>
          <a:bodyPr>
            <a:normAutofit/>
          </a:bodyPr>
          <a:lstStyle/>
          <a:p>
            <a:r>
              <a:rPr lang="en-US" dirty="0" smtClean="0">
                <a:solidFill>
                  <a:srgbClr val="0000CC"/>
                </a:solidFill>
              </a:rPr>
              <a:t>Assembly languages</a:t>
            </a:r>
          </a:p>
          <a:p>
            <a:r>
              <a:rPr lang="en-US" dirty="0" smtClean="0"/>
              <a:t>Statements that represent machine code but written in symbolic codes</a:t>
            </a:r>
          </a:p>
          <a:p>
            <a:r>
              <a:rPr lang="en-US" dirty="0" smtClean="0"/>
              <a:t>Code is then converted into machine language by an assembler </a:t>
            </a:r>
          </a:p>
          <a:p>
            <a:r>
              <a:rPr lang="en-US" dirty="0" smtClean="0"/>
              <a:t>The code can be read and written by a programmer</a:t>
            </a:r>
          </a:p>
          <a:p>
            <a:r>
              <a:rPr lang="en-US" dirty="0" smtClean="0"/>
              <a:t>Second generation of programming languages brought logical structure to software</a:t>
            </a:r>
          </a:p>
          <a:p>
            <a:r>
              <a:rPr lang="en-US" dirty="0" smtClean="0"/>
              <a:t>Sometimes used in kernels and device drivers</a:t>
            </a:r>
          </a:p>
          <a:p>
            <a:r>
              <a:rPr lang="en-US" dirty="0" smtClean="0"/>
              <a:t>Still used to optimize video games</a:t>
            </a:r>
          </a:p>
          <a:p>
            <a:pPr>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Language</a:t>
            </a:r>
            <a:endParaRPr lang="en-US" dirty="0"/>
          </a:p>
        </p:txBody>
      </p:sp>
      <p:sp>
        <p:nvSpPr>
          <p:cNvPr id="3" name="Content Placeholder 2"/>
          <p:cNvSpPr>
            <a:spLocks noGrp="1"/>
          </p:cNvSpPr>
          <p:nvPr>
            <p:ph idx="1"/>
          </p:nvPr>
        </p:nvSpPr>
        <p:spPr>
          <a:xfrm>
            <a:off x="304800" y="1066800"/>
            <a:ext cx="5181600" cy="2971800"/>
          </a:xfrm>
        </p:spPr>
        <p:txBody>
          <a:bodyPr>
            <a:normAutofit fontScale="92500" lnSpcReduction="10000"/>
          </a:bodyPr>
          <a:lstStyle/>
          <a:p>
            <a:r>
              <a:rPr lang="en-US" dirty="0" smtClean="0"/>
              <a:t>Language is specific to a particular processor family and environment i.e. </a:t>
            </a:r>
            <a:r>
              <a:rPr lang="en-US" dirty="0" smtClean="0">
                <a:solidFill>
                  <a:srgbClr val="0000CC"/>
                </a:solidFill>
              </a:rPr>
              <a:t>machine dependent</a:t>
            </a:r>
          </a:p>
          <a:p>
            <a:r>
              <a:rPr lang="en-US" dirty="0" smtClean="0"/>
              <a:t>Programmer writes instructions using  </a:t>
            </a:r>
            <a:r>
              <a:rPr lang="en-US" dirty="0" smtClean="0">
                <a:solidFill>
                  <a:srgbClr val="0000CC"/>
                </a:solidFill>
              </a:rPr>
              <a:t>symbolic instruction codes</a:t>
            </a:r>
          </a:p>
        </p:txBody>
      </p:sp>
      <p:pic>
        <p:nvPicPr>
          <p:cNvPr id="4" name="Content Placeholder 7" descr="CFig13-03.gif"/>
          <p:cNvPicPr>
            <a:picLocks noChangeAspect="1"/>
          </p:cNvPicPr>
          <p:nvPr/>
        </p:nvPicPr>
        <p:blipFill>
          <a:blip r:embed="rId3" cstate="print"/>
          <a:stretch>
            <a:fillRect/>
          </a:stretch>
        </p:blipFill>
        <p:spPr bwMode="auto">
          <a:xfrm>
            <a:off x="5486400" y="1143000"/>
            <a:ext cx="3490362" cy="5342392"/>
          </a:xfrm>
          <a:prstGeom prst="rect">
            <a:avLst/>
          </a:prstGeom>
          <a:noFill/>
          <a:ln w="9525">
            <a:noFill/>
            <a:miter lim="800000"/>
            <a:headEnd/>
            <a:tailEnd/>
          </a:ln>
        </p:spPr>
      </p:pic>
      <p:pic>
        <p:nvPicPr>
          <p:cNvPr id="5" name="Picture 5" descr="nor78902_B1302"/>
          <p:cNvPicPr>
            <a:picLocks noChangeAspect="1" noChangeArrowheads="1"/>
          </p:cNvPicPr>
          <p:nvPr/>
        </p:nvPicPr>
        <p:blipFill>
          <a:blip r:embed="rId4" cstate="print"/>
          <a:srcRect l="967" t="12930" r="37143" b="1718"/>
          <a:stretch>
            <a:fillRect/>
          </a:stretch>
        </p:blipFill>
        <p:spPr bwMode="auto">
          <a:xfrm>
            <a:off x="457200" y="4038600"/>
            <a:ext cx="520192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304800"/>
            <a:ext cx="8305800" cy="685800"/>
          </a:xfrm>
        </p:spPr>
        <p:txBody>
          <a:bodyPr/>
          <a:lstStyle/>
          <a:p>
            <a:pPr eaLnBrk="1" hangingPunct="1"/>
            <a:r>
              <a:rPr lang="en-US" dirty="0" smtClean="0"/>
              <a:t>Third Generation Languages (3GL)</a:t>
            </a:r>
          </a:p>
        </p:txBody>
      </p:sp>
      <p:sp>
        <p:nvSpPr>
          <p:cNvPr id="39939" name="Rectangle 3"/>
          <p:cNvSpPr>
            <a:spLocks noGrp="1" noChangeArrowheads="1"/>
          </p:cNvSpPr>
          <p:nvPr>
            <p:ph idx="1"/>
          </p:nvPr>
        </p:nvSpPr>
        <p:spPr/>
        <p:txBody>
          <a:bodyPr/>
          <a:lstStyle/>
          <a:p>
            <a:r>
              <a:rPr lang="en-US" dirty="0" smtClean="0"/>
              <a:t>Brought refinements to make the languages more programmer-friendly</a:t>
            </a:r>
          </a:p>
          <a:p>
            <a:r>
              <a:rPr lang="en-US" dirty="0" smtClean="0"/>
              <a:t>First higher level language</a:t>
            </a:r>
          </a:p>
          <a:p>
            <a:r>
              <a:rPr lang="en-US" dirty="0" smtClean="0"/>
              <a:t>Supports structured and OOP</a:t>
            </a:r>
          </a:p>
          <a:p>
            <a:pPr lvl="1"/>
            <a:r>
              <a:rPr lang="en-US" dirty="0" smtClean="0"/>
              <a:t>Code is reusable</a:t>
            </a:r>
          </a:p>
          <a:p>
            <a:pPr lvl="1"/>
            <a:r>
              <a:rPr lang="en-US" dirty="0" smtClean="0"/>
              <a:t>Code is portable</a:t>
            </a:r>
          </a:p>
          <a:p>
            <a:r>
              <a:rPr lang="en-US" dirty="0" smtClean="0"/>
              <a:t>Typically written in an IDE</a:t>
            </a:r>
          </a:p>
          <a:p>
            <a:r>
              <a:rPr lang="en-US" dirty="0" smtClean="0"/>
              <a:t>C/C++ creates games and applications</a:t>
            </a:r>
          </a:p>
          <a:p>
            <a:r>
              <a:rPr lang="en-US" dirty="0" smtClean="0"/>
              <a:t>Java creates web applets</a:t>
            </a:r>
          </a:p>
          <a:p>
            <a:r>
              <a:rPr lang="en-US" dirty="0" smtClean="0"/>
              <a:t>ActiveX creates Web and Windows applets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Languages</a:t>
            </a:r>
            <a:endParaRPr lang="en-US" dirty="0"/>
          </a:p>
        </p:txBody>
      </p:sp>
      <p:sp>
        <p:nvSpPr>
          <p:cNvPr id="3" name="Content Placeholder 2"/>
          <p:cNvSpPr>
            <a:spLocks noGrp="1"/>
          </p:cNvSpPr>
          <p:nvPr>
            <p:ph idx="1"/>
          </p:nvPr>
        </p:nvSpPr>
        <p:spPr>
          <a:xfrm>
            <a:off x="304800" y="1066800"/>
            <a:ext cx="8534400" cy="2590800"/>
          </a:xfrm>
        </p:spPr>
        <p:txBody>
          <a:bodyPr>
            <a:normAutofit fontScale="77500" lnSpcReduction="20000"/>
          </a:bodyPr>
          <a:lstStyle/>
          <a:p>
            <a:r>
              <a:rPr lang="en-US" dirty="0" smtClean="0"/>
              <a:t>In a </a:t>
            </a:r>
            <a:r>
              <a:rPr lang="en-US" dirty="0" smtClean="0">
                <a:solidFill>
                  <a:srgbClr val="0000CC"/>
                </a:solidFill>
              </a:rPr>
              <a:t>procedural language,</a:t>
            </a:r>
            <a:r>
              <a:rPr lang="en-US" dirty="0" smtClean="0"/>
              <a:t> the programmer writes instructions that tell the computer what to accomplish and how to do it</a:t>
            </a:r>
          </a:p>
          <a:p>
            <a:pPr lvl="1"/>
            <a:r>
              <a:rPr lang="en-US" dirty="0" smtClean="0"/>
              <a:t>Uses series of English-like words to write instructions</a:t>
            </a:r>
          </a:p>
          <a:p>
            <a:pPr lvl="1"/>
            <a:r>
              <a:rPr lang="en-US" dirty="0" smtClean="0"/>
              <a:t>computer take care of non-essential details, not the programmer</a:t>
            </a:r>
          </a:p>
          <a:p>
            <a:r>
              <a:rPr lang="en-US" dirty="0" smtClean="0"/>
              <a:t>Compilers and interpreters</a:t>
            </a:r>
          </a:p>
          <a:p>
            <a:pPr lvl="1"/>
            <a:r>
              <a:rPr lang="en-US" dirty="0" smtClean="0"/>
              <a:t>Converts source code into binary</a:t>
            </a:r>
          </a:p>
          <a:p>
            <a:pPr lvl="2"/>
            <a:r>
              <a:rPr lang="en-US" dirty="0" smtClean="0"/>
              <a:t>Allows code to execute</a:t>
            </a:r>
          </a:p>
          <a:p>
            <a:pPr lvl="1"/>
            <a:r>
              <a:rPr lang="en-US" dirty="0" smtClean="0"/>
              <a:t>Checks source code for correctness</a:t>
            </a:r>
          </a:p>
        </p:txBody>
      </p:sp>
      <p:graphicFrame>
        <p:nvGraphicFramePr>
          <p:cNvPr id="5" name="Diagram 4"/>
          <p:cNvGraphicFramePr/>
          <p:nvPr/>
        </p:nvGraphicFramePr>
        <p:xfrm>
          <a:off x="381000" y="3505200"/>
          <a:ext cx="85344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graphicEl>
                                              <a:dgm id="{C1B7D599-CA1C-4B34-AA02-258C92E34615}"/>
                                            </p:graphicEl>
                                          </p:spTgt>
                                        </p:tgtEl>
                                        <p:attrNameLst>
                                          <p:attrName>style.visibility</p:attrName>
                                        </p:attrNameLst>
                                      </p:cBhvr>
                                      <p:to>
                                        <p:strVal val="visible"/>
                                      </p:to>
                                    </p:set>
                                    <p:animEffect transition="in" filter="dissolve">
                                      <p:cBhvr>
                                        <p:cTn id="7" dur="500"/>
                                        <p:tgtEl>
                                          <p:spTgt spid="5">
                                            <p:graphicEl>
                                              <a:dgm id="{C1B7D599-CA1C-4B34-AA02-258C92E34615}"/>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5">
                                            <p:graphicEl>
                                              <a:dgm id="{20573DC9-433B-4C5A-B433-A651580203AC}"/>
                                            </p:graphicEl>
                                          </p:spTgt>
                                        </p:tgtEl>
                                        <p:attrNameLst>
                                          <p:attrName>style.visibility</p:attrName>
                                        </p:attrNameLst>
                                      </p:cBhvr>
                                      <p:to>
                                        <p:strVal val="visible"/>
                                      </p:to>
                                    </p:set>
                                    <p:animEffect transition="in" filter="dissolve">
                                      <p:cBhvr>
                                        <p:cTn id="11" dur="500"/>
                                        <p:tgtEl>
                                          <p:spTgt spid="5">
                                            <p:graphicEl>
                                              <a:dgm id="{20573DC9-433B-4C5A-B433-A651580203AC}"/>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5">
                                            <p:graphicEl>
                                              <a:dgm id="{61A5D27B-60A7-4A25-B76D-10CD81F64571}"/>
                                            </p:graphicEl>
                                          </p:spTgt>
                                        </p:tgtEl>
                                        <p:attrNameLst>
                                          <p:attrName>style.visibility</p:attrName>
                                        </p:attrNameLst>
                                      </p:cBhvr>
                                      <p:to>
                                        <p:strVal val="visible"/>
                                      </p:to>
                                    </p:set>
                                    <p:animEffect transition="in" filter="dissolve">
                                      <p:cBhvr>
                                        <p:cTn id="15" dur="500"/>
                                        <p:tgtEl>
                                          <p:spTgt spid="5">
                                            <p:graphicEl>
                                              <a:dgm id="{61A5D27B-60A7-4A25-B76D-10CD81F645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304800"/>
            <a:ext cx="8305800" cy="685800"/>
          </a:xfrm>
        </p:spPr>
        <p:txBody>
          <a:bodyPr/>
          <a:lstStyle/>
          <a:p>
            <a:pPr eaLnBrk="1" hangingPunct="1"/>
            <a:r>
              <a:rPr lang="en-US" dirty="0" smtClean="0"/>
              <a:t>Compiler</a:t>
            </a:r>
          </a:p>
        </p:txBody>
      </p:sp>
      <p:sp>
        <p:nvSpPr>
          <p:cNvPr id="17411" name="Rectangle 3"/>
          <p:cNvSpPr>
            <a:spLocks noGrp="1" noChangeArrowheads="1"/>
          </p:cNvSpPr>
          <p:nvPr>
            <p:ph idx="1"/>
          </p:nvPr>
        </p:nvSpPr>
        <p:spPr>
          <a:xfrm>
            <a:off x="304800" y="1066800"/>
            <a:ext cx="8534400" cy="5562600"/>
          </a:xfrm>
        </p:spPr>
        <p:txBody>
          <a:bodyPr>
            <a:normAutofit lnSpcReduction="10000"/>
          </a:bodyPr>
          <a:lstStyle/>
          <a:p>
            <a:r>
              <a:rPr lang="en-US" dirty="0" smtClean="0"/>
              <a:t>Creates an executable file</a:t>
            </a:r>
          </a:p>
          <a:p>
            <a:pPr lvl="1"/>
            <a:r>
              <a:rPr lang="en-US" dirty="0" smtClean="0"/>
              <a:t>Contents are called object code</a:t>
            </a:r>
          </a:p>
          <a:p>
            <a:pPr lvl="1"/>
            <a:r>
              <a:rPr lang="en-US" dirty="0" smtClean="0"/>
              <a:t>In some languages, object code must then be linked to produce an executable file e.g. C language</a:t>
            </a:r>
          </a:p>
          <a:p>
            <a:pPr lvl="1"/>
            <a:r>
              <a:rPr lang="en-US" dirty="0" smtClean="0"/>
              <a:t>In others, object code itself is executable and can run on its own e.g. Pascal</a:t>
            </a:r>
          </a:p>
          <a:p>
            <a:r>
              <a:rPr lang="en-US" dirty="0" smtClean="0"/>
              <a:t>Once compiled, the program is a stand-alone executable file that no longer needs the compiler to run.</a:t>
            </a:r>
          </a:p>
          <a:p>
            <a:r>
              <a:rPr lang="en-US" dirty="0" smtClean="0"/>
              <a:t>Each language has its own compiler</a:t>
            </a:r>
          </a:p>
          <a:p>
            <a:r>
              <a:rPr lang="en-US" dirty="0" smtClean="0"/>
              <a:t>FORTRAN, COBOL, Pascal, C, C++ and Java are compiled languages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Lecture Summary I</a:t>
            </a:r>
            <a:endParaRPr lang="en-US" dirty="0"/>
          </a:p>
        </p:txBody>
      </p:sp>
      <p:sp>
        <p:nvSpPr>
          <p:cNvPr id="3" name="Content Placeholder 2"/>
          <p:cNvSpPr>
            <a:spLocks noGrp="1"/>
          </p:cNvSpPr>
          <p:nvPr>
            <p:ph idx="1"/>
          </p:nvPr>
        </p:nvSpPr>
        <p:spPr>
          <a:xfrm>
            <a:off x="304800" y="1066800"/>
            <a:ext cx="8534400" cy="5562600"/>
          </a:xfrm>
        </p:spPr>
        <p:txBody>
          <a:bodyPr/>
          <a:lstStyle/>
          <a:p>
            <a:r>
              <a:rPr lang="en-US" dirty="0" smtClean="0"/>
              <a:t>Working with DBMS</a:t>
            </a:r>
          </a:p>
          <a:p>
            <a:pPr lvl="1"/>
            <a:r>
              <a:rPr lang="en-US" dirty="0" smtClean="0"/>
              <a:t>Creating Tables, Data Dictionary</a:t>
            </a:r>
          </a:p>
          <a:p>
            <a:pPr lvl="1"/>
            <a:r>
              <a:rPr lang="en-US" dirty="0" smtClean="0"/>
              <a:t>Entering, Viewing and Sorting Records</a:t>
            </a:r>
          </a:p>
          <a:p>
            <a:r>
              <a:rPr lang="en-US" dirty="0" smtClean="0"/>
              <a:t>Forms and Report Generator</a:t>
            </a:r>
          </a:p>
          <a:p>
            <a:r>
              <a:rPr lang="en-US" dirty="0" smtClean="0"/>
              <a:t>Querying a Database</a:t>
            </a:r>
          </a:p>
          <a:p>
            <a:pPr lvl="1"/>
            <a:r>
              <a:rPr lang="en-US" dirty="0" smtClean="0"/>
              <a:t>SQL, </a:t>
            </a:r>
            <a:r>
              <a:rPr lang="en-US" dirty="0" err="1" smtClean="0"/>
              <a:t>xBase</a:t>
            </a:r>
            <a:r>
              <a:rPr lang="en-US" dirty="0" smtClean="0"/>
              <a:t> and QBE</a:t>
            </a:r>
          </a:p>
          <a:p>
            <a:r>
              <a:rPr lang="en-US" dirty="0" smtClean="0"/>
              <a:t>Data Security</a:t>
            </a:r>
          </a:p>
          <a:p>
            <a:r>
              <a:rPr lang="en-US" dirty="0" smtClean="0"/>
              <a:t>Backup and Recovery</a:t>
            </a:r>
          </a:p>
          <a:p>
            <a:r>
              <a:rPr lang="en-US" dirty="0" smtClean="0"/>
              <a:t>Data Model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304800"/>
            <a:ext cx="8305800" cy="685800"/>
          </a:xfrm>
        </p:spPr>
        <p:txBody>
          <a:bodyPr/>
          <a:lstStyle/>
          <a:p>
            <a:pPr eaLnBrk="1" hangingPunct="1"/>
            <a:r>
              <a:rPr lang="en-US" dirty="0" smtClean="0"/>
              <a:t>Interpreter</a:t>
            </a:r>
          </a:p>
        </p:txBody>
      </p:sp>
      <p:sp>
        <p:nvSpPr>
          <p:cNvPr id="18435" name="Rectangle 3"/>
          <p:cNvSpPr>
            <a:spLocks noGrp="1" noChangeArrowheads="1"/>
          </p:cNvSpPr>
          <p:nvPr>
            <p:ph idx="1"/>
          </p:nvPr>
        </p:nvSpPr>
        <p:spPr/>
        <p:txBody>
          <a:bodyPr>
            <a:normAutofit lnSpcReduction="10000"/>
          </a:bodyPr>
          <a:lstStyle/>
          <a:p>
            <a:r>
              <a:rPr lang="en-US" dirty="0" smtClean="0"/>
              <a:t>Also converts source code to machine code</a:t>
            </a:r>
          </a:p>
          <a:p>
            <a:r>
              <a:rPr lang="en-US" dirty="0" smtClean="0"/>
              <a:t>Instead of creating an executable object code file, it translates and then executes each line of program , one line at a time</a:t>
            </a:r>
          </a:p>
          <a:p>
            <a:r>
              <a:rPr lang="en-US" dirty="0" smtClean="0"/>
              <a:t>Translate code on the fly so are more flexible than compilers</a:t>
            </a:r>
          </a:p>
          <a:p>
            <a:r>
              <a:rPr lang="en-US" dirty="0" smtClean="0"/>
              <a:t>Interpreted code runs slower than the compiled code because code must be interpreted each time it is run</a:t>
            </a:r>
          </a:p>
          <a:p>
            <a:r>
              <a:rPr lang="en-US" dirty="0" smtClean="0"/>
              <a:t>Interpreter always needed to execute program</a:t>
            </a:r>
          </a:p>
          <a:p>
            <a:r>
              <a:rPr lang="en-US" dirty="0" smtClean="0"/>
              <a:t>LISP, BASIC, Visual Basic and Perl are interpreted languages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Compiler and Interpreter</a:t>
            </a:r>
            <a:endParaRPr lang="en-US" dirty="0"/>
          </a:p>
        </p:txBody>
      </p:sp>
      <p:sp>
        <p:nvSpPr>
          <p:cNvPr id="3" name="Content Placeholder 2"/>
          <p:cNvSpPr>
            <a:spLocks noGrp="1"/>
          </p:cNvSpPr>
          <p:nvPr>
            <p:ph idx="1"/>
          </p:nvPr>
        </p:nvSpPr>
        <p:spPr>
          <a:xfrm>
            <a:off x="304800" y="1066800"/>
            <a:ext cx="8534400" cy="533400"/>
          </a:xfrm>
        </p:spPr>
        <p:txBody>
          <a:bodyPr/>
          <a:lstStyle/>
          <a:p>
            <a:endParaRPr lang="en-US"/>
          </a:p>
        </p:txBody>
      </p:sp>
      <p:pic>
        <p:nvPicPr>
          <p:cNvPr id="4" name="Content Placeholder 6" descr="Fig13-04.gif"/>
          <p:cNvPicPr>
            <a:picLocks noChangeAspect="1"/>
          </p:cNvPicPr>
          <p:nvPr/>
        </p:nvPicPr>
        <p:blipFill>
          <a:blip r:embed="rId3" cstate="print"/>
          <a:stretch>
            <a:fillRect/>
          </a:stretch>
        </p:blipFill>
        <p:spPr bwMode="auto">
          <a:xfrm>
            <a:off x="304800" y="1295400"/>
            <a:ext cx="5120767" cy="4648200"/>
          </a:xfrm>
          <a:prstGeom prst="rect">
            <a:avLst/>
          </a:prstGeom>
          <a:noFill/>
          <a:ln w="9525">
            <a:noFill/>
            <a:miter lim="800000"/>
            <a:headEnd/>
            <a:tailEnd/>
          </a:ln>
        </p:spPr>
      </p:pic>
      <p:pic>
        <p:nvPicPr>
          <p:cNvPr id="5" name="Picture 4" descr="Fig13-05.gif"/>
          <p:cNvPicPr>
            <a:picLocks noChangeAspect="1"/>
          </p:cNvPicPr>
          <p:nvPr/>
        </p:nvPicPr>
        <p:blipFill>
          <a:blip r:embed="rId4" cstate="print"/>
          <a:stretch>
            <a:fillRect/>
          </a:stretch>
        </p:blipFill>
        <p:spPr>
          <a:xfrm>
            <a:off x="5715000" y="1295400"/>
            <a:ext cx="3157919" cy="461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Languages</a:t>
            </a:r>
            <a:endParaRPr lang="en-US" dirty="0"/>
          </a:p>
        </p:txBody>
      </p:sp>
      <p:sp>
        <p:nvSpPr>
          <p:cNvPr id="3" name="Content Placeholder 2"/>
          <p:cNvSpPr>
            <a:spLocks noGrp="1"/>
          </p:cNvSpPr>
          <p:nvPr>
            <p:ph idx="1"/>
          </p:nvPr>
        </p:nvSpPr>
        <p:spPr>
          <a:xfrm>
            <a:off x="76200" y="1066800"/>
            <a:ext cx="8839200" cy="1828800"/>
          </a:xfrm>
        </p:spPr>
        <p:txBody>
          <a:bodyPr>
            <a:normAutofit fontScale="77500" lnSpcReduction="20000"/>
          </a:bodyPr>
          <a:lstStyle/>
          <a:p>
            <a:r>
              <a:rPr lang="en-US" dirty="0" smtClean="0"/>
              <a:t>The </a:t>
            </a:r>
            <a:r>
              <a:rPr lang="en-US" dirty="0" smtClean="0">
                <a:solidFill>
                  <a:srgbClr val="0000CC"/>
                </a:solidFill>
              </a:rPr>
              <a:t>C</a:t>
            </a:r>
            <a:r>
              <a:rPr lang="en-US" dirty="0" smtClean="0"/>
              <a:t> programming language is used to write many of today’s programs</a:t>
            </a:r>
          </a:p>
          <a:p>
            <a:r>
              <a:rPr lang="en-US" dirty="0" smtClean="0"/>
              <a:t>Powerful language originally designed to write system software</a:t>
            </a:r>
          </a:p>
          <a:p>
            <a:r>
              <a:rPr lang="en-US" dirty="0" smtClean="0"/>
              <a:t>Produces programs  with fast and efficient code</a:t>
            </a:r>
          </a:p>
          <a:p>
            <a:r>
              <a:rPr lang="en-US" dirty="0" smtClean="0"/>
              <a:t>Requires professional programming skills</a:t>
            </a:r>
          </a:p>
          <a:p>
            <a:endParaRPr lang="en-US" dirty="0" smtClean="0"/>
          </a:p>
        </p:txBody>
      </p:sp>
      <p:pic>
        <p:nvPicPr>
          <p:cNvPr id="4" name="Picture 3" descr="CFig13-06.gif"/>
          <p:cNvPicPr>
            <a:picLocks noChangeAspect="1"/>
          </p:cNvPicPr>
          <p:nvPr/>
        </p:nvPicPr>
        <p:blipFill>
          <a:blip r:embed="rId3" cstate="print"/>
          <a:stretch>
            <a:fillRect/>
          </a:stretch>
        </p:blipFill>
        <p:spPr>
          <a:xfrm>
            <a:off x="990600" y="2819400"/>
            <a:ext cx="6096000"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Languages</a:t>
            </a:r>
            <a:endParaRPr lang="en-US" dirty="0"/>
          </a:p>
        </p:txBody>
      </p:sp>
      <p:sp>
        <p:nvSpPr>
          <p:cNvPr id="3" name="Content Placeholder 2"/>
          <p:cNvSpPr>
            <a:spLocks noGrp="1"/>
          </p:cNvSpPr>
          <p:nvPr>
            <p:ph idx="1"/>
          </p:nvPr>
        </p:nvSpPr>
        <p:spPr>
          <a:xfrm>
            <a:off x="304800" y="1066800"/>
            <a:ext cx="8534400" cy="2057400"/>
          </a:xfrm>
        </p:spPr>
        <p:txBody>
          <a:bodyPr/>
          <a:lstStyle/>
          <a:p>
            <a:r>
              <a:rPr lang="en-US" dirty="0" smtClean="0">
                <a:solidFill>
                  <a:srgbClr val="0000CC"/>
                </a:solidFill>
              </a:rPr>
              <a:t>COBOL</a:t>
            </a:r>
            <a:r>
              <a:rPr lang="en-US" dirty="0" smtClean="0"/>
              <a:t> (</a:t>
            </a:r>
            <a:r>
              <a:rPr lang="en-US" dirty="0" err="1" smtClean="0"/>
              <a:t>COmmon</a:t>
            </a:r>
            <a:r>
              <a:rPr lang="en-US" dirty="0" smtClean="0"/>
              <a:t> Business-Oriented Language) is designed for business applications, but easy to read, maintain and write because of the English-like statements</a:t>
            </a:r>
            <a:endParaRPr lang="en-US" b="1" dirty="0" smtClean="0"/>
          </a:p>
        </p:txBody>
      </p:sp>
      <p:pic>
        <p:nvPicPr>
          <p:cNvPr id="4" name="Picture 3" descr="CFig13-07.gif"/>
          <p:cNvPicPr>
            <a:picLocks noChangeAspect="1"/>
          </p:cNvPicPr>
          <p:nvPr/>
        </p:nvPicPr>
        <p:blipFill>
          <a:blip r:embed="rId3" cstate="print"/>
          <a:stretch>
            <a:fillRect/>
          </a:stretch>
        </p:blipFill>
        <p:spPr>
          <a:xfrm>
            <a:off x="762000" y="3048000"/>
            <a:ext cx="762000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Programming Languages</a:t>
            </a:r>
            <a:endParaRPr lang="en-US" dirty="0"/>
          </a:p>
        </p:txBody>
      </p:sp>
      <p:sp>
        <p:nvSpPr>
          <p:cNvPr id="3" name="Content Placeholder 2"/>
          <p:cNvSpPr>
            <a:spLocks noGrp="1"/>
          </p:cNvSpPr>
          <p:nvPr>
            <p:ph idx="1"/>
          </p:nvPr>
        </p:nvSpPr>
        <p:spPr>
          <a:xfrm>
            <a:off x="304800" y="1066800"/>
            <a:ext cx="8534400" cy="762000"/>
          </a:xfrm>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600" y="1066800"/>
            <a:ext cx="4256410" cy="5486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495800" y="1371600"/>
            <a:ext cx="4363252"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OO Programming Languages</a:t>
            </a:r>
            <a:endParaRPr lang="en-US" dirty="0"/>
          </a:p>
        </p:txBody>
      </p:sp>
      <p:sp>
        <p:nvSpPr>
          <p:cNvPr id="3" name="Content Placeholder 2"/>
          <p:cNvSpPr>
            <a:spLocks noGrp="1"/>
          </p:cNvSpPr>
          <p:nvPr>
            <p:ph idx="1"/>
          </p:nvPr>
        </p:nvSpPr>
        <p:spPr>
          <a:xfrm>
            <a:off x="304800" y="1066800"/>
            <a:ext cx="8534400" cy="2133600"/>
          </a:xfrm>
        </p:spPr>
        <p:txBody>
          <a:bodyPr/>
          <a:lstStyle/>
          <a:p>
            <a:r>
              <a:rPr lang="en-US" sz="3200" dirty="0" smtClean="0"/>
              <a:t>An </a:t>
            </a:r>
            <a:r>
              <a:rPr lang="en-US" sz="3200" dirty="0" smtClean="0">
                <a:solidFill>
                  <a:srgbClr val="0000CC"/>
                </a:solidFill>
              </a:rPr>
              <a:t>object-oriented programming (OOP) language </a:t>
            </a:r>
            <a:r>
              <a:rPr lang="en-US" sz="3200" dirty="0" smtClean="0"/>
              <a:t>allows programmers the ability to reuse and modify existing objects</a:t>
            </a:r>
          </a:p>
          <a:p>
            <a:r>
              <a:rPr lang="en-US" sz="3200" dirty="0" smtClean="0"/>
              <a:t>Other advantages include:</a:t>
            </a:r>
            <a:endParaRPr lang="en-US" dirty="0"/>
          </a:p>
        </p:txBody>
      </p:sp>
      <p:graphicFrame>
        <p:nvGraphicFramePr>
          <p:cNvPr id="5" name="Diagram 4"/>
          <p:cNvGraphicFramePr/>
          <p:nvPr/>
        </p:nvGraphicFramePr>
        <p:xfrm>
          <a:off x="533400" y="3200400"/>
          <a:ext cx="7772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graphicEl>
                                              <a:dgm id="{E9639DFF-0C4F-4003-A9FA-58AD60E9592A}"/>
                                            </p:graphicEl>
                                          </p:spTgt>
                                        </p:tgtEl>
                                        <p:attrNameLst>
                                          <p:attrName>style.visibility</p:attrName>
                                        </p:attrNameLst>
                                      </p:cBhvr>
                                      <p:to>
                                        <p:strVal val="visible"/>
                                      </p:to>
                                    </p:set>
                                    <p:animEffect transition="in" filter="dissolve">
                                      <p:cBhvr>
                                        <p:cTn id="7" dur="500"/>
                                        <p:tgtEl>
                                          <p:spTgt spid="5">
                                            <p:graphicEl>
                                              <a:dgm id="{E9639DFF-0C4F-4003-A9FA-58AD60E9592A}"/>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5">
                                            <p:graphicEl>
                                              <a:dgm id="{A2F4975E-C778-489B-93DD-F6638438BF2F}"/>
                                            </p:graphicEl>
                                          </p:spTgt>
                                        </p:tgtEl>
                                        <p:attrNameLst>
                                          <p:attrName>style.visibility</p:attrName>
                                        </p:attrNameLst>
                                      </p:cBhvr>
                                      <p:to>
                                        <p:strVal val="visible"/>
                                      </p:to>
                                    </p:set>
                                    <p:animEffect transition="in" filter="dissolve">
                                      <p:cBhvr>
                                        <p:cTn id="11" dur="500"/>
                                        <p:tgtEl>
                                          <p:spTgt spid="5">
                                            <p:graphicEl>
                                              <a:dgm id="{A2F4975E-C778-489B-93DD-F6638438BF2F}"/>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5">
                                            <p:graphicEl>
                                              <a:dgm id="{8E4E3210-316A-4E36-9DA6-7393358BB2D0}"/>
                                            </p:graphicEl>
                                          </p:spTgt>
                                        </p:tgtEl>
                                        <p:attrNameLst>
                                          <p:attrName>style.visibility</p:attrName>
                                        </p:attrNameLst>
                                      </p:cBhvr>
                                      <p:to>
                                        <p:strVal val="visible"/>
                                      </p:to>
                                    </p:set>
                                    <p:animEffect transition="in" filter="dissolve">
                                      <p:cBhvr>
                                        <p:cTn id="15" dur="500"/>
                                        <p:tgtEl>
                                          <p:spTgt spid="5">
                                            <p:graphicEl>
                                              <a:dgm id="{8E4E3210-316A-4E36-9DA6-7393358BB2D0}"/>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5">
                                            <p:graphicEl>
                                              <a:dgm id="{DF14931C-A338-49AF-8BB4-05F355754E59}"/>
                                            </p:graphicEl>
                                          </p:spTgt>
                                        </p:tgtEl>
                                        <p:attrNameLst>
                                          <p:attrName>style.visibility</p:attrName>
                                        </p:attrNameLst>
                                      </p:cBhvr>
                                      <p:to>
                                        <p:strVal val="visible"/>
                                      </p:to>
                                    </p:set>
                                    <p:animEffect transition="in" filter="dissolve">
                                      <p:cBhvr>
                                        <p:cTn id="19" dur="500"/>
                                        <p:tgtEl>
                                          <p:spTgt spid="5">
                                            <p:graphicEl>
                                              <a:dgm id="{DF14931C-A338-49AF-8BB4-05F355754E5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Developed in the 1980s by </a:t>
            </a:r>
            <a:r>
              <a:rPr lang="en-US" dirty="0" err="1" smtClean="0"/>
              <a:t>Bjarne</a:t>
            </a:r>
            <a:r>
              <a:rPr lang="en-US" dirty="0" smtClean="0"/>
              <a:t> </a:t>
            </a:r>
            <a:r>
              <a:rPr lang="en-US" dirty="0" err="1" smtClean="0"/>
              <a:t>Sroustrup</a:t>
            </a:r>
            <a:r>
              <a:rPr lang="en-US" dirty="0" smtClean="0"/>
              <a:t> at Bell Laboratories</a:t>
            </a:r>
          </a:p>
          <a:p>
            <a:r>
              <a:rPr lang="en-US" dirty="0" smtClean="0"/>
              <a:t>Object oriented implementation of C</a:t>
            </a:r>
          </a:p>
          <a:p>
            <a:r>
              <a:rPr lang="en-US" dirty="0" smtClean="0"/>
              <a:t>Extremely powerful and efficient language</a:t>
            </a:r>
          </a:p>
          <a:p>
            <a:r>
              <a:rPr lang="en-US" dirty="0" smtClean="0"/>
              <a:t>C++ includes all the elements of the C language, plus it has additional features for working with objects, classes, events, and other object-oriented concepts</a:t>
            </a:r>
          </a:p>
          <a:p>
            <a:r>
              <a:rPr lang="en-US" dirty="0" smtClean="0"/>
              <a:t>Programmers commonly use C++ to develop database and Web applications</a:t>
            </a:r>
          </a:p>
          <a:p>
            <a:r>
              <a:rPr lang="en-US" dirty="0" smtClean="0"/>
              <a:t>Much application software, such as word processing and spreadsheet programs, also is written in C++</a:t>
            </a:r>
          </a:p>
          <a:p>
            <a:r>
              <a:rPr lang="en-US" dirty="0" smtClean="0"/>
              <a:t>A programmer does not need C programming experience to be a successful C++ programmer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a:t>
            </a:r>
            <a:endParaRPr lang="en-US" dirty="0"/>
          </a:p>
        </p:txBody>
      </p:sp>
      <p:sp>
        <p:nvSpPr>
          <p:cNvPr id="3" name="Content Placeholder 2"/>
          <p:cNvSpPr>
            <a:spLocks noGrp="1"/>
          </p:cNvSpPr>
          <p:nvPr>
            <p:ph idx="1"/>
          </p:nvPr>
        </p:nvSpPr>
        <p:spPr>
          <a:xfrm>
            <a:off x="304800" y="1066800"/>
            <a:ext cx="8534400" cy="2209800"/>
          </a:xfrm>
        </p:spPr>
        <p:txBody>
          <a:bodyPr>
            <a:normAutofit/>
          </a:bodyPr>
          <a:lstStyle/>
          <a:p>
            <a:r>
              <a:rPr lang="en-US" sz="3200" dirty="0" smtClean="0">
                <a:solidFill>
                  <a:srgbClr val="0000CC"/>
                </a:solidFill>
              </a:rPr>
              <a:t>Java</a:t>
            </a:r>
            <a:r>
              <a:rPr lang="en-US" sz="3200" b="1" dirty="0" smtClean="0"/>
              <a:t> </a:t>
            </a:r>
            <a:r>
              <a:rPr lang="en-US" sz="3200" dirty="0" smtClean="0"/>
              <a:t>is an object-oriented programming language developed by Sun Microsystems</a:t>
            </a:r>
          </a:p>
          <a:p>
            <a:r>
              <a:rPr lang="en-US" sz="3200" dirty="0" smtClean="0"/>
              <a:t>The Just-in-time (JIT) compiler to convert the byte code into machine-dependent code</a:t>
            </a:r>
          </a:p>
        </p:txBody>
      </p:sp>
      <p:pic>
        <p:nvPicPr>
          <p:cNvPr id="4" name="Picture 3" descr="Fig13-08.gif"/>
          <p:cNvPicPr>
            <a:picLocks noChangeAspect="1"/>
          </p:cNvPicPr>
          <p:nvPr/>
        </p:nvPicPr>
        <p:blipFill>
          <a:blip r:embed="rId3" cstate="print"/>
          <a:stretch>
            <a:fillRect/>
          </a:stretch>
        </p:blipFill>
        <p:spPr>
          <a:xfrm>
            <a:off x="4876800" y="3171592"/>
            <a:ext cx="4159377" cy="3381608"/>
          </a:xfrm>
          <a:prstGeom prst="rect">
            <a:avLst/>
          </a:prstGeom>
        </p:spPr>
      </p:pic>
      <p:sp>
        <p:nvSpPr>
          <p:cNvPr id="5" name="Content Placeholder 2"/>
          <p:cNvSpPr txBox="1">
            <a:spLocks/>
          </p:cNvSpPr>
          <p:nvPr/>
        </p:nvSpPr>
        <p:spPr bwMode="auto">
          <a:xfrm>
            <a:off x="304800" y="3276600"/>
            <a:ext cx="44958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342900" lvl="0" indent="-342900">
              <a:spcBef>
                <a:spcPct val="20000"/>
              </a:spcBef>
              <a:buClr>
                <a:schemeClr val="accent1"/>
              </a:buClr>
              <a:buSzPct val="65000"/>
              <a:buFont typeface="Wingdings" pitchFamily="2" charset="2"/>
              <a:buChar char="n"/>
            </a:pPr>
            <a:r>
              <a:rPr lang="en-US" sz="3200" dirty="0" smtClean="0">
                <a:solidFill>
                  <a:srgbClr val="0000CC"/>
                </a:solidFill>
                <a:effectLst/>
              </a:rPr>
              <a:t>byte code </a:t>
            </a:r>
            <a:r>
              <a:rPr lang="en-US" sz="3200" dirty="0" smtClean="0">
                <a:effectLst/>
              </a:rPr>
              <a:t>is machine independent </a:t>
            </a:r>
            <a:r>
              <a:rPr kumimoji="0" lang="en-US" sz="3200" b="0" i="0" u="none" strike="noStrike" kern="0" cap="none" spc="0" normalizeH="0" baseline="0" noProof="0" dirty="0" smtClean="0">
                <a:ln>
                  <a:noFill/>
                </a:ln>
                <a:solidFill>
                  <a:schemeClr val="tx1"/>
                </a:solidFill>
                <a:effectLst/>
                <a:uLnTx/>
                <a:uFillTx/>
                <a:latin typeface="+mn-lt"/>
                <a:ea typeface="+mn-ea"/>
                <a:cs typeface="+mn-cs"/>
              </a:rPr>
              <a:t>code</a:t>
            </a:r>
          </a:p>
          <a:p>
            <a:pPr marL="342900" lvl="0" indent="-342900">
              <a:spcBef>
                <a:spcPct val="20000"/>
              </a:spcBef>
              <a:buClr>
                <a:schemeClr val="accent1"/>
              </a:buClr>
              <a:buSzPct val="65000"/>
              <a:buFont typeface="Wingdings" pitchFamily="2" charset="2"/>
              <a:buChar char="n"/>
            </a:pPr>
            <a:r>
              <a:rPr lang="en-US" sz="3200" kern="0" dirty="0" smtClean="0">
                <a:effectLst/>
                <a:latin typeface="+mn-lt"/>
              </a:rPr>
              <a:t>Web designers can create interactive and dynamic applications called </a:t>
            </a:r>
            <a:r>
              <a:rPr lang="en-US" sz="3200" kern="0" dirty="0" smtClean="0">
                <a:solidFill>
                  <a:srgbClr val="0000CC"/>
                </a:solidFill>
                <a:effectLst/>
                <a:latin typeface="+mn-lt"/>
              </a:rPr>
              <a:t>applets</a:t>
            </a:r>
            <a:r>
              <a:rPr lang="en-US" sz="3200" kern="0" dirty="0" smtClean="0">
                <a:effectLst/>
                <a:latin typeface="+mn-lt"/>
              </a:rPr>
              <a:t> for web pages</a:t>
            </a:r>
          </a:p>
          <a:p>
            <a:pPr marL="342900" lvl="0" indent="-342900">
              <a:spcBef>
                <a:spcPct val="20000"/>
              </a:spcBef>
              <a:buClr>
                <a:schemeClr val="accent1"/>
              </a:buClr>
              <a:buSzPct val="65000"/>
              <a:buFont typeface="Wingdings" pitchFamily="2" charset="2"/>
              <a:buChar char="n"/>
            </a:pPr>
            <a:r>
              <a:rPr lang="en-US" sz="3200" dirty="0" smtClean="0">
                <a:effectLst/>
              </a:rPr>
              <a:t>Goal of Java EE is to simplify and reduce program development time by developing standard, reusable objects</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a:t>
            </a:r>
            <a:endParaRPr lang="en-US" dirty="0"/>
          </a:p>
        </p:txBody>
      </p:sp>
      <p:sp>
        <p:nvSpPr>
          <p:cNvPr id="3" name="Content Placeholder 2"/>
          <p:cNvSpPr>
            <a:spLocks noGrp="1"/>
          </p:cNvSpPr>
          <p:nvPr>
            <p:ph idx="1"/>
          </p:nvPr>
        </p:nvSpPr>
        <p:spPr>
          <a:xfrm>
            <a:off x="304800" y="1066800"/>
            <a:ext cx="8534400" cy="3200400"/>
          </a:xfrm>
        </p:spPr>
        <p:txBody>
          <a:bodyPr>
            <a:normAutofit fontScale="92500" lnSpcReduction="20000"/>
          </a:bodyPr>
          <a:lstStyle/>
          <a:p>
            <a:r>
              <a:rPr lang="en-US" dirty="0" smtClean="0"/>
              <a:t>The Microsoft </a:t>
            </a:r>
            <a:r>
              <a:rPr lang="en-US" dirty="0" smtClean="0">
                <a:solidFill>
                  <a:srgbClr val="0000CC"/>
                </a:solidFill>
              </a:rPr>
              <a:t>.NET </a:t>
            </a:r>
            <a:r>
              <a:rPr lang="en-US" dirty="0" smtClean="0"/>
              <a:t>Framework allows almost any type of program to run on the Internet or an internal business network, as well as computers and mobile devices</a:t>
            </a:r>
          </a:p>
          <a:p>
            <a:r>
              <a:rPr lang="en-US" i="1" dirty="0" smtClean="0">
                <a:solidFill>
                  <a:srgbClr val="0000CC"/>
                </a:solidFill>
              </a:rPr>
              <a:t>ASP.NET</a:t>
            </a:r>
            <a:r>
              <a:rPr lang="en-US" i="1" dirty="0" smtClean="0"/>
              <a:t> </a:t>
            </a:r>
            <a:r>
              <a:rPr lang="en-US" dirty="0" smtClean="0"/>
              <a:t>is a Web application</a:t>
            </a:r>
            <a:r>
              <a:rPr lang="en-US" b="1" dirty="0" smtClean="0"/>
              <a:t> </a:t>
            </a:r>
            <a:r>
              <a:rPr lang="en-US" dirty="0" smtClean="0"/>
              <a:t>framework that provides the tools necessary for</a:t>
            </a:r>
            <a:r>
              <a:rPr lang="en-US" b="1" dirty="0" smtClean="0"/>
              <a:t> </a:t>
            </a:r>
            <a:r>
              <a:rPr lang="en-US" dirty="0" smtClean="0"/>
              <a:t>the creation of dynamic Web sites</a:t>
            </a:r>
          </a:p>
          <a:p>
            <a:r>
              <a:rPr lang="en-US" dirty="0" smtClean="0"/>
              <a:t>Features include:</a:t>
            </a:r>
            <a:endParaRPr lang="en-US" dirty="0"/>
          </a:p>
        </p:txBody>
      </p:sp>
      <p:graphicFrame>
        <p:nvGraphicFramePr>
          <p:cNvPr id="5" name="Diagram 4"/>
          <p:cNvGraphicFramePr/>
          <p:nvPr/>
        </p:nvGraphicFramePr>
        <p:xfrm>
          <a:off x="1524000" y="4114800"/>
          <a:ext cx="65532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graphicEl>
                                              <a:dgm id="{9410B35E-8FC9-4A86-B23C-D4E83223ABE0}"/>
                                            </p:graphicEl>
                                          </p:spTgt>
                                        </p:tgtEl>
                                        <p:attrNameLst>
                                          <p:attrName>style.visibility</p:attrName>
                                        </p:attrNameLst>
                                      </p:cBhvr>
                                      <p:to>
                                        <p:strVal val="visible"/>
                                      </p:to>
                                    </p:set>
                                    <p:animEffect transition="in" filter="dissolve">
                                      <p:cBhvr>
                                        <p:cTn id="7" dur="500"/>
                                        <p:tgtEl>
                                          <p:spTgt spid="5">
                                            <p:graphicEl>
                                              <a:dgm id="{9410B35E-8FC9-4A86-B23C-D4E83223ABE0}"/>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5">
                                            <p:graphicEl>
                                              <a:dgm id="{80051502-1446-4DE0-B2C2-0DDF4ED35D2C}"/>
                                            </p:graphicEl>
                                          </p:spTgt>
                                        </p:tgtEl>
                                        <p:attrNameLst>
                                          <p:attrName>style.visibility</p:attrName>
                                        </p:attrNameLst>
                                      </p:cBhvr>
                                      <p:to>
                                        <p:strVal val="visible"/>
                                      </p:to>
                                    </p:set>
                                    <p:animEffect transition="in" filter="dissolve">
                                      <p:cBhvr>
                                        <p:cTn id="11" dur="500"/>
                                        <p:tgtEl>
                                          <p:spTgt spid="5">
                                            <p:graphicEl>
                                              <a:dgm id="{80051502-1446-4DE0-B2C2-0DDF4ED35D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a:t>
            </a:r>
            <a:endParaRPr lang="en-US" dirty="0"/>
          </a:p>
        </p:txBody>
      </p:sp>
      <p:sp>
        <p:nvSpPr>
          <p:cNvPr id="3" name="Content Placeholder 2"/>
          <p:cNvSpPr>
            <a:spLocks noGrp="1"/>
          </p:cNvSpPr>
          <p:nvPr>
            <p:ph idx="1"/>
          </p:nvPr>
        </p:nvSpPr>
        <p:spPr>
          <a:xfrm>
            <a:off x="304800" y="1066800"/>
            <a:ext cx="4343400" cy="5486400"/>
          </a:xfrm>
        </p:spPr>
        <p:txBody>
          <a:bodyPr/>
          <a:lstStyle/>
          <a:p>
            <a:r>
              <a:rPr lang="en-US" dirty="0" smtClean="0">
                <a:solidFill>
                  <a:srgbClr val="0000CC"/>
                </a:solidFill>
              </a:rPr>
              <a:t>C++ </a:t>
            </a:r>
            <a:r>
              <a:rPr lang="en-US" dirty="0" smtClean="0"/>
              <a:t>is an extension of the C programming language</a:t>
            </a:r>
          </a:p>
          <a:p>
            <a:r>
              <a:rPr lang="en-US" dirty="0" smtClean="0">
                <a:solidFill>
                  <a:srgbClr val="0000CC"/>
                </a:solidFill>
              </a:rPr>
              <a:t>C#</a:t>
            </a:r>
            <a:r>
              <a:rPr lang="en-US" dirty="0" smtClean="0"/>
              <a:t> is based on C++ and was developed by Microsoft</a:t>
            </a:r>
          </a:p>
          <a:p>
            <a:r>
              <a:rPr lang="en-US" dirty="0" smtClean="0">
                <a:solidFill>
                  <a:srgbClr val="0000CC"/>
                </a:solidFill>
              </a:rPr>
              <a:t>F#</a:t>
            </a:r>
            <a:r>
              <a:rPr lang="en-US" b="1" dirty="0" smtClean="0">
                <a:solidFill>
                  <a:srgbClr val="67588E"/>
                </a:solidFill>
              </a:rPr>
              <a:t> </a:t>
            </a:r>
            <a:r>
              <a:rPr lang="en-US" dirty="0" smtClean="0"/>
              <a:t>combines the benefits of an object-oriented language with those of a functional language</a:t>
            </a:r>
            <a:endParaRPr lang="en-US" b="1" dirty="0"/>
          </a:p>
        </p:txBody>
      </p:sp>
      <p:pic>
        <p:nvPicPr>
          <p:cNvPr id="4" name="Content Placeholder 9" descr="Fig13-09.gif"/>
          <p:cNvPicPr>
            <a:picLocks noChangeAspect="1"/>
          </p:cNvPicPr>
          <p:nvPr/>
        </p:nvPicPr>
        <p:blipFill>
          <a:blip r:embed="rId3" cstate="print"/>
          <a:stretch>
            <a:fillRect/>
          </a:stretch>
        </p:blipFill>
        <p:spPr>
          <a:xfrm>
            <a:off x="4724400" y="1143000"/>
            <a:ext cx="4068125" cy="47954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Lecture Summary II</a:t>
            </a:r>
            <a:endParaRPr lang="en-US" dirty="0"/>
          </a:p>
        </p:txBody>
      </p:sp>
      <p:sp>
        <p:nvSpPr>
          <p:cNvPr id="3" name="Content Placeholder 2"/>
          <p:cNvSpPr>
            <a:spLocks noGrp="1"/>
          </p:cNvSpPr>
          <p:nvPr>
            <p:ph idx="1"/>
          </p:nvPr>
        </p:nvSpPr>
        <p:spPr/>
        <p:txBody>
          <a:bodyPr/>
          <a:lstStyle/>
          <a:p>
            <a:r>
              <a:rPr lang="en-US" dirty="0" smtClean="0"/>
              <a:t>Relational Databases</a:t>
            </a:r>
          </a:p>
          <a:p>
            <a:r>
              <a:rPr lang="en-US" dirty="0" smtClean="0"/>
              <a:t>Object Oriented Databases </a:t>
            </a:r>
          </a:p>
          <a:p>
            <a:pPr lvl="1"/>
            <a:r>
              <a:rPr lang="en-US" dirty="0" smtClean="0"/>
              <a:t>Types  of OO databases, GIS database</a:t>
            </a:r>
          </a:p>
          <a:p>
            <a:r>
              <a:rPr lang="en-US" dirty="0" smtClean="0"/>
              <a:t>Multidimensional Databases</a:t>
            </a:r>
          </a:p>
          <a:p>
            <a:pPr lvl="1"/>
            <a:r>
              <a:rPr lang="en-US" dirty="0" smtClean="0"/>
              <a:t>Data warehouse</a:t>
            </a:r>
          </a:p>
          <a:p>
            <a:r>
              <a:rPr lang="en-US" dirty="0" smtClean="0"/>
              <a:t>Web Databases</a:t>
            </a:r>
          </a:p>
          <a:p>
            <a:r>
              <a:rPr lang="en-US" dirty="0" smtClean="0"/>
              <a:t>Common RDBMS</a:t>
            </a:r>
          </a:p>
          <a:p>
            <a:r>
              <a:rPr lang="en-US" dirty="0" smtClean="0"/>
              <a:t>Database Design Guidelines, Normalization</a:t>
            </a:r>
          </a:p>
          <a:p>
            <a:r>
              <a:rPr lang="en-US" dirty="0" smtClean="0"/>
              <a:t>Database Administration</a:t>
            </a:r>
          </a:p>
          <a:p>
            <a:r>
              <a:rPr lang="en-US" dirty="0" smtClean="0"/>
              <a:t>Enterprise </a:t>
            </a:r>
            <a:r>
              <a:rPr lang="en-US" dirty="0" smtClean="0"/>
              <a:t>Software</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Studio</a:t>
            </a:r>
            <a:endParaRPr lang="en-US" dirty="0"/>
          </a:p>
        </p:txBody>
      </p:sp>
      <p:sp>
        <p:nvSpPr>
          <p:cNvPr id="3" name="Content Placeholder 2"/>
          <p:cNvSpPr>
            <a:spLocks noGrp="1"/>
          </p:cNvSpPr>
          <p:nvPr>
            <p:ph idx="1"/>
          </p:nvPr>
        </p:nvSpPr>
        <p:spPr>
          <a:xfrm>
            <a:off x="304800" y="1066800"/>
            <a:ext cx="8534400" cy="685800"/>
          </a:xfrm>
        </p:spPr>
        <p:txBody>
          <a:bodyPr/>
          <a:lstStyle/>
          <a:p>
            <a:endParaRPr lang="en-US" dirty="0"/>
          </a:p>
        </p:txBody>
      </p:sp>
      <p:graphicFrame>
        <p:nvGraphicFramePr>
          <p:cNvPr id="5" name="Content Placeholder 9"/>
          <p:cNvGraphicFramePr>
            <a:graphicFrameLocks/>
          </p:cNvGraphicFramePr>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graphicEl>
                                              <a:dgm id="{84CDDA9A-A158-4F08-8D27-CD6C51AE2C1D}"/>
                                            </p:graphicEl>
                                          </p:spTgt>
                                        </p:tgtEl>
                                        <p:attrNameLst>
                                          <p:attrName>style.visibility</p:attrName>
                                        </p:attrNameLst>
                                      </p:cBhvr>
                                      <p:to>
                                        <p:strVal val="visible"/>
                                      </p:to>
                                    </p:set>
                                    <p:animEffect transition="in" filter="dissolve">
                                      <p:cBhvr>
                                        <p:cTn id="7" dur="500"/>
                                        <p:tgtEl>
                                          <p:spTgt spid="5">
                                            <p:graphicEl>
                                              <a:dgm id="{84CDDA9A-A158-4F08-8D27-CD6C51AE2C1D}"/>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5">
                                            <p:graphicEl>
                                              <a:dgm id="{0A40BA33-5F59-4675-9D0E-5D61BF721B58}"/>
                                            </p:graphicEl>
                                          </p:spTgt>
                                        </p:tgtEl>
                                        <p:attrNameLst>
                                          <p:attrName>style.visibility</p:attrName>
                                        </p:attrNameLst>
                                      </p:cBhvr>
                                      <p:to>
                                        <p:strVal val="visible"/>
                                      </p:to>
                                    </p:set>
                                    <p:animEffect transition="in" filter="dissolve">
                                      <p:cBhvr>
                                        <p:cTn id="11" dur="500"/>
                                        <p:tgtEl>
                                          <p:spTgt spid="5">
                                            <p:graphicEl>
                                              <a:dgm id="{0A40BA33-5F59-4675-9D0E-5D61BF721B58}"/>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5">
                                            <p:graphicEl>
                                              <a:dgm id="{040A48E4-3E0D-4AF3-B0AA-77B411879B85}"/>
                                            </p:graphicEl>
                                          </p:spTgt>
                                        </p:tgtEl>
                                        <p:attrNameLst>
                                          <p:attrName>style.visibility</p:attrName>
                                        </p:attrNameLst>
                                      </p:cBhvr>
                                      <p:to>
                                        <p:strVal val="visible"/>
                                      </p:to>
                                    </p:set>
                                    <p:animEffect transition="in" filter="dissolve">
                                      <p:cBhvr>
                                        <p:cTn id="15" dur="500"/>
                                        <p:tgtEl>
                                          <p:spTgt spid="5">
                                            <p:graphicEl>
                                              <a:dgm id="{040A48E4-3E0D-4AF3-B0AA-77B411879B85}"/>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5">
                                            <p:graphicEl>
                                              <a:dgm id="{08A59D2E-9F97-4020-B859-29D6EF271041}"/>
                                            </p:graphicEl>
                                          </p:spTgt>
                                        </p:tgtEl>
                                        <p:attrNameLst>
                                          <p:attrName>style.visibility</p:attrName>
                                        </p:attrNameLst>
                                      </p:cBhvr>
                                      <p:to>
                                        <p:strVal val="visible"/>
                                      </p:to>
                                    </p:set>
                                    <p:animEffect transition="in" filter="dissolve">
                                      <p:cBhvr>
                                        <p:cTn id="19" dur="500"/>
                                        <p:tgtEl>
                                          <p:spTgt spid="5">
                                            <p:graphicEl>
                                              <a:dgm id="{08A59D2E-9F97-4020-B859-29D6EF271041}"/>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5">
                                            <p:graphicEl>
                                              <a:dgm id="{5E777DF5-C01D-4F5C-B3F8-F528372227E7}"/>
                                            </p:graphicEl>
                                          </p:spTgt>
                                        </p:tgtEl>
                                        <p:attrNameLst>
                                          <p:attrName>style.visibility</p:attrName>
                                        </p:attrNameLst>
                                      </p:cBhvr>
                                      <p:to>
                                        <p:strVal val="visible"/>
                                      </p:to>
                                    </p:set>
                                    <p:animEffect transition="in" filter="dissolve">
                                      <p:cBhvr>
                                        <p:cTn id="23" dur="500"/>
                                        <p:tgtEl>
                                          <p:spTgt spid="5">
                                            <p:graphicEl>
                                              <a:dgm id="{5E777DF5-C01D-4F5C-B3F8-F528372227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Studio</a:t>
            </a:r>
            <a:endParaRPr lang="en-US" dirty="0"/>
          </a:p>
        </p:txBody>
      </p:sp>
      <p:sp>
        <p:nvSpPr>
          <p:cNvPr id="3" name="Content Placeholder 2"/>
          <p:cNvSpPr>
            <a:spLocks noGrp="1"/>
          </p:cNvSpPr>
          <p:nvPr>
            <p:ph idx="1"/>
          </p:nvPr>
        </p:nvSpPr>
        <p:spPr>
          <a:xfrm>
            <a:off x="304800" y="1066800"/>
            <a:ext cx="8534400" cy="5410200"/>
          </a:xfrm>
        </p:spPr>
        <p:txBody>
          <a:bodyPr>
            <a:normAutofit fontScale="85000" lnSpcReduction="20000"/>
          </a:bodyPr>
          <a:lstStyle/>
          <a:p>
            <a:r>
              <a:rPr lang="en-US" dirty="0" smtClean="0"/>
              <a:t>Includes enhanced support for building security and reliability into applications through its </a:t>
            </a:r>
          </a:p>
          <a:p>
            <a:pPr lvl="1"/>
            <a:r>
              <a:rPr lang="en-US" dirty="0" smtClean="0"/>
              <a:t>programming languages</a:t>
            </a:r>
          </a:p>
          <a:p>
            <a:pPr lvl="1"/>
            <a:r>
              <a:rPr lang="en-US" dirty="0" smtClean="0"/>
              <a:t>RAD tools</a:t>
            </a:r>
          </a:p>
          <a:p>
            <a:pPr lvl="1"/>
            <a:r>
              <a:rPr lang="en-US" dirty="0" smtClean="0">
                <a:solidFill>
                  <a:srgbClr val="0000CC"/>
                </a:solidFill>
              </a:rPr>
              <a:t>Integrated Development Environment </a:t>
            </a:r>
            <a:r>
              <a:rPr lang="en-US" dirty="0" smtClean="0"/>
              <a:t>(IDE)  </a:t>
            </a:r>
          </a:p>
          <a:p>
            <a:pPr lvl="1"/>
            <a:r>
              <a:rPr lang="en-US" dirty="0" smtClean="0"/>
              <a:t>a specialized query language called </a:t>
            </a:r>
            <a:r>
              <a:rPr lang="en-US" dirty="0" smtClean="0">
                <a:solidFill>
                  <a:srgbClr val="0000CC"/>
                </a:solidFill>
              </a:rPr>
              <a:t>LINQ</a:t>
            </a:r>
            <a:r>
              <a:rPr lang="en-US" dirty="0" smtClean="0"/>
              <a:t> (Language Integrated Query), and </a:t>
            </a:r>
          </a:p>
          <a:p>
            <a:pPr lvl="1"/>
            <a:r>
              <a:rPr lang="en-US" dirty="0" smtClean="0"/>
              <a:t>other resources that reduce development time.</a:t>
            </a:r>
          </a:p>
          <a:p>
            <a:r>
              <a:rPr lang="en-US" dirty="0" smtClean="0"/>
              <a:t>.NET is set of technologies that allows program to run on Internet</a:t>
            </a:r>
          </a:p>
          <a:p>
            <a:r>
              <a:rPr lang="en-US" dirty="0" smtClean="0"/>
              <a:t>Comprised of Visual Basic, Visual C++, and Visual C#</a:t>
            </a:r>
          </a:p>
          <a:p>
            <a:r>
              <a:rPr lang="en-US" i="1" dirty="0" smtClean="0">
                <a:solidFill>
                  <a:srgbClr val="0000CC"/>
                </a:solidFill>
              </a:rPr>
              <a:t>Visual Studio Tools for Office </a:t>
            </a:r>
            <a:r>
              <a:rPr lang="en-US" dirty="0" smtClean="0">
                <a:solidFill>
                  <a:srgbClr val="0000CC"/>
                </a:solidFill>
              </a:rPr>
              <a:t>(</a:t>
            </a:r>
            <a:r>
              <a:rPr lang="en-US" i="1" dirty="0" smtClean="0">
                <a:solidFill>
                  <a:srgbClr val="0000CC"/>
                </a:solidFill>
              </a:rPr>
              <a:t>VSTO</a:t>
            </a:r>
            <a:r>
              <a:rPr lang="en-US" dirty="0" smtClean="0">
                <a:solidFill>
                  <a:srgbClr val="0000CC"/>
                </a:solidFill>
              </a:rPr>
              <a:t>) </a:t>
            </a:r>
            <a:r>
              <a:rPr lang="en-US" dirty="0" smtClean="0"/>
              <a:t>is a set of tools integrated in Visual Studio that enables developers to </a:t>
            </a:r>
          </a:p>
          <a:p>
            <a:pPr lvl="1"/>
            <a:r>
              <a:rPr lang="en-US" dirty="0" smtClean="0"/>
              <a:t>create programs that work with Microsoft’s Office suite, including Word, Excel, PowerPoint, Outlook, and Project.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Visual Basic Program</a:t>
            </a:r>
            <a:endParaRPr lang="en-US" dirty="0"/>
          </a:p>
        </p:txBody>
      </p:sp>
      <p:sp>
        <p:nvSpPr>
          <p:cNvPr id="3" name="Content Placeholder 2"/>
          <p:cNvSpPr>
            <a:spLocks noGrp="1"/>
          </p:cNvSpPr>
          <p:nvPr>
            <p:ph idx="1"/>
          </p:nvPr>
        </p:nvSpPr>
        <p:spPr>
          <a:xfrm>
            <a:off x="304800" y="1066800"/>
            <a:ext cx="8534400" cy="609600"/>
          </a:xfrm>
        </p:spPr>
        <p:txBody>
          <a:bodyPr/>
          <a:lstStyle/>
          <a:p>
            <a:endParaRPr lang="en-US" dirty="0"/>
          </a:p>
        </p:txBody>
      </p:sp>
      <p:pic>
        <p:nvPicPr>
          <p:cNvPr id="4" name="Content Placeholder 11" descr="CFig13-10.gif"/>
          <p:cNvPicPr>
            <a:picLocks noChangeAspect="1"/>
          </p:cNvPicPr>
          <p:nvPr/>
        </p:nvPicPr>
        <p:blipFill>
          <a:blip r:embed="rId3" cstate="print"/>
          <a:stretch>
            <a:fillRect/>
          </a:stretch>
        </p:blipFill>
        <p:spPr bwMode="auto">
          <a:xfrm>
            <a:off x="533400" y="1143000"/>
            <a:ext cx="7696200" cy="56823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533400" y="304800"/>
            <a:ext cx="8305800" cy="762000"/>
          </a:xfrm>
        </p:spPr>
        <p:txBody>
          <a:bodyPr/>
          <a:lstStyle/>
          <a:p>
            <a:pPr eaLnBrk="1" hangingPunct="1"/>
            <a:r>
              <a:rPr lang="en-US" smtClean="0"/>
              <a:t>Microsoft.NET</a:t>
            </a:r>
          </a:p>
        </p:txBody>
      </p:sp>
      <p:pic>
        <p:nvPicPr>
          <p:cNvPr id="41987" name="Picture 1028" descr="nor78902_B1304"/>
          <p:cNvPicPr>
            <a:picLocks noChangeAspect="1" noChangeArrowheads="1"/>
          </p:cNvPicPr>
          <p:nvPr/>
        </p:nvPicPr>
        <p:blipFill>
          <a:blip r:embed="rId2" cstate="print"/>
          <a:srcRect/>
          <a:stretch>
            <a:fillRect/>
          </a:stretch>
        </p:blipFill>
        <p:spPr bwMode="auto">
          <a:xfrm>
            <a:off x="1219200" y="1676400"/>
            <a:ext cx="7315200" cy="468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Programming Language</a:t>
            </a:r>
            <a:endParaRPr lang="en-US" dirty="0"/>
          </a:p>
        </p:txBody>
      </p:sp>
      <p:sp>
        <p:nvSpPr>
          <p:cNvPr id="3" name="Content Placeholder 2"/>
          <p:cNvSpPr>
            <a:spLocks noGrp="1"/>
          </p:cNvSpPr>
          <p:nvPr>
            <p:ph idx="1"/>
          </p:nvPr>
        </p:nvSpPr>
        <p:spPr>
          <a:xfrm>
            <a:off x="304800" y="1066800"/>
            <a:ext cx="8534400" cy="609600"/>
          </a:xfrm>
        </p:spPr>
        <p:txBody>
          <a:bodyPr/>
          <a:lstStyle/>
          <a:p>
            <a:endParaRPr lang="en-US" dirty="0"/>
          </a:p>
        </p:txBody>
      </p:sp>
      <p:graphicFrame>
        <p:nvGraphicFramePr>
          <p:cNvPr id="5" name="Content Placeholder 6"/>
          <p:cNvGraphicFramePr>
            <a:graphicFrameLocks/>
          </p:cNvGraphicFramePr>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graphicEl>
                                              <a:dgm id="{D0E2405E-CF13-47C9-87C0-61D82F5139DB}"/>
                                            </p:graphicEl>
                                          </p:spTgt>
                                        </p:tgtEl>
                                        <p:attrNameLst>
                                          <p:attrName>style.visibility</p:attrName>
                                        </p:attrNameLst>
                                      </p:cBhvr>
                                      <p:to>
                                        <p:strVal val="visible"/>
                                      </p:to>
                                    </p:set>
                                    <p:animEffect transition="in" filter="dissolve">
                                      <p:cBhvr>
                                        <p:cTn id="7" dur="500"/>
                                        <p:tgtEl>
                                          <p:spTgt spid="5">
                                            <p:graphicEl>
                                              <a:dgm id="{D0E2405E-CF13-47C9-87C0-61D82F5139DB}"/>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5">
                                            <p:graphicEl>
                                              <a:dgm id="{77D543ED-8659-4466-8B1E-4011553FE6A9}"/>
                                            </p:graphicEl>
                                          </p:spTgt>
                                        </p:tgtEl>
                                        <p:attrNameLst>
                                          <p:attrName>style.visibility</p:attrName>
                                        </p:attrNameLst>
                                      </p:cBhvr>
                                      <p:to>
                                        <p:strVal val="visible"/>
                                      </p:to>
                                    </p:set>
                                    <p:animEffect transition="in" filter="dissolve">
                                      <p:cBhvr>
                                        <p:cTn id="11" dur="500"/>
                                        <p:tgtEl>
                                          <p:spTgt spid="5">
                                            <p:graphicEl>
                                              <a:dgm id="{77D543ED-8659-4466-8B1E-4011553FE6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Programming Environment</a:t>
            </a:r>
            <a:endParaRPr lang="en-US" dirty="0"/>
          </a:p>
        </p:txBody>
      </p:sp>
      <p:sp>
        <p:nvSpPr>
          <p:cNvPr id="3" name="Content Placeholder 2"/>
          <p:cNvSpPr>
            <a:spLocks noGrp="1"/>
          </p:cNvSpPr>
          <p:nvPr>
            <p:ph idx="1"/>
          </p:nvPr>
        </p:nvSpPr>
        <p:spPr/>
        <p:txBody>
          <a:bodyPr/>
          <a:lstStyle/>
          <a:p>
            <a:r>
              <a:rPr lang="en-US" dirty="0" smtClean="0"/>
              <a:t>allows developers to drag and drop objects to build program</a:t>
            </a:r>
          </a:p>
          <a:p>
            <a:r>
              <a:rPr lang="en-US" dirty="0" smtClean="0"/>
              <a:t>provides visual and graphical interface for creating source code</a:t>
            </a:r>
          </a:p>
          <a:p>
            <a:r>
              <a:rPr lang="en-US" dirty="0" smtClean="0"/>
              <a:t>Sometimes called fifth generation languages</a:t>
            </a:r>
          </a:p>
          <a:p>
            <a:r>
              <a:rPr lang="en-US" dirty="0" smtClean="0"/>
              <a:t>Often used in RAD (Rapid Application Development) environment</a:t>
            </a:r>
          </a:p>
          <a:p>
            <a:pPr lvl="1"/>
            <a:r>
              <a:rPr lang="en-US" dirty="0" smtClean="0"/>
              <a:t>programmers writes and implements the program in segments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Delphi</a:t>
            </a:r>
            <a:endParaRPr lang="en-US" dirty="0"/>
          </a:p>
        </p:txBody>
      </p:sp>
      <p:sp>
        <p:nvSpPr>
          <p:cNvPr id="3" name="Content Placeholder 2"/>
          <p:cNvSpPr>
            <a:spLocks noGrp="1"/>
          </p:cNvSpPr>
          <p:nvPr>
            <p:ph idx="1"/>
          </p:nvPr>
        </p:nvSpPr>
        <p:spPr>
          <a:xfrm>
            <a:off x="304800" y="1066800"/>
            <a:ext cx="8534400" cy="1676400"/>
          </a:xfrm>
        </p:spPr>
        <p:txBody>
          <a:bodyPr/>
          <a:lstStyle/>
          <a:p>
            <a:r>
              <a:rPr lang="en-US" dirty="0" smtClean="0"/>
              <a:t>Powerful visual programming tool</a:t>
            </a:r>
          </a:p>
          <a:p>
            <a:r>
              <a:rPr lang="en-US" dirty="0" smtClean="0"/>
              <a:t>Ideal for large-scale enterprise and web applications in RAD environment</a:t>
            </a:r>
            <a:endParaRPr lang="en-US" dirty="0"/>
          </a:p>
        </p:txBody>
      </p:sp>
      <p:pic>
        <p:nvPicPr>
          <p:cNvPr id="4" name="Picture 11" descr="Fig13-11"/>
          <p:cNvPicPr>
            <a:picLocks noChangeAspect="1" noChangeArrowheads="1"/>
          </p:cNvPicPr>
          <p:nvPr/>
        </p:nvPicPr>
        <p:blipFill>
          <a:blip r:embed="rId2" cstate="print"/>
          <a:srcRect/>
          <a:stretch>
            <a:fillRect/>
          </a:stretch>
        </p:blipFill>
        <p:spPr bwMode="auto">
          <a:xfrm>
            <a:off x="4495800" y="2667000"/>
            <a:ext cx="4419600" cy="3690938"/>
          </a:xfrm>
          <a:prstGeom prst="rect">
            <a:avLst/>
          </a:prstGeom>
          <a:noFill/>
          <a:effectLst>
            <a:outerShdw dist="107763" dir="2700000" algn="ctr" rotWithShape="0">
              <a:srgbClr val="808080">
                <a:alpha val="50000"/>
              </a:srgbClr>
            </a:outerShdw>
          </a:effectLst>
        </p:spPr>
      </p:pic>
      <p:sp>
        <p:nvSpPr>
          <p:cNvPr id="5" name="Content Placeholder 2"/>
          <p:cNvSpPr txBox="1">
            <a:spLocks/>
          </p:cNvSpPr>
          <p:nvPr/>
        </p:nvSpPr>
        <p:spPr bwMode="auto">
          <a:xfrm>
            <a:off x="381000" y="2667000"/>
            <a:ext cx="41148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chemeClr val="accent1"/>
              </a:buClr>
              <a:buSzPct val="65000"/>
              <a:buFont typeface="Wingdings" pitchFamily="2" charset="2"/>
              <a:buChar char="n"/>
            </a:pPr>
            <a:r>
              <a:rPr lang="en-US" sz="2500" kern="0" dirty="0" smtClean="0">
                <a:effectLst/>
                <a:latin typeface="+mn-lt"/>
              </a:rPr>
              <a:t>programmers use Delphi to develop programs quickly for Windows, Linux, and .NET platforms</a:t>
            </a:r>
          </a:p>
          <a:p>
            <a:pPr marL="342900" indent="-342900">
              <a:spcBef>
                <a:spcPct val="20000"/>
              </a:spcBef>
              <a:buClr>
                <a:schemeClr val="accent1"/>
              </a:buClr>
              <a:buSzPct val="65000"/>
              <a:buFont typeface="Wingdings" pitchFamily="2" charset="2"/>
              <a:buChar char="n"/>
            </a:pPr>
            <a:r>
              <a:rPr lang="en-US" sz="2500" kern="0" dirty="0" smtClean="0">
                <a:effectLst/>
                <a:latin typeface="+mn-lt"/>
              </a:rPr>
              <a:t>provides visual modeling tools based on the UML</a:t>
            </a:r>
          </a:p>
          <a:p>
            <a:pPr marL="342900" indent="-342900">
              <a:spcBef>
                <a:spcPct val="20000"/>
              </a:spcBef>
              <a:buClr>
                <a:schemeClr val="accent1"/>
              </a:buClr>
              <a:buSzPct val="65000"/>
              <a:buFont typeface="Wingdings" pitchFamily="2" charset="2"/>
              <a:buChar char="n"/>
            </a:pPr>
            <a:r>
              <a:rPr lang="en-US" sz="2500" kern="0" dirty="0" smtClean="0">
                <a:effectLst/>
                <a:latin typeface="+mn-lt"/>
              </a:rPr>
              <a:t>programmers easily link the UML designs to the working solutions</a:t>
            </a:r>
            <a:endParaRPr kumimoji="0" lang="en-US" sz="25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Delphi</a:t>
            </a:r>
            <a:endParaRPr lang="en-US" dirty="0"/>
          </a:p>
        </p:txBody>
      </p:sp>
      <p:sp>
        <p:nvSpPr>
          <p:cNvPr id="3" name="Content Placeholder 2"/>
          <p:cNvSpPr>
            <a:spLocks noGrp="1"/>
          </p:cNvSpPr>
          <p:nvPr>
            <p:ph idx="1"/>
          </p:nvPr>
        </p:nvSpPr>
        <p:spPr>
          <a:xfrm>
            <a:off x="304800" y="1066800"/>
            <a:ext cx="8534400" cy="1143000"/>
          </a:xfrm>
        </p:spPr>
        <p:txBody>
          <a:bodyPr>
            <a:normAutofit fontScale="92500" lnSpcReduction="20000"/>
          </a:bodyPr>
          <a:lstStyle/>
          <a:p>
            <a:r>
              <a:rPr lang="en-US" dirty="0" smtClean="0"/>
              <a:t>Makes Windows development tasks faster, better, and easier by supporting Microsoft’s .NET Framework with both Delphi and C#</a:t>
            </a:r>
            <a:endParaRPr lang="en-US" dirty="0"/>
          </a:p>
        </p:txBody>
      </p:sp>
      <p:pic>
        <p:nvPicPr>
          <p:cNvPr id="4" name="Content Placeholder 6" descr="Fig13-11.gif"/>
          <p:cNvPicPr>
            <a:picLocks noChangeAspect="1"/>
          </p:cNvPicPr>
          <p:nvPr/>
        </p:nvPicPr>
        <p:blipFill>
          <a:blip r:embed="rId3" cstate="print"/>
          <a:stretch>
            <a:fillRect/>
          </a:stretch>
        </p:blipFill>
        <p:spPr bwMode="auto">
          <a:xfrm>
            <a:off x="1905000" y="2247900"/>
            <a:ext cx="5943600" cy="4457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PowerBuilder</a:t>
            </a:r>
            <a:endParaRPr lang="en-US" dirty="0"/>
          </a:p>
        </p:txBody>
      </p:sp>
      <p:sp>
        <p:nvSpPr>
          <p:cNvPr id="3" name="Content Placeholder 2"/>
          <p:cNvSpPr>
            <a:spLocks noGrp="1"/>
          </p:cNvSpPr>
          <p:nvPr>
            <p:ph idx="1"/>
          </p:nvPr>
        </p:nvSpPr>
        <p:spPr>
          <a:xfrm>
            <a:off x="304800" y="1066800"/>
            <a:ext cx="8534400" cy="5486400"/>
          </a:xfrm>
        </p:spPr>
        <p:txBody>
          <a:bodyPr/>
          <a:lstStyle/>
          <a:p>
            <a:r>
              <a:rPr lang="en-US" dirty="0" smtClean="0">
                <a:solidFill>
                  <a:srgbClr val="0000CC"/>
                </a:solidFill>
              </a:rPr>
              <a:t>PowerBuilder</a:t>
            </a:r>
            <a:r>
              <a:rPr lang="en-US" dirty="0" smtClean="0"/>
              <a:t> , developed by Sybase, is a powerful program development RAD tool</a:t>
            </a:r>
          </a:p>
          <a:p>
            <a:r>
              <a:rPr lang="en-US" dirty="0" smtClean="0"/>
              <a:t>Best suited for Web-based, .NET, and large-scale enterprise object-oriented applications</a:t>
            </a:r>
            <a:endParaRPr lang="en-US" dirty="0"/>
          </a:p>
        </p:txBody>
      </p:sp>
      <p:pic>
        <p:nvPicPr>
          <p:cNvPr id="4" name="Content Placeholder 9" descr="Fig13-12.gif"/>
          <p:cNvPicPr>
            <a:picLocks noChangeAspect="1"/>
          </p:cNvPicPr>
          <p:nvPr/>
        </p:nvPicPr>
        <p:blipFill>
          <a:blip r:embed="rId3" cstate="print"/>
          <a:stretch>
            <a:fillRect/>
          </a:stretch>
        </p:blipFill>
        <p:spPr>
          <a:xfrm>
            <a:off x="838200" y="3124200"/>
            <a:ext cx="5029200" cy="3671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304800"/>
            <a:ext cx="8305800" cy="685800"/>
          </a:xfrm>
        </p:spPr>
        <p:txBody>
          <a:bodyPr/>
          <a:lstStyle/>
          <a:p>
            <a:r>
              <a:rPr lang="en-US" dirty="0" smtClean="0"/>
              <a:t>Fourth generation languages (4GL)</a:t>
            </a:r>
            <a:br>
              <a:rPr lang="en-US" dirty="0" smtClean="0"/>
            </a:br>
            <a:endParaRPr lang="en-US" dirty="0" smtClean="0"/>
          </a:p>
        </p:txBody>
      </p:sp>
      <p:sp>
        <p:nvSpPr>
          <p:cNvPr id="40963" name="Rectangle 3"/>
          <p:cNvSpPr>
            <a:spLocks noGrp="1" noChangeArrowheads="1"/>
          </p:cNvSpPr>
          <p:nvPr>
            <p:ph idx="1"/>
          </p:nvPr>
        </p:nvSpPr>
        <p:spPr>
          <a:xfrm>
            <a:off x="304800" y="1066800"/>
            <a:ext cx="8534400" cy="5791200"/>
          </a:xfrm>
        </p:spPr>
        <p:txBody>
          <a:bodyPr>
            <a:normAutofit fontScale="92500" lnSpcReduction="10000"/>
          </a:bodyPr>
          <a:lstStyle/>
          <a:p>
            <a:r>
              <a:rPr lang="en-US" dirty="0" smtClean="0"/>
              <a:t>Easier to use than 3GL</a:t>
            </a:r>
          </a:p>
          <a:p>
            <a:r>
              <a:rPr lang="en-US" dirty="0" smtClean="0"/>
              <a:t>Coded in a visual IDE</a:t>
            </a:r>
          </a:p>
          <a:p>
            <a:r>
              <a:rPr lang="en-US" dirty="0" smtClean="0"/>
              <a:t>Tools reduce the amount of code</a:t>
            </a:r>
          </a:p>
          <a:p>
            <a:r>
              <a:rPr lang="en-US" dirty="0" smtClean="0"/>
              <a:t>programmer uses a toolbar to drag and drop various items like buttons, labels, and text boxes to create a visual definition of an application</a:t>
            </a:r>
          </a:p>
          <a:p>
            <a:r>
              <a:rPr lang="en-US" dirty="0" smtClean="0"/>
              <a:t>Once the programmer has designed the program’s appearance, he or she can assign various actions to the objects on the screen</a:t>
            </a:r>
          </a:p>
          <a:p>
            <a:r>
              <a:rPr lang="en-US" dirty="0" smtClean="0"/>
              <a:t>Microsoft's Visual Studio and Sun’s Java Studio are two professional IDEs</a:t>
            </a:r>
          </a:p>
          <a:p>
            <a:r>
              <a:rPr lang="en-US" dirty="0" smtClean="0"/>
              <a:t>Many object-oriented program development tools use 4GLs.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sp>
        <p:nvSpPr>
          <p:cNvPr id="3" name="Content Placeholder 2"/>
          <p:cNvSpPr>
            <a:spLocks noGrp="1"/>
          </p:cNvSpPr>
          <p:nvPr>
            <p:ph idx="1"/>
          </p:nvPr>
        </p:nvSpPr>
        <p:spPr>
          <a:xfrm>
            <a:off x="304800" y="1066800"/>
            <a:ext cx="8534400" cy="533400"/>
          </a:xfrm>
        </p:spPr>
        <p:txBody>
          <a:bodyPr/>
          <a:lstStyle/>
          <a:p>
            <a:endParaRPr lang="en-US" dirty="0"/>
          </a:p>
        </p:txBody>
      </p:sp>
      <p:graphicFrame>
        <p:nvGraphicFramePr>
          <p:cNvPr id="5" name="Content Placeholder 6"/>
          <p:cNvGraphicFramePr>
            <a:graphicFrameLocks/>
          </p:cNvGraphicFramePr>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2000"/>
                                  </p:stCondLst>
                                  <p:childTnLst>
                                    <p:set>
                                      <p:cBhvr>
                                        <p:cTn id="6" dur="1" fill="hold">
                                          <p:stCondLst>
                                            <p:cond delay="0"/>
                                          </p:stCondLst>
                                        </p:cTn>
                                        <p:tgtEl>
                                          <p:spTgt spid="5">
                                            <p:graphicEl>
                                              <a:dgm id="{E43CDCF3-D5B2-4556-A6FF-1FBA940E878F}"/>
                                            </p:graphicEl>
                                          </p:spTgt>
                                        </p:tgtEl>
                                        <p:attrNameLst>
                                          <p:attrName>style.visibility</p:attrName>
                                        </p:attrNameLst>
                                      </p:cBhvr>
                                      <p:to>
                                        <p:strVal val="visible"/>
                                      </p:to>
                                    </p:set>
                                    <p:animEffect transition="in" filter="dissolve">
                                      <p:cBhvr>
                                        <p:cTn id="7" dur="500"/>
                                        <p:tgtEl>
                                          <p:spTgt spid="5">
                                            <p:graphicEl>
                                              <a:dgm id="{E43CDCF3-D5B2-4556-A6FF-1FBA940E878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2000"/>
                                  </p:stCondLst>
                                  <p:childTnLst>
                                    <p:set>
                                      <p:cBhvr>
                                        <p:cTn id="11" dur="1" fill="hold">
                                          <p:stCondLst>
                                            <p:cond delay="0"/>
                                          </p:stCondLst>
                                        </p:cTn>
                                        <p:tgtEl>
                                          <p:spTgt spid="5">
                                            <p:graphicEl>
                                              <a:dgm id="{23D3EC6E-6952-4F38-8971-61CD9A64D7C5}"/>
                                            </p:graphicEl>
                                          </p:spTgt>
                                        </p:tgtEl>
                                        <p:attrNameLst>
                                          <p:attrName>style.visibility</p:attrName>
                                        </p:attrNameLst>
                                      </p:cBhvr>
                                      <p:to>
                                        <p:strVal val="visible"/>
                                      </p:to>
                                    </p:set>
                                    <p:animEffect transition="in" filter="dissolve">
                                      <p:cBhvr>
                                        <p:cTn id="12" dur="500"/>
                                        <p:tgtEl>
                                          <p:spTgt spid="5">
                                            <p:graphicEl>
                                              <a:dgm id="{23D3EC6E-6952-4F38-8971-61CD9A64D7C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2000"/>
                                  </p:stCondLst>
                                  <p:childTnLst>
                                    <p:set>
                                      <p:cBhvr>
                                        <p:cTn id="16" dur="1" fill="hold">
                                          <p:stCondLst>
                                            <p:cond delay="0"/>
                                          </p:stCondLst>
                                        </p:cTn>
                                        <p:tgtEl>
                                          <p:spTgt spid="5">
                                            <p:graphicEl>
                                              <a:dgm id="{60AD9C91-D480-4370-A98C-D3E1B895330D}"/>
                                            </p:graphicEl>
                                          </p:spTgt>
                                        </p:tgtEl>
                                        <p:attrNameLst>
                                          <p:attrName>style.visibility</p:attrName>
                                        </p:attrNameLst>
                                      </p:cBhvr>
                                      <p:to>
                                        <p:strVal val="visible"/>
                                      </p:to>
                                    </p:set>
                                    <p:animEffect transition="in" filter="dissolve">
                                      <p:cBhvr>
                                        <p:cTn id="17" dur="500"/>
                                        <p:tgtEl>
                                          <p:spTgt spid="5">
                                            <p:graphicEl>
                                              <a:dgm id="{60AD9C91-D480-4370-A98C-D3E1B895330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2000"/>
                                  </p:stCondLst>
                                  <p:childTnLst>
                                    <p:set>
                                      <p:cBhvr>
                                        <p:cTn id="21" dur="1" fill="hold">
                                          <p:stCondLst>
                                            <p:cond delay="0"/>
                                          </p:stCondLst>
                                        </p:cTn>
                                        <p:tgtEl>
                                          <p:spTgt spid="5">
                                            <p:graphicEl>
                                              <a:dgm id="{6EA71BB6-7631-479A-86D5-76DA3B864B94}"/>
                                            </p:graphicEl>
                                          </p:spTgt>
                                        </p:tgtEl>
                                        <p:attrNameLst>
                                          <p:attrName>style.visibility</p:attrName>
                                        </p:attrNameLst>
                                      </p:cBhvr>
                                      <p:to>
                                        <p:strVal val="visible"/>
                                      </p:to>
                                    </p:set>
                                    <p:animEffect transition="in" filter="dissolve">
                                      <p:cBhvr>
                                        <p:cTn id="22" dur="500"/>
                                        <p:tgtEl>
                                          <p:spTgt spid="5">
                                            <p:graphicEl>
                                              <a:dgm id="{6EA71BB6-7631-479A-86D5-76DA3B864B9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2000"/>
                                  </p:stCondLst>
                                  <p:childTnLst>
                                    <p:set>
                                      <p:cBhvr>
                                        <p:cTn id="26" dur="1" fill="hold">
                                          <p:stCondLst>
                                            <p:cond delay="0"/>
                                          </p:stCondLst>
                                        </p:cTn>
                                        <p:tgtEl>
                                          <p:spTgt spid="5">
                                            <p:graphicEl>
                                              <a:dgm id="{9E2AC83D-2D4A-4E8F-8D7F-6C36DDCF76CF}"/>
                                            </p:graphicEl>
                                          </p:spTgt>
                                        </p:tgtEl>
                                        <p:attrNameLst>
                                          <p:attrName>style.visibility</p:attrName>
                                        </p:attrNameLst>
                                      </p:cBhvr>
                                      <p:to>
                                        <p:strVal val="visible"/>
                                      </p:to>
                                    </p:set>
                                    <p:animEffect transition="in" filter="dissolve">
                                      <p:cBhvr>
                                        <p:cTn id="27" dur="500"/>
                                        <p:tgtEl>
                                          <p:spTgt spid="5">
                                            <p:graphicEl>
                                              <a:dgm id="{9E2AC83D-2D4A-4E8F-8D7F-6C36DDCF76C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2000"/>
                                  </p:stCondLst>
                                  <p:childTnLst>
                                    <p:set>
                                      <p:cBhvr>
                                        <p:cTn id="31" dur="1" fill="hold">
                                          <p:stCondLst>
                                            <p:cond delay="0"/>
                                          </p:stCondLst>
                                        </p:cTn>
                                        <p:tgtEl>
                                          <p:spTgt spid="5">
                                            <p:graphicEl>
                                              <a:dgm id="{3DA098F6-610E-4EA7-BDBC-20C65E76D34C}"/>
                                            </p:graphicEl>
                                          </p:spTgt>
                                        </p:tgtEl>
                                        <p:attrNameLst>
                                          <p:attrName>style.visibility</p:attrName>
                                        </p:attrNameLst>
                                      </p:cBhvr>
                                      <p:to>
                                        <p:strVal val="visible"/>
                                      </p:to>
                                    </p:set>
                                    <p:animEffect transition="in" filter="dissolve">
                                      <p:cBhvr>
                                        <p:cTn id="32" dur="500"/>
                                        <p:tgtEl>
                                          <p:spTgt spid="5">
                                            <p:graphicEl>
                                              <a:dgm id="{3DA098F6-610E-4EA7-BDBC-20C65E76D3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4GL</a:t>
            </a:r>
            <a:endParaRPr lang="en-US" dirty="0"/>
          </a:p>
        </p:txBody>
      </p:sp>
      <p:sp>
        <p:nvSpPr>
          <p:cNvPr id="3" name="Content Placeholder 2"/>
          <p:cNvSpPr>
            <a:spLocks noGrp="1"/>
          </p:cNvSpPr>
          <p:nvPr>
            <p:ph idx="1"/>
          </p:nvPr>
        </p:nvSpPr>
        <p:spPr>
          <a:xfrm>
            <a:off x="304800" y="1066800"/>
            <a:ext cx="8534400" cy="2057400"/>
          </a:xfrm>
        </p:spPr>
        <p:txBody>
          <a:bodyPr/>
          <a:lstStyle/>
          <a:p>
            <a:r>
              <a:rPr lang="en-US" dirty="0" smtClean="0"/>
              <a:t>A </a:t>
            </a:r>
            <a:r>
              <a:rPr lang="en-US" dirty="0" smtClean="0">
                <a:solidFill>
                  <a:srgbClr val="0000CC"/>
                </a:solidFill>
              </a:rPr>
              <a:t>4GL</a:t>
            </a:r>
            <a:r>
              <a:rPr lang="en-US" dirty="0" smtClean="0"/>
              <a:t> (fourth-generation language) is a </a:t>
            </a:r>
            <a:r>
              <a:rPr lang="en-US" dirty="0" smtClean="0">
                <a:solidFill>
                  <a:srgbClr val="0000CC"/>
                </a:solidFill>
              </a:rPr>
              <a:t>nonprocedural language</a:t>
            </a:r>
            <a:r>
              <a:rPr lang="en-US" dirty="0" smtClean="0">
                <a:solidFill>
                  <a:srgbClr val="67588E"/>
                </a:solidFill>
              </a:rPr>
              <a:t> </a:t>
            </a:r>
            <a:r>
              <a:rPr lang="en-US" dirty="0" smtClean="0"/>
              <a:t>that enables users and programmers to access data in a database</a:t>
            </a:r>
          </a:p>
          <a:p>
            <a:pPr lvl="1"/>
            <a:r>
              <a:rPr lang="en-US" dirty="0" smtClean="0"/>
              <a:t>One popular 4GL is </a:t>
            </a:r>
            <a:r>
              <a:rPr lang="en-US" dirty="0" smtClean="0">
                <a:solidFill>
                  <a:srgbClr val="0000CC"/>
                </a:solidFill>
              </a:rPr>
              <a:t>SQL</a:t>
            </a:r>
            <a:endParaRPr lang="en-US" dirty="0">
              <a:solidFill>
                <a:srgbClr val="0000CC"/>
              </a:solidFill>
            </a:endParaRPr>
          </a:p>
        </p:txBody>
      </p:sp>
      <p:pic>
        <p:nvPicPr>
          <p:cNvPr id="4" name="Picture 3" descr="CFig13-13.gif"/>
          <p:cNvPicPr>
            <a:picLocks noChangeAspect="1"/>
          </p:cNvPicPr>
          <p:nvPr/>
        </p:nvPicPr>
        <p:blipFill>
          <a:blip r:embed="rId3" cstate="print">
            <a:clrChange>
              <a:clrFrom>
                <a:srgbClr val="FFFFFF"/>
              </a:clrFrom>
              <a:clrTo>
                <a:srgbClr val="FFFFFF">
                  <a:alpha val="0"/>
                </a:srgbClr>
              </a:clrTo>
            </a:clrChange>
          </a:blip>
          <a:stretch>
            <a:fillRect/>
          </a:stretch>
        </p:blipFill>
        <p:spPr>
          <a:xfrm>
            <a:off x="4876800" y="2819401"/>
            <a:ext cx="4105274" cy="3493850"/>
          </a:xfrm>
          <a:prstGeom prst="rect">
            <a:avLst/>
          </a:prstGeom>
        </p:spPr>
      </p:pic>
      <p:sp>
        <p:nvSpPr>
          <p:cNvPr id="5" name="Content Placeholder 2"/>
          <p:cNvSpPr txBox="1">
            <a:spLocks/>
          </p:cNvSpPr>
          <p:nvPr/>
        </p:nvSpPr>
        <p:spPr bwMode="auto">
          <a:xfrm>
            <a:off x="457200" y="3048000"/>
            <a:ext cx="45720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accent1"/>
              </a:buClr>
              <a:buSzPct val="65000"/>
              <a:buFont typeface="Wingdings" pitchFamily="2" charset="2"/>
              <a:buChar char="n"/>
            </a:pPr>
            <a:r>
              <a:rPr lang="en-US" sz="2300" kern="0" dirty="0" smtClean="0">
                <a:effectLst/>
                <a:latin typeface="+mn-lt"/>
              </a:rPr>
              <a:t>programmer writes English-like instructions or interacts with a visual environment to retrieve data from files or a database</a:t>
            </a:r>
          </a:p>
          <a:p>
            <a:pPr marL="342900" lvl="0" indent="-342900">
              <a:spcBef>
                <a:spcPct val="20000"/>
              </a:spcBef>
              <a:buClr>
                <a:schemeClr val="accent1"/>
              </a:buClr>
              <a:buSzPct val="65000"/>
              <a:buFont typeface="Wingdings" pitchFamily="2" charset="2"/>
              <a:buChar char="n"/>
            </a:pPr>
            <a:r>
              <a:rPr lang="en-US" sz="2300" kern="0" dirty="0" smtClean="0">
                <a:solidFill>
                  <a:srgbClr val="0000CC"/>
                </a:solidFill>
                <a:effectLst/>
                <a:latin typeface="+mn-lt"/>
              </a:rPr>
              <a:t>Program Development Tools</a:t>
            </a:r>
            <a:r>
              <a:rPr lang="en-US" sz="2300" kern="0" dirty="0" smtClean="0">
                <a:effectLst/>
                <a:latin typeface="+mn-lt"/>
              </a:rPr>
              <a:t/>
            </a:r>
            <a:br>
              <a:rPr lang="en-US" sz="2300" kern="0" dirty="0" smtClean="0">
                <a:effectLst/>
                <a:latin typeface="+mn-lt"/>
              </a:rPr>
            </a:br>
            <a:r>
              <a:rPr lang="en-US" sz="2300" kern="0" dirty="0" smtClean="0">
                <a:effectLst/>
                <a:latin typeface="+mn-lt"/>
              </a:rPr>
              <a:t>User-friendly programs designed to assist both programmers and users in creating programs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Generator</a:t>
            </a:r>
            <a:endParaRPr lang="en-US" dirty="0"/>
          </a:p>
        </p:txBody>
      </p:sp>
      <p:sp>
        <p:nvSpPr>
          <p:cNvPr id="3" name="Content Placeholder 2"/>
          <p:cNvSpPr>
            <a:spLocks noGrp="1"/>
          </p:cNvSpPr>
          <p:nvPr>
            <p:ph idx="1"/>
          </p:nvPr>
        </p:nvSpPr>
        <p:spPr>
          <a:xfrm>
            <a:off x="304800" y="1066800"/>
            <a:ext cx="8534400" cy="1981200"/>
          </a:xfrm>
        </p:spPr>
        <p:txBody>
          <a:bodyPr>
            <a:normAutofit fontScale="92500" lnSpcReduction="10000"/>
          </a:bodyPr>
          <a:lstStyle/>
          <a:p>
            <a:r>
              <a:rPr lang="en-US" sz="2800" dirty="0" smtClean="0"/>
              <a:t>An </a:t>
            </a:r>
            <a:r>
              <a:rPr lang="en-US" sz="2800" dirty="0" smtClean="0">
                <a:solidFill>
                  <a:srgbClr val="0000CC"/>
                </a:solidFill>
              </a:rPr>
              <a:t>application generator</a:t>
            </a:r>
            <a:r>
              <a:rPr lang="en-US" sz="2800" dirty="0" smtClean="0">
                <a:solidFill>
                  <a:srgbClr val="67588E"/>
                </a:solidFill>
              </a:rPr>
              <a:t> </a:t>
            </a:r>
            <a:r>
              <a:rPr lang="en-US" sz="2800" dirty="0" smtClean="0"/>
              <a:t>is a program that creates source code or machine code from a specification of the required functionality</a:t>
            </a:r>
          </a:p>
          <a:p>
            <a:pPr lvl="1"/>
            <a:r>
              <a:rPr lang="en-US" sz="2400" dirty="0" smtClean="0"/>
              <a:t>Consists of report writer, form and menu generator</a:t>
            </a:r>
          </a:p>
          <a:p>
            <a:pPr lvl="1"/>
            <a:r>
              <a:rPr lang="en-US" sz="2400" dirty="0" smtClean="0"/>
              <a:t>Often bundled as part of a DBMS</a:t>
            </a:r>
            <a:endParaRPr lang="en-US" sz="2400" dirty="0"/>
          </a:p>
        </p:txBody>
      </p:sp>
      <p:pic>
        <p:nvPicPr>
          <p:cNvPr id="4" name="Picture 3" descr="Fig13-15.gif"/>
          <p:cNvPicPr>
            <a:picLocks noChangeAspect="1"/>
          </p:cNvPicPr>
          <p:nvPr/>
        </p:nvPicPr>
        <p:blipFill>
          <a:blip r:embed="rId3" cstate="print"/>
          <a:stretch>
            <a:fillRect/>
          </a:stretch>
        </p:blipFill>
        <p:spPr>
          <a:xfrm>
            <a:off x="2209800" y="3112294"/>
            <a:ext cx="5715000" cy="3593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Program Generator (RPG)</a:t>
            </a:r>
            <a:endParaRPr lang="en-US" dirty="0"/>
          </a:p>
        </p:txBody>
      </p:sp>
      <p:sp>
        <p:nvSpPr>
          <p:cNvPr id="3" name="Content Placeholder 2"/>
          <p:cNvSpPr>
            <a:spLocks noGrp="1"/>
          </p:cNvSpPr>
          <p:nvPr>
            <p:ph idx="1"/>
          </p:nvPr>
        </p:nvSpPr>
        <p:spPr>
          <a:xfrm>
            <a:off x="304800" y="1066800"/>
            <a:ext cx="8534400" cy="1524000"/>
          </a:xfrm>
        </p:spPr>
        <p:txBody>
          <a:bodyPr/>
          <a:lstStyle/>
          <a:p>
            <a:r>
              <a:rPr lang="en-US" dirty="0" smtClean="0"/>
              <a:t>Nonprocedural language used for generating reports, performing computations, and updating files</a:t>
            </a:r>
          </a:p>
        </p:txBody>
      </p:sp>
      <p:pic>
        <p:nvPicPr>
          <p:cNvPr id="4" name="Picture 11" descr="Fig13-0014"/>
          <p:cNvPicPr>
            <a:picLocks noChangeAspect="1" noChangeArrowheads="1"/>
          </p:cNvPicPr>
          <p:nvPr/>
        </p:nvPicPr>
        <p:blipFill>
          <a:blip r:embed="rId2" cstate="print"/>
          <a:srcRect/>
          <a:stretch>
            <a:fillRect/>
          </a:stretch>
        </p:blipFill>
        <p:spPr bwMode="auto">
          <a:xfrm>
            <a:off x="1752600" y="2286000"/>
            <a:ext cx="5867400" cy="44453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a:t>
            </a:r>
            <a:endParaRPr lang="en-US" dirty="0"/>
          </a:p>
        </p:txBody>
      </p:sp>
      <p:sp>
        <p:nvSpPr>
          <p:cNvPr id="3" name="Content Placeholder 2"/>
          <p:cNvSpPr>
            <a:spLocks noGrp="1"/>
          </p:cNvSpPr>
          <p:nvPr>
            <p:ph idx="1"/>
          </p:nvPr>
        </p:nvSpPr>
        <p:spPr>
          <a:xfrm>
            <a:off x="304800" y="1066800"/>
            <a:ext cx="8534400" cy="2438400"/>
          </a:xfrm>
        </p:spPr>
        <p:txBody>
          <a:bodyPr>
            <a:normAutofit fontScale="70000" lnSpcReduction="20000"/>
          </a:bodyPr>
          <a:lstStyle/>
          <a:p>
            <a:r>
              <a:rPr lang="en-US" dirty="0" smtClean="0"/>
              <a:t>A </a:t>
            </a:r>
            <a:r>
              <a:rPr lang="en-US" dirty="0" smtClean="0">
                <a:solidFill>
                  <a:srgbClr val="0000CC"/>
                </a:solidFill>
              </a:rPr>
              <a:t>macro</a:t>
            </a:r>
            <a:r>
              <a:rPr lang="en-US" dirty="0" smtClean="0"/>
              <a:t> is a series of statements that instructs an application how to complete a task</a:t>
            </a:r>
          </a:p>
          <a:p>
            <a:r>
              <a:rPr lang="en-US" dirty="0" smtClean="0"/>
              <a:t>allow users to automate routine, repetitive, or difficult tasks </a:t>
            </a:r>
          </a:p>
          <a:p>
            <a:r>
              <a:rPr lang="en-US" dirty="0" smtClean="0"/>
              <a:t>users can create simple programs within the software by writing macros</a:t>
            </a:r>
          </a:p>
          <a:p>
            <a:r>
              <a:rPr lang="en-US" dirty="0" smtClean="0"/>
              <a:t>Create the macro in one of two ways:</a:t>
            </a:r>
          </a:p>
          <a:p>
            <a:pPr lvl="1"/>
            <a:r>
              <a:rPr lang="en-US" dirty="0" smtClean="0"/>
              <a:t>Record the macro with a macro recorder</a:t>
            </a:r>
          </a:p>
          <a:p>
            <a:pPr lvl="1"/>
            <a:r>
              <a:rPr lang="en-US" dirty="0" smtClean="0"/>
              <a:t>Write the macro</a:t>
            </a:r>
            <a:endParaRPr lang="en-US" dirty="0"/>
          </a:p>
        </p:txBody>
      </p:sp>
      <p:pic>
        <p:nvPicPr>
          <p:cNvPr id="4" name="Picture 3" descr="CFig13-17.gif"/>
          <p:cNvPicPr>
            <a:picLocks noChangeAspect="1"/>
          </p:cNvPicPr>
          <p:nvPr/>
        </p:nvPicPr>
        <p:blipFill>
          <a:blip r:embed="rId2" cstate="print"/>
          <a:stretch>
            <a:fillRect/>
          </a:stretch>
        </p:blipFill>
        <p:spPr>
          <a:xfrm>
            <a:off x="1524000" y="3447106"/>
            <a:ext cx="5265738" cy="325849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a:t>
            </a:r>
            <a:endParaRPr lang="en-US" dirty="0"/>
          </a:p>
        </p:txBody>
      </p:sp>
      <p:sp>
        <p:nvSpPr>
          <p:cNvPr id="3" name="Content Placeholder 2"/>
          <p:cNvSpPr>
            <a:spLocks noGrp="1"/>
          </p:cNvSpPr>
          <p:nvPr>
            <p:ph idx="1"/>
          </p:nvPr>
        </p:nvSpPr>
        <p:spPr>
          <a:xfrm>
            <a:off x="304800" y="1066800"/>
            <a:ext cx="8534400" cy="533400"/>
          </a:xfrm>
        </p:spPr>
        <p:txBody>
          <a:bodyPr/>
          <a:lstStyle/>
          <a:p>
            <a:endParaRPr lang="en-US" dirty="0"/>
          </a:p>
        </p:txBody>
      </p:sp>
      <p:pic>
        <p:nvPicPr>
          <p:cNvPr id="4" name="Content Placeholder 8" descr="CFig13-16.gif"/>
          <p:cNvPicPr>
            <a:picLocks noChangeAspect="1"/>
          </p:cNvPicPr>
          <p:nvPr/>
        </p:nvPicPr>
        <p:blipFill>
          <a:blip r:embed="rId3" cstate="print"/>
          <a:stretch>
            <a:fillRect/>
          </a:stretch>
        </p:blipFill>
        <p:spPr bwMode="auto">
          <a:xfrm>
            <a:off x="304800" y="1219200"/>
            <a:ext cx="8509852"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304800"/>
            <a:ext cx="8305800" cy="685800"/>
          </a:xfrm>
        </p:spPr>
        <p:txBody>
          <a:bodyPr/>
          <a:lstStyle/>
          <a:p>
            <a:r>
              <a:rPr lang="en-US" dirty="0" smtClean="0"/>
              <a:t>Fifth Generation Languages (5GL)</a:t>
            </a:r>
          </a:p>
        </p:txBody>
      </p:sp>
      <p:sp>
        <p:nvSpPr>
          <p:cNvPr id="43011" name="Rectangle 3"/>
          <p:cNvSpPr>
            <a:spLocks noGrp="1" noChangeArrowheads="1"/>
          </p:cNvSpPr>
          <p:nvPr>
            <p:ph idx="1"/>
          </p:nvPr>
        </p:nvSpPr>
        <p:spPr/>
        <p:txBody>
          <a:bodyPr>
            <a:normAutofit fontScale="92500" lnSpcReduction="20000"/>
          </a:bodyPr>
          <a:lstStyle/>
          <a:p>
            <a:r>
              <a:rPr lang="en-US" dirty="0" smtClean="0"/>
              <a:t>based on solving problems using </a:t>
            </a:r>
            <a:r>
              <a:rPr lang="en-US" dirty="0" smtClean="0">
                <a:solidFill>
                  <a:srgbClr val="0000CC"/>
                </a:solidFill>
              </a:rPr>
              <a:t>constraints</a:t>
            </a:r>
            <a:r>
              <a:rPr lang="en-US" dirty="0" smtClean="0"/>
              <a:t> given to the program, rather than using an algorithm written by a programmer</a:t>
            </a:r>
          </a:p>
          <a:p>
            <a:r>
              <a:rPr lang="en-US" dirty="0" smtClean="0"/>
              <a:t>Most constraint-based and logic programming languages and some declarative languages are 5Gls</a:t>
            </a:r>
          </a:p>
          <a:p>
            <a:r>
              <a:rPr lang="en-US" dirty="0" smtClean="0"/>
              <a:t>Designed to make the computer solve a given problem without the programmer</a:t>
            </a:r>
          </a:p>
          <a:p>
            <a:r>
              <a:rPr lang="en-US" dirty="0" smtClean="0"/>
              <a:t>Programmer only needs to worry about what problems need to be solved and what conditions need to be met, without worrying about how to implement a routine or algorithm to solve them</a:t>
            </a:r>
          </a:p>
          <a:p>
            <a:r>
              <a:rPr lang="en-US" dirty="0" smtClean="0"/>
              <a:t>Used mainly in artificial intelligence research</a:t>
            </a:r>
          </a:p>
          <a:p>
            <a:r>
              <a:rPr lang="en-US" dirty="0" smtClean="0"/>
              <a:t>Examples include Prolog, OPS5, and Mercury</a:t>
            </a:r>
          </a:p>
          <a:p>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04800"/>
            <a:ext cx="8305800" cy="685800"/>
          </a:xfrm>
        </p:spPr>
        <p:txBody>
          <a:bodyPr/>
          <a:lstStyle/>
          <a:p>
            <a:pPr eaLnBrk="1" hangingPunct="1"/>
            <a:r>
              <a:rPr lang="en-US" dirty="0" smtClean="0"/>
              <a:t>WWW Development Languages</a:t>
            </a:r>
          </a:p>
        </p:txBody>
      </p:sp>
      <p:sp>
        <p:nvSpPr>
          <p:cNvPr id="44035" name="Rectangle 3"/>
          <p:cNvSpPr>
            <a:spLocks noGrp="1" noChangeArrowheads="1"/>
          </p:cNvSpPr>
          <p:nvPr>
            <p:ph idx="1"/>
          </p:nvPr>
        </p:nvSpPr>
        <p:spPr/>
        <p:txBody>
          <a:bodyPr>
            <a:normAutofit/>
          </a:bodyPr>
          <a:lstStyle/>
          <a:p>
            <a:r>
              <a:rPr lang="en-US" dirty="0" smtClean="0"/>
              <a:t>Internet has evolved from simple text-based messages to complex Web sites that are visual, interactive, and responsive</a:t>
            </a:r>
          </a:p>
          <a:p>
            <a:r>
              <a:rPr lang="en-US" dirty="0" smtClean="0"/>
              <a:t>Likewise, Web related development tools have evolved in power and capabilities</a:t>
            </a:r>
          </a:p>
          <a:p>
            <a:r>
              <a:rPr lang="en-US" i="1" dirty="0" smtClean="0">
                <a:solidFill>
                  <a:srgbClr val="0000CC"/>
                </a:solidFill>
              </a:rPr>
              <a:t>Web developers</a:t>
            </a:r>
            <a:r>
              <a:rPr lang="en-US" dirty="0" smtClean="0"/>
              <a:t>, use a variety of techniques to create</a:t>
            </a:r>
            <a:r>
              <a:rPr lang="en-US" i="1" dirty="0" smtClean="0"/>
              <a:t> </a:t>
            </a:r>
            <a:r>
              <a:rPr lang="en-US" dirty="0" smtClean="0"/>
              <a:t>Web pages</a:t>
            </a:r>
          </a:p>
          <a:p>
            <a:pPr eaLnBrk="1" hangingPunct="1"/>
            <a:r>
              <a:rPr lang="en-US" dirty="0" smtClean="0"/>
              <a:t>Markup languages</a:t>
            </a:r>
          </a:p>
          <a:p>
            <a:pPr lvl="1" eaLnBrk="1" hangingPunct="1"/>
            <a:r>
              <a:rPr lang="en-US" dirty="0" smtClean="0"/>
              <a:t>Describe how the text is formatted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04800"/>
            <a:ext cx="8305800" cy="685800"/>
          </a:xfrm>
        </p:spPr>
        <p:txBody>
          <a:bodyPr/>
          <a:lstStyle/>
          <a:p>
            <a:r>
              <a:rPr lang="en-US" sz="4000" dirty="0" smtClean="0"/>
              <a:t>Hyper Text Markup Language (HTML)</a:t>
            </a:r>
          </a:p>
        </p:txBody>
      </p:sp>
      <p:sp>
        <p:nvSpPr>
          <p:cNvPr id="44035" name="Rectangle 3"/>
          <p:cNvSpPr>
            <a:spLocks noGrp="1" noChangeArrowheads="1"/>
          </p:cNvSpPr>
          <p:nvPr>
            <p:ph idx="1"/>
          </p:nvPr>
        </p:nvSpPr>
        <p:spPr/>
        <p:txBody>
          <a:bodyPr>
            <a:normAutofit fontScale="77500" lnSpcReduction="20000"/>
          </a:bodyPr>
          <a:lstStyle/>
          <a:p>
            <a:r>
              <a:rPr lang="en-US" dirty="0" smtClean="0"/>
              <a:t>language used to create documents for the WWW and is the basis of all web pages</a:t>
            </a:r>
          </a:p>
          <a:p>
            <a:r>
              <a:rPr lang="en-US" dirty="0" smtClean="0"/>
              <a:t>Defines web structure using tags and attributes</a:t>
            </a:r>
          </a:p>
          <a:p>
            <a:r>
              <a:rPr lang="en-US" dirty="0" smtClean="0"/>
              <a:t>Tags provide links to </a:t>
            </a:r>
          </a:p>
          <a:p>
            <a:pPr lvl="1"/>
            <a:r>
              <a:rPr lang="en-US" dirty="0" smtClean="0"/>
              <a:t>other points of the document</a:t>
            </a:r>
          </a:p>
          <a:p>
            <a:pPr lvl="1"/>
            <a:r>
              <a:rPr lang="en-US" dirty="0" smtClean="0"/>
              <a:t>other documents on the same site, or </a:t>
            </a:r>
          </a:p>
          <a:p>
            <a:pPr lvl="1"/>
            <a:r>
              <a:rPr lang="en-US" dirty="0" smtClean="0"/>
              <a:t>documents on other sites. </a:t>
            </a:r>
          </a:p>
          <a:p>
            <a:r>
              <a:rPr lang="en-US" dirty="0" smtClean="0"/>
              <a:t>HTML tags also are used to </a:t>
            </a:r>
          </a:p>
          <a:p>
            <a:pPr lvl="1"/>
            <a:r>
              <a:rPr lang="en-US" dirty="0" smtClean="0"/>
              <a:t>format a Web page's look</a:t>
            </a:r>
          </a:p>
          <a:p>
            <a:pPr lvl="1"/>
            <a:r>
              <a:rPr lang="en-US" dirty="0" smtClean="0"/>
              <a:t>position graphics and multimedia elements, and</a:t>
            </a:r>
          </a:p>
          <a:p>
            <a:pPr lvl="1"/>
            <a:r>
              <a:rPr lang="en-US" dirty="0" smtClean="0"/>
              <a:t>incorporate components created in other programming languages such as Java or Flash</a:t>
            </a:r>
          </a:p>
          <a:p>
            <a:r>
              <a:rPr lang="en-US" dirty="0" smtClean="0"/>
              <a:t>Easy to learn and use</a:t>
            </a:r>
          </a:p>
          <a:p>
            <a:r>
              <a:rPr lang="en-US" dirty="0" smtClean="0"/>
              <a:t>Created with a text editor</a:t>
            </a:r>
          </a:p>
          <a:p>
            <a:r>
              <a:rPr lang="en-US" dirty="0" smtClean="0"/>
              <a:t>View a Web page written with HTML in a Web browser such as Internet Explorer, Safari, Firefox, Opera, or Google Chrome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p:txBody>
          <a:bodyPr/>
          <a:lstStyle/>
          <a:p>
            <a:r>
              <a:rPr lang="en-US" dirty="0" smtClean="0"/>
              <a:t>Extensible Markup Language (XML)</a:t>
            </a:r>
          </a:p>
        </p:txBody>
      </p:sp>
      <p:sp>
        <p:nvSpPr>
          <p:cNvPr id="4" name="Content Placeholder 3"/>
          <p:cNvSpPr>
            <a:spLocks noGrp="1"/>
          </p:cNvSpPr>
          <p:nvPr>
            <p:ph idx="1"/>
          </p:nvPr>
        </p:nvSpPr>
        <p:spPr>
          <a:xfrm>
            <a:off x="304800" y="1066800"/>
            <a:ext cx="4572000" cy="5334000"/>
          </a:xfrm>
        </p:spPr>
        <p:txBody>
          <a:bodyPr>
            <a:normAutofit fontScale="70000" lnSpcReduction="20000"/>
          </a:bodyPr>
          <a:lstStyle/>
          <a:p>
            <a:r>
              <a:rPr lang="en-US" dirty="0" smtClean="0"/>
              <a:t>next-generation Web content development language</a:t>
            </a:r>
          </a:p>
          <a:p>
            <a:r>
              <a:rPr lang="en-US" dirty="0" smtClean="0"/>
              <a:t>allows developers to describe a page in such a way that one source document can be presented in several different formats such as a Web page, a printable document, and a PDF file</a:t>
            </a:r>
          </a:p>
          <a:p>
            <a:r>
              <a:rPr lang="en-US" dirty="0" smtClean="0"/>
              <a:t>XML separates the Web page content from its format, allowing the Web browser to display the contents of a Web page in a form appropriate for the display device</a:t>
            </a:r>
          </a:p>
          <a:p>
            <a:r>
              <a:rPr lang="en-US" dirty="0" smtClean="0"/>
              <a:t>Stores data in a readable format</a:t>
            </a:r>
          </a:p>
          <a:p>
            <a:r>
              <a:rPr lang="en-US" dirty="0" smtClean="0"/>
              <a:t>Looks like HTML</a:t>
            </a:r>
          </a:p>
          <a:p>
            <a:r>
              <a:rPr lang="en-US" dirty="0" smtClean="0"/>
              <a:t>Allows developers to create tags</a:t>
            </a:r>
          </a:p>
          <a:p>
            <a:r>
              <a:rPr lang="en-US" dirty="0" smtClean="0"/>
              <a:t>Depends on HTML for formatting</a:t>
            </a:r>
          </a:p>
          <a:p>
            <a:endParaRPr lang="en-US" dirty="0"/>
          </a:p>
        </p:txBody>
      </p:sp>
      <p:pic>
        <p:nvPicPr>
          <p:cNvPr id="46083" name="Picture 1028" descr="nor78902_B1307"/>
          <p:cNvPicPr>
            <a:picLocks noChangeAspect="1" noChangeArrowheads="1"/>
          </p:cNvPicPr>
          <p:nvPr/>
        </p:nvPicPr>
        <p:blipFill>
          <a:blip r:embed="rId2" cstate="print"/>
          <a:srcRect/>
          <a:stretch>
            <a:fillRect/>
          </a:stretch>
        </p:blipFill>
        <p:spPr bwMode="auto">
          <a:xfrm>
            <a:off x="4953000" y="1143000"/>
            <a:ext cx="401002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304800"/>
            <a:ext cx="8305800" cy="685800"/>
          </a:xfrm>
        </p:spPr>
        <p:txBody>
          <a:bodyPr/>
          <a:lstStyle/>
          <a:p>
            <a:pPr eaLnBrk="1" hangingPunct="1"/>
            <a:r>
              <a:rPr lang="en-US" smtClean="0"/>
              <a:t>WWW Development Languages</a:t>
            </a:r>
          </a:p>
        </p:txBody>
      </p:sp>
      <p:sp>
        <p:nvSpPr>
          <p:cNvPr id="47107" name="Rectangle 3"/>
          <p:cNvSpPr>
            <a:spLocks noGrp="1" noChangeArrowheads="1"/>
          </p:cNvSpPr>
          <p:nvPr>
            <p:ph idx="1"/>
          </p:nvPr>
        </p:nvSpPr>
        <p:spPr/>
        <p:txBody>
          <a:bodyPr>
            <a:normAutofit fontScale="85000" lnSpcReduction="20000"/>
          </a:bodyPr>
          <a:lstStyle/>
          <a:p>
            <a:pPr eaLnBrk="1" hangingPunct="1"/>
            <a:r>
              <a:rPr lang="en-US" dirty="0" smtClean="0"/>
              <a:t>Extensible HTML (XHTML)</a:t>
            </a:r>
          </a:p>
          <a:p>
            <a:pPr lvl="1" eaLnBrk="1" hangingPunct="1"/>
            <a:r>
              <a:rPr lang="en-US" dirty="0" smtClean="0"/>
              <a:t>Newer version of HTML and have stricter rules</a:t>
            </a:r>
          </a:p>
          <a:p>
            <a:pPr lvl="1" eaLnBrk="1" hangingPunct="1"/>
            <a:r>
              <a:rPr lang="en-US" dirty="0" smtClean="0"/>
              <a:t>Based on XML rules</a:t>
            </a:r>
          </a:p>
          <a:p>
            <a:pPr lvl="1"/>
            <a:r>
              <a:rPr lang="en-US" dirty="0" smtClean="0"/>
              <a:t>enables Web sites to be displayed more easily on micro browsers in smart phones and other mobile devices, as well as on desktop and notebook computers</a:t>
            </a:r>
          </a:p>
          <a:p>
            <a:r>
              <a:rPr lang="en-US" dirty="0" smtClean="0"/>
              <a:t>Extensible Style Sheet Language (XSL)</a:t>
            </a:r>
          </a:p>
          <a:p>
            <a:pPr lvl="1"/>
            <a:r>
              <a:rPr lang="en-US" dirty="0" smtClean="0"/>
              <a:t>Format and displays XML documents for HTML browsers</a:t>
            </a:r>
          </a:p>
          <a:p>
            <a:pPr lvl="1"/>
            <a:r>
              <a:rPr lang="en-US" dirty="0" smtClean="0"/>
              <a:t>Composed of rules that dictate formatting</a:t>
            </a:r>
          </a:p>
          <a:p>
            <a:pPr lvl="1"/>
            <a:r>
              <a:rPr lang="en-US" dirty="0" smtClean="0"/>
              <a:t>Using XSL it is relatively simple to have one XML document with several different views</a:t>
            </a:r>
          </a:p>
          <a:p>
            <a:r>
              <a:rPr lang="en-US" dirty="0" smtClean="0"/>
              <a:t>Extensible HTML Mobile Profile (XHTML MP)</a:t>
            </a:r>
          </a:p>
          <a:p>
            <a:pPr lvl="1"/>
            <a:r>
              <a:rPr lang="en-US" dirty="0" smtClean="0"/>
              <a:t>Initially Wireless Markup Language (WML)</a:t>
            </a:r>
            <a:r>
              <a:rPr lang="en-US" dirty="0" smtClean="0">
                <a:solidFill>
                  <a:srgbClr val="0000CC"/>
                </a:solidFill>
              </a:rPr>
              <a:t> </a:t>
            </a:r>
            <a:r>
              <a:rPr lang="en-US" dirty="0" smtClean="0"/>
              <a:t>allows developers to design pages specifically for </a:t>
            </a:r>
            <a:r>
              <a:rPr lang="en-US" dirty="0" err="1" smtClean="0"/>
              <a:t>microbrowsers</a:t>
            </a:r>
            <a:endParaRPr lang="en-US" dirty="0" smtClean="0"/>
          </a:p>
          <a:p>
            <a:pPr lvl="1"/>
            <a:r>
              <a:rPr lang="en-US" dirty="0" smtClean="0"/>
              <a:t>Creates pages viewable on a handheld device PDA or </a:t>
            </a:r>
            <a:r>
              <a:rPr lang="en-US" dirty="0" err="1" smtClean="0"/>
              <a:t>smartphone</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04800"/>
            <a:ext cx="8305800" cy="685800"/>
          </a:xfrm>
        </p:spPr>
        <p:txBody>
          <a:bodyPr/>
          <a:lstStyle/>
          <a:p>
            <a:pPr eaLnBrk="1" hangingPunct="1"/>
            <a:r>
              <a:rPr lang="en-US" smtClean="0"/>
              <a:t>What Is a Computer Program?</a:t>
            </a:r>
          </a:p>
        </p:txBody>
      </p:sp>
      <p:sp>
        <p:nvSpPr>
          <p:cNvPr id="5123" name="Rectangle 3"/>
          <p:cNvSpPr>
            <a:spLocks noGrp="1" noChangeArrowheads="1"/>
          </p:cNvSpPr>
          <p:nvPr>
            <p:ph idx="1"/>
          </p:nvPr>
        </p:nvSpPr>
        <p:spPr/>
        <p:txBody>
          <a:bodyPr/>
          <a:lstStyle/>
          <a:p>
            <a:pPr eaLnBrk="1" hangingPunct="1"/>
            <a:r>
              <a:rPr lang="en-US" dirty="0" smtClean="0"/>
              <a:t>Computer programs</a:t>
            </a:r>
          </a:p>
          <a:p>
            <a:pPr lvl="1" eaLnBrk="1" hangingPunct="1"/>
            <a:r>
              <a:rPr lang="en-US" dirty="0" smtClean="0"/>
              <a:t>Also called software</a:t>
            </a:r>
          </a:p>
          <a:p>
            <a:pPr lvl="1" eaLnBrk="1" hangingPunct="1"/>
            <a:r>
              <a:rPr lang="en-US" dirty="0" smtClean="0"/>
              <a:t>Are a list of instructions</a:t>
            </a:r>
          </a:p>
          <a:p>
            <a:pPr lvl="1" eaLnBrk="1" hangingPunct="1"/>
            <a:r>
              <a:rPr lang="en-US" dirty="0" smtClean="0"/>
              <a:t>Instructions are called code</a:t>
            </a:r>
          </a:p>
          <a:p>
            <a:pPr lvl="1" eaLnBrk="1" hangingPunct="1"/>
            <a:r>
              <a:rPr lang="en-US" dirty="0" smtClean="0"/>
              <a:t>CPU executes the instructions</a:t>
            </a:r>
          </a:p>
          <a:p>
            <a:pPr lvl="1" eaLnBrk="1" hangingPunct="1"/>
            <a:r>
              <a:rPr lang="en-US" dirty="0" smtClean="0"/>
              <a:t>Three types</a:t>
            </a:r>
          </a:p>
          <a:p>
            <a:pPr lvl="2" eaLnBrk="1" hangingPunct="1"/>
            <a:r>
              <a:rPr lang="en-US" dirty="0" smtClean="0"/>
              <a:t>Operating system</a:t>
            </a:r>
          </a:p>
          <a:p>
            <a:pPr lvl="2" eaLnBrk="1" hangingPunct="1"/>
            <a:r>
              <a:rPr lang="en-US" dirty="0" smtClean="0"/>
              <a:t>Utility</a:t>
            </a:r>
          </a:p>
          <a:p>
            <a:pPr lvl="2" eaLnBrk="1" hangingPunct="1"/>
            <a:r>
              <a:rPr lang="en-US" dirty="0" smtClean="0"/>
              <a:t>Application Program</a:t>
            </a:r>
          </a:p>
        </p:txBody>
      </p:sp>
      <p:pic>
        <p:nvPicPr>
          <p:cNvPr id="5124" name="Picture 4" descr="d:\my documents\!books\norton im\chapter 13\adobe.tif"/>
          <p:cNvPicPr>
            <a:picLocks noChangeAspect="1" noChangeArrowheads="1"/>
          </p:cNvPicPr>
          <p:nvPr/>
        </p:nvPicPr>
        <p:blipFill>
          <a:blip r:embed="rId3" cstate="print"/>
          <a:srcRect/>
          <a:stretch>
            <a:fillRect/>
          </a:stretch>
        </p:blipFill>
        <p:spPr bwMode="auto">
          <a:xfrm>
            <a:off x="6781800" y="1219200"/>
            <a:ext cx="2052637" cy="22860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4419600" y="3733800"/>
            <a:ext cx="4505325"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XHTML Code</a:t>
            </a:r>
            <a:endParaRPr lang="en-US" dirty="0"/>
          </a:p>
        </p:txBody>
      </p:sp>
      <p:sp>
        <p:nvSpPr>
          <p:cNvPr id="3" name="Content Placeholder 2"/>
          <p:cNvSpPr>
            <a:spLocks noGrp="1"/>
          </p:cNvSpPr>
          <p:nvPr>
            <p:ph idx="1"/>
          </p:nvPr>
        </p:nvSpPr>
        <p:spPr>
          <a:xfrm>
            <a:off x="304800" y="1066800"/>
            <a:ext cx="8534400" cy="609600"/>
          </a:xfrm>
        </p:spPr>
        <p:txBody>
          <a:bodyPr/>
          <a:lstStyle/>
          <a:p>
            <a:endParaRPr lang="en-US"/>
          </a:p>
        </p:txBody>
      </p:sp>
      <p:pic>
        <p:nvPicPr>
          <p:cNvPr id="4" name="Content Placeholder 10" descr="Fig13-17.gif"/>
          <p:cNvPicPr>
            <a:picLocks noChangeAspect="1"/>
          </p:cNvPicPr>
          <p:nvPr/>
        </p:nvPicPr>
        <p:blipFill>
          <a:blip r:embed="rId3" cstate="print"/>
          <a:stretch>
            <a:fillRect/>
          </a:stretch>
        </p:blipFill>
        <p:spPr>
          <a:xfrm>
            <a:off x="1066800" y="1600199"/>
            <a:ext cx="7162800" cy="48614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Page Development</a:t>
            </a:r>
            <a:endParaRPr lang="en-US" dirty="0"/>
          </a:p>
        </p:txBody>
      </p:sp>
      <p:sp>
        <p:nvSpPr>
          <p:cNvPr id="3" name="Content Placeholder 2"/>
          <p:cNvSpPr>
            <a:spLocks noGrp="1"/>
          </p:cNvSpPr>
          <p:nvPr>
            <p:ph idx="1"/>
          </p:nvPr>
        </p:nvSpPr>
        <p:spPr>
          <a:xfrm>
            <a:off x="304800" y="1066800"/>
            <a:ext cx="8610600" cy="5791200"/>
          </a:xfrm>
        </p:spPr>
        <p:txBody>
          <a:bodyPr>
            <a:normAutofit fontScale="92500" lnSpcReduction="20000"/>
          </a:bodyPr>
          <a:lstStyle/>
          <a:p>
            <a:r>
              <a:rPr lang="en-US" dirty="0" smtClean="0"/>
              <a:t>Cascading Style Sheets (CSS)</a:t>
            </a:r>
          </a:p>
          <a:p>
            <a:pPr lvl="1"/>
            <a:r>
              <a:rPr lang="en-US" dirty="0" smtClean="0"/>
              <a:t>Format HTML, XHTML and XSL</a:t>
            </a:r>
          </a:p>
          <a:p>
            <a:pPr lvl="1"/>
            <a:r>
              <a:rPr lang="en-US" dirty="0" smtClean="0"/>
              <a:t>Applies consistent formatting to all pages</a:t>
            </a:r>
          </a:p>
          <a:p>
            <a:r>
              <a:rPr lang="en-US" b="1" i="1" dirty="0" smtClean="0"/>
              <a:t>Style sheet</a:t>
            </a:r>
            <a:r>
              <a:rPr lang="en-US" i="1" dirty="0" smtClean="0"/>
              <a:t> </a:t>
            </a:r>
            <a:r>
              <a:rPr lang="en-US" dirty="0" smtClean="0"/>
              <a:t>contains descriptions of a document’s characteristics. </a:t>
            </a:r>
          </a:p>
          <a:p>
            <a:r>
              <a:rPr lang="en-US" dirty="0" smtClean="0"/>
              <a:t>XML works with </a:t>
            </a:r>
            <a:r>
              <a:rPr lang="en-US" b="1" i="1" dirty="0" smtClean="0"/>
              <a:t>XSL</a:t>
            </a:r>
            <a:r>
              <a:rPr lang="en-US" i="1" dirty="0" smtClean="0"/>
              <a:t> </a:t>
            </a:r>
            <a:r>
              <a:rPr lang="en-US" dirty="0" smtClean="0"/>
              <a:t>(Extensible Style sheet Language), a language for creating a style sheet that describes how to present the data described in an XML document on a Web page. </a:t>
            </a:r>
          </a:p>
          <a:p>
            <a:r>
              <a:rPr lang="en-US" dirty="0" smtClean="0"/>
              <a:t>XML, for example, can instruct a Web browser to display data bold and centered.</a:t>
            </a:r>
          </a:p>
          <a:p>
            <a:r>
              <a:rPr lang="en-US" dirty="0" smtClean="0"/>
              <a:t>An extension of XSL, called </a:t>
            </a:r>
            <a:r>
              <a:rPr lang="en-US" b="1" i="1" dirty="0" smtClean="0"/>
              <a:t>XSLT</a:t>
            </a:r>
            <a:r>
              <a:rPr lang="en-US" i="1" dirty="0" smtClean="0"/>
              <a:t> </a:t>
            </a:r>
            <a:r>
              <a:rPr lang="en-US" dirty="0" smtClean="0"/>
              <a:t>(Extensible Style sheet Language Transformations), creates style sheets that describe how to transform XML documents into other types of documents.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Page Development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CC"/>
                </a:solidFill>
              </a:rPr>
              <a:t>XML</a:t>
            </a:r>
            <a:r>
              <a:rPr lang="en-US" dirty="0" smtClean="0"/>
              <a:t> allows Web developers to create customized tags and use predefined tags to display content appropriately on various devices</a:t>
            </a:r>
          </a:p>
          <a:p>
            <a:r>
              <a:rPr lang="en-US" dirty="0" smtClean="0">
                <a:solidFill>
                  <a:srgbClr val="0000CC"/>
                </a:solidFill>
              </a:rPr>
              <a:t>WML</a:t>
            </a:r>
            <a:r>
              <a:rPr lang="en-US" dirty="0" smtClean="0"/>
              <a:t> is a subset of XML and is used to design pages for </a:t>
            </a:r>
            <a:r>
              <a:rPr lang="en-US" dirty="0" err="1" smtClean="0"/>
              <a:t>microbrowsers</a:t>
            </a:r>
            <a:endParaRPr lang="en-US" dirty="0" smtClean="0"/>
          </a:p>
          <a:p>
            <a:r>
              <a:rPr lang="en-US" dirty="0" smtClean="0">
                <a:solidFill>
                  <a:srgbClr val="0000CC"/>
                </a:solidFill>
              </a:rPr>
              <a:t>Two applications of XML </a:t>
            </a:r>
            <a:r>
              <a:rPr lang="en-US" dirty="0" smtClean="0"/>
              <a:t>are </a:t>
            </a:r>
            <a:r>
              <a:rPr lang="en-US" dirty="0" smtClean="0">
                <a:solidFill>
                  <a:srgbClr val="0000CC"/>
                </a:solidFill>
              </a:rPr>
              <a:t>RSS 2.0</a:t>
            </a:r>
            <a:r>
              <a:rPr lang="en-US" dirty="0" smtClean="0"/>
              <a:t> and </a:t>
            </a:r>
            <a:r>
              <a:rPr lang="en-US" dirty="0" smtClean="0">
                <a:solidFill>
                  <a:srgbClr val="0000CC"/>
                </a:solidFill>
              </a:rPr>
              <a:t>ATOM </a:t>
            </a:r>
            <a:r>
              <a:rPr lang="en-US" dirty="0" smtClean="0"/>
              <a:t>specifications that content aggregators use to distribute content to subscribers</a:t>
            </a:r>
          </a:p>
          <a:p>
            <a:pPr lvl="1"/>
            <a:r>
              <a:rPr lang="en-US" dirty="0" smtClean="0"/>
              <a:t>The online publisher creates an RSS or ATOM document, called a </a:t>
            </a:r>
            <a:r>
              <a:rPr lang="en-US" dirty="0" smtClean="0">
                <a:solidFill>
                  <a:srgbClr val="0000CC"/>
                </a:solidFill>
              </a:rPr>
              <a:t>Web feed </a:t>
            </a:r>
            <a:r>
              <a:rPr lang="en-US" dirty="0" smtClean="0"/>
              <a:t>that is made available to Web sites for publication</a:t>
            </a:r>
          </a:p>
          <a:p>
            <a:r>
              <a:rPr lang="en-US" dirty="0" smtClean="0"/>
              <a:t>News Web sites, blogs, and podcasts often use Web feeds to publish headlines and stories</a:t>
            </a:r>
            <a:endParaRPr lang="en-US" dirty="0">
              <a:solidFill>
                <a:srgbClr val="0000CC"/>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Page Development</a:t>
            </a:r>
            <a:endParaRPr lang="en-US" dirty="0"/>
          </a:p>
        </p:txBody>
      </p:sp>
      <p:sp>
        <p:nvSpPr>
          <p:cNvPr id="3" name="Content Placeholder 2"/>
          <p:cNvSpPr>
            <a:spLocks noGrp="1"/>
          </p:cNvSpPr>
          <p:nvPr>
            <p:ph idx="1"/>
          </p:nvPr>
        </p:nvSpPr>
        <p:spPr>
          <a:xfrm>
            <a:off x="304800" y="1066800"/>
            <a:ext cx="8534400" cy="609600"/>
          </a:xfrm>
        </p:spPr>
        <p:txBody>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33400" y="1142999"/>
            <a:ext cx="7029450" cy="54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Page Development</a:t>
            </a:r>
            <a:endParaRPr lang="en-US" dirty="0"/>
          </a:p>
        </p:txBody>
      </p:sp>
      <p:sp>
        <p:nvSpPr>
          <p:cNvPr id="3" name="Content Placeholder 2"/>
          <p:cNvSpPr>
            <a:spLocks noGrp="1"/>
          </p:cNvSpPr>
          <p:nvPr>
            <p:ph idx="1"/>
          </p:nvPr>
        </p:nvSpPr>
        <p:spPr>
          <a:xfrm>
            <a:off x="304800" y="1066800"/>
            <a:ext cx="8534400" cy="5410200"/>
          </a:xfrm>
        </p:spPr>
        <p:txBody>
          <a:bodyPr>
            <a:normAutofit fontScale="92500" lnSpcReduction="20000"/>
          </a:bodyPr>
          <a:lstStyle/>
          <a:p>
            <a:r>
              <a:rPr lang="en-US" sz="3200" dirty="0" smtClean="0"/>
              <a:t>Web browsers can execute short programs to add interactive elements to Web pages</a:t>
            </a:r>
          </a:p>
          <a:p>
            <a:r>
              <a:rPr lang="en-US" sz="3200" dirty="0" smtClean="0"/>
              <a:t>To send and receive information between your computer and a Web server, these programs use the </a:t>
            </a:r>
            <a:r>
              <a:rPr lang="en-US" sz="3200" dirty="0" smtClean="0">
                <a:solidFill>
                  <a:srgbClr val="0000CC"/>
                </a:solidFill>
              </a:rPr>
              <a:t>CGI (common gateway interface)</a:t>
            </a:r>
          </a:p>
          <a:p>
            <a:pPr lvl="1"/>
            <a:r>
              <a:rPr lang="en-US" sz="2800" dirty="0" smtClean="0">
                <a:solidFill>
                  <a:srgbClr val="0000CC"/>
                </a:solidFill>
              </a:rPr>
              <a:t>Script</a:t>
            </a:r>
            <a:r>
              <a:rPr lang="en-US" sz="2800" dirty="0" smtClean="0"/>
              <a:t> –interpreted program that runs on client</a:t>
            </a:r>
          </a:p>
          <a:p>
            <a:pPr lvl="1"/>
            <a:r>
              <a:rPr lang="en-US" sz="2800" dirty="0" smtClean="0">
                <a:solidFill>
                  <a:srgbClr val="0000CC"/>
                </a:solidFill>
              </a:rPr>
              <a:t>Applet</a:t>
            </a:r>
            <a:r>
              <a:rPr lang="en-US" sz="2800" dirty="0" smtClean="0"/>
              <a:t> – usually runs on client but is compiled</a:t>
            </a:r>
          </a:p>
          <a:p>
            <a:pPr lvl="1"/>
            <a:r>
              <a:rPr lang="en-US" sz="2800" dirty="0" err="1" smtClean="0">
                <a:solidFill>
                  <a:srgbClr val="0000CC"/>
                </a:solidFill>
              </a:rPr>
              <a:t>Servlet</a:t>
            </a:r>
            <a:r>
              <a:rPr lang="en-US" sz="2800" dirty="0" smtClean="0"/>
              <a:t> – applet that runs on server</a:t>
            </a:r>
          </a:p>
          <a:p>
            <a:pPr lvl="1"/>
            <a:r>
              <a:rPr lang="en-US" sz="2800" dirty="0" smtClean="0">
                <a:solidFill>
                  <a:srgbClr val="0000CC"/>
                </a:solidFill>
              </a:rPr>
              <a:t>ActiveX control </a:t>
            </a:r>
            <a:r>
              <a:rPr lang="en-US" sz="2800" dirty="0" smtClean="0"/>
              <a:t>– small program runs on client</a:t>
            </a:r>
          </a:p>
          <a:p>
            <a:pPr lvl="1"/>
            <a:r>
              <a:rPr lang="en-US" sz="2800" dirty="0" smtClean="0">
                <a:solidFill>
                  <a:srgbClr val="0000CC"/>
                </a:solidFill>
              </a:rPr>
              <a:t>Counter</a:t>
            </a:r>
            <a:r>
              <a:rPr lang="en-US" sz="2800" dirty="0" smtClean="0"/>
              <a:t> – tracks number of visitor to Web site</a:t>
            </a:r>
          </a:p>
          <a:p>
            <a:pPr lvl="1"/>
            <a:r>
              <a:rPr lang="en-US" sz="2800" dirty="0" smtClean="0">
                <a:solidFill>
                  <a:srgbClr val="0000CC"/>
                </a:solidFill>
              </a:rPr>
              <a:t>Image Map </a:t>
            </a:r>
            <a:r>
              <a:rPr lang="en-US" sz="2800" dirty="0" smtClean="0"/>
              <a:t>– graphic image that points to URL</a:t>
            </a:r>
          </a:p>
          <a:p>
            <a:pPr lvl="1"/>
            <a:r>
              <a:rPr lang="en-US" sz="2800" dirty="0" smtClean="0">
                <a:solidFill>
                  <a:srgbClr val="0000CC"/>
                </a:solidFill>
              </a:rPr>
              <a:t>Processing Form </a:t>
            </a:r>
            <a:r>
              <a:rPr lang="en-US" sz="2800" dirty="0" smtClean="0"/>
              <a:t>– collect data from visitors to Web site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Gateway Interface </a:t>
            </a:r>
            <a:endParaRPr lang="en-US" dirty="0"/>
          </a:p>
        </p:txBody>
      </p:sp>
      <p:sp>
        <p:nvSpPr>
          <p:cNvPr id="3" name="Content Placeholder 2"/>
          <p:cNvSpPr>
            <a:spLocks noGrp="1"/>
          </p:cNvSpPr>
          <p:nvPr>
            <p:ph idx="1"/>
          </p:nvPr>
        </p:nvSpPr>
        <p:spPr>
          <a:xfrm>
            <a:off x="304800" y="1066800"/>
            <a:ext cx="8534400" cy="1600200"/>
          </a:xfrm>
        </p:spPr>
        <p:txBody>
          <a:bodyPr>
            <a:normAutofit fontScale="92500" lnSpcReduction="10000"/>
          </a:bodyPr>
          <a:lstStyle/>
          <a:p>
            <a:r>
              <a:rPr lang="en-US" dirty="0" smtClean="0"/>
              <a:t>Communications standard that defines how Web server communicates with outside sources</a:t>
            </a:r>
          </a:p>
          <a:p>
            <a:pPr lvl="1"/>
            <a:r>
              <a:rPr lang="en-US" dirty="0" smtClean="0">
                <a:solidFill>
                  <a:srgbClr val="0000CC"/>
                </a:solidFill>
              </a:rPr>
              <a:t>CGI script</a:t>
            </a:r>
            <a:r>
              <a:rPr lang="en-US" dirty="0" smtClean="0"/>
              <a:t>—program that manages sending and receiving across CGI</a:t>
            </a:r>
          </a:p>
          <a:p>
            <a:endParaRPr lang="en-US" dirty="0"/>
          </a:p>
        </p:txBody>
      </p:sp>
      <p:grpSp>
        <p:nvGrpSpPr>
          <p:cNvPr id="8" name="Group 30"/>
          <p:cNvGrpSpPr/>
          <p:nvPr/>
        </p:nvGrpSpPr>
        <p:grpSpPr>
          <a:xfrm>
            <a:off x="152400" y="2630488"/>
            <a:ext cx="8877300" cy="4075112"/>
            <a:chOff x="152400" y="2630488"/>
            <a:chExt cx="8877300" cy="4075112"/>
          </a:xfrm>
        </p:grpSpPr>
        <p:sp>
          <p:nvSpPr>
            <p:cNvPr id="4" name="Arc 32"/>
            <p:cNvSpPr>
              <a:spLocks/>
            </p:cNvSpPr>
            <p:nvPr/>
          </p:nvSpPr>
          <p:spPr bwMode="auto">
            <a:xfrm rot="19989611">
              <a:off x="2362200" y="2630488"/>
              <a:ext cx="1262063" cy="1595437"/>
            </a:xfrm>
            <a:custGeom>
              <a:avLst/>
              <a:gdLst>
                <a:gd name="G0" fmla="+- 0 0 0"/>
                <a:gd name="G1" fmla="+- 21287 0 0"/>
                <a:gd name="G2" fmla="+- 21600 0 0"/>
                <a:gd name="T0" fmla="*/ 3662 w 17659"/>
                <a:gd name="T1" fmla="*/ 0 h 21287"/>
                <a:gd name="T2" fmla="*/ 17659 w 17659"/>
                <a:gd name="T3" fmla="*/ 8848 h 21287"/>
                <a:gd name="T4" fmla="*/ 0 w 17659"/>
                <a:gd name="T5" fmla="*/ 21287 h 21287"/>
              </a:gdLst>
              <a:ahLst/>
              <a:cxnLst>
                <a:cxn ang="0">
                  <a:pos x="T0" y="T1"/>
                </a:cxn>
                <a:cxn ang="0">
                  <a:pos x="T2" y="T3"/>
                </a:cxn>
                <a:cxn ang="0">
                  <a:pos x="T4" y="T5"/>
                </a:cxn>
              </a:cxnLst>
              <a:rect l="0" t="0" r="r" b="b"/>
              <a:pathLst>
                <a:path w="17659" h="21287" fill="none" extrusionOk="0">
                  <a:moveTo>
                    <a:pt x="3662" y="-1"/>
                  </a:moveTo>
                  <a:cubicBezTo>
                    <a:pt x="9317" y="972"/>
                    <a:pt x="14353" y="4156"/>
                    <a:pt x="17658" y="8848"/>
                  </a:cubicBezTo>
                </a:path>
                <a:path w="17659" h="21287" stroke="0" extrusionOk="0">
                  <a:moveTo>
                    <a:pt x="3662" y="-1"/>
                  </a:moveTo>
                  <a:cubicBezTo>
                    <a:pt x="9317" y="972"/>
                    <a:pt x="14353" y="4156"/>
                    <a:pt x="17658" y="8848"/>
                  </a:cubicBezTo>
                  <a:lnTo>
                    <a:pt x="0" y="21287"/>
                  </a:lnTo>
                  <a:close/>
                </a:path>
              </a:pathLst>
            </a:custGeom>
            <a:noFill/>
            <a:ln w="76200">
              <a:solidFill>
                <a:srgbClr val="339966"/>
              </a:solidFill>
              <a:round/>
              <a:headEnd/>
              <a:tailEnd type="triangle" w="med" len="med"/>
            </a:ln>
            <a:effectLst/>
          </p:spPr>
          <p:txBody>
            <a:bodyPr/>
            <a:lstStyle/>
            <a:p>
              <a:endParaRPr lang="en-US"/>
            </a:p>
          </p:txBody>
        </p:sp>
        <p:sp>
          <p:nvSpPr>
            <p:cNvPr id="5" name="Arc 33"/>
            <p:cNvSpPr>
              <a:spLocks/>
            </p:cNvSpPr>
            <p:nvPr/>
          </p:nvSpPr>
          <p:spPr bwMode="auto">
            <a:xfrm rot="3015494">
              <a:off x="7327900" y="3741738"/>
              <a:ext cx="954087" cy="1595438"/>
            </a:xfrm>
            <a:custGeom>
              <a:avLst/>
              <a:gdLst>
                <a:gd name="G0" fmla="+- 0 0 0"/>
                <a:gd name="G1" fmla="+- 21287 0 0"/>
                <a:gd name="G2" fmla="+- 21600 0 0"/>
                <a:gd name="T0" fmla="*/ 3662 w 13347"/>
                <a:gd name="T1" fmla="*/ 0 h 21287"/>
                <a:gd name="T2" fmla="*/ 13347 w 13347"/>
                <a:gd name="T3" fmla="*/ 4304 h 21287"/>
                <a:gd name="T4" fmla="*/ 0 w 13347"/>
                <a:gd name="T5" fmla="*/ 21287 h 21287"/>
              </a:gdLst>
              <a:ahLst/>
              <a:cxnLst>
                <a:cxn ang="0">
                  <a:pos x="T0" y="T1"/>
                </a:cxn>
                <a:cxn ang="0">
                  <a:pos x="T2" y="T3"/>
                </a:cxn>
                <a:cxn ang="0">
                  <a:pos x="T4" y="T5"/>
                </a:cxn>
              </a:cxnLst>
              <a:rect l="0" t="0" r="r" b="b"/>
              <a:pathLst>
                <a:path w="13347" h="21287" fill="none" extrusionOk="0">
                  <a:moveTo>
                    <a:pt x="3662" y="-1"/>
                  </a:moveTo>
                  <a:cubicBezTo>
                    <a:pt x="7197" y="607"/>
                    <a:pt x="10526" y="2087"/>
                    <a:pt x="13346" y="4304"/>
                  </a:cubicBezTo>
                </a:path>
                <a:path w="13347" h="21287" stroke="0" extrusionOk="0">
                  <a:moveTo>
                    <a:pt x="3662" y="-1"/>
                  </a:moveTo>
                  <a:cubicBezTo>
                    <a:pt x="7197" y="607"/>
                    <a:pt x="10526" y="2087"/>
                    <a:pt x="13346" y="4304"/>
                  </a:cubicBezTo>
                  <a:lnTo>
                    <a:pt x="0" y="21287"/>
                  </a:lnTo>
                  <a:close/>
                </a:path>
              </a:pathLst>
            </a:custGeom>
            <a:noFill/>
            <a:ln w="76200">
              <a:solidFill>
                <a:srgbClr val="339966"/>
              </a:solidFill>
              <a:round/>
              <a:headEnd/>
              <a:tailEnd type="triangle" w="med" len="med"/>
            </a:ln>
            <a:effectLst/>
          </p:spPr>
          <p:txBody>
            <a:bodyPr/>
            <a:lstStyle/>
            <a:p>
              <a:endParaRPr lang="en-US"/>
            </a:p>
          </p:txBody>
        </p:sp>
        <p:sp>
          <p:nvSpPr>
            <p:cNvPr id="6" name="Arc 34"/>
            <p:cNvSpPr>
              <a:spLocks/>
            </p:cNvSpPr>
            <p:nvPr/>
          </p:nvSpPr>
          <p:spPr bwMode="auto">
            <a:xfrm rot="9010770">
              <a:off x="3200400" y="5110163"/>
              <a:ext cx="1230313" cy="1595437"/>
            </a:xfrm>
            <a:custGeom>
              <a:avLst/>
              <a:gdLst>
                <a:gd name="G0" fmla="+- 0 0 0"/>
                <a:gd name="G1" fmla="+- 21287 0 0"/>
                <a:gd name="G2" fmla="+- 21600 0 0"/>
                <a:gd name="T0" fmla="*/ 3662 w 17210"/>
                <a:gd name="T1" fmla="*/ 0 h 21287"/>
                <a:gd name="T2" fmla="*/ 17210 w 17210"/>
                <a:gd name="T3" fmla="*/ 8234 h 21287"/>
                <a:gd name="T4" fmla="*/ 0 w 17210"/>
                <a:gd name="T5" fmla="*/ 21287 h 21287"/>
              </a:gdLst>
              <a:ahLst/>
              <a:cxnLst>
                <a:cxn ang="0">
                  <a:pos x="T0" y="T1"/>
                </a:cxn>
                <a:cxn ang="0">
                  <a:pos x="T2" y="T3"/>
                </a:cxn>
                <a:cxn ang="0">
                  <a:pos x="T4" y="T5"/>
                </a:cxn>
              </a:cxnLst>
              <a:rect l="0" t="0" r="r" b="b"/>
              <a:pathLst>
                <a:path w="17210" h="21287" fill="none" extrusionOk="0">
                  <a:moveTo>
                    <a:pt x="3662" y="-1"/>
                  </a:moveTo>
                  <a:cubicBezTo>
                    <a:pt x="9058" y="928"/>
                    <a:pt x="13900" y="3871"/>
                    <a:pt x="17209" y="8234"/>
                  </a:cubicBezTo>
                </a:path>
                <a:path w="17210" h="21287" stroke="0" extrusionOk="0">
                  <a:moveTo>
                    <a:pt x="3662" y="-1"/>
                  </a:moveTo>
                  <a:cubicBezTo>
                    <a:pt x="9058" y="928"/>
                    <a:pt x="13900" y="3871"/>
                    <a:pt x="17209" y="8234"/>
                  </a:cubicBezTo>
                  <a:lnTo>
                    <a:pt x="0" y="21287"/>
                  </a:lnTo>
                  <a:close/>
                </a:path>
              </a:pathLst>
            </a:custGeom>
            <a:noFill/>
            <a:ln w="76200">
              <a:solidFill>
                <a:srgbClr val="339966"/>
              </a:solidFill>
              <a:round/>
              <a:headEnd/>
              <a:tailEnd type="triangle" w="med" len="med"/>
            </a:ln>
            <a:effectLst/>
          </p:spPr>
          <p:txBody>
            <a:bodyPr/>
            <a:lstStyle/>
            <a:p>
              <a:endParaRPr lang="en-US"/>
            </a:p>
          </p:txBody>
        </p:sp>
        <p:sp>
          <p:nvSpPr>
            <p:cNvPr id="7" name="Rectangle 36"/>
            <p:cNvSpPr>
              <a:spLocks noChangeArrowheads="1"/>
            </p:cNvSpPr>
            <p:nvPr/>
          </p:nvSpPr>
          <p:spPr bwMode="auto">
            <a:xfrm>
              <a:off x="6096000" y="4619625"/>
              <a:ext cx="2933700" cy="1415772"/>
            </a:xfrm>
            <a:prstGeom prst="rect">
              <a:avLst/>
            </a:prstGeom>
            <a:noFill/>
            <a:ln w="9525">
              <a:noFill/>
              <a:miter lim="800000"/>
              <a:headEnd/>
              <a:tailEnd/>
            </a:ln>
            <a:effectLst/>
          </p:spPr>
          <p:txBody>
            <a:bodyPr>
              <a:spAutoFit/>
            </a:bodyPr>
            <a:lstStyle/>
            <a:p>
              <a:pPr>
                <a:spcBef>
                  <a:spcPct val="50000"/>
                </a:spcBef>
              </a:pPr>
              <a:r>
                <a:rPr kumimoji="1" lang="en-US" sz="1600" b="1" dirty="0">
                  <a:solidFill>
                    <a:srgbClr val="000000"/>
                  </a:solidFill>
                  <a:effectLst/>
                  <a:latin typeface="Arial (W1)" pitchFamily="34" charset="0"/>
                </a:rPr>
                <a:t>Step 3. </a:t>
              </a:r>
              <a:r>
                <a:rPr kumimoji="1" lang="en-US" sz="1400" dirty="0">
                  <a:solidFill>
                    <a:srgbClr val="000000"/>
                  </a:solidFill>
                  <a:effectLst/>
                  <a:latin typeface="Times New Roman" pitchFamily="18" charset="0"/>
                </a:rPr>
                <a:t>When the user submits a request, it is sent to the CGI program. The CGI program contacts the database and requests information for the user. In this case, it looks for a movie titled </a:t>
              </a:r>
              <a:r>
                <a:rPr kumimoji="1" lang="en-US" sz="1400" i="1" dirty="0">
                  <a:solidFill>
                    <a:srgbClr val="000000"/>
                  </a:solidFill>
                  <a:effectLst/>
                  <a:latin typeface="Times New Roman" pitchFamily="18" charset="0"/>
                </a:rPr>
                <a:t>The Wizard of Oz.</a:t>
              </a:r>
              <a:endParaRPr kumimoji="1" lang="en-US" sz="1400" dirty="0">
                <a:solidFill>
                  <a:srgbClr val="000000"/>
                </a:solidFill>
                <a:effectLst/>
                <a:latin typeface="Times New Roman" pitchFamily="18" charset="0"/>
              </a:endParaRPr>
            </a:p>
          </p:txBody>
        </p:sp>
        <p:grpSp>
          <p:nvGrpSpPr>
            <p:cNvPr id="11" name="Group 43"/>
            <p:cNvGrpSpPr>
              <a:grpSpLocks/>
            </p:cNvGrpSpPr>
            <p:nvPr/>
          </p:nvGrpSpPr>
          <p:grpSpPr bwMode="auto">
            <a:xfrm>
              <a:off x="152400" y="2792413"/>
              <a:ext cx="2311400" cy="1495425"/>
              <a:chOff x="96" y="1759"/>
              <a:chExt cx="1456" cy="942"/>
            </a:xfrm>
          </p:grpSpPr>
          <p:sp>
            <p:nvSpPr>
              <p:cNvPr id="9" name="Rectangle 31"/>
              <p:cNvSpPr>
                <a:spLocks noChangeArrowheads="1"/>
              </p:cNvSpPr>
              <p:nvPr/>
            </p:nvSpPr>
            <p:spPr bwMode="auto">
              <a:xfrm>
                <a:off x="496" y="1759"/>
                <a:ext cx="1056" cy="892"/>
              </a:xfrm>
              <a:prstGeom prst="rect">
                <a:avLst/>
              </a:prstGeom>
              <a:noFill/>
              <a:ln w="9525">
                <a:noFill/>
                <a:miter lim="800000"/>
                <a:headEnd/>
                <a:tailEnd/>
              </a:ln>
              <a:effectLst/>
            </p:spPr>
            <p:txBody>
              <a:bodyPr>
                <a:spAutoFit/>
              </a:bodyPr>
              <a:lstStyle/>
              <a:p>
                <a:pPr>
                  <a:spcBef>
                    <a:spcPct val="50000"/>
                  </a:spcBef>
                </a:pPr>
                <a:r>
                  <a:rPr kumimoji="1" lang="en-US" sz="1600" b="1" dirty="0">
                    <a:solidFill>
                      <a:srgbClr val="000000"/>
                    </a:solidFill>
                    <a:effectLst/>
                    <a:latin typeface="Arial (W1)" pitchFamily="34" charset="0"/>
                  </a:rPr>
                  <a:t>Step 1. </a:t>
                </a:r>
                <a:r>
                  <a:rPr kumimoji="1" lang="en-US" sz="1400" dirty="0">
                    <a:solidFill>
                      <a:srgbClr val="000000"/>
                    </a:solidFill>
                    <a:effectLst/>
                    <a:latin typeface="Times New Roman" pitchFamily="18" charset="0"/>
                  </a:rPr>
                  <a:t>The programmer stores the CGI program in a special folder on the Web server such as /</a:t>
                </a:r>
                <a:r>
                  <a:rPr kumimoji="1" lang="en-US" sz="1400" dirty="0" err="1">
                    <a:solidFill>
                      <a:srgbClr val="000000"/>
                    </a:solidFill>
                    <a:effectLst/>
                    <a:latin typeface="Times New Roman" pitchFamily="18" charset="0"/>
                  </a:rPr>
                  <a:t>cgi</a:t>
                </a:r>
                <a:r>
                  <a:rPr kumimoji="1" lang="en-US" sz="1400" dirty="0">
                    <a:solidFill>
                      <a:srgbClr val="000000"/>
                    </a:solidFill>
                    <a:effectLst/>
                    <a:latin typeface="Times New Roman" pitchFamily="18" charset="0"/>
                  </a:rPr>
                  <a:t>-bin.</a:t>
                </a:r>
              </a:p>
            </p:txBody>
          </p:sp>
          <p:pic>
            <p:nvPicPr>
              <p:cNvPr id="10" name="Picture 38" descr="Fig13-19a"/>
              <p:cNvPicPr>
                <a:picLocks noChangeAspect="1" noChangeArrowheads="1"/>
              </p:cNvPicPr>
              <p:nvPr/>
            </p:nvPicPr>
            <p:blipFill>
              <a:blip r:embed="rId3" cstate="print"/>
              <a:srcRect/>
              <a:stretch>
                <a:fillRect/>
              </a:stretch>
            </p:blipFill>
            <p:spPr bwMode="auto">
              <a:xfrm>
                <a:off x="96" y="1783"/>
                <a:ext cx="357" cy="918"/>
              </a:xfrm>
              <a:prstGeom prst="rect">
                <a:avLst/>
              </a:prstGeom>
              <a:noFill/>
            </p:spPr>
          </p:pic>
        </p:grpSp>
        <p:grpSp>
          <p:nvGrpSpPr>
            <p:cNvPr id="12" name="Group 42"/>
            <p:cNvGrpSpPr>
              <a:grpSpLocks/>
            </p:cNvGrpSpPr>
            <p:nvPr/>
          </p:nvGrpSpPr>
          <p:grpSpPr bwMode="auto">
            <a:xfrm>
              <a:off x="4487863" y="4724400"/>
              <a:ext cx="1379537" cy="1622425"/>
              <a:chOff x="2640" y="2995"/>
              <a:chExt cx="869" cy="1022"/>
            </a:xfrm>
          </p:grpSpPr>
          <p:grpSp>
            <p:nvGrpSpPr>
              <p:cNvPr id="25" name="Group 30"/>
              <p:cNvGrpSpPr>
                <a:grpSpLocks/>
              </p:cNvGrpSpPr>
              <p:nvPr/>
            </p:nvGrpSpPr>
            <p:grpSpPr bwMode="auto">
              <a:xfrm>
                <a:off x="2640" y="3120"/>
                <a:ext cx="869" cy="897"/>
                <a:chOff x="1440" y="2551"/>
                <a:chExt cx="1008" cy="1041"/>
              </a:xfrm>
            </p:grpSpPr>
            <p:sp>
              <p:nvSpPr>
                <p:cNvPr id="14" name="Oval 14"/>
                <p:cNvSpPr>
                  <a:spLocks noChangeArrowheads="1"/>
                </p:cNvSpPr>
                <p:nvPr/>
              </p:nvSpPr>
              <p:spPr bwMode="auto">
                <a:xfrm>
                  <a:off x="1440" y="3267"/>
                  <a:ext cx="1008" cy="325"/>
                </a:xfrm>
                <a:prstGeom prst="ellipse">
                  <a:avLst/>
                </a:prstGeom>
                <a:solidFill>
                  <a:srgbClr val="FFFF99"/>
                </a:solidFill>
                <a:ln w="9525">
                  <a:noFill/>
                  <a:miter lim="800000"/>
                  <a:headEnd/>
                  <a:tailEnd/>
                </a:ln>
                <a:effectLst/>
                <a:scene3d>
                  <a:camera prst="legacyObliqueTopRight">
                    <a:rot lat="18000000" lon="0" rev="0"/>
                  </a:camera>
                  <a:lightRig rig="legacyFlat3" dir="b"/>
                </a:scene3d>
                <a:sp3d extrusionH="49200" prstMaterial="legacyMatte">
                  <a:bevelT w="13500" h="13500" prst="angle"/>
                  <a:bevelB w="13500" h="13500" prst="angle"/>
                  <a:extrusionClr>
                    <a:srgbClr val="FFFF99"/>
                  </a:extrusionClr>
                </a:sp3d>
              </p:spPr>
              <p:txBody>
                <a:bodyPr wrap="none" anchor="ctr">
                  <a:flatTx/>
                </a:bodyPr>
                <a:lstStyle/>
                <a:p>
                  <a:endParaRPr lang="en-US"/>
                </a:p>
              </p:txBody>
            </p:sp>
            <p:sp>
              <p:nvSpPr>
                <p:cNvPr id="15" name="Oval 15"/>
                <p:cNvSpPr>
                  <a:spLocks noChangeArrowheads="1"/>
                </p:cNvSpPr>
                <p:nvPr/>
              </p:nvSpPr>
              <p:spPr bwMode="auto">
                <a:xfrm>
                  <a:off x="1440" y="3196"/>
                  <a:ext cx="1008" cy="325"/>
                </a:xfrm>
                <a:prstGeom prst="ellipse">
                  <a:avLst/>
                </a:prstGeom>
                <a:solidFill>
                  <a:srgbClr val="FFFF99"/>
                </a:solidFill>
                <a:ln w="9525">
                  <a:noFill/>
                  <a:miter lim="800000"/>
                  <a:headEnd/>
                  <a:tailEnd/>
                </a:ln>
                <a:effectLst/>
                <a:scene3d>
                  <a:camera prst="legacyObliqueTopRight">
                    <a:rot lat="18000000" lon="0" rev="0"/>
                  </a:camera>
                  <a:lightRig rig="legacyFlat3" dir="b"/>
                </a:scene3d>
                <a:sp3d extrusionH="49200" prstMaterial="legacyMatte">
                  <a:bevelT w="13500" h="13500" prst="angle"/>
                  <a:bevelB w="13500" h="13500" prst="angle"/>
                  <a:extrusionClr>
                    <a:srgbClr val="FFFF99"/>
                  </a:extrusionClr>
                </a:sp3d>
              </p:spPr>
              <p:txBody>
                <a:bodyPr wrap="none" anchor="ctr">
                  <a:flatTx/>
                </a:bodyPr>
                <a:lstStyle/>
                <a:p>
                  <a:endParaRPr lang="en-US"/>
                </a:p>
              </p:txBody>
            </p:sp>
            <p:sp>
              <p:nvSpPr>
                <p:cNvPr id="16" name="Oval 16"/>
                <p:cNvSpPr>
                  <a:spLocks noChangeArrowheads="1"/>
                </p:cNvSpPr>
                <p:nvPr/>
              </p:nvSpPr>
              <p:spPr bwMode="auto">
                <a:xfrm>
                  <a:off x="1440" y="3124"/>
                  <a:ext cx="1008" cy="325"/>
                </a:xfrm>
                <a:prstGeom prst="ellipse">
                  <a:avLst/>
                </a:prstGeom>
                <a:solidFill>
                  <a:srgbClr val="FFFF99"/>
                </a:solidFill>
                <a:ln w="9525">
                  <a:noFill/>
                  <a:miter lim="800000"/>
                  <a:headEnd/>
                  <a:tailEnd/>
                </a:ln>
                <a:effectLst/>
                <a:scene3d>
                  <a:camera prst="legacyObliqueTopRight">
                    <a:rot lat="18000000" lon="0" rev="0"/>
                  </a:camera>
                  <a:lightRig rig="legacyFlat3" dir="b"/>
                </a:scene3d>
                <a:sp3d extrusionH="49200" prstMaterial="legacyMatte">
                  <a:bevelT w="13500" h="13500" prst="angle"/>
                  <a:bevelB w="13500" h="13500" prst="angle"/>
                  <a:extrusionClr>
                    <a:srgbClr val="FFFF99"/>
                  </a:extrusionClr>
                </a:sp3d>
              </p:spPr>
              <p:txBody>
                <a:bodyPr wrap="none" anchor="ctr">
                  <a:flatTx/>
                </a:bodyPr>
                <a:lstStyle/>
                <a:p>
                  <a:endParaRPr lang="en-US"/>
                </a:p>
              </p:txBody>
            </p:sp>
            <p:sp>
              <p:nvSpPr>
                <p:cNvPr id="17" name="Oval 17"/>
                <p:cNvSpPr>
                  <a:spLocks noChangeArrowheads="1"/>
                </p:cNvSpPr>
                <p:nvPr/>
              </p:nvSpPr>
              <p:spPr bwMode="auto">
                <a:xfrm>
                  <a:off x="1440" y="3053"/>
                  <a:ext cx="1008" cy="325"/>
                </a:xfrm>
                <a:prstGeom prst="ellipse">
                  <a:avLst/>
                </a:prstGeom>
                <a:solidFill>
                  <a:srgbClr val="FFFF99"/>
                </a:solidFill>
                <a:ln w="9525">
                  <a:noFill/>
                  <a:miter lim="800000"/>
                  <a:headEnd/>
                  <a:tailEnd/>
                </a:ln>
                <a:effectLst/>
                <a:scene3d>
                  <a:camera prst="legacyObliqueTopRight">
                    <a:rot lat="18000000" lon="0" rev="0"/>
                  </a:camera>
                  <a:lightRig rig="legacyFlat3" dir="b"/>
                </a:scene3d>
                <a:sp3d extrusionH="49200" prstMaterial="legacyMatte">
                  <a:bevelT w="13500" h="13500" prst="angle"/>
                  <a:bevelB w="13500" h="13500" prst="angle"/>
                  <a:extrusionClr>
                    <a:srgbClr val="FFFF99"/>
                  </a:extrusionClr>
                </a:sp3d>
              </p:spPr>
              <p:txBody>
                <a:bodyPr wrap="none" anchor="ctr">
                  <a:flatTx/>
                </a:bodyPr>
                <a:lstStyle/>
                <a:p>
                  <a:endParaRPr lang="en-US"/>
                </a:p>
              </p:txBody>
            </p:sp>
            <p:sp>
              <p:nvSpPr>
                <p:cNvPr id="18" name="Oval 18"/>
                <p:cNvSpPr>
                  <a:spLocks noChangeArrowheads="1"/>
                </p:cNvSpPr>
                <p:nvPr/>
              </p:nvSpPr>
              <p:spPr bwMode="auto">
                <a:xfrm>
                  <a:off x="1440" y="2981"/>
                  <a:ext cx="1008" cy="325"/>
                </a:xfrm>
                <a:prstGeom prst="ellipse">
                  <a:avLst/>
                </a:prstGeom>
                <a:solidFill>
                  <a:srgbClr val="FFFF99"/>
                </a:solidFill>
                <a:ln w="9525">
                  <a:noFill/>
                  <a:miter lim="800000"/>
                  <a:headEnd/>
                  <a:tailEnd/>
                </a:ln>
                <a:effectLst/>
                <a:scene3d>
                  <a:camera prst="legacyObliqueTopRight">
                    <a:rot lat="18000000" lon="0" rev="0"/>
                  </a:camera>
                  <a:lightRig rig="legacyFlat3" dir="b"/>
                </a:scene3d>
                <a:sp3d extrusionH="49200" prstMaterial="legacyMatte">
                  <a:bevelT w="13500" h="13500" prst="angle"/>
                  <a:bevelB w="13500" h="13500" prst="angle"/>
                  <a:extrusionClr>
                    <a:srgbClr val="FFFF99"/>
                  </a:extrusionClr>
                </a:sp3d>
              </p:spPr>
              <p:txBody>
                <a:bodyPr wrap="none" anchor="ctr">
                  <a:flatTx/>
                </a:bodyPr>
                <a:lstStyle/>
                <a:p>
                  <a:endParaRPr lang="en-US"/>
                </a:p>
              </p:txBody>
            </p:sp>
            <p:sp>
              <p:nvSpPr>
                <p:cNvPr id="19" name="Oval 24"/>
                <p:cNvSpPr>
                  <a:spLocks noChangeArrowheads="1"/>
                </p:cNvSpPr>
                <p:nvPr/>
              </p:nvSpPr>
              <p:spPr bwMode="auto">
                <a:xfrm>
                  <a:off x="1440" y="2909"/>
                  <a:ext cx="1008" cy="325"/>
                </a:xfrm>
                <a:prstGeom prst="ellipse">
                  <a:avLst/>
                </a:prstGeom>
                <a:solidFill>
                  <a:srgbClr val="FFFF99"/>
                </a:solidFill>
                <a:ln w="9525">
                  <a:noFill/>
                  <a:miter lim="800000"/>
                  <a:headEnd/>
                  <a:tailEnd/>
                </a:ln>
                <a:effectLst/>
                <a:scene3d>
                  <a:camera prst="legacyObliqueTopRight">
                    <a:rot lat="18000000" lon="0" rev="0"/>
                  </a:camera>
                  <a:lightRig rig="legacyFlat3" dir="b"/>
                </a:scene3d>
                <a:sp3d extrusionH="49200" prstMaterial="legacyMatte">
                  <a:bevelT w="13500" h="13500" prst="angle"/>
                  <a:bevelB w="13500" h="13500" prst="angle"/>
                  <a:extrusionClr>
                    <a:srgbClr val="FFFF99"/>
                  </a:extrusionClr>
                </a:sp3d>
              </p:spPr>
              <p:txBody>
                <a:bodyPr wrap="none" anchor="ctr">
                  <a:flatTx/>
                </a:bodyPr>
                <a:lstStyle/>
                <a:p>
                  <a:endParaRPr lang="en-US"/>
                </a:p>
              </p:txBody>
            </p:sp>
            <p:sp>
              <p:nvSpPr>
                <p:cNvPr id="20" name="Oval 25"/>
                <p:cNvSpPr>
                  <a:spLocks noChangeArrowheads="1"/>
                </p:cNvSpPr>
                <p:nvPr/>
              </p:nvSpPr>
              <p:spPr bwMode="auto">
                <a:xfrm>
                  <a:off x="1440" y="2838"/>
                  <a:ext cx="1008" cy="325"/>
                </a:xfrm>
                <a:prstGeom prst="ellipse">
                  <a:avLst/>
                </a:prstGeom>
                <a:solidFill>
                  <a:srgbClr val="FFFF99"/>
                </a:solidFill>
                <a:ln w="9525">
                  <a:noFill/>
                  <a:miter lim="800000"/>
                  <a:headEnd/>
                  <a:tailEnd/>
                </a:ln>
                <a:effectLst/>
                <a:scene3d>
                  <a:camera prst="legacyObliqueTopRight">
                    <a:rot lat="18000000" lon="0" rev="0"/>
                  </a:camera>
                  <a:lightRig rig="legacyFlat3" dir="b"/>
                </a:scene3d>
                <a:sp3d extrusionH="49200" prstMaterial="legacyMatte">
                  <a:bevelT w="13500" h="13500" prst="angle"/>
                  <a:bevelB w="13500" h="13500" prst="angle"/>
                  <a:extrusionClr>
                    <a:srgbClr val="FFFF99"/>
                  </a:extrusionClr>
                </a:sp3d>
              </p:spPr>
              <p:txBody>
                <a:bodyPr wrap="none" anchor="ctr">
                  <a:flatTx/>
                </a:bodyPr>
                <a:lstStyle/>
                <a:p>
                  <a:endParaRPr lang="en-US"/>
                </a:p>
              </p:txBody>
            </p:sp>
            <p:sp>
              <p:nvSpPr>
                <p:cNvPr id="21" name="Oval 26"/>
                <p:cNvSpPr>
                  <a:spLocks noChangeArrowheads="1"/>
                </p:cNvSpPr>
                <p:nvPr/>
              </p:nvSpPr>
              <p:spPr bwMode="auto">
                <a:xfrm>
                  <a:off x="1440" y="2766"/>
                  <a:ext cx="1008" cy="325"/>
                </a:xfrm>
                <a:prstGeom prst="ellipse">
                  <a:avLst/>
                </a:prstGeom>
                <a:solidFill>
                  <a:srgbClr val="FFFF99"/>
                </a:solidFill>
                <a:ln w="9525">
                  <a:noFill/>
                  <a:miter lim="800000"/>
                  <a:headEnd/>
                  <a:tailEnd/>
                </a:ln>
                <a:effectLst/>
                <a:scene3d>
                  <a:camera prst="legacyObliqueTopRight">
                    <a:rot lat="18000000" lon="0" rev="0"/>
                  </a:camera>
                  <a:lightRig rig="legacyFlat3" dir="b"/>
                </a:scene3d>
                <a:sp3d extrusionH="49200" prstMaterial="legacyMatte">
                  <a:bevelT w="13500" h="13500" prst="angle"/>
                  <a:bevelB w="13500" h="13500" prst="angle"/>
                  <a:extrusionClr>
                    <a:srgbClr val="FFFF99"/>
                  </a:extrusionClr>
                </a:sp3d>
              </p:spPr>
              <p:txBody>
                <a:bodyPr wrap="none" anchor="ctr">
                  <a:flatTx/>
                </a:bodyPr>
                <a:lstStyle/>
                <a:p>
                  <a:endParaRPr lang="en-US"/>
                </a:p>
              </p:txBody>
            </p:sp>
            <p:sp>
              <p:nvSpPr>
                <p:cNvPr id="22" name="Oval 27"/>
                <p:cNvSpPr>
                  <a:spLocks noChangeArrowheads="1"/>
                </p:cNvSpPr>
                <p:nvPr/>
              </p:nvSpPr>
              <p:spPr bwMode="auto">
                <a:xfrm>
                  <a:off x="1440" y="2695"/>
                  <a:ext cx="1008" cy="325"/>
                </a:xfrm>
                <a:prstGeom prst="ellipse">
                  <a:avLst/>
                </a:prstGeom>
                <a:solidFill>
                  <a:srgbClr val="FFFF99"/>
                </a:solidFill>
                <a:ln w="9525">
                  <a:noFill/>
                  <a:miter lim="800000"/>
                  <a:headEnd/>
                  <a:tailEnd/>
                </a:ln>
                <a:effectLst/>
                <a:scene3d>
                  <a:camera prst="legacyObliqueTopRight">
                    <a:rot lat="18000000" lon="0" rev="0"/>
                  </a:camera>
                  <a:lightRig rig="legacyFlat3" dir="b"/>
                </a:scene3d>
                <a:sp3d extrusionH="49200" prstMaterial="legacyMatte">
                  <a:bevelT w="13500" h="13500" prst="angle"/>
                  <a:bevelB w="13500" h="13500" prst="angle"/>
                  <a:extrusionClr>
                    <a:srgbClr val="FFFF99"/>
                  </a:extrusionClr>
                </a:sp3d>
              </p:spPr>
              <p:txBody>
                <a:bodyPr wrap="none" anchor="ctr">
                  <a:flatTx/>
                </a:bodyPr>
                <a:lstStyle/>
                <a:p>
                  <a:endParaRPr lang="en-US"/>
                </a:p>
              </p:txBody>
            </p:sp>
            <p:sp>
              <p:nvSpPr>
                <p:cNvPr id="23" name="Oval 28"/>
                <p:cNvSpPr>
                  <a:spLocks noChangeArrowheads="1"/>
                </p:cNvSpPr>
                <p:nvPr/>
              </p:nvSpPr>
              <p:spPr bwMode="auto">
                <a:xfrm>
                  <a:off x="1440" y="2623"/>
                  <a:ext cx="1008" cy="325"/>
                </a:xfrm>
                <a:prstGeom prst="ellipse">
                  <a:avLst/>
                </a:prstGeom>
                <a:solidFill>
                  <a:srgbClr val="FFFF99"/>
                </a:solidFill>
                <a:ln w="9525">
                  <a:noFill/>
                  <a:miter lim="800000"/>
                  <a:headEnd/>
                  <a:tailEnd/>
                </a:ln>
                <a:effectLst/>
                <a:scene3d>
                  <a:camera prst="legacyObliqueTopRight">
                    <a:rot lat="18000000" lon="0" rev="0"/>
                  </a:camera>
                  <a:lightRig rig="legacyFlat3" dir="b"/>
                </a:scene3d>
                <a:sp3d extrusionH="49200" prstMaterial="legacyMatte">
                  <a:bevelT w="13500" h="13500" prst="angle"/>
                  <a:bevelB w="13500" h="13500" prst="angle"/>
                  <a:extrusionClr>
                    <a:srgbClr val="FFFF99"/>
                  </a:extrusionClr>
                </a:sp3d>
              </p:spPr>
              <p:txBody>
                <a:bodyPr wrap="none" anchor="ctr">
                  <a:flatTx/>
                </a:bodyPr>
                <a:lstStyle/>
                <a:p>
                  <a:endParaRPr lang="en-US"/>
                </a:p>
              </p:txBody>
            </p:sp>
            <p:sp>
              <p:nvSpPr>
                <p:cNvPr id="24" name="Oval 29"/>
                <p:cNvSpPr>
                  <a:spLocks noChangeArrowheads="1"/>
                </p:cNvSpPr>
                <p:nvPr/>
              </p:nvSpPr>
              <p:spPr bwMode="auto">
                <a:xfrm>
                  <a:off x="1440" y="2551"/>
                  <a:ext cx="1008" cy="325"/>
                </a:xfrm>
                <a:prstGeom prst="ellipse">
                  <a:avLst/>
                </a:prstGeom>
                <a:solidFill>
                  <a:srgbClr val="FFFF99"/>
                </a:solidFill>
                <a:ln w="9525">
                  <a:noFill/>
                  <a:miter lim="800000"/>
                  <a:headEnd/>
                  <a:tailEnd/>
                </a:ln>
                <a:effectLst/>
                <a:scene3d>
                  <a:camera prst="legacyObliqueTopRight">
                    <a:rot lat="18000000" lon="0" rev="0"/>
                  </a:camera>
                  <a:lightRig rig="legacyFlat3" dir="b"/>
                </a:scene3d>
                <a:sp3d extrusionH="49200" prstMaterial="legacyMatte">
                  <a:bevelT w="13500" h="13500" prst="angle"/>
                  <a:bevelB w="13500" h="13500" prst="angle"/>
                  <a:extrusionClr>
                    <a:srgbClr val="FFFF99"/>
                  </a:extrusionClr>
                </a:sp3d>
              </p:spPr>
              <p:txBody>
                <a:bodyPr wrap="none" anchor="ctr">
                  <a:flatTx/>
                </a:bodyPr>
                <a:lstStyle/>
                <a:p>
                  <a:endParaRPr lang="en-US"/>
                </a:p>
              </p:txBody>
            </p:sp>
          </p:grpSp>
          <p:sp>
            <p:nvSpPr>
              <p:cNvPr id="13" name="Rectangle 41"/>
              <p:cNvSpPr>
                <a:spLocks noChangeArrowheads="1"/>
              </p:cNvSpPr>
              <p:nvPr/>
            </p:nvSpPr>
            <p:spPr bwMode="auto">
              <a:xfrm>
                <a:off x="2841" y="2995"/>
                <a:ext cx="467" cy="173"/>
              </a:xfrm>
              <a:prstGeom prst="rect">
                <a:avLst/>
              </a:prstGeom>
              <a:noFill/>
              <a:ln w="9525">
                <a:noFill/>
                <a:miter lim="800000"/>
                <a:headEnd/>
                <a:tailEnd/>
              </a:ln>
              <a:effectLst/>
            </p:spPr>
            <p:txBody>
              <a:bodyPr wrap="none">
                <a:spAutoFit/>
              </a:bodyPr>
              <a:lstStyle/>
              <a:p>
                <a:r>
                  <a:rPr lang="en-US" sz="1200" b="1">
                    <a:solidFill>
                      <a:schemeClr val="bg2"/>
                    </a:solidFill>
                    <a:latin typeface="Arial Narrow" pitchFamily="34" charset="0"/>
                  </a:rPr>
                  <a:t>Database</a:t>
                </a:r>
              </a:p>
            </p:txBody>
          </p:sp>
        </p:grpSp>
        <p:grpSp>
          <p:nvGrpSpPr>
            <p:cNvPr id="28" name="Group 48"/>
            <p:cNvGrpSpPr>
              <a:grpSpLocks/>
            </p:cNvGrpSpPr>
            <p:nvPr/>
          </p:nvGrpSpPr>
          <p:grpSpPr bwMode="auto">
            <a:xfrm>
              <a:off x="3657600" y="2743200"/>
              <a:ext cx="5257800" cy="1771650"/>
              <a:chOff x="2304" y="1728"/>
              <a:chExt cx="3312" cy="1116"/>
            </a:xfrm>
          </p:grpSpPr>
          <p:sp>
            <p:nvSpPr>
              <p:cNvPr id="26" name="Rectangle 35"/>
              <p:cNvSpPr>
                <a:spLocks noChangeArrowheads="1"/>
              </p:cNvSpPr>
              <p:nvPr/>
            </p:nvSpPr>
            <p:spPr bwMode="auto">
              <a:xfrm>
                <a:off x="3840" y="1800"/>
                <a:ext cx="1776" cy="756"/>
              </a:xfrm>
              <a:prstGeom prst="rect">
                <a:avLst/>
              </a:prstGeom>
              <a:noFill/>
              <a:ln w="9525">
                <a:noFill/>
                <a:miter lim="800000"/>
                <a:headEnd/>
                <a:tailEnd/>
              </a:ln>
              <a:effectLst/>
            </p:spPr>
            <p:txBody>
              <a:bodyPr>
                <a:spAutoFit/>
              </a:bodyPr>
              <a:lstStyle/>
              <a:p>
                <a:pPr>
                  <a:spcBef>
                    <a:spcPct val="50000"/>
                  </a:spcBef>
                </a:pPr>
                <a:r>
                  <a:rPr kumimoji="1" lang="en-US" sz="1600" b="1" dirty="0">
                    <a:solidFill>
                      <a:srgbClr val="000000"/>
                    </a:solidFill>
                    <a:effectLst/>
                    <a:latin typeface="Arial (W1)" pitchFamily="34" charset="0"/>
                  </a:rPr>
                  <a:t>Step 2. </a:t>
                </a:r>
                <a:r>
                  <a:rPr kumimoji="1" lang="en-US" sz="1400" dirty="0">
                    <a:solidFill>
                      <a:srgbClr val="000000"/>
                    </a:solidFill>
                    <a:effectLst/>
                    <a:latin typeface="Times New Roman" pitchFamily="18" charset="0"/>
                  </a:rPr>
                  <a:t>The Webmaster creates a link between the CGI program and Web page. When a user displays the Web page, the CGI program automatically starts.</a:t>
                </a:r>
              </a:p>
            </p:txBody>
          </p:sp>
          <p:pic>
            <p:nvPicPr>
              <p:cNvPr id="27" name="Picture 47"/>
              <p:cNvPicPr>
                <a:picLocks noChangeAspect="1" noChangeArrowheads="1"/>
              </p:cNvPicPr>
              <p:nvPr/>
            </p:nvPicPr>
            <p:blipFill>
              <a:blip r:embed="rId4" cstate="print"/>
              <a:srcRect/>
              <a:stretch>
                <a:fillRect/>
              </a:stretch>
            </p:blipFill>
            <p:spPr bwMode="auto">
              <a:xfrm>
                <a:off x="2304" y="1728"/>
                <a:ext cx="1488" cy="1116"/>
              </a:xfrm>
              <a:prstGeom prst="rect">
                <a:avLst/>
              </a:prstGeom>
              <a:noFill/>
            </p:spPr>
          </p:pic>
        </p:grpSp>
        <p:grpSp>
          <p:nvGrpSpPr>
            <p:cNvPr id="31" name="Group 50"/>
            <p:cNvGrpSpPr>
              <a:grpSpLocks/>
            </p:cNvGrpSpPr>
            <p:nvPr/>
          </p:nvGrpSpPr>
          <p:grpSpPr bwMode="auto">
            <a:xfrm>
              <a:off x="152400" y="4651376"/>
              <a:ext cx="3886200" cy="1846263"/>
              <a:chOff x="96" y="2930"/>
              <a:chExt cx="2448" cy="1163"/>
            </a:xfrm>
          </p:grpSpPr>
          <p:sp>
            <p:nvSpPr>
              <p:cNvPr id="29" name="Rectangle 37"/>
              <p:cNvSpPr>
                <a:spLocks noChangeArrowheads="1"/>
              </p:cNvSpPr>
              <p:nvPr/>
            </p:nvSpPr>
            <p:spPr bwMode="auto">
              <a:xfrm>
                <a:off x="1488" y="2930"/>
                <a:ext cx="1056" cy="1163"/>
              </a:xfrm>
              <a:prstGeom prst="rect">
                <a:avLst/>
              </a:prstGeom>
              <a:noFill/>
              <a:ln w="9525">
                <a:noFill/>
                <a:miter lim="800000"/>
                <a:headEnd/>
                <a:tailEnd/>
              </a:ln>
              <a:effectLst/>
            </p:spPr>
            <p:txBody>
              <a:bodyPr>
                <a:spAutoFit/>
              </a:bodyPr>
              <a:lstStyle/>
              <a:p>
                <a:pPr>
                  <a:spcBef>
                    <a:spcPct val="50000"/>
                  </a:spcBef>
                </a:pPr>
                <a:r>
                  <a:rPr kumimoji="1" lang="en-US" sz="1600" b="1" dirty="0">
                    <a:solidFill>
                      <a:srgbClr val="000000"/>
                    </a:solidFill>
                    <a:effectLst/>
                    <a:latin typeface="Arial (W1)" pitchFamily="34" charset="0"/>
                  </a:rPr>
                  <a:t>Step 4. </a:t>
                </a:r>
                <a:r>
                  <a:rPr kumimoji="1" lang="en-US" sz="1400" dirty="0">
                    <a:solidFill>
                      <a:srgbClr val="000000"/>
                    </a:solidFill>
                    <a:effectLst/>
                    <a:latin typeface="Times New Roman" pitchFamily="18" charset="0"/>
                  </a:rPr>
                  <a:t>The CGI program receives information from the database, assembles it in an HTML format, and sends it to the user’s Web browser.</a:t>
                </a:r>
              </a:p>
            </p:txBody>
          </p:sp>
          <p:pic>
            <p:nvPicPr>
              <p:cNvPr id="30" name="Picture 49"/>
              <p:cNvPicPr>
                <a:picLocks noChangeAspect="1" noChangeArrowheads="1"/>
              </p:cNvPicPr>
              <p:nvPr/>
            </p:nvPicPr>
            <p:blipFill>
              <a:blip r:embed="rId5" cstate="print"/>
              <a:srcRect/>
              <a:stretch>
                <a:fillRect/>
              </a:stretch>
            </p:blipFill>
            <p:spPr bwMode="auto">
              <a:xfrm>
                <a:off x="96" y="2953"/>
                <a:ext cx="1344" cy="1015"/>
              </a:xfrm>
              <a:prstGeom prst="rect">
                <a:avLst/>
              </a:prstGeom>
              <a:noFill/>
            </p:spPr>
          </p:pic>
        </p:gr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CGI Works</a:t>
            </a:r>
            <a:endParaRPr lang="en-US" dirty="0"/>
          </a:p>
        </p:txBody>
      </p:sp>
      <p:sp>
        <p:nvSpPr>
          <p:cNvPr id="3" name="Content Placeholder 2"/>
          <p:cNvSpPr>
            <a:spLocks noGrp="1"/>
          </p:cNvSpPr>
          <p:nvPr>
            <p:ph idx="1"/>
          </p:nvPr>
        </p:nvSpPr>
        <p:spPr>
          <a:xfrm>
            <a:off x="304800" y="1066800"/>
            <a:ext cx="8534400" cy="533400"/>
          </a:xfrm>
        </p:spPr>
        <p:txBody>
          <a:bodyPr/>
          <a:lstStyle/>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52400" y="1152914"/>
            <a:ext cx="8001000" cy="5552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Page Development</a:t>
            </a:r>
            <a:endParaRPr lang="en-US" dirty="0"/>
          </a:p>
        </p:txBody>
      </p:sp>
      <p:sp>
        <p:nvSpPr>
          <p:cNvPr id="3" name="Content Placeholder 2"/>
          <p:cNvSpPr>
            <a:spLocks noGrp="1"/>
          </p:cNvSpPr>
          <p:nvPr>
            <p:ph idx="1"/>
          </p:nvPr>
        </p:nvSpPr>
        <p:spPr>
          <a:xfrm>
            <a:off x="304800" y="1066800"/>
            <a:ext cx="8534400" cy="5410200"/>
          </a:xfrm>
        </p:spPr>
        <p:txBody>
          <a:bodyPr/>
          <a:lstStyle/>
          <a:p>
            <a:r>
              <a:rPr lang="en-US" dirty="0" smtClean="0"/>
              <a:t>Programmers write scripts, applets, </a:t>
            </a:r>
            <a:r>
              <a:rPr lang="en-US" dirty="0" err="1" smtClean="0"/>
              <a:t>servlets</a:t>
            </a:r>
            <a:r>
              <a:rPr lang="en-US" dirty="0" smtClean="0"/>
              <a:t>, or ActiveX controls using a variety of languages</a:t>
            </a:r>
          </a:p>
          <a:p>
            <a:pPr lvl="1"/>
            <a:r>
              <a:rPr lang="en-US" dirty="0" smtClean="0">
                <a:solidFill>
                  <a:srgbClr val="0000CC"/>
                </a:solidFill>
              </a:rPr>
              <a:t>Java script </a:t>
            </a:r>
            <a:r>
              <a:rPr lang="en-US" dirty="0" smtClean="0"/>
              <a:t>—adds dynamic content and interactive elements to Web page</a:t>
            </a:r>
          </a:p>
          <a:p>
            <a:pPr lvl="1"/>
            <a:r>
              <a:rPr lang="en-US" dirty="0" smtClean="0">
                <a:solidFill>
                  <a:srgbClr val="0000CC"/>
                </a:solidFill>
              </a:rPr>
              <a:t>Perl</a:t>
            </a:r>
            <a:r>
              <a:rPr lang="en-US" dirty="0" smtClean="0"/>
              <a:t> (Practical Extraction and Report Language)—has powerful text processing capabilities</a:t>
            </a:r>
          </a:p>
          <a:p>
            <a:pPr lvl="1"/>
            <a:r>
              <a:rPr lang="en-US" dirty="0" smtClean="0">
                <a:solidFill>
                  <a:srgbClr val="0000CC"/>
                </a:solidFill>
              </a:rPr>
              <a:t>VB Script </a:t>
            </a:r>
            <a:r>
              <a:rPr lang="en-US" dirty="0" smtClean="0"/>
              <a:t>(Visual Basic, Scripting Edition)—adds intelligence and interactivity to Web page</a:t>
            </a:r>
          </a:p>
          <a:p>
            <a:pPr lvl="1"/>
            <a:r>
              <a:rPr lang="en-US" dirty="0" smtClean="0"/>
              <a:t>PHP (Preprocessor Hypertext)</a:t>
            </a:r>
          </a:p>
          <a:p>
            <a:pPr lvl="1"/>
            <a:r>
              <a:rPr lang="en-US" dirty="0" err="1" smtClean="0"/>
              <a:t>Rexx</a:t>
            </a:r>
            <a:endParaRPr lang="en-US" dirty="0" smtClean="0"/>
          </a:p>
          <a:p>
            <a:pPr lvl="1"/>
            <a:r>
              <a:rPr lang="en-US" dirty="0" err="1" smtClean="0"/>
              <a:t>Tcl</a:t>
            </a: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304800"/>
            <a:ext cx="8305800" cy="685800"/>
          </a:xfrm>
        </p:spPr>
        <p:txBody>
          <a:bodyPr/>
          <a:lstStyle/>
          <a:p>
            <a:pPr eaLnBrk="1" hangingPunct="1"/>
            <a:r>
              <a:rPr lang="en-US" smtClean="0"/>
              <a:t>WWW Development Languages</a:t>
            </a:r>
          </a:p>
        </p:txBody>
      </p:sp>
      <p:sp>
        <p:nvSpPr>
          <p:cNvPr id="52227" name="Rectangle 3"/>
          <p:cNvSpPr>
            <a:spLocks noGrp="1" noChangeArrowheads="1"/>
          </p:cNvSpPr>
          <p:nvPr>
            <p:ph idx="1"/>
          </p:nvPr>
        </p:nvSpPr>
        <p:spPr/>
        <p:txBody>
          <a:bodyPr/>
          <a:lstStyle/>
          <a:p>
            <a:pPr eaLnBrk="1" hangingPunct="1"/>
            <a:r>
              <a:rPr lang="en-US" dirty="0" smtClean="0"/>
              <a:t>Scripting languages</a:t>
            </a:r>
          </a:p>
          <a:p>
            <a:pPr lvl="1" eaLnBrk="1" hangingPunct="1"/>
            <a:r>
              <a:rPr lang="en-US" dirty="0" smtClean="0"/>
              <a:t>Create dynamic web pages</a:t>
            </a:r>
          </a:p>
          <a:p>
            <a:pPr lvl="2" eaLnBrk="1" hangingPunct="1"/>
            <a:r>
              <a:rPr lang="en-US" dirty="0" smtClean="0"/>
              <a:t>Change based on user input</a:t>
            </a:r>
          </a:p>
          <a:p>
            <a:pPr lvl="1" eaLnBrk="1" hangingPunct="1"/>
            <a:r>
              <a:rPr lang="en-US" dirty="0" smtClean="0"/>
              <a:t>HTML can create static pages</a:t>
            </a:r>
          </a:p>
          <a:p>
            <a:pPr lvl="1" eaLnBrk="1" hangingPunct="1"/>
            <a:r>
              <a:rPr lang="en-US" dirty="0" smtClean="0"/>
              <a:t>Page is generated as needed</a:t>
            </a:r>
          </a:p>
          <a:p>
            <a:r>
              <a:rPr lang="en-US" dirty="0" smtClean="0"/>
              <a:t>A script is written that reads from the database</a:t>
            </a:r>
          </a:p>
          <a:p>
            <a:r>
              <a:rPr lang="en-US" dirty="0" smtClean="0"/>
              <a:t>The script then writes the necessary HTML code to display the products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304800"/>
            <a:ext cx="8305800" cy="685800"/>
          </a:xfrm>
        </p:spPr>
        <p:txBody>
          <a:bodyPr/>
          <a:lstStyle/>
          <a:p>
            <a:pPr eaLnBrk="1" hangingPunct="1"/>
            <a:r>
              <a:rPr lang="en-US" dirty="0" smtClean="0"/>
              <a:t>Java Script</a:t>
            </a:r>
          </a:p>
        </p:txBody>
      </p:sp>
      <p:sp>
        <p:nvSpPr>
          <p:cNvPr id="53251" name="Rectangle 3"/>
          <p:cNvSpPr>
            <a:spLocks noGrp="1" noChangeArrowheads="1"/>
          </p:cNvSpPr>
          <p:nvPr>
            <p:ph idx="1"/>
          </p:nvPr>
        </p:nvSpPr>
        <p:spPr>
          <a:xfrm>
            <a:off x="304800" y="1066800"/>
            <a:ext cx="8534400" cy="2895600"/>
          </a:xfrm>
        </p:spPr>
        <p:txBody>
          <a:bodyPr>
            <a:normAutofit fontScale="77500" lnSpcReduction="20000"/>
          </a:bodyPr>
          <a:lstStyle/>
          <a:p>
            <a:r>
              <a:rPr lang="en-US" dirty="0" smtClean="0"/>
              <a:t>Interpreted language that allows a programmer to add dynamic content and interactive elements to a Web page</a:t>
            </a:r>
          </a:p>
          <a:p>
            <a:r>
              <a:rPr lang="en-US" dirty="0" smtClean="0"/>
              <a:t>include alert messages, scrolling text, animations, drop-down menus, data input forms, pop-up windows, interactive quizzes, and mouse rollovers</a:t>
            </a:r>
          </a:p>
          <a:p>
            <a:r>
              <a:rPr lang="en-US" dirty="0" smtClean="0"/>
              <a:t>Works inside of HTML</a:t>
            </a:r>
          </a:p>
          <a:p>
            <a:r>
              <a:rPr lang="en-US" dirty="0" smtClean="0"/>
              <a:t>Page verification and simple animation</a:t>
            </a:r>
          </a:p>
          <a:p>
            <a:r>
              <a:rPr lang="en-US" dirty="0" smtClean="0"/>
              <a:t>Based on Java</a:t>
            </a:r>
          </a:p>
        </p:txBody>
      </p:sp>
      <p:pic>
        <p:nvPicPr>
          <p:cNvPr id="53252" name="Picture 5" descr="nor78902_B1312"/>
          <p:cNvPicPr>
            <a:picLocks noChangeAspect="1" noChangeArrowheads="1"/>
          </p:cNvPicPr>
          <p:nvPr/>
        </p:nvPicPr>
        <p:blipFill>
          <a:blip r:embed="rId2" cstate="print"/>
          <a:srcRect/>
          <a:stretch>
            <a:fillRect/>
          </a:stretch>
        </p:blipFill>
        <p:spPr bwMode="auto">
          <a:xfrm>
            <a:off x="2057400" y="3944938"/>
            <a:ext cx="5181600" cy="276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Computer Program</a:t>
            </a:r>
            <a:endParaRPr lang="en-US" dirty="0"/>
          </a:p>
        </p:txBody>
      </p:sp>
      <p:sp>
        <p:nvSpPr>
          <p:cNvPr id="3" name="Content Placeholder 2"/>
          <p:cNvSpPr>
            <a:spLocks noGrp="1"/>
          </p:cNvSpPr>
          <p:nvPr>
            <p:ph idx="1"/>
          </p:nvPr>
        </p:nvSpPr>
        <p:spPr>
          <a:xfrm>
            <a:off x="304800" y="1066800"/>
            <a:ext cx="8534400" cy="3124200"/>
          </a:xfrm>
        </p:spPr>
        <p:txBody>
          <a:bodyPr>
            <a:normAutofit fontScale="77500" lnSpcReduction="20000"/>
          </a:bodyPr>
          <a:lstStyle/>
          <a:p>
            <a:r>
              <a:rPr lang="en-US" dirty="0" smtClean="0"/>
              <a:t>A </a:t>
            </a:r>
            <a:r>
              <a:rPr lang="en-US" dirty="0" smtClean="0">
                <a:solidFill>
                  <a:srgbClr val="0000CC"/>
                </a:solidFill>
              </a:rPr>
              <a:t>computer program </a:t>
            </a:r>
            <a:r>
              <a:rPr lang="en-US" dirty="0" smtClean="0"/>
              <a:t>is a series of instructions that directs a computer to perform tasks</a:t>
            </a:r>
          </a:p>
          <a:p>
            <a:pPr lvl="1"/>
            <a:r>
              <a:rPr lang="en-US" dirty="0" smtClean="0"/>
              <a:t>Created by a </a:t>
            </a:r>
            <a:r>
              <a:rPr lang="en-US" dirty="0" smtClean="0">
                <a:solidFill>
                  <a:srgbClr val="0000CC"/>
                </a:solidFill>
              </a:rPr>
              <a:t>programmer</a:t>
            </a:r>
            <a:r>
              <a:rPr lang="en-US" b="1" dirty="0" smtClean="0">
                <a:solidFill>
                  <a:srgbClr val="0000CC"/>
                </a:solidFill>
              </a:rPr>
              <a:t> </a:t>
            </a:r>
            <a:r>
              <a:rPr lang="en-US" dirty="0" smtClean="0"/>
              <a:t>using a </a:t>
            </a:r>
            <a:r>
              <a:rPr lang="en-US" dirty="0" smtClean="0">
                <a:solidFill>
                  <a:srgbClr val="0000CC"/>
                </a:solidFill>
              </a:rPr>
              <a:t>programming language</a:t>
            </a:r>
            <a:r>
              <a:rPr lang="en-US" dirty="0" smtClean="0"/>
              <a:t> – used to write instructions</a:t>
            </a:r>
          </a:p>
          <a:p>
            <a:pPr lvl="1"/>
            <a:r>
              <a:rPr lang="en-US" dirty="0" smtClean="0"/>
              <a:t>composed of a main module and sub modules</a:t>
            </a:r>
          </a:p>
          <a:p>
            <a:pPr lvl="1"/>
            <a:r>
              <a:rPr lang="en-US" dirty="0" smtClean="0"/>
              <a:t>These modules are stored as a collection of files; large programs can contain thousands of individual files, each serving a specific purpose. </a:t>
            </a:r>
          </a:p>
          <a:p>
            <a:pPr lvl="1"/>
            <a:r>
              <a:rPr lang="en-US" dirty="0" smtClean="0"/>
              <a:t>Some of the files contain instructions for the computer, while other files contain data</a:t>
            </a:r>
            <a:endParaRPr lang="en-US" dirty="0" smtClean="0">
              <a:solidFill>
                <a:srgbClr val="0000CC"/>
              </a:solidFill>
            </a:endParaRP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040467" y="3886200"/>
            <a:ext cx="6112933" cy="2895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Page Development</a:t>
            </a:r>
            <a:endParaRPr lang="en-US" dirty="0"/>
          </a:p>
        </p:txBody>
      </p:sp>
      <p:sp>
        <p:nvSpPr>
          <p:cNvPr id="3" name="Content Placeholder 2"/>
          <p:cNvSpPr>
            <a:spLocks noGrp="1"/>
          </p:cNvSpPr>
          <p:nvPr>
            <p:ph idx="1"/>
          </p:nvPr>
        </p:nvSpPr>
        <p:spPr>
          <a:xfrm>
            <a:off x="304800" y="1066800"/>
            <a:ext cx="8534400" cy="609600"/>
          </a:xfrm>
        </p:spPr>
        <p:txBody>
          <a:bodyPr>
            <a:normAutofit/>
          </a:bodyPr>
          <a:lstStyle/>
          <a:p>
            <a:r>
              <a:rPr lang="en-US" dirty="0" smtClean="0"/>
              <a:t>Java Script Code and its associated web page</a:t>
            </a:r>
            <a:endParaRPr lang="en-US" dirty="0"/>
          </a:p>
        </p:txBody>
      </p:sp>
      <p:pic>
        <p:nvPicPr>
          <p:cNvPr id="4" name="Content Placeholder 8" descr="Fig13-20.gif"/>
          <p:cNvPicPr>
            <a:picLocks noChangeAspect="1"/>
          </p:cNvPicPr>
          <p:nvPr/>
        </p:nvPicPr>
        <p:blipFill>
          <a:blip r:embed="rId3" cstate="print"/>
          <a:stretch>
            <a:fillRect/>
          </a:stretch>
        </p:blipFill>
        <p:spPr bwMode="auto">
          <a:xfrm>
            <a:off x="194518" y="1905000"/>
            <a:ext cx="8512231"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304800"/>
            <a:ext cx="8305800" cy="685800"/>
          </a:xfrm>
        </p:spPr>
        <p:txBody>
          <a:bodyPr/>
          <a:lstStyle/>
          <a:p>
            <a:pPr eaLnBrk="1" hangingPunct="1"/>
            <a:r>
              <a:rPr lang="en-US" smtClean="0"/>
              <a:t>WWW Development Languages</a:t>
            </a:r>
          </a:p>
        </p:txBody>
      </p:sp>
      <p:sp>
        <p:nvSpPr>
          <p:cNvPr id="54275" name="Rectangle 3"/>
          <p:cNvSpPr>
            <a:spLocks noGrp="1" noChangeArrowheads="1"/>
          </p:cNvSpPr>
          <p:nvPr>
            <p:ph idx="1"/>
          </p:nvPr>
        </p:nvSpPr>
        <p:spPr/>
        <p:txBody>
          <a:bodyPr>
            <a:normAutofit fontScale="92500" lnSpcReduction="10000"/>
          </a:bodyPr>
          <a:lstStyle/>
          <a:p>
            <a:pPr eaLnBrk="1" hangingPunct="1"/>
            <a:r>
              <a:rPr lang="en-US" dirty="0" smtClean="0"/>
              <a:t>Active Server Pages (ASP)</a:t>
            </a:r>
          </a:p>
          <a:p>
            <a:pPr lvl="1" eaLnBrk="1" hangingPunct="1"/>
            <a:r>
              <a:rPr lang="en-US" dirty="0" smtClean="0"/>
              <a:t>Developed by Microsoft</a:t>
            </a:r>
          </a:p>
          <a:p>
            <a:pPr lvl="1" eaLnBrk="1" hangingPunct="1"/>
            <a:r>
              <a:rPr lang="en-US" dirty="0" smtClean="0"/>
              <a:t>Based on Visual Basic</a:t>
            </a:r>
          </a:p>
          <a:p>
            <a:pPr lvl="1" eaLnBrk="1" hangingPunct="1"/>
            <a:r>
              <a:rPr lang="en-US" dirty="0" smtClean="0"/>
              <a:t>Good at connecting to Microsoft databases</a:t>
            </a:r>
          </a:p>
          <a:p>
            <a:pPr lvl="1" eaLnBrk="1" hangingPunct="1"/>
            <a:r>
              <a:rPr lang="en-US" dirty="0" smtClean="0"/>
              <a:t>Runs only on Microsoft servers</a:t>
            </a:r>
          </a:p>
          <a:p>
            <a:r>
              <a:rPr lang="en-US" dirty="0" smtClean="0"/>
              <a:t>Perl</a:t>
            </a:r>
          </a:p>
          <a:p>
            <a:pPr lvl="1"/>
            <a:r>
              <a:rPr lang="en-US" dirty="0" smtClean="0"/>
              <a:t>Old UNIX language</a:t>
            </a:r>
          </a:p>
          <a:p>
            <a:pPr lvl="1"/>
            <a:r>
              <a:rPr lang="en-US" dirty="0" smtClean="0"/>
              <a:t>Found on all Windows and Linux servers</a:t>
            </a:r>
          </a:p>
          <a:p>
            <a:pPr lvl="1"/>
            <a:r>
              <a:rPr lang="en-US" dirty="0" smtClean="0"/>
              <a:t>Excellent web scripting language</a:t>
            </a:r>
          </a:p>
          <a:p>
            <a:r>
              <a:rPr lang="en-US" dirty="0" smtClean="0"/>
              <a:t>Hypertext Pre-Processor (PHP)</a:t>
            </a:r>
          </a:p>
          <a:p>
            <a:pPr lvl="1"/>
            <a:r>
              <a:rPr lang="en-US" dirty="0" smtClean="0"/>
              <a:t>Especially good at connecting to </a:t>
            </a:r>
            <a:r>
              <a:rPr lang="en-US" dirty="0" err="1" smtClean="0"/>
              <a:t>MySQL</a:t>
            </a:r>
            <a:endParaRPr lang="en-US" dirty="0" smtClean="0"/>
          </a:p>
          <a:p>
            <a:pPr lvl="1"/>
            <a:r>
              <a:rPr lang="en-US" dirty="0" smtClean="0"/>
              <a:t>Very popular language</a:t>
            </a:r>
          </a:p>
          <a:p>
            <a:pPr lvl="1"/>
            <a:r>
              <a:rPr lang="en-US" dirty="0" smtClean="0"/>
              <a:t>Runs on UNIX and Windows</a:t>
            </a:r>
          </a:p>
          <a:p>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Web Programming Languages</a:t>
            </a:r>
            <a:endParaRPr lang="en-US" dirty="0"/>
          </a:p>
        </p:txBody>
      </p:sp>
      <p:sp>
        <p:nvSpPr>
          <p:cNvPr id="3" name="Content Placeholder 2"/>
          <p:cNvSpPr>
            <a:spLocks noGrp="1"/>
          </p:cNvSpPr>
          <p:nvPr>
            <p:ph idx="1"/>
          </p:nvPr>
        </p:nvSpPr>
        <p:spPr>
          <a:xfrm>
            <a:off x="304800" y="1066800"/>
            <a:ext cx="8534400" cy="685800"/>
          </a:xfrm>
        </p:spPr>
        <p:txBody>
          <a:bodyPr/>
          <a:lstStyle/>
          <a:p>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844731" y="1219200"/>
            <a:ext cx="6089469" cy="5579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Page Development</a:t>
            </a:r>
            <a:endParaRPr lang="en-US" dirty="0"/>
          </a:p>
        </p:txBody>
      </p:sp>
      <p:sp>
        <p:nvSpPr>
          <p:cNvPr id="3" name="Content Placeholder 2"/>
          <p:cNvSpPr>
            <a:spLocks noGrp="1"/>
          </p:cNvSpPr>
          <p:nvPr>
            <p:ph idx="1"/>
          </p:nvPr>
        </p:nvSpPr>
        <p:spPr>
          <a:xfrm>
            <a:off x="304800" y="1066800"/>
            <a:ext cx="8534400" cy="685800"/>
          </a:xfrm>
        </p:spPr>
        <p:txBody>
          <a:bodyPr/>
          <a:lstStyle/>
          <a:p>
            <a:endParaRPr lang="en-US" dirty="0"/>
          </a:p>
        </p:txBody>
      </p:sp>
      <p:graphicFrame>
        <p:nvGraphicFramePr>
          <p:cNvPr id="5" name="Content Placeholder 6"/>
          <p:cNvGraphicFramePr>
            <a:graphicFrameLocks/>
          </p:cNvGraphicFramePr>
          <p:nvPr/>
        </p:nvGraphicFramePr>
        <p:xfrm>
          <a:off x="152400" y="1600200"/>
          <a:ext cx="8839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graphicEl>
                                              <a:dgm id="{2241C64D-C0C5-46BD-90CC-78DEDF6D6959}"/>
                                            </p:graphicEl>
                                          </p:spTgt>
                                        </p:tgtEl>
                                        <p:attrNameLst>
                                          <p:attrName>style.visibility</p:attrName>
                                        </p:attrNameLst>
                                      </p:cBhvr>
                                      <p:to>
                                        <p:strVal val="visible"/>
                                      </p:to>
                                    </p:set>
                                    <p:animEffect transition="in" filter="dissolve">
                                      <p:cBhvr>
                                        <p:cTn id="7" dur="500"/>
                                        <p:tgtEl>
                                          <p:spTgt spid="5">
                                            <p:graphicEl>
                                              <a:dgm id="{2241C64D-C0C5-46BD-90CC-78DEDF6D6959}"/>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5">
                                            <p:graphicEl>
                                              <a:dgm id="{637F4368-B06D-44E7-8AE6-553DE34793CB}"/>
                                            </p:graphicEl>
                                          </p:spTgt>
                                        </p:tgtEl>
                                        <p:attrNameLst>
                                          <p:attrName>style.visibility</p:attrName>
                                        </p:attrNameLst>
                                      </p:cBhvr>
                                      <p:to>
                                        <p:strVal val="visible"/>
                                      </p:to>
                                    </p:set>
                                    <p:animEffect transition="in" filter="dissolve">
                                      <p:cBhvr>
                                        <p:cTn id="11" dur="500"/>
                                        <p:tgtEl>
                                          <p:spTgt spid="5">
                                            <p:graphicEl>
                                              <a:dgm id="{637F4368-B06D-44E7-8AE6-553DE34793CB}"/>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5">
                                            <p:graphicEl>
                                              <a:dgm id="{0122A30A-61C5-4759-AE1F-5FA67349E392}"/>
                                            </p:graphicEl>
                                          </p:spTgt>
                                        </p:tgtEl>
                                        <p:attrNameLst>
                                          <p:attrName>style.visibility</p:attrName>
                                        </p:attrNameLst>
                                      </p:cBhvr>
                                      <p:to>
                                        <p:strVal val="visible"/>
                                      </p:to>
                                    </p:set>
                                    <p:animEffect transition="in" filter="dissolve">
                                      <p:cBhvr>
                                        <p:cTn id="15" dur="500"/>
                                        <p:tgtEl>
                                          <p:spTgt spid="5">
                                            <p:graphicEl>
                                              <a:dgm id="{0122A30A-61C5-4759-AE1F-5FA67349E3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Page Development</a:t>
            </a:r>
            <a:endParaRPr lang="en-US" dirty="0"/>
          </a:p>
        </p:txBody>
      </p:sp>
      <p:sp>
        <p:nvSpPr>
          <p:cNvPr id="3" name="Content Placeholder 2"/>
          <p:cNvSpPr>
            <a:spLocks noGrp="1"/>
          </p:cNvSpPr>
          <p:nvPr>
            <p:ph idx="1"/>
          </p:nvPr>
        </p:nvSpPr>
        <p:spPr>
          <a:xfrm>
            <a:off x="304800" y="1066800"/>
            <a:ext cx="8534400" cy="1143000"/>
          </a:xfrm>
        </p:spPr>
        <p:txBody>
          <a:bodyPr/>
          <a:lstStyle/>
          <a:p>
            <a:r>
              <a:rPr lang="en-US" dirty="0" smtClean="0"/>
              <a:t>Web 2.0 allows Web sites to provide a means for users to:</a:t>
            </a:r>
          </a:p>
          <a:p>
            <a:endParaRPr lang="en-US" dirty="0"/>
          </a:p>
        </p:txBody>
      </p:sp>
      <p:graphicFrame>
        <p:nvGraphicFramePr>
          <p:cNvPr id="5" name="Diagram 4"/>
          <p:cNvGraphicFramePr/>
          <p:nvPr/>
        </p:nvGraphicFramePr>
        <p:xfrm>
          <a:off x="1524000" y="2667000"/>
          <a:ext cx="60960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graphicEl>
                                              <a:dgm id="{BD596847-AADF-475B-887F-523663A8EC07}"/>
                                            </p:graphicEl>
                                          </p:spTgt>
                                        </p:tgtEl>
                                        <p:attrNameLst>
                                          <p:attrName>style.visibility</p:attrName>
                                        </p:attrNameLst>
                                      </p:cBhvr>
                                      <p:to>
                                        <p:strVal val="visible"/>
                                      </p:to>
                                    </p:set>
                                    <p:animEffect transition="in" filter="dissolve">
                                      <p:cBhvr>
                                        <p:cTn id="7" dur="500"/>
                                        <p:tgtEl>
                                          <p:spTgt spid="5">
                                            <p:graphicEl>
                                              <a:dgm id="{BD596847-AADF-475B-887F-523663A8EC07}"/>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5">
                                            <p:graphicEl>
                                              <a:dgm id="{93496CE2-660A-418E-A40D-DC575C5C1699}"/>
                                            </p:graphicEl>
                                          </p:spTgt>
                                        </p:tgtEl>
                                        <p:attrNameLst>
                                          <p:attrName>style.visibility</p:attrName>
                                        </p:attrNameLst>
                                      </p:cBhvr>
                                      <p:to>
                                        <p:strVal val="visible"/>
                                      </p:to>
                                    </p:set>
                                    <p:animEffect transition="in" filter="dissolve">
                                      <p:cBhvr>
                                        <p:cTn id="11" dur="500"/>
                                        <p:tgtEl>
                                          <p:spTgt spid="5">
                                            <p:graphicEl>
                                              <a:dgm id="{93496CE2-660A-418E-A40D-DC575C5C1699}"/>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5">
                                            <p:graphicEl>
                                              <a:dgm id="{73D169C4-5AB9-4E78-85E3-31219FAFBABF}"/>
                                            </p:graphicEl>
                                          </p:spTgt>
                                        </p:tgtEl>
                                        <p:attrNameLst>
                                          <p:attrName>style.visibility</p:attrName>
                                        </p:attrNameLst>
                                      </p:cBhvr>
                                      <p:to>
                                        <p:strVal val="visible"/>
                                      </p:to>
                                    </p:set>
                                    <p:animEffect transition="in" filter="dissolve">
                                      <p:cBhvr>
                                        <p:cTn id="15" dur="500"/>
                                        <p:tgtEl>
                                          <p:spTgt spid="5">
                                            <p:graphicEl>
                                              <a:dgm id="{73D169C4-5AB9-4E78-85E3-31219FAFBA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Page Development</a:t>
            </a:r>
            <a:endParaRPr lang="en-US" dirty="0"/>
          </a:p>
        </p:txBody>
      </p:sp>
      <p:sp>
        <p:nvSpPr>
          <p:cNvPr id="3" name="Content Placeholder 2"/>
          <p:cNvSpPr>
            <a:spLocks noGrp="1"/>
          </p:cNvSpPr>
          <p:nvPr>
            <p:ph idx="1"/>
          </p:nvPr>
        </p:nvSpPr>
        <p:spPr>
          <a:xfrm>
            <a:off x="304800" y="1066800"/>
            <a:ext cx="8534400" cy="1828800"/>
          </a:xfrm>
        </p:spPr>
        <p:txBody>
          <a:bodyPr/>
          <a:lstStyle/>
          <a:p>
            <a:r>
              <a:rPr lang="en-US" dirty="0" smtClean="0"/>
              <a:t>Most Web 2.0 sites use APIs</a:t>
            </a:r>
          </a:p>
          <a:p>
            <a:pPr lvl="1"/>
            <a:r>
              <a:rPr lang="en-US" dirty="0" smtClean="0"/>
              <a:t>An API enables programmers to interact with an environment such as a Web site or operating system</a:t>
            </a:r>
          </a:p>
        </p:txBody>
      </p:sp>
      <p:pic>
        <p:nvPicPr>
          <p:cNvPr id="4" name="Picture 3" descr="Fig13-21.gif"/>
          <p:cNvPicPr>
            <a:picLocks noChangeAspect="1"/>
          </p:cNvPicPr>
          <p:nvPr/>
        </p:nvPicPr>
        <p:blipFill>
          <a:blip r:embed="rId3" cstate="print"/>
          <a:stretch>
            <a:fillRect/>
          </a:stretch>
        </p:blipFill>
        <p:spPr>
          <a:xfrm>
            <a:off x="2209800" y="2566914"/>
            <a:ext cx="5867400" cy="4062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304800"/>
            <a:ext cx="8305800" cy="685800"/>
          </a:xfrm>
        </p:spPr>
        <p:txBody>
          <a:bodyPr/>
          <a:lstStyle/>
          <a:p>
            <a:r>
              <a:rPr lang="en-US" dirty="0" smtClean="0"/>
              <a:t>Web Authoring Environments</a:t>
            </a:r>
          </a:p>
        </p:txBody>
      </p:sp>
      <p:sp>
        <p:nvSpPr>
          <p:cNvPr id="51203" name="Rectangle 3"/>
          <p:cNvSpPr>
            <a:spLocks noGrp="1" noChangeArrowheads="1"/>
          </p:cNvSpPr>
          <p:nvPr>
            <p:ph idx="1"/>
          </p:nvPr>
        </p:nvSpPr>
        <p:spPr/>
        <p:txBody>
          <a:bodyPr/>
          <a:lstStyle/>
          <a:p>
            <a:r>
              <a:rPr lang="en-US" dirty="0" smtClean="0"/>
              <a:t>Reduces time for creating pages</a:t>
            </a:r>
          </a:p>
          <a:p>
            <a:r>
              <a:rPr lang="en-US" dirty="0" smtClean="0"/>
              <a:t>Tools that simplify web site creation</a:t>
            </a:r>
          </a:p>
          <a:p>
            <a:r>
              <a:rPr lang="en-US" dirty="0" smtClean="0"/>
              <a:t>Macromedia Dream weaver</a:t>
            </a:r>
          </a:p>
          <a:p>
            <a:pPr lvl="1"/>
            <a:r>
              <a:rPr lang="en-US" dirty="0" smtClean="0"/>
              <a:t>Simplifies large sites</a:t>
            </a:r>
          </a:p>
          <a:p>
            <a:pPr lvl="1"/>
            <a:r>
              <a:rPr lang="en-US" dirty="0" smtClean="0"/>
              <a:t>CSS support is exceptional</a:t>
            </a:r>
          </a:p>
          <a:p>
            <a:r>
              <a:rPr lang="en-US" dirty="0" smtClean="0"/>
              <a:t>Microsoft FrontPage simplifies large sites</a:t>
            </a:r>
          </a:p>
          <a:p>
            <a:r>
              <a:rPr lang="en-US" dirty="0" smtClean="0"/>
              <a:t>Macromedia Flash creates web animations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Page Development</a:t>
            </a:r>
            <a:endParaRPr lang="en-US" dirty="0"/>
          </a:p>
        </p:txBody>
      </p:sp>
      <p:sp>
        <p:nvSpPr>
          <p:cNvPr id="3" name="Content Placeholder 2"/>
          <p:cNvSpPr>
            <a:spLocks noGrp="1"/>
          </p:cNvSpPr>
          <p:nvPr>
            <p:ph idx="1"/>
          </p:nvPr>
        </p:nvSpPr>
        <p:spPr>
          <a:xfrm>
            <a:off x="304800" y="1066800"/>
            <a:ext cx="8534400" cy="1600200"/>
          </a:xfrm>
        </p:spPr>
        <p:txBody>
          <a:bodyPr/>
          <a:lstStyle/>
          <a:p>
            <a:r>
              <a:rPr lang="en-US" dirty="0" smtClean="0">
                <a:solidFill>
                  <a:srgbClr val="0000CC"/>
                </a:solidFill>
              </a:rPr>
              <a:t>Web page authoring software </a:t>
            </a:r>
            <a:r>
              <a:rPr lang="en-US" dirty="0" smtClean="0"/>
              <a:t>can create sophisticated Web pages that include images, video, audio, animation, and other effects</a:t>
            </a:r>
          </a:p>
          <a:p>
            <a:endParaRPr lang="en-US" dirty="0"/>
          </a:p>
        </p:txBody>
      </p:sp>
      <p:graphicFrame>
        <p:nvGraphicFramePr>
          <p:cNvPr id="5" name="Diagram 4"/>
          <p:cNvGraphicFramePr/>
          <p:nvPr/>
        </p:nvGraphicFramePr>
        <p:xfrm>
          <a:off x="609600" y="2590800"/>
          <a:ext cx="79248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graphicEl>
                                              <a:dgm id="{82316B03-3F17-4D13-ADE6-5080C22DEAF6}"/>
                                            </p:graphicEl>
                                          </p:spTgt>
                                        </p:tgtEl>
                                        <p:attrNameLst>
                                          <p:attrName>style.visibility</p:attrName>
                                        </p:attrNameLst>
                                      </p:cBhvr>
                                      <p:to>
                                        <p:strVal val="visible"/>
                                      </p:to>
                                    </p:set>
                                    <p:animEffect transition="in" filter="dissolve">
                                      <p:cBhvr>
                                        <p:cTn id="7" dur="500"/>
                                        <p:tgtEl>
                                          <p:spTgt spid="5">
                                            <p:graphicEl>
                                              <a:dgm id="{82316B03-3F17-4D13-ADE6-5080C22DEAF6}"/>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5">
                                            <p:graphicEl>
                                              <a:dgm id="{E994E9B6-5B8F-446B-A4D0-546563A90F17}"/>
                                            </p:graphicEl>
                                          </p:spTgt>
                                        </p:tgtEl>
                                        <p:attrNameLst>
                                          <p:attrName>style.visibility</p:attrName>
                                        </p:attrNameLst>
                                      </p:cBhvr>
                                      <p:to>
                                        <p:strVal val="visible"/>
                                      </p:to>
                                    </p:set>
                                    <p:animEffect transition="in" filter="dissolve">
                                      <p:cBhvr>
                                        <p:cTn id="11" dur="500"/>
                                        <p:tgtEl>
                                          <p:spTgt spid="5">
                                            <p:graphicEl>
                                              <a:dgm id="{E994E9B6-5B8F-446B-A4D0-546563A90F17}"/>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5">
                                            <p:graphicEl>
                                              <a:dgm id="{4F725264-C9F2-4585-AD33-74EDE8DA2275}"/>
                                            </p:graphicEl>
                                          </p:spTgt>
                                        </p:tgtEl>
                                        <p:attrNameLst>
                                          <p:attrName>style.visibility</p:attrName>
                                        </p:attrNameLst>
                                      </p:cBhvr>
                                      <p:to>
                                        <p:strVal val="visible"/>
                                      </p:to>
                                    </p:set>
                                    <p:animEffect transition="in" filter="dissolve">
                                      <p:cBhvr>
                                        <p:cTn id="15" dur="500"/>
                                        <p:tgtEl>
                                          <p:spTgt spid="5">
                                            <p:graphicEl>
                                              <a:dgm id="{4F725264-C9F2-4585-AD33-74EDE8DA2275}"/>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5">
                                            <p:graphicEl>
                                              <a:dgm id="{1BFA8EB8-27FE-4429-80DE-92C3E0721B20}"/>
                                            </p:graphicEl>
                                          </p:spTgt>
                                        </p:tgtEl>
                                        <p:attrNameLst>
                                          <p:attrName>style.visibility</p:attrName>
                                        </p:attrNameLst>
                                      </p:cBhvr>
                                      <p:to>
                                        <p:strVal val="visible"/>
                                      </p:to>
                                    </p:set>
                                    <p:animEffect transition="in" filter="dissolve">
                                      <p:cBhvr>
                                        <p:cTn id="19" dur="500"/>
                                        <p:tgtEl>
                                          <p:spTgt spid="5">
                                            <p:graphicEl>
                                              <a:dgm id="{1BFA8EB8-27FE-4429-80DE-92C3E0721B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Authoring Software</a:t>
            </a:r>
            <a:endParaRPr lang="en-US" dirty="0"/>
          </a:p>
        </p:txBody>
      </p:sp>
      <p:sp>
        <p:nvSpPr>
          <p:cNvPr id="3" name="Content Placeholder 2"/>
          <p:cNvSpPr>
            <a:spLocks noGrp="1"/>
          </p:cNvSpPr>
          <p:nvPr>
            <p:ph idx="1"/>
          </p:nvPr>
        </p:nvSpPr>
        <p:spPr>
          <a:xfrm>
            <a:off x="304800" y="1066800"/>
            <a:ext cx="8534400" cy="3505200"/>
          </a:xfrm>
        </p:spPr>
        <p:txBody>
          <a:bodyPr/>
          <a:lstStyle/>
          <a:p>
            <a:r>
              <a:rPr lang="en-US" dirty="0" smtClean="0">
                <a:solidFill>
                  <a:srgbClr val="0000CC"/>
                </a:solidFill>
              </a:rPr>
              <a:t>Multimedia authoring software </a:t>
            </a:r>
            <a:r>
              <a:rPr lang="en-US" dirty="0" smtClean="0"/>
              <a:t>allows programmers to combine text, graphics, animation, audio, and video in an interactive presentation</a:t>
            </a:r>
          </a:p>
          <a:p>
            <a:r>
              <a:rPr lang="en-US" dirty="0" smtClean="0"/>
              <a:t>Used for Computer-based Training (CBT) and Web-based Training (WBT)</a:t>
            </a:r>
            <a:endParaRPr lang="en-US" dirty="0"/>
          </a:p>
        </p:txBody>
      </p:sp>
      <p:graphicFrame>
        <p:nvGraphicFramePr>
          <p:cNvPr id="5" name="Diagram 4"/>
          <p:cNvGraphicFramePr/>
          <p:nvPr/>
        </p:nvGraphicFramePr>
        <p:xfrm>
          <a:off x="1295400" y="4343400"/>
          <a:ext cx="60960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graphicEl>
                                              <a:dgm id="{9C746396-82B7-46B9-B3FD-E26D6976E279}"/>
                                            </p:graphicEl>
                                          </p:spTgt>
                                        </p:tgtEl>
                                        <p:attrNameLst>
                                          <p:attrName>style.visibility</p:attrName>
                                        </p:attrNameLst>
                                      </p:cBhvr>
                                      <p:to>
                                        <p:strVal val="visible"/>
                                      </p:to>
                                    </p:set>
                                    <p:animEffect transition="in" filter="dissolve">
                                      <p:cBhvr>
                                        <p:cTn id="7" dur="500"/>
                                        <p:tgtEl>
                                          <p:spTgt spid="5">
                                            <p:graphicEl>
                                              <a:dgm id="{9C746396-82B7-46B9-B3FD-E26D6976E279}"/>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5">
                                            <p:graphicEl>
                                              <a:dgm id="{533C7AC0-F438-483E-8FBC-0B90FA19CE85}"/>
                                            </p:graphicEl>
                                          </p:spTgt>
                                        </p:tgtEl>
                                        <p:attrNameLst>
                                          <p:attrName>style.visibility</p:attrName>
                                        </p:attrNameLst>
                                      </p:cBhvr>
                                      <p:to>
                                        <p:strVal val="visible"/>
                                      </p:to>
                                    </p:set>
                                    <p:animEffect transition="in" filter="dissolve">
                                      <p:cBhvr>
                                        <p:cTn id="11" dur="500"/>
                                        <p:tgtEl>
                                          <p:spTgt spid="5">
                                            <p:graphicEl>
                                              <a:dgm id="{533C7AC0-F438-483E-8FBC-0B90FA19CE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Program Development</a:t>
            </a:r>
            <a:endParaRPr lang="en-US" dirty="0"/>
          </a:p>
        </p:txBody>
      </p:sp>
      <p:sp>
        <p:nvSpPr>
          <p:cNvPr id="3" name="Content Placeholder 2"/>
          <p:cNvSpPr>
            <a:spLocks noGrp="1"/>
          </p:cNvSpPr>
          <p:nvPr>
            <p:ph idx="1"/>
          </p:nvPr>
        </p:nvSpPr>
        <p:spPr>
          <a:xfrm>
            <a:off x="304800" y="1066800"/>
            <a:ext cx="8534400" cy="609600"/>
          </a:xfrm>
        </p:spPr>
        <p:txBody>
          <a:bodyPr/>
          <a:lstStyle/>
          <a:p>
            <a:r>
              <a:rPr lang="en-US" dirty="0" smtClean="0"/>
              <a:t>Sample </a:t>
            </a:r>
            <a:r>
              <a:rPr lang="en-US" dirty="0" err="1" smtClean="0"/>
              <a:t>ToolBook</a:t>
            </a:r>
            <a:r>
              <a:rPr lang="en-US" dirty="0" smtClean="0"/>
              <a:t> Application</a:t>
            </a:r>
            <a:endParaRPr lang="en-US" dirty="0"/>
          </a:p>
        </p:txBody>
      </p:sp>
      <p:pic>
        <p:nvPicPr>
          <p:cNvPr id="4" name="Content Placeholder 6" descr="Fig13-22.gif"/>
          <p:cNvPicPr>
            <a:picLocks noChangeAspect="1"/>
          </p:cNvPicPr>
          <p:nvPr/>
        </p:nvPicPr>
        <p:blipFill>
          <a:blip r:embed="rId3" cstate="print"/>
          <a:stretch>
            <a:fillRect/>
          </a:stretch>
        </p:blipFill>
        <p:spPr bwMode="auto">
          <a:xfrm>
            <a:off x="1023755" y="1600200"/>
            <a:ext cx="7096489"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304800"/>
            <a:ext cx="8305800" cy="685800"/>
          </a:xfrm>
        </p:spPr>
        <p:txBody>
          <a:bodyPr/>
          <a:lstStyle/>
          <a:p>
            <a:pPr eaLnBrk="1" hangingPunct="1"/>
            <a:r>
              <a:rPr lang="en-US" smtClean="0"/>
              <a:t>Software Is Stored In Many Files</a:t>
            </a:r>
          </a:p>
        </p:txBody>
      </p:sp>
      <p:sp>
        <p:nvSpPr>
          <p:cNvPr id="6147" name="Rectangle 3"/>
          <p:cNvSpPr>
            <a:spLocks noGrp="1" noChangeArrowheads="1"/>
          </p:cNvSpPr>
          <p:nvPr>
            <p:ph idx="1"/>
          </p:nvPr>
        </p:nvSpPr>
        <p:spPr/>
        <p:txBody>
          <a:bodyPr>
            <a:normAutofit fontScale="92500"/>
          </a:bodyPr>
          <a:lstStyle/>
          <a:p>
            <a:pPr eaLnBrk="1" hangingPunct="1"/>
            <a:r>
              <a:rPr lang="en-US" dirty="0" smtClean="0"/>
              <a:t>Executable files</a:t>
            </a:r>
          </a:p>
          <a:p>
            <a:pPr lvl="1" eaLnBrk="1" hangingPunct="1"/>
            <a:r>
              <a:rPr lang="en-US" dirty="0" smtClean="0"/>
              <a:t>Contain the instructions for the CPU</a:t>
            </a:r>
          </a:p>
          <a:p>
            <a:pPr lvl="1" eaLnBrk="1" hangingPunct="1"/>
            <a:r>
              <a:rPr lang="en-US" dirty="0" smtClean="0"/>
              <a:t>Have extensions of .exe, or .com</a:t>
            </a:r>
          </a:p>
          <a:p>
            <a:r>
              <a:rPr lang="en-US" dirty="0" smtClean="0"/>
              <a:t>Dynamic link libraries</a:t>
            </a:r>
          </a:p>
          <a:p>
            <a:pPr lvl="1"/>
            <a:r>
              <a:rPr lang="en-US" dirty="0" smtClean="0"/>
              <a:t>Partial executable file</a:t>
            </a:r>
          </a:p>
          <a:p>
            <a:pPr lvl="1"/>
            <a:r>
              <a:rPr lang="en-US" dirty="0" smtClean="0"/>
              <a:t>Do not run on its own, instead, its commands are accessed by another running program</a:t>
            </a:r>
          </a:p>
          <a:p>
            <a:pPr lvl="1"/>
            <a:r>
              <a:rPr lang="en-US" dirty="0" smtClean="0"/>
              <a:t>Used to support executable files</a:t>
            </a:r>
          </a:p>
          <a:p>
            <a:pPr lvl="1"/>
            <a:r>
              <a:rPr lang="en-US" dirty="0" smtClean="0"/>
              <a:t>provide programmers with an effective way of breaking large programs into small, replaceable components</a:t>
            </a:r>
          </a:p>
          <a:p>
            <a:pPr lvl="1"/>
            <a:r>
              <a:rPr lang="en-US" dirty="0" smtClean="0"/>
              <a:t>makes the entire program easier to upgrade</a:t>
            </a:r>
          </a:p>
          <a:p>
            <a:pPr lvl="1"/>
            <a:r>
              <a:rPr lang="en-US" dirty="0" smtClean="0"/>
              <a:t>Have .</a:t>
            </a:r>
            <a:r>
              <a:rPr lang="en-US" dirty="0" err="1" smtClean="0"/>
              <a:t>dll</a:t>
            </a:r>
            <a:r>
              <a:rPr lang="en-US" dirty="0" smtClean="0"/>
              <a:t> extensions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Summary I</a:t>
            </a:r>
          </a:p>
        </p:txBody>
      </p:sp>
      <p:sp>
        <p:nvSpPr>
          <p:cNvPr id="9" name="Content Placeholder 8"/>
          <p:cNvSpPr>
            <a:spLocks noGrp="1"/>
          </p:cNvSpPr>
          <p:nvPr>
            <p:ph idx="1"/>
          </p:nvPr>
        </p:nvSpPr>
        <p:spPr>
          <a:xfrm>
            <a:off x="304800" y="1066800"/>
            <a:ext cx="8686800" cy="5486400"/>
          </a:xfrm>
        </p:spPr>
        <p:txBody>
          <a:bodyPr/>
          <a:lstStyle/>
          <a:p>
            <a:r>
              <a:rPr lang="en-US" dirty="0" smtClean="0"/>
              <a:t>Computer Programs</a:t>
            </a:r>
          </a:p>
          <a:p>
            <a:r>
              <a:rPr lang="en-US" dirty="0" smtClean="0"/>
              <a:t>Generation of Languages</a:t>
            </a:r>
          </a:p>
          <a:p>
            <a:pPr lvl="1"/>
            <a:r>
              <a:rPr lang="en-US" dirty="0" smtClean="0"/>
              <a:t>First Generation, Machine</a:t>
            </a:r>
          </a:p>
          <a:p>
            <a:pPr lvl="1"/>
            <a:r>
              <a:rPr lang="en-US" dirty="0" smtClean="0"/>
              <a:t>Second Generation, Assembly</a:t>
            </a:r>
          </a:p>
          <a:p>
            <a:pPr lvl="1"/>
            <a:r>
              <a:rPr lang="en-US" dirty="0" smtClean="0"/>
              <a:t>Third generation, Procedural</a:t>
            </a:r>
          </a:p>
          <a:p>
            <a:pPr lvl="1"/>
            <a:r>
              <a:rPr lang="en-US" dirty="0" smtClean="0"/>
              <a:t>Fourth Generation</a:t>
            </a:r>
          </a:p>
          <a:p>
            <a:pPr lvl="1"/>
            <a:r>
              <a:rPr lang="en-US" dirty="0" smtClean="0"/>
              <a:t>Fifth Generation</a:t>
            </a:r>
          </a:p>
          <a:p>
            <a:r>
              <a:rPr lang="en-US" dirty="0" smtClean="0"/>
              <a:t>Compiler Interpreters</a:t>
            </a:r>
          </a:p>
          <a:p>
            <a:r>
              <a:rPr lang="en-US" dirty="0" smtClean="0"/>
              <a:t>Visual Programming Environments</a:t>
            </a:r>
          </a:p>
          <a:p>
            <a:endParaRPr lang="en-US" dirty="0" smtClean="0"/>
          </a:p>
          <a:p>
            <a:pPr lvl="1"/>
            <a:endParaRPr lang="en-US" dirty="0" smtClean="0"/>
          </a:p>
        </p:txBody>
      </p:sp>
      <p:sp>
        <p:nvSpPr>
          <p:cNvPr id="7" name="Slide Number Placeholder 3"/>
          <p:cNvSpPr txBox="1">
            <a:spLocks/>
          </p:cNvSpPr>
          <p:nvPr/>
        </p:nvSpPr>
        <p:spPr bwMode="auto">
          <a:xfrm>
            <a:off x="8001000" y="6329362"/>
            <a:ext cx="604838"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47E1F-7BB4-41CD-B102-3D0DDA38FA7B}" type="slidenum">
              <a:rPr kumimoji="0" lang="en-U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Summary II</a:t>
            </a:r>
          </a:p>
        </p:txBody>
      </p:sp>
      <p:sp>
        <p:nvSpPr>
          <p:cNvPr id="9" name="Content Placeholder 8"/>
          <p:cNvSpPr>
            <a:spLocks noGrp="1"/>
          </p:cNvSpPr>
          <p:nvPr>
            <p:ph idx="1"/>
          </p:nvPr>
        </p:nvSpPr>
        <p:spPr>
          <a:xfrm>
            <a:off x="304800" y="1066800"/>
            <a:ext cx="8686800" cy="5486400"/>
          </a:xfrm>
        </p:spPr>
        <p:txBody>
          <a:bodyPr/>
          <a:lstStyle/>
          <a:p>
            <a:r>
              <a:rPr lang="en-US" dirty="0" smtClean="0"/>
              <a:t>WWW Development Languages</a:t>
            </a:r>
          </a:p>
          <a:p>
            <a:pPr lvl="1"/>
            <a:r>
              <a:rPr lang="en-US" dirty="0" smtClean="0"/>
              <a:t>HTML, XHTML</a:t>
            </a:r>
          </a:p>
          <a:p>
            <a:pPr lvl="1"/>
            <a:r>
              <a:rPr lang="en-US" dirty="0" smtClean="0"/>
              <a:t>XML</a:t>
            </a:r>
          </a:p>
          <a:p>
            <a:pPr lvl="1"/>
            <a:r>
              <a:rPr lang="en-US" dirty="0" smtClean="0"/>
              <a:t>Extensible HTML (XHTML)</a:t>
            </a:r>
          </a:p>
          <a:p>
            <a:pPr lvl="1"/>
            <a:r>
              <a:rPr lang="en-US" dirty="0" smtClean="0"/>
              <a:t>Extensible Style Sheet Language (XSL)</a:t>
            </a:r>
          </a:p>
          <a:p>
            <a:pPr lvl="1"/>
            <a:r>
              <a:rPr lang="en-US" dirty="0" smtClean="0"/>
              <a:t>Extensible HTML Mobile Profile (XHTML MP)</a:t>
            </a:r>
          </a:p>
          <a:p>
            <a:pPr lvl="1"/>
            <a:r>
              <a:rPr lang="en-US" dirty="0" smtClean="0"/>
              <a:t>CSS</a:t>
            </a:r>
          </a:p>
          <a:p>
            <a:r>
              <a:rPr lang="en-US" dirty="0" smtClean="0"/>
              <a:t>CGI and Scripting Languages</a:t>
            </a:r>
          </a:p>
          <a:p>
            <a:r>
              <a:rPr lang="en-US" dirty="0" smtClean="0"/>
              <a:t>Web </a:t>
            </a:r>
            <a:r>
              <a:rPr lang="en-US" smtClean="0"/>
              <a:t>Page Development</a:t>
            </a:r>
            <a:endParaRPr lang="en-US" dirty="0" smtClean="0"/>
          </a:p>
          <a:p>
            <a:r>
              <a:rPr lang="en-US" dirty="0" smtClean="0"/>
              <a:t>Web Authoring Environments</a:t>
            </a:r>
          </a:p>
          <a:p>
            <a:endParaRPr lang="en-US" dirty="0" smtClean="0"/>
          </a:p>
        </p:txBody>
      </p:sp>
      <p:sp>
        <p:nvSpPr>
          <p:cNvPr id="7" name="Slide Number Placeholder 3"/>
          <p:cNvSpPr txBox="1">
            <a:spLocks/>
          </p:cNvSpPr>
          <p:nvPr/>
        </p:nvSpPr>
        <p:spPr bwMode="auto">
          <a:xfrm>
            <a:off x="8001000" y="6329362"/>
            <a:ext cx="604838"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47E1F-7BB4-41CD-B102-3D0DDA38FA7B}" type="slidenum">
              <a:rPr kumimoji="0" lang="en-U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8305800" cy="685800"/>
          </a:xfrm>
        </p:spPr>
        <p:txBody>
          <a:bodyPr/>
          <a:lstStyle/>
          <a:p>
            <a:pPr eaLnBrk="1" hangingPunct="1"/>
            <a:r>
              <a:rPr lang="en-US" smtClean="0"/>
              <a:t>Software Is Stored In Many Files</a:t>
            </a:r>
          </a:p>
        </p:txBody>
      </p:sp>
      <p:sp>
        <p:nvSpPr>
          <p:cNvPr id="9219" name="Rectangle 3"/>
          <p:cNvSpPr>
            <a:spLocks noGrp="1" noChangeArrowheads="1"/>
          </p:cNvSpPr>
          <p:nvPr>
            <p:ph idx="1"/>
          </p:nvPr>
        </p:nvSpPr>
        <p:spPr>
          <a:xfrm>
            <a:off x="304800" y="1066800"/>
            <a:ext cx="8534400" cy="5791200"/>
          </a:xfrm>
        </p:spPr>
        <p:txBody>
          <a:bodyPr>
            <a:normAutofit lnSpcReduction="10000"/>
          </a:bodyPr>
          <a:lstStyle/>
          <a:p>
            <a:r>
              <a:rPr lang="en-US" dirty="0" smtClean="0"/>
              <a:t>Initialization files</a:t>
            </a:r>
          </a:p>
          <a:p>
            <a:pPr lvl="1"/>
            <a:r>
              <a:rPr lang="en-US" dirty="0" smtClean="0"/>
              <a:t>Contains configuration information, such as the size and starting point of a window, the color of the background, the user's name, and so on</a:t>
            </a:r>
          </a:p>
          <a:p>
            <a:pPr lvl="1"/>
            <a:r>
              <a:rPr lang="en-US" dirty="0" smtClean="0"/>
              <a:t>Help programs start running or contain information that programs can use as they run</a:t>
            </a:r>
          </a:p>
          <a:p>
            <a:pPr lvl="1"/>
            <a:r>
              <a:rPr lang="en-US" dirty="0" smtClean="0"/>
              <a:t>Have a .</a:t>
            </a:r>
            <a:r>
              <a:rPr lang="en-US" dirty="0" err="1" smtClean="0"/>
              <a:t>ini</a:t>
            </a:r>
            <a:r>
              <a:rPr lang="en-US" dirty="0" smtClean="0"/>
              <a:t> extension</a:t>
            </a:r>
          </a:p>
          <a:p>
            <a:pPr lvl="1"/>
            <a:r>
              <a:rPr lang="en-US" dirty="0" smtClean="0"/>
              <a:t>Modern programs use the Window’s registry</a:t>
            </a:r>
          </a:p>
          <a:p>
            <a:pPr eaLnBrk="1" hangingPunct="1"/>
            <a:r>
              <a:rPr lang="en-US" dirty="0" smtClean="0"/>
              <a:t>Help files</a:t>
            </a:r>
          </a:p>
          <a:p>
            <a:pPr lvl="1" eaLnBrk="1" hangingPunct="1"/>
            <a:r>
              <a:rPr lang="en-US" dirty="0" smtClean="0"/>
              <a:t>Contain information about the software</a:t>
            </a:r>
          </a:p>
          <a:p>
            <a:pPr lvl="1" eaLnBrk="1" hangingPunct="1"/>
            <a:r>
              <a:rPr lang="en-US" dirty="0" smtClean="0"/>
              <a:t>Information is indexed and searchable</a:t>
            </a:r>
          </a:p>
          <a:p>
            <a:pPr lvl="1" eaLnBrk="1" hangingPunct="1"/>
            <a:r>
              <a:rPr lang="en-US" dirty="0" smtClean="0"/>
              <a:t>Provides an online manual</a:t>
            </a:r>
          </a:p>
          <a:p>
            <a:pPr lvl="1" eaLnBrk="1" hangingPunct="1"/>
            <a:r>
              <a:rPr lang="en-US" dirty="0" smtClean="0"/>
              <a:t>Have a .</a:t>
            </a:r>
            <a:r>
              <a:rPr lang="en-US" dirty="0" err="1" smtClean="0"/>
              <a:t>chm</a:t>
            </a:r>
            <a:r>
              <a:rPr lang="en-US" dirty="0" smtClean="0"/>
              <a:t> or .</a:t>
            </a:r>
            <a:r>
              <a:rPr lang="en-US" dirty="0" err="1" smtClean="0"/>
              <a:t>hlp</a:t>
            </a:r>
            <a:r>
              <a:rPr lang="en-US" dirty="0" smtClean="0"/>
              <a:t> extension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8305800" cy="685800"/>
          </a:xfrm>
        </p:spPr>
        <p:txBody>
          <a:bodyPr/>
          <a:lstStyle/>
          <a:p>
            <a:pPr eaLnBrk="1" hangingPunct="1"/>
            <a:r>
              <a:rPr lang="en-US" smtClean="0"/>
              <a:t>Software Is Stored In Many Files</a:t>
            </a:r>
          </a:p>
        </p:txBody>
      </p:sp>
      <p:sp>
        <p:nvSpPr>
          <p:cNvPr id="9219" name="Rectangle 3"/>
          <p:cNvSpPr>
            <a:spLocks noGrp="1" noChangeArrowheads="1"/>
          </p:cNvSpPr>
          <p:nvPr>
            <p:ph idx="1"/>
          </p:nvPr>
        </p:nvSpPr>
        <p:spPr/>
        <p:txBody>
          <a:bodyPr>
            <a:normAutofit fontScale="92500" lnSpcReduction="10000"/>
          </a:bodyPr>
          <a:lstStyle/>
          <a:p>
            <a:r>
              <a:rPr lang="en-US" dirty="0" smtClean="0"/>
              <a:t>Batch files</a:t>
            </a:r>
          </a:p>
          <a:p>
            <a:pPr lvl="1"/>
            <a:r>
              <a:rPr lang="en-US" dirty="0" smtClean="0"/>
              <a:t>Used to automate common or repetitive tasks</a:t>
            </a:r>
          </a:p>
          <a:p>
            <a:pPr lvl="1"/>
            <a:r>
              <a:rPr lang="en-US" dirty="0" smtClean="0"/>
              <a:t>A simple program that consists of an unformatted text file containing one or more operating system commands</a:t>
            </a:r>
          </a:p>
          <a:p>
            <a:pPr lvl="1"/>
            <a:r>
              <a:rPr lang="en-US" dirty="0" smtClean="0"/>
              <a:t>Hold a series of OS commands</a:t>
            </a:r>
          </a:p>
          <a:p>
            <a:pPr lvl="1"/>
            <a:r>
              <a:rPr lang="en-US" dirty="0" smtClean="0"/>
              <a:t>When run the commands are executed in a sequence one by one.</a:t>
            </a:r>
          </a:p>
          <a:p>
            <a:pPr lvl="1"/>
            <a:r>
              <a:rPr lang="en-US" dirty="0" smtClean="0"/>
              <a:t>Have a .bat extension</a:t>
            </a:r>
          </a:p>
          <a:p>
            <a:r>
              <a:rPr lang="en-US" dirty="0" smtClean="0"/>
              <a:t>By default, most program files are stored in a folder that bears the application’s name or an abbreviation of it</a:t>
            </a:r>
          </a:p>
          <a:p>
            <a:r>
              <a:rPr lang="en-US" dirty="0" smtClean="0"/>
              <a:t>The </a:t>
            </a:r>
            <a:r>
              <a:rPr lang="en-US" dirty="0" smtClean="0">
                <a:solidFill>
                  <a:srgbClr val="0000CC"/>
                </a:solidFill>
              </a:rPr>
              <a:t>.</a:t>
            </a:r>
            <a:r>
              <a:rPr lang="en-US" dirty="0" err="1" smtClean="0">
                <a:solidFill>
                  <a:srgbClr val="0000CC"/>
                </a:solidFill>
              </a:rPr>
              <a:t>dll</a:t>
            </a:r>
            <a:r>
              <a:rPr lang="en-US" dirty="0" smtClean="0">
                <a:solidFill>
                  <a:srgbClr val="0000CC"/>
                </a:solidFill>
              </a:rPr>
              <a:t> </a:t>
            </a:r>
            <a:r>
              <a:rPr lang="en-US" dirty="0" smtClean="0"/>
              <a:t>files on Window's XP are usually stored in the </a:t>
            </a:r>
            <a:r>
              <a:rPr lang="en-US" dirty="0" smtClean="0">
                <a:solidFill>
                  <a:srgbClr val="0000CC"/>
                </a:solidFill>
              </a:rPr>
              <a:t>c:\windows\system32</a:t>
            </a:r>
            <a:r>
              <a:rPr lang="en-US" dirty="0" smtClean="0"/>
              <a:t> folder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Lecture_15</Template>
  <TotalTime>5836</TotalTime>
  <Words>4108</Words>
  <Application>Microsoft Office PowerPoint</Application>
  <PresentationFormat>On-screen Show (4:3)</PresentationFormat>
  <Paragraphs>534</Paragraphs>
  <Slides>71</Slides>
  <Notes>36</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Edge</vt:lpstr>
      <vt:lpstr>CSC 101 Introduction to Computing  Lecture 28 </vt:lpstr>
      <vt:lpstr>Last Lecture Summary I</vt:lpstr>
      <vt:lpstr>Last Lecture Summary II</vt:lpstr>
      <vt:lpstr>Objectives Overview</vt:lpstr>
      <vt:lpstr>What Is a Computer Program?</vt:lpstr>
      <vt:lpstr>Computer Program</vt:lpstr>
      <vt:lpstr>Software Is Stored In Many Files</vt:lpstr>
      <vt:lpstr>Software Is Stored In Many Files</vt:lpstr>
      <vt:lpstr>Software Is Stored In Many Files</vt:lpstr>
      <vt:lpstr>Hardware/Software Interaction</vt:lpstr>
      <vt:lpstr>Writing Code in an Editor</vt:lpstr>
      <vt:lpstr>First Generation Languages</vt:lpstr>
      <vt:lpstr>Machine Language</vt:lpstr>
      <vt:lpstr>Programming Languages</vt:lpstr>
      <vt:lpstr>Second Generation Languages (2GL)</vt:lpstr>
      <vt:lpstr>Assembly Language</vt:lpstr>
      <vt:lpstr>Third Generation Languages (3GL)</vt:lpstr>
      <vt:lpstr>Procedural Languages</vt:lpstr>
      <vt:lpstr>Compiler</vt:lpstr>
      <vt:lpstr>Interpreter</vt:lpstr>
      <vt:lpstr>Compiler and Interpreter</vt:lpstr>
      <vt:lpstr>Procedural Languages</vt:lpstr>
      <vt:lpstr>Procedural Languages</vt:lpstr>
      <vt:lpstr>Classic Programming Languages</vt:lpstr>
      <vt:lpstr>OO Programming Languages</vt:lpstr>
      <vt:lpstr>C++</vt:lpstr>
      <vt:lpstr>Java</vt:lpstr>
      <vt:lpstr>.NET</vt:lpstr>
      <vt:lpstr>.NET</vt:lpstr>
      <vt:lpstr>Visual Studio</vt:lpstr>
      <vt:lpstr>Visual Studio</vt:lpstr>
      <vt:lpstr>Creating a Visual Basic Program</vt:lpstr>
      <vt:lpstr>Microsoft.NET</vt:lpstr>
      <vt:lpstr>Visual Programming Language</vt:lpstr>
      <vt:lpstr>Visual Programming Environment</vt:lpstr>
      <vt:lpstr>Delphi</vt:lpstr>
      <vt:lpstr>Delphi</vt:lpstr>
      <vt:lpstr>PowerBuilder</vt:lpstr>
      <vt:lpstr>Fourth generation languages (4GL) </vt:lpstr>
      <vt:lpstr>4GL</vt:lpstr>
      <vt:lpstr>Application Generator</vt:lpstr>
      <vt:lpstr>Report Program Generator (RPG)</vt:lpstr>
      <vt:lpstr>Macro</vt:lpstr>
      <vt:lpstr>Macro</vt:lpstr>
      <vt:lpstr>Fifth Generation Languages (5GL)</vt:lpstr>
      <vt:lpstr>WWW Development Languages</vt:lpstr>
      <vt:lpstr>Hyper Text Markup Language (HTML)</vt:lpstr>
      <vt:lpstr>Extensible Markup Language (XML)</vt:lpstr>
      <vt:lpstr>WWW Development Languages</vt:lpstr>
      <vt:lpstr>XHTML Code</vt:lpstr>
      <vt:lpstr>Web Page Development</vt:lpstr>
      <vt:lpstr>Web Page Development</vt:lpstr>
      <vt:lpstr>Web Page Development</vt:lpstr>
      <vt:lpstr>Web Page Development</vt:lpstr>
      <vt:lpstr>Common Gateway Interface </vt:lpstr>
      <vt:lpstr>How CGI Works</vt:lpstr>
      <vt:lpstr>Web Page Development</vt:lpstr>
      <vt:lpstr>WWW Development Languages</vt:lpstr>
      <vt:lpstr>Java Script</vt:lpstr>
      <vt:lpstr>Web Page Development</vt:lpstr>
      <vt:lpstr>WWW Development Languages</vt:lpstr>
      <vt:lpstr>Popular Web Programming Languages</vt:lpstr>
      <vt:lpstr>Web Page Development</vt:lpstr>
      <vt:lpstr>Web Page Development</vt:lpstr>
      <vt:lpstr>Web Page Development</vt:lpstr>
      <vt:lpstr>Web Authoring Environments</vt:lpstr>
      <vt:lpstr>Web Page Development</vt:lpstr>
      <vt:lpstr>Multimedia Authoring Software</vt:lpstr>
      <vt:lpstr>Multimedia Program Development</vt:lpstr>
      <vt:lpstr>Summary I</vt:lpstr>
      <vt:lpstr>Summary II</vt:lpstr>
    </vt:vector>
  </TitlesOfParts>
  <Company>Cottrell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subject>Introduction to Computing</dc:subject>
  <dc:creator>Dr. Iftikhar Azim Niaz</dc:creator>
  <cp:lastModifiedBy>NTS</cp:lastModifiedBy>
  <cp:revision>483</cp:revision>
  <dcterms:created xsi:type="dcterms:W3CDTF">2004-10-06T00:41:44Z</dcterms:created>
  <dcterms:modified xsi:type="dcterms:W3CDTF">2012-06-25T11:36:03Z</dcterms:modified>
</cp:coreProperties>
</file>