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42"/>
  </p:notesMasterIdLst>
  <p:sldIdLst>
    <p:sldId id="306" r:id="rId2"/>
    <p:sldId id="378" r:id="rId3"/>
    <p:sldId id="377" r:id="rId4"/>
    <p:sldId id="458" r:id="rId5"/>
    <p:sldId id="459" r:id="rId6"/>
    <p:sldId id="442" r:id="rId7"/>
    <p:sldId id="443" r:id="rId8"/>
    <p:sldId id="444" r:id="rId9"/>
    <p:sldId id="460" r:id="rId10"/>
    <p:sldId id="445" r:id="rId11"/>
    <p:sldId id="461" r:id="rId12"/>
    <p:sldId id="465" r:id="rId13"/>
    <p:sldId id="466" r:id="rId14"/>
    <p:sldId id="462" r:id="rId15"/>
    <p:sldId id="464" r:id="rId16"/>
    <p:sldId id="446" r:id="rId17"/>
    <p:sldId id="470" r:id="rId18"/>
    <p:sldId id="447" r:id="rId19"/>
    <p:sldId id="469" r:id="rId20"/>
    <p:sldId id="471" r:id="rId21"/>
    <p:sldId id="472" r:id="rId22"/>
    <p:sldId id="449" r:id="rId23"/>
    <p:sldId id="468" r:id="rId24"/>
    <p:sldId id="450" r:id="rId25"/>
    <p:sldId id="473" r:id="rId26"/>
    <p:sldId id="474" r:id="rId27"/>
    <p:sldId id="451" r:id="rId28"/>
    <p:sldId id="452" r:id="rId29"/>
    <p:sldId id="453" r:id="rId30"/>
    <p:sldId id="454" r:id="rId31"/>
    <p:sldId id="455" r:id="rId32"/>
    <p:sldId id="456" r:id="rId33"/>
    <p:sldId id="476" r:id="rId34"/>
    <p:sldId id="477" r:id="rId35"/>
    <p:sldId id="478" r:id="rId36"/>
    <p:sldId id="457" r:id="rId37"/>
    <p:sldId id="475" r:id="rId38"/>
    <p:sldId id="480" r:id="rId39"/>
    <p:sldId id="479" r:id="rId40"/>
    <p:sldId id="441"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CC"/>
    <a:srgbClr val="000099"/>
    <a:srgbClr val="006600"/>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93642" autoAdjust="0"/>
  </p:normalViewPr>
  <p:slideViewPr>
    <p:cSldViewPr>
      <p:cViewPr varScale="1">
        <p:scale>
          <a:sx n="59" d="100"/>
          <a:sy n="59" d="100"/>
        </p:scale>
        <p:origin x="-1212"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5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pPr>
              <a:defRPr/>
            </a:pPr>
            <a:endParaRPr lang="en-US" altLang="zh-TW"/>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endParaRPr lang="en-US" altLang="zh-TW"/>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pPr>
              <a:defRPr/>
            </a:pPr>
            <a:endParaRPr lang="en-US" altLang="zh-TW"/>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pPr>
              <a:defRPr/>
            </a:pPr>
            <a:fld id="{9E1B2F9A-186B-4AC8-B273-1CDEBB29F7E8}"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2</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3</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6DE0828-41B9-4117-8EEC-60AFD36F04A0}" type="slidenum">
              <a:rPr lang="en-US" smtClean="0"/>
              <a:pPr/>
              <a:t>7</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b="1" i="1" dirty="0" smtClean="0">
                <a:cs typeface="Times New Roman" pitchFamily="18" charset="0"/>
              </a:rPr>
              <a:t>Teaching Tip</a:t>
            </a:r>
          </a:p>
          <a:p>
            <a:pPr eaLnBrk="1" hangingPunct="1"/>
            <a:r>
              <a:rPr lang="en-US" dirty="0" smtClean="0">
                <a:cs typeface="Times" pitchFamily="18" charset="0"/>
              </a:rPr>
              <a:t>Figure 4B.5 on page 163 provides an excellent rendering of how the print head works. Be sure to refer to the image as you teach.</a:t>
            </a:r>
            <a:r>
              <a:rPr lang="en-US"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6DE0828-41B9-4117-8EEC-60AFD36F04A0}" type="slidenum">
              <a:rPr lang="en-US" smtClean="0"/>
              <a:pPr/>
              <a:t>9</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b="1" i="1" dirty="0" smtClean="0">
                <a:cs typeface="Times New Roman" pitchFamily="18" charset="0"/>
              </a:rPr>
              <a:t>Teaching Tip</a:t>
            </a:r>
          </a:p>
          <a:p>
            <a:pPr eaLnBrk="1" hangingPunct="1"/>
            <a:r>
              <a:rPr lang="en-US" dirty="0" smtClean="0">
                <a:cs typeface="Times" pitchFamily="18" charset="0"/>
              </a:rPr>
              <a:t>Figure 4B.5 on page 163 provides an excellent rendering of how the print head works. Be sure to refer to the image as you teach.</a:t>
            </a:r>
            <a:r>
              <a:rPr lang="en-US"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9246EE0-8D5A-494B-86B8-DA29423FCAAE}" type="slidenum">
              <a:rPr lang="en-US" smtClean="0"/>
              <a:pPr/>
              <a:t>16</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b="1" i="1" dirty="0" smtClean="0">
                <a:cs typeface="Times New Roman" pitchFamily="18" charset="0"/>
              </a:rPr>
              <a:t>Insider information</a:t>
            </a:r>
          </a:p>
          <a:p>
            <a:pPr eaLnBrk="1" hangingPunct="1"/>
            <a:r>
              <a:rPr lang="en-US" dirty="0" smtClean="0">
                <a:cs typeface="Times" pitchFamily="18" charset="0"/>
              </a:rPr>
              <a:t>Nearly all of the electronics for the printer is kept in the ink cartridge. Thus, when the cartridge is replaced the printing components of the printer are replaced. Refilling cartridges is OK, but should not be reused more than 2-3 times.</a:t>
            </a:r>
            <a:r>
              <a:rPr lang="en-US" dirty="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E3C06D3-EA63-4F55-83FD-B7E37765ACCD}" type="slidenum">
              <a:rPr lang="en-US" smtClean="0"/>
              <a:pPr/>
              <a:t>22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b="1" i="1" smtClean="0">
                <a:cs typeface="Times New Roman" pitchFamily="18" charset="0"/>
              </a:rPr>
              <a:t>Insider information</a:t>
            </a:r>
          </a:p>
          <a:p>
            <a:pPr eaLnBrk="1" hangingPunct="1"/>
            <a:r>
              <a:rPr lang="en-US" smtClean="0">
                <a:cs typeface="Times" pitchFamily="18" charset="0"/>
              </a:rPr>
              <a:t>The laser printer works on a similar process to a photocopier. The first photocopier as we know it today was invented in Astoria NY in 1938 by Chester Carlson and Otto Kornei.</a:t>
            </a:r>
            <a:r>
              <a:rPr 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37</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38</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39</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6781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6" name="Line 9"/>
          <p:cNvSpPr>
            <a:spLocks noChangeShapeType="1"/>
          </p:cNvSpPr>
          <p:nvPr/>
        </p:nvSpPr>
        <p:spPr bwMode="auto">
          <a:xfrm>
            <a:off x="762000" y="1371600"/>
            <a:ext cx="6629400" cy="0"/>
          </a:xfrm>
          <a:prstGeom prst="line">
            <a:avLst/>
          </a:prstGeom>
          <a:noFill/>
          <a:ln w="9525">
            <a:solidFill>
              <a:schemeClr val="tx1"/>
            </a:solidFill>
            <a:round/>
            <a:headEnd/>
            <a:tailEnd/>
          </a:ln>
          <a:effectLst/>
        </p:spPr>
        <p:txBody>
          <a:bodyPr/>
          <a:lstStyle/>
          <a:p>
            <a:pPr>
              <a:defRPr/>
            </a:pPr>
            <a:endParaRPr lang="en-US"/>
          </a:p>
        </p:txBody>
      </p:sp>
      <p:sp>
        <p:nvSpPr>
          <p:cNvPr id="151554" name="Rectangle 2"/>
          <p:cNvSpPr>
            <a:spLocks noGrp="1" noChangeArrowheads="1"/>
          </p:cNvSpPr>
          <p:nvPr>
            <p:ph type="ctrTitle"/>
          </p:nvPr>
        </p:nvSpPr>
        <p:spPr>
          <a:xfrm>
            <a:off x="914401" y="1524000"/>
            <a:ext cx="6477000" cy="1752600"/>
          </a:xfrm>
        </p:spPr>
        <p:txBody>
          <a:bodyPr/>
          <a:lstStyle>
            <a:lvl1pPr>
              <a:defRPr sz="4200"/>
            </a:lvl1pPr>
          </a:lstStyle>
          <a:p>
            <a:r>
              <a:rPr lang="en-US" altLang="en-US" smtClean="0"/>
              <a:t>Click to edit Master title style</a:t>
            </a:r>
            <a:endParaRPr lang="en-US" altLang="en-US" dirty="0"/>
          </a:p>
        </p:txBody>
      </p:sp>
      <p:sp>
        <p:nvSpPr>
          <p:cNvPr id="151555" name="Rectangle 3"/>
          <p:cNvSpPr>
            <a:spLocks noGrp="1" noChangeArrowheads="1"/>
          </p:cNvSpPr>
          <p:nvPr>
            <p:ph type="subTitle" idx="1"/>
          </p:nvPr>
        </p:nvSpPr>
        <p:spPr>
          <a:xfrm>
            <a:off x="838200" y="3962400"/>
            <a:ext cx="5715000" cy="1752600"/>
          </a:xfrm>
        </p:spPr>
        <p:txBody>
          <a:bodyPr/>
          <a:lstStyle>
            <a:lvl1pPr marL="0" indent="0">
              <a:buFont typeface="Wingdings" pitchFamily="2" charset="2"/>
              <a:buNone/>
              <a:defRPr sz="3000"/>
            </a:lvl1pPr>
          </a:lstStyle>
          <a:p>
            <a:r>
              <a:rPr lang="en-US" altLang="en-US" smtClean="0"/>
              <a:t>Click to edit Master subtitle style</a:t>
            </a:r>
            <a:endParaRPr lang="en-US" altLang="en-US" dirty="0"/>
          </a:p>
        </p:txBody>
      </p:sp>
      <p:sp>
        <p:nvSpPr>
          <p:cNvPr id="9" name="Rectangle 6"/>
          <p:cNvSpPr>
            <a:spLocks noGrp="1" noChangeArrowheads="1"/>
          </p:cNvSpPr>
          <p:nvPr>
            <p:ph type="sldNum" sz="quarter" idx="12"/>
          </p:nvPr>
        </p:nvSpPr>
        <p:spPr>
          <a:xfrm>
            <a:off x="6858000" y="6019800"/>
            <a:ext cx="609600" cy="457200"/>
          </a:xfrm>
        </p:spPr>
        <p:txBody>
          <a:bodyPr/>
          <a:lstStyle>
            <a:lvl1pPr>
              <a:defRPr/>
            </a:lvl1pPr>
          </a:lstStyle>
          <a:p>
            <a:pPr>
              <a:defRPr/>
            </a:pPr>
            <a:fld id="{9780756C-F960-4117-80AF-EA23FC974A5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781800" y="6248400"/>
            <a:ext cx="609600" cy="457200"/>
          </a:xfrm>
          <a:ln/>
        </p:spPr>
        <p:txBody>
          <a:bodyPr/>
          <a:lstStyle>
            <a:lvl1pPr>
              <a:defRPr/>
            </a:lvl1pPr>
          </a:lstStyle>
          <a:p>
            <a:pPr>
              <a:defRPr/>
            </a:pPr>
            <a:fld id="{79BF24A9-4361-41B7-92C1-9AF2AB561137}" type="slidenum">
              <a:rPr lang="en-US" altLang="zh-TW" smtClean="0"/>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90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90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629400" y="6248400"/>
            <a:ext cx="609600" cy="457200"/>
          </a:xfrm>
          <a:ln/>
        </p:spPr>
        <p:txBody>
          <a:bodyPr/>
          <a:lstStyle>
            <a:lvl1pPr>
              <a:defRPr/>
            </a:lvl1pPr>
          </a:lstStyle>
          <a:p>
            <a:pPr>
              <a:defRPr/>
            </a:pPr>
            <a:fld id="{E5A9DB6A-25FB-4E81-803F-651DAA872B3C}" type="slidenum">
              <a:rPr lang="en-US" altLang="zh-TW" smtClean="0"/>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911225"/>
          </a:xfrm>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a:xfrm>
            <a:off x="304800" y="1219200"/>
            <a:ext cx="7315200" cy="4835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172200"/>
            <a:ext cx="609600" cy="457200"/>
          </a:xfrm>
          <a:ln/>
        </p:spPr>
        <p:txBody>
          <a:bodyPr/>
          <a:lstStyle>
            <a:lvl1pPr>
              <a:defRPr/>
            </a:lvl1pPr>
          </a:lstStyle>
          <a:p>
            <a:pPr>
              <a:defRPr/>
            </a:pPr>
            <a:fld id="{782E5CB2-9C56-4C4E-9F8A-031E63E2A4DA}" type="slidenum">
              <a:rPr lang="en-US" altLang="zh-TW" smtClean="0"/>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705600" y="6172200"/>
            <a:ext cx="609600" cy="457200"/>
          </a:xfrm>
          <a:ln/>
        </p:spPr>
        <p:txBody>
          <a:bodyPr/>
          <a:lstStyle>
            <a:lvl1pPr>
              <a:defRPr/>
            </a:lvl1pPr>
          </a:lstStyle>
          <a:p>
            <a:pPr>
              <a:defRPr/>
            </a:pPr>
            <a:fld id="{B5335256-ADE6-43D6-A981-2886660B0796}" type="slidenum">
              <a:rPr lang="en-US" altLang="zh-TW" smtClean="0"/>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15200" cy="91122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295400"/>
            <a:ext cx="36576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038600" y="1295400"/>
            <a:ext cx="37338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705600" y="6248400"/>
            <a:ext cx="609600" cy="457200"/>
          </a:xfrm>
          <a:ln/>
        </p:spPr>
        <p:txBody>
          <a:bodyPr/>
          <a:lstStyle>
            <a:lvl1pPr>
              <a:defRPr/>
            </a:lvl1pPr>
          </a:lstStyle>
          <a:p>
            <a:pPr>
              <a:defRPr/>
            </a:pPr>
            <a:fld id="{6CC3D07C-A2AA-4DCB-898C-7A06FADB3426}" type="slidenum">
              <a:rPr lang="en-US" altLang="zh-TW" smtClean="0"/>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62800" cy="9144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14800" y="1535113"/>
            <a:ext cx="3508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4800" y="2174875"/>
            <a:ext cx="3508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858000" y="6172200"/>
            <a:ext cx="609600" cy="457200"/>
          </a:xfrm>
          <a:ln/>
        </p:spPr>
        <p:txBody>
          <a:bodyPr/>
          <a:lstStyle>
            <a:lvl1pPr>
              <a:defRPr/>
            </a:lvl1pPr>
          </a:lstStyle>
          <a:p>
            <a:pPr>
              <a:defRPr/>
            </a:pPr>
            <a:fld id="{7AEA1F95-350B-44FD-9071-F15C296607A9}" type="slidenum">
              <a:rPr lang="en-US" altLang="zh-TW" smtClean="0"/>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629400" y="6248400"/>
            <a:ext cx="609600" cy="457200"/>
          </a:xfrm>
          <a:ln/>
        </p:spPr>
        <p:txBody>
          <a:bodyPr/>
          <a:lstStyle>
            <a:lvl1pPr>
              <a:defRPr/>
            </a:lvl1pPr>
          </a:lstStyle>
          <a:p>
            <a:pPr>
              <a:defRPr/>
            </a:pPr>
            <a:fld id="{923BCABD-A53B-40D1-8502-7FA74BDAE1B7}" type="slidenum">
              <a:rPr lang="en-US" altLang="zh-TW" smtClean="0"/>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705600" y="6248400"/>
            <a:ext cx="609600" cy="457200"/>
          </a:xfrm>
          <a:ln/>
        </p:spPr>
        <p:txBody>
          <a:bodyPr/>
          <a:lstStyle>
            <a:lvl1pPr>
              <a:defRPr/>
            </a:lvl1pPr>
          </a:lstStyle>
          <a:p>
            <a:pPr>
              <a:defRPr/>
            </a:pPr>
            <a:fld id="{F238B59B-AA63-4C56-AB84-1F0DD27CC35E}" type="slidenum">
              <a:rPr lang="en-US" altLang="zh-TW" smtClean="0"/>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629400" y="6248400"/>
            <a:ext cx="609600" cy="457200"/>
          </a:xfrm>
          <a:ln/>
        </p:spPr>
        <p:txBody>
          <a:bodyPr/>
          <a:lstStyle>
            <a:lvl1pPr>
              <a:defRPr/>
            </a:lvl1pPr>
          </a:lstStyle>
          <a:p>
            <a:pPr>
              <a:defRPr/>
            </a:pPr>
            <a:fld id="{A0734743-88B2-4581-A8AA-00F87CBB6250}" type="slidenum">
              <a:rPr lang="en-US" altLang="zh-TW" smtClean="0"/>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629400" y="6248400"/>
            <a:ext cx="609600" cy="457200"/>
          </a:xfrm>
          <a:ln/>
        </p:spPr>
        <p:txBody>
          <a:bodyPr/>
          <a:lstStyle>
            <a:lvl1pPr>
              <a:defRPr/>
            </a:lvl1pPr>
          </a:lstStyle>
          <a:p>
            <a:pPr>
              <a:defRPr/>
            </a:pPr>
            <a:fld id="{95D927B3-C7F7-436C-81B8-22767F4AC886}" type="slidenum">
              <a:rPr lang="en-US" altLang="zh-TW" smtClean="0"/>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8600"/>
            <a:ext cx="7086600" cy="91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3075" name="Rectangle 3"/>
          <p:cNvSpPr>
            <a:spLocks noGrp="1" noChangeArrowheads="1"/>
          </p:cNvSpPr>
          <p:nvPr>
            <p:ph type="body" idx="1"/>
          </p:nvPr>
        </p:nvSpPr>
        <p:spPr bwMode="auto">
          <a:xfrm>
            <a:off x="381000" y="1219200"/>
            <a:ext cx="7162800" cy="4835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0534" name="Rectangle 6"/>
          <p:cNvSpPr>
            <a:spLocks noGrp="1" noChangeArrowheads="1"/>
          </p:cNvSpPr>
          <p:nvPr>
            <p:ph type="sldNum" sz="quarter" idx="4"/>
          </p:nvPr>
        </p:nvSpPr>
        <p:spPr bwMode="auto">
          <a:xfrm>
            <a:off x="381000" y="6172200"/>
            <a:ext cx="609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r>
              <a:rPr lang="en-US" altLang="zh-TW" smtClean="0"/>
              <a:t>1A-</a:t>
            </a:r>
            <a:fld id="{3717DDF7-0656-4DAB-B7F7-5925390E3F8A}" type="slidenum">
              <a:rPr lang="en-US" altLang="zh-TW" smtClean="0"/>
              <a:pPr>
                <a:defRPr/>
              </a:pPr>
              <a:t>‹#›</a:t>
            </a:fld>
            <a:endParaRPr lang="en-US" altLang="zh-TW"/>
          </a:p>
        </p:txBody>
      </p:sp>
      <p:sp>
        <p:nvSpPr>
          <p:cNvPr id="150535" name="Freeform 7"/>
          <p:cNvSpPr>
            <a:spLocks noChangeArrowheads="1"/>
          </p:cNvSpPr>
          <p:nvPr/>
        </p:nvSpPr>
        <p:spPr bwMode="auto">
          <a:xfrm>
            <a:off x="381000" y="228600"/>
            <a:ext cx="71628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150537" name="Line 9"/>
          <p:cNvSpPr>
            <a:spLocks noChangeShapeType="1"/>
          </p:cNvSpPr>
          <p:nvPr/>
        </p:nvSpPr>
        <p:spPr bwMode="auto">
          <a:xfrm>
            <a:off x="762000" y="1066800"/>
            <a:ext cx="67818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rgbClr val="0000CC"/>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Inkjet_printers" TargetMode="External"/><Relationship Id="rId7" Type="http://schemas.openxmlformats.org/officeDocument/2006/relationships/hyperlink" Target="https://en.wikipedia.org/wiki/Plotter" TargetMode="External"/><Relationship Id="rId2" Type="http://schemas.openxmlformats.org/officeDocument/2006/relationships/hyperlink" Target="https://en.wikipedia.org/wiki/Category:Impact_printers" TargetMode="External"/><Relationship Id="rId1" Type="http://schemas.openxmlformats.org/officeDocument/2006/relationships/slideLayout" Target="../slideLayouts/slideLayout2.xml"/><Relationship Id="rId6" Type="http://schemas.openxmlformats.org/officeDocument/2006/relationships/hyperlink" Target="https://en.wikipedia.org/wiki/Solid_ink" TargetMode="External"/><Relationship Id="rId5" Type="http://schemas.openxmlformats.org/officeDocument/2006/relationships/hyperlink" Target="https://en.wikipedia.org/wiki/Dye-sublimation_printer" TargetMode="External"/><Relationship Id="rId4" Type="http://schemas.openxmlformats.org/officeDocument/2006/relationships/hyperlink" Target="https://en.wikipedia.org/wiki/Laser_print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524000"/>
            <a:ext cx="6477000" cy="2819400"/>
          </a:xfrm>
        </p:spPr>
        <p:txBody>
          <a:bodyPr/>
          <a:lstStyle/>
          <a:p>
            <a:pPr algn="ctr"/>
            <a:r>
              <a:rPr lang="en-US" b="1" dirty="0" smtClean="0"/>
              <a:t>CSC 101</a:t>
            </a:r>
            <a:br>
              <a:rPr lang="en-US" b="1" dirty="0" smtClean="0"/>
            </a:br>
            <a:r>
              <a:rPr lang="en-US" b="1" dirty="0" smtClean="0"/>
              <a:t>Introduction to Computing</a:t>
            </a:r>
            <a:br>
              <a:rPr lang="en-US" b="1" dirty="0" smtClean="0"/>
            </a:br>
            <a:r>
              <a:rPr lang="en-US" b="1" dirty="0" smtClean="0"/>
              <a:t/>
            </a:r>
            <a:br>
              <a:rPr lang="en-US" b="1" dirty="0" smtClean="0"/>
            </a:br>
            <a:r>
              <a:rPr lang="en-US" b="1" dirty="0" smtClean="0"/>
              <a:t>Lecture 7</a:t>
            </a:r>
            <a:br>
              <a:rPr lang="en-US" b="1" dirty="0" smtClean="0"/>
            </a:br>
            <a:endParaRPr lang="en-US" b="1" dirty="0"/>
          </a:p>
        </p:txBody>
      </p:sp>
      <p:sp>
        <p:nvSpPr>
          <p:cNvPr id="3" name="Subtitle 2"/>
          <p:cNvSpPr>
            <a:spLocks noGrp="1"/>
          </p:cNvSpPr>
          <p:nvPr>
            <p:ph type="subTitle" idx="1"/>
          </p:nvPr>
        </p:nvSpPr>
        <p:spPr>
          <a:xfrm>
            <a:off x="1447800" y="4648200"/>
            <a:ext cx="5715000" cy="1066800"/>
          </a:xfrm>
        </p:spPr>
        <p:txBody>
          <a:bodyPr/>
          <a:lstStyle/>
          <a:p>
            <a:pPr algn="ctr"/>
            <a:r>
              <a:rPr lang="en-US" dirty="0" smtClean="0"/>
              <a:t>Dr. Iftikhar Azim Niaz</a:t>
            </a:r>
          </a:p>
          <a:p>
            <a:pPr algn="ctr"/>
            <a:r>
              <a:rPr lang="en-US" sz="2400" dirty="0" smtClean="0">
                <a:solidFill>
                  <a:srgbClr val="000099"/>
                </a:solidFill>
              </a:rPr>
              <a:t>ianiaz@comsats.edu.pk</a:t>
            </a:r>
            <a:endParaRPr lang="en-US" sz="2800" dirty="0">
              <a:solidFill>
                <a:srgbClr val="000099"/>
              </a:solidFill>
            </a:endParaRPr>
          </a:p>
        </p:txBody>
      </p:sp>
      <p:sp>
        <p:nvSpPr>
          <p:cNvPr id="4" name="Slide Number Placeholder 3"/>
          <p:cNvSpPr>
            <a:spLocks noGrp="1"/>
          </p:cNvSpPr>
          <p:nvPr>
            <p:ph type="sldNum" sz="quarter" idx="12"/>
          </p:nvPr>
        </p:nvSpPr>
        <p:spPr>
          <a:xfrm>
            <a:off x="6248400" y="6400800"/>
            <a:ext cx="1524000" cy="381000"/>
          </a:xfrm>
        </p:spPr>
        <p:txBody>
          <a:bodyPr/>
          <a:lstStyle/>
          <a:p>
            <a:pPr>
              <a:defRPr/>
            </a:pPr>
            <a:fld id="{9780756C-F960-4117-80AF-EA23FC974A5B}"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228600"/>
            <a:ext cx="7162800" cy="911225"/>
          </a:xfrm>
        </p:spPr>
        <p:txBody>
          <a:bodyPr/>
          <a:lstStyle/>
          <a:p>
            <a:pPr eaLnBrk="1" hangingPunct="1"/>
            <a:r>
              <a:rPr lang="en-US" dirty="0" smtClean="0"/>
              <a:t>How Image is created?</a:t>
            </a:r>
          </a:p>
        </p:txBody>
      </p:sp>
      <p:sp>
        <p:nvSpPr>
          <p:cNvPr id="8" name="Content Placeholder 7"/>
          <p:cNvSpPr>
            <a:spLocks noGrp="1"/>
          </p:cNvSpPr>
          <p:nvPr>
            <p:ph idx="1"/>
          </p:nvPr>
        </p:nvSpPr>
        <p:spPr>
          <a:xfrm>
            <a:off x="304800" y="1219200"/>
            <a:ext cx="7315200" cy="5105400"/>
          </a:xfrm>
        </p:spPr>
        <p:txBody>
          <a:bodyPr>
            <a:normAutofit fontScale="92500"/>
          </a:bodyPr>
          <a:lstStyle/>
          <a:p>
            <a:r>
              <a:rPr lang="en-US" dirty="0" smtClean="0"/>
              <a:t>When pushed out from the duster, the protruding pins’ ends strike a ribbon</a:t>
            </a:r>
          </a:p>
          <a:p>
            <a:pPr lvl="1"/>
            <a:r>
              <a:rPr lang="en-US" dirty="0" smtClean="0"/>
              <a:t>which is held in place between the print head and the paper. </a:t>
            </a:r>
          </a:p>
          <a:p>
            <a:r>
              <a:rPr lang="en-US" dirty="0" smtClean="0"/>
              <a:t>When the pins strike the ribbon, they press ink from the ribbon onto the paper.</a:t>
            </a:r>
          </a:p>
          <a:p>
            <a:r>
              <a:rPr lang="en-US" dirty="0" smtClean="0"/>
              <a:t>More pins that a print head contains, the higher the printer’s resolution</a:t>
            </a:r>
          </a:p>
          <a:p>
            <a:r>
              <a:rPr lang="en-US" dirty="0" smtClean="0"/>
              <a:t>Slowest dot matrix printers create 50 to 70 cps </a:t>
            </a:r>
          </a:p>
          <a:p>
            <a:r>
              <a:rPr lang="en-US" dirty="0" smtClean="0"/>
              <a:t>Fastest more than 500 cps</a:t>
            </a:r>
          </a:p>
          <a:p>
            <a:endParaRPr lang="en-US" dirty="0"/>
          </a:p>
        </p:txBody>
      </p:sp>
      <p:sp>
        <p:nvSpPr>
          <p:cNvPr id="6" name="Slide Number Placeholder 3"/>
          <p:cNvSpPr>
            <a:spLocks noGrp="1"/>
          </p:cNvSpPr>
          <p:nvPr>
            <p:ph type="sldNum" sz="quarter" idx="12"/>
          </p:nvPr>
        </p:nvSpPr>
        <p:spPr bwMode="auto">
          <a:prstGeom prst="rect">
            <a:avLst/>
          </a:prstGeom>
          <a:noFill/>
          <a:ln>
            <a:miter lim="800000"/>
            <a:headEnd/>
            <a:tailEnd/>
          </a:ln>
        </p:spPr>
        <p:txBody>
          <a:bodyPr/>
          <a:lstStyle/>
          <a:p>
            <a:fld id="{0A147E1F-7BB4-41CD-B102-3D0DDA38FA7B}" type="slidenum">
              <a:rPr lang="en-US"/>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smtClean="0"/>
              <a:t>How Image is created?</a:t>
            </a:r>
          </a:p>
        </p:txBody>
      </p:sp>
      <p:pic>
        <p:nvPicPr>
          <p:cNvPr id="10244" name="Picture 6" descr="D:\My Documents\!books\norton im\chapter 4\printheads.tif"/>
          <p:cNvPicPr>
            <a:picLocks noChangeAspect="1" noChangeArrowheads="1"/>
          </p:cNvPicPr>
          <p:nvPr/>
        </p:nvPicPr>
        <p:blipFill>
          <a:blip r:embed="rId2" cstate="print"/>
          <a:srcRect/>
          <a:stretch>
            <a:fillRect/>
          </a:stretch>
        </p:blipFill>
        <p:spPr bwMode="auto">
          <a:xfrm>
            <a:off x="457200" y="1295400"/>
            <a:ext cx="7340600" cy="1619250"/>
          </a:xfrm>
          <a:prstGeom prst="rect">
            <a:avLst/>
          </a:prstGeom>
          <a:noFill/>
          <a:ln w="9525">
            <a:no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457200" y="3200400"/>
            <a:ext cx="5943600" cy="3432175"/>
          </a:xfrm>
          <a:prstGeom prst="rect">
            <a:avLst/>
          </a:prstGeom>
          <a:noFill/>
          <a:ln w="9525">
            <a:noFill/>
            <a:miter lim="800000"/>
            <a:headEnd/>
            <a:tailEnd/>
          </a:ln>
        </p:spPr>
      </p:pic>
      <p:sp>
        <p:nvSpPr>
          <p:cNvPr id="6"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228600"/>
            <a:ext cx="7086600" cy="911225"/>
          </a:xfrm>
        </p:spPr>
        <p:txBody>
          <a:bodyPr/>
          <a:lstStyle/>
          <a:p>
            <a:pPr eaLnBrk="1" hangingPunct="1"/>
            <a:r>
              <a:rPr lang="en-US" dirty="0" smtClean="0"/>
              <a:t>Line Printers</a:t>
            </a:r>
          </a:p>
        </p:txBody>
      </p:sp>
      <p:sp>
        <p:nvSpPr>
          <p:cNvPr id="8" name="Content Placeholder 7"/>
          <p:cNvSpPr>
            <a:spLocks noGrp="1"/>
          </p:cNvSpPr>
          <p:nvPr>
            <p:ph idx="1"/>
          </p:nvPr>
        </p:nvSpPr>
        <p:spPr>
          <a:xfrm>
            <a:off x="304800" y="1143000"/>
            <a:ext cx="4343400" cy="5486400"/>
          </a:xfrm>
        </p:spPr>
        <p:txBody>
          <a:bodyPr>
            <a:normAutofit lnSpcReduction="10000"/>
          </a:bodyPr>
          <a:lstStyle/>
          <a:p>
            <a:r>
              <a:rPr lang="en-US" dirty="0" smtClean="0"/>
              <a:t>Special type of impact printer. </a:t>
            </a:r>
          </a:p>
          <a:p>
            <a:r>
              <a:rPr lang="en-US" dirty="0" smtClean="0"/>
              <a:t>Uses a special wide print head that can print an entire line of text at one time </a:t>
            </a:r>
          </a:p>
          <a:p>
            <a:r>
              <a:rPr lang="en-US" dirty="0" smtClean="0"/>
              <a:t>Do not offer high resolution but are incredibly fast;</a:t>
            </a:r>
          </a:p>
          <a:p>
            <a:r>
              <a:rPr lang="en-US" dirty="0" smtClean="0"/>
              <a:t>Fastest can print 3,000 lines of text per minute.</a:t>
            </a:r>
          </a:p>
          <a:p>
            <a:endParaRPr lang="en-US" dirty="0"/>
          </a:p>
        </p:txBody>
      </p:sp>
      <p:sp>
        <p:nvSpPr>
          <p:cNvPr id="6" name="Slide Number Placeholder 3"/>
          <p:cNvSpPr>
            <a:spLocks noGrp="1"/>
          </p:cNvSpPr>
          <p:nvPr>
            <p:ph type="sldNum" sz="quarter" idx="12"/>
          </p:nvPr>
        </p:nvSpPr>
        <p:spPr bwMode="auto">
          <a:prstGeom prst="rect">
            <a:avLst/>
          </a:prstGeom>
          <a:noFill/>
          <a:ln>
            <a:miter lim="800000"/>
            <a:headEnd/>
            <a:tailEnd/>
          </a:ln>
        </p:spPr>
        <p:txBody>
          <a:bodyPr/>
          <a:lstStyle/>
          <a:p>
            <a:fld id="{0A147E1F-7BB4-41CD-B102-3D0DDA38FA7B}" type="slidenum">
              <a:rPr lang="en-US"/>
              <a:pPr/>
              <a:t>12</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724400" y="1295400"/>
            <a:ext cx="2743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228600"/>
            <a:ext cx="7086600" cy="911225"/>
          </a:xfrm>
        </p:spPr>
        <p:txBody>
          <a:bodyPr/>
          <a:lstStyle/>
          <a:p>
            <a:pPr eaLnBrk="1" hangingPunct="1"/>
            <a:r>
              <a:rPr lang="en-US" dirty="0" smtClean="0"/>
              <a:t>Band Printers</a:t>
            </a:r>
          </a:p>
        </p:txBody>
      </p:sp>
      <p:sp>
        <p:nvSpPr>
          <p:cNvPr id="8" name="Content Placeholder 7"/>
          <p:cNvSpPr>
            <a:spLocks noGrp="1"/>
          </p:cNvSpPr>
          <p:nvPr>
            <p:ph idx="1"/>
          </p:nvPr>
        </p:nvSpPr>
        <p:spPr>
          <a:xfrm>
            <a:off x="304800" y="1143000"/>
            <a:ext cx="4724400" cy="5410200"/>
          </a:xfrm>
        </p:spPr>
        <p:txBody>
          <a:bodyPr>
            <a:normAutofit fontScale="92500" lnSpcReduction="10000"/>
          </a:bodyPr>
          <a:lstStyle/>
          <a:p>
            <a:r>
              <a:rPr lang="en-US" dirty="0" smtClean="0"/>
              <a:t>a rotating band embossed with alphanumeric characters. </a:t>
            </a:r>
          </a:p>
          <a:p>
            <a:r>
              <a:rPr lang="en-US" dirty="0" smtClean="0"/>
              <a:t>machine rotates the band to the desired character then a small hammer taps the band, pressing the character against a ribbon.</a:t>
            </a:r>
          </a:p>
          <a:p>
            <a:r>
              <a:rPr lang="en-US" dirty="0" smtClean="0"/>
              <a:t>Very fast and very robust.</a:t>
            </a:r>
          </a:p>
          <a:p>
            <a:r>
              <a:rPr lang="en-US" dirty="0" smtClean="0"/>
              <a:t>Can generate 2,000 lines of text per minute</a:t>
            </a:r>
          </a:p>
          <a:p>
            <a:endParaRPr lang="en-US" dirty="0"/>
          </a:p>
        </p:txBody>
      </p:sp>
      <p:sp>
        <p:nvSpPr>
          <p:cNvPr id="6" name="Slide Number Placeholder 3"/>
          <p:cNvSpPr>
            <a:spLocks noGrp="1"/>
          </p:cNvSpPr>
          <p:nvPr>
            <p:ph type="sldNum" sz="quarter" idx="12"/>
          </p:nvPr>
        </p:nvSpPr>
        <p:spPr bwMode="auto">
          <a:prstGeom prst="rect">
            <a:avLst/>
          </a:prstGeom>
          <a:noFill/>
          <a:ln>
            <a:miter lim="800000"/>
            <a:headEnd/>
            <a:tailEnd/>
          </a:ln>
        </p:spPr>
        <p:txBody>
          <a:bodyPr/>
          <a:lstStyle/>
          <a:p>
            <a:fld id="{0A147E1F-7BB4-41CD-B102-3D0DDA38FA7B}" type="slidenum">
              <a:rPr lang="en-US"/>
              <a:pPr/>
              <a:t>13</a:t>
            </a:fld>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4876800" y="1371600"/>
            <a:ext cx="3114675"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228600"/>
            <a:ext cx="7086600" cy="911225"/>
          </a:xfrm>
        </p:spPr>
        <p:txBody>
          <a:bodyPr/>
          <a:lstStyle/>
          <a:p>
            <a:pPr eaLnBrk="1" hangingPunct="1"/>
            <a:r>
              <a:rPr lang="en-US" dirty="0" smtClean="0"/>
              <a:t>Impact Printers Advantages</a:t>
            </a:r>
          </a:p>
        </p:txBody>
      </p:sp>
      <p:sp>
        <p:nvSpPr>
          <p:cNvPr id="8" name="Content Placeholder 7"/>
          <p:cNvSpPr>
            <a:spLocks noGrp="1"/>
          </p:cNvSpPr>
          <p:nvPr>
            <p:ph idx="1"/>
          </p:nvPr>
        </p:nvSpPr>
        <p:spPr>
          <a:xfrm>
            <a:off x="304800" y="1143000"/>
            <a:ext cx="7315200" cy="5334000"/>
          </a:xfrm>
        </p:spPr>
        <p:txBody>
          <a:bodyPr>
            <a:normAutofit fontScale="92500" lnSpcReduction="20000"/>
          </a:bodyPr>
          <a:lstStyle/>
          <a:p>
            <a:r>
              <a:rPr lang="en-US" dirty="0" smtClean="0"/>
              <a:t>can print on multi-part stationery </a:t>
            </a:r>
          </a:p>
          <a:p>
            <a:r>
              <a:rPr lang="en-US" dirty="0" smtClean="0"/>
              <a:t>make carbon-copies.</a:t>
            </a:r>
          </a:p>
          <a:p>
            <a:r>
              <a:rPr lang="en-US" dirty="0" smtClean="0"/>
              <a:t>Lowest printing cost per page</a:t>
            </a:r>
          </a:p>
          <a:p>
            <a:r>
              <a:rPr lang="en-US" dirty="0" smtClean="0"/>
              <a:t>As the ink is running out, the printout gradually fades rather than suddenly stopping partway through a job. </a:t>
            </a:r>
          </a:p>
          <a:p>
            <a:r>
              <a:rPr lang="en-US" dirty="0" smtClean="0"/>
              <a:t>Able to use continuous paper rather than requiring individual sheets, making them useful for data logging.</a:t>
            </a:r>
          </a:p>
          <a:p>
            <a:r>
              <a:rPr lang="en-US" dirty="0" smtClean="0"/>
              <a:t>Good, reliable workhorses ideal for use in situations where printed content is more important than quality. </a:t>
            </a:r>
          </a:p>
          <a:p>
            <a:r>
              <a:rPr lang="en-US" dirty="0" smtClean="0"/>
              <a:t>Ink ribbon also does not easily dry out</a:t>
            </a:r>
            <a:endParaRPr lang="en-US" dirty="0"/>
          </a:p>
        </p:txBody>
      </p:sp>
      <p:sp>
        <p:nvSpPr>
          <p:cNvPr id="6" name="Slide Number Placeholder 3"/>
          <p:cNvSpPr>
            <a:spLocks noGrp="1"/>
          </p:cNvSpPr>
          <p:nvPr>
            <p:ph type="sldNum" sz="quarter" idx="12"/>
          </p:nvPr>
        </p:nvSpPr>
        <p:spPr bwMode="auto">
          <a:prstGeom prst="rect">
            <a:avLst/>
          </a:prstGeom>
          <a:noFill/>
          <a:ln>
            <a:miter lim="800000"/>
            <a:headEnd/>
            <a:tailEnd/>
          </a:ln>
        </p:spPr>
        <p:txBody>
          <a:bodyPr/>
          <a:lstStyle/>
          <a:p>
            <a:fld id="{0A147E1F-7BB4-41CD-B102-3D0DDA38FA7B}" type="slidenum">
              <a:rPr lang="en-US"/>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228600"/>
            <a:ext cx="7086600" cy="911225"/>
          </a:xfrm>
        </p:spPr>
        <p:txBody>
          <a:bodyPr/>
          <a:lstStyle/>
          <a:p>
            <a:pPr eaLnBrk="1" hangingPunct="1"/>
            <a:r>
              <a:rPr lang="en-US" dirty="0" smtClean="0"/>
              <a:t>Impact Printers Disadvantages</a:t>
            </a:r>
          </a:p>
        </p:txBody>
      </p:sp>
      <p:sp>
        <p:nvSpPr>
          <p:cNvPr id="8" name="Content Placeholder 7"/>
          <p:cNvSpPr>
            <a:spLocks noGrp="1"/>
          </p:cNvSpPr>
          <p:nvPr>
            <p:ph idx="1"/>
          </p:nvPr>
        </p:nvSpPr>
        <p:spPr>
          <a:xfrm>
            <a:off x="304800" y="1143000"/>
            <a:ext cx="7315200" cy="5334000"/>
          </a:xfrm>
        </p:spPr>
        <p:txBody>
          <a:bodyPr>
            <a:normAutofit lnSpcReduction="10000"/>
          </a:bodyPr>
          <a:lstStyle/>
          <a:p>
            <a:r>
              <a:rPr lang="en-US" dirty="0" smtClean="0"/>
              <a:t>Creates noise when the pins or typeface strike the ribbon to the paper.</a:t>
            </a:r>
          </a:p>
          <a:p>
            <a:r>
              <a:rPr lang="en-US" dirty="0" smtClean="0"/>
              <a:t>Can only print lower-resolution graphics, with limited color performance, limited quality, and lower speeds compared to non-impact printers. </a:t>
            </a:r>
          </a:p>
          <a:p>
            <a:r>
              <a:rPr lang="en-US" smtClean="0"/>
              <a:t>Single-sheet </a:t>
            </a:r>
            <a:r>
              <a:rPr lang="en-US" dirty="0" smtClean="0"/>
              <a:t>paper may have to be wound in and aligned by hand, which is relatively time-consuming</a:t>
            </a:r>
          </a:p>
          <a:p>
            <a:r>
              <a:rPr lang="en-US" dirty="0" smtClean="0"/>
              <a:t>When printing labels on release paper, they are prone to paper jams</a:t>
            </a:r>
          </a:p>
        </p:txBody>
      </p:sp>
      <p:sp>
        <p:nvSpPr>
          <p:cNvPr id="6" name="Slide Number Placeholder 3"/>
          <p:cNvSpPr>
            <a:spLocks noGrp="1"/>
          </p:cNvSpPr>
          <p:nvPr>
            <p:ph type="sldNum" sz="quarter" idx="12"/>
          </p:nvPr>
        </p:nvSpPr>
        <p:spPr bwMode="auto">
          <a:prstGeom prst="rect">
            <a:avLst/>
          </a:prstGeom>
          <a:noFill/>
          <a:ln>
            <a:miter lim="800000"/>
            <a:headEnd/>
            <a:tailEnd/>
          </a:ln>
        </p:spPr>
        <p:txBody>
          <a:bodyPr/>
          <a:lstStyle/>
          <a:p>
            <a:fld id="{0A147E1F-7BB4-41CD-B102-3D0DDA38FA7B}" type="slidenum">
              <a:rPr lang="en-US"/>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dirty="0" smtClean="0"/>
              <a:t>Ink Jet Printers</a:t>
            </a:r>
          </a:p>
        </p:txBody>
      </p:sp>
      <p:sp>
        <p:nvSpPr>
          <p:cNvPr id="11268" name="Rectangle 3"/>
          <p:cNvSpPr>
            <a:spLocks noGrp="1" noChangeArrowheads="1"/>
          </p:cNvSpPr>
          <p:nvPr>
            <p:ph type="body" idx="1"/>
          </p:nvPr>
        </p:nvSpPr>
        <p:spPr>
          <a:xfrm>
            <a:off x="381000" y="1143000"/>
            <a:ext cx="7086600" cy="3352800"/>
          </a:xfrm>
        </p:spPr>
        <p:txBody>
          <a:bodyPr>
            <a:normAutofit lnSpcReduction="10000"/>
          </a:bodyPr>
          <a:lstStyle/>
          <a:p>
            <a:r>
              <a:rPr lang="en-US" dirty="0" smtClean="0"/>
              <a:t>Non-impact printer</a:t>
            </a:r>
          </a:p>
          <a:p>
            <a:r>
              <a:rPr lang="en-US" dirty="0" smtClean="0"/>
              <a:t>Inexpensive home printer</a:t>
            </a:r>
          </a:p>
          <a:p>
            <a:r>
              <a:rPr lang="en-US" dirty="0" smtClean="0"/>
              <a:t>Sprays ink onto paper</a:t>
            </a:r>
          </a:p>
          <a:p>
            <a:r>
              <a:rPr lang="en-US" dirty="0" smtClean="0"/>
              <a:t>Speed measured in pages per minute (</a:t>
            </a:r>
            <a:r>
              <a:rPr lang="en-US" dirty="0" err="1" smtClean="0"/>
              <a:t>ppm</a:t>
            </a:r>
            <a:r>
              <a:rPr lang="en-US" dirty="0" smtClean="0"/>
              <a:t>)</a:t>
            </a:r>
          </a:p>
          <a:p>
            <a:r>
              <a:rPr lang="en-US" dirty="0" smtClean="0"/>
              <a:t>Quality expressed as dots per inch (dpi)</a:t>
            </a:r>
          </a:p>
        </p:txBody>
      </p:sp>
      <p:pic>
        <p:nvPicPr>
          <p:cNvPr id="11269" name="Picture 6"/>
          <p:cNvPicPr>
            <a:picLocks noChangeAspect="1" noChangeArrowheads="1"/>
          </p:cNvPicPr>
          <p:nvPr/>
        </p:nvPicPr>
        <p:blipFill>
          <a:blip r:embed="rId3" cstate="print"/>
          <a:srcRect/>
          <a:stretch>
            <a:fillRect/>
          </a:stretch>
        </p:blipFill>
        <p:spPr bwMode="auto">
          <a:xfrm>
            <a:off x="3886200" y="4148097"/>
            <a:ext cx="2971800" cy="2647150"/>
          </a:xfrm>
          <a:prstGeom prst="rect">
            <a:avLst/>
          </a:prstGeom>
          <a:noFill/>
          <a:ln w="9525">
            <a:noFill/>
            <a:miter lim="800000"/>
            <a:headEnd/>
            <a:tailEnd/>
          </a:ln>
        </p:spPr>
      </p:pic>
      <p:pic>
        <p:nvPicPr>
          <p:cNvPr id="11270" name="Picture 7"/>
          <p:cNvPicPr>
            <a:picLocks noChangeAspect="1" noChangeArrowheads="1"/>
          </p:cNvPicPr>
          <p:nvPr/>
        </p:nvPicPr>
        <p:blipFill>
          <a:blip r:embed="rId4" cstate="print"/>
          <a:srcRect/>
          <a:stretch>
            <a:fillRect/>
          </a:stretch>
        </p:blipFill>
        <p:spPr bwMode="auto">
          <a:xfrm>
            <a:off x="609600" y="4419600"/>
            <a:ext cx="2143125" cy="2143125"/>
          </a:xfrm>
          <a:prstGeom prst="rect">
            <a:avLst/>
          </a:prstGeom>
          <a:noFill/>
          <a:ln w="9525">
            <a:noFill/>
            <a:miter lim="800000"/>
            <a:headEnd/>
            <a:tailEnd/>
          </a:ln>
        </p:spPr>
      </p:pic>
      <p:sp>
        <p:nvSpPr>
          <p:cNvPr id="7"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162800" cy="911225"/>
          </a:xfrm>
        </p:spPr>
        <p:txBody>
          <a:bodyPr/>
          <a:lstStyle/>
          <a:p>
            <a:r>
              <a:rPr lang="en-US" dirty="0" smtClean="0"/>
              <a:t>Working of Ink Jet Printer</a:t>
            </a:r>
            <a:endParaRPr lang="en-US" dirty="0"/>
          </a:p>
        </p:txBody>
      </p:sp>
      <p:sp>
        <p:nvSpPr>
          <p:cNvPr id="3" name="Content Placeholder 2"/>
          <p:cNvSpPr>
            <a:spLocks noGrp="1"/>
          </p:cNvSpPr>
          <p:nvPr>
            <p:ph idx="1"/>
          </p:nvPr>
        </p:nvSpPr>
        <p:spPr>
          <a:xfrm>
            <a:off x="304800" y="1219200"/>
            <a:ext cx="6172200" cy="5333999"/>
          </a:xfrm>
        </p:spPr>
        <p:txBody>
          <a:bodyPr>
            <a:normAutofit/>
          </a:bodyPr>
          <a:lstStyle/>
          <a:p>
            <a:endParaRPr lang="en-US"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17</a:t>
            </a:fld>
            <a:endParaRPr lang="en-US" altLang="zh-TW" dirty="0"/>
          </a:p>
        </p:txBody>
      </p:sp>
      <p:pic>
        <p:nvPicPr>
          <p:cNvPr id="3074" name="Picture 2"/>
          <p:cNvPicPr>
            <a:picLocks noChangeAspect="1" noChangeArrowheads="1"/>
          </p:cNvPicPr>
          <p:nvPr/>
        </p:nvPicPr>
        <p:blipFill>
          <a:blip r:embed="rId2" cstate="print"/>
          <a:srcRect/>
          <a:stretch>
            <a:fillRect/>
          </a:stretch>
        </p:blipFill>
        <p:spPr bwMode="auto">
          <a:xfrm>
            <a:off x="914400" y="1219200"/>
            <a:ext cx="5181600" cy="5244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Ink Jet Printer Working</a:t>
            </a:r>
          </a:p>
        </p:txBody>
      </p:sp>
      <p:pic>
        <p:nvPicPr>
          <p:cNvPr id="12292" name="Picture 5"/>
          <p:cNvPicPr>
            <a:picLocks noChangeAspect="1" noChangeArrowheads="1"/>
          </p:cNvPicPr>
          <p:nvPr/>
        </p:nvPicPr>
        <p:blipFill>
          <a:blip r:embed="rId2" cstate="print"/>
          <a:srcRect/>
          <a:stretch>
            <a:fillRect/>
          </a:stretch>
        </p:blipFill>
        <p:spPr bwMode="auto">
          <a:xfrm>
            <a:off x="304800" y="1219200"/>
            <a:ext cx="7262813" cy="4648200"/>
          </a:xfrm>
          <a:prstGeom prst="rect">
            <a:avLst/>
          </a:prstGeom>
          <a:noFill/>
          <a:ln w="9525">
            <a:noFill/>
            <a:miter lim="800000"/>
            <a:headEnd/>
            <a:tailEnd/>
          </a:ln>
        </p:spPr>
      </p:pic>
      <p:sp>
        <p:nvSpPr>
          <p:cNvPr id="5"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 Jet Printer</a:t>
            </a:r>
            <a:endParaRPr lang="en-US" dirty="0"/>
          </a:p>
        </p:txBody>
      </p:sp>
      <p:sp>
        <p:nvSpPr>
          <p:cNvPr id="3" name="Content Placeholder 2"/>
          <p:cNvSpPr>
            <a:spLocks noGrp="1"/>
          </p:cNvSpPr>
          <p:nvPr>
            <p:ph idx="1"/>
          </p:nvPr>
        </p:nvSpPr>
        <p:spPr>
          <a:xfrm>
            <a:off x="304800" y="1219200"/>
            <a:ext cx="7315200" cy="5257800"/>
          </a:xfrm>
        </p:spPr>
        <p:txBody>
          <a:bodyPr/>
          <a:lstStyle/>
          <a:p>
            <a:r>
              <a:rPr lang="en-US" dirty="0" smtClean="0"/>
              <a:t>Color output common using CMYK</a:t>
            </a:r>
          </a:p>
          <a:p>
            <a:pPr lvl="1"/>
            <a:r>
              <a:rPr lang="en-US" dirty="0" smtClean="0"/>
              <a:t>Cyan, Magenta, yellow, black</a:t>
            </a:r>
          </a:p>
          <a:p>
            <a:r>
              <a:rPr lang="en-US" dirty="0" smtClean="0"/>
              <a:t>Expensive maintenance is rare</a:t>
            </a:r>
          </a:p>
          <a:p>
            <a:r>
              <a:rPr lang="en-US" dirty="0" smtClean="0"/>
              <a:t>Ink cartridge need to be changed</a:t>
            </a:r>
          </a:p>
          <a:p>
            <a:r>
              <a:rPr lang="en-US" dirty="0" smtClean="0"/>
              <a:t>one cartridge for color printing and a separate black-only cartridge for black-and-white printing</a:t>
            </a:r>
          </a:p>
          <a:p>
            <a:r>
              <a:rPr lang="en-US" dirty="0" smtClean="0"/>
              <a:t>often used to print pictures taken with a digital camera</a:t>
            </a:r>
            <a:endParaRPr lang="en-US"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19</a:t>
            </a:fld>
            <a:endParaRPr lang="en-US" altLang="zh-TW"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2</a:t>
            </a:fld>
            <a:endParaRPr lang="en-US" dirty="0"/>
          </a:p>
        </p:txBody>
      </p:sp>
      <p:sp>
        <p:nvSpPr>
          <p:cNvPr id="16387" name="Rectangle 1"/>
          <p:cNvSpPr>
            <a:spLocks noGrp="1" noChangeArrowheads="1"/>
          </p:cNvSpPr>
          <p:nvPr>
            <p:ph type="title" idx="4294967295"/>
          </p:nvPr>
        </p:nvSpPr>
        <p:spPr>
          <a:xfrm>
            <a:off x="381000" y="228600"/>
            <a:ext cx="8534400" cy="8382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Last Lecture Summary I</a:t>
            </a:r>
          </a:p>
        </p:txBody>
      </p:sp>
      <p:sp>
        <p:nvSpPr>
          <p:cNvPr id="5" name="Rectangle 3"/>
          <p:cNvSpPr>
            <a:spLocks noGrp="1" noChangeArrowheads="1"/>
          </p:cNvSpPr>
          <p:nvPr>
            <p:ph idx="1"/>
          </p:nvPr>
        </p:nvSpPr>
        <p:spPr>
          <a:xfrm>
            <a:off x="457200" y="1219200"/>
            <a:ext cx="7315200" cy="5257800"/>
          </a:xfrm>
        </p:spPr>
        <p:txBody>
          <a:bodyPr>
            <a:normAutofit/>
          </a:bodyPr>
          <a:lstStyle/>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6" name="Rectangle 3"/>
          <p:cNvSpPr txBox="1">
            <a:spLocks noChangeArrowheads="1"/>
          </p:cNvSpPr>
          <p:nvPr/>
        </p:nvSpPr>
        <p:spPr bwMode="auto">
          <a:xfrm>
            <a:off x="457200" y="1295400"/>
            <a:ext cx="7315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spcBef>
                <a:spcPct val="20000"/>
              </a:spcBef>
              <a:buClr>
                <a:schemeClr val="accent1"/>
              </a:buClr>
              <a:buSzPct val="65000"/>
              <a:buFont typeface="Wingdings" pitchFamily="2" charset="2"/>
              <a:buChar char="n"/>
              <a:defRPr/>
            </a:pPr>
            <a:r>
              <a:rPr lang="en-US" altLang="zh-TW" sz="3000" kern="0" dirty="0" smtClean="0">
                <a:effectLst/>
                <a:ea typeface="新細明體" pitchFamily="18" charset="-120"/>
              </a:rPr>
              <a:t>Output Devices</a:t>
            </a:r>
          </a:p>
          <a:p>
            <a:pPr marL="342900" lvl="0" indent="-342900">
              <a:spcBef>
                <a:spcPct val="20000"/>
              </a:spcBef>
              <a:buClr>
                <a:schemeClr val="accent1"/>
              </a:buClr>
              <a:buSzPct val="65000"/>
              <a:buFont typeface="Wingdings" pitchFamily="2" charset="2"/>
              <a:buChar char="n"/>
              <a:defRPr/>
            </a:pPr>
            <a:r>
              <a:rPr lang="en-US" altLang="zh-TW" sz="3000" kern="0" dirty="0" smtClean="0">
                <a:effectLst/>
                <a:ea typeface="新細明體" pitchFamily="18" charset="-120"/>
              </a:rPr>
              <a:t>Monitors</a:t>
            </a:r>
          </a:p>
          <a:p>
            <a:pPr marL="800100" lvl="1" indent="-342900">
              <a:spcBef>
                <a:spcPct val="20000"/>
              </a:spcBef>
              <a:buClr>
                <a:srgbClr val="3B812F"/>
              </a:buClr>
              <a:buSzPct val="60000"/>
              <a:buFont typeface="Wingdings" pitchFamily="2" charset="2"/>
              <a:buChar char="q"/>
              <a:defRPr/>
            </a:pPr>
            <a:r>
              <a:rPr lang="en-US" altLang="zh-TW" sz="3000" kern="0" dirty="0" smtClean="0">
                <a:effectLst/>
                <a:ea typeface="新細明體" pitchFamily="18" charset="-120"/>
              </a:rPr>
              <a:t>CRT, LCD, PDP</a:t>
            </a:r>
          </a:p>
          <a:p>
            <a:pPr marL="342900" indent="-342900">
              <a:spcBef>
                <a:spcPct val="20000"/>
              </a:spcBef>
              <a:buClr>
                <a:schemeClr val="accent1"/>
              </a:buClr>
              <a:buSzPct val="65000"/>
              <a:buFont typeface="Wingdings" pitchFamily="2" charset="2"/>
              <a:buChar char="n"/>
              <a:defRPr/>
            </a:pPr>
            <a:r>
              <a:rPr lang="en-US" altLang="zh-TW" sz="3000" kern="0" dirty="0" smtClean="0">
                <a:effectLst/>
                <a:ea typeface="新細明體" pitchFamily="18" charset="-120"/>
              </a:rPr>
              <a:t>Comparing Monitors</a:t>
            </a:r>
          </a:p>
          <a:p>
            <a:pPr marL="800100" lvl="1" indent="-342900">
              <a:spcBef>
                <a:spcPct val="20000"/>
              </a:spcBef>
              <a:buClr>
                <a:srgbClr val="3B812F"/>
              </a:buClr>
              <a:buSzPct val="60000"/>
              <a:buFont typeface="Wingdings" pitchFamily="2" charset="2"/>
              <a:buChar char="q"/>
              <a:defRPr/>
            </a:pPr>
            <a:r>
              <a:rPr lang="en-US" altLang="zh-TW" sz="3000" kern="0" dirty="0" smtClean="0">
                <a:effectLst/>
                <a:ea typeface="新細明體" pitchFamily="18" charset="-120"/>
              </a:rPr>
              <a:t>Size</a:t>
            </a:r>
          </a:p>
          <a:p>
            <a:pPr marL="800100" lvl="1" indent="-342900">
              <a:spcBef>
                <a:spcPct val="20000"/>
              </a:spcBef>
              <a:buClr>
                <a:srgbClr val="3B812F"/>
              </a:buClr>
              <a:buSzPct val="60000"/>
              <a:buFont typeface="Wingdings" pitchFamily="2" charset="2"/>
              <a:buChar char="q"/>
              <a:defRPr/>
            </a:pPr>
            <a:r>
              <a:rPr lang="en-US" altLang="zh-TW" sz="3000" kern="0" dirty="0" smtClean="0">
                <a:effectLst/>
                <a:ea typeface="新細明體" pitchFamily="18" charset="-120"/>
              </a:rPr>
              <a:t>Resolution</a:t>
            </a:r>
          </a:p>
          <a:p>
            <a:pPr marL="800100" lvl="1" indent="-342900">
              <a:spcBef>
                <a:spcPct val="20000"/>
              </a:spcBef>
              <a:buClr>
                <a:srgbClr val="3B812F"/>
              </a:buClr>
              <a:buSzPct val="60000"/>
              <a:buFont typeface="Wingdings" pitchFamily="2" charset="2"/>
              <a:buChar char="q"/>
              <a:defRPr/>
            </a:pPr>
            <a:r>
              <a:rPr lang="en-US" altLang="zh-TW" sz="3000" kern="0" dirty="0" smtClean="0">
                <a:effectLst/>
                <a:ea typeface="新細明體" pitchFamily="18" charset="-120"/>
              </a:rPr>
              <a:t>Refresh rate</a:t>
            </a:r>
          </a:p>
          <a:p>
            <a:pPr marL="800100" lvl="1" indent="-342900">
              <a:spcBef>
                <a:spcPct val="20000"/>
              </a:spcBef>
              <a:buClr>
                <a:srgbClr val="3B812F"/>
              </a:buClr>
              <a:buSzPct val="60000"/>
              <a:buFont typeface="Wingdings" pitchFamily="2" charset="2"/>
              <a:buChar char="q"/>
              <a:defRPr/>
            </a:pPr>
            <a:r>
              <a:rPr lang="en-US" altLang="zh-TW" sz="3000" kern="0" dirty="0" smtClean="0">
                <a:effectLst/>
                <a:ea typeface="新細明體" pitchFamily="18" charset="-120"/>
              </a:rPr>
              <a:t>Dot pitch</a:t>
            </a:r>
          </a:p>
          <a:p>
            <a:pPr marL="342900" indent="-342900">
              <a:spcBef>
                <a:spcPct val="20000"/>
              </a:spcBef>
              <a:buClr>
                <a:schemeClr val="accent1"/>
              </a:buClr>
              <a:buSzPct val="65000"/>
              <a:buFont typeface="Wingdings" pitchFamily="2" charset="2"/>
              <a:buChar char="n"/>
              <a:defRPr/>
            </a:pPr>
            <a:endParaRPr kumimoji="0" lang="en-US" sz="3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 Jet Printer Advantages</a:t>
            </a:r>
            <a:endParaRPr lang="en-US" dirty="0"/>
          </a:p>
        </p:txBody>
      </p:sp>
      <p:sp>
        <p:nvSpPr>
          <p:cNvPr id="3" name="Content Placeholder 2"/>
          <p:cNvSpPr>
            <a:spLocks noGrp="1"/>
          </p:cNvSpPr>
          <p:nvPr>
            <p:ph idx="1"/>
          </p:nvPr>
        </p:nvSpPr>
        <p:spPr>
          <a:xfrm>
            <a:off x="304800" y="1219200"/>
            <a:ext cx="7315200" cy="5257800"/>
          </a:xfrm>
        </p:spPr>
        <p:txBody>
          <a:bodyPr/>
          <a:lstStyle/>
          <a:p>
            <a:r>
              <a:rPr lang="en-US" dirty="0" smtClean="0"/>
              <a:t>Quieter in operation than impact dot matrix </a:t>
            </a:r>
          </a:p>
          <a:p>
            <a:r>
              <a:rPr lang="en-US" dirty="0" smtClean="0"/>
              <a:t>Can print finer, smoother details through higher print head resolution</a:t>
            </a:r>
          </a:p>
          <a:p>
            <a:r>
              <a:rPr lang="en-US" dirty="0" smtClean="0"/>
              <a:t>Photographic-quality printing are widely available.</a:t>
            </a:r>
          </a:p>
          <a:p>
            <a:r>
              <a:rPr lang="en-US" dirty="0" smtClean="0"/>
              <a:t>Practically no warm up time, and </a:t>
            </a:r>
          </a:p>
          <a:p>
            <a:r>
              <a:rPr lang="en-US" dirty="0" smtClean="0"/>
              <a:t>Lower cost per page. </a:t>
            </a:r>
          </a:p>
          <a:p>
            <a:endParaRPr lang="en-US"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20</a:t>
            </a:fld>
            <a:endParaRPr lang="en-US" altLang="zh-TW"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 Jet Printer Disadvantages</a:t>
            </a:r>
            <a:endParaRPr lang="en-US" dirty="0"/>
          </a:p>
        </p:txBody>
      </p:sp>
      <p:sp>
        <p:nvSpPr>
          <p:cNvPr id="3" name="Content Placeholder 2"/>
          <p:cNvSpPr>
            <a:spLocks noGrp="1"/>
          </p:cNvSpPr>
          <p:nvPr>
            <p:ph idx="1"/>
          </p:nvPr>
        </p:nvSpPr>
        <p:spPr>
          <a:xfrm>
            <a:off x="304800" y="1219200"/>
            <a:ext cx="7315200" cy="5257800"/>
          </a:xfrm>
        </p:spPr>
        <p:txBody>
          <a:bodyPr>
            <a:normAutofit lnSpcReduction="10000"/>
          </a:bodyPr>
          <a:lstStyle/>
          <a:p>
            <a:r>
              <a:rPr lang="en-US" dirty="0" smtClean="0"/>
              <a:t>(Original) ink is often very expensive.</a:t>
            </a:r>
          </a:p>
          <a:p>
            <a:r>
              <a:rPr lang="en-US" dirty="0" smtClean="0"/>
              <a:t>Many "intelligent" ink cartridges contain a microchip that communicates the estimated ink level to the printer; </a:t>
            </a:r>
          </a:p>
          <a:p>
            <a:r>
              <a:rPr lang="en-US" dirty="0" smtClean="0"/>
              <a:t>lifetime of inkjet prints produced by aqueous inks is shorter than those produced with solvent-based inkjets</a:t>
            </a:r>
          </a:p>
          <a:p>
            <a:r>
              <a:rPr lang="en-US" dirty="0" smtClean="0"/>
              <a:t>Because the ink is water-soluble, care must be taken with inkjet-printed documents to avoid drop of water</a:t>
            </a:r>
          </a:p>
          <a:p>
            <a:r>
              <a:rPr lang="en-US" smtClean="0"/>
              <a:t>nozzles are prone to clogging</a:t>
            </a:r>
            <a:endParaRPr lang="en-US"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21</a:t>
            </a:fld>
            <a:endParaRPr lang="en-US" altLang="zh-TW"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533400" y="228600"/>
            <a:ext cx="7086600" cy="911225"/>
          </a:xfrm>
        </p:spPr>
        <p:txBody>
          <a:bodyPr/>
          <a:lstStyle/>
          <a:p>
            <a:pPr eaLnBrk="1" hangingPunct="1"/>
            <a:r>
              <a:rPr lang="en-US" dirty="0" smtClean="0"/>
              <a:t>Laser Printer</a:t>
            </a:r>
          </a:p>
        </p:txBody>
      </p:sp>
      <p:sp>
        <p:nvSpPr>
          <p:cNvPr id="14340" name="Rectangle 3"/>
          <p:cNvSpPr>
            <a:spLocks noGrp="1" noChangeArrowheads="1"/>
          </p:cNvSpPr>
          <p:nvPr>
            <p:ph type="body" idx="1"/>
          </p:nvPr>
        </p:nvSpPr>
        <p:spPr>
          <a:xfrm>
            <a:off x="304800" y="1219200"/>
            <a:ext cx="7315200" cy="5257800"/>
          </a:xfrm>
        </p:spPr>
        <p:txBody>
          <a:bodyPr/>
          <a:lstStyle/>
          <a:p>
            <a:r>
              <a:rPr lang="en-US" dirty="0" smtClean="0"/>
              <a:t>Non-impact printer</a:t>
            </a:r>
          </a:p>
          <a:p>
            <a:pPr lvl="1"/>
            <a:r>
              <a:rPr lang="en-US" dirty="0" smtClean="0"/>
              <a:t>Works on a similar process as photocopier</a:t>
            </a:r>
          </a:p>
          <a:p>
            <a:r>
              <a:rPr lang="en-US" dirty="0" smtClean="0"/>
              <a:t>Laser </a:t>
            </a:r>
            <a:r>
              <a:rPr lang="en-US" dirty="0" smtClean="0"/>
              <a:t>is at the heart of these printers.</a:t>
            </a:r>
          </a:p>
          <a:p>
            <a:r>
              <a:rPr lang="en-US" dirty="0" smtClean="0"/>
              <a:t>Produces </a:t>
            </a:r>
            <a:r>
              <a:rPr lang="en-US" dirty="0" smtClean="0"/>
              <a:t>high quality documents</a:t>
            </a:r>
          </a:p>
          <a:p>
            <a:r>
              <a:rPr lang="en-US" dirty="0" smtClean="0"/>
              <a:t>Color or black and white</a:t>
            </a:r>
          </a:p>
          <a:p>
            <a:r>
              <a:rPr lang="en-US" dirty="0" smtClean="0"/>
              <a:t>Speed </a:t>
            </a:r>
            <a:r>
              <a:rPr lang="en-US" dirty="0" smtClean="0"/>
              <a:t>measured in pages per minute</a:t>
            </a:r>
          </a:p>
          <a:p>
            <a:r>
              <a:rPr lang="en-US" dirty="0" smtClean="0"/>
              <a:t>Quality expressed as dots per inch</a:t>
            </a:r>
          </a:p>
        </p:txBody>
      </p:sp>
      <p:sp>
        <p:nvSpPr>
          <p:cNvPr id="5"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010400" cy="911225"/>
          </a:xfrm>
        </p:spPr>
        <p:txBody>
          <a:bodyPr/>
          <a:lstStyle/>
          <a:p>
            <a:r>
              <a:rPr lang="en-US" dirty="0" smtClean="0"/>
              <a:t>How Laser Creates an Image</a:t>
            </a:r>
            <a:endParaRPr lang="en-US" dirty="0"/>
          </a:p>
        </p:txBody>
      </p:sp>
      <p:sp>
        <p:nvSpPr>
          <p:cNvPr id="3" name="Content Placeholder 2"/>
          <p:cNvSpPr>
            <a:spLocks noGrp="1"/>
          </p:cNvSpPr>
          <p:nvPr>
            <p:ph idx="1"/>
          </p:nvPr>
        </p:nvSpPr>
        <p:spPr>
          <a:xfrm>
            <a:off x="304800" y="1219201"/>
            <a:ext cx="4267200" cy="2590800"/>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23</a:t>
            </a:fld>
            <a:endParaRPr lang="en-US" altLang="zh-TW" dirty="0"/>
          </a:p>
        </p:txBody>
      </p:sp>
      <p:pic>
        <p:nvPicPr>
          <p:cNvPr id="5123" name="Picture 3"/>
          <p:cNvPicPr>
            <a:picLocks noChangeAspect="1" noChangeArrowheads="1"/>
          </p:cNvPicPr>
          <p:nvPr/>
        </p:nvPicPr>
        <p:blipFill>
          <a:blip r:embed="rId2" cstate="print"/>
          <a:srcRect/>
          <a:stretch>
            <a:fillRect/>
          </a:stretch>
        </p:blipFill>
        <p:spPr bwMode="auto">
          <a:xfrm>
            <a:off x="380999" y="1524000"/>
            <a:ext cx="7326489"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Laser Printer Technology</a:t>
            </a:r>
          </a:p>
        </p:txBody>
      </p:sp>
      <p:pic>
        <p:nvPicPr>
          <p:cNvPr id="15364" name="Picture 2"/>
          <p:cNvPicPr>
            <a:picLocks noChangeAspect="1" noChangeArrowheads="1"/>
          </p:cNvPicPr>
          <p:nvPr/>
        </p:nvPicPr>
        <p:blipFill>
          <a:blip r:embed="rId2" cstate="print"/>
          <a:srcRect/>
          <a:stretch>
            <a:fillRect/>
          </a:stretch>
        </p:blipFill>
        <p:spPr bwMode="auto">
          <a:xfrm>
            <a:off x="381000" y="1295400"/>
            <a:ext cx="5638800" cy="5022850"/>
          </a:xfrm>
          <a:prstGeom prst="rect">
            <a:avLst/>
          </a:prstGeom>
          <a:noFill/>
          <a:ln w="9525">
            <a:noFill/>
            <a:miter lim="800000"/>
            <a:headEnd/>
            <a:tailEnd/>
          </a:ln>
        </p:spPr>
      </p:pic>
      <p:pic>
        <p:nvPicPr>
          <p:cNvPr id="15365" name="Picture 3"/>
          <p:cNvPicPr>
            <a:picLocks noChangeAspect="1" noChangeArrowheads="1"/>
          </p:cNvPicPr>
          <p:nvPr/>
        </p:nvPicPr>
        <p:blipFill>
          <a:blip r:embed="rId3" cstate="print"/>
          <a:srcRect/>
          <a:stretch>
            <a:fillRect/>
          </a:stretch>
        </p:blipFill>
        <p:spPr bwMode="auto">
          <a:xfrm>
            <a:off x="6324600" y="1524000"/>
            <a:ext cx="2438400" cy="1876425"/>
          </a:xfrm>
          <a:prstGeom prst="rect">
            <a:avLst/>
          </a:prstGeom>
          <a:noFill/>
          <a:ln w="9525">
            <a:noFill/>
            <a:miter lim="800000"/>
            <a:headEnd/>
            <a:tailEnd/>
          </a:ln>
        </p:spPr>
      </p:pic>
      <p:pic>
        <p:nvPicPr>
          <p:cNvPr id="15366" name="Picture 4"/>
          <p:cNvPicPr>
            <a:picLocks noChangeAspect="1" noChangeArrowheads="1"/>
          </p:cNvPicPr>
          <p:nvPr/>
        </p:nvPicPr>
        <p:blipFill>
          <a:blip r:embed="rId4" cstate="print"/>
          <a:srcRect/>
          <a:stretch>
            <a:fillRect/>
          </a:stretch>
        </p:blipFill>
        <p:spPr bwMode="auto">
          <a:xfrm>
            <a:off x="6248400" y="3581400"/>
            <a:ext cx="2565400" cy="2743200"/>
          </a:xfrm>
          <a:prstGeom prst="rect">
            <a:avLst/>
          </a:prstGeom>
          <a:noFill/>
          <a:ln w="9525">
            <a:noFill/>
            <a:miter lim="800000"/>
            <a:headEnd/>
            <a:tailEnd/>
          </a:ln>
        </p:spPr>
      </p:pic>
      <p:sp>
        <p:nvSpPr>
          <p:cNvPr id="7"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Laser </a:t>
            </a:r>
            <a:r>
              <a:rPr lang="en-US" dirty="0" smtClean="0"/>
              <a:t>Color Printing</a:t>
            </a:r>
            <a:endParaRPr lang="en-US" dirty="0" smtClean="0"/>
          </a:p>
        </p:txBody>
      </p:sp>
      <p:sp>
        <p:nvSpPr>
          <p:cNvPr id="8" name="Content Placeholder 7"/>
          <p:cNvSpPr>
            <a:spLocks noGrp="1"/>
          </p:cNvSpPr>
          <p:nvPr>
            <p:ph idx="1"/>
          </p:nvPr>
        </p:nvSpPr>
        <p:spPr/>
        <p:txBody>
          <a:bodyPr/>
          <a:lstStyle/>
          <a:p>
            <a:r>
              <a:rPr lang="en-US" dirty="0" smtClean="0"/>
              <a:t>Works </a:t>
            </a:r>
            <a:r>
              <a:rPr lang="en-US" dirty="0" smtClean="0"/>
              <a:t>like a single-color model, except that the process is repeated four times and a different toner color is used for each pass.</a:t>
            </a:r>
          </a:p>
          <a:p>
            <a:r>
              <a:rPr lang="en-US" dirty="0" smtClean="0"/>
              <a:t>Four </a:t>
            </a:r>
            <a:r>
              <a:rPr lang="en-US" dirty="0" smtClean="0"/>
              <a:t>colors used are the same as in the color ink jet </a:t>
            </a:r>
            <a:r>
              <a:rPr lang="en-US" dirty="0" smtClean="0"/>
              <a:t>printers</a:t>
            </a:r>
          </a:p>
          <a:p>
            <a:pPr lvl="1"/>
            <a:r>
              <a:rPr lang="en-US" dirty="0" smtClean="0"/>
              <a:t>Cyan</a:t>
            </a:r>
          </a:p>
          <a:p>
            <a:pPr lvl="1"/>
            <a:r>
              <a:rPr lang="en-US" dirty="0" smtClean="0"/>
              <a:t>Magenta</a:t>
            </a:r>
          </a:p>
          <a:p>
            <a:pPr lvl="1"/>
            <a:r>
              <a:rPr lang="en-US" dirty="0" smtClean="0"/>
              <a:t>Yellow  </a:t>
            </a:r>
            <a:r>
              <a:rPr lang="en-US" dirty="0" smtClean="0"/>
              <a:t>and </a:t>
            </a:r>
            <a:endParaRPr lang="en-US" dirty="0" smtClean="0"/>
          </a:p>
          <a:p>
            <a:pPr lvl="1"/>
            <a:r>
              <a:rPr lang="en-US" dirty="0" smtClean="0"/>
              <a:t>Black</a:t>
            </a:r>
            <a:r>
              <a:rPr lang="en-US" dirty="0" smtClean="0"/>
              <a:t>.</a:t>
            </a:r>
          </a:p>
          <a:p>
            <a:endParaRPr lang="en-US" dirty="0"/>
          </a:p>
        </p:txBody>
      </p:sp>
      <p:sp>
        <p:nvSpPr>
          <p:cNvPr id="7" name="Slide Number Placeholder 3"/>
          <p:cNvSpPr>
            <a:spLocks noGrp="1"/>
          </p:cNvSpPr>
          <p:nvPr>
            <p:ph type="sldNum" sz="quarter" idx="12"/>
          </p:nvPr>
        </p:nvSpPr>
        <p:spPr bwMode="auto">
          <a:prstGeom prst="rect">
            <a:avLst/>
          </a:prstGeom>
          <a:noFill/>
          <a:ln>
            <a:miter lim="800000"/>
            <a:headEnd/>
            <a:tailEnd/>
          </a:ln>
        </p:spPr>
        <p:txBody>
          <a:bodyPr/>
          <a:lstStyle/>
          <a:p>
            <a:fld id="{0A147E1F-7BB4-41CD-B102-3D0DDA38FA7B}" type="slidenum">
              <a:rPr lang="en-US"/>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228600"/>
            <a:ext cx="7010400" cy="911225"/>
          </a:xfrm>
        </p:spPr>
        <p:txBody>
          <a:bodyPr/>
          <a:lstStyle/>
          <a:p>
            <a:r>
              <a:rPr lang="en-US" dirty="0" smtClean="0"/>
              <a:t>Laser </a:t>
            </a:r>
            <a:r>
              <a:rPr lang="en-US" dirty="0" smtClean="0"/>
              <a:t>Printing</a:t>
            </a:r>
            <a:endParaRPr lang="en-US" dirty="0" smtClean="0"/>
          </a:p>
        </p:txBody>
      </p:sp>
      <p:sp>
        <p:nvSpPr>
          <p:cNvPr id="8" name="Content Placeholder 7"/>
          <p:cNvSpPr>
            <a:spLocks noGrp="1"/>
          </p:cNvSpPr>
          <p:nvPr>
            <p:ph idx="1"/>
          </p:nvPr>
        </p:nvSpPr>
        <p:spPr>
          <a:xfrm>
            <a:off x="304800" y="1219200"/>
            <a:ext cx="7315200" cy="5181600"/>
          </a:xfrm>
        </p:spPr>
        <p:txBody>
          <a:bodyPr>
            <a:normAutofit fontScale="92500" lnSpcReduction="20000"/>
          </a:bodyPr>
          <a:lstStyle/>
          <a:p>
            <a:r>
              <a:rPr lang="en-US" dirty="0" smtClean="0"/>
              <a:t>Black color </a:t>
            </a:r>
            <a:r>
              <a:rPr lang="en-US" dirty="0" smtClean="0"/>
              <a:t>printers typically can produce </a:t>
            </a:r>
            <a:r>
              <a:rPr lang="en-US" dirty="0" smtClean="0"/>
              <a:t>4 -16 </a:t>
            </a:r>
            <a:r>
              <a:rPr lang="en-US" dirty="0" err="1" smtClean="0"/>
              <a:t>ppm</a:t>
            </a:r>
            <a:r>
              <a:rPr lang="en-US" dirty="0" smtClean="0"/>
              <a:t>. </a:t>
            </a:r>
            <a:endParaRPr lang="en-US" dirty="0" smtClean="0"/>
          </a:p>
          <a:p>
            <a:r>
              <a:rPr lang="en-US" dirty="0" smtClean="0"/>
              <a:t>For printing </a:t>
            </a:r>
            <a:r>
              <a:rPr lang="en-US" dirty="0" smtClean="0"/>
              <a:t>graphics, the output can be a great deal slower. </a:t>
            </a:r>
          </a:p>
          <a:p>
            <a:r>
              <a:rPr lang="en-US" dirty="0" smtClean="0"/>
              <a:t>Most have resolutions </a:t>
            </a:r>
            <a:r>
              <a:rPr lang="en-US" dirty="0" smtClean="0"/>
              <a:t>of 300 or 600 dpi, both horizontally and vertically, but some high-end models have resolutions of 1,200 or 1,800 dpi. </a:t>
            </a:r>
          </a:p>
          <a:p>
            <a:r>
              <a:rPr lang="en-US" dirty="0" smtClean="0"/>
              <a:t>Price starts from Rs. 6,000increases </a:t>
            </a:r>
            <a:r>
              <a:rPr lang="en-US" dirty="0" smtClean="0"/>
              <a:t>dramatically along with speed and resolution. </a:t>
            </a:r>
          </a:p>
          <a:p>
            <a:r>
              <a:rPr lang="en-US" dirty="0" smtClean="0"/>
              <a:t>Require </a:t>
            </a:r>
            <a:r>
              <a:rPr lang="en-US" dirty="0" smtClean="0"/>
              <a:t>new toner cartridges after a few thousand pages, </a:t>
            </a:r>
          </a:p>
          <a:p>
            <a:endParaRPr lang="en-US" dirty="0" smtClean="0"/>
          </a:p>
          <a:p>
            <a:endParaRPr lang="en-US" dirty="0"/>
          </a:p>
        </p:txBody>
      </p:sp>
      <p:sp>
        <p:nvSpPr>
          <p:cNvPr id="7" name="Slide Number Placeholder 3"/>
          <p:cNvSpPr>
            <a:spLocks noGrp="1"/>
          </p:cNvSpPr>
          <p:nvPr>
            <p:ph type="sldNum" sz="quarter" idx="12"/>
          </p:nvPr>
        </p:nvSpPr>
        <p:spPr bwMode="auto">
          <a:prstGeom prst="rect">
            <a:avLst/>
          </a:prstGeom>
          <a:noFill/>
          <a:ln>
            <a:miter lim="800000"/>
            <a:headEnd/>
            <a:tailEnd/>
          </a:ln>
        </p:spPr>
        <p:txBody>
          <a:bodyPr/>
          <a:lstStyle/>
          <a:p>
            <a:fld id="{0A147E1F-7BB4-41CD-B102-3D0DDA38FA7B}" type="slidenum">
              <a:rPr lang="en-US"/>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228600"/>
            <a:ext cx="7162800" cy="911225"/>
          </a:xfrm>
        </p:spPr>
        <p:txBody>
          <a:bodyPr/>
          <a:lstStyle/>
          <a:p>
            <a:pPr eaLnBrk="1" hangingPunct="1"/>
            <a:r>
              <a:rPr lang="en-US" dirty="0" smtClean="0"/>
              <a:t>All-In-One Peripherals</a:t>
            </a:r>
            <a:endParaRPr lang="en-US" dirty="0" smtClean="0"/>
          </a:p>
        </p:txBody>
      </p:sp>
      <p:sp>
        <p:nvSpPr>
          <p:cNvPr id="16388" name="Rectangle 3"/>
          <p:cNvSpPr>
            <a:spLocks noGrp="1" noChangeArrowheads="1"/>
          </p:cNvSpPr>
          <p:nvPr>
            <p:ph type="body" idx="1"/>
          </p:nvPr>
        </p:nvSpPr>
        <p:spPr>
          <a:xfrm>
            <a:off x="457200" y="1219200"/>
            <a:ext cx="7848600" cy="2209800"/>
          </a:xfrm>
        </p:spPr>
        <p:txBody>
          <a:bodyPr/>
          <a:lstStyle/>
          <a:p>
            <a:r>
              <a:rPr lang="en-US" dirty="0" smtClean="0"/>
              <a:t>Scanner</a:t>
            </a:r>
            <a:r>
              <a:rPr lang="en-US" dirty="0" smtClean="0"/>
              <a:t>, copier, </a:t>
            </a:r>
            <a:r>
              <a:rPr lang="en-US" dirty="0" smtClean="0"/>
              <a:t>printer, Fax and e-mail</a:t>
            </a:r>
            <a:endParaRPr lang="en-US" dirty="0" smtClean="0"/>
          </a:p>
          <a:p>
            <a:r>
              <a:rPr lang="en-US" dirty="0" smtClean="0"/>
              <a:t>Popular in home offices</a:t>
            </a:r>
          </a:p>
          <a:p>
            <a:r>
              <a:rPr lang="en-US" dirty="0" smtClean="0"/>
              <a:t>Prices are very reasonable</a:t>
            </a:r>
          </a:p>
        </p:txBody>
      </p:sp>
      <p:pic>
        <p:nvPicPr>
          <p:cNvPr id="16389" name="Picture 5"/>
          <p:cNvPicPr>
            <a:picLocks noChangeAspect="1" noChangeArrowheads="1"/>
          </p:cNvPicPr>
          <p:nvPr/>
        </p:nvPicPr>
        <p:blipFill>
          <a:blip r:embed="rId2" cstate="print"/>
          <a:srcRect/>
          <a:stretch>
            <a:fillRect/>
          </a:stretch>
        </p:blipFill>
        <p:spPr bwMode="auto">
          <a:xfrm>
            <a:off x="457200" y="4114800"/>
            <a:ext cx="3459163" cy="2590800"/>
          </a:xfrm>
          <a:prstGeom prst="rect">
            <a:avLst/>
          </a:prstGeom>
          <a:noFill/>
          <a:ln w="9525">
            <a:noFill/>
            <a:miter lim="800000"/>
            <a:headEnd/>
            <a:tailEnd/>
          </a:ln>
        </p:spPr>
      </p:pic>
      <p:pic>
        <p:nvPicPr>
          <p:cNvPr id="16390" name="Picture 6"/>
          <p:cNvPicPr>
            <a:picLocks noChangeAspect="1" noChangeArrowheads="1"/>
          </p:cNvPicPr>
          <p:nvPr/>
        </p:nvPicPr>
        <p:blipFill>
          <a:blip r:embed="rId3" cstate="print"/>
          <a:srcRect/>
          <a:stretch>
            <a:fillRect/>
          </a:stretch>
        </p:blipFill>
        <p:spPr bwMode="auto">
          <a:xfrm>
            <a:off x="4419600" y="3810000"/>
            <a:ext cx="2895600" cy="2895600"/>
          </a:xfrm>
          <a:prstGeom prst="rect">
            <a:avLst/>
          </a:prstGeom>
          <a:noFill/>
          <a:ln w="9525">
            <a:noFill/>
            <a:miter lim="800000"/>
            <a:headEnd/>
            <a:tailEnd/>
          </a:ln>
        </p:spPr>
      </p:pic>
      <p:sp>
        <p:nvSpPr>
          <p:cNvPr id="7"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28600"/>
            <a:ext cx="7162800" cy="911225"/>
          </a:xfrm>
        </p:spPr>
        <p:txBody>
          <a:bodyPr/>
          <a:lstStyle/>
          <a:p>
            <a:pPr eaLnBrk="1" hangingPunct="1"/>
            <a:r>
              <a:rPr lang="en-US" dirty="0" smtClean="0"/>
              <a:t>Comparing Printers</a:t>
            </a:r>
          </a:p>
        </p:txBody>
      </p:sp>
      <p:sp>
        <p:nvSpPr>
          <p:cNvPr id="17412" name="Rectangle 3"/>
          <p:cNvSpPr>
            <a:spLocks noGrp="1" noChangeArrowheads="1"/>
          </p:cNvSpPr>
          <p:nvPr>
            <p:ph type="body" idx="1"/>
          </p:nvPr>
        </p:nvSpPr>
        <p:spPr/>
        <p:txBody>
          <a:bodyPr/>
          <a:lstStyle/>
          <a:p>
            <a:pPr eaLnBrk="1" hangingPunct="1"/>
            <a:r>
              <a:rPr lang="en-US" dirty="0" smtClean="0"/>
              <a:t>Determine what you need</a:t>
            </a:r>
          </a:p>
          <a:p>
            <a:pPr eaLnBrk="1" hangingPunct="1"/>
            <a:r>
              <a:rPr lang="en-US" dirty="0" smtClean="0"/>
              <a:t>Determine what you can spend</a:t>
            </a:r>
          </a:p>
          <a:p>
            <a:r>
              <a:rPr lang="en-US" dirty="0" smtClean="0"/>
              <a:t>Image quality</a:t>
            </a:r>
          </a:p>
          <a:p>
            <a:pPr lvl="1"/>
            <a:r>
              <a:rPr lang="en-US" dirty="0" smtClean="0"/>
              <a:t>dpi</a:t>
            </a:r>
          </a:p>
          <a:p>
            <a:pPr eaLnBrk="1" hangingPunct="1"/>
            <a:r>
              <a:rPr lang="en-US" dirty="0" smtClean="0"/>
              <a:t>Initial </a:t>
            </a:r>
            <a:r>
              <a:rPr lang="en-US" dirty="0" smtClean="0"/>
              <a:t>cost</a:t>
            </a:r>
          </a:p>
          <a:p>
            <a:pPr eaLnBrk="1" hangingPunct="1"/>
            <a:r>
              <a:rPr lang="en-US" dirty="0" smtClean="0"/>
              <a:t>Cost of operating</a:t>
            </a:r>
          </a:p>
          <a:p>
            <a:pPr eaLnBrk="1" hangingPunct="1"/>
            <a:r>
              <a:rPr lang="en-US" dirty="0" smtClean="0"/>
              <a:t>Speed</a:t>
            </a:r>
            <a:endParaRPr lang="en-US" dirty="0" smtClean="0"/>
          </a:p>
        </p:txBody>
      </p:sp>
      <p:sp>
        <p:nvSpPr>
          <p:cNvPr id="5"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28</a:t>
            </a:fld>
            <a:endParaRPr lang="en-US" dirty="0"/>
          </a:p>
        </p:txBody>
      </p:sp>
      <p:pic>
        <p:nvPicPr>
          <p:cNvPr id="6" name="Picture 4" descr="D:\My Documents\!books\norton im\chapter 4\dpi.tif"/>
          <p:cNvPicPr>
            <a:picLocks noChangeAspect="1" noChangeArrowheads="1"/>
          </p:cNvPicPr>
          <p:nvPr/>
        </p:nvPicPr>
        <p:blipFill>
          <a:blip r:embed="rId2" cstate="print"/>
          <a:srcRect/>
          <a:stretch>
            <a:fillRect/>
          </a:stretch>
        </p:blipFill>
        <p:spPr bwMode="auto">
          <a:xfrm>
            <a:off x="3657600" y="2514600"/>
            <a:ext cx="3795796"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High-Quality Printers</a:t>
            </a:r>
          </a:p>
        </p:txBody>
      </p:sp>
      <p:sp>
        <p:nvSpPr>
          <p:cNvPr id="18436" name="Rectangle 3"/>
          <p:cNvSpPr>
            <a:spLocks noGrp="1" noChangeArrowheads="1"/>
          </p:cNvSpPr>
          <p:nvPr>
            <p:ph type="body" idx="1"/>
          </p:nvPr>
        </p:nvSpPr>
        <p:spPr/>
        <p:txBody>
          <a:bodyPr/>
          <a:lstStyle/>
          <a:p>
            <a:pPr eaLnBrk="1" hangingPunct="1"/>
            <a:r>
              <a:rPr lang="en-US" smtClean="0"/>
              <a:t>Special purpose printers</a:t>
            </a:r>
          </a:p>
          <a:p>
            <a:pPr lvl="1" eaLnBrk="1" hangingPunct="1"/>
            <a:r>
              <a:rPr lang="en-US" smtClean="0"/>
              <a:t>Used by a print shop</a:t>
            </a:r>
          </a:p>
          <a:p>
            <a:pPr lvl="1" eaLnBrk="1" hangingPunct="1"/>
            <a:r>
              <a:rPr lang="en-US" smtClean="0"/>
              <a:t>Output is professional grade</a:t>
            </a:r>
          </a:p>
          <a:p>
            <a:pPr lvl="1" eaLnBrk="1" hangingPunct="1"/>
            <a:r>
              <a:rPr lang="en-US" smtClean="0"/>
              <a:t>Prints to a variety of surfaces</a:t>
            </a:r>
          </a:p>
        </p:txBody>
      </p:sp>
      <p:sp>
        <p:nvSpPr>
          <p:cNvPr id="5"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a:t>
            </a:fld>
            <a:endParaRPr lang="en-US" dirty="0"/>
          </a:p>
        </p:txBody>
      </p:sp>
      <p:sp>
        <p:nvSpPr>
          <p:cNvPr id="16387" name="Rectangle 1"/>
          <p:cNvSpPr>
            <a:spLocks noGrp="1" noChangeArrowheads="1"/>
          </p:cNvSpPr>
          <p:nvPr>
            <p:ph type="title" idx="4294967295"/>
          </p:nvPr>
        </p:nvSpPr>
        <p:spPr>
          <a:xfrm>
            <a:off x="381000" y="228600"/>
            <a:ext cx="8153400" cy="9144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Last Lecture Summary II</a:t>
            </a:r>
          </a:p>
        </p:txBody>
      </p:sp>
      <p:sp>
        <p:nvSpPr>
          <p:cNvPr id="5" name="Rectangle 3"/>
          <p:cNvSpPr>
            <a:spLocks noGrp="1" noChangeArrowheads="1"/>
          </p:cNvSpPr>
          <p:nvPr>
            <p:ph idx="1"/>
          </p:nvPr>
        </p:nvSpPr>
        <p:spPr>
          <a:xfrm>
            <a:off x="457200" y="1219200"/>
            <a:ext cx="7315200" cy="5257800"/>
          </a:xfrm>
        </p:spPr>
        <p:txBody>
          <a:bodyPr>
            <a:normAutofit/>
          </a:bodyPr>
          <a:lstStyle/>
          <a:p>
            <a:pPr lvl="0"/>
            <a:r>
              <a:rPr lang="en-US" dirty="0" smtClean="0">
                <a:latin typeface="Arial" pitchFamily="34" charset="0"/>
                <a:cs typeface="Arial" pitchFamily="34" charset="0"/>
              </a:rPr>
              <a:t>Video Cards</a:t>
            </a:r>
          </a:p>
          <a:p>
            <a:pPr lvl="0"/>
            <a:r>
              <a:rPr lang="en-US" dirty="0" smtClean="0">
                <a:latin typeface="Arial" pitchFamily="34" charset="0"/>
                <a:cs typeface="Arial" pitchFamily="34" charset="0"/>
              </a:rPr>
              <a:t>Ergonomics and Monitors</a:t>
            </a:r>
          </a:p>
          <a:p>
            <a:pPr lvl="0"/>
            <a:r>
              <a:rPr lang="en-US" dirty="0" smtClean="0">
                <a:latin typeface="Arial" pitchFamily="34" charset="0"/>
                <a:cs typeface="Arial" pitchFamily="34" charset="0"/>
              </a:rPr>
              <a:t>Electronic Magnetic Field (EMF)</a:t>
            </a:r>
          </a:p>
          <a:p>
            <a:pPr lvl="0"/>
            <a:r>
              <a:rPr lang="en-US" dirty="0" smtClean="0">
                <a:latin typeface="Arial" pitchFamily="34" charset="0"/>
                <a:cs typeface="Arial" pitchFamily="34" charset="0"/>
              </a:rPr>
              <a:t>Data Projectors</a:t>
            </a:r>
          </a:p>
          <a:p>
            <a:pPr lvl="0"/>
            <a:r>
              <a:rPr lang="en-US" dirty="0" smtClean="0">
                <a:latin typeface="Arial" pitchFamily="34" charset="0"/>
                <a:cs typeface="Arial" pitchFamily="34" charset="0"/>
              </a:rPr>
              <a:t>LCD Projector</a:t>
            </a:r>
          </a:p>
          <a:p>
            <a:pPr lvl="0"/>
            <a:r>
              <a:rPr lang="en-US" dirty="0" smtClean="0">
                <a:latin typeface="Arial" pitchFamily="34" charset="0"/>
                <a:cs typeface="Arial" pitchFamily="34" charset="0"/>
              </a:rPr>
              <a:t>Speakers and Sound Systems</a:t>
            </a:r>
          </a:p>
          <a:p>
            <a:pPr lvl="0"/>
            <a:r>
              <a:rPr lang="en-US" dirty="0" smtClean="0">
                <a:latin typeface="Arial" pitchFamily="34" charset="0"/>
                <a:cs typeface="Arial" pitchFamily="34" charset="0"/>
              </a:rPr>
              <a:t>Sound Cards</a:t>
            </a:r>
          </a:p>
          <a:p>
            <a:pPr lvl="0"/>
            <a:r>
              <a:rPr lang="en-US" dirty="0" smtClean="0">
                <a:latin typeface="Arial" pitchFamily="34" charset="0"/>
                <a:cs typeface="Arial" pitchFamily="34" charset="0"/>
              </a:rPr>
              <a:t>Headphone and Headsets</a:t>
            </a:r>
          </a:p>
          <a:p>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smtClean="0"/>
              <a:t>Photo Printers</a:t>
            </a:r>
            <a:endParaRPr lang="en-US" dirty="0" smtClean="0"/>
          </a:p>
        </p:txBody>
      </p:sp>
      <p:sp>
        <p:nvSpPr>
          <p:cNvPr id="19460" name="Rectangle 3"/>
          <p:cNvSpPr>
            <a:spLocks noGrp="1" noChangeArrowheads="1"/>
          </p:cNvSpPr>
          <p:nvPr>
            <p:ph type="body" idx="1"/>
          </p:nvPr>
        </p:nvSpPr>
        <p:spPr/>
        <p:txBody>
          <a:bodyPr/>
          <a:lstStyle/>
          <a:p>
            <a:r>
              <a:rPr lang="en-US" dirty="0" smtClean="0"/>
              <a:t>Produces </a:t>
            </a:r>
            <a:r>
              <a:rPr lang="en-US" dirty="0" smtClean="0"/>
              <a:t>film quality pictures</a:t>
            </a:r>
          </a:p>
          <a:p>
            <a:r>
              <a:rPr lang="en-US" dirty="0" smtClean="0"/>
              <a:t>Prints very slow</a:t>
            </a:r>
          </a:p>
          <a:p>
            <a:r>
              <a:rPr lang="en-US" dirty="0" smtClean="0"/>
              <a:t>Prints a variety of </a:t>
            </a:r>
            <a:r>
              <a:rPr lang="en-US" dirty="0" smtClean="0"/>
              <a:t>sizes</a:t>
            </a:r>
          </a:p>
          <a:p>
            <a:r>
              <a:rPr lang="en-US" dirty="0" smtClean="0"/>
              <a:t>Some do not need a computer</a:t>
            </a:r>
            <a:endParaRPr lang="en-US" dirty="0" smtClean="0"/>
          </a:p>
        </p:txBody>
      </p:sp>
      <p:pic>
        <p:nvPicPr>
          <p:cNvPr id="19461" name="Picture 4"/>
          <p:cNvPicPr>
            <a:picLocks noChangeAspect="1" noChangeArrowheads="1"/>
          </p:cNvPicPr>
          <p:nvPr/>
        </p:nvPicPr>
        <p:blipFill>
          <a:blip r:embed="rId2" cstate="print"/>
          <a:srcRect/>
          <a:stretch>
            <a:fillRect/>
          </a:stretch>
        </p:blipFill>
        <p:spPr bwMode="auto">
          <a:xfrm>
            <a:off x="685800" y="3733800"/>
            <a:ext cx="3886200" cy="2538654"/>
          </a:xfrm>
          <a:prstGeom prst="rect">
            <a:avLst/>
          </a:prstGeom>
          <a:noFill/>
          <a:ln w="9525">
            <a:noFill/>
            <a:miter lim="800000"/>
            <a:headEnd/>
            <a:tailEnd/>
          </a:ln>
        </p:spPr>
      </p:pic>
      <p:sp>
        <p:nvSpPr>
          <p:cNvPr id="6"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30</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724400" y="3505199"/>
            <a:ext cx="2895600" cy="290852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Thermal Wax Printer</a:t>
            </a:r>
            <a:endParaRPr lang="en-US" dirty="0" smtClean="0"/>
          </a:p>
        </p:txBody>
      </p:sp>
      <p:sp>
        <p:nvSpPr>
          <p:cNvPr id="20484" name="Rectangle 3"/>
          <p:cNvSpPr>
            <a:spLocks noGrp="1" noChangeArrowheads="1"/>
          </p:cNvSpPr>
          <p:nvPr>
            <p:ph type="body" idx="1"/>
          </p:nvPr>
        </p:nvSpPr>
        <p:spPr/>
        <p:txBody>
          <a:bodyPr/>
          <a:lstStyle/>
          <a:p>
            <a:r>
              <a:rPr lang="en-US" dirty="0" smtClean="0"/>
              <a:t>Produces </a:t>
            </a:r>
            <a:r>
              <a:rPr lang="en-US" dirty="0" smtClean="0"/>
              <a:t>bold color output</a:t>
            </a:r>
          </a:p>
          <a:p>
            <a:r>
              <a:rPr lang="en-US" dirty="0" smtClean="0"/>
              <a:t>Color generated by melting wax</a:t>
            </a:r>
          </a:p>
          <a:p>
            <a:r>
              <a:rPr lang="en-US" dirty="0" smtClean="0"/>
              <a:t>Colors do not bleed </a:t>
            </a:r>
          </a:p>
          <a:p>
            <a:r>
              <a:rPr lang="en-US" dirty="0" smtClean="0"/>
              <a:t>Operation costs are low</a:t>
            </a:r>
          </a:p>
          <a:p>
            <a:r>
              <a:rPr lang="en-US" dirty="0" smtClean="0"/>
              <a:t>Output is slow</a:t>
            </a:r>
          </a:p>
        </p:txBody>
      </p:sp>
      <p:pic>
        <p:nvPicPr>
          <p:cNvPr id="20485" name="Picture 5"/>
          <p:cNvPicPr>
            <a:picLocks noChangeAspect="1" noChangeArrowheads="1"/>
          </p:cNvPicPr>
          <p:nvPr/>
        </p:nvPicPr>
        <p:blipFill>
          <a:blip r:embed="rId2" cstate="print"/>
          <a:srcRect/>
          <a:stretch>
            <a:fillRect/>
          </a:stretch>
        </p:blipFill>
        <p:spPr bwMode="auto">
          <a:xfrm>
            <a:off x="4191000" y="3429000"/>
            <a:ext cx="3411253" cy="2957513"/>
          </a:xfrm>
          <a:prstGeom prst="rect">
            <a:avLst/>
          </a:prstGeom>
          <a:noFill/>
          <a:ln w="9525">
            <a:noFill/>
            <a:miter lim="800000"/>
            <a:headEnd/>
            <a:tailEnd/>
          </a:ln>
        </p:spPr>
      </p:pic>
      <p:pic>
        <p:nvPicPr>
          <p:cNvPr id="20486" name="Picture 6"/>
          <p:cNvPicPr>
            <a:picLocks noChangeAspect="1" noChangeArrowheads="1"/>
          </p:cNvPicPr>
          <p:nvPr/>
        </p:nvPicPr>
        <p:blipFill>
          <a:blip r:embed="rId3" cstate="print"/>
          <a:srcRect/>
          <a:stretch>
            <a:fillRect/>
          </a:stretch>
        </p:blipFill>
        <p:spPr bwMode="auto">
          <a:xfrm>
            <a:off x="762000" y="4022224"/>
            <a:ext cx="3200400" cy="2572251"/>
          </a:xfrm>
          <a:prstGeom prst="rect">
            <a:avLst/>
          </a:prstGeom>
          <a:noFill/>
          <a:ln w="9525">
            <a:noFill/>
            <a:miter lim="800000"/>
            <a:headEnd/>
            <a:tailEnd/>
          </a:ln>
        </p:spPr>
      </p:pic>
      <p:sp>
        <p:nvSpPr>
          <p:cNvPr id="7"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t>Dye Sublimation Printer</a:t>
            </a:r>
            <a:endParaRPr lang="en-US" dirty="0" smtClean="0"/>
          </a:p>
        </p:txBody>
      </p:sp>
      <p:sp>
        <p:nvSpPr>
          <p:cNvPr id="21508" name="Rectangle 3"/>
          <p:cNvSpPr>
            <a:spLocks noGrp="1" noChangeArrowheads="1"/>
          </p:cNvSpPr>
          <p:nvPr>
            <p:ph type="body" idx="1"/>
          </p:nvPr>
        </p:nvSpPr>
        <p:spPr/>
        <p:txBody>
          <a:bodyPr/>
          <a:lstStyle/>
          <a:p>
            <a:r>
              <a:rPr lang="en-US" dirty="0" smtClean="0"/>
              <a:t>Produces </a:t>
            </a:r>
            <a:r>
              <a:rPr lang="en-US" dirty="0" smtClean="0"/>
              <a:t>realistic output</a:t>
            </a:r>
          </a:p>
          <a:p>
            <a:r>
              <a:rPr lang="en-US" dirty="0" smtClean="0"/>
              <a:t>Very high quality</a:t>
            </a:r>
          </a:p>
          <a:p>
            <a:r>
              <a:rPr lang="en-US" dirty="0" smtClean="0"/>
              <a:t>Color is produced by evaporating ink</a:t>
            </a:r>
          </a:p>
          <a:p>
            <a:r>
              <a:rPr lang="en-US" dirty="0" smtClean="0"/>
              <a:t>Operation costs are high</a:t>
            </a:r>
          </a:p>
          <a:p>
            <a:r>
              <a:rPr lang="en-US" dirty="0" smtClean="0"/>
              <a:t>Output is very slow</a:t>
            </a:r>
          </a:p>
        </p:txBody>
      </p:sp>
      <p:pic>
        <p:nvPicPr>
          <p:cNvPr id="21509" name="Picture 5"/>
          <p:cNvPicPr>
            <a:picLocks noChangeAspect="1" noChangeArrowheads="1"/>
          </p:cNvPicPr>
          <p:nvPr/>
        </p:nvPicPr>
        <p:blipFill>
          <a:blip r:embed="rId2" cstate="print"/>
          <a:srcRect/>
          <a:stretch>
            <a:fillRect/>
          </a:stretch>
        </p:blipFill>
        <p:spPr bwMode="auto">
          <a:xfrm>
            <a:off x="4267200" y="3733800"/>
            <a:ext cx="3124200" cy="2782888"/>
          </a:xfrm>
          <a:prstGeom prst="rect">
            <a:avLst/>
          </a:prstGeom>
          <a:noFill/>
          <a:ln w="9525">
            <a:noFill/>
            <a:miter lim="800000"/>
            <a:headEnd/>
            <a:tailEnd/>
          </a:ln>
        </p:spPr>
      </p:pic>
      <p:pic>
        <p:nvPicPr>
          <p:cNvPr id="21510" name="Picture 6"/>
          <p:cNvPicPr>
            <a:picLocks noChangeAspect="1" noChangeArrowheads="1"/>
          </p:cNvPicPr>
          <p:nvPr/>
        </p:nvPicPr>
        <p:blipFill>
          <a:blip r:embed="rId3" cstate="print"/>
          <a:srcRect/>
          <a:stretch>
            <a:fillRect/>
          </a:stretch>
        </p:blipFill>
        <p:spPr bwMode="auto">
          <a:xfrm>
            <a:off x="990600" y="4191000"/>
            <a:ext cx="2895600" cy="2257425"/>
          </a:xfrm>
          <a:prstGeom prst="rect">
            <a:avLst/>
          </a:prstGeom>
          <a:noFill/>
          <a:ln w="9525">
            <a:noFill/>
            <a:miter lim="800000"/>
            <a:headEnd/>
            <a:tailEnd/>
          </a:ln>
        </p:spPr>
      </p:pic>
      <p:sp>
        <p:nvSpPr>
          <p:cNvPr id="7"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228600"/>
            <a:ext cx="7162800" cy="911225"/>
          </a:xfrm>
        </p:spPr>
        <p:txBody>
          <a:bodyPr/>
          <a:lstStyle/>
          <a:p>
            <a:pPr eaLnBrk="1" hangingPunct="1"/>
            <a:r>
              <a:rPr lang="en-US" dirty="0" smtClean="0"/>
              <a:t>Solid Ink Printer</a:t>
            </a:r>
            <a:endParaRPr lang="en-US" dirty="0" smtClean="0"/>
          </a:p>
        </p:txBody>
      </p:sp>
      <p:sp>
        <p:nvSpPr>
          <p:cNvPr id="21508" name="Rectangle 3"/>
          <p:cNvSpPr>
            <a:spLocks noGrp="1" noChangeArrowheads="1"/>
          </p:cNvSpPr>
          <p:nvPr>
            <p:ph type="body" idx="1"/>
          </p:nvPr>
        </p:nvSpPr>
        <p:spPr/>
        <p:txBody>
          <a:bodyPr/>
          <a:lstStyle/>
          <a:p>
            <a:r>
              <a:rPr lang="en-US" dirty="0" smtClean="0"/>
              <a:t>Excellent Print Quality</a:t>
            </a:r>
          </a:p>
          <a:p>
            <a:r>
              <a:rPr lang="en-US" dirty="0" smtClean="0"/>
              <a:t>Less wastage</a:t>
            </a:r>
          </a:p>
          <a:p>
            <a:r>
              <a:rPr lang="en-US" dirty="0" smtClean="0"/>
              <a:t>Less sensitive to changes in media </a:t>
            </a:r>
          </a:p>
          <a:p>
            <a:r>
              <a:rPr lang="en-US" dirty="0" smtClean="0"/>
              <a:t>Third-party compatible solid-ink can be used</a:t>
            </a:r>
            <a:endParaRPr lang="en-US" dirty="0" smtClean="0"/>
          </a:p>
        </p:txBody>
      </p:sp>
      <p:sp>
        <p:nvSpPr>
          <p:cNvPr id="7"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228600"/>
            <a:ext cx="7162800" cy="911225"/>
          </a:xfrm>
        </p:spPr>
        <p:txBody>
          <a:bodyPr/>
          <a:lstStyle/>
          <a:p>
            <a:pPr eaLnBrk="1" hangingPunct="1"/>
            <a:r>
              <a:rPr lang="en-US" dirty="0" smtClean="0"/>
              <a:t>Solid Ink Printer  - Advantages</a:t>
            </a:r>
            <a:endParaRPr lang="en-US" dirty="0" smtClean="0"/>
          </a:p>
        </p:txBody>
      </p:sp>
      <p:sp>
        <p:nvSpPr>
          <p:cNvPr id="21508" name="Rectangle 3"/>
          <p:cNvSpPr>
            <a:spLocks noGrp="1" noChangeArrowheads="1"/>
          </p:cNvSpPr>
          <p:nvPr>
            <p:ph type="body" idx="1"/>
          </p:nvPr>
        </p:nvSpPr>
        <p:spPr/>
        <p:txBody>
          <a:bodyPr/>
          <a:lstStyle/>
          <a:p>
            <a:r>
              <a:rPr lang="en-US" dirty="0" smtClean="0"/>
              <a:t>utilizes </a:t>
            </a:r>
            <a:r>
              <a:rPr lang="en-US" dirty="0" smtClean="0"/>
              <a:t>solid ink </a:t>
            </a:r>
            <a:r>
              <a:rPr lang="en-US" dirty="0" smtClean="0"/>
              <a:t>sticks</a:t>
            </a:r>
            <a:endParaRPr lang="en-US" dirty="0" smtClean="0"/>
          </a:p>
          <a:p>
            <a:r>
              <a:rPr lang="en-US" dirty="0" smtClean="0"/>
              <a:t>After </a:t>
            </a:r>
            <a:r>
              <a:rPr lang="en-US" dirty="0" smtClean="0"/>
              <a:t>the ink stick is loaded into the printing device, it is melted and used to produce images on paper in a process similar to offset printing.</a:t>
            </a:r>
          </a:p>
          <a:p>
            <a:r>
              <a:rPr lang="en-US" dirty="0" smtClean="0"/>
              <a:t>sticks </a:t>
            </a:r>
            <a:r>
              <a:rPr lang="en-US" dirty="0" smtClean="0"/>
              <a:t>are non-toxic and safe to handle. </a:t>
            </a:r>
            <a:endParaRPr lang="en-US" dirty="0" smtClean="0"/>
          </a:p>
        </p:txBody>
      </p:sp>
      <p:sp>
        <p:nvSpPr>
          <p:cNvPr id="7"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228600"/>
            <a:ext cx="7162800" cy="911225"/>
          </a:xfrm>
        </p:spPr>
        <p:txBody>
          <a:bodyPr/>
          <a:lstStyle/>
          <a:p>
            <a:pPr eaLnBrk="1" hangingPunct="1"/>
            <a:r>
              <a:rPr lang="en-US" dirty="0" smtClean="0"/>
              <a:t>Solid Ink Printer - Disadvantages</a:t>
            </a:r>
            <a:endParaRPr lang="en-US" dirty="0" smtClean="0"/>
          </a:p>
        </p:txBody>
      </p:sp>
      <p:sp>
        <p:nvSpPr>
          <p:cNvPr id="21508" name="Rectangle 3"/>
          <p:cNvSpPr>
            <a:spLocks noGrp="1" noChangeArrowheads="1"/>
          </p:cNvSpPr>
          <p:nvPr>
            <p:ph type="body" idx="1"/>
          </p:nvPr>
        </p:nvSpPr>
        <p:spPr/>
        <p:txBody>
          <a:bodyPr/>
          <a:lstStyle/>
          <a:p>
            <a:r>
              <a:rPr lang="en-US" dirty="0" smtClean="0"/>
              <a:t>Print durability</a:t>
            </a:r>
          </a:p>
          <a:p>
            <a:r>
              <a:rPr lang="en-US" dirty="0" smtClean="0"/>
              <a:t>Power consumption</a:t>
            </a:r>
          </a:p>
          <a:p>
            <a:r>
              <a:rPr lang="en-US" dirty="0" smtClean="0"/>
              <a:t>Excessive ink usage</a:t>
            </a:r>
          </a:p>
          <a:p>
            <a:r>
              <a:rPr lang="en-US" dirty="0" smtClean="0"/>
              <a:t>Odor</a:t>
            </a:r>
          </a:p>
          <a:p>
            <a:r>
              <a:rPr lang="en-US" dirty="0" smtClean="0"/>
              <a:t> clogged print Heads</a:t>
            </a:r>
          </a:p>
          <a:p>
            <a:r>
              <a:rPr lang="en-US" dirty="0" smtClean="0"/>
              <a:t>High-speed moving parts</a:t>
            </a:r>
          </a:p>
          <a:p>
            <a:r>
              <a:rPr lang="en-US" dirty="0" smtClean="0"/>
              <a:t>Ultraviolet resistance</a:t>
            </a:r>
          </a:p>
          <a:p>
            <a:r>
              <a:rPr lang="en-US" dirty="0" smtClean="0"/>
              <a:t>Lamination</a:t>
            </a:r>
            <a:endParaRPr lang="en-US" dirty="0" smtClean="0"/>
          </a:p>
        </p:txBody>
      </p:sp>
      <p:sp>
        <p:nvSpPr>
          <p:cNvPr id="7"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228600"/>
            <a:ext cx="7162800" cy="911225"/>
          </a:xfrm>
        </p:spPr>
        <p:txBody>
          <a:bodyPr/>
          <a:lstStyle/>
          <a:p>
            <a:pPr eaLnBrk="1" hangingPunct="1"/>
            <a:r>
              <a:rPr lang="en-US" dirty="0" smtClean="0"/>
              <a:t>Plotters</a:t>
            </a:r>
            <a:endParaRPr lang="en-US" dirty="0" smtClean="0"/>
          </a:p>
        </p:txBody>
      </p:sp>
      <p:sp>
        <p:nvSpPr>
          <p:cNvPr id="22532" name="Rectangle 3"/>
          <p:cNvSpPr>
            <a:spLocks noGrp="1" noChangeArrowheads="1"/>
          </p:cNvSpPr>
          <p:nvPr>
            <p:ph type="body" idx="1"/>
          </p:nvPr>
        </p:nvSpPr>
        <p:spPr/>
        <p:txBody>
          <a:bodyPr/>
          <a:lstStyle/>
          <a:p>
            <a:r>
              <a:rPr lang="en-US" dirty="0" smtClean="0"/>
              <a:t>Large </a:t>
            </a:r>
            <a:r>
              <a:rPr lang="en-US" dirty="0" smtClean="0"/>
              <a:t>high quality blueprints</a:t>
            </a:r>
          </a:p>
          <a:p>
            <a:r>
              <a:rPr lang="en-US" dirty="0" smtClean="0"/>
              <a:t>Older models draw with pens</a:t>
            </a:r>
          </a:p>
          <a:p>
            <a:r>
              <a:rPr lang="en-US" dirty="0" smtClean="0"/>
              <a:t>Operational costs are low</a:t>
            </a:r>
          </a:p>
          <a:p>
            <a:r>
              <a:rPr lang="en-US" dirty="0" smtClean="0"/>
              <a:t>Output is very slow</a:t>
            </a:r>
          </a:p>
        </p:txBody>
      </p:sp>
      <p:pic>
        <p:nvPicPr>
          <p:cNvPr id="22533" name="Picture 4" descr="D:\My Documents\!books\norton im\chapter 4\plotter.tif"/>
          <p:cNvPicPr>
            <a:picLocks noChangeAspect="1" noChangeArrowheads="1"/>
          </p:cNvPicPr>
          <p:nvPr/>
        </p:nvPicPr>
        <p:blipFill>
          <a:blip r:embed="rId2" cstate="print"/>
          <a:srcRect/>
          <a:stretch>
            <a:fillRect/>
          </a:stretch>
        </p:blipFill>
        <p:spPr bwMode="auto">
          <a:xfrm>
            <a:off x="609600" y="3411279"/>
            <a:ext cx="3886200" cy="3027621"/>
          </a:xfrm>
          <a:prstGeom prst="rect">
            <a:avLst/>
          </a:prstGeom>
          <a:noFill/>
          <a:ln w="9525">
            <a:noFill/>
            <a:miter lim="800000"/>
            <a:headEnd/>
            <a:tailEnd/>
          </a:ln>
        </p:spPr>
      </p:pic>
      <p:pic>
        <p:nvPicPr>
          <p:cNvPr id="22534" name="Picture 6"/>
          <p:cNvPicPr>
            <a:picLocks noChangeAspect="1" noChangeArrowheads="1"/>
          </p:cNvPicPr>
          <p:nvPr/>
        </p:nvPicPr>
        <p:blipFill>
          <a:blip r:embed="rId3" cstate="print"/>
          <a:srcRect/>
          <a:stretch>
            <a:fillRect/>
          </a:stretch>
        </p:blipFill>
        <p:spPr bwMode="auto">
          <a:xfrm>
            <a:off x="4648200" y="3429000"/>
            <a:ext cx="3276600" cy="2971800"/>
          </a:xfrm>
          <a:prstGeom prst="rect">
            <a:avLst/>
          </a:prstGeom>
          <a:noFill/>
          <a:ln w="9525">
            <a:noFill/>
            <a:miter lim="800000"/>
            <a:headEnd/>
            <a:tailEnd/>
          </a:ln>
        </p:spPr>
      </p:pic>
      <p:sp>
        <p:nvSpPr>
          <p:cNvPr id="7"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37</a:t>
            </a:fld>
            <a:endParaRPr lang="en-US" dirty="0"/>
          </a:p>
        </p:txBody>
      </p:sp>
      <p:sp>
        <p:nvSpPr>
          <p:cNvPr id="16387" name="Rectangle 1"/>
          <p:cNvSpPr>
            <a:spLocks noGrp="1" noChangeArrowheads="1"/>
          </p:cNvSpPr>
          <p:nvPr>
            <p:ph type="title" idx="4294967295"/>
          </p:nvPr>
        </p:nvSpPr>
        <p:spPr>
          <a:xfrm>
            <a:off x="457200" y="228600"/>
            <a:ext cx="8458200" cy="6858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Care and Feeding of Printers</a:t>
            </a:r>
            <a:endParaRPr lang="en-US" dirty="0" smtClean="0"/>
          </a:p>
        </p:txBody>
      </p:sp>
      <p:sp>
        <p:nvSpPr>
          <p:cNvPr id="5" name="Rectangle 3"/>
          <p:cNvSpPr>
            <a:spLocks noGrp="1" noChangeArrowheads="1"/>
          </p:cNvSpPr>
          <p:nvPr>
            <p:ph idx="1"/>
          </p:nvPr>
        </p:nvSpPr>
        <p:spPr>
          <a:xfrm>
            <a:off x="457200" y="1219200"/>
            <a:ext cx="7315200" cy="5257800"/>
          </a:xfrm>
        </p:spPr>
        <p:txBody>
          <a:bodyPr>
            <a:normAutofit/>
          </a:bodyPr>
          <a:lstStyle/>
          <a:p>
            <a:pPr lvl="0"/>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p:txBody>
      </p:sp>
      <p:sp>
        <p:nvSpPr>
          <p:cNvPr id="6" name="Rectangle 3"/>
          <p:cNvSpPr txBox="1">
            <a:spLocks noChangeArrowheads="1"/>
          </p:cNvSpPr>
          <p:nvPr/>
        </p:nvSpPr>
        <p:spPr bwMode="auto">
          <a:xfrm>
            <a:off x="457200" y="1295400"/>
            <a:ext cx="784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en-US" altLang="zh-TW" sz="3000" b="0" i="0" u="none" strike="noStrike" kern="0" cap="none" spc="0" normalizeH="0" baseline="0" noProof="0" dirty="0" smtClean="0">
                <a:ln>
                  <a:noFill/>
                </a:ln>
                <a:solidFill>
                  <a:schemeClr val="tx1"/>
                </a:solidFill>
                <a:effectLst/>
                <a:uLnTx/>
                <a:uFillTx/>
                <a:latin typeface="+mn-lt"/>
                <a:ea typeface="新細明體" pitchFamily="18" charset="-120"/>
                <a:cs typeface="+mn-cs"/>
              </a:rPr>
              <a:t>Always read the owner’s manual for instructions</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altLang="zh-TW" sz="3000" kern="0" dirty="0" smtClean="0">
                <a:effectLst/>
                <a:latin typeface="+mn-lt"/>
                <a:ea typeface="新細明體" pitchFamily="18" charset="-120"/>
              </a:rPr>
              <a:t>Unplug the printer</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en-US" altLang="zh-TW" sz="3000" b="0" i="0" u="none" strike="noStrike" kern="0" cap="none" spc="0" normalizeH="0" baseline="0" noProof="0" dirty="0" smtClean="0">
                <a:ln>
                  <a:noFill/>
                </a:ln>
                <a:solidFill>
                  <a:schemeClr val="tx1"/>
                </a:solidFill>
                <a:effectLst/>
                <a:uLnTx/>
                <a:uFillTx/>
                <a:latin typeface="+mn-lt"/>
                <a:ea typeface="新細明體" pitchFamily="18" charset="-120"/>
                <a:cs typeface="+mn-cs"/>
              </a:rPr>
              <a:t>Remove the paper	</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altLang="zh-TW" sz="3000" kern="0" dirty="0" smtClean="0">
                <a:effectLst/>
                <a:latin typeface="+mn-lt"/>
                <a:ea typeface="新細明體" pitchFamily="18" charset="-120"/>
              </a:rPr>
              <a:t>Always place computer at airy place</a:t>
            </a:r>
          </a:p>
          <a:p>
            <a:pPr marL="342900" lvl="0" indent="-342900">
              <a:spcBef>
                <a:spcPct val="20000"/>
              </a:spcBef>
              <a:buClr>
                <a:schemeClr val="accent1"/>
              </a:buClr>
              <a:buSzPct val="65000"/>
              <a:buFont typeface="Wingdings" pitchFamily="2" charset="2"/>
              <a:buChar char="n"/>
              <a:defRPr/>
            </a:pPr>
            <a:r>
              <a:rPr lang="en-US" sz="3200" dirty="0" smtClean="0">
                <a:effectLst/>
              </a:rPr>
              <a:t>Clean the outside surfaces </a:t>
            </a:r>
            <a:r>
              <a:rPr lang="en-US" sz="3200" dirty="0" smtClean="0">
                <a:effectLst/>
              </a:rPr>
              <a:t>with </a:t>
            </a:r>
            <a:r>
              <a:rPr lang="en-US" sz="3200" dirty="0" smtClean="0">
                <a:effectLst/>
              </a:rPr>
              <a:t>a dry or damp </a:t>
            </a:r>
            <a:r>
              <a:rPr lang="en-US" sz="3200" dirty="0" smtClean="0">
                <a:effectLst/>
              </a:rPr>
              <a:t>cloth</a:t>
            </a:r>
          </a:p>
          <a:p>
            <a:pPr marL="342900" lvl="0" indent="-342900">
              <a:spcBef>
                <a:spcPct val="20000"/>
              </a:spcBef>
              <a:buClr>
                <a:schemeClr val="accent1"/>
              </a:buClr>
              <a:buSzPct val="65000"/>
              <a:buFont typeface="Wingdings" pitchFamily="2" charset="2"/>
              <a:buChar char="n"/>
              <a:defRPr/>
            </a:pPr>
            <a:r>
              <a:rPr lang="en-US" sz="3200" dirty="0" smtClean="0">
                <a:effectLst/>
              </a:rPr>
              <a:t>Use compatible paper with </a:t>
            </a:r>
            <a:r>
              <a:rPr lang="en-US" sz="3200" dirty="0" smtClean="0">
                <a:effectLst/>
              </a:rPr>
              <a:t>your printer</a:t>
            </a:r>
            <a:endParaRPr kumimoji="0" lang="en-US" altLang="zh-TW" sz="3000" b="0" i="0" u="none" strike="noStrike" kern="0" cap="none" spc="0" normalizeH="0" baseline="0" noProof="0" dirty="0" smtClean="0">
              <a:ln>
                <a:noFill/>
              </a:ln>
              <a:solidFill>
                <a:schemeClr val="tx1"/>
              </a:solidFill>
              <a:effectLst/>
              <a:uLnTx/>
              <a:uFillTx/>
              <a:latin typeface="+mn-lt"/>
              <a:ea typeface="新細明體" pitchFamily="18" charset="-120"/>
              <a:cs typeface="+mn-cs"/>
            </a:endParaRPr>
          </a:p>
          <a:p>
            <a:pPr marL="342900" lvl="0" indent="-342900">
              <a:spcBef>
                <a:spcPct val="20000"/>
              </a:spcBef>
              <a:buClr>
                <a:schemeClr val="accent1"/>
              </a:buClr>
              <a:buSzPct val="65000"/>
              <a:buFont typeface="Wingdings" pitchFamily="2" charset="2"/>
              <a:buChar char="n"/>
              <a:defRPr/>
            </a:pPr>
            <a:r>
              <a:rPr lang="en-US" sz="3200" dirty="0" smtClean="0">
                <a:effectLst/>
              </a:rPr>
              <a:t>Don't overfill the paper </a:t>
            </a:r>
            <a:r>
              <a:rPr lang="en-US" sz="3200" dirty="0" smtClean="0">
                <a:effectLst/>
              </a:rPr>
              <a:t>tray</a:t>
            </a:r>
            <a:endParaRPr kumimoji="0" lang="en-US" altLang="zh-TW" sz="3000" b="0" i="0" u="none" strike="noStrike" kern="0" cap="none" spc="0" normalizeH="0" baseline="0" noProof="0" dirty="0" smtClean="0">
              <a:ln>
                <a:noFill/>
              </a:ln>
              <a:solidFill>
                <a:schemeClr val="tx1"/>
              </a:solidFill>
              <a:effectLst/>
              <a:uLnTx/>
              <a:uFillTx/>
              <a:latin typeface="+mn-lt"/>
              <a:ea typeface="新細明體" pitchFamily="18" charset="-120"/>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38</a:t>
            </a:fld>
            <a:endParaRPr lang="en-US" dirty="0"/>
          </a:p>
        </p:txBody>
      </p:sp>
      <p:sp>
        <p:nvSpPr>
          <p:cNvPr id="16387" name="Rectangle 1"/>
          <p:cNvSpPr>
            <a:spLocks noGrp="1" noChangeArrowheads="1"/>
          </p:cNvSpPr>
          <p:nvPr>
            <p:ph type="title" idx="4294967295"/>
          </p:nvPr>
        </p:nvSpPr>
        <p:spPr>
          <a:xfrm>
            <a:off x="457200" y="228600"/>
            <a:ext cx="8458200" cy="6858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Summary</a:t>
            </a:r>
            <a:endParaRPr lang="en-US" dirty="0" smtClean="0"/>
          </a:p>
        </p:txBody>
      </p:sp>
      <p:sp>
        <p:nvSpPr>
          <p:cNvPr id="5" name="Rectangle 3"/>
          <p:cNvSpPr>
            <a:spLocks noGrp="1" noChangeArrowheads="1"/>
          </p:cNvSpPr>
          <p:nvPr>
            <p:ph idx="1"/>
          </p:nvPr>
        </p:nvSpPr>
        <p:spPr>
          <a:xfrm>
            <a:off x="457200" y="1219200"/>
            <a:ext cx="7315200" cy="5257800"/>
          </a:xfrm>
        </p:spPr>
        <p:txBody>
          <a:bodyPr>
            <a:normAutofit/>
          </a:bodyPr>
          <a:lstStyle/>
          <a:p>
            <a:pPr lvl="0"/>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p:txBody>
      </p:sp>
      <p:sp>
        <p:nvSpPr>
          <p:cNvPr id="6" name="Rectangle 3"/>
          <p:cNvSpPr txBox="1">
            <a:spLocks noChangeArrowheads="1"/>
          </p:cNvSpPr>
          <p:nvPr/>
        </p:nvSpPr>
        <p:spPr bwMode="auto">
          <a:xfrm>
            <a:off x="457200" y="1295400"/>
            <a:ext cx="784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accent1"/>
              </a:buClr>
              <a:buSzPct val="65000"/>
              <a:buFont typeface="Wingdings" pitchFamily="2" charset="2"/>
              <a:buChar char="n"/>
              <a:defRPr/>
            </a:pPr>
            <a:r>
              <a:rPr lang="en-US" altLang="zh-TW" sz="3000" kern="0" dirty="0" smtClean="0">
                <a:effectLst/>
                <a:ea typeface="新細明體" pitchFamily="18" charset="-120"/>
              </a:rPr>
              <a:t>Impact Printers and Non Impact Printers</a:t>
            </a:r>
          </a:p>
          <a:p>
            <a:pPr marL="342900" indent="-342900">
              <a:spcBef>
                <a:spcPct val="20000"/>
              </a:spcBef>
              <a:buClr>
                <a:schemeClr val="accent1"/>
              </a:buClr>
              <a:buSzPct val="65000"/>
              <a:buFont typeface="Wingdings" pitchFamily="2" charset="2"/>
              <a:buChar char="n"/>
              <a:defRPr/>
            </a:pPr>
            <a:r>
              <a:rPr lang="en-US" altLang="zh-TW" sz="3000" kern="0" dirty="0" smtClean="0">
                <a:effectLst/>
                <a:ea typeface="新細明體" pitchFamily="18" charset="-120"/>
              </a:rPr>
              <a:t>Impact Printers</a:t>
            </a:r>
          </a:p>
          <a:p>
            <a:pPr marL="800100" lvl="1" indent="-342900">
              <a:spcBef>
                <a:spcPct val="20000"/>
              </a:spcBef>
              <a:buClr>
                <a:srgbClr val="3B812F"/>
              </a:buClr>
              <a:buSzPct val="60000"/>
              <a:buFont typeface="Wingdings" pitchFamily="2" charset="2"/>
              <a:buChar char="q"/>
              <a:defRPr/>
            </a:pPr>
            <a:r>
              <a:rPr lang="en-US" altLang="zh-TW" sz="2800" kern="0" dirty="0" smtClean="0">
                <a:effectLst/>
                <a:ea typeface="新細明體" pitchFamily="18" charset="-120"/>
              </a:rPr>
              <a:t>Dot Matrix</a:t>
            </a:r>
            <a:r>
              <a:rPr lang="en-US" altLang="zh-TW" sz="3000" kern="0" dirty="0" smtClean="0">
                <a:effectLst/>
                <a:ea typeface="新細明體" pitchFamily="18" charset="-120"/>
              </a:rPr>
              <a:t>,</a:t>
            </a:r>
          </a:p>
          <a:p>
            <a:pPr marL="800100" lvl="1" indent="-342900">
              <a:spcBef>
                <a:spcPct val="20000"/>
              </a:spcBef>
              <a:buClr>
                <a:srgbClr val="3B812F"/>
              </a:buClr>
              <a:buSzPct val="60000"/>
              <a:buFont typeface="Wingdings" pitchFamily="2" charset="2"/>
              <a:buChar char="q"/>
              <a:defRPr/>
            </a:pPr>
            <a:r>
              <a:rPr lang="en-US" altLang="zh-TW" sz="2800" kern="0" dirty="0" smtClean="0">
                <a:effectLst/>
                <a:ea typeface="新細明體" pitchFamily="18" charset="-120"/>
              </a:rPr>
              <a:t>Line Printers, </a:t>
            </a:r>
          </a:p>
          <a:p>
            <a:pPr marL="800100" lvl="1" indent="-342900">
              <a:spcBef>
                <a:spcPct val="20000"/>
              </a:spcBef>
              <a:buClr>
                <a:srgbClr val="3B812F"/>
              </a:buClr>
              <a:buSzPct val="65000"/>
              <a:buFont typeface="Wingdings" pitchFamily="2" charset="2"/>
              <a:buChar char="q"/>
              <a:defRPr/>
            </a:pPr>
            <a:r>
              <a:rPr lang="en-US" altLang="zh-TW" sz="2800" kern="0" dirty="0" smtClean="0">
                <a:effectLst/>
                <a:ea typeface="新細明體" pitchFamily="18" charset="-120"/>
              </a:rPr>
              <a:t>Band </a:t>
            </a:r>
            <a:r>
              <a:rPr lang="en-US" altLang="zh-TW" sz="2800" kern="0" dirty="0" smtClean="0">
                <a:effectLst/>
                <a:ea typeface="新細明體" pitchFamily="18" charset="-120"/>
              </a:rPr>
              <a:t>Printers</a:t>
            </a:r>
          </a:p>
          <a:p>
            <a:pPr marL="342900" lvl="0" indent="-342900">
              <a:spcBef>
                <a:spcPct val="20000"/>
              </a:spcBef>
              <a:buClr>
                <a:srgbClr val="CC9900"/>
              </a:buClr>
              <a:buSzPct val="65000"/>
              <a:buFont typeface="Wingdings" pitchFamily="2" charset="2"/>
              <a:buChar char="n"/>
              <a:defRPr/>
            </a:pPr>
            <a:r>
              <a:rPr lang="en-US" altLang="zh-TW" sz="3000" kern="0" dirty="0" smtClean="0">
                <a:solidFill>
                  <a:srgbClr val="000000"/>
                </a:solidFill>
                <a:effectLst/>
                <a:ea typeface="新細明體" pitchFamily="18" charset="-120"/>
              </a:rPr>
              <a:t>Impact Printer Advantages and disadvantages</a:t>
            </a:r>
          </a:p>
          <a:p>
            <a:pPr marL="342900" lvl="0" indent="-342900">
              <a:spcBef>
                <a:spcPct val="20000"/>
              </a:spcBef>
              <a:buClr>
                <a:srgbClr val="CC9900"/>
              </a:buClr>
              <a:buSzPct val="65000"/>
              <a:buFont typeface="Wingdings" pitchFamily="2" charset="2"/>
              <a:buChar char="n"/>
              <a:defRPr/>
            </a:pPr>
            <a:r>
              <a:rPr lang="en-US" altLang="zh-TW" sz="3000" kern="0" dirty="0" smtClean="0">
                <a:solidFill>
                  <a:srgbClr val="000000"/>
                </a:solidFill>
                <a:effectLst/>
                <a:ea typeface="新細明體" pitchFamily="18" charset="-120"/>
              </a:rPr>
              <a:t>Non Impact Printers</a:t>
            </a:r>
          </a:p>
          <a:p>
            <a:pPr marL="800100" lvl="1" indent="-342900">
              <a:spcBef>
                <a:spcPct val="20000"/>
              </a:spcBef>
              <a:buClr>
                <a:srgbClr val="3B812F"/>
              </a:buClr>
              <a:buSzPct val="65000"/>
              <a:buFont typeface="Wingdings" pitchFamily="2" charset="2"/>
              <a:buChar char="q"/>
              <a:defRPr/>
            </a:pPr>
            <a:r>
              <a:rPr lang="en-US" altLang="zh-TW" sz="2800" kern="0" dirty="0" smtClean="0">
                <a:solidFill>
                  <a:srgbClr val="000000"/>
                </a:solidFill>
                <a:effectLst/>
                <a:ea typeface="新細明體" pitchFamily="18" charset="-120"/>
              </a:rPr>
              <a:t>Ink jet , Laser , All-in-One Peripherals</a:t>
            </a:r>
            <a:endParaRPr lang="en-US" altLang="zh-TW" sz="2800" kern="0" dirty="0" smtClean="0">
              <a:solidFill>
                <a:srgbClr val="000000"/>
              </a:solidFill>
              <a:effectLst/>
              <a:ea typeface="新細明體" pitchFamily="18" charset="-120"/>
            </a:endParaRPr>
          </a:p>
          <a:p>
            <a:pPr marL="342900" lvl="0" indent="-342900">
              <a:spcBef>
                <a:spcPct val="20000"/>
              </a:spcBef>
              <a:buClr>
                <a:srgbClr val="CC9900"/>
              </a:buClr>
              <a:buSzPct val="65000"/>
              <a:buFont typeface="Wingdings" pitchFamily="2" charset="2"/>
              <a:buChar char="n"/>
              <a:defRPr/>
            </a:pPr>
            <a:r>
              <a:rPr lang="en-US" altLang="zh-TW" sz="3000" kern="0" dirty="0" smtClean="0">
                <a:solidFill>
                  <a:srgbClr val="000000"/>
                </a:solidFill>
                <a:effectLst/>
                <a:ea typeface="新細明體" pitchFamily="18" charset="-120"/>
              </a:rPr>
              <a:t>Comparing Printers</a:t>
            </a:r>
            <a:endParaRPr lang="en-US" altLang="zh-TW" sz="3000" kern="0" dirty="0" smtClean="0">
              <a:solidFill>
                <a:srgbClr val="000000"/>
              </a:solidFill>
              <a:effectLst/>
              <a:ea typeface="新細明體" pitchFamily="18" charset="-120"/>
            </a:endParaRPr>
          </a:p>
          <a:p>
            <a:pPr marL="342900" indent="-342900">
              <a:spcBef>
                <a:spcPct val="20000"/>
              </a:spcBef>
              <a:buClr>
                <a:srgbClr val="3B812F"/>
              </a:buClr>
              <a:buSzPct val="65000"/>
              <a:defRPr/>
            </a:pPr>
            <a:endParaRPr lang="en-US" altLang="zh-TW" sz="2800" kern="0" dirty="0" smtClean="0">
              <a:effectLst/>
              <a:ea typeface="新細明體" pitchFamily="18" charset="-12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39</a:t>
            </a:fld>
            <a:endParaRPr lang="en-US" dirty="0"/>
          </a:p>
        </p:txBody>
      </p:sp>
      <p:sp>
        <p:nvSpPr>
          <p:cNvPr id="16387" name="Rectangle 1"/>
          <p:cNvSpPr>
            <a:spLocks noGrp="1" noChangeArrowheads="1"/>
          </p:cNvSpPr>
          <p:nvPr>
            <p:ph type="title" idx="4294967295"/>
          </p:nvPr>
        </p:nvSpPr>
        <p:spPr>
          <a:xfrm>
            <a:off x="457200" y="228600"/>
            <a:ext cx="8458200" cy="6858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Summary</a:t>
            </a:r>
            <a:endParaRPr lang="en-US" dirty="0" smtClean="0"/>
          </a:p>
        </p:txBody>
      </p:sp>
      <p:sp>
        <p:nvSpPr>
          <p:cNvPr id="5" name="Rectangle 3"/>
          <p:cNvSpPr>
            <a:spLocks noGrp="1" noChangeArrowheads="1"/>
          </p:cNvSpPr>
          <p:nvPr>
            <p:ph idx="1"/>
          </p:nvPr>
        </p:nvSpPr>
        <p:spPr>
          <a:xfrm>
            <a:off x="457200" y="1219200"/>
            <a:ext cx="7315200" cy="5257800"/>
          </a:xfrm>
        </p:spPr>
        <p:txBody>
          <a:bodyPr>
            <a:normAutofit/>
          </a:bodyPr>
          <a:lstStyle/>
          <a:p>
            <a:pPr lvl="0"/>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p:txBody>
      </p:sp>
      <p:sp>
        <p:nvSpPr>
          <p:cNvPr id="6" name="Rectangle 3"/>
          <p:cNvSpPr txBox="1">
            <a:spLocks noChangeArrowheads="1"/>
          </p:cNvSpPr>
          <p:nvPr/>
        </p:nvSpPr>
        <p:spPr bwMode="auto">
          <a:xfrm>
            <a:off x="457200" y="1295400"/>
            <a:ext cx="784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accent1"/>
              </a:buClr>
              <a:buSzPct val="65000"/>
              <a:buFont typeface="Wingdings" pitchFamily="2" charset="2"/>
              <a:buChar char="n"/>
              <a:defRPr/>
            </a:pPr>
            <a:r>
              <a:rPr lang="en-US" altLang="zh-TW" sz="3000" kern="0" dirty="0" smtClean="0">
                <a:effectLst/>
                <a:ea typeface="新細明體" pitchFamily="18" charset="-120"/>
              </a:rPr>
              <a:t>High Quality Printers</a:t>
            </a:r>
            <a:endParaRPr lang="en-US" altLang="zh-TW" sz="3000" kern="0" dirty="0" smtClean="0">
              <a:effectLst/>
              <a:ea typeface="新細明體" pitchFamily="18" charset="-120"/>
            </a:endParaRPr>
          </a:p>
          <a:p>
            <a:pPr marL="800100" lvl="1" indent="-342900">
              <a:spcBef>
                <a:spcPct val="20000"/>
              </a:spcBef>
              <a:buClr>
                <a:srgbClr val="3B812F"/>
              </a:buClr>
              <a:buSzPct val="60000"/>
              <a:buFont typeface="Wingdings" pitchFamily="2" charset="2"/>
              <a:buChar char="q"/>
              <a:defRPr/>
            </a:pPr>
            <a:r>
              <a:rPr lang="en-US" altLang="zh-TW" sz="2800" kern="0" dirty="0" smtClean="0">
                <a:effectLst/>
                <a:ea typeface="新細明體" pitchFamily="18" charset="-120"/>
              </a:rPr>
              <a:t>Photo printer</a:t>
            </a:r>
          </a:p>
          <a:p>
            <a:pPr marL="800100" lvl="1" indent="-342900">
              <a:spcBef>
                <a:spcPct val="20000"/>
              </a:spcBef>
              <a:buClr>
                <a:srgbClr val="3B812F"/>
              </a:buClr>
              <a:buSzPct val="60000"/>
              <a:buFont typeface="Wingdings" pitchFamily="2" charset="2"/>
              <a:buChar char="q"/>
              <a:defRPr/>
            </a:pPr>
            <a:r>
              <a:rPr lang="en-US" altLang="zh-TW" sz="2800" kern="0" dirty="0" smtClean="0">
                <a:effectLst/>
                <a:ea typeface="新細明體" pitchFamily="18" charset="-120"/>
              </a:rPr>
              <a:t>Thermal printer</a:t>
            </a:r>
          </a:p>
          <a:p>
            <a:pPr marL="800100" lvl="1" indent="-342900">
              <a:spcBef>
                <a:spcPct val="20000"/>
              </a:spcBef>
              <a:buClr>
                <a:srgbClr val="3B812F"/>
              </a:buClr>
              <a:buSzPct val="60000"/>
              <a:buFont typeface="Wingdings" pitchFamily="2" charset="2"/>
              <a:buChar char="q"/>
              <a:defRPr/>
            </a:pPr>
            <a:r>
              <a:rPr lang="en-US" altLang="zh-TW" sz="2800" kern="0" dirty="0" smtClean="0">
                <a:effectLst/>
                <a:ea typeface="新細明體" pitchFamily="18" charset="-120"/>
              </a:rPr>
              <a:t>Dye Sublimation</a:t>
            </a:r>
          </a:p>
          <a:p>
            <a:pPr marL="800100" lvl="1" indent="-342900">
              <a:spcBef>
                <a:spcPct val="20000"/>
              </a:spcBef>
              <a:buClr>
                <a:srgbClr val="3B812F"/>
              </a:buClr>
              <a:buSzPct val="60000"/>
              <a:buFont typeface="Wingdings" pitchFamily="2" charset="2"/>
              <a:buChar char="q"/>
              <a:defRPr/>
            </a:pPr>
            <a:r>
              <a:rPr lang="en-US" altLang="zh-TW" sz="2800" kern="0" dirty="0" smtClean="0">
                <a:effectLst/>
                <a:ea typeface="新細明體" pitchFamily="18" charset="-120"/>
              </a:rPr>
              <a:t>Solid Ink</a:t>
            </a:r>
          </a:p>
          <a:p>
            <a:pPr marL="800100" lvl="1" indent="-342900">
              <a:spcBef>
                <a:spcPct val="20000"/>
              </a:spcBef>
              <a:buClr>
                <a:srgbClr val="3B812F"/>
              </a:buClr>
              <a:buSzPct val="60000"/>
              <a:buFont typeface="Wingdings" pitchFamily="2" charset="2"/>
              <a:buChar char="q"/>
              <a:defRPr/>
            </a:pPr>
            <a:r>
              <a:rPr lang="en-US" altLang="zh-TW" sz="2800" kern="0" dirty="0" smtClean="0">
                <a:effectLst/>
                <a:ea typeface="新細明體" pitchFamily="18" charset="-120"/>
              </a:rPr>
              <a:t>Plotter</a:t>
            </a:r>
          </a:p>
          <a:p>
            <a:pPr marL="342900" lvl="0" indent="-342900">
              <a:spcBef>
                <a:spcPct val="20000"/>
              </a:spcBef>
              <a:buClr>
                <a:srgbClr val="CC9900"/>
              </a:buClr>
              <a:buSzPct val="65000"/>
              <a:buFont typeface="Wingdings" pitchFamily="2" charset="2"/>
              <a:buChar char="n"/>
              <a:defRPr/>
            </a:pPr>
            <a:r>
              <a:rPr lang="en-US" altLang="zh-TW" sz="3000" kern="0" dirty="0" smtClean="0">
                <a:solidFill>
                  <a:srgbClr val="000000"/>
                </a:solidFill>
                <a:effectLst/>
                <a:ea typeface="新細明體" pitchFamily="18" charset="-120"/>
              </a:rPr>
              <a:t>Care and Feeding of Printers</a:t>
            </a:r>
            <a:endParaRPr lang="en-US" altLang="zh-TW" sz="3000" kern="0" dirty="0" smtClean="0">
              <a:solidFill>
                <a:srgbClr val="000000"/>
              </a:solidFill>
              <a:effectLst/>
              <a:ea typeface="新細明體" pitchFamily="18" charset="-120"/>
            </a:endParaRPr>
          </a:p>
          <a:p>
            <a:pPr marL="342900" indent="-342900">
              <a:spcBef>
                <a:spcPct val="20000"/>
              </a:spcBef>
              <a:buClr>
                <a:srgbClr val="3B812F"/>
              </a:buClr>
              <a:buSzPct val="65000"/>
              <a:defRPr/>
            </a:pPr>
            <a:endParaRPr lang="en-US" altLang="zh-TW" sz="2800" kern="0" dirty="0" smtClean="0">
              <a:effectLst/>
              <a:ea typeface="新細明體" pitchFamily="18" charset="-12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28601"/>
            <a:ext cx="7162800" cy="838200"/>
          </a:xfrm>
        </p:spPr>
        <p:txBody>
          <a:bodyPr>
            <a:noAutofit/>
          </a:bodyPr>
          <a:lstStyle/>
          <a:p>
            <a:r>
              <a:rPr lang="en-US" sz="4000" dirty="0" smtClean="0"/>
              <a:t>Putting Digital Content in Hands</a:t>
            </a:r>
          </a:p>
        </p:txBody>
      </p:sp>
      <p:sp>
        <p:nvSpPr>
          <p:cNvPr id="7172" name="Rectangle 3"/>
          <p:cNvSpPr>
            <a:spLocks noGrp="1" noChangeArrowheads="1"/>
          </p:cNvSpPr>
          <p:nvPr>
            <p:ph type="body" idx="1"/>
          </p:nvPr>
        </p:nvSpPr>
        <p:spPr>
          <a:xfrm>
            <a:off x="304800" y="1219200"/>
            <a:ext cx="7315200" cy="5257800"/>
          </a:xfrm>
        </p:spPr>
        <p:txBody>
          <a:bodyPr/>
          <a:lstStyle/>
          <a:p>
            <a:r>
              <a:rPr lang="en-US" dirty="0" smtClean="0"/>
              <a:t>Most computer users can’t imagine working without a printer</a:t>
            </a:r>
          </a:p>
          <a:p>
            <a:r>
              <a:rPr lang="en-US" dirty="0" smtClean="0"/>
              <a:t>Printers give you something you can</a:t>
            </a:r>
          </a:p>
          <a:p>
            <a:pPr lvl="1"/>
            <a:r>
              <a:rPr lang="en-US" dirty="0" smtClean="0"/>
              <a:t> touch, carry, and share with others. </a:t>
            </a:r>
          </a:p>
          <a:p>
            <a:r>
              <a:rPr lang="en-US" dirty="0" smtClean="0"/>
              <a:t>Printed documents are essential in most workplaces, where people must share </a:t>
            </a:r>
          </a:p>
          <a:p>
            <a:pPr lvl="1"/>
            <a:r>
              <a:rPr lang="en-US" dirty="0" smtClean="0"/>
              <a:t>reports, budgets, memos, and other types of information.</a:t>
            </a:r>
          </a:p>
          <a:p>
            <a:r>
              <a:rPr lang="en-US" dirty="0" smtClean="0"/>
              <a:t>Three types of printers are popular</a:t>
            </a:r>
          </a:p>
          <a:p>
            <a:pPr lvl="1"/>
            <a:r>
              <a:rPr lang="en-US" dirty="0" smtClean="0"/>
              <a:t> dot matrix, ink jet, and laser </a:t>
            </a:r>
          </a:p>
        </p:txBody>
      </p:sp>
      <p:sp>
        <p:nvSpPr>
          <p:cNvPr id="4"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239000" cy="911225"/>
          </a:xfrm>
        </p:spPr>
        <p:txBody>
          <a:bodyPr/>
          <a:lstStyle/>
          <a:p>
            <a:r>
              <a:rPr lang="en-US" dirty="0" smtClean="0"/>
              <a:t>Recommended Websites</a:t>
            </a:r>
            <a:endParaRPr lang="en-US" dirty="0"/>
          </a:p>
        </p:txBody>
      </p:sp>
      <p:sp>
        <p:nvSpPr>
          <p:cNvPr id="3" name="Content Placeholder 2"/>
          <p:cNvSpPr>
            <a:spLocks noGrp="1"/>
          </p:cNvSpPr>
          <p:nvPr>
            <p:ph idx="1"/>
          </p:nvPr>
        </p:nvSpPr>
        <p:spPr>
          <a:xfrm>
            <a:off x="304800" y="1219200"/>
            <a:ext cx="7848600" cy="5029200"/>
          </a:xfrm>
        </p:spPr>
        <p:txBody>
          <a:bodyPr/>
          <a:lstStyle/>
          <a:p>
            <a:endParaRPr lang="en-US" sz="2400" dirty="0" smtClean="0"/>
          </a:p>
          <a:p>
            <a:endParaRPr lang="en-US"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40</a:t>
            </a:fld>
            <a:endParaRPr lang="en-US" altLang="zh-TW" dirty="0"/>
          </a:p>
        </p:txBody>
      </p:sp>
      <p:sp>
        <p:nvSpPr>
          <p:cNvPr id="5" name="Rectangle 3"/>
          <p:cNvSpPr txBox="1">
            <a:spLocks noChangeArrowheads="1"/>
          </p:cNvSpPr>
          <p:nvPr/>
        </p:nvSpPr>
        <p:spPr bwMode="auto">
          <a:xfrm>
            <a:off x="457200" y="1143000"/>
            <a:ext cx="7848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accent1"/>
              </a:buClr>
              <a:buSzPct val="65000"/>
              <a:buFont typeface="Wingdings" pitchFamily="2" charset="2"/>
              <a:buChar char="n"/>
              <a:defRPr/>
            </a:pPr>
            <a:r>
              <a:rPr lang="en-US" altLang="zh-TW" sz="3000" kern="0" dirty="0" smtClean="0">
                <a:effectLst/>
                <a:latin typeface="+mn-lt"/>
                <a:ea typeface="新細明體" pitchFamily="18" charset="-120"/>
                <a:hlinkClick r:id="rId2"/>
              </a:rPr>
              <a:t>https://</a:t>
            </a:r>
            <a:r>
              <a:rPr lang="en-US" altLang="zh-TW" sz="3000" kern="0" dirty="0" smtClean="0">
                <a:effectLst/>
                <a:latin typeface="+mn-lt"/>
                <a:ea typeface="新細明體" pitchFamily="18" charset="-120"/>
                <a:hlinkClick r:id="rId2"/>
              </a:rPr>
              <a:t>en.wikipedia.org/wiki/Category:Impact_printers</a:t>
            </a:r>
            <a:endParaRPr lang="en-US" altLang="zh-TW" sz="3000" kern="0" dirty="0" smtClean="0">
              <a:effectLst/>
              <a:latin typeface="+mn-lt"/>
              <a:ea typeface="新細明體" pitchFamily="18" charset="-120"/>
            </a:endParaRPr>
          </a:p>
          <a:p>
            <a:pPr marL="342900" lvl="0" indent="-342900">
              <a:spcBef>
                <a:spcPct val="20000"/>
              </a:spcBef>
              <a:buClr>
                <a:schemeClr val="accent1"/>
              </a:buClr>
              <a:buSzPct val="65000"/>
              <a:buFont typeface="Wingdings" pitchFamily="2" charset="2"/>
              <a:buChar char="n"/>
              <a:defRPr/>
            </a:pPr>
            <a:r>
              <a:rPr lang="en-US" altLang="zh-TW" sz="3000" kern="0" dirty="0" smtClean="0">
                <a:effectLst/>
                <a:latin typeface="+mn-lt"/>
                <a:ea typeface="新細明體" pitchFamily="18" charset="-120"/>
                <a:hlinkClick r:id="rId3"/>
              </a:rPr>
              <a:t>https://</a:t>
            </a:r>
            <a:r>
              <a:rPr lang="en-US" altLang="zh-TW" sz="3000" kern="0" dirty="0" smtClean="0">
                <a:effectLst/>
                <a:latin typeface="+mn-lt"/>
                <a:ea typeface="新細明體" pitchFamily="18" charset="-120"/>
                <a:hlinkClick r:id="rId3"/>
              </a:rPr>
              <a:t>en.wikipedia.org/wiki/Inkjet_printers</a:t>
            </a:r>
            <a:endParaRPr lang="en-US" altLang="zh-TW" sz="3000" kern="0" dirty="0" smtClean="0">
              <a:effectLst/>
              <a:latin typeface="+mn-lt"/>
              <a:ea typeface="新細明體" pitchFamily="18" charset="-120"/>
            </a:endParaRPr>
          </a:p>
          <a:p>
            <a:pPr marL="342900" lvl="0" indent="-342900">
              <a:spcBef>
                <a:spcPct val="20000"/>
              </a:spcBef>
              <a:buClr>
                <a:schemeClr val="accent1"/>
              </a:buClr>
              <a:buSzPct val="65000"/>
              <a:buFont typeface="Wingdings" pitchFamily="2" charset="2"/>
              <a:buChar char="n"/>
              <a:defRPr/>
            </a:pPr>
            <a:r>
              <a:rPr lang="en-US" altLang="zh-TW" sz="3000" kern="0" dirty="0" smtClean="0">
                <a:effectLst/>
                <a:latin typeface="+mn-lt"/>
                <a:ea typeface="新細明體" pitchFamily="18" charset="-120"/>
                <a:hlinkClick r:id="rId4"/>
              </a:rPr>
              <a:t>https://</a:t>
            </a:r>
            <a:r>
              <a:rPr lang="en-US" altLang="zh-TW" sz="3000" kern="0" dirty="0" smtClean="0">
                <a:effectLst/>
                <a:latin typeface="+mn-lt"/>
                <a:ea typeface="新細明體" pitchFamily="18" charset="-120"/>
                <a:hlinkClick r:id="rId4"/>
              </a:rPr>
              <a:t>en.wikipedia.org/wiki/Laser_printer</a:t>
            </a:r>
            <a:endParaRPr lang="en-US" altLang="zh-TW" sz="3000" kern="0" dirty="0" smtClean="0">
              <a:effectLst/>
              <a:latin typeface="+mn-lt"/>
              <a:ea typeface="新細明體" pitchFamily="18" charset="-120"/>
            </a:endParaRPr>
          </a:p>
          <a:p>
            <a:pPr marL="342900" lvl="0" indent="-342900">
              <a:spcBef>
                <a:spcPct val="20000"/>
              </a:spcBef>
              <a:buClr>
                <a:schemeClr val="accent1"/>
              </a:buClr>
              <a:buSzPct val="65000"/>
              <a:buFont typeface="Wingdings" pitchFamily="2" charset="2"/>
              <a:buChar char="n"/>
              <a:defRPr/>
            </a:pPr>
            <a:r>
              <a:rPr lang="en-US" altLang="zh-TW" sz="3000" kern="0" dirty="0" smtClean="0">
                <a:effectLst/>
                <a:latin typeface="+mn-lt"/>
                <a:ea typeface="新細明體" pitchFamily="18" charset="-120"/>
                <a:hlinkClick r:id="rId5"/>
              </a:rPr>
              <a:t>https://en.wikipedia.org/wiki/Thermal_transfer_printer</a:t>
            </a:r>
          </a:p>
          <a:p>
            <a:pPr marL="342900" lvl="0" indent="-342900">
              <a:spcBef>
                <a:spcPct val="20000"/>
              </a:spcBef>
              <a:buClr>
                <a:schemeClr val="accent1"/>
              </a:buClr>
              <a:buSzPct val="65000"/>
              <a:buFont typeface="Wingdings" pitchFamily="2" charset="2"/>
              <a:buChar char="n"/>
              <a:defRPr/>
            </a:pPr>
            <a:r>
              <a:rPr lang="en-US" altLang="zh-TW" sz="3000" kern="0" dirty="0" smtClean="0">
                <a:effectLst/>
                <a:latin typeface="+mn-lt"/>
                <a:ea typeface="新細明體" pitchFamily="18" charset="-120"/>
                <a:hlinkClick r:id="rId5"/>
              </a:rPr>
              <a:t>https</a:t>
            </a:r>
            <a:r>
              <a:rPr lang="en-US" altLang="zh-TW" sz="3000" kern="0" dirty="0" smtClean="0">
                <a:effectLst/>
                <a:latin typeface="+mn-lt"/>
                <a:ea typeface="新細明體" pitchFamily="18" charset="-120"/>
                <a:hlinkClick r:id="rId5"/>
              </a:rPr>
              <a:t>://</a:t>
            </a:r>
            <a:r>
              <a:rPr lang="en-US" altLang="zh-TW" sz="3000" kern="0" dirty="0" smtClean="0">
                <a:effectLst/>
                <a:latin typeface="+mn-lt"/>
                <a:ea typeface="新細明體" pitchFamily="18" charset="-120"/>
                <a:hlinkClick r:id="rId5"/>
              </a:rPr>
              <a:t>en.wikipedia.org/wiki/Dye-sublimation_printer</a:t>
            </a:r>
            <a:endParaRPr lang="en-US" altLang="zh-TW" sz="3000" kern="0" dirty="0" smtClean="0">
              <a:effectLst/>
              <a:latin typeface="+mn-lt"/>
              <a:ea typeface="新細明體" pitchFamily="18" charset="-120"/>
            </a:endParaRPr>
          </a:p>
          <a:p>
            <a:pPr marL="342900" lvl="0" indent="-342900">
              <a:spcBef>
                <a:spcPct val="20000"/>
              </a:spcBef>
              <a:buClr>
                <a:schemeClr val="accent1"/>
              </a:buClr>
              <a:buSzPct val="65000"/>
              <a:buFont typeface="Wingdings" pitchFamily="2" charset="2"/>
              <a:buChar char="n"/>
              <a:defRPr/>
            </a:pPr>
            <a:r>
              <a:rPr lang="en-US" altLang="zh-TW" sz="3000" kern="0" dirty="0" smtClean="0">
                <a:effectLst/>
                <a:latin typeface="+mn-lt"/>
                <a:ea typeface="新細明體" pitchFamily="18" charset="-120"/>
                <a:hlinkClick r:id="rId6"/>
              </a:rPr>
              <a:t>https://</a:t>
            </a:r>
            <a:r>
              <a:rPr lang="en-US" altLang="zh-TW" sz="3000" kern="0" dirty="0" smtClean="0">
                <a:effectLst/>
                <a:latin typeface="+mn-lt"/>
                <a:ea typeface="新細明體" pitchFamily="18" charset="-120"/>
                <a:hlinkClick r:id="rId6"/>
              </a:rPr>
              <a:t>en.wikipedia.org/wiki/Solid_ink</a:t>
            </a:r>
            <a:endParaRPr lang="en-US" altLang="zh-TW" sz="3000" kern="0" dirty="0" smtClean="0">
              <a:effectLst/>
              <a:latin typeface="+mn-lt"/>
              <a:ea typeface="新細明體" pitchFamily="18" charset="-120"/>
            </a:endParaRPr>
          </a:p>
          <a:p>
            <a:pPr marL="342900" lvl="0" indent="-342900">
              <a:spcBef>
                <a:spcPct val="20000"/>
              </a:spcBef>
              <a:buClr>
                <a:schemeClr val="accent1"/>
              </a:buClr>
              <a:buSzPct val="65000"/>
              <a:buFont typeface="Wingdings" pitchFamily="2" charset="2"/>
              <a:buChar char="n"/>
              <a:defRPr/>
            </a:pPr>
            <a:r>
              <a:rPr lang="en-US" altLang="zh-TW" sz="3000" kern="0" dirty="0" smtClean="0">
                <a:effectLst/>
                <a:latin typeface="+mn-lt"/>
                <a:ea typeface="新細明體" pitchFamily="18" charset="-120"/>
                <a:hlinkClick r:id="rId7"/>
              </a:rPr>
              <a:t>https</a:t>
            </a:r>
            <a:r>
              <a:rPr lang="en-US" altLang="zh-TW" sz="3000" kern="0" dirty="0" smtClean="0">
                <a:effectLst/>
                <a:latin typeface="+mn-lt"/>
                <a:ea typeface="新細明體" pitchFamily="18" charset="-120"/>
                <a:hlinkClick r:id="rId7"/>
              </a:rPr>
              <a:t>://</a:t>
            </a:r>
            <a:r>
              <a:rPr lang="en-US" altLang="zh-TW" sz="3000" kern="0" dirty="0" smtClean="0">
                <a:effectLst/>
                <a:latin typeface="+mn-lt"/>
                <a:ea typeface="新細明體" pitchFamily="18" charset="-120"/>
                <a:hlinkClick r:id="rId7"/>
              </a:rPr>
              <a:t>en.wikipedia.org/wiki/Plotter</a:t>
            </a:r>
            <a:endParaRPr lang="en-US" altLang="zh-TW" sz="3000" kern="0" dirty="0" smtClean="0">
              <a:effectLst/>
              <a:latin typeface="+mn-lt"/>
              <a:ea typeface="新細明體" pitchFamily="18" charset="-120"/>
            </a:endParaRPr>
          </a:p>
          <a:p>
            <a:pPr marL="342900" lvl="0" indent="-342900">
              <a:spcBef>
                <a:spcPct val="20000"/>
              </a:spcBef>
              <a:buClr>
                <a:schemeClr val="accent1"/>
              </a:buClr>
              <a:buSzPct val="65000"/>
              <a:buFont typeface="Wingdings" pitchFamily="2" charset="2"/>
              <a:buChar char="n"/>
              <a:defRPr/>
            </a:pPr>
            <a:endParaRPr lang="en-US" altLang="zh-TW" sz="3000" kern="0" dirty="0" smtClean="0">
              <a:effectLst/>
              <a:latin typeface="+mn-lt"/>
              <a:ea typeface="新細明體" pitchFamily="18" charset="-120"/>
            </a:endParaRPr>
          </a:p>
          <a:p>
            <a:pPr marL="342900" lvl="0" indent="-342900">
              <a:spcBef>
                <a:spcPct val="20000"/>
              </a:spcBef>
              <a:buClr>
                <a:schemeClr val="accent1"/>
              </a:buClr>
              <a:buSzPct val="65000"/>
              <a:buFont typeface="Wingdings" pitchFamily="2" charset="2"/>
              <a:buChar char="n"/>
              <a:defRPr/>
            </a:pPr>
            <a:endParaRPr kumimoji="0" lang="en-US" altLang="zh-TW" sz="3000" b="0" i="0" u="none" strike="noStrike" kern="0" cap="none" spc="0" normalizeH="0" baseline="0" noProof="0" dirty="0" smtClean="0">
              <a:ln>
                <a:noFill/>
              </a:ln>
              <a:solidFill>
                <a:schemeClr val="tx1"/>
              </a:solidFill>
              <a:effectLst/>
              <a:uLnTx/>
              <a:uFillTx/>
              <a:latin typeface="+mn-lt"/>
              <a:ea typeface="新細明體" pitchFamily="18" charset="-12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33400" y="228600"/>
            <a:ext cx="7086600" cy="911225"/>
          </a:xfrm>
        </p:spPr>
        <p:txBody>
          <a:bodyPr/>
          <a:lstStyle/>
          <a:p>
            <a:pPr eaLnBrk="1" hangingPunct="1"/>
            <a:r>
              <a:rPr lang="en-US" dirty="0" smtClean="0"/>
              <a:t>Outline</a:t>
            </a:r>
          </a:p>
        </p:txBody>
      </p:sp>
      <p:sp>
        <p:nvSpPr>
          <p:cNvPr id="7172" name="Rectangle 3"/>
          <p:cNvSpPr>
            <a:spLocks noGrp="1" noChangeArrowheads="1"/>
          </p:cNvSpPr>
          <p:nvPr>
            <p:ph type="body" idx="1"/>
          </p:nvPr>
        </p:nvSpPr>
        <p:spPr>
          <a:xfrm>
            <a:off x="304800" y="1219200"/>
            <a:ext cx="7315200" cy="5257800"/>
          </a:xfrm>
        </p:spPr>
        <p:txBody>
          <a:bodyPr/>
          <a:lstStyle/>
          <a:p>
            <a:r>
              <a:rPr lang="en-US" dirty="0" smtClean="0"/>
              <a:t>Three most commonly used types of printers.</a:t>
            </a:r>
          </a:p>
          <a:p>
            <a:r>
              <a:rPr lang="en-US" dirty="0" smtClean="0"/>
              <a:t>Four criteria to be considered when evaluating printers.</a:t>
            </a:r>
          </a:p>
          <a:p>
            <a:r>
              <a:rPr lang="en-US" dirty="0" smtClean="0"/>
              <a:t>How an image is created by </a:t>
            </a:r>
          </a:p>
          <a:p>
            <a:pPr lvl="1"/>
            <a:r>
              <a:rPr lang="en-US" dirty="0" smtClean="0"/>
              <a:t>Dot matrix printer</a:t>
            </a:r>
          </a:p>
          <a:p>
            <a:pPr lvl="1"/>
            <a:r>
              <a:rPr lang="en-US" dirty="0" smtClean="0"/>
              <a:t>Ink Jet</a:t>
            </a:r>
          </a:p>
          <a:p>
            <a:pPr lvl="1"/>
            <a:r>
              <a:rPr lang="en-US" dirty="0" smtClean="0"/>
              <a:t>Laser</a:t>
            </a:r>
          </a:p>
          <a:p>
            <a:r>
              <a:rPr lang="en-US" dirty="0" smtClean="0"/>
              <a:t>Four types of high-quality printing devices commonly used in business.</a:t>
            </a:r>
          </a:p>
        </p:txBody>
      </p:sp>
      <p:sp>
        <p:nvSpPr>
          <p:cNvPr id="4"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33400" y="228600"/>
            <a:ext cx="7086600" cy="911225"/>
          </a:xfrm>
        </p:spPr>
        <p:txBody>
          <a:bodyPr/>
          <a:lstStyle/>
          <a:p>
            <a:pPr eaLnBrk="1" hangingPunct="1"/>
            <a:r>
              <a:rPr lang="en-US" dirty="0" smtClean="0"/>
              <a:t>Commonly Used Printers</a:t>
            </a:r>
          </a:p>
        </p:txBody>
      </p:sp>
      <p:sp>
        <p:nvSpPr>
          <p:cNvPr id="7172" name="Rectangle 3"/>
          <p:cNvSpPr>
            <a:spLocks noGrp="1" noChangeArrowheads="1"/>
          </p:cNvSpPr>
          <p:nvPr>
            <p:ph type="body" idx="1"/>
          </p:nvPr>
        </p:nvSpPr>
        <p:spPr>
          <a:xfrm>
            <a:off x="304800" y="1219200"/>
            <a:ext cx="7315200" cy="5334000"/>
          </a:xfrm>
        </p:spPr>
        <p:txBody>
          <a:bodyPr/>
          <a:lstStyle/>
          <a:p>
            <a:pPr eaLnBrk="1" hangingPunct="1"/>
            <a:r>
              <a:rPr lang="en-US" dirty="0" smtClean="0"/>
              <a:t>Impact printers</a:t>
            </a:r>
          </a:p>
          <a:p>
            <a:pPr lvl="1" eaLnBrk="1" hangingPunct="1"/>
            <a:r>
              <a:rPr lang="en-US" dirty="0" smtClean="0"/>
              <a:t>Generate output by striking the paper</a:t>
            </a:r>
          </a:p>
          <a:p>
            <a:pPr lvl="1" eaLnBrk="1" hangingPunct="1"/>
            <a:r>
              <a:rPr lang="en-US" dirty="0" smtClean="0"/>
              <a:t>Uses an inked ribbon </a:t>
            </a:r>
          </a:p>
          <a:p>
            <a:pPr lvl="1" eaLnBrk="1" hangingPunct="1"/>
            <a:r>
              <a:rPr lang="en-US" dirty="0" smtClean="0"/>
              <a:t>Most common</a:t>
            </a:r>
          </a:p>
          <a:p>
            <a:pPr lvl="2"/>
            <a:r>
              <a:rPr lang="en-US" dirty="0" smtClean="0"/>
              <a:t>Dot Matrix </a:t>
            </a:r>
          </a:p>
          <a:p>
            <a:pPr lvl="2"/>
            <a:r>
              <a:rPr lang="en-US" dirty="0" smtClean="0"/>
              <a:t>Line Printer and Band Printers</a:t>
            </a:r>
          </a:p>
          <a:p>
            <a:pPr eaLnBrk="1" hangingPunct="1"/>
            <a:r>
              <a:rPr lang="en-US" dirty="0" smtClean="0"/>
              <a:t>Non-impact printers</a:t>
            </a:r>
          </a:p>
          <a:p>
            <a:pPr lvl="1" eaLnBrk="1" hangingPunct="1"/>
            <a:r>
              <a:rPr lang="en-US" dirty="0" smtClean="0"/>
              <a:t>Use methods other than force</a:t>
            </a:r>
          </a:p>
          <a:p>
            <a:pPr lvl="1" eaLnBrk="1" hangingPunct="1"/>
            <a:r>
              <a:rPr lang="en-US" dirty="0" smtClean="0"/>
              <a:t>Tend to be quiet and fast</a:t>
            </a:r>
          </a:p>
          <a:p>
            <a:pPr lvl="1" eaLnBrk="1" hangingPunct="1"/>
            <a:r>
              <a:rPr lang="en-US" dirty="0" smtClean="0"/>
              <a:t>Most Common</a:t>
            </a:r>
          </a:p>
          <a:p>
            <a:pPr lvl="2"/>
            <a:r>
              <a:rPr lang="en-US" dirty="0" smtClean="0"/>
              <a:t>Ink jet	   and   Laser</a:t>
            </a:r>
          </a:p>
        </p:txBody>
      </p:sp>
      <p:sp>
        <p:nvSpPr>
          <p:cNvPr id="5"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81000" y="228600"/>
            <a:ext cx="7239000" cy="911225"/>
          </a:xfrm>
        </p:spPr>
        <p:txBody>
          <a:bodyPr/>
          <a:lstStyle/>
          <a:p>
            <a:pPr eaLnBrk="1" hangingPunct="1"/>
            <a:r>
              <a:rPr lang="en-US" dirty="0" smtClean="0"/>
              <a:t>Dot Matrix Printer</a:t>
            </a:r>
          </a:p>
        </p:txBody>
      </p:sp>
      <p:sp>
        <p:nvSpPr>
          <p:cNvPr id="8196" name="Rectangle 3"/>
          <p:cNvSpPr>
            <a:spLocks noGrp="1" noChangeArrowheads="1"/>
          </p:cNvSpPr>
          <p:nvPr>
            <p:ph type="body" idx="1"/>
          </p:nvPr>
        </p:nvSpPr>
        <p:spPr/>
        <p:txBody>
          <a:bodyPr/>
          <a:lstStyle/>
          <a:p>
            <a:r>
              <a:rPr lang="en-US" dirty="0" smtClean="0"/>
              <a:t>Can produce sheets of plain text very quickly</a:t>
            </a:r>
          </a:p>
          <a:p>
            <a:r>
              <a:rPr lang="en-US" dirty="0" smtClean="0"/>
              <a:t>Used to print to multi-sheet pages</a:t>
            </a:r>
          </a:p>
          <a:p>
            <a:r>
              <a:rPr lang="en-US" dirty="0" smtClean="0"/>
              <a:t>Printing on wide-sheet paper</a:t>
            </a:r>
          </a:p>
          <a:p>
            <a:r>
              <a:rPr lang="en-US" dirty="0" smtClean="0"/>
              <a:t>Print head strikes inked ribbon</a:t>
            </a:r>
          </a:p>
          <a:p>
            <a:r>
              <a:rPr lang="en-US" dirty="0" smtClean="0"/>
              <a:t>Speed measured in characters per second (CPS)</a:t>
            </a:r>
          </a:p>
        </p:txBody>
      </p:sp>
      <p:sp>
        <p:nvSpPr>
          <p:cNvPr id="5"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7</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86200" y="4495800"/>
            <a:ext cx="3048000" cy="218107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62000" y="4876800"/>
            <a:ext cx="2362200" cy="1694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  Dot Matrix Printer Parts</a:t>
            </a:r>
          </a:p>
        </p:txBody>
      </p:sp>
      <p:sp>
        <p:nvSpPr>
          <p:cNvPr id="5"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8</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5800" y="1219200"/>
            <a:ext cx="640823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81000" y="228600"/>
            <a:ext cx="7239000" cy="911225"/>
          </a:xfrm>
        </p:spPr>
        <p:txBody>
          <a:bodyPr/>
          <a:lstStyle/>
          <a:p>
            <a:pPr eaLnBrk="1" hangingPunct="1"/>
            <a:r>
              <a:rPr lang="en-US" dirty="0" smtClean="0"/>
              <a:t>Dot Matrix </a:t>
            </a:r>
            <a:r>
              <a:rPr lang="en-US" dirty="0" err="1" smtClean="0"/>
              <a:t>Printhead</a:t>
            </a:r>
            <a:r>
              <a:rPr lang="en-US" dirty="0" smtClean="0"/>
              <a:t> Mechanism</a:t>
            </a:r>
          </a:p>
        </p:txBody>
      </p:sp>
      <p:sp>
        <p:nvSpPr>
          <p:cNvPr id="8196" name="Rectangle 3"/>
          <p:cNvSpPr>
            <a:spLocks noGrp="1" noChangeArrowheads="1"/>
          </p:cNvSpPr>
          <p:nvPr>
            <p:ph type="body" idx="1"/>
          </p:nvPr>
        </p:nvSpPr>
        <p:spPr>
          <a:xfrm>
            <a:off x="304800" y="1143001"/>
            <a:ext cx="7315200" cy="3810000"/>
          </a:xfrm>
        </p:spPr>
        <p:txBody>
          <a:bodyPr>
            <a:normAutofit fontScale="92500" lnSpcReduction="20000"/>
          </a:bodyPr>
          <a:lstStyle/>
          <a:p>
            <a:pPr lvl="0"/>
            <a:r>
              <a:rPr lang="en-US" dirty="0" smtClean="0"/>
              <a:t>Print head Mechanism</a:t>
            </a:r>
          </a:p>
          <a:p>
            <a:pPr lvl="1"/>
            <a:r>
              <a:rPr lang="en-US" dirty="0" smtClean="0"/>
              <a:t>which contains a cluster (or matrix) of short pins arranged in one or more columns. </a:t>
            </a:r>
          </a:p>
          <a:p>
            <a:pPr lvl="0"/>
            <a:r>
              <a:rPr lang="en-US" dirty="0" smtClean="0"/>
              <a:t>Printer can push any of the pins out in any combination. </a:t>
            </a:r>
          </a:p>
          <a:p>
            <a:pPr lvl="0"/>
            <a:r>
              <a:rPr lang="en-US" dirty="0" smtClean="0"/>
              <a:t>By pushing out pins in various combinations, the print head can create alphanumeric characters</a:t>
            </a:r>
          </a:p>
          <a:p>
            <a:pPr lvl="0"/>
            <a:r>
              <a:rPr lang="en-US" dirty="0" smtClean="0"/>
              <a:t>Forms a character by creating a series of dots.</a:t>
            </a:r>
          </a:p>
          <a:p>
            <a:endParaRPr lang="en-US" dirty="0" smtClean="0"/>
          </a:p>
        </p:txBody>
      </p:sp>
      <p:sp>
        <p:nvSpPr>
          <p:cNvPr id="5" name="Slide Number Placeholder 3"/>
          <p:cNvSpPr>
            <a:spLocks noGrp="1"/>
          </p:cNvSpPr>
          <p:nvPr>
            <p:ph type="sldNum" sz="quarter" idx="4294967295"/>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9</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609600" y="4953000"/>
            <a:ext cx="6300952"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Virtual_Slide_Template_Final</Template>
  <TotalTime>5231</TotalTime>
  <Words>1517</Words>
  <Application>Microsoft Office PowerPoint</Application>
  <PresentationFormat>On-screen Show (4:3)</PresentationFormat>
  <Paragraphs>291</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Edge</vt:lpstr>
      <vt:lpstr>CSC 101 Introduction to Computing  Lecture 7 </vt:lpstr>
      <vt:lpstr>Last Lecture Summary I</vt:lpstr>
      <vt:lpstr>Last Lecture Summary II</vt:lpstr>
      <vt:lpstr>Putting Digital Content in Hands</vt:lpstr>
      <vt:lpstr>Outline</vt:lpstr>
      <vt:lpstr>Commonly Used Printers</vt:lpstr>
      <vt:lpstr>Dot Matrix Printer</vt:lpstr>
      <vt:lpstr>  Dot Matrix Printer Parts</vt:lpstr>
      <vt:lpstr>Dot Matrix Printhead Mechanism</vt:lpstr>
      <vt:lpstr>How Image is created?</vt:lpstr>
      <vt:lpstr>How Image is created?</vt:lpstr>
      <vt:lpstr>Line Printers</vt:lpstr>
      <vt:lpstr>Band Printers</vt:lpstr>
      <vt:lpstr>Impact Printers Advantages</vt:lpstr>
      <vt:lpstr>Impact Printers Disadvantages</vt:lpstr>
      <vt:lpstr>Ink Jet Printers</vt:lpstr>
      <vt:lpstr>Working of Ink Jet Printer</vt:lpstr>
      <vt:lpstr>Ink Jet Printer Working</vt:lpstr>
      <vt:lpstr>Ink Jet Printer</vt:lpstr>
      <vt:lpstr>Ink Jet Printer Advantages</vt:lpstr>
      <vt:lpstr>Ink Jet Printer Disadvantages</vt:lpstr>
      <vt:lpstr>Laser Printer</vt:lpstr>
      <vt:lpstr>How Laser Creates an Image</vt:lpstr>
      <vt:lpstr>Laser Printer Technology</vt:lpstr>
      <vt:lpstr>Laser Color Printing</vt:lpstr>
      <vt:lpstr>Laser Printing</vt:lpstr>
      <vt:lpstr>All-In-One Peripherals</vt:lpstr>
      <vt:lpstr>Comparing Printers</vt:lpstr>
      <vt:lpstr>High-Quality Printers</vt:lpstr>
      <vt:lpstr>Photo Printers</vt:lpstr>
      <vt:lpstr>Thermal Wax Printer</vt:lpstr>
      <vt:lpstr>Dye Sublimation Printer</vt:lpstr>
      <vt:lpstr>Solid Ink Printer</vt:lpstr>
      <vt:lpstr>Solid Ink Printer  - Advantages</vt:lpstr>
      <vt:lpstr>Solid Ink Printer - Disadvantages</vt:lpstr>
      <vt:lpstr>Plotters</vt:lpstr>
      <vt:lpstr>Care and Feeding of Printers</vt:lpstr>
      <vt:lpstr>Summary</vt:lpstr>
      <vt:lpstr>Summary</vt:lpstr>
      <vt:lpstr>Recommended Websites</vt:lpstr>
    </vt:vector>
  </TitlesOfParts>
  <Company>Cottrell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subject>Introduction to Computing</dc:subject>
  <dc:creator>Dr. Iftikhar Azim Niaz</dc:creator>
  <cp:lastModifiedBy>Iftikhar Azim Niaz</cp:lastModifiedBy>
  <cp:revision>381</cp:revision>
  <dcterms:created xsi:type="dcterms:W3CDTF">2004-10-06T00:41:44Z</dcterms:created>
  <dcterms:modified xsi:type="dcterms:W3CDTF">2012-05-05T13:28:57Z</dcterms:modified>
</cp:coreProperties>
</file>