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</p:sldMasterIdLst>
  <p:notesMasterIdLst>
    <p:notesMasterId r:id="rId41"/>
  </p:notesMasterIdLst>
  <p:sldIdLst>
    <p:sldId id="306" r:id="rId2"/>
    <p:sldId id="378" r:id="rId3"/>
    <p:sldId id="377" r:id="rId4"/>
    <p:sldId id="488" r:id="rId5"/>
    <p:sldId id="517" r:id="rId6"/>
    <p:sldId id="489" r:id="rId7"/>
    <p:sldId id="491" r:id="rId8"/>
    <p:sldId id="556" r:id="rId9"/>
    <p:sldId id="547" r:id="rId10"/>
    <p:sldId id="521" r:id="rId11"/>
    <p:sldId id="528" r:id="rId12"/>
    <p:sldId id="533" r:id="rId13"/>
    <p:sldId id="538" r:id="rId14"/>
    <p:sldId id="549" r:id="rId15"/>
    <p:sldId id="531" r:id="rId16"/>
    <p:sldId id="535" r:id="rId17"/>
    <p:sldId id="530" r:id="rId18"/>
    <p:sldId id="540" r:id="rId19"/>
    <p:sldId id="554" r:id="rId20"/>
    <p:sldId id="559" r:id="rId21"/>
    <p:sldId id="532" r:id="rId22"/>
    <p:sldId id="536" r:id="rId23"/>
    <p:sldId id="537" r:id="rId24"/>
    <p:sldId id="560" r:id="rId25"/>
    <p:sldId id="551" r:id="rId26"/>
    <p:sldId id="541" r:id="rId27"/>
    <p:sldId id="543" r:id="rId28"/>
    <p:sldId id="542" r:id="rId29"/>
    <p:sldId id="544" r:id="rId30"/>
    <p:sldId id="553" r:id="rId31"/>
    <p:sldId id="545" r:id="rId32"/>
    <p:sldId id="539" r:id="rId33"/>
    <p:sldId id="546" r:id="rId34"/>
    <p:sldId id="552" r:id="rId35"/>
    <p:sldId id="561" r:id="rId36"/>
    <p:sldId id="548" r:id="rId37"/>
    <p:sldId id="464" r:id="rId38"/>
    <p:sldId id="441" r:id="rId39"/>
    <p:sldId id="562" r:id="rId4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0000"/>
    </p:penClr>
  </p:showPr>
  <p:clrMru>
    <a:srgbClr val="0000CC"/>
    <a:srgbClr val="000099"/>
    <a:srgbClr val="006600"/>
    <a:srgbClr val="CCFF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2684" autoAdjust="0"/>
    <p:restoredTop sz="97110" autoAdjust="0"/>
  </p:normalViewPr>
  <p:slideViewPr>
    <p:cSldViewPr>
      <p:cViewPr>
        <p:scale>
          <a:sx n="53" d="100"/>
          <a:sy n="53" d="100"/>
        </p:scale>
        <p:origin x="-902" y="-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1854" y="-8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noProof="0" smtClean="0"/>
              <a:t>Click to edit Master text styles</a:t>
            </a:r>
          </a:p>
          <a:p>
            <a:pPr lvl="1"/>
            <a:r>
              <a:rPr lang="en-US" altLang="zh-TW" noProof="0" smtClean="0"/>
              <a:t>Second level</a:t>
            </a:r>
          </a:p>
          <a:p>
            <a:pPr lvl="2"/>
            <a:r>
              <a:rPr lang="en-US" altLang="zh-TW" noProof="0" smtClean="0"/>
              <a:t>Third level</a:t>
            </a:r>
          </a:p>
          <a:p>
            <a:pPr lvl="3"/>
            <a:r>
              <a:rPr lang="en-US" altLang="zh-TW" noProof="0" smtClean="0"/>
              <a:t>Fourth level</a:t>
            </a:r>
          </a:p>
          <a:p>
            <a:pPr lvl="4"/>
            <a:r>
              <a:rPr lang="en-US" altLang="zh-TW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  <a:latin typeface="Arial" charset="0"/>
              </a:defRPr>
            </a:lvl1pPr>
          </a:lstStyle>
          <a:p>
            <a:pPr>
              <a:defRPr/>
            </a:pPr>
            <a:fld id="{9E1B2F9A-186B-4AC8-B273-1CDEBB29F7E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9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CE5577-169D-4A54-A9D8-62F9D5126F1A}" type="slidenum">
              <a:rPr lang="en-US" smtClean="0">
                <a:latin typeface="Arial" pitchFamily="34" charset="0"/>
              </a:rPr>
              <a:pPr/>
              <a:t>2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45059" name="Text Box 1"/>
          <p:cNvSpPr txBox="1">
            <a:spLocks noChangeArrowheads="1"/>
          </p:cNvSpPr>
          <p:nvPr/>
        </p:nvSpPr>
        <p:spPr bwMode="auto">
          <a:xfrm>
            <a:off x="957263" y="685800"/>
            <a:ext cx="4943475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4408" tIns="42204" rIns="84408" bIns="42204" anchor="ctr"/>
          <a:lstStyle/>
          <a:p>
            <a:endParaRPr lang="en-US"/>
          </a:p>
        </p:txBody>
      </p:sp>
      <p:sp>
        <p:nvSpPr>
          <p:cNvPr id="45060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ln/>
        </p:spPr>
        <p:txBody>
          <a:bodyPr/>
          <a:lstStyle/>
          <a:p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9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CE5577-169D-4A54-A9D8-62F9D5126F1A}" type="slidenum">
              <a:rPr lang="en-US" smtClean="0">
                <a:latin typeface="Arial" pitchFamily="34" charset="0"/>
              </a:rPr>
              <a:pPr/>
              <a:t>3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45059" name="Text Box 1"/>
          <p:cNvSpPr txBox="1">
            <a:spLocks noChangeArrowheads="1"/>
          </p:cNvSpPr>
          <p:nvPr/>
        </p:nvSpPr>
        <p:spPr bwMode="auto">
          <a:xfrm>
            <a:off x="957263" y="685800"/>
            <a:ext cx="4943475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4408" tIns="42204" rIns="84408" bIns="42204" anchor="ctr"/>
          <a:lstStyle/>
          <a:p>
            <a:endParaRPr lang="en-US"/>
          </a:p>
        </p:txBody>
      </p:sp>
      <p:sp>
        <p:nvSpPr>
          <p:cNvPr id="45060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ln/>
        </p:spPr>
        <p:txBody>
          <a:bodyPr/>
          <a:lstStyle/>
          <a:p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9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CE5577-169D-4A54-A9D8-62F9D5126F1A}" type="slidenum">
              <a:rPr lang="en-US" smtClean="0">
                <a:latin typeface="Arial" pitchFamily="34" charset="0"/>
              </a:rPr>
              <a:pPr/>
              <a:t>37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45059" name="Text Box 1"/>
          <p:cNvSpPr txBox="1">
            <a:spLocks noChangeArrowheads="1"/>
          </p:cNvSpPr>
          <p:nvPr/>
        </p:nvSpPr>
        <p:spPr bwMode="auto">
          <a:xfrm>
            <a:off x="957263" y="685800"/>
            <a:ext cx="4943475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4408" tIns="42204" rIns="84408" bIns="42204" anchor="ctr"/>
          <a:lstStyle/>
          <a:p>
            <a:endParaRPr lang="en-US"/>
          </a:p>
        </p:txBody>
      </p:sp>
      <p:sp>
        <p:nvSpPr>
          <p:cNvPr id="45060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ln/>
        </p:spPr>
        <p:txBody>
          <a:bodyPr/>
          <a:lstStyle/>
          <a:p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6781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Line 9"/>
          <p:cNvSpPr>
            <a:spLocks noChangeShapeType="1"/>
          </p:cNvSpPr>
          <p:nvPr/>
        </p:nvSpPr>
        <p:spPr bwMode="auto">
          <a:xfrm>
            <a:off x="762000" y="1371600"/>
            <a:ext cx="662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1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1" y="1524000"/>
            <a:ext cx="6477000" cy="1752600"/>
          </a:xfrm>
        </p:spPr>
        <p:txBody>
          <a:bodyPr/>
          <a:lstStyle>
            <a:lvl1pPr>
              <a:defRPr sz="4200"/>
            </a:lvl1pPr>
          </a:lstStyle>
          <a:p>
            <a:r>
              <a:rPr lang="en-US" altLang="en-US" smtClean="0"/>
              <a:t>Click to edit Master title style</a:t>
            </a:r>
            <a:endParaRPr lang="en-US" altLang="en-US" dirty="0"/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3962400"/>
            <a:ext cx="5715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000"/>
            </a:lvl1pPr>
          </a:lstStyle>
          <a:p>
            <a:r>
              <a:rPr lang="en-US" altLang="en-US" smtClean="0"/>
              <a:t>Click to edit Master subtitle style</a:t>
            </a:r>
            <a:endParaRPr lang="en-US" alt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019800"/>
            <a:ext cx="609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80756C-F960-4117-80AF-EA23FC974A5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60960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BF24A9-4361-41B7-92C1-9AF2AB561137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902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902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629400" y="6248400"/>
            <a:ext cx="60960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A9DB6A-25FB-4E81-803F-651DAA872B3C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743200" y="6400800"/>
            <a:ext cx="38100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2011: Living in a Digital World Chapter 4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Page 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7315200" cy="911225"/>
          </a:xfrm>
        </p:spPr>
        <p:txBody>
          <a:bodyPr/>
          <a:lstStyle>
            <a:lvl1pPr>
              <a:defRPr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7315200" cy="483552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172200"/>
            <a:ext cx="60960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2E5CB2-9C56-4C4E-9F8A-031E63E2A4DA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2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05600" y="6172200"/>
            <a:ext cx="60960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35256-ADE6-43D6-A981-2886660B0796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7315200" cy="9112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95400"/>
            <a:ext cx="3657600" cy="4835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8600" y="1295400"/>
            <a:ext cx="3733800" cy="4835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05600" y="6248400"/>
            <a:ext cx="60960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C3D07C-A2AA-4DCB-898C-7A06FADB3426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162800" cy="914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429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4290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14800" y="1535113"/>
            <a:ext cx="35083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14800" y="2174875"/>
            <a:ext cx="35083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172200"/>
            <a:ext cx="60960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EA1F95-350B-44FD-9071-F15C296607A9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629400" y="6248400"/>
            <a:ext cx="60960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BCABD-A53B-40D1-8502-7FA74BDAE1B7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05600" y="6248400"/>
            <a:ext cx="60960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38B59B-AA63-4C56-AB84-1F0DD27CC35E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629400" y="6248400"/>
            <a:ext cx="60960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34743-88B2-4581-A8AA-00F87CBB6250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629400" y="6248400"/>
            <a:ext cx="60960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D927B3-C7F7-436C-81B8-22767F4AC886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7086600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19200"/>
            <a:ext cx="7162800" cy="483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dirty="0" smtClean="0"/>
          </a:p>
        </p:txBody>
      </p:sp>
      <p:sp>
        <p:nvSpPr>
          <p:cNvPr id="1505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1000" y="61722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pPr>
              <a:defRPr/>
            </a:pPr>
            <a:r>
              <a:rPr lang="en-US" altLang="zh-TW" smtClean="0"/>
              <a:t>1A-</a:t>
            </a:r>
            <a:fld id="{3717DDF7-0656-4DAB-B7F7-5925390E3F8A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50535" name="Freeform 7"/>
          <p:cNvSpPr>
            <a:spLocks noChangeArrowheads="1"/>
          </p:cNvSpPr>
          <p:nvPr/>
        </p:nvSpPr>
        <p:spPr bwMode="auto">
          <a:xfrm>
            <a:off x="381000" y="228600"/>
            <a:ext cx="71628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0537" name="Line 9"/>
          <p:cNvSpPr>
            <a:spLocks noChangeShapeType="1"/>
          </p:cNvSpPr>
          <p:nvPr/>
        </p:nvSpPr>
        <p:spPr bwMode="auto">
          <a:xfrm>
            <a:off x="762000" y="1066800"/>
            <a:ext cx="678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0000CC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math.comsci.us/radix/hexadecimal.html" TargetMode="External"/><Relationship Id="rId2" Type="http://schemas.openxmlformats.org/officeDocument/2006/relationships/hyperlink" Target="http://www.lookuptables.com/ebcdic_scancodes.php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1524000"/>
            <a:ext cx="6477000" cy="2819400"/>
          </a:xfrm>
        </p:spPr>
        <p:txBody>
          <a:bodyPr/>
          <a:lstStyle/>
          <a:p>
            <a:pPr algn="ctr"/>
            <a:r>
              <a:rPr lang="en-US" b="1" dirty="0" smtClean="0"/>
              <a:t>CSC 101</a:t>
            </a:r>
            <a:br>
              <a:rPr lang="en-US" b="1" dirty="0" smtClean="0"/>
            </a:br>
            <a:r>
              <a:rPr lang="en-US" b="1" dirty="0" smtClean="0"/>
              <a:t>Introduction to Computing</a:t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smtClean="0"/>
              <a:t>Lecture 8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4648200"/>
            <a:ext cx="5715000" cy="1066800"/>
          </a:xfrm>
        </p:spPr>
        <p:txBody>
          <a:bodyPr/>
          <a:lstStyle/>
          <a:p>
            <a:pPr algn="ctr"/>
            <a:r>
              <a:rPr lang="en-US" dirty="0" smtClean="0"/>
              <a:t>Dr. Iftikhar Azim Niaz</a:t>
            </a:r>
          </a:p>
          <a:p>
            <a:pPr algn="ctr"/>
            <a:r>
              <a:rPr lang="en-US" sz="2400" dirty="0" smtClean="0">
                <a:solidFill>
                  <a:srgbClr val="000099"/>
                </a:solidFill>
              </a:rPr>
              <a:t>ianiaz@comsats.edu.pk</a:t>
            </a:r>
            <a:endParaRPr lang="en-US" sz="2800" dirty="0">
              <a:solidFill>
                <a:srgbClr val="00009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248400" y="6400800"/>
            <a:ext cx="1524000" cy="381000"/>
          </a:xfrm>
        </p:spPr>
        <p:txBody>
          <a:bodyPr/>
          <a:lstStyle/>
          <a:p>
            <a:pPr>
              <a:defRPr/>
            </a:pPr>
            <a:fld id="{9780756C-F960-4117-80AF-EA23FC974A5B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162800" cy="911225"/>
          </a:xfrm>
        </p:spPr>
        <p:txBody>
          <a:bodyPr/>
          <a:lstStyle/>
          <a:p>
            <a:r>
              <a:rPr lang="en-US" dirty="0" smtClean="0"/>
              <a:t>Number Conversion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7391400" cy="5029199"/>
          </a:xfrm>
        </p:spPr>
        <p:txBody>
          <a:bodyPr/>
          <a:lstStyle/>
          <a:p>
            <a:r>
              <a:rPr lang="en-US" dirty="0" smtClean="0"/>
              <a:t>Decimal to Binary and Binary to Decimal</a:t>
            </a:r>
          </a:p>
          <a:p>
            <a:r>
              <a:rPr lang="en-US" dirty="0" smtClean="0"/>
              <a:t>Decimal to Octal and Octal to Decimal</a:t>
            </a:r>
          </a:p>
          <a:p>
            <a:r>
              <a:rPr lang="en-US" dirty="0" smtClean="0"/>
              <a:t>Decimal to Hexadecimal and Hexadecimal to Decimal</a:t>
            </a:r>
          </a:p>
          <a:p>
            <a:r>
              <a:rPr lang="en-US" dirty="0" smtClean="0"/>
              <a:t>Binary to Hexadecimal</a:t>
            </a:r>
          </a:p>
          <a:p>
            <a:r>
              <a:rPr lang="en-US" dirty="0" smtClean="0"/>
              <a:t>Octal to Hexadecimal</a:t>
            </a:r>
          </a:p>
          <a:p>
            <a:r>
              <a:rPr lang="en-US" dirty="0" smtClean="0"/>
              <a:t>Hexadecimal to Binary and Octal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2E5CB2-9C56-4C4E-9F8A-031E63E2A4DA}" type="slidenum">
              <a:rPr lang="en-US" altLang="zh-TW" smtClean="0"/>
              <a:pPr>
                <a:defRPr/>
              </a:pPr>
              <a:t>10</a:t>
            </a:fld>
            <a:endParaRPr lang="en-US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162800" cy="911225"/>
          </a:xfrm>
        </p:spPr>
        <p:txBody>
          <a:bodyPr/>
          <a:lstStyle/>
          <a:p>
            <a:r>
              <a:rPr lang="en-US" dirty="0" smtClean="0"/>
              <a:t>Decimal To Binary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1"/>
            <a:ext cx="7315200" cy="533399"/>
          </a:xfrm>
        </p:spPr>
        <p:txBody>
          <a:bodyPr/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2E5CB2-9C56-4C4E-9F8A-031E63E2A4DA}" type="slidenum">
              <a:rPr lang="en-US" altLang="zh-TW" smtClean="0"/>
              <a:pPr>
                <a:defRPr/>
              </a:pPr>
              <a:t>11</a:t>
            </a:fld>
            <a:endParaRPr lang="en-US" altLang="zh-TW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143000"/>
            <a:ext cx="6477000" cy="5451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162800" cy="911225"/>
          </a:xfrm>
        </p:spPr>
        <p:txBody>
          <a:bodyPr/>
          <a:lstStyle/>
          <a:p>
            <a:r>
              <a:rPr lang="en-US" dirty="0" smtClean="0"/>
              <a:t>Decimal To Binary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1"/>
            <a:ext cx="7315200" cy="761999"/>
          </a:xfrm>
        </p:spPr>
        <p:txBody>
          <a:bodyPr/>
          <a:lstStyle/>
          <a:p>
            <a:r>
              <a:rPr lang="en-US" sz="3200" dirty="0" smtClean="0"/>
              <a:t>(151)</a:t>
            </a:r>
            <a:r>
              <a:rPr lang="en-US" sz="3200" baseline="-25000" dirty="0" smtClean="0"/>
              <a:t>10</a:t>
            </a:r>
            <a:r>
              <a:rPr lang="en-US" sz="3200" dirty="0" smtClean="0"/>
              <a:t> = (10010111)</a:t>
            </a:r>
            <a:r>
              <a:rPr lang="en-US" sz="3200" baseline="-25000" dirty="0" smtClean="0"/>
              <a:t>2</a:t>
            </a:r>
            <a:endParaRPr lang="en-US" sz="3200" baseline="-2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2E5CB2-9C56-4C4E-9F8A-031E63E2A4DA}" type="slidenum">
              <a:rPr lang="en-US" altLang="zh-TW" smtClean="0"/>
              <a:pPr>
                <a:defRPr/>
              </a:pPr>
              <a:t>12</a:t>
            </a:fld>
            <a:endParaRPr lang="en-US" altLang="zh-TW" dirty="0"/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81200"/>
            <a:ext cx="6781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162800" cy="911225"/>
          </a:xfrm>
        </p:spPr>
        <p:txBody>
          <a:bodyPr>
            <a:normAutofit/>
          </a:bodyPr>
          <a:lstStyle/>
          <a:p>
            <a:r>
              <a:rPr lang="en-US" sz="4000" dirty="0" smtClean="0"/>
              <a:t>Decimal to Binary (with Fractions)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1"/>
            <a:ext cx="7315200" cy="761999"/>
          </a:xfrm>
        </p:spPr>
        <p:txBody>
          <a:bodyPr/>
          <a:lstStyle/>
          <a:p>
            <a:r>
              <a:rPr lang="en-US" dirty="0" smtClean="0"/>
              <a:t>(12.75)</a:t>
            </a:r>
            <a:r>
              <a:rPr lang="en-US" baseline="-25000" dirty="0" smtClean="0"/>
              <a:t>10</a:t>
            </a:r>
            <a:r>
              <a:rPr lang="en-US" dirty="0" smtClean="0"/>
              <a:t>  = (1100.11)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2E5CB2-9C56-4C4E-9F8A-031E63E2A4DA}" type="slidenum">
              <a:rPr lang="en-US" altLang="zh-TW" smtClean="0"/>
              <a:pPr>
                <a:defRPr/>
              </a:pPr>
              <a:t>13</a:t>
            </a:fld>
            <a:endParaRPr lang="en-US" altLang="zh-TW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828800"/>
            <a:ext cx="6913179" cy="4455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162800" cy="911225"/>
          </a:xfrm>
        </p:spPr>
        <p:txBody>
          <a:bodyPr/>
          <a:lstStyle/>
          <a:p>
            <a:r>
              <a:rPr lang="en-US" dirty="0" smtClean="0"/>
              <a:t>Binary to Decimal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1"/>
            <a:ext cx="7315200" cy="45719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2E5CB2-9C56-4C4E-9F8A-031E63E2A4DA}" type="slidenum">
              <a:rPr lang="en-US" altLang="zh-TW" smtClean="0"/>
              <a:pPr>
                <a:defRPr/>
              </a:pPr>
              <a:t>14</a:t>
            </a:fld>
            <a:endParaRPr lang="en-US" altLang="zh-TW" dirty="0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219200"/>
            <a:ext cx="59436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4191000"/>
            <a:ext cx="5181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086600" cy="911225"/>
          </a:xfrm>
        </p:spPr>
        <p:txBody>
          <a:bodyPr/>
          <a:lstStyle/>
          <a:p>
            <a:r>
              <a:rPr lang="en-US" dirty="0" smtClean="0"/>
              <a:t>Binary to Decimal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2E5CB2-9C56-4C4E-9F8A-031E63E2A4DA}" type="slidenum">
              <a:rPr lang="en-US" altLang="zh-TW" smtClean="0"/>
              <a:pPr>
                <a:defRPr/>
              </a:pPr>
              <a:t>15</a:t>
            </a:fld>
            <a:endParaRPr lang="en-US" altLang="zh-TW" dirty="0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143000"/>
            <a:ext cx="7391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1"/>
            <a:ext cx="7010400" cy="762000"/>
          </a:xfrm>
        </p:spPr>
        <p:txBody>
          <a:bodyPr/>
          <a:lstStyle/>
          <a:p>
            <a:r>
              <a:rPr lang="en-US" dirty="0" smtClean="0"/>
              <a:t>Binary to Decimal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1"/>
            <a:ext cx="6858000" cy="2133600"/>
          </a:xfrm>
        </p:spPr>
        <p:txBody>
          <a:bodyPr/>
          <a:lstStyle/>
          <a:p>
            <a:r>
              <a:rPr lang="en-US" dirty="0" smtClean="0"/>
              <a:t>1110001</a:t>
            </a:r>
            <a:r>
              <a:rPr lang="en-US" baseline="-25000" dirty="0" smtClean="0"/>
              <a:t>2</a:t>
            </a:r>
            <a:r>
              <a:rPr lang="en-US" dirty="0" smtClean="0"/>
              <a:t>  = 113</a:t>
            </a:r>
            <a:r>
              <a:rPr lang="en-US" baseline="-25000" dirty="0" smtClean="0"/>
              <a:t>10</a:t>
            </a:r>
            <a:endParaRPr lang="en-US" baseline="-2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2E5CB2-9C56-4C4E-9F8A-031E63E2A4DA}" type="slidenum">
              <a:rPr lang="en-US" altLang="zh-TW" smtClean="0"/>
              <a:pPr>
                <a:defRPr/>
              </a:pPr>
              <a:t>16</a:t>
            </a:fld>
            <a:endParaRPr lang="en-US" altLang="zh-TW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752600"/>
            <a:ext cx="7349067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162800" cy="911225"/>
          </a:xfrm>
        </p:spPr>
        <p:txBody>
          <a:bodyPr/>
          <a:lstStyle/>
          <a:p>
            <a:r>
              <a:rPr lang="en-US" dirty="0" smtClean="0"/>
              <a:t>Binary to Decimal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2E5CB2-9C56-4C4E-9F8A-031E63E2A4DA}" type="slidenum">
              <a:rPr lang="en-US" altLang="zh-TW" smtClean="0"/>
              <a:pPr>
                <a:defRPr/>
              </a:pPr>
              <a:t>17</a:t>
            </a:fld>
            <a:endParaRPr lang="en-US" altLang="zh-TW" dirty="0"/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143000"/>
            <a:ext cx="51816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/>
          <p:nvPr/>
        </p:nvPicPr>
        <p:blipFill>
          <a:blip r:embed="rId3" cstate="print">
            <a:lum bright="-35000" contrast="77000"/>
          </a:blip>
          <a:srcRect/>
          <a:stretch>
            <a:fillRect/>
          </a:stretch>
        </p:blipFill>
        <p:spPr bwMode="auto">
          <a:xfrm>
            <a:off x="381000" y="3886200"/>
            <a:ext cx="4876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819400"/>
            <a:ext cx="3886200" cy="914400"/>
          </a:xfrm>
        </p:spPr>
        <p:txBody>
          <a:bodyPr>
            <a:noAutofit/>
          </a:bodyPr>
          <a:lstStyle/>
          <a:p>
            <a:r>
              <a:rPr lang="en-US" sz="2400" dirty="0" smtClean="0"/>
              <a:t>11100111101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 = 1853</a:t>
            </a:r>
            <a:r>
              <a:rPr lang="en-US" sz="2400" baseline="-25000" dirty="0" smtClean="0"/>
              <a:t>10</a:t>
            </a:r>
          </a:p>
          <a:p>
            <a:r>
              <a:rPr lang="en-US" sz="2400" dirty="0" smtClean="0"/>
              <a:t>11011010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 = 218</a:t>
            </a:r>
            <a:r>
              <a:rPr lang="en-US" sz="2400" baseline="-25000" dirty="0" smtClean="0"/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100" dirty="0" smtClean="0"/>
              <a:t>Binary to Decimal (with Fractions)</a:t>
            </a:r>
            <a:endParaRPr lang="en-US" sz="4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1"/>
            <a:ext cx="7315200" cy="990600"/>
          </a:xfrm>
        </p:spPr>
        <p:txBody>
          <a:bodyPr/>
          <a:lstStyle/>
          <a:p>
            <a:r>
              <a:rPr lang="en-US" dirty="0" smtClean="0"/>
              <a:t>(10.011010101)</a:t>
            </a:r>
            <a:r>
              <a:rPr lang="en-US" baseline="-25000" dirty="0" smtClean="0"/>
              <a:t>2  </a:t>
            </a:r>
            <a:r>
              <a:rPr lang="en-US" dirty="0" smtClean="0"/>
              <a:t>= (2.416015625)</a:t>
            </a:r>
            <a:r>
              <a:rPr lang="en-US" baseline="-25000" dirty="0" smtClean="0"/>
              <a:t>10</a:t>
            </a:r>
            <a:endParaRPr lang="en-US" baseline="-2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2E5CB2-9C56-4C4E-9F8A-031E63E2A4DA}" type="slidenum">
              <a:rPr lang="en-US" altLang="zh-TW" smtClean="0"/>
              <a:pPr>
                <a:defRPr/>
              </a:pPr>
              <a:t>18</a:t>
            </a:fld>
            <a:endParaRPr lang="en-US" altLang="zh-TW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828800"/>
            <a:ext cx="4515416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086600" cy="911225"/>
          </a:xfrm>
        </p:spPr>
        <p:txBody>
          <a:bodyPr/>
          <a:lstStyle/>
          <a:p>
            <a:r>
              <a:rPr lang="en-US" dirty="0" smtClean="0"/>
              <a:t>Exercise Decimal to Binary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2E5CB2-9C56-4C4E-9F8A-031E63E2A4DA}" type="slidenum">
              <a:rPr lang="en-US" altLang="zh-TW" smtClean="0"/>
              <a:pPr>
                <a:defRPr/>
              </a:pPr>
              <a:t>19</a:t>
            </a:fld>
            <a:endParaRPr lang="en-US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5562600" y="6405562"/>
            <a:ext cx="2128838" cy="3762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0A147E1F-7BB4-41CD-B102-3D0DDA38FA7B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1638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28600"/>
            <a:ext cx="8534400" cy="838200"/>
          </a:xfrm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smtClean="0"/>
              <a:t>Last Lecture Summary I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7315200" cy="5257800"/>
          </a:xfrm>
        </p:spPr>
        <p:txBody>
          <a:bodyPr>
            <a:normAutofit/>
          </a:bodyPr>
          <a:lstStyle/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81000" y="1143000"/>
            <a:ext cx="7315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altLang="zh-TW" sz="3000" kern="0" dirty="0" smtClean="0">
                <a:effectLst/>
                <a:ea typeface="新細明體" pitchFamily="18" charset="-120"/>
              </a:rPr>
              <a:t>Impact Printers and Non Impact Printers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altLang="zh-TW" sz="3000" kern="0" dirty="0" smtClean="0">
                <a:effectLst/>
                <a:ea typeface="新細明體" pitchFamily="18" charset="-120"/>
              </a:rPr>
              <a:t>Impact Printers</a:t>
            </a:r>
          </a:p>
          <a:p>
            <a:pPr marL="800100" lvl="1" indent="-342900">
              <a:spcBef>
                <a:spcPct val="20000"/>
              </a:spcBef>
              <a:buClr>
                <a:srgbClr val="3B812F"/>
              </a:buClr>
              <a:buSzPct val="60000"/>
              <a:buFont typeface="Wingdings" pitchFamily="2" charset="2"/>
              <a:buChar char="q"/>
              <a:defRPr/>
            </a:pPr>
            <a:r>
              <a:rPr lang="en-US" altLang="zh-TW" sz="2800" kern="0" dirty="0" smtClean="0">
                <a:effectLst/>
                <a:ea typeface="新細明體" pitchFamily="18" charset="-120"/>
              </a:rPr>
              <a:t>Dot Matrix</a:t>
            </a:r>
            <a:endParaRPr lang="en-US" altLang="zh-TW" sz="3000" kern="0" dirty="0" smtClean="0">
              <a:effectLst/>
              <a:ea typeface="新細明體" pitchFamily="18" charset="-120"/>
            </a:endParaRPr>
          </a:p>
          <a:p>
            <a:pPr marL="800100" lvl="1" indent="-342900">
              <a:spcBef>
                <a:spcPct val="20000"/>
              </a:spcBef>
              <a:buClr>
                <a:srgbClr val="3B812F"/>
              </a:buClr>
              <a:buSzPct val="60000"/>
              <a:buFont typeface="Wingdings" pitchFamily="2" charset="2"/>
              <a:buChar char="q"/>
              <a:defRPr/>
            </a:pPr>
            <a:r>
              <a:rPr lang="en-US" altLang="zh-TW" sz="2800" kern="0" dirty="0" smtClean="0">
                <a:effectLst/>
                <a:ea typeface="新細明體" pitchFamily="18" charset="-120"/>
              </a:rPr>
              <a:t>Line Printers </a:t>
            </a:r>
          </a:p>
          <a:p>
            <a:pPr marL="800100" lvl="1" indent="-342900">
              <a:spcBef>
                <a:spcPct val="20000"/>
              </a:spcBef>
              <a:buClr>
                <a:srgbClr val="3B812F"/>
              </a:buClr>
              <a:buSzPct val="65000"/>
              <a:buFont typeface="Wingdings" pitchFamily="2" charset="2"/>
              <a:buChar char="q"/>
              <a:defRPr/>
            </a:pPr>
            <a:r>
              <a:rPr lang="en-US" altLang="zh-TW" sz="2800" kern="0" dirty="0" smtClean="0">
                <a:effectLst/>
                <a:ea typeface="新細明體" pitchFamily="18" charset="-120"/>
              </a:rPr>
              <a:t>Band Printers</a:t>
            </a:r>
          </a:p>
          <a:p>
            <a:pPr marL="342900" lvl="0" indent="-342900">
              <a:spcBef>
                <a:spcPct val="20000"/>
              </a:spcBef>
              <a:buClr>
                <a:srgbClr val="CC9900"/>
              </a:buClr>
              <a:buSzPct val="65000"/>
              <a:buFont typeface="Wingdings" pitchFamily="2" charset="2"/>
              <a:buChar char="n"/>
              <a:defRPr/>
            </a:pPr>
            <a:r>
              <a:rPr lang="en-US" altLang="zh-TW" sz="3000" kern="0" dirty="0" smtClean="0">
                <a:solidFill>
                  <a:srgbClr val="000000"/>
                </a:solidFill>
                <a:effectLst/>
                <a:ea typeface="新細明體" pitchFamily="18" charset="-120"/>
              </a:rPr>
              <a:t>Impact Printer Advantages and disadvantages</a:t>
            </a:r>
          </a:p>
          <a:p>
            <a:pPr marL="342900" lvl="0" indent="-342900">
              <a:spcBef>
                <a:spcPct val="20000"/>
              </a:spcBef>
              <a:buClr>
                <a:srgbClr val="CC9900"/>
              </a:buClr>
              <a:buSzPct val="65000"/>
              <a:buFont typeface="Wingdings" pitchFamily="2" charset="2"/>
              <a:buChar char="n"/>
              <a:defRPr/>
            </a:pPr>
            <a:r>
              <a:rPr lang="en-US" altLang="zh-TW" sz="3000" kern="0" dirty="0" smtClean="0">
                <a:solidFill>
                  <a:srgbClr val="000000"/>
                </a:solidFill>
                <a:effectLst/>
                <a:ea typeface="新細明體" pitchFamily="18" charset="-120"/>
              </a:rPr>
              <a:t>Non Impact Printers</a:t>
            </a:r>
          </a:p>
          <a:p>
            <a:pPr marL="800100" lvl="1" indent="-342900">
              <a:spcBef>
                <a:spcPct val="20000"/>
              </a:spcBef>
              <a:buClr>
                <a:srgbClr val="3B812F"/>
              </a:buClr>
              <a:buSzPct val="65000"/>
              <a:buFont typeface="Wingdings" pitchFamily="2" charset="2"/>
              <a:buChar char="q"/>
              <a:defRPr/>
            </a:pPr>
            <a:r>
              <a:rPr lang="en-US" altLang="zh-TW" sz="2800" kern="0" dirty="0" smtClean="0">
                <a:solidFill>
                  <a:srgbClr val="000000"/>
                </a:solidFill>
                <a:effectLst/>
                <a:ea typeface="新細明體" pitchFamily="18" charset="-120"/>
              </a:rPr>
              <a:t>Ink jet , Laser , All-in-One Peripherals</a:t>
            </a:r>
          </a:p>
          <a:p>
            <a:pPr marL="342900" lvl="0" indent="-342900">
              <a:spcBef>
                <a:spcPct val="20000"/>
              </a:spcBef>
              <a:buClr>
                <a:srgbClr val="CC9900"/>
              </a:buClr>
              <a:buSzPct val="65000"/>
              <a:buFont typeface="Wingdings" pitchFamily="2" charset="2"/>
              <a:buChar char="n"/>
              <a:defRPr/>
            </a:pPr>
            <a:r>
              <a:rPr lang="en-US" altLang="zh-TW" sz="3000" kern="0" dirty="0" smtClean="0">
                <a:solidFill>
                  <a:srgbClr val="000000"/>
                </a:solidFill>
                <a:effectLst/>
                <a:ea typeface="新細明體" pitchFamily="18" charset="-120"/>
              </a:rPr>
              <a:t>Comparing Printers</a:t>
            </a:r>
            <a:endParaRPr kumimoji="0" lang="en-US" sz="3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086600" cy="911225"/>
          </a:xfrm>
        </p:spPr>
        <p:txBody>
          <a:bodyPr/>
          <a:lstStyle/>
          <a:p>
            <a:r>
              <a:rPr lang="en-US" dirty="0" smtClean="0"/>
              <a:t>Exercise Decimal to Binary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2E5CB2-9C56-4C4E-9F8A-031E63E2A4DA}" type="slidenum">
              <a:rPr lang="en-US" altLang="zh-TW" smtClean="0"/>
              <a:pPr>
                <a:defRPr/>
              </a:pPr>
              <a:t>20</a:t>
            </a:fld>
            <a:endParaRPr lang="en-US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086600" cy="911225"/>
          </a:xfrm>
        </p:spPr>
        <p:txBody>
          <a:bodyPr/>
          <a:lstStyle/>
          <a:p>
            <a:r>
              <a:rPr lang="en-US" dirty="0" smtClean="0"/>
              <a:t>Decimal to Octal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4724400" cy="533400"/>
          </a:xfrm>
        </p:spPr>
        <p:txBody>
          <a:bodyPr/>
          <a:lstStyle/>
          <a:p>
            <a:r>
              <a:rPr lang="en-US" dirty="0" smtClean="0"/>
              <a:t>4321</a:t>
            </a:r>
            <a:r>
              <a:rPr lang="en-US" baseline="-25000" dirty="0" smtClean="0"/>
              <a:t>10</a:t>
            </a:r>
            <a:r>
              <a:rPr lang="en-US" dirty="0" smtClean="0"/>
              <a:t>  =  10341</a:t>
            </a:r>
            <a:r>
              <a:rPr lang="en-US" baseline="-25000" dirty="0" smtClean="0"/>
              <a:t>8</a:t>
            </a:r>
            <a:endParaRPr lang="en-US" baseline="-2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2E5CB2-9C56-4C4E-9F8A-031E63E2A4DA}" type="slidenum">
              <a:rPr lang="en-US" altLang="zh-TW" smtClean="0"/>
              <a:pPr>
                <a:defRPr/>
              </a:pPr>
              <a:t>21</a:t>
            </a:fld>
            <a:endParaRPr lang="en-US" altLang="zh-TW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lum bright="-69000" contrast="100000"/>
          </a:blip>
          <a:srcRect/>
          <a:stretch>
            <a:fillRect/>
          </a:stretch>
        </p:blipFill>
        <p:spPr bwMode="auto">
          <a:xfrm>
            <a:off x="609600" y="1752600"/>
            <a:ext cx="5648657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Decimal to Octal (Fractions)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0.05</a:t>
            </a:r>
            <a:r>
              <a:rPr lang="en-US" baseline="-25000" dirty="0" smtClean="0"/>
              <a:t>10</a:t>
            </a:r>
            <a:r>
              <a:rPr lang="en-US" dirty="0" smtClean="0"/>
              <a:t> = 0.03146</a:t>
            </a:r>
            <a:r>
              <a:rPr lang="en-US" baseline="-25000" dirty="0" smtClean="0"/>
              <a:t>8</a:t>
            </a:r>
            <a:endParaRPr lang="en-US" baseline="-2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2E5CB2-9C56-4C4E-9F8A-031E63E2A4DA}" type="slidenum">
              <a:rPr lang="en-US" altLang="zh-TW" smtClean="0"/>
              <a:pPr>
                <a:defRPr/>
              </a:pPr>
              <a:t>22</a:t>
            </a:fld>
            <a:endParaRPr lang="en-US" altLang="zh-TW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752600"/>
            <a:ext cx="6705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086600" cy="911225"/>
          </a:xfrm>
        </p:spPr>
        <p:txBody>
          <a:bodyPr/>
          <a:lstStyle/>
          <a:p>
            <a:r>
              <a:rPr lang="en-US" dirty="0" smtClean="0"/>
              <a:t>Octal to Decimal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743200"/>
            <a:ext cx="7315200" cy="533400"/>
          </a:xfrm>
        </p:spPr>
        <p:txBody>
          <a:bodyPr/>
          <a:lstStyle/>
          <a:p>
            <a:r>
              <a:rPr lang="en-US" dirty="0" smtClean="0"/>
              <a:t>743</a:t>
            </a:r>
            <a:r>
              <a:rPr lang="en-US" baseline="-25000" dirty="0" smtClean="0"/>
              <a:t>8</a:t>
            </a:r>
            <a:r>
              <a:rPr lang="en-US" dirty="0" smtClean="0"/>
              <a:t> = 483</a:t>
            </a:r>
            <a:r>
              <a:rPr lang="en-US" baseline="-25000" dirty="0" smtClean="0"/>
              <a:t>10</a:t>
            </a:r>
            <a:r>
              <a:rPr lang="en-US" dirty="0" smtClean="0"/>
              <a:t>		26525</a:t>
            </a:r>
            <a:r>
              <a:rPr lang="en-US" baseline="-25000" dirty="0" smtClean="0"/>
              <a:t>8</a:t>
            </a:r>
            <a:r>
              <a:rPr lang="en-US" dirty="0" smtClean="0"/>
              <a:t> = 11605</a:t>
            </a:r>
            <a:r>
              <a:rPr lang="en-US" baseline="-25000" dirty="0" smtClean="0"/>
              <a:t>10</a:t>
            </a:r>
            <a:endParaRPr lang="en-US" baseline="-2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2E5CB2-9C56-4C4E-9F8A-031E63E2A4DA}" type="slidenum">
              <a:rPr lang="en-US" altLang="zh-TW" smtClean="0"/>
              <a:pPr>
                <a:defRPr/>
              </a:pPr>
              <a:t>23</a:t>
            </a:fld>
            <a:endParaRPr lang="en-US" altLang="zh-TW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505200"/>
            <a:ext cx="3450771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3505200"/>
            <a:ext cx="3740708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143000"/>
            <a:ext cx="6589986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086600" cy="911225"/>
          </a:xfrm>
        </p:spPr>
        <p:txBody>
          <a:bodyPr/>
          <a:lstStyle/>
          <a:p>
            <a:r>
              <a:rPr lang="en-US" dirty="0" smtClean="0"/>
              <a:t>Exercise Decimal to Octal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2E5CB2-9C56-4C4E-9F8A-031E63E2A4DA}" type="slidenum">
              <a:rPr lang="en-US" altLang="zh-TW" smtClean="0"/>
              <a:pPr>
                <a:defRPr/>
              </a:pPr>
              <a:t>24</a:t>
            </a:fld>
            <a:endParaRPr lang="en-US" altLang="zh-TW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086600" cy="911225"/>
          </a:xfrm>
        </p:spPr>
        <p:txBody>
          <a:bodyPr/>
          <a:lstStyle/>
          <a:p>
            <a:r>
              <a:rPr lang="en-US" dirty="0" smtClean="0"/>
              <a:t>Exercise Octal to Decimal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743200"/>
            <a:ext cx="7315200" cy="2667000"/>
          </a:xfrm>
        </p:spPr>
        <p:txBody>
          <a:bodyPr/>
          <a:lstStyle/>
          <a:p>
            <a:r>
              <a:rPr lang="en-US" dirty="0" smtClean="0"/>
              <a:t>26601</a:t>
            </a:r>
            <a:r>
              <a:rPr lang="en-US" baseline="-25000" dirty="0" smtClean="0"/>
              <a:t>8</a:t>
            </a:r>
            <a:r>
              <a:rPr lang="en-US" dirty="0" smtClean="0"/>
              <a:t> =</a:t>
            </a:r>
          </a:p>
          <a:p>
            <a:r>
              <a:rPr lang="en-US" dirty="0" smtClean="0"/>
              <a:t>1422</a:t>
            </a:r>
            <a:r>
              <a:rPr lang="en-US" baseline="-25000" dirty="0" smtClean="0"/>
              <a:t>8 =</a:t>
            </a:r>
            <a:endParaRPr lang="en-US" baseline="-2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2E5CB2-9C56-4C4E-9F8A-031E63E2A4DA}" type="slidenum">
              <a:rPr lang="en-US" altLang="zh-TW" smtClean="0"/>
              <a:pPr>
                <a:defRPr/>
              </a:pPr>
              <a:t>25</a:t>
            </a:fld>
            <a:endParaRPr lang="en-US" altLang="zh-TW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143000"/>
            <a:ext cx="6589986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086600" cy="911225"/>
          </a:xfrm>
        </p:spPr>
        <p:txBody>
          <a:bodyPr/>
          <a:lstStyle/>
          <a:p>
            <a:r>
              <a:rPr lang="en-US" dirty="0" smtClean="0"/>
              <a:t>Decimal to Hexadecimal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1"/>
            <a:ext cx="7315200" cy="609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2E5CB2-9C56-4C4E-9F8A-031E63E2A4DA}" type="slidenum">
              <a:rPr lang="en-US" altLang="zh-TW" smtClean="0"/>
              <a:pPr>
                <a:defRPr/>
              </a:pPr>
              <a:t>26</a:t>
            </a:fld>
            <a:endParaRPr lang="en-US" altLang="zh-TW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3174" y="1219200"/>
            <a:ext cx="7274943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086600" cy="911225"/>
          </a:xfrm>
        </p:spPr>
        <p:txBody>
          <a:bodyPr/>
          <a:lstStyle/>
          <a:p>
            <a:r>
              <a:rPr lang="en-US" dirty="0" smtClean="0"/>
              <a:t>Decimal to Hexadecimal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1"/>
            <a:ext cx="7315200" cy="609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2E5CB2-9C56-4C4E-9F8A-031E63E2A4DA}" type="slidenum">
              <a:rPr lang="en-US" altLang="zh-TW" smtClean="0"/>
              <a:pPr>
                <a:defRPr/>
              </a:pPr>
              <a:t>27</a:t>
            </a:fld>
            <a:endParaRPr lang="en-US" altLang="zh-TW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219200"/>
            <a:ext cx="70104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Hexadecimal to Decimal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1"/>
            <a:ext cx="7315200" cy="609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2E5CB2-9C56-4C4E-9F8A-031E63E2A4DA}" type="slidenum">
              <a:rPr lang="en-US" altLang="zh-TW" smtClean="0"/>
              <a:pPr>
                <a:defRPr/>
              </a:pPr>
              <a:t>28</a:t>
            </a:fld>
            <a:endParaRPr lang="en-US" altLang="zh-TW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1" y="1143000"/>
            <a:ext cx="4038600" cy="265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4191000"/>
            <a:ext cx="678561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3200400"/>
            <a:ext cx="362712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14800" y="1143000"/>
            <a:ext cx="362712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Hexadecimal to Decimal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1"/>
            <a:ext cx="7315200" cy="1905000"/>
          </a:xfrm>
        </p:spPr>
        <p:txBody>
          <a:bodyPr/>
          <a:lstStyle/>
          <a:p>
            <a:r>
              <a:rPr lang="en-US" dirty="0" smtClean="0"/>
              <a:t>(ABC.123)</a:t>
            </a:r>
            <a:r>
              <a:rPr lang="en-US" baseline="-25000" dirty="0" smtClean="0"/>
              <a:t>16 </a:t>
            </a:r>
            <a:r>
              <a:rPr lang="en-US" dirty="0" smtClean="0"/>
              <a:t>= (2748.0710449219)</a:t>
            </a:r>
            <a:r>
              <a:rPr lang="en-US" baseline="-25000" dirty="0" smtClean="0"/>
              <a:t>10</a:t>
            </a:r>
            <a:endParaRPr lang="en-US" baseline="-2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2E5CB2-9C56-4C4E-9F8A-031E63E2A4DA}" type="slidenum">
              <a:rPr lang="en-US" altLang="zh-TW" smtClean="0"/>
              <a:pPr>
                <a:defRPr/>
              </a:pPr>
              <a:t>29</a:t>
            </a:fld>
            <a:endParaRPr lang="en-US" altLang="zh-TW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>
            <a:lum bright="-21000" contrast="43000"/>
          </a:blip>
          <a:srcRect/>
          <a:stretch>
            <a:fillRect/>
          </a:stretch>
        </p:blipFill>
        <p:spPr bwMode="auto">
          <a:xfrm>
            <a:off x="838200" y="1752600"/>
            <a:ext cx="4495800" cy="4703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5562600" y="6405562"/>
            <a:ext cx="2128838" cy="3762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0A147E1F-7BB4-41CD-B102-3D0DDA38FA7B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1638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28600"/>
            <a:ext cx="8153400" cy="914400"/>
          </a:xfrm>
        </p:spPr>
        <p:txBody>
          <a:bodyPr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smtClean="0"/>
              <a:t>Last Lecture Summary II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7315200" cy="5257800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en-US" altLang="zh-TW" dirty="0" smtClean="0">
                <a:ea typeface="新細明體" pitchFamily="18" charset="-120"/>
              </a:rPr>
              <a:t>High Quality Printers</a:t>
            </a:r>
          </a:p>
          <a:p>
            <a:pPr marL="800100" lvl="1" indent="-342900">
              <a:buClr>
                <a:srgbClr val="3B812F"/>
              </a:buClr>
              <a:defRPr/>
            </a:pPr>
            <a:r>
              <a:rPr lang="en-US" altLang="zh-TW" sz="2800" dirty="0" smtClean="0">
                <a:ea typeface="新細明體" pitchFamily="18" charset="-120"/>
              </a:rPr>
              <a:t>Photo printer</a:t>
            </a:r>
          </a:p>
          <a:p>
            <a:pPr marL="800100" lvl="1" indent="-342900">
              <a:buClr>
                <a:srgbClr val="3B812F"/>
              </a:buClr>
              <a:defRPr/>
            </a:pPr>
            <a:r>
              <a:rPr lang="en-US" altLang="zh-TW" sz="2800" dirty="0" smtClean="0">
                <a:ea typeface="新細明體" pitchFamily="18" charset="-120"/>
              </a:rPr>
              <a:t>Thermal printer</a:t>
            </a:r>
          </a:p>
          <a:p>
            <a:pPr marL="800100" lvl="1" indent="-342900">
              <a:buClr>
                <a:srgbClr val="3B812F"/>
              </a:buClr>
              <a:defRPr/>
            </a:pPr>
            <a:r>
              <a:rPr lang="en-US" altLang="zh-TW" sz="2800" dirty="0" smtClean="0">
                <a:ea typeface="新細明體" pitchFamily="18" charset="-120"/>
              </a:rPr>
              <a:t>Dye Sublimation</a:t>
            </a:r>
          </a:p>
          <a:p>
            <a:pPr marL="800100" lvl="1" indent="-342900">
              <a:buClr>
                <a:srgbClr val="3B812F"/>
              </a:buClr>
              <a:defRPr/>
            </a:pPr>
            <a:r>
              <a:rPr lang="en-US" altLang="zh-TW" sz="2800" dirty="0" smtClean="0">
                <a:ea typeface="新細明體" pitchFamily="18" charset="-120"/>
              </a:rPr>
              <a:t>Solid Ink</a:t>
            </a:r>
          </a:p>
          <a:p>
            <a:pPr marL="800100" lvl="1" indent="-342900">
              <a:buClr>
                <a:srgbClr val="3B812F"/>
              </a:buClr>
              <a:defRPr/>
            </a:pPr>
            <a:r>
              <a:rPr lang="en-US" altLang="zh-TW" sz="2800" dirty="0" smtClean="0">
                <a:ea typeface="新細明體" pitchFamily="18" charset="-120"/>
              </a:rPr>
              <a:t>Plotter</a:t>
            </a:r>
          </a:p>
          <a:p>
            <a:pPr lvl="0">
              <a:buClr>
                <a:srgbClr val="CC9900"/>
              </a:buClr>
              <a:defRPr/>
            </a:pPr>
            <a:r>
              <a:rPr lang="en-US" altLang="zh-TW" dirty="0" smtClean="0">
                <a:solidFill>
                  <a:srgbClr val="000000"/>
                </a:solidFill>
                <a:ea typeface="新細明體" pitchFamily="18" charset="-120"/>
              </a:rPr>
              <a:t>Care and Feeding of Printers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Base 2 to Base 16</a:t>
            </a:r>
          </a:p>
        </p:txBody>
      </p:sp>
      <p:pic>
        <p:nvPicPr>
          <p:cNvPr id="717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9600" y="1219200"/>
            <a:ext cx="7049440" cy="5029200"/>
          </a:xfrm>
          <a:noFill/>
        </p:spPr>
      </p:pic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5562600" y="6405562"/>
            <a:ext cx="2128838" cy="3762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0A147E1F-7BB4-41CD-B102-3D0DDA38FA7B}" type="slidenum">
              <a:rPr lang="en-US"/>
              <a:pPr/>
              <a:t>30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Binary to Hexadecimal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1"/>
            <a:ext cx="4343400" cy="1219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2E5CB2-9C56-4C4E-9F8A-031E63E2A4DA}" type="slidenum">
              <a:rPr lang="en-US" altLang="zh-TW" smtClean="0"/>
              <a:pPr>
                <a:defRPr/>
              </a:pPr>
              <a:t>31</a:t>
            </a:fld>
            <a:endParaRPr lang="en-US" altLang="zh-TW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105400"/>
            <a:ext cx="3813354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143000"/>
            <a:ext cx="4419600" cy="4046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162800" cy="911225"/>
          </a:xfrm>
        </p:spPr>
        <p:txBody>
          <a:bodyPr/>
          <a:lstStyle/>
          <a:p>
            <a:r>
              <a:rPr lang="en-US" dirty="0" smtClean="0"/>
              <a:t>Hexadecimal to Binary and Octal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7315200" cy="2514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2E5CB2-9C56-4C4E-9F8A-031E63E2A4DA}" type="slidenum">
              <a:rPr lang="en-US" altLang="zh-TW" smtClean="0"/>
              <a:pPr>
                <a:defRPr/>
              </a:pPr>
              <a:t>32</a:t>
            </a:fld>
            <a:endParaRPr lang="en-US" altLang="zh-TW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219200"/>
            <a:ext cx="7049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Octal to Hexadecimal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1"/>
            <a:ext cx="37338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2E5CB2-9C56-4C4E-9F8A-031E63E2A4DA}" type="slidenum">
              <a:rPr lang="en-US" altLang="zh-TW" smtClean="0"/>
              <a:pPr>
                <a:defRPr/>
              </a:pPr>
              <a:t>33</a:t>
            </a:fld>
            <a:endParaRPr lang="en-US" altLang="zh-TW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295400"/>
            <a:ext cx="7049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Exercise Binary to Hexadecimal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28600" y="1295400"/>
            <a:ext cx="4038600" cy="4835525"/>
          </a:xfrm>
        </p:spPr>
        <p:txBody>
          <a:bodyPr/>
          <a:lstStyle/>
          <a:p>
            <a:r>
              <a:rPr lang="en-US" dirty="0" smtClean="0"/>
              <a:t>(10110101010101)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495800" y="1295400"/>
            <a:ext cx="4114800" cy="4835525"/>
          </a:xfrm>
        </p:spPr>
        <p:txBody>
          <a:bodyPr/>
          <a:lstStyle/>
          <a:p>
            <a:r>
              <a:rPr lang="en-US" dirty="0" smtClean="0"/>
              <a:t>(1100010010)</a:t>
            </a:r>
            <a:r>
              <a:rPr lang="en-US" baseline="-25000" dirty="0" smtClean="0"/>
              <a:t>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2E5CB2-9C56-4C4E-9F8A-031E63E2A4DA}" type="slidenum">
              <a:rPr lang="en-US" altLang="zh-TW" smtClean="0"/>
              <a:pPr>
                <a:defRPr/>
              </a:pPr>
              <a:t>34</a:t>
            </a:fld>
            <a:endParaRPr lang="en-US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Exercise Octal to Hexadecimal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28600" y="1295400"/>
            <a:ext cx="4038600" cy="4835525"/>
          </a:xfrm>
        </p:spPr>
        <p:txBody>
          <a:bodyPr/>
          <a:lstStyle/>
          <a:p>
            <a:r>
              <a:rPr lang="en-US" dirty="0" smtClean="0"/>
              <a:t>(344)</a:t>
            </a:r>
            <a:r>
              <a:rPr lang="en-US" baseline="-25000" dirty="0" smtClean="0"/>
              <a:t>8</a:t>
            </a:r>
            <a:endParaRPr lang="en-US" baseline="-250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495800" y="1295400"/>
            <a:ext cx="4114800" cy="4835525"/>
          </a:xfrm>
        </p:spPr>
        <p:txBody>
          <a:bodyPr/>
          <a:lstStyle/>
          <a:p>
            <a:r>
              <a:rPr lang="en-US" dirty="0" smtClean="0"/>
              <a:t>(1422)</a:t>
            </a:r>
            <a:r>
              <a:rPr lang="en-US" baseline="-25000" dirty="0" smtClean="0"/>
              <a:t>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2E5CB2-9C56-4C4E-9F8A-031E63E2A4DA}" type="slidenum">
              <a:rPr lang="en-US" altLang="zh-TW" smtClean="0"/>
              <a:pPr>
                <a:defRPr/>
              </a:pPr>
              <a:t>35</a:t>
            </a:fld>
            <a:endParaRPr lang="en-US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 System Program</a:t>
            </a:r>
          </a:p>
        </p:txBody>
      </p:sp>
      <p:pic>
        <p:nvPicPr>
          <p:cNvPr id="614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28800" y="2935224"/>
            <a:ext cx="4648200" cy="3044571"/>
          </a:xfrm>
          <a:noFill/>
        </p:spPr>
      </p:pic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0A147E1F-7BB4-41CD-B102-3D0DDA38FA7B}" type="slidenum">
              <a:rPr lang="en-US"/>
              <a:pPr/>
              <a:t>36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6200" y="6019800"/>
            <a:ext cx="7467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effectLst/>
              </a:rPr>
              <a:t>http://www.goldenkstar.com/number-system-school-software-maths.htm</a:t>
            </a:r>
            <a:endParaRPr lang="en-US" dirty="0">
              <a:effectLst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04800" y="1219200"/>
            <a:ext cx="7239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Genius Maker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lang="en-US" sz="3000" kern="0" dirty="0" smtClean="0">
                <a:effectLst/>
                <a:latin typeface="+mn-lt"/>
              </a:rPr>
              <a:t>Free software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Use the number system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  <a:defRPr/>
            </a:pPr>
            <a:endParaRPr kumimoji="0" lang="en-US" sz="3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5562600" y="6405562"/>
            <a:ext cx="2128838" cy="3762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0A147E1F-7BB4-41CD-B102-3D0DDA38FA7B}" type="slidenum">
              <a:rPr lang="en-US"/>
              <a:pPr/>
              <a:t>37</a:t>
            </a:fld>
            <a:endParaRPr lang="en-US" dirty="0"/>
          </a:p>
        </p:txBody>
      </p:sp>
      <p:sp>
        <p:nvSpPr>
          <p:cNvPr id="1638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8458200" cy="762000"/>
          </a:xfrm>
        </p:spPr>
        <p:txBody>
          <a:bodyPr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smtClean="0"/>
              <a:t>Summary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1143000"/>
            <a:ext cx="7848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kumimoji="0" lang="en-US" altLang="zh-TW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新細明體" pitchFamily="18" charset="-120"/>
                <a:cs typeface="+mn-cs"/>
              </a:rPr>
              <a:t>Number System</a:t>
            </a: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altLang="zh-TW" sz="3000" kern="0" dirty="0" smtClean="0">
                <a:effectLst/>
                <a:latin typeface="+mn-lt"/>
                <a:ea typeface="新細明體" pitchFamily="18" charset="-120"/>
              </a:rPr>
              <a:t>Decimal</a:t>
            </a: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kumimoji="0" lang="en-US" altLang="zh-TW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新細明體" pitchFamily="18" charset="-120"/>
                <a:cs typeface="+mn-cs"/>
              </a:rPr>
              <a:t>Binary</a:t>
            </a: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altLang="zh-TW" sz="3000" kern="0" dirty="0" smtClean="0">
                <a:effectLst/>
                <a:latin typeface="+mn-lt"/>
                <a:ea typeface="新細明體" pitchFamily="18" charset="-120"/>
              </a:rPr>
              <a:t>Octal</a:t>
            </a: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kumimoji="0" lang="en-US" altLang="zh-TW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新細明體" pitchFamily="18" charset="-120"/>
                <a:cs typeface="+mn-cs"/>
              </a:rPr>
              <a:t>Hexadecimal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altLang="zh-TW" sz="3000" kern="0" dirty="0" smtClean="0">
                <a:effectLst/>
                <a:latin typeface="+mn-lt"/>
                <a:ea typeface="新細明體" pitchFamily="18" charset="-120"/>
              </a:rPr>
              <a:t>Number conversion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en-US" altLang="zh-TW" sz="2600" kern="0" dirty="0" smtClean="0">
              <a:effectLst/>
              <a:latin typeface="+mn-lt"/>
              <a:ea typeface="新細明體" pitchFamily="18" charset="-12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kumimoji="0" lang="en-US" altLang="zh-TW" sz="3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新細明體" pitchFamily="18" charset="-120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7239000" cy="911225"/>
          </a:xfrm>
        </p:spPr>
        <p:txBody>
          <a:bodyPr/>
          <a:lstStyle/>
          <a:p>
            <a:r>
              <a:rPr lang="en-US" dirty="0" smtClean="0"/>
              <a:t>Recommended Websites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7848600" cy="5029200"/>
          </a:xfrm>
        </p:spPr>
        <p:txBody>
          <a:bodyPr/>
          <a:lstStyle/>
          <a:p>
            <a:endParaRPr lang="en-US" sz="24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2E5CB2-9C56-4C4E-9F8A-031E63E2A4DA}" type="slidenum">
              <a:rPr lang="en-US" altLang="zh-TW" smtClean="0"/>
              <a:pPr>
                <a:defRPr/>
              </a:pPr>
              <a:t>38</a:t>
            </a:fld>
            <a:endParaRPr lang="en-US" altLang="zh-TW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04800" y="1295400"/>
            <a:ext cx="73152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altLang="zh-TW" sz="3000" kern="0" dirty="0" smtClean="0">
                <a:effectLst/>
                <a:latin typeface="+mn-lt"/>
                <a:ea typeface="新細明體" pitchFamily="18" charset="-120"/>
                <a:hlinkClick r:id="rId2"/>
              </a:rPr>
              <a:t>http://www.cdrummond.qc.ca/cegep/informat/Professeurs/Alain/files/ascii.htm</a:t>
            </a: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altLang="zh-TW" sz="3000" kern="0" dirty="0" smtClean="0">
                <a:effectLst/>
                <a:latin typeface="+mn-lt"/>
                <a:ea typeface="新細明體" pitchFamily="18" charset="-120"/>
                <a:hlinkClick r:id="rId2"/>
              </a:rPr>
              <a:t>http://www.lookuptables.com/ebcdic_scancodes.php</a:t>
            </a:r>
            <a:endParaRPr lang="en-US" altLang="zh-TW" sz="3000" kern="0" dirty="0" smtClean="0">
              <a:effectLst/>
              <a:latin typeface="+mn-lt"/>
              <a:ea typeface="新細明體" pitchFamily="18" charset="-120"/>
            </a:endParaRP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altLang="zh-TW" sz="3000" kern="0" dirty="0" smtClean="0">
                <a:effectLst/>
                <a:latin typeface="+mn-lt"/>
                <a:ea typeface="新細明體" pitchFamily="18" charset="-120"/>
                <a:hlinkClick r:id="rId3"/>
              </a:rPr>
              <a:t>http://math.comsci.us/radix/hexadecimal.html</a:t>
            </a:r>
            <a:endParaRPr lang="en-US" altLang="zh-TW" sz="3000" kern="0" dirty="0" smtClean="0">
              <a:effectLst/>
              <a:latin typeface="+mn-lt"/>
              <a:ea typeface="新細明體" pitchFamily="18" charset="-120"/>
            </a:endParaRP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en-US" altLang="zh-TW" sz="3000" kern="0" dirty="0" smtClean="0">
              <a:effectLst/>
              <a:latin typeface="+mn-lt"/>
              <a:ea typeface="新細明體" pitchFamily="18" charset="-120"/>
            </a:endParaRP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kumimoji="0" lang="en-US" altLang="zh-TW" sz="3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新細明體" pitchFamily="18" charset="-12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086600" cy="911225"/>
          </a:xfrm>
        </p:spPr>
        <p:txBody>
          <a:bodyPr/>
          <a:lstStyle/>
          <a:p>
            <a:r>
              <a:rPr lang="en-US" dirty="0" smtClean="0"/>
              <a:t>Number System - Exercise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304800" y="1219200"/>
          <a:ext cx="7315200" cy="4754880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1295400"/>
                <a:gridCol w="2590800"/>
                <a:gridCol w="1600200"/>
                <a:gridCol w="1828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Decimal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Binary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Octal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Hexadecimal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(786)</a:t>
                      </a:r>
                      <a:r>
                        <a:rPr lang="en-US" sz="2000" baseline="-250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sz="20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(1100010010)</a:t>
                      </a:r>
                      <a:r>
                        <a:rPr lang="en-US" sz="2000" baseline="-25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(1422)</a:t>
                      </a:r>
                      <a:r>
                        <a:rPr lang="en-US" sz="2000" baseline="-250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(312)</a:t>
                      </a:r>
                      <a:r>
                        <a:rPr lang="en-US" sz="2000" baseline="-25000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(555)</a:t>
                      </a:r>
                      <a:r>
                        <a:rPr lang="en-US" sz="2000" baseline="-250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(1000101011)</a:t>
                      </a:r>
                      <a:r>
                        <a:rPr lang="en-US" sz="2000" baseline="-25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(1053)</a:t>
                      </a:r>
                      <a:r>
                        <a:rPr lang="en-US" sz="2000" baseline="-250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(22B)</a:t>
                      </a:r>
                      <a:r>
                        <a:rPr lang="en-US" sz="2000" baseline="-25000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(228)</a:t>
                      </a:r>
                      <a:r>
                        <a:rPr lang="en-US" sz="2000" baseline="-250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(11100100)</a:t>
                      </a:r>
                      <a:r>
                        <a:rPr lang="en-US" sz="2000" baseline="-25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smtClean="0">
                          <a:solidFill>
                            <a:schemeClr val="tx1"/>
                          </a:solidFill>
                        </a:rPr>
                        <a:t>(786)</a:t>
                      </a:r>
                      <a:r>
                        <a:rPr lang="en-US" sz="2000" baseline="-2500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2000" baseline="-250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(786)</a:t>
                      </a:r>
                      <a:r>
                        <a:rPr lang="en-US" sz="2000" baseline="-25000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(179)</a:t>
                      </a:r>
                      <a:r>
                        <a:rPr lang="en-US" sz="2000" baseline="-250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(10110011)</a:t>
                      </a:r>
                      <a:r>
                        <a:rPr lang="en-US" sz="2000" baseline="-25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smtClean="0">
                          <a:solidFill>
                            <a:schemeClr val="tx1"/>
                          </a:solidFill>
                        </a:rPr>
                        <a:t>(786)</a:t>
                      </a:r>
                      <a:r>
                        <a:rPr lang="en-US" sz="2000" baseline="-2500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2000" baseline="-250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(786)</a:t>
                      </a:r>
                      <a:r>
                        <a:rPr lang="en-US" sz="2000" baseline="-25000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(483)</a:t>
                      </a:r>
                      <a:r>
                        <a:rPr lang="en-US" sz="2000" baseline="-250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sz="20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(111100011)</a:t>
                      </a:r>
                      <a:r>
                        <a:rPr lang="en-US" sz="2000" baseline="-25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(743)</a:t>
                      </a:r>
                      <a:r>
                        <a:rPr lang="en-US" sz="2000" baseline="-250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(1E3)</a:t>
                      </a:r>
                      <a:r>
                        <a:rPr lang="en-US" sz="2000" baseline="-25000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(4012)</a:t>
                      </a:r>
                      <a:r>
                        <a:rPr lang="en-US" sz="2000" baseline="-250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(111110101100)</a:t>
                      </a:r>
                      <a:r>
                        <a:rPr lang="en-US" sz="2000" baseline="-25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(7643)</a:t>
                      </a:r>
                      <a:r>
                        <a:rPr lang="en-US" sz="2000" baseline="-250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(FAC)</a:t>
                      </a:r>
                      <a:r>
                        <a:rPr lang="en-US" sz="2000" baseline="-25000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(4321)</a:t>
                      </a:r>
                      <a:r>
                        <a:rPr lang="en-US" sz="2000" baseline="-250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(1000011100001)</a:t>
                      </a:r>
                      <a:r>
                        <a:rPr lang="en-US" sz="2000" baseline="-25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(10341)</a:t>
                      </a:r>
                      <a:r>
                        <a:rPr lang="en-US" sz="2000" baseline="-250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(10E1)</a:t>
                      </a:r>
                      <a:r>
                        <a:rPr lang="en-US" sz="2000" baseline="-25000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(1853)</a:t>
                      </a:r>
                      <a:r>
                        <a:rPr lang="en-US" sz="2000" baseline="-250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(11100111101)</a:t>
                      </a:r>
                      <a:r>
                        <a:rPr lang="en-US" sz="2000" baseline="-25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(3475)</a:t>
                      </a:r>
                      <a:r>
                        <a:rPr lang="en-US" sz="2000" baseline="-250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(73D)</a:t>
                      </a:r>
                      <a:r>
                        <a:rPr lang="en-US" sz="2000" baseline="-25000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(9526)</a:t>
                      </a:r>
                      <a:r>
                        <a:rPr lang="en-US" sz="2000" baseline="-250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sz="20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(1001010011011)</a:t>
                      </a:r>
                      <a:r>
                        <a:rPr lang="en-US" sz="2000" baseline="-25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(22466)</a:t>
                      </a:r>
                      <a:r>
                        <a:rPr lang="en-US" sz="2000" baseline="-250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(2536)</a:t>
                      </a:r>
                      <a:r>
                        <a:rPr lang="en-US" sz="2000" baseline="-25000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(11605)</a:t>
                      </a:r>
                      <a:r>
                        <a:rPr lang="en-US" sz="2000" baseline="-250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(10110101010101)</a:t>
                      </a:r>
                      <a:r>
                        <a:rPr lang="en-US" sz="2000" baseline="-25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(26525)</a:t>
                      </a:r>
                      <a:r>
                        <a:rPr lang="en-US" sz="2000" baseline="-250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(2D55)</a:t>
                      </a:r>
                      <a:r>
                        <a:rPr lang="en-US" sz="2000" baseline="-25000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(48879)</a:t>
                      </a:r>
                      <a:r>
                        <a:rPr lang="en-US" sz="2000" baseline="-250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(111111011101111)</a:t>
                      </a:r>
                      <a:r>
                        <a:rPr lang="en-US" sz="2000" baseline="-25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(137357)</a:t>
                      </a:r>
                      <a:r>
                        <a:rPr lang="en-US" sz="2000" baseline="-250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(BEEF)</a:t>
                      </a:r>
                      <a:r>
                        <a:rPr lang="en-US" sz="2000" baseline="-25000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2E5CB2-9C56-4C4E-9F8A-031E63E2A4DA}" type="slidenum">
              <a:rPr lang="en-US" altLang="zh-TW" smtClean="0"/>
              <a:pPr>
                <a:defRPr/>
              </a:pPr>
              <a:t>39</a:t>
            </a:fld>
            <a:endParaRPr lang="en-US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7162800" cy="9112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TW" dirty="0" smtClean="0">
                <a:ea typeface="新細明體" pitchFamily="18" charset="-120"/>
              </a:rPr>
              <a:t>Transforming Data Into Information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1"/>
            <a:ext cx="6705600" cy="3124199"/>
          </a:xfrm>
        </p:spPr>
        <p:txBody>
          <a:bodyPr/>
          <a:lstStyle/>
          <a:p>
            <a:pPr eaLnBrk="1" hangingPunct="1"/>
            <a:r>
              <a:rPr lang="en-US" altLang="zh-TW" dirty="0" smtClean="0">
                <a:ea typeface="新細明體" pitchFamily="18" charset="-120"/>
              </a:rPr>
              <a:t>Understands only two states either On or Off</a:t>
            </a:r>
          </a:p>
          <a:p>
            <a:pPr lvl="1"/>
            <a:r>
              <a:rPr lang="en-US" altLang="zh-TW" dirty="0" smtClean="0">
                <a:ea typeface="新細明體" pitchFamily="18" charset="-120"/>
              </a:rPr>
              <a:t>Makes different patterns of 0s and 1s</a:t>
            </a:r>
          </a:p>
          <a:p>
            <a:r>
              <a:rPr lang="en-US" altLang="zh-TW" dirty="0" smtClean="0">
                <a:ea typeface="新細明體" pitchFamily="18" charset="-120"/>
              </a:rPr>
              <a:t>Data </a:t>
            </a:r>
            <a:r>
              <a:rPr lang="en-US" altLang="zh-TW" dirty="0" err="1" smtClean="0">
                <a:ea typeface="新細明體" pitchFamily="18" charset="-120"/>
              </a:rPr>
              <a:t>vs</a:t>
            </a:r>
            <a:r>
              <a:rPr lang="en-US" altLang="zh-TW" dirty="0" smtClean="0">
                <a:ea typeface="新細明體" pitchFamily="18" charset="-120"/>
              </a:rPr>
              <a:t> Information</a:t>
            </a:r>
          </a:p>
          <a:p>
            <a:r>
              <a:rPr lang="en-US" dirty="0" smtClean="0"/>
              <a:t>How Computers Represent Data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5562600" y="6405562"/>
            <a:ext cx="2128838" cy="3762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0A147E1F-7BB4-41CD-B102-3D0DDA38FA7B}" type="slidenum">
              <a:rPr lang="en-US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Computer Represent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5029200" cy="5410200"/>
          </a:xfrm>
        </p:spPr>
        <p:txBody>
          <a:bodyPr/>
          <a:lstStyle/>
          <a:p>
            <a:r>
              <a:rPr lang="en-US" dirty="0" smtClean="0"/>
              <a:t>Number system</a:t>
            </a:r>
          </a:p>
          <a:p>
            <a:pPr lvl="1"/>
            <a:r>
              <a:rPr lang="en-US" dirty="0" smtClean="0"/>
              <a:t>Manner of Counting</a:t>
            </a:r>
          </a:p>
          <a:p>
            <a:pPr lvl="1"/>
            <a:r>
              <a:rPr lang="en-US" dirty="0" smtClean="0"/>
              <a:t>Several different number systems exist</a:t>
            </a:r>
          </a:p>
          <a:p>
            <a:r>
              <a:rPr lang="en-US" dirty="0" smtClean="0"/>
              <a:t>To Computer everything is a number</a:t>
            </a:r>
          </a:p>
          <a:p>
            <a:pPr lvl="1"/>
            <a:r>
              <a:rPr lang="en-US" dirty="0" smtClean="0"/>
              <a:t>Alphabets, numbers, punctuation marks, sound, pictures, computer instructions</a:t>
            </a:r>
          </a:p>
          <a:p>
            <a:pPr lvl="1"/>
            <a:r>
              <a:rPr lang="en-US" dirty="0" smtClean="0"/>
              <a:t>For example  </a:t>
            </a:r>
          </a:p>
          <a:p>
            <a:pPr lvl="2"/>
            <a:r>
              <a:rPr lang="en-US" dirty="0" smtClean="0"/>
              <a:t>“Here are some words.”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2E5CB2-9C56-4C4E-9F8A-031E63E2A4DA}" type="slidenum">
              <a:rPr lang="en-US" altLang="zh-TW" smtClean="0"/>
              <a:pPr>
                <a:defRPr/>
              </a:pPr>
              <a:t>5</a:t>
            </a:fld>
            <a:endParaRPr lang="en-US" altLang="zh-TW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219200"/>
            <a:ext cx="2509837" cy="5237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Decimal Numbers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5105400" cy="5410200"/>
          </a:xfrm>
        </p:spPr>
        <p:txBody>
          <a:bodyPr/>
          <a:lstStyle/>
          <a:p>
            <a:r>
              <a:rPr lang="en-US" dirty="0" smtClean="0"/>
              <a:t>Used by humans to count</a:t>
            </a:r>
          </a:p>
          <a:p>
            <a:r>
              <a:rPr lang="en-US" dirty="0" smtClean="0"/>
              <a:t>Latin word </a:t>
            </a:r>
            <a:r>
              <a:rPr lang="en-US" b="1" u="sng" dirty="0" err="1" smtClean="0"/>
              <a:t>deci</a:t>
            </a:r>
            <a:r>
              <a:rPr lang="en-US" dirty="0" smtClean="0"/>
              <a:t> mean 10</a:t>
            </a:r>
          </a:p>
          <a:p>
            <a:r>
              <a:rPr lang="en-US" dirty="0" smtClean="0"/>
              <a:t>Also called Base 10</a:t>
            </a:r>
          </a:p>
          <a:p>
            <a:r>
              <a:rPr lang="en-US" dirty="0" smtClean="0"/>
              <a:t>Have 10 distinct digits</a:t>
            </a:r>
          </a:p>
          <a:p>
            <a:pPr lvl="1"/>
            <a:r>
              <a:rPr lang="en-US" dirty="0" smtClean="0"/>
              <a:t>0 1 2 3 4 5 6 7 8 9 </a:t>
            </a:r>
          </a:p>
          <a:p>
            <a:r>
              <a:rPr lang="en-US" dirty="0" smtClean="0"/>
              <a:t>10 is a two-digit number</a:t>
            </a:r>
          </a:p>
          <a:p>
            <a:r>
              <a:rPr lang="en-US" dirty="0" smtClean="0"/>
              <a:t>Digits combine to make larger numbers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2E5CB2-9C56-4C4E-9F8A-031E63E2A4DA}" type="slidenum">
              <a:rPr lang="en-US" altLang="zh-TW" smtClean="0"/>
              <a:pPr>
                <a:defRPr/>
              </a:pPr>
              <a:t>6</a:t>
            </a:fld>
            <a:endParaRPr lang="en-US" altLang="zh-TW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1219200"/>
            <a:ext cx="191452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5410200"/>
            <a:ext cx="19716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7162800" cy="911225"/>
          </a:xfrm>
        </p:spPr>
        <p:txBody>
          <a:bodyPr/>
          <a:lstStyle/>
          <a:p>
            <a:pPr eaLnBrk="1" hangingPunct="1"/>
            <a:r>
              <a:rPr lang="en-US" dirty="0" smtClean="0"/>
              <a:t>Binary Number System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4800600" cy="5257799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n-US" dirty="0" smtClean="0"/>
              <a:t>Switch has two states</a:t>
            </a:r>
          </a:p>
          <a:p>
            <a:pPr lvl="1"/>
            <a:r>
              <a:rPr lang="en-US" dirty="0" smtClean="0"/>
              <a:t>Off represents 0, On is 1</a:t>
            </a:r>
          </a:p>
          <a:p>
            <a:r>
              <a:rPr lang="en-US" dirty="0" smtClean="0"/>
              <a:t>Latin </a:t>
            </a:r>
            <a:r>
              <a:rPr lang="en-US" b="1" u="sng" dirty="0" smtClean="0"/>
              <a:t>bi</a:t>
            </a:r>
            <a:r>
              <a:rPr lang="en-US" dirty="0" smtClean="0"/>
              <a:t> means 2</a:t>
            </a:r>
          </a:p>
          <a:p>
            <a:r>
              <a:rPr lang="en-US" dirty="0" smtClean="0"/>
              <a:t>Used by computers to count</a:t>
            </a:r>
          </a:p>
          <a:p>
            <a:r>
              <a:rPr lang="en-US" dirty="0" smtClean="0"/>
              <a:t>Two distinct digits, 0 and 1</a:t>
            </a:r>
          </a:p>
          <a:p>
            <a:pPr lvl="1"/>
            <a:r>
              <a:rPr lang="en-US" dirty="0" smtClean="0"/>
              <a:t>0 and 1 combine to make numbers</a:t>
            </a:r>
          </a:p>
          <a:p>
            <a:r>
              <a:rPr lang="en-US" dirty="0" smtClean="0"/>
              <a:t>represent a quantity &gt;1  it uses two (or more) digits</a:t>
            </a:r>
          </a:p>
          <a:p>
            <a:r>
              <a:rPr lang="en-US" dirty="0" smtClean="0"/>
              <a:t>Pattern repeats indefinitely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5562600" y="6405562"/>
            <a:ext cx="2128838" cy="3762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0A147E1F-7BB4-41CD-B102-3D0DDA38FA7B}" type="slidenum">
              <a:rPr lang="en-US"/>
              <a:pPr/>
              <a:t>7</a:t>
            </a:fld>
            <a:endParaRPr lang="en-US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219200"/>
            <a:ext cx="25606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2590800"/>
            <a:ext cx="2505075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Representation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381000" y="1143000"/>
            <a:ext cx="7086600" cy="1360487"/>
          </a:xfrm>
        </p:spPr>
        <p:txBody>
          <a:bodyPr>
            <a:noAutofit/>
          </a:bodyPr>
          <a:lstStyle/>
          <a:p>
            <a:r>
              <a:rPr lang="en-US" sz="2800" b="0" dirty="0" smtClean="0"/>
              <a:t>A computer circuit represents the 0 or the 1 electronically by the presence or absence of an electrical charge</a:t>
            </a:r>
            <a:endParaRPr lang="en-US" sz="2800" b="0" dirty="0"/>
          </a:p>
        </p:txBody>
      </p:sp>
      <p:pic>
        <p:nvPicPr>
          <p:cNvPr id="12" name="Content Placeholder 11" descr="Fig4-12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33400" y="2819400"/>
            <a:ext cx="5943600" cy="3803904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629400" y="6400800"/>
            <a:ext cx="1066800" cy="381000"/>
          </a:xfrm>
        </p:spPr>
        <p:txBody>
          <a:bodyPr/>
          <a:lstStyle/>
          <a:p>
            <a:fld id="{E1920792-1FFE-4123-96E7-9B6DC9FF0B06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Base 2 to Base 16</a:t>
            </a:r>
          </a:p>
        </p:txBody>
      </p:sp>
      <p:pic>
        <p:nvPicPr>
          <p:cNvPr id="717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9600" y="1219200"/>
            <a:ext cx="7049440" cy="5029200"/>
          </a:xfrm>
          <a:noFill/>
        </p:spPr>
      </p:pic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5562600" y="6405562"/>
            <a:ext cx="2128838" cy="3762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0A147E1F-7BB4-41CD-B102-3D0DDA38FA7B}" type="slidenum">
              <a:rPr lang="en-US"/>
              <a:pPr/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Virtual_Slide_Template_Final</Template>
  <TotalTime>5617</TotalTime>
  <Words>609</Words>
  <Application>Microsoft Office PowerPoint</Application>
  <PresentationFormat>On-screen Show (4:3)</PresentationFormat>
  <Paragraphs>211</Paragraphs>
  <Slides>39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Edge</vt:lpstr>
      <vt:lpstr>CSC 101 Introduction to Computing  Lecture 8 </vt:lpstr>
      <vt:lpstr>Last Lecture Summary I</vt:lpstr>
      <vt:lpstr>Last Lecture Summary II</vt:lpstr>
      <vt:lpstr>Transforming Data Into Information</vt:lpstr>
      <vt:lpstr>How Computer Represent Data</vt:lpstr>
      <vt:lpstr>Decimal Numbers</vt:lpstr>
      <vt:lpstr>Binary Number System</vt:lpstr>
      <vt:lpstr>Data Representation</vt:lpstr>
      <vt:lpstr>Comparison Base 2 to Base 16</vt:lpstr>
      <vt:lpstr>Number Conversion</vt:lpstr>
      <vt:lpstr>Decimal To Binary</vt:lpstr>
      <vt:lpstr>Decimal To Binary</vt:lpstr>
      <vt:lpstr>Decimal to Binary (with Fractions)</vt:lpstr>
      <vt:lpstr>Binary to Decimal</vt:lpstr>
      <vt:lpstr>Binary to Decimal</vt:lpstr>
      <vt:lpstr>Binary to Decimal</vt:lpstr>
      <vt:lpstr>Binary to Decimal</vt:lpstr>
      <vt:lpstr>Binary to Decimal (with Fractions)</vt:lpstr>
      <vt:lpstr>Exercise Decimal to Binary</vt:lpstr>
      <vt:lpstr>Exercise Decimal to Binary</vt:lpstr>
      <vt:lpstr>Decimal to Octal</vt:lpstr>
      <vt:lpstr>Decimal to Octal (Fractions)</vt:lpstr>
      <vt:lpstr>Octal to Decimal</vt:lpstr>
      <vt:lpstr>Exercise Decimal to Octal</vt:lpstr>
      <vt:lpstr>Exercise Octal to Decimal</vt:lpstr>
      <vt:lpstr>Decimal to Hexadecimal</vt:lpstr>
      <vt:lpstr>Decimal to Hexadecimal</vt:lpstr>
      <vt:lpstr>Hexadecimal to Decimal</vt:lpstr>
      <vt:lpstr>Hexadecimal to Decimal </vt:lpstr>
      <vt:lpstr>Comparison Base 2 to Base 16</vt:lpstr>
      <vt:lpstr>Binary to Hexadecimal</vt:lpstr>
      <vt:lpstr>Hexadecimal to Binary and Octal</vt:lpstr>
      <vt:lpstr>Octal to Hexadecimal</vt:lpstr>
      <vt:lpstr> Exercise Binary to Hexadecimal</vt:lpstr>
      <vt:lpstr> Exercise Octal to Hexadecimal</vt:lpstr>
      <vt:lpstr>Number System Program</vt:lpstr>
      <vt:lpstr>Summary</vt:lpstr>
      <vt:lpstr>Recommended Websites</vt:lpstr>
      <vt:lpstr>Number System - Exercise</vt:lpstr>
    </vt:vector>
  </TitlesOfParts>
  <Company>Cottrell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3</dc:title>
  <dc:subject>Introduction to Computing</dc:subject>
  <dc:creator>Dr. Iftikhar Azim Niaz</dc:creator>
  <cp:lastModifiedBy>NTS</cp:lastModifiedBy>
  <cp:revision>415</cp:revision>
  <dcterms:created xsi:type="dcterms:W3CDTF">2004-10-06T00:41:44Z</dcterms:created>
  <dcterms:modified xsi:type="dcterms:W3CDTF">2012-05-09T07:21:44Z</dcterms:modified>
</cp:coreProperties>
</file>