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91" r:id="rId2"/>
    <p:sldId id="256" r:id="rId3"/>
    <p:sldId id="285" r:id="rId4"/>
    <p:sldId id="257" r:id="rId5"/>
    <p:sldId id="286" r:id="rId6"/>
    <p:sldId id="287" r:id="rId7"/>
    <p:sldId id="288" r:id="rId8"/>
    <p:sldId id="289" r:id="rId9"/>
    <p:sldId id="260" r:id="rId10"/>
    <p:sldId id="292" r:id="rId11"/>
    <p:sldId id="293" r:id="rId12"/>
    <p:sldId id="263" r:id="rId13"/>
    <p:sldId id="299" r:id="rId14"/>
    <p:sldId id="300" r:id="rId15"/>
    <p:sldId id="295" r:id="rId16"/>
    <p:sldId id="296" r:id="rId17"/>
    <p:sldId id="297" r:id="rId18"/>
    <p:sldId id="298" r:id="rId19"/>
    <p:sldId id="267" r:id="rId20"/>
    <p:sldId id="301" r:id="rId21"/>
    <p:sldId id="302" r:id="rId22"/>
    <p:sldId id="272" r:id="rId23"/>
    <p:sldId id="273" r:id="rId24"/>
    <p:sldId id="274" r:id="rId25"/>
    <p:sldId id="275" r:id="rId26"/>
    <p:sldId id="276" r:id="rId27"/>
    <p:sldId id="304" r:id="rId28"/>
    <p:sldId id="305" r:id="rId29"/>
    <p:sldId id="306" r:id="rId30"/>
    <p:sldId id="280" r:id="rId31"/>
    <p:sldId id="281" r:id="rId32"/>
    <p:sldId id="307" r:id="rId33"/>
    <p:sldId id="283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403BD6-428E-4AEE-927A-B6C2B4DD8DD1}" type="datetimeFigureOut">
              <a:rPr lang="en-US" smtClean="0"/>
              <a:pPr/>
              <a:t>6/26/2012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49B2CC-991A-4C09-8CC4-495C381197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532948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FDC3D1-6FBC-42B0-91ED-CB19156247E1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172527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C3C3D-197B-4451-B0A8-8E74CA28B6F2}" type="datetimeFigureOut">
              <a:rPr lang="en-US" smtClean="0"/>
              <a:pPr/>
              <a:t>6/26/2012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4F6C2-8708-4282-8E35-D88CC12300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8810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C3C3D-197B-4451-B0A8-8E74CA28B6F2}" type="datetimeFigureOut">
              <a:rPr lang="en-US" smtClean="0"/>
              <a:pPr/>
              <a:t>6/26/2012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4F6C2-8708-4282-8E35-D88CC12300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69626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C3C3D-197B-4451-B0A8-8E74CA28B6F2}" type="datetimeFigureOut">
              <a:rPr lang="en-US" smtClean="0"/>
              <a:pPr/>
              <a:t>6/26/2012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4F6C2-8708-4282-8E35-D88CC12300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000440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1027"/>
          <p:cNvSpPr txBox="1">
            <a:spLocks noChangeArrowheads="1"/>
          </p:cNvSpPr>
          <p:nvPr/>
        </p:nvSpPr>
        <p:spPr bwMode="auto">
          <a:xfrm>
            <a:off x="6781800" y="152400"/>
            <a:ext cx="2362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/>
            <a:r>
              <a:rPr lang="en-US" sz="2000" u="sng">
                <a:latin typeface="AvantGarde" pitchFamily="34" charset="0"/>
              </a:rPr>
              <a:t>Outline</a:t>
            </a:r>
          </a:p>
        </p:txBody>
      </p:sp>
      <p:grpSp>
        <p:nvGrpSpPr>
          <p:cNvPr id="4" name="Group 1028"/>
          <p:cNvGrpSpPr>
            <a:grpSpLocks/>
          </p:cNvGrpSpPr>
          <p:nvPr/>
        </p:nvGrpSpPr>
        <p:grpSpPr bwMode="auto">
          <a:xfrm>
            <a:off x="6942138" y="76200"/>
            <a:ext cx="304800" cy="685800"/>
            <a:chOff x="4032" y="3840"/>
            <a:chExt cx="192" cy="432"/>
          </a:xfrm>
        </p:grpSpPr>
        <p:sp>
          <p:nvSpPr>
            <p:cNvPr id="5" name="AutoShape 1029">
              <a:hlinkClick r:id="" action="ppaction://hlinkshowjump?jump=previousslide" highlightClick="1"/>
            </p:cNvPr>
            <p:cNvSpPr>
              <a:spLocks noChangeArrowheads="1"/>
            </p:cNvSpPr>
            <p:nvPr userDrawn="1"/>
          </p:nvSpPr>
          <p:spPr bwMode="auto">
            <a:xfrm rot="5400000">
              <a:off x="4032" y="3840"/>
              <a:ext cx="192" cy="192"/>
            </a:xfrm>
            <a:prstGeom prst="actionButtonBackPrevious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6" name="AutoShape 1030">
              <a:hlinkClick r:id="" action="ppaction://hlinkshowjump?jump=nextslide" highlightClick="1"/>
            </p:cNvPr>
            <p:cNvSpPr>
              <a:spLocks noChangeArrowheads="1"/>
            </p:cNvSpPr>
            <p:nvPr userDrawn="1"/>
          </p:nvSpPr>
          <p:spPr bwMode="auto">
            <a:xfrm rot="-5400000">
              <a:off x="4032" y="4080"/>
              <a:ext cx="192" cy="192"/>
            </a:xfrm>
            <a:prstGeom prst="actionButtonBackPrevious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7" name="Rectangle 1031"/>
          <p:cNvSpPr>
            <a:spLocks noChangeArrowheads="1"/>
          </p:cNvSpPr>
          <p:nvPr/>
        </p:nvSpPr>
        <p:spPr bwMode="auto">
          <a:xfrm>
            <a:off x="6705600" y="838200"/>
            <a:ext cx="2438400" cy="601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1400" b="1">
              <a:solidFill>
                <a:schemeClr val="tx1"/>
              </a:solidFill>
              <a:latin typeface="AvantGarde" pitchFamily="34" charset="0"/>
            </a:endParaRPr>
          </a:p>
        </p:txBody>
      </p:sp>
      <p:sp>
        <p:nvSpPr>
          <p:cNvPr id="8" name="Text Box 1034"/>
          <p:cNvSpPr txBox="1">
            <a:spLocks noChangeArrowheads="1"/>
          </p:cNvSpPr>
          <p:nvPr/>
        </p:nvSpPr>
        <p:spPr bwMode="auto">
          <a:xfrm>
            <a:off x="6781800" y="152400"/>
            <a:ext cx="2362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/>
            <a:r>
              <a:rPr lang="en-US" sz="2000" u="sng">
                <a:latin typeface="AvantGarde" pitchFamily="34" charset="0"/>
              </a:rPr>
              <a:t>Outline</a:t>
            </a:r>
          </a:p>
        </p:txBody>
      </p:sp>
      <p:sp>
        <p:nvSpPr>
          <p:cNvPr id="9" name="AutoShape 1036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 rot="5400000">
            <a:off x="6942138" y="76200"/>
            <a:ext cx="304800" cy="304800"/>
          </a:xfrm>
          <a:prstGeom prst="actionButtonBackPrevious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0" name="AutoShape 1037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 rot="16200000">
            <a:off x="6942138" y="457200"/>
            <a:ext cx="304800" cy="304800"/>
          </a:xfrm>
          <a:prstGeom prst="actionButtonBackPrevious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" name="Rectangle 1038"/>
          <p:cNvSpPr>
            <a:spLocks noChangeArrowheads="1"/>
          </p:cNvSpPr>
          <p:nvPr/>
        </p:nvSpPr>
        <p:spPr bwMode="auto">
          <a:xfrm>
            <a:off x="6629400" y="838200"/>
            <a:ext cx="2438400" cy="601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1400" b="1">
              <a:solidFill>
                <a:schemeClr val="tx1"/>
              </a:solidFill>
              <a:latin typeface="AvantGarde" pitchFamily="34" charset="0"/>
            </a:endParaRPr>
          </a:p>
        </p:txBody>
      </p:sp>
      <p:sp>
        <p:nvSpPr>
          <p:cNvPr id="12" name="Text Box 1039"/>
          <p:cNvSpPr txBox="1">
            <a:spLocks noChangeArrowheads="1"/>
          </p:cNvSpPr>
          <p:nvPr userDrawn="1"/>
        </p:nvSpPr>
        <p:spPr bwMode="auto">
          <a:xfrm>
            <a:off x="0" y="6400800"/>
            <a:ext cx="6629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/>
            <a:r>
              <a:rPr lang="en-US">
                <a:solidFill>
                  <a:schemeClr val="tx1"/>
                </a:solidFill>
              </a:rPr>
              <a:t>© Copyright 1992–2004 by Deitel &amp; Associates, Inc. and Pearson Education Inc. All Rights Reserved</a:t>
            </a:r>
            <a:r>
              <a:rPr lang="en-US">
                <a:solidFill>
                  <a:schemeClr val="tx1"/>
                </a:solidFill>
                <a:latin typeface="AvantGarde" pitchFamily="34" charset="0"/>
              </a:rPr>
              <a:t>.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35848" name="Rectangle 103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0" y="762000"/>
            <a:ext cx="2209800" cy="6096000"/>
          </a:xfrm>
        </p:spPr>
        <p:txBody>
          <a:bodyPr/>
          <a:lstStyle>
            <a:lvl1pPr marL="0" indent="0">
              <a:buFontTx/>
              <a:buNone/>
              <a:defRPr sz="1600" b="1">
                <a:latin typeface="AvantGarde" pitchFamily="34" charset="0"/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3" name="Rectangle 103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spcBef>
                <a:spcPct val="50000"/>
              </a:spcBef>
              <a:defRPr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70426138-5ED8-40AC-B207-4673BFC863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733593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0140324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C3C3D-197B-4451-B0A8-8E74CA28B6F2}" type="datetimeFigureOut">
              <a:rPr lang="en-US" smtClean="0"/>
              <a:pPr/>
              <a:t>6/26/2012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4F6C2-8708-4282-8E35-D88CC12300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46150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C3C3D-197B-4451-B0A8-8E74CA28B6F2}" type="datetimeFigureOut">
              <a:rPr lang="en-US" smtClean="0"/>
              <a:pPr/>
              <a:t>6/26/2012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4F6C2-8708-4282-8E35-D88CC12300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25269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C3C3D-197B-4451-B0A8-8E74CA28B6F2}" type="datetimeFigureOut">
              <a:rPr lang="en-US" smtClean="0"/>
              <a:pPr/>
              <a:t>6/26/2012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4F6C2-8708-4282-8E35-D88CC12300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45780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C3C3D-197B-4451-B0A8-8E74CA28B6F2}" type="datetimeFigureOut">
              <a:rPr lang="en-US" smtClean="0"/>
              <a:pPr/>
              <a:t>6/26/2012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4F6C2-8708-4282-8E35-D88CC12300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87947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C3C3D-197B-4451-B0A8-8E74CA28B6F2}" type="datetimeFigureOut">
              <a:rPr lang="en-US" smtClean="0"/>
              <a:pPr/>
              <a:t>6/26/2012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4F6C2-8708-4282-8E35-D88CC12300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4051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C3C3D-197B-4451-B0A8-8E74CA28B6F2}" type="datetimeFigureOut">
              <a:rPr lang="en-US" smtClean="0"/>
              <a:pPr/>
              <a:t>6/26/2012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4F6C2-8708-4282-8E35-D88CC12300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23611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C3C3D-197B-4451-B0A8-8E74CA28B6F2}" type="datetimeFigureOut">
              <a:rPr lang="en-US" smtClean="0"/>
              <a:pPr/>
              <a:t>6/26/2012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4F6C2-8708-4282-8E35-D88CC12300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10120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C3C3D-197B-4451-B0A8-8E74CA28B6F2}" type="datetimeFigureOut">
              <a:rPr lang="en-US" smtClean="0"/>
              <a:pPr/>
              <a:t>6/26/2012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4F6C2-8708-4282-8E35-D88CC12300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18081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5C3C3D-197B-4451-B0A8-8E74CA28B6F2}" type="datetimeFigureOut">
              <a:rPr lang="en-US" smtClean="0"/>
              <a:pPr/>
              <a:t>6/26/2012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B4F6C2-8708-4282-8E35-D88CC12300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38349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eitel.com/Books/C/CHowtoProgram7e/tabid/3635/Default.aspx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2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3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4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5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6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7.doc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381000" y="381000"/>
            <a:ext cx="7566992" cy="1143000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>
                <a:solidFill>
                  <a:srgbClr val="0000FF"/>
                </a:solidFill>
              </a:rPr>
              <a:t>CSC141- Introduction to Computer Programming</a:t>
            </a:r>
            <a:endParaRPr lang="en-US" sz="3600" dirty="0">
              <a:solidFill>
                <a:srgbClr val="0000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539552" y="1988841"/>
            <a:ext cx="8280920" cy="44644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 smtClean="0">
                <a:solidFill>
                  <a:schemeClr val="tx1"/>
                </a:solidFill>
              </a:rPr>
              <a:t>Teacher:</a:t>
            </a:r>
          </a:p>
          <a:p>
            <a:pPr marL="0" indent="0" algn="ctr">
              <a:buNone/>
            </a:pPr>
            <a:endParaRPr lang="en-US" sz="3200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n-US" sz="32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AHMED MUMTAZ MUSTEHSAN</a:t>
            </a:r>
          </a:p>
          <a:p>
            <a:pPr marL="0" indent="0" algn="ctr">
              <a:buNone/>
            </a:pPr>
            <a:r>
              <a:rPr lang="en-US" sz="32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Lecture – 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26</a:t>
            </a:r>
            <a:endParaRPr lang="en-US" sz="3200" i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endParaRPr lang="en-US" sz="3200" dirty="0" smtClean="0">
              <a:solidFill>
                <a:schemeClr val="tx1"/>
              </a:solidFill>
            </a:endParaRPr>
          </a:p>
          <a:p>
            <a:pPr marL="0" indent="0" algn="l">
              <a:buNone/>
            </a:pPr>
            <a:r>
              <a:rPr lang="en-US" sz="2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Thanks for Lecture </a:t>
            </a:r>
            <a:r>
              <a:rPr lang="en-US" sz="2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en-US" sz="2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lides: </a:t>
            </a:r>
          </a:p>
          <a:p>
            <a:pPr marL="0" indent="0">
              <a:buNone/>
            </a:pPr>
            <a:r>
              <a:rPr lang="en-US" sz="1800" b="1" u="sng" dirty="0" smtClean="0">
                <a:hlinkClick r:id="rId3"/>
              </a:rPr>
              <a:t>http</a:t>
            </a:r>
            <a:r>
              <a:rPr lang="en-US" sz="1800" b="1" u="sng" dirty="0">
                <a:hlinkClick r:id="rId3"/>
              </a:rPr>
              <a:t>://www.deitel.com/Books/C/CHowtoProgram7e/tabid/3635/Default.aspx</a:t>
            </a:r>
            <a:endParaRPr lang="en-US" sz="1800" b="1" dirty="0"/>
          </a:p>
          <a:p>
            <a:pPr marL="0" indent="0" algn="l">
              <a:buNone/>
            </a:pPr>
            <a:endParaRPr lang="en-US" sz="2000" dirty="0"/>
          </a:p>
          <a:p>
            <a:pPr algn="l"/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24029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solidFill>
                  <a:srgbClr val="0000FF"/>
                </a:solidFill>
              </a:rPr>
              <a:t>Example: Bit Manipulation</a:t>
            </a:r>
            <a:endParaRPr lang="en-US" sz="3200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4102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300" dirty="0">
                <a:solidFill>
                  <a:srgbClr val="00B050"/>
                </a:solidFill>
              </a:rPr>
              <a:t>// Fig. 10.7: fig10_07.c</a:t>
            </a:r>
          </a:p>
          <a:p>
            <a:pPr marL="0" indent="0">
              <a:buNone/>
            </a:pPr>
            <a:r>
              <a:rPr lang="en-US" sz="2300" dirty="0">
                <a:solidFill>
                  <a:srgbClr val="00B050"/>
                </a:solidFill>
              </a:rPr>
              <a:t>// Displaying an unsigned </a:t>
            </a:r>
            <a:r>
              <a:rPr lang="en-US" sz="2300" dirty="0" err="1">
                <a:solidFill>
                  <a:srgbClr val="00B050"/>
                </a:solidFill>
              </a:rPr>
              <a:t>int</a:t>
            </a:r>
            <a:r>
              <a:rPr lang="en-US" sz="2300" dirty="0">
                <a:solidFill>
                  <a:srgbClr val="00B050"/>
                </a:solidFill>
              </a:rPr>
              <a:t> in bits</a:t>
            </a:r>
          </a:p>
          <a:p>
            <a:pPr marL="0" indent="0">
              <a:buNone/>
            </a:pPr>
            <a:r>
              <a:rPr lang="en-US" sz="2300" dirty="0"/>
              <a:t>#include &lt;</a:t>
            </a:r>
            <a:r>
              <a:rPr lang="en-US" sz="2300" dirty="0" err="1"/>
              <a:t>stdio.h</a:t>
            </a:r>
            <a:r>
              <a:rPr lang="en-US" sz="2300" dirty="0"/>
              <a:t>&gt;</a:t>
            </a:r>
          </a:p>
          <a:p>
            <a:pPr marL="0" indent="0">
              <a:buNone/>
            </a:pPr>
            <a:r>
              <a:rPr lang="en-US" sz="2300" dirty="0"/>
              <a:t> </a:t>
            </a:r>
          </a:p>
          <a:p>
            <a:pPr marL="0" indent="0">
              <a:buNone/>
            </a:pPr>
            <a:r>
              <a:rPr lang="en-US" sz="2300" dirty="0"/>
              <a:t>void </a:t>
            </a:r>
            <a:r>
              <a:rPr lang="en-US" sz="2300" dirty="0" err="1"/>
              <a:t>displayBits</a:t>
            </a:r>
            <a:r>
              <a:rPr lang="en-US" sz="2300" dirty="0"/>
              <a:t>( unsigned </a:t>
            </a:r>
            <a:r>
              <a:rPr lang="en-US" sz="2300" dirty="0" err="1"/>
              <a:t>int</a:t>
            </a:r>
            <a:r>
              <a:rPr lang="en-US" sz="2300" dirty="0"/>
              <a:t> value ); </a:t>
            </a:r>
            <a:r>
              <a:rPr lang="en-US" sz="2300" dirty="0">
                <a:solidFill>
                  <a:srgbClr val="00B050"/>
                </a:solidFill>
              </a:rPr>
              <a:t>// prototype</a:t>
            </a:r>
          </a:p>
          <a:p>
            <a:pPr marL="0" indent="0">
              <a:buNone/>
            </a:pPr>
            <a:r>
              <a:rPr lang="en-US" sz="2300" dirty="0"/>
              <a:t> </a:t>
            </a:r>
          </a:p>
          <a:p>
            <a:pPr marL="0" indent="0">
              <a:buNone/>
            </a:pPr>
            <a:r>
              <a:rPr lang="en-US" sz="2300" dirty="0" err="1"/>
              <a:t>int</a:t>
            </a:r>
            <a:r>
              <a:rPr lang="en-US" sz="2300" dirty="0"/>
              <a:t> main( void )</a:t>
            </a:r>
          </a:p>
          <a:p>
            <a:pPr marL="0" indent="0">
              <a:buNone/>
            </a:pPr>
            <a:r>
              <a:rPr lang="en-US" sz="2300" dirty="0"/>
              <a:t>{ </a:t>
            </a:r>
          </a:p>
          <a:p>
            <a:pPr marL="0" indent="0">
              <a:buNone/>
            </a:pPr>
            <a:r>
              <a:rPr lang="en-US" sz="2300" dirty="0"/>
              <a:t>   unsigned </a:t>
            </a:r>
            <a:r>
              <a:rPr lang="en-US" sz="2300" dirty="0" err="1"/>
              <a:t>int</a:t>
            </a:r>
            <a:r>
              <a:rPr lang="en-US" sz="2300" dirty="0"/>
              <a:t> x; </a:t>
            </a:r>
            <a:r>
              <a:rPr lang="en-US" sz="2300" dirty="0">
                <a:solidFill>
                  <a:srgbClr val="00B050"/>
                </a:solidFill>
              </a:rPr>
              <a:t>// variable to hold user input</a:t>
            </a:r>
          </a:p>
          <a:p>
            <a:pPr marL="0" indent="0">
              <a:buNone/>
            </a:pPr>
            <a:r>
              <a:rPr lang="en-US" sz="2300" dirty="0"/>
              <a:t> </a:t>
            </a:r>
          </a:p>
          <a:p>
            <a:pPr marL="0" indent="0">
              <a:buNone/>
            </a:pPr>
            <a:r>
              <a:rPr lang="en-US" sz="2300" dirty="0"/>
              <a:t>   </a:t>
            </a:r>
            <a:r>
              <a:rPr lang="en-US" sz="2300" dirty="0" err="1"/>
              <a:t>printf</a:t>
            </a:r>
            <a:r>
              <a:rPr lang="en-US" sz="2300" dirty="0"/>
              <a:t>( "%s", "Enter a nonnegative </a:t>
            </a:r>
            <a:r>
              <a:rPr lang="en-US" sz="2300" dirty="0" err="1"/>
              <a:t>int</a:t>
            </a:r>
            <a:r>
              <a:rPr lang="en-US" sz="2300" dirty="0"/>
              <a:t>: " );</a:t>
            </a:r>
          </a:p>
          <a:p>
            <a:pPr marL="0" indent="0">
              <a:buNone/>
            </a:pPr>
            <a:r>
              <a:rPr lang="en-US" sz="2300" dirty="0"/>
              <a:t>   </a:t>
            </a:r>
            <a:r>
              <a:rPr lang="en-US" sz="2300" dirty="0" err="1"/>
              <a:t>scanf</a:t>
            </a:r>
            <a:r>
              <a:rPr lang="en-US" sz="2300" dirty="0"/>
              <a:t>( "%u", &amp;x );</a:t>
            </a:r>
          </a:p>
          <a:p>
            <a:pPr marL="0" indent="0">
              <a:buNone/>
            </a:pPr>
            <a:r>
              <a:rPr lang="en-US" sz="2300" dirty="0"/>
              <a:t> </a:t>
            </a:r>
          </a:p>
          <a:p>
            <a:pPr marL="0" indent="0">
              <a:buNone/>
            </a:pPr>
            <a:r>
              <a:rPr lang="en-US" sz="2300" dirty="0"/>
              <a:t>   </a:t>
            </a:r>
            <a:r>
              <a:rPr lang="en-US" sz="2300" dirty="0" err="1"/>
              <a:t>displayBits</a:t>
            </a:r>
            <a:r>
              <a:rPr lang="en-US" sz="2300" dirty="0"/>
              <a:t>( x );</a:t>
            </a:r>
          </a:p>
          <a:p>
            <a:pPr marL="0" indent="0">
              <a:buNone/>
            </a:pPr>
            <a:r>
              <a:rPr lang="en-US" sz="2300" dirty="0"/>
              <a:t>} </a:t>
            </a:r>
            <a:r>
              <a:rPr lang="en-US" sz="2300" dirty="0">
                <a:solidFill>
                  <a:srgbClr val="00B050"/>
                </a:solidFill>
              </a:rPr>
              <a:t>// end main</a:t>
            </a:r>
          </a:p>
          <a:p>
            <a:pPr marL="0" indent="0">
              <a:buNone/>
            </a:pPr>
            <a:r>
              <a:rPr lang="en-US" sz="2300" dirty="0">
                <a:solidFill>
                  <a:srgbClr val="00B050"/>
                </a:solidFill>
              </a:rPr>
              <a:t> </a:t>
            </a:r>
          </a:p>
          <a:p>
            <a:pPr marL="0" indent="0">
              <a:buNone/>
            </a:pPr>
            <a:r>
              <a:rPr lang="en-US" sz="2300" dirty="0">
                <a:solidFill>
                  <a:srgbClr val="00B050"/>
                </a:solidFill>
              </a:rPr>
              <a:t>// display bits of an unsigned </a:t>
            </a:r>
            <a:r>
              <a:rPr lang="en-US" sz="2300" dirty="0" err="1">
                <a:solidFill>
                  <a:srgbClr val="00B050"/>
                </a:solidFill>
              </a:rPr>
              <a:t>int</a:t>
            </a:r>
            <a:r>
              <a:rPr lang="en-US" sz="2300" dirty="0">
                <a:solidFill>
                  <a:srgbClr val="00B050"/>
                </a:solidFill>
              </a:rPr>
              <a:t> value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545622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229600" cy="5715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/>
              <a:t>void </a:t>
            </a:r>
            <a:r>
              <a:rPr lang="en-US" sz="2000" dirty="0" err="1"/>
              <a:t>displayBits</a:t>
            </a:r>
            <a:r>
              <a:rPr lang="en-US" sz="2000" dirty="0"/>
              <a:t>( unsigned </a:t>
            </a:r>
            <a:r>
              <a:rPr lang="en-US" sz="2000" dirty="0" err="1"/>
              <a:t>int</a:t>
            </a:r>
            <a:r>
              <a:rPr lang="en-US" sz="2000" dirty="0"/>
              <a:t> value </a:t>
            </a:r>
            <a:r>
              <a:rPr lang="en-US" sz="2000" dirty="0" smtClean="0"/>
              <a:t>) { 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   unsigned </a:t>
            </a:r>
            <a:r>
              <a:rPr lang="en-US" sz="2000" dirty="0" err="1"/>
              <a:t>int</a:t>
            </a:r>
            <a:r>
              <a:rPr lang="en-US" sz="2000" dirty="0"/>
              <a:t> c; </a:t>
            </a:r>
            <a:r>
              <a:rPr lang="en-US" sz="2000" dirty="0">
                <a:solidFill>
                  <a:srgbClr val="00B050"/>
                </a:solidFill>
              </a:rPr>
              <a:t>// counter</a:t>
            </a:r>
          </a:p>
          <a:p>
            <a:pPr marL="0" indent="0">
              <a:buNone/>
            </a:pPr>
            <a:r>
              <a:rPr lang="en-US" sz="2000" dirty="0"/>
              <a:t> </a:t>
            </a:r>
            <a:r>
              <a:rPr lang="en-US" sz="2000" dirty="0" smtClean="0"/>
              <a:t>   </a:t>
            </a:r>
            <a:r>
              <a:rPr lang="en-US" sz="2000" dirty="0">
                <a:solidFill>
                  <a:srgbClr val="00B050"/>
                </a:solidFill>
              </a:rPr>
              <a:t>// define </a:t>
            </a:r>
            <a:r>
              <a:rPr lang="en-US" sz="2000" dirty="0" err="1">
                <a:solidFill>
                  <a:srgbClr val="00B050"/>
                </a:solidFill>
              </a:rPr>
              <a:t>displayMask</a:t>
            </a:r>
            <a:r>
              <a:rPr lang="en-US" sz="2000" dirty="0">
                <a:solidFill>
                  <a:srgbClr val="00B050"/>
                </a:solidFill>
              </a:rPr>
              <a:t> and left shift 31 bits</a:t>
            </a:r>
          </a:p>
          <a:p>
            <a:pPr marL="0" indent="0">
              <a:buNone/>
            </a:pPr>
            <a:r>
              <a:rPr lang="en-US" sz="2000" dirty="0"/>
              <a:t>   unsigned </a:t>
            </a:r>
            <a:r>
              <a:rPr lang="en-US" sz="2000" dirty="0" err="1"/>
              <a:t>int</a:t>
            </a:r>
            <a:r>
              <a:rPr lang="en-US" sz="2000" dirty="0"/>
              <a:t> </a:t>
            </a:r>
            <a:r>
              <a:rPr lang="en-US" sz="2000" dirty="0" err="1"/>
              <a:t>displayMask</a:t>
            </a:r>
            <a:r>
              <a:rPr lang="en-US" sz="2000" dirty="0"/>
              <a:t> = 1 &lt;&lt; 31; </a:t>
            </a:r>
          </a:p>
          <a:p>
            <a:pPr marL="0" indent="0">
              <a:buNone/>
            </a:pPr>
            <a:r>
              <a:rPr lang="en-US" sz="2000" dirty="0"/>
              <a:t> </a:t>
            </a:r>
            <a:r>
              <a:rPr lang="en-US" sz="2000" dirty="0" smtClean="0"/>
              <a:t>   </a:t>
            </a:r>
            <a:r>
              <a:rPr lang="en-US" sz="2000" dirty="0" err="1"/>
              <a:t>printf</a:t>
            </a:r>
            <a:r>
              <a:rPr lang="en-US" sz="2000" dirty="0"/>
              <a:t>( "%10u = ", value );</a:t>
            </a:r>
          </a:p>
          <a:p>
            <a:pPr marL="0" indent="0">
              <a:buNone/>
            </a:pPr>
            <a:r>
              <a:rPr lang="en-US" sz="2000" dirty="0"/>
              <a:t> </a:t>
            </a:r>
            <a:r>
              <a:rPr lang="en-US" sz="2000" dirty="0" smtClean="0">
                <a:solidFill>
                  <a:srgbClr val="00B050"/>
                </a:solidFill>
              </a:rPr>
              <a:t>   </a:t>
            </a:r>
            <a:r>
              <a:rPr lang="en-US" sz="2000" dirty="0">
                <a:solidFill>
                  <a:srgbClr val="00B050"/>
                </a:solidFill>
              </a:rPr>
              <a:t>// loop through bits </a:t>
            </a:r>
          </a:p>
          <a:p>
            <a:pPr marL="0" indent="0">
              <a:buNone/>
            </a:pPr>
            <a:r>
              <a:rPr lang="en-US" sz="2000" dirty="0"/>
              <a:t>   for ( c = 1; c &lt;= 32; ++c ) { </a:t>
            </a:r>
          </a:p>
          <a:p>
            <a:pPr marL="0" indent="0">
              <a:buNone/>
            </a:pPr>
            <a:r>
              <a:rPr lang="en-US" sz="2000" dirty="0"/>
              <a:t>      </a:t>
            </a:r>
            <a:r>
              <a:rPr lang="en-US" sz="2000" dirty="0" err="1"/>
              <a:t>putchar</a:t>
            </a:r>
            <a:r>
              <a:rPr lang="en-US" sz="2000" dirty="0"/>
              <a:t>( value &amp; </a:t>
            </a:r>
            <a:r>
              <a:rPr lang="en-US" sz="2000" dirty="0" err="1"/>
              <a:t>displayMask</a:t>
            </a:r>
            <a:r>
              <a:rPr lang="en-US" sz="2000" dirty="0"/>
              <a:t> ? '1' : '0' );</a:t>
            </a:r>
          </a:p>
          <a:p>
            <a:pPr marL="0" indent="0">
              <a:buNone/>
            </a:pPr>
            <a:r>
              <a:rPr lang="en-US" sz="2000" dirty="0"/>
              <a:t>      value &lt;&lt;= 1; </a:t>
            </a:r>
            <a:r>
              <a:rPr lang="en-US" sz="2000" dirty="0">
                <a:solidFill>
                  <a:srgbClr val="00B050"/>
                </a:solidFill>
              </a:rPr>
              <a:t>// shift value left by 1      </a:t>
            </a:r>
          </a:p>
          <a:p>
            <a:pPr marL="0" indent="0">
              <a:buNone/>
            </a:pPr>
            <a:r>
              <a:rPr lang="en-US" sz="2000" dirty="0"/>
              <a:t> </a:t>
            </a:r>
            <a:r>
              <a:rPr lang="en-US" sz="2000" dirty="0" smtClean="0"/>
              <a:t>      </a:t>
            </a:r>
            <a:r>
              <a:rPr lang="en-US" sz="2000" dirty="0"/>
              <a:t>if ( c % 8 == 0 ) { </a:t>
            </a:r>
            <a:r>
              <a:rPr lang="en-US" sz="2000" dirty="0">
                <a:solidFill>
                  <a:srgbClr val="00B050"/>
                </a:solidFill>
              </a:rPr>
              <a:t>// output space after 8 bits</a:t>
            </a:r>
          </a:p>
          <a:p>
            <a:pPr marL="0" indent="0">
              <a:buNone/>
            </a:pPr>
            <a:r>
              <a:rPr lang="en-US" sz="2000" dirty="0"/>
              <a:t>         </a:t>
            </a:r>
            <a:r>
              <a:rPr lang="en-US" sz="2000" dirty="0" err="1"/>
              <a:t>putchar</a:t>
            </a:r>
            <a:r>
              <a:rPr lang="en-US" sz="2000" dirty="0"/>
              <a:t>( ' ' );</a:t>
            </a:r>
          </a:p>
          <a:p>
            <a:pPr marL="0" indent="0">
              <a:buNone/>
            </a:pPr>
            <a:r>
              <a:rPr lang="en-US" sz="2000" dirty="0"/>
              <a:t>      } </a:t>
            </a:r>
            <a:r>
              <a:rPr lang="en-US" sz="2000" dirty="0">
                <a:solidFill>
                  <a:srgbClr val="00B050"/>
                </a:solidFill>
              </a:rPr>
              <a:t>// end if</a:t>
            </a:r>
          </a:p>
          <a:p>
            <a:pPr marL="0" indent="0">
              <a:buNone/>
            </a:pPr>
            <a:r>
              <a:rPr lang="en-US" sz="2000" dirty="0"/>
              <a:t>   } </a:t>
            </a:r>
            <a:r>
              <a:rPr lang="en-US" sz="2000" dirty="0">
                <a:solidFill>
                  <a:srgbClr val="00B050"/>
                </a:solidFill>
              </a:rPr>
              <a:t>// end for</a:t>
            </a:r>
          </a:p>
          <a:p>
            <a:pPr marL="0" indent="0">
              <a:buNone/>
            </a:pPr>
            <a:r>
              <a:rPr lang="en-US" sz="2000" dirty="0"/>
              <a:t> </a:t>
            </a:r>
            <a:r>
              <a:rPr lang="en-US" sz="2000" dirty="0" smtClean="0"/>
              <a:t>   </a:t>
            </a:r>
            <a:r>
              <a:rPr lang="en-US" sz="2000" dirty="0" err="1"/>
              <a:t>putchar</a:t>
            </a:r>
            <a:r>
              <a:rPr lang="en-US" sz="2000" dirty="0"/>
              <a:t>( '\n' );</a:t>
            </a:r>
          </a:p>
          <a:p>
            <a:pPr marL="0" indent="0">
              <a:buNone/>
            </a:pPr>
            <a:r>
              <a:rPr lang="en-US" sz="2000" dirty="0"/>
              <a:t>} </a:t>
            </a:r>
            <a:r>
              <a:rPr lang="en-US" sz="2000" dirty="0">
                <a:solidFill>
                  <a:srgbClr val="00B050"/>
                </a:solidFill>
              </a:rPr>
              <a:t>// end function </a:t>
            </a:r>
            <a:r>
              <a:rPr lang="en-US" sz="2000" dirty="0" err="1">
                <a:solidFill>
                  <a:srgbClr val="00B050"/>
                </a:solidFill>
              </a:rPr>
              <a:t>displayBits</a:t>
            </a:r>
            <a:endParaRPr lang="en-US" sz="2000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en-US" sz="16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solidFill>
                  <a:srgbClr val="0000FF"/>
                </a:solidFill>
              </a:rPr>
              <a:t>Example: Bit Manipulation</a:t>
            </a:r>
            <a:endParaRPr lang="en-US" sz="32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630917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3200" dirty="0">
                <a:solidFill>
                  <a:srgbClr val="0000FF"/>
                </a:solidFill>
              </a:rPr>
              <a:t>Bitwise Operators</a:t>
            </a:r>
          </a:p>
        </p:txBody>
      </p:sp>
      <p:sp>
        <p:nvSpPr>
          <p:cNvPr id="2969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fld id="{0FAF69FE-0DB6-4FA4-BD37-0F8F32DE3AE3}" type="slidenum">
              <a:rPr lang="en-US" sz="1400">
                <a:solidFill>
                  <a:schemeClr val="tx1"/>
                </a:solidFill>
              </a:rPr>
              <a:pPr/>
              <a:t>12</a:t>
            </a:fld>
            <a:endParaRPr lang="en-US" sz="1400">
              <a:solidFill>
                <a:schemeClr val="tx1"/>
              </a:solidFill>
            </a:endParaRPr>
          </a:p>
        </p:txBody>
      </p:sp>
      <p:graphicFrame>
        <p:nvGraphicFramePr>
          <p:cNvPr id="2970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455661807"/>
              </p:ext>
            </p:extLst>
          </p:nvPr>
        </p:nvGraphicFramePr>
        <p:xfrm>
          <a:off x="685800" y="1371600"/>
          <a:ext cx="7691438" cy="4914900"/>
        </p:xfrm>
        <a:graphic>
          <a:graphicData uri="http://schemas.openxmlformats.org/presentationml/2006/ole">
            <p:oleObj spid="_x0000_s6156" name="Document" r:id="rId3" imgW="6002802" imgH="3836046" progId="Word.Document.8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2072395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3200" dirty="0">
                <a:solidFill>
                  <a:srgbClr val="0000FF"/>
                </a:solidFill>
              </a:rPr>
              <a:t>Bitwise Operators</a:t>
            </a:r>
          </a:p>
        </p:txBody>
      </p:sp>
      <p:sp>
        <p:nvSpPr>
          <p:cNvPr id="3481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fld id="{A54D395E-C0B5-4CE2-A88B-7666D344839B}" type="slidenum">
              <a:rPr lang="en-US" sz="1400">
                <a:solidFill>
                  <a:schemeClr val="tx1"/>
                </a:solidFill>
              </a:rPr>
              <a:pPr/>
              <a:t>13</a:t>
            </a:fld>
            <a:endParaRPr lang="en-US" sz="1400">
              <a:solidFill>
                <a:schemeClr val="tx1"/>
              </a:solidFill>
            </a:endParaRPr>
          </a:p>
        </p:txBody>
      </p:sp>
      <p:graphicFrame>
        <p:nvGraphicFramePr>
          <p:cNvPr id="34820" name="Object 4"/>
          <p:cNvGraphicFramePr>
            <a:graphicFrameLocks noChangeAspect="1"/>
          </p:cNvGraphicFramePr>
          <p:nvPr/>
        </p:nvGraphicFramePr>
        <p:xfrm>
          <a:off x="692150" y="1371600"/>
          <a:ext cx="7732713" cy="3640138"/>
        </p:xfrm>
        <a:graphic>
          <a:graphicData uri="http://schemas.openxmlformats.org/presentationml/2006/ole">
            <p:oleObj spid="_x0000_s33797" name="Document" r:id="rId3" imgW="6187440" imgH="2913888" progId="Word.Document.8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137514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3200" dirty="0">
                <a:solidFill>
                  <a:srgbClr val="0000FF"/>
                </a:solidFill>
              </a:rPr>
              <a:t>Bitwise Operators</a:t>
            </a:r>
          </a:p>
        </p:txBody>
      </p:sp>
      <p:sp>
        <p:nvSpPr>
          <p:cNvPr id="3584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fld id="{1B49F79B-A3C5-43B9-8F68-1B15DADEED79}" type="slidenum">
              <a:rPr lang="en-US" sz="1400">
                <a:solidFill>
                  <a:schemeClr val="tx1"/>
                </a:solidFill>
              </a:rPr>
              <a:pPr/>
              <a:t>14</a:t>
            </a:fld>
            <a:endParaRPr lang="en-US" sz="1400">
              <a:solidFill>
                <a:schemeClr val="tx1"/>
              </a:solidFill>
            </a:endParaRPr>
          </a:p>
        </p:txBody>
      </p:sp>
      <p:graphicFrame>
        <p:nvGraphicFramePr>
          <p:cNvPr id="35844" name="Object 4"/>
          <p:cNvGraphicFramePr>
            <a:graphicFrameLocks noChangeAspect="1"/>
          </p:cNvGraphicFramePr>
          <p:nvPr/>
        </p:nvGraphicFramePr>
        <p:xfrm>
          <a:off x="692150" y="1371600"/>
          <a:ext cx="7675563" cy="5103813"/>
        </p:xfrm>
        <a:graphic>
          <a:graphicData uri="http://schemas.openxmlformats.org/presentationml/2006/ole">
            <p:oleObj spid="_x0000_s34821" name="Document" r:id="rId3" imgW="6144768" imgH="4085844" progId="Word.Document.8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209914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867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b="1" dirty="0">
                <a:solidFill>
                  <a:srgbClr val="00B050"/>
                </a:solidFill>
              </a:rPr>
              <a:t>// Fig. 10.9: fig10_09.c</a:t>
            </a:r>
          </a:p>
          <a:p>
            <a:pPr marL="0" indent="0">
              <a:buNone/>
            </a:pPr>
            <a:r>
              <a:rPr lang="en-US" sz="1600" b="1" dirty="0">
                <a:solidFill>
                  <a:srgbClr val="00B050"/>
                </a:solidFill>
              </a:rPr>
              <a:t>// Using the bitwise AND, bitwise inclusive OR, bitwise</a:t>
            </a:r>
          </a:p>
          <a:p>
            <a:pPr marL="0" indent="0">
              <a:buNone/>
            </a:pPr>
            <a:r>
              <a:rPr lang="en-US" sz="1600" b="1" dirty="0">
                <a:solidFill>
                  <a:srgbClr val="00B050"/>
                </a:solidFill>
              </a:rPr>
              <a:t>// exclusive OR and bitwise complement operators</a:t>
            </a:r>
          </a:p>
          <a:p>
            <a:pPr marL="0" indent="0">
              <a:buNone/>
            </a:pPr>
            <a:r>
              <a:rPr lang="en-US" sz="1600" dirty="0"/>
              <a:t>#include &lt;</a:t>
            </a:r>
            <a:r>
              <a:rPr lang="en-US" sz="1600" dirty="0" err="1"/>
              <a:t>stdio.h</a:t>
            </a:r>
            <a:r>
              <a:rPr lang="en-US" sz="1600" dirty="0"/>
              <a:t>&gt;</a:t>
            </a:r>
          </a:p>
          <a:p>
            <a:pPr marL="0" indent="0">
              <a:buNone/>
            </a:pPr>
            <a:r>
              <a:rPr lang="en-US" sz="1600" dirty="0"/>
              <a:t> </a:t>
            </a:r>
            <a:r>
              <a:rPr lang="en-US" sz="1600" dirty="0" smtClean="0"/>
              <a:t>void </a:t>
            </a:r>
            <a:r>
              <a:rPr lang="en-US" sz="1600" dirty="0" err="1"/>
              <a:t>displayBits</a:t>
            </a:r>
            <a:r>
              <a:rPr lang="en-US" sz="1600" dirty="0"/>
              <a:t>( unsigned </a:t>
            </a:r>
            <a:r>
              <a:rPr lang="en-US" sz="1600" dirty="0" err="1"/>
              <a:t>int</a:t>
            </a:r>
            <a:r>
              <a:rPr lang="en-US" sz="1600" dirty="0"/>
              <a:t> value ); // prototype</a:t>
            </a:r>
          </a:p>
          <a:p>
            <a:pPr marL="0" indent="0">
              <a:buNone/>
            </a:pPr>
            <a:r>
              <a:rPr lang="en-US" sz="1600" dirty="0"/>
              <a:t> </a:t>
            </a:r>
            <a:r>
              <a:rPr lang="en-US" sz="1600" dirty="0" err="1" smtClean="0"/>
              <a:t>int</a:t>
            </a:r>
            <a:r>
              <a:rPr lang="en-US" sz="1600" dirty="0" smtClean="0"/>
              <a:t> </a:t>
            </a:r>
            <a:r>
              <a:rPr lang="en-US" sz="1600" dirty="0"/>
              <a:t>main( void )</a:t>
            </a:r>
          </a:p>
          <a:p>
            <a:pPr marL="0" indent="0">
              <a:buNone/>
            </a:pPr>
            <a:r>
              <a:rPr lang="en-US" sz="1600" dirty="0"/>
              <a:t>{ </a:t>
            </a:r>
          </a:p>
          <a:p>
            <a:pPr marL="0" indent="0">
              <a:buNone/>
            </a:pPr>
            <a:r>
              <a:rPr lang="en-US" sz="1600" dirty="0"/>
              <a:t>   unsigned </a:t>
            </a:r>
            <a:r>
              <a:rPr lang="en-US" sz="1600" dirty="0" err="1"/>
              <a:t>int</a:t>
            </a:r>
            <a:r>
              <a:rPr lang="en-US" sz="1600" dirty="0"/>
              <a:t> number1; </a:t>
            </a:r>
          </a:p>
          <a:p>
            <a:pPr marL="0" indent="0">
              <a:buNone/>
            </a:pPr>
            <a:r>
              <a:rPr lang="en-US" sz="1600" dirty="0"/>
              <a:t>   unsigned </a:t>
            </a:r>
            <a:r>
              <a:rPr lang="en-US" sz="1600" dirty="0" err="1"/>
              <a:t>int</a:t>
            </a:r>
            <a:r>
              <a:rPr lang="en-US" sz="1600" dirty="0"/>
              <a:t> number2; </a:t>
            </a:r>
          </a:p>
          <a:p>
            <a:pPr marL="0" indent="0">
              <a:buNone/>
            </a:pPr>
            <a:r>
              <a:rPr lang="en-US" sz="1600" dirty="0"/>
              <a:t>   unsigned </a:t>
            </a:r>
            <a:r>
              <a:rPr lang="en-US" sz="1600" dirty="0" err="1"/>
              <a:t>int</a:t>
            </a:r>
            <a:r>
              <a:rPr lang="en-US" sz="1600" dirty="0"/>
              <a:t> mask;    </a:t>
            </a:r>
          </a:p>
          <a:p>
            <a:pPr marL="0" indent="0">
              <a:buNone/>
            </a:pPr>
            <a:r>
              <a:rPr lang="en-US" sz="1600" dirty="0"/>
              <a:t>   unsigned </a:t>
            </a:r>
            <a:r>
              <a:rPr lang="en-US" sz="1600" dirty="0" err="1"/>
              <a:t>int</a:t>
            </a:r>
            <a:r>
              <a:rPr lang="en-US" sz="1600" dirty="0"/>
              <a:t> </a:t>
            </a:r>
            <a:r>
              <a:rPr lang="en-US" sz="1600" dirty="0" err="1"/>
              <a:t>setBits</a:t>
            </a:r>
            <a:r>
              <a:rPr lang="en-US" sz="1600" dirty="0"/>
              <a:t>;</a:t>
            </a:r>
          </a:p>
          <a:p>
            <a:pPr marL="0" indent="0">
              <a:buNone/>
            </a:pPr>
            <a:r>
              <a:rPr lang="en-US" sz="1600" dirty="0"/>
              <a:t> </a:t>
            </a:r>
            <a:r>
              <a:rPr lang="en-US" sz="1600" dirty="0" smtClean="0">
                <a:solidFill>
                  <a:srgbClr val="00B050"/>
                </a:solidFill>
              </a:rPr>
              <a:t>  </a:t>
            </a:r>
            <a:r>
              <a:rPr lang="en-US" sz="1600" dirty="0">
                <a:solidFill>
                  <a:srgbClr val="00B050"/>
                </a:solidFill>
              </a:rPr>
              <a:t>// demonstrate bitwise AND (&amp;)</a:t>
            </a:r>
          </a:p>
          <a:p>
            <a:pPr marL="0" indent="0">
              <a:buNone/>
            </a:pPr>
            <a:r>
              <a:rPr lang="en-US" sz="1600" dirty="0"/>
              <a:t>   number1 = 65535;</a:t>
            </a:r>
          </a:p>
          <a:p>
            <a:pPr marL="0" indent="0">
              <a:buNone/>
            </a:pPr>
            <a:r>
              <a:rPr lang="en-US" sz="1600" dirty="0"/>
              <a:t>   mask = 1;</a:t>
            </a:r>
          </a:p>
          <a:p>
            <a:pPr marL="0" indent="0">
              <a:buNone/>
            </a:pPr>
            <a:r>
              <a:rPr lang="en-US" sz="1600" dirty="0"/>
              <a:t>   puts( "The result of combining the following" );</a:t>
            </a:r>
          </a:p>
          <a:p>
            <a:pPr marL="0" indent="0">
              <a:buNone/>
            </a:pPr>
            <a:r>
              <a:rPr lang="en-US" sz="1600" dirty="0"/>
              <a:t>   </a:t>
            </a:r>
            <a:r>
              <a:rPr lang="en-US" sz="1600" dirty="0" err="1"/>
              <a:t>displayBits</a:t>
            </a:r>
            <a:r>
              <a:rPr lang="en-US" sz="1600" dirty="0"/>
              <a:t>( number1 );</a:t>
            </a:r>
          </a:p>
          <a:p>
            <a:pPr marL="0" indent="0">
              <a:buNone/>
            </a:pPr>
            <a:r>
              <a:rPr lang="en-US" sz="1600" dirty="0"/>
              <a:t>   </a:t>
            </a:r>
            <a:r>
              <a:rPr lang="en-US" sz="1600" dirty="0" err="1"/>
              <a:t>displayBits</a:t>
            </a:r>
            <a:r>
              <a:rPr lang="en-US" sz="1600" dirty="0"/>
              <a:t>( mask );</a:t>
            </a:r>
          </a:p>
          <a:p>
            <a:pPr marL="0" indent="0">
              <a:buNone/>
            </a:pPr>
            <a:r>
              <a:rPr lang="en-US" sz="1600" dirty="0"/>
              <a:t>   puts( "using the bitwise AND operator &amp; is" );</a:t>
            </a:r>
          </a:p>
          <a:p>
            <a:pPr marL="0" indent="0">
              <a:buNone/>
            </a:pPr>
            <a:r>
              <a:rPr lang="en-US" sz="1600" dirty="0"/>
              <a:t>   </a:t>
            </a:r>
            <a:r>
              <a:rPr lang="en-US" sz="1600" dirty="0" err="1"/>
              <a:t>displayBits</a:t>
            </a:r>
            <a:r>
              <a:rPr lang="en-US" sz="1600" dirty="0"/>
              <a:t>( number1 &amp; mask );</a:t>
            </a:r>
          </a:p>
          <a:p>
            <a:pPr marL="0" indent="0">
              <a:buNone/>
            </a:pPr>
            <a:endParaRPr lang="en-US" sz="1600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229600" cy="563562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l"/>
            <a:r>
              <a:rPr lang="en-US" sz="3200" dirty="0">
                <a:solidFill>
                  <a:srgbClr val="0000FF"/>
                </a:solidFill>
              </a:rPr>
              <a:t>Bitwise </a:t>
            </a:r>
            <a:r>
              <a:rPr lang="en-US" sz="3200" dirty="0" smtClean="0">
                <a:solidFill>
                  <a:srgbClr val="0000FF"/>
                </a:solidFill>
              </a:rPr>
              <a:t>AND (&amp;) OR ( | ) exclusive or ( ^ )</a:t>
            </a:r>
            <a:endParaRPr lang="en-US" sz="32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091288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62000"/>
            <a:ext cx="8229600" cy="5943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>
                <a:solidFill>
                  <a:srgbClr val="00B050"/>
                </a:solidFill>
              </a:rPr>
              <a:t>// demonstrate bitwise inclusive OR (|)</a:t>
            </a:r>
          </a:p>
          <a:p>
            <a:pPr marL="0" indent="0">
              <a:buNone/>
            </a:pPr>
            <a:r>
              <a:rPr lang="en-US" sz="2000" dirty="0"/>
              <a:t>   number1 = 15;</a:t>
            </a:r>
          </a:p>
          <a:p>
            <a:pPr marL="0" indent="0">
              <a:buNone/>
            </a:pPr>
            <a:r>
              <a:rPr lang="en-US" sz="2000" dirty="0"/>
              <a:t>   </a:t>
            </a:r>
            <a:r>
              <a:rPr lang="en-US" sz="2000" dirty="0" err="1"/>
              <a:t>setBits</a:t>
            </a:r>
            <a:r>
              <a:rPr lang="en-US" sz="2000" dirty="0"/>
              <a:t> = 241;</a:t>
            </a:r>
          </a:p>
          <a:p>
            <a:pPr marL="0" indent="0">
              <a:buNone/>
            </a:pPr>
            <a:r>
              <a:rPr lang="en-US" sz="2000" dirty="0"/>
              <a:t>   puts( "\</a:t>
            </a:r>
            <a:r>
              <a:rPr lang="en-US" sz="2000" dirty="0" err="1"/>
              <a:t>nThe</a:t>
            </a:r>
            <a:r>
              <a:rPr lang="en-US" sz="2000" dirty="0"/>
              <a:t> result of combining the following" );</a:t>
            </a:r>
          </a:p>
          <a:p>
            <a:pPr marL="0" indent="0">
              <a:buNone/>
            </a:pPr>
            <a:r>
              <a:rPr lang="en-US" sz="2000" dirty="0"/>
              <a:t>   </a:t>
            </a:r>
            <a:r>
              <a:rPr lang="en-US" sz="2000" dirty="0" err="1"/>
              <a:t>displayBits</a:t>
            </a:r>
            <a:r>
              <a:rPr lang="en-US" sz="2000" dirty="0"/>
              <a:t>( number1 );</a:t>
            </a:r>
          </a:p>
          <a:p>
            <a:pPr marL="0" indent="0">
              <a:buNone/>
            </a:pPr>
            <a:r>
              <a:rPr lang="en-US" sz="2000" dirty="0"/>
              <a:t>   </a:t>
            </a:r>
            <a:r>
              <a:rPr lang="en-US" sz="2000" dirty="0" err="1"/>
              <a:t>displayBits</a:t>
            </a:r>
            <a:r>
              <a:rPr lang="en-US" sz="2000" dirty="0"/>
              <a:t>( </a:t>
            </a:r>
            <a:r>
              <a:rPr lang="en-US" sz="2000" dirty="0" err="1"/>
              <a:t>setBits</a:t>
            </a:r>
            <a:r>
              <a:rPr lang="en-US" sz="2000" dirty="0"/>
              <a:t> );</a:t>
            </a:r>
          </a:p>
          <a:p>
            <a:pPr marL="0" indent="0">
              <a:buNone/>
            </a:pPr>
            <a:r>
              <a:rPr lang="en-US" sz="2000" dirty="0"/>
              <a:t>   puts( "using the bitwise inclusive OR operator | is" );</a:t>
            </a:r>
          </a:p>
          <a:p>
            <a:pPr marL="0" indent="0">
              <a:buNone/>
            </a:pPr>
            <a:r>
              <a:rPr lang="en-US" sz="2000" dirty="0"/>
              <a:t>   </a:t>
            </a:r>
            <a:r>
              <a:rPr lang="en-US" sz="2000" dirty="0" err="1"/>
              <a:t>displayBits</a:t>
            </a:r>
            <a:r>
              <a:rPr lang="en-US" sz="2000" dirty="0"/>
              <a:t>( number1 | </a:t>
            </a:r>
            <a:r>
              <a:rPr lang="en-US" sz="2000" dirty="0" err="1"/>
              <a:t>setBits</a:t>
            </a:r>
            <a:r>
              <a:rPr lang="en-US" sz="2000" dirty="0"/>
              <a:t> );</a:t>
            </a:r>
          </a:p>
          <a:p>
            <a:pPr marL="0" indent="0">
              <a:buNone/>
            </a:pPr>
            <a:r>
              <a:rPr lang="en-US" sz="2000" dirty="0"/>
              <a:t> </a:t>
            </a:r>
            <a:r>
              <a:rPr lang="en-US" sz="2000" dirty="0" smtClean="0"/>
              <a:t>   </a:t>
            </a:r>
            <a:r>
              <a:rPr lang="en-US" sz="2000" dirty="0">
                <a:solidFill>
                  <a:srgbClr val="00B050"/>
                </a:solidFill>
              </a:rPr>
              <a:t>// demonstrate bitwise exclusive OR (^)</a:t>
            </a:r>
          </a:p>
          <a:p>
            <a:pPr marL="0" indent="0">
              <a:buNone/>
            </a:pPr>
            <a:r>
              <a:rPr lang="en-US" sz="2000" dirty="0"/>
              <a:t>   number1 = 139;</a:t>
            </a:r>
          </a:p>
          <a:p>
            <a:pPr marL="0" indent="0">
              <a:buNone/>
            </a:pPr>
            <a:r>
              <a:rPr lang="en-US" sz="2000" dirty="0"/>
              <a:t>   number2 = 199;</a:t>
            </a:r>
          </a:p>
          <a:p>
            <a:pPr marL="0" indent="0">
              <a:buNone/>
            </a:pPr>
            <a:r>
              <a:rPr lang="en-US" sz="2000" dirty="0"/>
              <a:t>   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229600" cy="563562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l"/>
            <a:r>
              <a:rPr lang="en-US" sz="3200" dirty="0">
                <a:solidFill>
                  <a:srgbClr val="0000FF"/>
                </a:solidFill>
              </a:rPr>
              <a:t>Bitwise </a:t>
            </a:r>
            <a:r>
              <a:rPr lang="en-US" sz="3200" dirty="0" smtClean="0">
                <a:solidFill>
                  <a:srgbClr val="0000FF"/>
                </a:solidFill>
              </a:rPr>
              <a:t>AND (&amp;) OR ( | ) exclusive or ( ^ )</a:t>
            </a:r>
            <a:endParaRPr lang="en-US" sz="32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421425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62000"/>
            <a:ext cx="8229600" cy="5943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 smtClean="0"/>
              <a:t>puts( "\</a:t>
            </a:r>
            <a:r>
              <a:rPr lang="en-US" sz="2000" dirty="0" err="1" smtClean="0"/>
              <a:t>nThe</a:t>
            </a:r>
            <a:r>
              <a:rPr lang="en-US" sz="2000" dirty="0" smtClean="0"/>
              <a:t> result of combining the following" );</a:t>
            </a:r>
          </a:p>
          <a:p>
            <a:pPr marL="0" indent="0">
              <a:buNone/>
            </a:pPr>
            <a:r>
              <a:rPr lang="en-US" sz="2000" dirty="0" smtClean="0"/>
              <a:t>   </a:t>
            </a:r>
            <a:r>
              <a:rPr lang="en-US" sz="2000" dirty="0" err="1" smtClean="0"/>
              <a:t>displayBits</a:t>
            </a:r>
            <a:r>
              <a:rPr lang="en-US" sz="2000" dirty="0" smtClean="0"/>
              <a:t>( number1 );</a:t>
            </a:r>
          </a:p>
          <a:p>
            <a:pPr marL="0" indent="0">
              <a:buNone/>
            </a:pPr>
            <a:r>
              <a:rPr lang="en-US" sz="2000" dirty="0" smtClean="0"/>
              <a:t>   </a:t>
            </a:r>
            <a:r>
              <a:rPr lang="en-US" sz="2000" dirty="0" err="1" smtClean="0"/>
              <a:t>displayBits</a:t>
            </a:r>
            <a:r>
              <a:rPr lang="en-US" sz="2000" dirty="0" smtClean="0"/>
              <a:t>( number2 );</a:t>
            </a:r>
          </a:p>
          <a:p>
            <a:pPr marL="0" indent="0">
              <a:buNone/>
            </a:pPr>
            <a:r>
              <a:rPr lang="en-US" sz="2000" dirty="0" smtClean="0"/>
              <a:t>   puts( "using the bitwise exclusive OR operator ^ is" );</a:t>
            </a:r>
          </a:p>
          <a:p>
            <a:pPr marL="0" indent="0">
              <a:buNone/>
            </a:pPr>
            <a:r>
              <a:rPr lang="en-US" sz="2000" dirty="0" smtClean="0"/>
              <a:t>   </a:t>
            </a:r>
            <a:r>
              <a:rPr lang="en-US" sz="2000" dirty="0" err="1" smtClean="0"/>
              <a:t>displayBits</a:t>
            </a:r>
            <a:r>
              <a:rPr lang="en-US" sz="2000" dirty="0" smtClean="0"/>
              <a:t>( number1 ^ number2 );</a:t>
            </a:r>
          </a:p>
          <a:p>
            <a:pPr marL="0" indent="0">
              <a:buNone/>
            </a:pPr>
            <a:r>
              <a:rPr lang="en-US" sz="2000" dirty="0" smtClean="0"/>
              <a:t> </a:t>
            </a:r>
            <a:r>
              <a:rPr lang="en-US" sz="2000" dirty="0" smtClean="0">
                <a:solidFill>
                  <a:srgbClr val="00B050"/>
                </a:solidFill>
              </a:rPr>
              <a:t>   // demonstrate bitwise complement (~)</a:t>
            </a:r>
          </a:p>
          <a:p>
            <a:pPr marL="0" indent="0">
              <a:buNone/>
            </a:pPr>
            <a:r>
              <a:rPr lang="en-US" sz="2000" dirty="0" smtClean="0"/>
              <a:t>   number1 = 21845;</a:t>
            </a:r>
          </a:p>
          <a:p>
            <a:pPr marL="0" indent="0">
              <a:buNone/>
            </a:pPr>
            <a:r>
              <a:rPr lang="en-US" sz="2000" dirty="0" smtClean="0"/>
              <a:t>   puts( "\</a:t>
            </a:r>
            <a:r>
              <a:rPr lang="en-US" sz="2000" dirty="0" err="1" smtClean="0"/>
              <a:t>nThe</a:t>
            </a:r>
            <a:r>
              <a:rPr lang="en-US" sz="2000" dirty="0" smtClean="0"/>
              <a:t> one's complement of" );</a:t>
            </a:r>
          </a:p>
          <a:p>
            <a:pPr marL="0" indent="0">
              <a:buNone/>
            </a:pPr>
            <a:r>
              <a:rPr lang="en-US" sz="2000" dirty="0" smtClean="0"/>
              <a:t>   </a:t>
            </a:r>
            <a:r>
              <a:rPr lang="en-US" sz="2000" dirty="0" err="1" smtClean="0"/>
              <a:t>displayBits</a:t>
            </a:r>
            <a:r>
              <a:rPr lang="en-US" sz="2000" dirty="0" smtClean="0"/>
              <a:t>( number1 );</a:t>
            </a:r>
          </a:p>
          <a:p>
            <a:pPr marL="0" indent="0">
              <a:buNone/>
            </a:pPr>
            <a:r>
              <a:rPr lang="en-US" sz="2000" dirty="0" smtClean="0"/>
              <a:t>   puts( "is" );</a:t>
            </a:r>
          </a:p>
          <a:p>
            <a:pPr marL="0" indent="0">
              <a:buNone/>
            </a:pPr>
            <a:r>
              <a:rPr lang="en-US" sz="2000" dirty="0" smtClean="0"/>
              <a:t>   </a:t>
            </a:r>
            <a:r>
              <a:rPr lang="en-US" sz="2000" dirty="0" err="1" smtClean="0"/>
              <a:t>displayBits</a:t>
            </a:r>
            <a:r>
              <a:rPr lang="en-US" sz="2000" dirty="0" smtClean="0"/>
              <a:t>( ~number1 );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00B050"/>
                </a:solidFill>
              </a:rPr>
              <a:t>} // end main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229600" cy="563562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l"/>
            <a:r>
              <a:rPr lang="en-US" sz="3200" dirty="0">
                <a:solidFill>
                  <a:srgbClr val="0000FF"/>
                </a:solidFill>
              </a:rPr>
              <a:t>Bitwise </a:t>
            </a:r>
            <a:r>
              <a:rPr lang="en-US" sz="3200" dirty="0" smtClean="0">
                <a:solidFill>
                  <a:srgbClr val="0000FF"/>
                </a:solidFill>
              </a:rPr>
              <a:t>AND (&amp;) OR ( | ) exclusive or ( ^ )</a:t>
            </a:r>
            <a:endParaRPr lang="en-US" sz="32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532073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229600" cy="5943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>
                <a:solidFill>
                  <a:srgbClr val="00B050"/>
                </a:solidFill>
              </a:rPr>
              <a:t>// display bits of an unsigned </a:t>
            </a:r>
            <a:r>
              <a:rPr lang="en-US" sz="2000" dirty="0" err="1">
                <a:solidFill>
                  <a:srgbClr val="00B050"/>
                </a:solidFill>
              </a:rPr>
              <a:t>int</a:t>
            </a:r>
            <a:r>
              <a:rPr lang="en-US" sz="2000" dirty="0">
                <a:solidFill>
                  <a:srgbClr val="00B050"/>
                </a:solidFill>
              </a:rPr>
              <a:t> value</a:t>
            </a:r>
          </a:p>
          <a:p>
            <a:pPr marL="0" indent="0">
              <a:buNone/>
            </a:pPr>
            <a:r>
              <a:rPr lang="en-US" sz="2000" dirty="0"/>
              <a:t>void </a:t>
            </a:r>
            <a:r>
              <a:rPr lang="en-US" sz="2000" dirty="0" err="1"/>
              <a:t>displayBits</a:t>
            </a:r>
            <a:r>
              <a:rPr lang="en-US" sz="2000" dirty="0"/>
              <a:t>( unsigned </a:t>
            </a:r>
            <a:r>
              <a:rPr lang="en-US" sz="2000" dirty="0" err="1"/>
              <a:t>int</a:t>
            </a:r>
            <a:r>
              <a:rPr lang="en-US" sz="2000" dirty="0"/>
              <a:t> value </a:t>
            </a:r>
            <a:r>
              <a:rPr lang="en-US" sz="2000" dirty="0" smtClean="0"/>
              <a:t>) { 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   unsigned </a:t>
            </a:r>
            <a:r>
              <a:rPr lang="en-US" sz="2000" dirty="0" err="1"/>
              <a:t>int</a:t>
            </a:r>
            <a:r>
              <a:rPr lang="en-US" sz="2000" dirty="0"/>
              <a:t> c; // counter</a:t>
            </a:r>
          </a:p>
          <a:p>
            <a:pPr marL="0" indent="0">
              <a:buNone/>
            </a:pPr>
            <a:r>
              <a:rPr lang="en-US" sz="2000" dirty="0"/>
              <a:t> </a:t>
            </a:r>
            <a:r>
              <a:rPr lang="en-US" sz="2000" dirty="0" smtClean="0"/>
              <a:t>   </a:t>
            </a:r>
            <a:r>
              <a:rPr lang="en-US" sz="2000" dirty="0">
                <a:solidFill>
                  <a:srgbClr val="00B050"/>
                </a:solidFill>
              </a:rPr>
              <a:t>// declare </a:t>
            </a:r>
            <a:r>
              <a:rPr lang="en-US" sz="2000" dirty="0" err="1">
                <a:solidFill>
                  <a:srgbClr val="00B050"/>
                </a:solidFill>
              </a:rPr>
              <a:t>displayMask</a:t>
            </a:r>
            <a:r>
              <a:rPr lang="en-US" sz="2000" dirty="0">
                <a:solidFill>
                  <a:srgbClr val="00B050"/>
                </a:solidFill>
              </a:rPr>
              <a:t> and left shift 31 bits</a:t>
            </a:r>
          </a:p>
          <a:p>
            <a:pPr marL="0" indent="0">
              <a:buNone/>
            </a:pPr>
            <a:r>
              <a:rPr lang="en-US" sz="2000" dirty="0"/>
              <a:t>   unsigned </a:t>
            </a:r>
            <a:r>
              <a:rPr lang="en-US" sz="2000" dirty="0" err="1"/>
              <a:t>int</a:t>
            </a:r>
            <a:r>
              <a:rPr lang="en-US" sz="2000" dirty="0"/>
              <a:t> </a:t>
            </a:r>
            <a:r>
              <a:rPr lang="en-US" sz="2000" dirty="0" err="1"/>
              <a:t>displayMask</a:t>
            </a:r>
            <a:r>
              <a:rPr lang="en-US" sz="2000" dirty="0"/>
              <a:t> = 1 &lt;&lt; 31;</a:t>
            </a:r>
          </a:p>
          <a:p>
            <a:pPr marL="0" indent="0">
              <a:buNone/>
            </a:pPr>
            <a:r>
              <a:rPr lang="en-US" sz="2000" dirty="0"/>
              <a:t> </a:t>
            </a:r>
            <a:r>
              <a:rPr lang="en-US" sz="2000" dirty="0" smtClean="0"/>
              <a:t>   </a:t>
            </a:r>
            <a:r>
              <a:rPr lang="en-US" sz="2000" dirty="0" err="1"/>
              <a:t>printf</a:t>
            </a:r>
            <a:r>
              <a:rPr lang="en-US" sz="2000" dirty="0"/>
              <a:t>( "%10u = ", value );</a:t>
            </a:r>
          </a:p>
          <a:p>
            <a:pPr marL="0" indent="0">
              <a:buNone/>
            </a:pPr>
            <a:r>
              <a:rPr lang="en-US" sz="2000" dirty="0"/>
              <a:t> </a:t>
            </a:r>
            <a:r>
              <a:rPr lang="en-US" sz="2000" dirty="0" smtClean="0">
                <a:solidFill>
                  <a:srgbClr val="00B050"/>
                </a:solidFill>
              </a:rPr>
              <a:t>   </a:t>
            </a:r>
            <a:r>
              <a:rPr lang="en-US" sz="2000" dirty="0">
                <a:solidFill>
                  <a:srgbClr val="00B050"/>
                </a:solidFill>
              </a:rPr>
              <a:t>// loop through bits</a:t>
            </a:r>
          </a:p>
          <a:p>
            <a:pPr marL="0" indent="0">
              <a:buNone/>
            </a:pPr>
            <a:r>
              <a:rPr lang="en-US" sz="2000" dirty="0"/>
              <a:t>   for ( c = 1; c &lt;= 32; ++c ) { </a:t>
            </a:r>
          </a:p>
          <a:p>
            <a:pPr marL="0" indent="0">
              <a:buNone/>
            </a:pPr>
            <a:r>
              <a:rPr lang="en-US" sz="2000" dirty="0"/>
              <a:t>      </a:t>
            </a:r>
            <a:r>
              <a:rPr lang="en-US" sz="2000" dirty="0" err="1"/>
              <a:t>putchar</a:t>
            </a:r>
            <a:r>
              <a:rPr lang="en-US" sz="2000" dirty="0"/>
              <a:t>( value &amp; </a:t>
            </a:r>
            <a:r>
              <a:rPr lang="en-US" sz="2000" dirty="0" err="1"/>
              <a:t>displayMask</a:t>
            </a:r>
            <a:r>
              <a:rPr lang="en-US" sz="2000" dirty="0"/>
              <a:t> ? '1' : '0' );</a:t>
            </a:r>
          </a:p>
          <a:p>
            <a:pPr marL="0" indent="0">
              <a:buNone/>
            </a:pPr>
            <a:r>
              <a:rPr lang="en-US" sz="2000" dirty="0"/>
              <a:t>      value &lt;&lt;= 1; // shift value left by 1</a:t>
            </a:r>
          </a:p>
          <a:p>
            <a:pPr marL="0" indent="0">
              <a:buNone/>
            </a:pPr>
            <a:r>
              <a:rPr lang="en-US" sz="2000" dirty="0"/>
              <a:t> </a:t>
            </a:r>
            <a:r>
              <a:rPr lang="en-US" sz="2000" dirty="0" smtClean="0"/>
              <a:t>      </a:t>
            </a:r>
            <a:r>
              <a:rPr lang="en-US" sz="2000" dirty="0"/>
              <a:t>if ( c % 8 == 0 ) { // output a space after 8 bits</a:t>
            </a:r>
          </a:p>
          <a:p>
            <a:pPr marL="0" indent="0">
              <a:buNone/>
            </a:pPr>
            <a:r>
              <a:rPr lang="en-US" sz="2000" dirty="0"/>
              <a:t>         </a:t>
            </a:r>
            <a:r>
              <a:rPr lang="en-US" sz="2000" dirty="0" err="1"/>
              <a:t>putchar</a:t>
            </a:r>
            <a:r>
              <a:rPr lang="en-US" sz="2000" dirty="0"/>
              <a:t>( ' ' );</a:t>
            </a:r>
          </a:p>
          <a:p>
            <a:pPr marL="0" indent="0">
              <a:buNone/>
            </a:pPr>
            <a:r>
              <a:rPr lang="en-US" sz="2000" dirty="0"/>
              <a:t>      } // end if</a:t>
            </a:r>
          </a:p>
          <a:p>
            <a:pPr marL="0" indent="0">
              <a:buNone/>
            </a:pPr>
            <a:r>
              <a:rPr lang="en-US" sz="2000" dirty="0"/>
              <a:t>   } // end for</a:t>
            </a:r>
          </a:p>
          <a:p>
            <a:pPr marL="0" indent="0">
              <a:buNone/>
            </a:pPr>
            <a:r>
              <a:rPr lang="en-US" sz="2000" dirty="0"/>
              <a:t> </a:t>
            </a:r>
            <a:r>
              <a:rPr lang="en-US" sz="2000" dirty="0" smtClean="0"/>
              <a:t>   </a:t>
            </a:r>
            <a:r>
              <a:rPr lang="en-US" sz="2000" dirty="0" err="1"/>
              <a:t>putchar</a:t>
            </a:r>
            <a:r>
              <a:rPr lang="en-US" sz="2000" dirty="0"/>
              <a:t>( '\n' );</a:t>
            </a:r>
          </a:p>
          <a:p>
            <a:pPr marL="0" indent="0">
              <a:buNone/>
            </a:pPr>
            <a:r>
              <a:rPr lang="en-US" sz="2000" dirty="0"/>
              <a:t>} </a:t>
            </a:r>
            <a:r>
              <a:rPr lang="en-US" sz="2000" dirty="0">
                <a:solidFill>
                  <a:srgbClr val="00B050"/>
                </a:solidFill>
              </a:rPr>
              <a:t>// end function </a:t>
            </a:r>
            <a:r>
              <a:rPr lang="en-US" sz="2000" dirty="0" err="1">
                <a:solidFill>
                  <a:srgbClr val="00B050"/>
                </a:solidFill>
              </a:rPr>
              <a:t>displayBits</a:t>
            </a:r>
            <a:endParaRPr lang="en-US" sz="2000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en-US" sz="2800" dirty="0">
              <a:solidFill>
                <a:srgbClr val="00B050"/>
              </a:solidFill>
            </a:endParaRP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229600" cy="563562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l"/>
            <a:r>
              <a:rPr lang="en-US" sz="3200" dirty="0">
                <a:solidFill>
                  <a:srgbClr val="0000FF"/>
                </a:solidFill>
              </a:rPr>
              <a:t>Bitwise </a:t>
            </a:r>
            <a:r>
              <a:rPr lang="en-US" sz="3200" dirty="0" smtClean="0">
                <a:solidFill>
                  <a:srgbClr val="0000FF"/>
                </a:solidFill>
              </a:rPr>
              <a:t>AND (&amp;) OR ( | ) exclusive or ( ^ )</a:t>
            </a:r>
            <a:endParaRPr lang="en-US" sz="32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966245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03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fld id="{216F1AC7-2DFB-4D34-AAA6-C2337618BF5A}" type="slidenum">
              <a:rPr lang="en-US" sz="1400"/>
              <a:pPr/>
              <a:t>19</a:t>
            </a:fld>
            <a:endParaRPr lang="en-US" sz="1400"/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381000" y="381000"/>
            <a:ext cx="8153400" cy="6248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tIns="182880" bIns="182880"/>
          <a:lstStyle/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 dirty="0">
                <a:latin typeface="Courier New" pitchFamily="49" charset="0"/>
              </a:rPr>
              <a:t>The result of combining the following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 dirty="0">
                <a:latin typeface="Courier New" pitchFamily="49" charset="0"/>
              </a:rPr>
              <a:t>     65535 = 00000000 00000000 11111111 11111111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 dirty="0">
                <a:latin typeface="Courier New" pitchFamily="49" charset="0"/>
              </a:rPr>
              <a:t>         1 = 00000000 00000000 00000000 00000001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 dirty="0">
                <a:latin typeface="Courier New" pitchFamily="49" charset="0"/>
              </a:rPr>
              <a:t>using the bitwise AND operator &amp; is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 dirty="0">
                <a:latin typeface="Courier New" pitchFamily="49" charset="0"/>
              </a:rPr>
              <a:t>         1 = 00000000 00000000 00000000 00000001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 </a:t>
            </a:r>
            <a:endParaRPr lang="en-US" b="1" dirty="0">
              <a:latin typeface="Courier New" pitchFamily="49" charset="0"/>
            </a:endParaRP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 dirty="0">
                <a:latin typeface="Courier New" pitchFamily="49" charset="0"/>
              </a:rPr>
              <a:t>The result of combining the following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 dirty="0">
                <a:latin typeface="Courier New" pitchFamily="49" charset="0"/>
              </a:rPr>
              <a:t>        15 = 00000000 00000000 00000000 00001111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 dirty="0">
                <a:latin typeface="Courier New" pitchFamily="49" charset="0"/>
              </a:rPr>
              <a:t>       241 = 00000000 00000000 00000000 11110001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 dirty="0">
                <a:latin typeface="Courier New" pitchFamily="49" charset="0"/>
              </a:rPr>
              <a:t>using the bitwise inclusive OR operator | is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 dirty="0">
                <a:latin typeface="Courier New" pitchFamily="49" charset="0"/>
              </a:rPr>
              <a:t>       255 = 00000000 00000000 00000000 11111111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 </a:t>
            </a:r>
            <a:endParaRPr lang="en-US" b="1" dirty="0">
              <a:latin typeface="Courier New" pitchFamily="49" charset="0"/>
            </a:endParaRP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 dirty="0">
                <a:latin typeface="Courier New" pitchFamily="49" charset="0"/>
              </a:rPr>
              <a:t>The result of combining the following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 dirty="0">
                <a:latin typeface="Courier New" pitchFamily="49" charset="0"/>
              </a:rPr>
              <a:t>       139 = 00000000 00000000 00000000 10001011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 dirty="0">
                <a:latin typeface="Courier New" pitchFamily="49" charset="0"/>
              </a:rPr>
              <a:t>       199 = 00000000 00000000 00000000 11000111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 dirty="0">
                <a:latin typeface="Courier New" pitchFamily="49" charset="0"/>
              </a:rPr>
              <a:t>using the bitwise exclusive OR operator ^ is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 dirty="0">
                <a:latin typeface="Courier New" pitchFamily="49" charset="0"/>
              </a:rPr>
              <a:t>        76 = 00000000 00000000 00000000 01001100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 </a:t>
            </a:r>
            <a:endParaRPr lang="en-US" b="1" dirty="0">
              <a:latin typeface="Courier New" pitchFamily="49" charset="0"/>
            </a:endParaRP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 dirty="0">
                <a:latin typeface="Courier New" pitchFamily="49" charset="0"/>
              </a:rPr>
              <a:t>The one's complement of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 dirty="0">
                <a:latin typeface="Courier New" pitchFamily="49" charset="0"/>
              </a:rPr>
              <a:t>     21845 = 00000000 00000000 01010101 01010101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 dirty="0">
                <a:latin typeface="Courier New" pitchFamily="49" charset="0"/>
              </a:rPr>
              <a:t>is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 dirty="0">
                <a:latin typeface="Courier New" pitchFamily="49" charset="0"/>
              </a:rPr>
              <a:t>4294945450 = 11111111 11111111 10101010 10101010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81000" y="-4916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Output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3879881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3200" dirty="0" smtClean="0">
                <a:solidFill>
                  <a:srgbClr val="0000FF"/>
                </a:solidFill>
                <a:latin typeface="+mn-lt"/>
              </a:rPr>
              <a:t>Unions </a:t>
            </a:r>
            <a:r>
              <a:rPr lang="en-US" sz="3200" smtClean="0">
                <a:solidFill>
                  <a:srgbClr val="0000FF"/>
                </a:solidFill>
                <a:latin typeface="+mn-lt"/>
              </a:rPr>
              <a:t>: Introduction</a:t>
            </a:r>
            <a:endParaRPr lang="en-US" sz="3200" dirty="0">
              <a:solidFill>
                <a:srgbClr val="0000FF"/>
              </a:solidFill>
              <a:latin typeface="+mn-lt"/>
            </a:endParaRPr>
          </a:p>
        </p:txBody>
      </p:sp>
      <p:sp>
        <p:nvSpPr>
          <p:cNvPr id="22532" name="Rectangle 5"/>
          <p:cNvSpPr>
            <a:spLocks noGrp="1" noChangeArrowheads="1"/>
          </p:cNvSpPr>
          <p:nvPr>
            <p:ph idx="1"/>
          </p:nvPr>
        </p:nvSpPr>
        <p:spPr>
          <a:xfrm>
            <a:off x="381000" y="914400"/>
            <a:ext cx="8229600" cy="45259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Memory that contains a variety of objects over </a:t>
            </a:r>
            <a:r>
              <a:rPr lang="en-US" sz="2400" dirty="0" err="1" smtClean="0"/>
              <a:t>timeBut</a:t>
            </a:r>
            <a:r>
              <a:rPr lang="en-US" sz="2400" dirty="0" smtClean="0"/>
              <a:t> use one data member at a time</a:t>
            </a:r>
          </a:p>
          <a:p>
            <a:r>
              <a:rPr lang="en-US" sz="2400" dirty="0" smtClean="0"/>
              <a:t>Members of a union share space and hence conserves storage</a:t>
            </a:r>
          </a:p>
          <a:p>
            <a:r>
              <a:rPr lang="en-US" sz="2400" dirty="0" smtClean="0"/>
              <a:t>Members of a union can be of any data type.</a:t>
            </a:r>
          </a:p>
          <a:p>
            <a:r>
              <a:rPr lang="en-US" sz="2400" dirty="0" smtClean="0"/>
              <a:t>Number of bytes used to store a union must be at least enough to hold the largest member of the union.</a:t>
            </a:r>
          </a:p>
          <a:p>
            <a:r>
              <a:rPr lang="en-US" sz="2400" dirty="0" smtClean="0"/>
              <a:t>Only the last data member defined can be accessed</a:t>
            </a:r>
          </a:p>
          <a:p>
            <a:r>
              <a:rPr lang="en-US" sz="2400" dirty="0" smtClean="0"/>
              <a:t>Important to ensure that that the data in a union is referenced with the proper data type</a:t>
            </a:r>
          </a:p>
        </p:txBody>
      </p:sp>
      <p:sp>
        <p:nvSpPr>
          <p:cNvPr id="2253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fld id="{5CBE1994-C0ED-49B4-84A8-B378D0EF1A5C}" type="slidenum">
              <a:rPr lang="en-US" sz="1400">
                <a:solidFill>
                  <a:schemeClr val="tx1"/>
                </a:solidFill>
              </a:rPr>
              <a:pPr/>
              <a:t>2</a:t>
            </a:fld>
            <a:endParaRPr lang="en-US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9694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09600"/>
            <a:ext cx="8229600" cy="6019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b="1" dirty="0">
                <a:solidFill>
                  <a:srgbClr val="00B050"/>
                </a:solidFill>
              </a:rPr>
              <a:t>// Fig. 10.13: fig10_13.c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00B050"/>
                </a:solidFill>
              </a:rPr>
              <a:t>// Using the bitwise shift operators</a:t>
            </a:r>
          </a:p>
          <a:p>
            <a:pPr marL="0" indent="0">
              <a:buNone/>
            </a:pPr>
            <a:r>
              <a:rPr lang="en-US" sz="1800" dirty="0"/>
              <a:t>#include &lt;</a:t>
            </a:r>
            <a:r>
              <a:rPr lang="en-US" sz="1800" dirty="0" err="1"/>
              <a:t>stdio.h</a:t>
            </a:r>
            <a:r>
              <a:rPr lang="en-US" sz="1800" dirty="0"/>
              <a:t>&gt;</a:t>
            </a:r>
          </a:p>
          <a:p>
            <a:pPr marL="0" indent="0">
              <a:buNone/>
            </a:pPr>
            <a:r>
              <a:rPr lang="en-US" sz="1800" dirty="0"/>
              <a:t> </a:t>
            </a:r>
            <a:r>
              <a:rPr lang="en-US" sz="1800" dirty="0" smtClean="0"/>
              <a:t>void </a:t>
            </a:r>
            <a:r>
              <a:rPr lang="en-US" sz="1800" dirty="0" err="1"/>
              <a:t>displayBits</a:t>
            </a:r>
            <a:r>
              <a:rPr lang="en-US" sz="1800" dirty="0"/>
              <a:t>( unsigned </a:t>
            </a:r>
            <a:r>
              <a:rPr lang="en-US" sz="1800" dirty="0" err="1"/>
              <a:t>int</a:t>
            </a:r>
            <a:r>
              <a:rPr lang="en-US" sz="1800" dirty="0"/>
              <a:t> value ); // prototype</a:t>
            </a:r>
          </a:p>
          <a:p>
            <a:pPr marL="0" indent="0">
              <a:buNone/>
            </a:pPr>
            <a:r>
              <a:rPr lang="en-US" sz="1800" dirty="0"/>
              <a:t> </a:t>
            </a:r>
            <a:r>
              <a:rPr lang="en-US" sz="1800" dirty="0" err="1" smtClean="0"/>
              <a:t>int</a:t>
            </a:r>
            <a:r>
              <a:rPr lang="en-US" sz="1800" dirty="0" smtClean="0"/>
              <a:t> </a:t>
            </a:r>
            <a:r>
              <a:rPr lang="en-US" sz="1800" dirty="0"/>
              <a:t>main( void )</a:t>
            </a:r>
          </a:p>
          <a:p>
            <a:pPr marL="0" indent="0">
              <a:buNone/>
            </a:pPr>
            <a:r>
              <a:rPr lang="en-US" sz="1800" dirty="0"/>
              <a:t>{ </a:t>
            </a:r>
          </a:p>
          <a:p>
            <a:pPr marL="0" indent="0">
              <a:buNone/>
            </a:pPr>
            <a:r>
              <a:rPr lang="en-US" sz="1800" dirty="0"/>
              <a:t>   unsigned </a:t>
            </a:r>
            <a:r>
              <a:rPr lang="en-US" sz="1800" dirty="0" err="1"/>
              <a:t>int</a:t>
            </a:r>
            <a:r>
              <a:rPr lang="en-US" sz="1800" dirty="0"/>
              <a:t> number1 = 960; // initialize number1</a:t>
            </a:r>
          </a:p>
          <a:p>
            <a:pPr marL="0" indent="0">
              <a:buNone/>
            </a:pPr>
            <a:r>
              <a:rPr lang="en-US" sz="1800" dirty="0"/>
              <a:t> </a:t>
            </a:r>
            <a:r>
              <a:rPr lang="en-US" sz="1800" dirty="0" smtClean="0"/>
              <a:t>   </a:t>
            </a:r>
            <a:r>
              <a:rPr lang="en-US" sz="1800" dirty="0">
                <a:solidFill>
                  <a:srgbClr val="00B050"/>
                </a:solidFill>
              </a:rPr>
              <a:t>// demonstrate bitwise left shift</a:t>
            </a:r>
          </a:p>
          <a:p>
            <a:pPr marL="0" indent="0">
              <a:buNone/>
            </a:pPr>
            <a:r>
              <a:rPr lang="en-US" sz="1800" dirty="0"/>
              <a:t>   puts( "\</a:t>
            </a:r>
            <a:r>
              <a:rPr lang="en-US" sz="1800" dirty="0" err="1"/>
              <a:t>nThe</a:t>
            </a:r>
            <a:r>
              <a:rPr lang="en-US" sz="1800" dirty="0"/>
              <a:t> result of left shifting" );</a:t>
            </a:r>
          </a:p>
          <a:p>
            <a:pPr marL="0" indent="0">
              <a:buNone/>
            </a:pPr>
            <a:r>
              <a:rPr lang="en-US" sz="1800" dirty="0"/>
              <a:t>   </a:t>
            </a:r>
            <a:r>
              <a:rPr lang="en-US" sz="1800" dirty="0" err="1"/>
              <a:t>displayBits</a:t>
            </a:r>
            <a:r>
              <a:rPr lang="en-US" sz="1800" dirty="0"/>
              <a:t>( number1 );</a:t>
            </a:r>
          </a:p>
          <a:p>
            <a:pPr marL="0" indent="0">
              <a:buNone/>
            </a:pPr>
            <a:r>
              <a:rPr lang="en-US" sz="1800" dirty="0"/>
              <a:t>   puts( "8 bit positions using the left shift operator &lt;&lt; is" );</a:t>
            </a:r>
          </a:p>
          <a:p>
            <a:pPr marL="0" indent="0">
              <a:buNone/>
            </a:pPr>
            <a:r>
              <a:rPr lang="en-US" sz="1800" dirty="0"/>
              <a:t>   </a:t>
            </a:r>
            <a:r>
              <a:rPr lang="en-US" sz="1800" dirty="0" err="1"/>
              <a:t>displayBits</a:t>
            </a:r>
            <a:r>
              <a:rPr lang="en-US" sz="1800" dirty="0"/>
              <a:t>( number1 &lt;&lt; 8 );</a:t>
            </a:r>
          </a:p>
          <a:p>
            <a:pPr marL="0" indent="0">
              <a:buNone/>
            </a:pPr>
            <a:r>
              <a:rPr lang="en-US" sz="1800" dirty="0"/>
              <a:t> </a:t>
            </a:r>
            <a:r>
              <a:rPr lang="en-US" sz="1800" dirty="0" smtClean="0">
                <a:solidFill>
                  <a:srgbClr val="00B050"/>
                </a:solidFill>
              </a:rPr>
              <a:t>   </a:t>
            </a:r>
            <a:r>
              <a:rPr lang="en-US" sz="1800" dirty="0">
                <a:solidFill>
                  <a:srgbClr val="00B050"/>
                </a:solidFill>
              </a:rPr>
              <a:t>// demonstrate bitwise right shift</a:t>
            </a:r>
          </a:p>
          <a:p>
            <a:pPr marL="0" indent="0">
              <a:buNone/>
            </a:pPr>
            <a:r>
              <a:rPr lang="en-US" sz="1800" dirty="0"/>
              <a:t>   puts( "\</a:t>
            </a:r>
            <a:r>
              <a:rPr lang="en-US" sz="1800" dirty="0" err="1"/>
              <a:t>nThe</a:t>
            </a:r>
            <a:r>
              <a:rPr lang="en-US" sz="1800" dirty="0"/>
              <a:t> result of right shifting" );</a:t>
            </a:r>
          </a:p>
          <a:p>
            <a:pPr marL="0" indent="0">
              <a:buNone/>
            </a:pPr>
            <a:r>
              <a:rPr lang="en-US" sz="1800" dirty="0"/>
              <a:t>   </a:t>
            </a:r>
            <a:r>
              <a:rPr lang="en-US" sz="1800" dirty="0" err="1"/>
              <a:t>displayBits</a:t>
            </a:r>
            <a:r>
              <a:rPr lang="en-US" sz="1800" dirty="0"/>
              <a:t>( number1 );</a:t>
            </a:r>
          </a:p>
          <a:p>
            <a:pPr marL="0" indent="0">
              <a:buNone/>
            </a:pPr>
            <a:r>
              <a:rPr lang="en-US" sz="1800" dirty="0"/>
              <a:t>   puts( "8 bit positions using the right shift operator &gt;&gt; is" );</a:t>
            </a:r>
          </a:p>
          <a:p>
            <a:pPr marL="0" indent="0">
              <a:buNone/>
            </a:pPr>
            <a:r>
              <a:rPr lang="en-US" sz="1800" dirty="0"/>
              <a:t>   </a:t>
            </a:r>
            <a:r>
              <a:rPr lang="en-US" sz="1800" dirty="0" err="1"/>
              <a:t>displayBits</a:t>
            </a:r>
            <a:r>
              <a:rPr lang="en-US" sz="1800" dirty="0"/>
              <a:t>( number1 &gt;&gt; 8 );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00B050"/>
                </a:solidFill>
              </a:rPr>
              <a:t>} // end main</a:t>
            </a:r>
          </a:p>
          <a:p>
            <a:pPr marL="0" indent="0">
              <a:buNone/>
            </a:pPr>
            <a:endParaRPr lang="en-US" sz="1400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229600" cy="457200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l"/>
            <a:r>
              <a:rPr lang="en-US" sz="3200" dirty="0">
                <a:solidFill>
                  <a:srgbClr val="0000FF"/>
                </a:solidFill>
              </a:rPr>
              <a:t>Bitwise </a:t>
            </a:r>
            <a:r>
              <a:rPr lang="en-US" sz="3200" dirty="0" smtClean="0">
                <a:solidFill>
                  <a:srgbClr val="0000FF"/>
                </a:solidFill>
              </a:rPr>
              <a:t>shift left ( &lt;&lt; ) and shift right ( &gt;&gt; )</a:t>
            </a:r>
            <a:endParaRPr lang="en-US" sz="32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825122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762000"/>
            <a:ext cx="8229600" cy="586740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3700" b="1" dirty="0">
                <a:solidFill>
                  <a:srgbClr val="00B050"/>
                </a:solidFill>
              </a:rPr>
              <a:t>// display bits of an unsigned </a:t>
            </a:r>
            <a:r>
              <a:rPr lang="en-US" sz="3700" b="1" dirty="0" err="1">
                <a:solidFill>
                  <a:srgbClr val="00B050"/>
                </a:solidFill>
              </a:rPr>
              <a:t>int</a:t>
            </a:r>
            <a:r>
              <a:rPr lang="en-US" sz="3700" b="1" dirty="0">
                <a:solidFill>
                  <a:srgbClr val="00B050"/>
                </a:solidFill>
              </a:rPr>
              <a:t> value</a:t>
            </a:r>
          </a:p>
          <a:p>
            <a:pPr marL="0" indent="0">
              <a:buNone/>
            </a:pPr>
            <a:r>
              <a:rPr lang="en-US" sz="3700" dirty="0"/>
              <a:t>void </a:t>
            </a:r>
            <a:r>
              <a:rPr lang="en-US" sz="3700" dirty="0" err="1"/>
              <a:t>displayBits</a:t>
            </a:r>
            <a:r>
              <a:rPr lang="en-US" sz="3700" dirty="0"/>
              <a:t>( unsigned </a:t>
            </a:r>
            <a:r>
              <a:rPr lang="en-US" sz="3700" dirty="0" err="1"/>
              <a:t>int</a:t>
            </a:r>
            <a:r>
              <a:rPr lang="en-US" sz="3700" dirty="0"/>
              <a:t> value )</a:t>
            </a:r>
          </a:p>
          <a:p>
            <a:pPr marL="0" indent="0">
              <a:buNone/>
            </a:pPr>
            <a:r>
              <a:rPr lang="en-US" sz="3700" dirty="0"/>
              <a:t>{ </a:t>
            </a:r>
          </a:p>
          <a:p>
            <a:pPr marL="0" indent="0">
              <a:buNone/>
            </a:pPr>
            <a:r>
              <a:rPr lang="en-US" sz="3700" dirty="0"/>
              <a:t>   unsigned </a:t>
            </a:r>
            <a:r>
              <a:rPr lang="en-US" sz="3700" dirty="0" err="1"/>
              <a:t>int</a:t>
            </a:r>
            <a:r>
              <a:rPr lang="en-US" sz="3700" dirty="0"/>
              <a:t> c; // counter</a:t>
            </a:r>
          </a:p>
          <a:p>
            <a:pPr marL="0" indent="0">
              <a:buNone/>
            </a:pPr>
            <a:r>
              <a:rPr lang="en-US" sz="3700" dirty="0"/>
              <a:t>   </a:t>
            </a:r>
            <a:r>
              <a:rPr lang="en-US" sz="3700" dirty="0" smtClean="0"/>
              <a:t>   </a:t>
            </a:r>
            <a:r>
              <a:rPr lang="en-US" sz="3700" dirty="0">
                <a:solidFill>
                  <a:srgbClr val="00B050"/>
                </a:solidFill>
              </a:rPr>
              <a:t>// declare </a:t>
            </a:r>
            <a:r>
              <a:rPr lang="en-US" sz="3700" dirty="0" err="1">
                <a:solidFill>
                  <a:srgbClr val="00B050"/>
                </a:solidFill>
              </a:rPr>
              <a:t>displayMask</a:t>
            </a:r>
            <a:r>
              <a:rPr lang="en-US" sz="3700" dirty="0">
                <a:solidFill>
                  <a:srgbClr val="00B050"/>
                </a:solidFill>
              </a:rPr>
              <a:t> and left shift 31 bits</a:t>
            </a:r>
          </a:p>
          <a:p>
            <a:pPr marL="0" indent="0">
              <a:buNone/>
            </a:pPr>
            <a:r>
              <a:rPr lang="en-US" sz="3700" dirty="0"/>
              <a:t>   unsigned </a:t>
            </a:r>
            <a:r>
              <a:rPr lang="en-US" sz="3700" dirty="0" err="1"/>
              <a:t>int</a:t>
            </a:r>
            <a:r>
              <a:rPr lang="en-US" sz="3700" dirty="0"/>
              <a:t> </a:t>
            </a:r>
            <a:r>
              <a:rPr lang="en-US" sz="3700" dirty="0" err="1"/>
              <a:t>displayMask</a:t>
            </a:r>
            <a:r>
              <a:rPr lang="en-US" sz="3700" dirty="0"/>
              <a:t> = 1 &lt;&lt; 31;</a:t>
            </a:r>
          </a:p>
          <a:p>
            <a:pPr marL="0" indent="0">
              <a:buNone/>
            </a:pPr>
            <a:r>
              <a:rPr lang="en-US" sz="3700" dirty="0"/>
              <a:t> </a:t>
            </a:r>
            <a:r>
              <a:rPr lang="en-US" sz="3700" dirty="0" smtClean="0"/>
              <a:t>   </a:t>
            </a:r>
            <a:r>
              <a:rPr lang="en-US" sz="3700" dirty="0" err="1"/>
              <a:t>printf</a:t>
            </a:r>
            <a:r>
              <a:rPr lang="en-US" sz="3700" dirty="0"/>
              <a:t>( "%7u = ", value );</a:t>
            </a:r>
          </a:p>
          <a:p>
            <a:pPr marL="0" indent="0">
              <a:buNone/>
            </a:pPr>
            <a:r>
              <a:rPr lang="en-US" sz="3700" dirty="0"/>
              <a:t> </a:t>
            </a:r>
            <a:r>
              <a:rPr lang="en-US" sz="3700" dirty="0" smtClean="0"/>
              <a:t>   </a:t>
            </a:r>
            <a:r>
              <a:rPr lang="en-US" sz="3700" dirty="0">
                <a:solidFill>
                  <a:srgbClr val="00B050"/>
                </a:solidFill>
              </a:rPr>
              <a:t>// loop through bits</a:t>
            </a:r>
          </a:p>
          <a:p>
            <a:pPr marL="0" indent="0">
              <a:buNone/>
            </a:pPr>
            <a:r>
              <a:rPr lang="en-US" sz="3700" dirty="0"/>
              <a:t>   for ( c = 1; c &lt;= 32; ++c ) { </a:t>
            </a:r>
          </a:p>
          <a:p>
            <a:pPr marL="0" indent="0">
              <a:buNone/>
            </a:pPr>
            <a:r>
              <a:rPr lang="en-US" sz="3700" dirty="0"/>
              <a:t>      </a:t>
            </a:r>
            <a:r>
              <a:rPr lang="en-US" sz="3700" dirty="0" err="1"/>
              <a:t>putchar</a:t>
            </a:r>
            <a:r>
              <a:rPr lang="en-US" sz="3700" dirty="0"/>
              <a:t>( value &amp; </a:t>
            </a:r>
            <a:r>
              <a:rPr lang="en-US" sz="3700" dirty="0" err="1"/>
              <a:t>displayMask</a:t>
            </a:r>
            <a:r>
              <a:rPr lang="en-US" sz="3700" dirty="0"/>
              <a:t> ? '1' : '0' );</a:t>
            </a:r>
          </a:p>
          <a:p>
            <a:pPr marL="0" indent="0">
              <a:buNone/>
            </a:pPr>
            <a:r>
              <a:rPr lang="en-US" sz="3700" dirty="0"/>
              <a:t>      value &lt;&lt;= 1; // shift value left by 1</a:t>
            </a:r>
          </a:p>
          <a:p>
            <a:pPr marL="0" indent="0">
              <a:buNone/>
            </a:pPr>
            <a:r>
              <a:rPr lang="en-US" sz="3700" dirty="0"/>
              <a:t> </a:t>
            </a:r>
            <a:r>
              <a:rPr lang="en-US" sz="3700" dirty="0" smtClean="0"/>
              <a:t>      </a:t>
            </a:r>
            <a:r>
              <a:rPr lang="en-US" sz="3700" dirty="0"/>
              <a:t>if ( c % 8 == 0 ) { // output a space after 8 bits</a:t>
            </a:r>
          </a:p>
          <a:p>
            <a:pPr marL="0" indent="0">
              <a:buNone/>
            </a:pPr>
            <a:r>
              <a:rPr lang="en-US" sz="3700" dirty="0"/>
              <a:t>         </a:t>
            </a:r>
            <a:r>
              <a:rPr lang="en-US" sz="3700" dirty="0" err="1"/>
              <a:t>putchar</a:t>
            </a:r>
            <a:r>
              <a:rPr lang="en-US" sz="3700" dirty="0"/>
              <a:t>( ' ' );</a:t>
            </a:r>
          </a:p>
          <a:p>
            <a:pPr marL="0" indent="0">
              <a:buNone/>
            </a:pPr>
            <a:r>
              <a:rPr lang="en-US" sz="3700" dirty="0"/>
              <a:t>      } </a:t>
            </a:r>
            <a:r>
              <a:rPr lang="en-US" sz="3700" dirty="0">
                <a:solidFill>
                  <a:srgbClr val="00B050"/>
                </a:solidFill>
              </a:rPr>
              <a:t>// end if</a:t>
            </a:r>
          </a:p>
          <a:p>
            <a:pPr marL="0" indent="0">
              <a:buNone/>
            </a:pPr>
            <a:r>
              <a:rPr lang="en-US" sz="3700" dirty="0"/>
              <a:t>   } </a:t>
            </a:r>
            <a:r>
              <a:rPr lang="en-US" sz="3700" dirty="0">
                <a:solidFill>
                  <a:srgbClr val="00B050"/>
                </a:solidFill>
              </a:rPr>
              <a:t>// end for</a:t>
            </a:r>
          </a:p>
          <a:p>
            <a:pPr marL="0" indent="0">
              <a:buNone/>
            </a:pPr>
            <a:r>
              <a:rPr lang="en-US" sz="3700" dirty="0"/>
              <a:t> </a:t>
            </a:r>
            <a:r>
              <a:rPr lang="en-US" sz="3700" dirty="0" smtClean="0"/>
              <a:t>   </a:t>
            </a:r>
            <a:r>
              <a:rPr lang="en-US" sz="3700" dirty="0" err="1"/>
              <a:t>putchar</a:t>
            </a:r>
            <a:r>
              <a:rPr lang="en-US" sz="3700" dirty="0"/>
              <a:t>( '\n' );</a:t>
            </a:r>
          </a:p>
          <a:p>
            <a:pPr marL="0" indent="0">
              <a:buNone/>
            </a:pPr>
            <a:r>
              <a:rPr lang="en-US" sz="3700" dirty="0"/>
              <a:t>} </a:t>
            </a:r>
            <a:r>
              <a:rPr lang="en-US" sz="3700" dirty="0">
                <a:solidFill>
                  <a:srgbClr val="00B050"/>
                </a:solidFill>
              </a:rPr>
              <a:t>// end function </a:t>
            </a:r>
            <a:r>
              <a:rPr lang="en-US" sz="3700" dirty="0" err="1">
                <a:solidFill>
                  <a:srgbClr val="00B050"/>
                </a:solidFill>
              </a:rPr>
              <a:t>displayBits</a:t>
            </a:r>
            <a:endParaRPr lang="en-US" sz="3700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533400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l"/>
            <a:r>
              <a:rPr lang="en-US" sz="3200" dirty="0">
                <a:solidFill>
                  <a:srgbClr val="0000FF"/>
                </a:solidFill>
              </a:rPr>
              <a:t>Bitwise </a:t>
            </a:r>
            <a:r>
              <a:rPr lang="en-US" sz="3200" dirty="0" smtClean="0">
                <a:solidFill>
                  <a:srgbClr val="0000FF"/>
                </a:solidFill>
              </a:rPr>
              <a:t>shift left ( &lt;&lt; ) and shift right ( &gt;&gt; )</a:t>
            </a:r>
            <a:endParaRPr lang="en-US" sz="32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9707923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03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fld id="{BE550357-0E53-4143-B232-A25C90060BAB}" type="slidenum">
              <a:rPr lang="en-US" sz="1400"/>
              <a:pPr/>
              <a:t>22</a:t>
            </a:fld>
            <a:endParaRPr lang="en-US" sz="1400"/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228600" y="1219200"/>
            <a:ext cx="8305800" cy="313932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square" tIns="182880" bIns="182880">
            <a:spAutoFit/>
          </a:bodyPr>
          <a:lstStyle/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2000" dirty="0"/>
              <a:t>The result of left shifting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2000" dirty="0"/>
              <a:t>   </a:t>
            </a:r>
            <a:r>
              <a:rPr lang="en-US" sz="2000" dirty="0" smtClean="0"/>
              <a:t>	 </a:t>
            </a:r>
            <a:r>
              <a:rPr lang="en-US" sz="2000" dirty="0"/>
              <a:t>960 = 00000000 00000000 00000011 11000000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2000" dirty="0"/>
              <a:t> </a:t>
            </a:r>
            <a:r>
              <a:rPr lang="en-US" sz="2000" dirty="0" smtClean="0"/>
              <a:t>  	 8 </a:t>
            </a:r>
            <a:r>
              <a:rPr lang="en-US" sz="2000" dirty="0"/>
              <a:t>bit positions using the left shift operator &lt;&lt; is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2000" dirty="0"/>
              <a:t> </a:t>
            </a:r>
            <a:r>
              <a:rPr lang="en-US" sz="2000" dirty="0" smtClean="0"/>
              <a:t>	245760 </a:t>
            </a:r>
            <a:r>
              <a:rPr lang="en-US" sz="2000" dirty="0"/>
              <a:t>= 00000000 00000011 11000000 00000000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2000" dirty="0">
                <a:solidFill>
                  <a:schemeClr val="tx1"/>
                </a:solidFill>
              </a:rPr>
              <a:t> </a:t>
            </a:r>
            <a:endParaRPr lang="en-US" sz="2000" dirty="0"/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2000" dirty="0"/>
              <a:t>The result of right shifting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2000" dirty="0"/>
              <a:t>   </a:t>
            </a:r>
            <a:r>
              <a:rPr lang="en-US" sz="2000" dirty="0" smtClean="0"/>
              <a:t>	 </a:t>
            </a:r>
            <a:r>
              <a:rPr lang="en-US" sz="2000" dirty="0"/>
              <a:t>960 = 00000000 00000000 00000011 11000000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2000" dirty="0" smtClean="0"/>
              <a:t>	8 </a:t>
            </a:r>
            <a:r>
              <a:rPr lang="en-US" sz="2000" dirty="0"/>
              <a:t>bit positions using the right shift operator &gt;&gt; is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2000" dirty="0"/>
              <a:t>     </a:t>
            </a:r>
            <a:r>
              <a:rPr lang="en-US" sz="2000" dirty="0" smtClean="0"/>
              <a:t>	 </a:t>
            </a:r>
            <a:r>
              <a:rPr lang="en-US" sz="2000" dirty="0"/>
              <a:t>3 = 00000000 00000000 00000000 00000011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3400" y="457200"/>
            <a:ext cx="141417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+mj-lt"/>
              </a:rPr>
              <a:t>Output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89204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3200" dirty="0">
                <a:solidFill>
                  <a:srgbClr val="0000FF"/>
                </a:solidFill>
              </a:rPr>
              <a:t>Bitwise Operators</a:t>
            </a:r>
          </a:p>
        </p:txBody>
      </p:sp>
      <p:sp>
        <p:nvSpPr>
          <p:cNvPr id="3993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fld id="{585DAAF1-AB41-4F12-BAAE-2DBE07850674}" type="slidenum">
              <a:rPr lang="en-US" sz="1400">
                <a:solidFill>
                  <a:schemeClr val="tx1"/>
                </a:solidFill>
              </a:rPr>
              <a:pPr/>
              <a:t>23</a:t>
            </a:fld>
            <a:endParaRPr lang="en-US" sz="1400">
              <a:solidFill>
                <a:schemeClr val="tx1"/>
              </a:solidFill>
            </a:endParaRPr>
          </a:p>
        </p:txBody>
      </p:sp>
      <p:graphicFrame>
        <p:nvGraphicFramePr>
          <p:cNvPr id="39940" name="Object 4"/>
          <p:cNvGraphicFramePr>
            <a:graphicFrameLocks noChangeAspect="1"/>
          </p:cNvGraphicFramePr>
          <p:nvPr/>
        </p:nvGraphicFramePr>
        <p:xfrm>
          <a:off x="681038" y="1371600"/>
          <a:ext cx="7743825" cy="5148263"/>
        </p:xfrm>
        <a:graphic>
          <a:graphicData uri="http://schemas.openxmlformats.org/presentationml/2006/ole">
            <p:oleObj spid="_x0000_s15370" name="Document" r:id="rId3" imgW="6144768" imgH="4085844" progId="Word.Document.8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504773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3200" dirty="0">
                <a:solidFill>
                  <a:srgbClr val="0000FF"/>
                </a:solidFill>
              </a:rPr>
              <a:t>Bitwise Operators</a:t>
            </a:r>
          </a:p>
        </p:txBody>
      </p:sp>
      <p:sp>
        <p:nvSpPr>
          <p:cNvPr id="4096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fld id="{4F912D0D-314A-4C12-AC89-53297DF98D97}" type="slidenum">
              <a:rPr lang="en-US" sz="1400">
                <a:solidFill>
                  <a:schemeClr val="tx1"/>
                </a:solidFill>
              </a:rPr>
              <a:pPr/>
              <a:t>24</a:t>
            </a:fld>
            <a:endParaRPr lang="en-US" sz="1400">
              <a:solidFill>
                <a:schemeClr val="tx1"/>
              </a:solidFill>
            </a:endParaRPr>
          </a:p>
        </p:txBody>
      </p:sp>
      <p:graphicFrame>
        <p:nvGraphicFramePr>
          <p:cNvPr id="40964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502144540"/>
              </p:ext>
            </p:extLst>
          </p:nvPr>
        </p:nvGraphicFramePr>
        <p:xfrm>
          <a:off x="0" y="1143000"/>
          <a:ext cx="7766050" cy="6997699"/>
        </p:xfrm>
        <a:graphic>
          <a:graphicData uri="http://schemas.openxmlformats.org/presentationml/2006/ole">
            <p:oleObj spid="_x0000_s16395" name="Document" r:id="rId3" imgW="6163056" imgH="5867400" progId="Word.Document.8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3531480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3200" dirty="0">
                <a:solidFill>
                  <a:srgbClr val="0000FF"/>
                </a:solidFill>
              </a:rPr>
              <a:t>Bit Fields</a:t>
            </a:r>
          </a:p>
        </p:txBody>
      </p:sp>
      <p:sp>
        <p:nvSpPr>
          <p:cNvPr id="41988" name="Rectangle 5"/>
          <p:cNvSpPr>
            <a:spLocks noGrp="1" noChangeArrowheads="1"/>
          </p:cNvSpPr>
          <p:nvPr>
            <p:ph idx="1"/>
          </p:nvPr>
        </p:nvSpPr>
        <p:spPr>
          <a:xfrm>
            <a:off x="381000" y="914400"/>
            <a:ext cx="8229600" cy="5334000"/>
          </a:xfrm>
        </p:spPr>
        <p:txBody>
          <a:bodyPr>
            <a:noAutofit/>
          </a:bodyPr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000" dirty="0" smtClean="0"/>
              <a:t>Bit field  </a:t>
            </a:r>
          </a:p>
          <a:p>
            <a:pPr lvl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2000" dirty="0" smtClean="0"/>
              <a:t>Member of a structure whose size (in bits) has been specified</a:t>
            </a:r>
          </a:p>
          <a:p>
            <a:pPr lvl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2000" dirty="0" smtClean="0"/>
              <a:t>Enable better memory utilization </a:t>
            </a:r>
          </a:p>
          <a:p>
            <a:pPr lvl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2000" dirty="0" smtClean="0"/>
              <a:t>Must be defined as </a:t>
            </a:r>
            <a:r>
              <a:rPr lang="en-US" sz="2000" dirty="0" err="1" smtClean="0"/>
              <a:t>int</a:t>
            </a:r>
            <a:r>
              <a:rPr lang="en-US" sz="2000" dirty="0" smtClean="0"/>
              <a:t> or unsigned</a:t>
            </a:r>
          </a:p>
          <a:p>
            <a:pPr lvl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2000" dirty="0" smtClean="0"/>
              <a:t>Cannot access individual bits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2000" dirty="0" smtClean="0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000" dirty="0" smtClean="0"/>
              <a:t>Defining bit fields </a:t>
            </a:r>
          </a:p>
          <a:p>
            <a:pPr marL="457200" lvl="1" indent="0" eaLnBrk="1" hangingPunct="1">
              <a:lnSpc>
                <a:spcPct val="90000"/>
              </a:lnSpc>
              <a:buNone/>
            </a:pPr>
            <a:r>
              <a:rPr lang="en-US" sz="2000" dirty="0" smtClean="0"/>
              <a:t>Follow unsigned or </a:t>
            </a:r>
            <a:r>
              <a:rPr lang="en-US" sz="2000" dirty="0" err="1" smtClean="0"/>
              <a:t>int</a:t>
            </a:r>
            <a:r>
              <a:rPr lang="en-US" sz="2000" dirty="0" smtClean="0"/>
              <a:t> member with a colon (:) and an integer constant representing the width of the field</a:t>
            </a:r>
          </a:p>
          <a:p>
            <a:pPr marL="457200" lvl="1" indent="0" eaLnBrk="1" hangingPunct="1">
              <a:lnSpc>
                <a:spcPct val="90000"/>
              </a:lnSpc>
              <a:buNone/>
            </a:pPr>
            <a:r>
              <a:rPr lang="en-US" sz="2000" dirty="0" smtClean="0"/>
              <a:t>Example:</a:t>
            </a:r>
          </a:p>
          <a:p>
            <a:pPr marL="1371600" lvl="3" indent="0">
              <a:lnSpc>
                <a:spcPct val="90000"/>
              </a:lnSpc>
              <a:buNone/>
            </a:pPr>
            <a:r>
              <a:rPr lang="en-US" dirty="0" err="1" smtClean="0"/>
              <a:t>struct</a:t>
            </a:r>
            <a:r>
              <a:rPr lang="en-US" dirty="0" smtClean="0"/>
              <a:t> </a:t>
            </a:r>
            <a:r>
              <a:rPr lang="en-US" dirty="0" err="1" smtClean="0"/>
              <a:t>BitCard</a:t>
            </a:r>
            <a:r>
              <a:rPr lang="en-US" dirty="0" smtClean="0"/>
              <a:t> {</a:t>
            </a:r>
          </a:p>
          <a:p>
            <a:pPr marL="1371600" lvl="3" indent="0">
              <a:lnSpc>
                <a:spcPct val="90000"/>
              </a:lnSpc>
              <a:buNone/>
            </a:pPr>
            <a:r>
              <a:rPr lang="en-US" dirty="0" smtClean="0"/>
              <a:t>   unsigned face : 4;</a:t>
            </a:r>
          </a:p>
          <a:p>
            <a:pPr marL="1371600" lvl="3" indent="0">
              <a:lnSpc>
                <a:spcPct val="90000"/>
              </a:lnSpc>
              <a:buNone/>
            </a:pPr>
            <a:r>
              <a:rPr lang="en-US" dirty="0" smtClean="0"/>
              <a:t>   unsigned suit : 2;</a:t>
            </a:r>
          </a:p>
          <a:p>
            <a:pPr marL="1371600" lvl="3" indent="0">
              <a:lnSpc>
                <a:spcPct val="90000"/>
              </a:lnSpc>
              <a:buNone/>
            </a:pPr>
            <a:r>
              <a:rPr lang="en-US" dirty="0" smtClean="0"/>
              <a:t>   unsigned color : 1;</a:t>
            </a:r>
          </a:p>
          <a:p>
            <a:pPr marL="1371600" lvl="3" indent="0">
              <a:lnSpc>
                <a:spcPct val="90000"/>
              </a:lnSpc>
              <a:buNone/>
            </a:pPr>
            <a:r>
              <a:rPr lang="en-US" dirty="0" smtClean="0"/>
              <a:t>};</a:t>
            </a:r>
          </a:p>
        </p:txBody>
      </p:sp>
      <p:sp>
        <p:nvSpPr>
          <p:cNvPr id="4198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fld id="{D09D3237-F9EF-46C9-816A-D87AFA7922E9}" type="slidenum">
              <a:rPr lang="en-US" sz="1400">
                <a:solidFill>
                  <a:schemeClr val="tx1"/>
                </a:solidFill>
              </a:rPr>
              <a:pPr/>
              <a:t>25</a:t>
            </a:fld>
            <a:endParaRPr lang="en-US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52552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4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229600" cy="79216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3200" dirty="0" smtClean="0">
                <a:solidFill>
                  <a:srgbClr val="0000FF"/>
                </a:solidFill>
              </a:rPr>
              <a:t>Bit </a:t>
            </a:r>
            <a:r>
              <a:rPr lang="en-US" sz="3200" dirty="0">
                <a:solidFill>
                  <a:srgbClr val="0000FF"/>
                </a:solidFill>
              </a:rPr>
              <a:t>Fields</a:t>
            </a:r>
          </a:p>
        </p:txBody>
      </p:sp>
      <p:sp>
        <p:nvSpPr>
          <p:cNvPr id="43012" name="Rectangle 5"/>
          <p:cNvSpPr>
            <a:spLocks noGrp="1" noChangeArrowheads="1"/>
          </p:cNvSpPr>
          <p:nvPr>
            <p:ph idx="1"/>
          </p:nvPr>
        </p:nvSpPr>
        <p:spPr>
          <a:xfrm>
            <a:off x="304800" y="990600"/>
            <a:ext cx="8229600" cy="4953000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r>
              <a:rPr lang="en-US" sz="2400" dirty="0" smtClean="0"/>
              <a:t>Unnamed bit field</a:t>
            </a:r>
          </a:p>
          <a:p>
            <a:r>
              <a:rPr lang="en-US" sz="2400" dirty="0" smtClean="0"/>
              <a:t>Field used as padding in the structure</a:t>
            </a:r>
          </a:p>
          <a:p>
            <a:r>
              <a:rPr lang="en-US" sz="2400" dirty="0" smtClean="0"/>
              <a:t>Nothing may be stored in the bits</a:t>
            </a:r>
          </a:p>
          <a:p>
            <a:pPr marL="914400" lvl="2" indent="0">
              <a:buNone/>
            </a:pPr>
            <a:r>
              <a:rPr lang="en-US" dirty="0" err="1" smtClean="0"/>
              <a:t>struct</a:t>
            </a:r>
            <a:r>
              <a:rPr lang="en-US" dirty="0" smtClean="0"/>
              <a:t> Example </a:t>
            </a:r>
          </a:p>
          <a:p>
            <a:pPr marL="914400" lvl="2" indent="0">
              <a:buNone/>
            </a:pPr>
            <a:r>
              <a:rPr lang="en-US" dirty="0" smtClean="0"/>
              <a:t>{</a:t>
            </a:r>
          </a:p>
          <a:p>
            <a:pPr marL="914400" lvl="2" indent="0">
              <a:buNone/>
            </a:pPr>
            <a:r>
              <a:rPr lang="en-US" dirty="0" smtClean="0"/>
              <a:t>   unsigned a : 13;</a:t>
            </a:r>
          </a:p>
          <a:p>
            <a:pPr marL="914400" lvl="2" indent="0">
              <a:buNone/>
            </a:pPr>
            <a:r>
              <a:rPr lang="en-US" dirty="0" smtClean="0"/>
              <a:t>   unsigned   : 3;</a:t>
            </a:r>
          </a:p>
          <a:p>
            <a:pPr marL="914400" lvl="2" indent="0">
              <a:buNone/>
            </a:pPr>
            <a:r>
              <a:rPr lang="en-US" dirty="0" smtClean="0"/>
              <a:t>   unsigned b : 4;</a:t>
            </a:r>
          </a:p>
          <a:p>
            <a:pPr marL="914400" lvl="2" indent="0">
              <a:buNone/>
            </a:pPr>
            <a:r>
              <a:rPr lang="en-US" dirty="0" smtClean="0"/>
              <a:t>}</a:t>
            </a:r>
          </a:p>
          <a:p>
            <a:pPr marL="457200" lvl="1" indent="0" eaLnBrk="1" hangingPunct="1">
              <a:buNone/>
            </a:pPr>
            <a:r>
              <a:rPr lang="en-US" sz="2400" dirty="0" smtClean="0"/>
              <a:t>Unnamed bit field with zero width aligns next bit field to a new storage unit boundary</a:t>
            </a:r>
          </a:p>
        </p:txBody>
      </p:sp>
      <p:sp>
        <p:nvSpPr>
          <p:cNvPr id="4301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fld id="{E592261E-CA04-42BD-A781-AEC7B66908C5}" type="slidenum">
              <a:rPr lang="en-US" sz="1400">
                <a:solidFill>
                  <a:schemeClr val="tx1"/>
                </a:solidFill>
              </a:rPr>
              <a:pPr/>
              <a:t>26</a:t>
            </a:fld>
            <a:endParaRPr lang="en-US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48662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Autofit/>
          </a:bodyPr>
          <a:lstStyle/>
          <a:p>
            <a:pPr algn="l"/>
            <a:r>
              <a:rPr lang="en-US" sz="3200" dirty="0" smtClean="0">
                <a:solidFill>
                  <a:srgbClr val="0000FF"/>
                </a:solidFill>
              </a:rPr>
              <a:t>Card shuffling Example using Bit-field</a:t>
            </a:r>
            <a:endParaRPr lang="en-US" sz="3200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229600" cy="5410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>
                <a:solidFill>
                  <a:srgbClr val="00B050"/>
                </a:solidFill>
              </a:rPr>
              <a:t>// Fig. 10.16: fig10_16.c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B050"/>
                </a:solidFill>
              </a:rPr>
              <a:t>// Representing cards with bit fields in a </a:t>
            </a:r>
            <a:r>
              <a:rPr lang="en-US" sz="2000" dirty="0" err="1">
                <a:solidFill>
                  <a:srgbClr val="00B050"/>
                </a:solidFill>
              </a:rPr>
              <a:t>struct</a:t>
            </a:r>
            <a:endParaRPr lang="en-US" sz="2000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sz="2000" dirty="0"/>
              <a:t>#include &lt;</a:t>
            </a:r>
            <a:r>
              <a:rPr lang="en-US" sz="2000" dirty="0" err="1"/>
              <a:t>stdio.h</a:t>
            </a:r>
            <a:r>
              <a:rPr lang="en-US" sz="2000" dirty="0"/>
              <a:t>&gt;</a:t>
            </a:r>
          </a:p>
          <a:p>
            <a:pPr marL="0" indent="0">
              <a:buNone/>
            </a:pPr>
            <a:r>
              <a:rPr lang="en-US" sz="2000" dirty="0"/>
              <a:t>#define CARDS 52</a:t>
            </a:r>
          </a:p>
          <a:p>
            <a:pPr marL="0" indent="0">
              <a:buNone/>
            </a:pPr>
            <a:r>
              <a:rPr lang="en-US" sz="2000" dirty="0"/>
              <a:t> </a:t>
            </a:r>
            <a:r>
              <a:rPr lang="en-US" sz="2000" dirty="0" smtClean="0">
                <a:solidFill>
                  <a:srgbClr val="00B050"/>
                </a:solidFill>
              </a:rPr>
              <a:t>// </a:t>
            </a:r>
            <a:r>
              <a:rPr lang="en-US" sz="2000" dirty="0" err="1">
                <a:solidFill>
                  <a:srgbClr val="00B050"/>
                </a:solidFill>
              </a:rPr>
              <a:t>bitCard</a:t>
            </a:r>
            <a:r>
              <a:rPr lang="en-US" sz="2000" dirty="0">
                <a:solidFill>
                  <a:srgbClr val="00B050"/>
                </a:solidFill>
              </a:rPr>
              <a:t> structure definition with bit fields</a:t>
            </a:r>
          </a:p>
          <a:p>
            <a:pPr marL="0" indent="0">
              <a:buNone/>
            </a:pPr>
            <a:r>
              <a:rPr lang="en-US" sz="2000" dirty="0" err="1"/>
              <a:t>struct</a:t>
            </a:r>
            <a:r>
              <a:rPr lang="en-US" sz="2000" dirty="0"/>
              <a:t> </a:t>
            </a:r>
            <a:r>
              <a:rPr lang="en-US" sz="2000" dirty="0" err="1"/>
              <a:t>bitCard</a:t>
            </a:r>
            <a:r>
              <a:rPr lang="en-US" sz="2000" dirty="0"/>
              <a:t> {                                  </a:t>
            </a:r>
          </a:p>
          <a:p>
            <a:pPr marL="0" indent="0">
              <a:buNone/>
            </a:pPr>
            <a:r>
              <a:rPr lang="en-US" sz="2000" dirty="0"/>
              <a:t>   unsigned </a:t>
            </a:r>
            <a:r>
              <a:rPr lang="en-US" sz="2000" dirty="0" err="1"/>
              <a:t>int</a:t>
            </a:r>
            <a:r>
              <a:rPr lang="en-US" sz="2000" dirty="0"/>
              <a:t> face : 4; // 4 bits; 0-15        </a:t>
            </a:r>
          </a:p>
          <a:p>
            <a:pPr marL="0" indent="0">
              <a:buNone/>
            </a:pPr>
            <a:r>
              <a:rPr lang="en-US" sz="2000" dirty="0"/>
              <a:t>   unsigned </a:t>
            </a:r>
            <a:r>
              <a:rPr lang="en-US" sz="2000" dirty="0" err="1"/>
              <a:t>int</a:t>
            </a:r>
            <a:r>
              <a:rPr lang="en-US" sz="2000" dirty="0"/>
              <a:t> suit : 2; // 2 bits; 0-3         </a:t>
            </a:r>
          </a:p>
          <a:p>
            <a:pPr marL="0" indent="0">
              <a:buNone/>
            </a:pPr>
            <a:r>
              <a:rPr lang="en-US" sz="2000" dirty="0"/>
              <a:t>   unsigned </a:t>
            </a:r>
            <a:r>
              <a:rPr lang="en-US" sz="2000" dirty="0" err="1"/>
              <a:t>int</a:t>
            </a:r>
            <a:r>
              <a:rPr lang="en-US" sz="2000" dirty="0"/>
              <a:t> color : 1; // 1 bit; 0-1          </a:t>
            </a:r>
          </a:p>
          <a:p>
            <a:pPr marL="0" indent="0">
              <a:buNone/>
            </a:pPr>
            <a:r>
              <a:rPr lang="en-US" sz="2000" dirty="0"/>
              <a:t>}; </a:t>
            </a:r>
            <a:r>
              <a:rPr lang="en-US" sz="2000" dirty="0">
                <a:solidFill>
                  <a:srgbClr val="00B050"/>
                </a:solidFill>
              </a:rPr>
              <a:t>// end </a:t>
            </a:r>
            <a:r>
              <a:rPr lang="en-US" sz="2000" dirty="0" err="1">
                <a:solidFill>
                  <a:srgbClr val="00B050"/>
                </a:solidFill>
              </a:rPr>
              <a:t>struct</a:t>
            </a:r>
            <a:r>
              <a:rPr lang="en-US" sz="2000" dirty="0">
                <a:solidFill>
                  <a:srgbClr val="00B050"/>
                </a:solidFill>
              </a:rPr>
              <a:t> </a:t>
            </a:r>
            <a:r>
              <a:rPr lang="en-US" sz="2000" dirty="0" err="1">
                <a:solidFill>
                  <a:srgbClr val="00B050"/>
                </a:solidFill>
              </a:rPr>
              <a:t>bitCard</a:t>
            </a:r>
            <a:r>
              <a:rPr lang="en-US" sz="2000" dirty="0">
                <a:solidFill>
                  <a:srgbClr val="00B050"/>
                </a:solidFill>
              </a:rPr>
              <a:t>                          </a:t>
            </a:r>
          </a:p>
          <a:p>
            <a:pPr marL="0" indent="0">
              <a:buNone/>
            </a:pPr>
            <a:r>
              <a:rPr lang="en-US" sz="2000" dirty="0"/>
              <a:t> </a:t>
            </a:r>
            <a:r>
              <a:rPr lang="en-US" sz="2000" dirty="0" err="1" smtClean="0"/>
              <a:t>typedef</a:t>
            </a:r>
            <a:r>
              <a:rPr lang="en-US" sz="2000" dirty="0" smtClean="0"/>
              <a:t> </a:t>
            </a:r>
            <a:r>
              <a:rPr lang="en-US" sz="2000" dirty="0" err="1"/>
              <a:t>struct</a:t>
            </a:r>
            <a:r>
              <a:rPr lang="en-US" sz="2000" dirty="0"/>
              <a:t> </a:t>
            </a:r>
            <a:r>
              <a:rPr lang="en-US" sz="2000" dirty="0" err="1"/>
              <a:t>bitCard</a:t>
            </a:r>
            <a:r>
              <a:rPr lang="en-US" sz="2000" dirty="0"/>
              <a:t> Card; </a:t>
            </a:r>
            <a:r>
              <a:rPr lang="en-US" sz="2000" dirty="0">
                <a:solidFill>
                  <a:srgbClr val="00B050"/>
                </a:solidFill>
              </a:rPr>
              <a:t>// new type name for </a:t>
            </a:r>
            <a:r>
              <a:rPr lang="en-US" sz="2000" dirty="0" err="1">
                <a:solidFill>
                  <a:srgbClr val="00B050"/>
                </a:solidFill>
              </a:rPr>
              <a:t>struct</a:t>
            </a:r>
            <a:r>
              <a:rPr lang="en-US" sz="2000" dirty="0">
                <a:solidFill>
                  <a:srgbClr val="00B050"/>
                </a:solidFill>
              </a:rPr>
              <a:t> </a:t>
            </a:r>
            <a:r>
              <a:rPr lang="en-US" sz="2000" dirty="0" err="1">
                <a:solidFill>
                  <a:srgbClr val="00B050"/>
                </a:solidFill>
              </a:rPr>
              <a:t>bitCard</a:t>
            </a:r>
            <a:r>
              <a:rPr lang="en-US" sz="2000" dirty="0">
                <a:solidFill>
                  <a:srgbClr val="00B050"/>
                </a:solidFill>
              </a:rPr>
              <a:t>   </a:t>
            </a:r>
          </a:p>
          <a:p>
            <a:pPr marL="0" indent="0">
              <a:buNone/>
            </a:pPr>
            <a:r>
              <a:rPr lang="en-US" sz="2000" dirty="0"/>
              <a:t> </a:t>
            </a:r>
            <a:r>
              <a:rPr lang="en-US" sz="2000" dirty="0" smtClean="0"/>
              <a:t>void </a:t>
            </a:r>
            <a:r>
              <a:rPr lang="en-US" sz="2000" dirty="0" err="1"/>
              <a:t>fillDeck</a:t>
            </a:r>
            <a:r>
              <a:rPr lang="en-US" sz="2000" dirty="0"/>
              <a:t>( Card * </a:t>
            </a:r>
            <a:r>
              <a:rPr lang="en-US" sz="2000" dirty="0" err="1"/>
              <a:t>const</a:t>
            </a:r>
            <a:r>
              <a:rPr lang="en-US" sz="2000" dirty="0"/>
              <a:t> </a:t>
            </a:r>
            <a:r>
              <a:rPr lang="en-US" sz="2000" dirty="0" err="1"/>
              <a:t>wDeck</a:t>
            </a:r>
            <a:r>
              <a:rPr lang="en-US" sz="2000" dirty="0"/>
              <a:t> ); // prototype</a:t>
            </a:r>
          </a:p>
          <a:p>
            <a:pPr marL="0" indent="0">
              <a:buNone/>
            </a:pPr>
            <a:r>
              <a:rPr lang="en-US" sz="2000" dirty="0"/>
              <a:t>void deal( </a:t>
            </a:r>
            <a:r>
              <a:rPr lang="en-US" sz="2000" dirty="0" err="1"/>
              <a:t>const</a:t>
            </a:r>
            <a:r>
              <a:rPr lang="en-US" sz="2000" dirty="0"/>
              <a:t> Card * </a:t>
            </a:r>
            <a:r>
              <a:rPr lang="en-US" sz="2000" dirty="0" err="1"/>
              <a:t>const</a:t>
            </a:r>
            <a:r>
              <a:rPr lang="en-US" sz="2000" dirty="0"/>
              <a:t> </a:t>
            </a:r>
            <a:r>
              <a:rPr lang="en-US" sz="2000" dirty="0" err="1"/>
              <a:t>wDeck</a:t>
            </a:r>
            <a:r>
              <a:rPr lang="en-US" sz="2000" dirty="0"/>
              <a:t> ); // </a:t>
            </a:r>
            <a:r>
              <a:rPr lang="en-US" sz="2000" dirty="0" smtClean="0"/>
              <a:t>prototype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391654463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62000"/>
            <a:ext cx="8229600" cy="59436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err="1"/>
              <a:t>int</a:t>
            </a:r>
            <a:r>
              <a:rPr lang="en-US" dirty="0"/>
              <a:t> main( void )</a:t>
            </a:r>
          </a:p>
          <a:p>
            <a:pPr marL="0" indent="0">
              <a:buNone/>
            </a:pPr>
            <a:r>
              <a:rPr lang="en-US" dirty="0"/>
              <a:t>{ </a:t>
            </a:r>
          </a:p>
          <a:p>
            <a:pPr marL="0" indent="0">
              <a:buNone/>
            </a:pPr>
            <a:r>
              <a:rPr lang="en-US" dirty="0"/>
              <a:t>   Card deck[ CARDS ]; </a:t>
            </a:r>
            <a:r>
              <a:rPr lang="en-US" dirty="0">
                <a:solidFill>
                  <a:srgbClr val="00B050"/>
                </a:solidFill>
              </a:rPr>
              <a:t>// create array of Cards</a:t>
            </a:r>
          </a:p>
          <a:p>
            <a:pPr marL="0" indent="0">
              <a:buNone/>
            </a:pPr>
            <a:r>
              <a:rPr lang="en-US" dirty="0"/>
              <a:t> </a:t>
            </a:r>
            <a:r>
              <a:rPr lang="en-US" dirty="0" smtClean="0"/>
              <a:t>   </a:t>
            </a:r>
            <a:r>
              <a:rPr lang="en-US" dirty="0" err="1"/>
              <a:t>fillDeck</a:t>
            </a:r>
            <a:r>
              <a:rPr lang="en-US" dirty="0"/>
              <a:t>( deck );</a:t>
            </a:r>
          </a:p>
          <a:p>
            <a:pPr marL="0" indent="0">
              <a:buNone/>
            </a:pPr>
            <a:r>
              <a:rPr lang="en-US" dirty="0"/>
              <a:t>   deal( deck );</a:t>
            </a:r>
          </a:p>
          <a:p>
            <a:pPr marL="0" indent="0">
              <a:buNone/>
            </a:pPr>
            <a:r>
              <a:rPr lang="en-US" dirty="0"/>
              <a:t>} </a:t>
            </a:r>
            <a:r>
              <a:rPr lang="en-US" dirty="0">
                <a:solidFill>
                  <a:srgbClr val="00B050"/>
                </a:solidFill>
              </a:rPr>
              <a:t>// end main</a:t>
            </a:r>
          </a:p>
          <a:p>
            <a:pPr marL="0" indent="0">
              <a:buNone/>
            </a:pPr>
            <a:r>
              <a:rPr lang="en-US" dirty="0"/>
              <a:t> </a:t>
            </a:r>
            <a:r>
              <a:rPr lang="en-US" dirty="0" smtClean="0"/>
              <a:t>// </a:t>
            </a:r>
            <a:r>
              <a:rPr lang="en-US" dirty="0"/>
              <a:t>initialize Cards</a:t>
            </a:r>
          </a:p>
          <a:p>
            <a:pPr marL="0" indent="0">
              <a:buNone/>
            </a:pPr>
            <a:r>
              <a:rPr lang="en-US" dirty="0"/>
              <a:t>void </a:t>
            </a:r>
            <a:r>
              <a:rPr lang="en-US" dirty="0" err="1"/>
              <a:t>fillDeck</a:t>
            </a:r>
            <a:r>
              <a:rPr lang="en-US" dirty="0"/>
              <a:t>( Card * </a:t>
            </a:r>
            <a:r>
              <a:rPr lang="en-US" dirty="0" err="1"/>
              <a:t>const</a:t>
            </a:r>
            <a:r>
              <a:rPr lang="en-US" dirty="0"/>
              <a:t> </a:t>
            </a:r>
            <a:r>
              <a:rPr lang="en-US" dirty="0" err="1"/>
              <a:t>wDeck</a:t>
            </a:r>
            <a:r>
              <a:rPr lang="en-US" dirty="0"/>
              <a:t> )</a:t>
            </a:r>
          </a:p>
          <a:p>
            <a:pPr marL="0" indent="0">
              <a:buNone/>
            </a:pPr>
            <a:r>
              <a:rPr lang="en-US" dirty="0"/>
              <a:t>{ 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size_t</a:t>
            </a:r>
            <a:r>
              <a:rPr lang="en-US" dirty="0"/>
              <a:t> i; </a:t>
            </a:r>
            <a:r>
              <a:rPr lang="en-US" dirty="0">
                <a:solidFill>
                  <a:srgbClr val="00B050"/>
                </a:solidFill>
              </a:rPr>
              <a:t>// counter</a:t>
            </a:r>
          </a:p>
          <a:p>
            <a:pPr marL="0" indent="0">
              <a:buNone/>
            </a:pPr>
            <a:r>
              <a:rPr lang="en-US" dirty="0"/>
              <a:t> </a:t>
            </a:r>
            <a:r>
              <a:rPr lang="en-US" dirty="0" smtClean="0">
                <a:solidFill>
                  <a:srgbClr val="00B050"/>
                </a:solidFill>
              </a:rPr>
              <a:t>   </a:t>
            </a:r>
            <a:r>
              <a:rPr lang="en-US" dirty="0">
                <a:solidFill>
                  <a:srgbClr val="00B050"/>
                </a:solidFill>
              </a:rPr>
              <a:t>// loop through </a:t>
            </a:r>
            <a:r>
              <a:rPr lang="en-US" dirty="0" err="1">
                <a:solidFill>
                  <a:srgbClr val="00B050"/>
                </a:solidFill>
              </a:rPr>
              <a:t>wDeck</a:t>
            </a:r>
            <a:endParaRPr lang="en-US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dirty="0"/>
              <a:t>   for ( i = 0; i &lt; CARDS; ++i ) { </a:t>
            </a:r>
          </a:p>
          <a:p>
            <a:pPr marL="0" indent="0">
              <a:buNone/>
            </a:pPr>
            <a:r>
              <a:rPr lang="en-US" dirty="0"/>
              <a:t>      </a:t>
            </a:r>
            <a:r>
              <a:rPr lang="en-US" dirty="0" err="1"/>
              <a:t>wDeck</a:t>
            </a:r>
            <a:r>
              <a:rPr lang="en-US" dirty="0"/>
              <a:t>[ i ].face = i % (CARDS / 4); </a:t>
            </a:r>
          </a:p>
          <a:p>
            <a:pPr marL="0" indent="0">
              <a:buNone/>
            </a:pPr>
            <a:r>
              <a:rPr lang="en-US" dirty="0"/>
              <a:t>      </a:t>
            </a:r>
            <a:r>
              <a:rPr lang="en-US" dirty="0" err="1"/>
              <a:t>wDeck</a:t>
            </a:r>
            <a:r>
              <a:rPr lang="en-US" dirty="0"/>
              <a:t>[ i ].suit = i / (CARDS / 4);  </a:t>
            </a:r>
          </a:p>
          <a:p>
            <a:pPr marL="0" indent="0">
              <a:buNone/>
            </a:pPr>
            <a:r>
              <a:rPr lang="en-US" dirty="0"/>
              <a:t>      </a:t>
            </a:r>
            <a:r>
              <a:rPr lang="en-US" dirty="0" err="1"/>
              <a:t>wDeck</a:t>
            </a:r>
            <a:r>
              <a:rPr lang="en-US" dirty="0"/>
              <a:t>[ i ].color = i / (CARDS / 2);</a:t>
            </a:r>
          </a:p>
          <a:p>
            <a:pPr marL="0" indent="0">
              <a:buNone/>
            </a:pPr>
            <a:r>
              <a:rPr lang="en-US" dirty="0"/>
              <a:t>   } </a:t>
            </a:r>
            <a:r>
              <a:rPr lang="en-US" dirty="0">
                <a:solidFill>
                  <a:srgbClr val="00B050"/>
                </a:solidFill>
              </a:rPr>
              <a:t>// end for</a:t>
            </a:r>
          </a:p>
          <a:p>
            <a:pPr marL="0" indent="0">
              <a:buNone/>
            </a:pPr>
            <a:r>
              <a:rPr lang="en-US" dirty="0"/>
              <a:t>} </a:t>
            </a:r>
            <a:r>
              <a:rPr lang="en-US" dirty="0">
                <a:solidFill>
                  <a:srgbClr val="00B050"/>
                </a:solidFill>
              </a:rPr>
              <a:t>// end function </a:t>
            </a:r>
            <a:r>
              <a:rPr lang="en-US" dirty="0" err="1">
                <a:solidFill>
                  <a:srgbClr val="00B050"/>
                </a:solidFill>
              </a:rPr>
              <a:t>fillDeck</a:t>
            </a:r>
            <a:endParaRPr lang="en-US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229600" cy="609600"/>
          </a:xfrm>
        </p:spPr>
        <p:txBody>
          <a:bodyPr>
            <a:noAutofit/>
          </a:bodyPr>
          <a:lstStyle/>
          <a:p>
            <a:pPr algn="l"/>
            <a:r>
              <a:rPr lang="en-US" sz="3200" dirty="0" smtClean="0">
                <a:solidFill>
                  <a:srgbClr val="0000FF"/>
                </a:solidFill>
              </a:rPr>
              <a:t>Card shuffling Example using Bit-field</a:t>
            </a:r>
            <a:endParaRPr lang="en-US" sz="32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5772065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229600" cy="5562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solidFill>
                  <a:srgbClr val="00B050"/>
                </a:solidFill>
              </a:rPr>
              <a:t>// output cards in two-column format; cards 0-25 subscripted with 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00B050"/>
                </a:solidFill>
              </a:rPr>
              <a:t>// k1 (column 1); cards 26-51 subscripted with k2 (column 2)</a:t>
            </a:r>
          </a:p>
          <a:p>
            <a:pPr marL="0" indent="0">
              <a:buNone/>
            </a:pPr>
            <a:r>
              <a:rPr lang="en-US" sz="2000" dirty="0"/>
              <a:t>void deal( </a:t>
            </a:r>
            <a:r>
              <a:rPr lang="en-US" sz="2000" dirty="0" err="1"/>
              <a:t>const</a:t>
            </a:r>
            <a:r>
              <a:rPr lang="en-US" sz="2000" dirty="0"/>
              <a:t> Card * </a:t>
            </a:r>
            <a:r>
              <a:rPr lang="en-US" sz="2000" dirty="0" err="1"/>
              <a:t>const</a:t>
            </a:r>
            <a:r>
              <a:rPr lang="en-US" sz="2000" dirty="0"/>
              <a:t> </a:t>
            </a:r>
            <a:r>
              <a:rPr lang="en-US" sz="2000" dirty="0" err="1"/>
              <a:t>wDeck</a:t>
            </a:r>
            <a:r>
              <a:rPr lang="en-US" sz="2000" dirty="0"/>
              <a:t> )</a:t>
            </a:r>
          </a:p>
          <a:p>
            <a:pPr marL="0" indent="0">
              <a:buNone/>
            </a:pPr>
            <a:r>
              <a:rPr lang="en-US" sz="2000" dirty="0"/>
              <a:t>{ </a:t>
            </a:r>
          </a:p>
          <a:p>
            <a:pPr marL="0" indent="0">
              <a:buNone/>
            </a:pPr>
            <a:r>
              <a:rPr lang="en-US" sz="2000" dirty="0"/>
              <a:t>   </a:t>
            </a:r>
            <a:r>
              <a:rPr lang="en-US" sz="2000" dirty="0" err="1"/>
              <a:t>size_t</a:t>
            </a:r>
            <a:r>
              <a:rPr lang="en-US" sz="2000" dirty="0"/>
              <a:t> k1; // subscripts 0-25</a:t>
            </a:r>
          </a:p>
          <a:p>
            <a:pPr marL="0" indent="0">
              <a:buNone/>
            </a:pPr>
            <a:r>
              <a:rPr lang="en-US" sz="2000" dirty="0"/>
              <a:t>   </a:t>
            </a:r>
            <a:r>
              <a:rPr lang="en-US" sz="2000" dirty="0" err="1"/>
              <a:t>size_t</a:t>
            </a:r>
            <a:r>
              <a:rPr lang="en-US" sz="2000" dirty="0"/>
              <a:t> k2; // subscripts 26-51</a:t>
            </a:r>
          </a:p>
          <a:p>
            <a:pPr marL="0" indent="0">
              <a:buNone/>
            </a:pPr>
            <a:r>
              <a:rPr lang="en-US" sz="2000" dirty="0"/>
              <a:t> 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B050"/>
                </a:solidFill>
              </a:rPr>
              <a:t>   // loop through </a:t>
            </a:r>
            <a:r>
              <a:rPr lang="en-US" sz="2000" dirty="0" err="1">
                <a:solidFill>
                  <a:srgbClr val="00B050"/>
                </a:solidFill>
              </a:rPr>
              <a:t>wDeck</a:t>
            </a:r>
            <a:endParaRPr lang="en-US" sz="2000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sz="2000" dirty="0"/>
              <a:t>   for ( k1 = 0, k2 = k1 + 26; k1 &lt; CARDS / 2; ++k1, ++k2 ) { </a:t>
            </a:r>
          </a:p>
          <a:p>
            <a:pPr marL="0" indent="0">
              <a:buNone/>
            </a:pPr>
            <a:r>
              <a:rPr lang="en-US" sz="2000" dirty="0"/>
              <a:t>      </a:t>
            </a:r>
            <a:r>
              <a:rPr lang="en-US" sz="2000" dirty="0" err="1"/>
              <a:t>printf</a:t>
            </a:r>
            <a:r>
              <a:rPr lang="en-US" sz="2000" dirty="0"/>
              <a:t>( "Card:%3d  Suit:%2d  Color:%2d   ",</a:t>
            </a:r>
          </a:p>
          <a:p>
            <a:pPr marL="0" indent="0">
              <a:buNone/>
            </a:pPr>
            <a:r>
              <a:rPr lang="en-US" sz="2000" dirty="0"/>
              <a:t>         </a:t>
            </a:r>
            <a:r>
              <a:rPr lang="en-US" sz="2000" dirty="0" err="1"/>
              <a:t>wDeck</a:t>
            </a:r>
            <a:r>
              <a:rPr lang="en-US" sz="2000" dirty="0"/>
              <a:t>[ k1 ].face, </a:t>
            </a:r>
            <a:r>
              <a:rPr lang="en-US" sz="2000" dirty="0" err="1"/>
              <a:t>wDeck</a:t>
            </a:r>
            <a:r>
              <a:rPr lang="en-US" sz="2000" dirty="0"/>
              <a:t>[ k1 ].suit, </a:t>
            </a:r>
            <a:r>
              <a:rPr lang="en-US" sz="2000" dirty="0" err="1"/>
              <a:t>wDeck</a:t>
            </a:r>
            <a:r>
              <a:rPr lang="en-US" sz="2000" dirty="0"/>
              <a:t>[ k1 ].color );</a:t>
            </a:r>
          </a:p>
          <a:p>
            <a:pPr marL="0" indent="0">
              <a:buNone/>
            </a:pPr>
            <a:r>
              <a:rPr lang="en-US" sz="2000" dirty="0"/>
              <a:t>      </a:t>
            </a:r>
            <a:r>
              <a:rPr lang="en-US" sz="2000" dirty="0" err="1"/>
              <a:t>printf</a:t>
            </a:r>
            <a:r>
              <a:rPr lang="en-US" sz="2000" dirty="0"/>
              <a:t>( "Card:%3d  Suit:%2d  Color:%2d\n",</a:t>
            </a:r>
          </a:p>
          <a:p>
            <a:pPr marL="0" indent="0">
              <a:buNone/>
            </a:pPr>
            <a:r>
              <a:rPr lang="en-US" sz="2000" dirty="0"/>
              <a:t>         </a:t>
            </a:r>
            <a:r>
              <a:rPr lang="en-US" sz="2000" dirty="0" err="1"/>
              <a:t>wDeck</a:t>
            </a:r>
            <a:r>
              <a:rPr lang="en-US" sz="2000" dirty="0"/>
              <a:t>[ k2 ].face, </a:t>
            </a:r>
            <a:r>
              <a:rPr lang="en-US" sz="2000" dirty="0" err="1"/>
              <a:t>wDeck</a:t>
            </a:r>
            <a:r>
              <a:rPr lang="en-US" sz="2000" dirty="0"/>
              <a:t>[ k2 ].suit, </a:t>
            </a:r>
            <a:r>
              <a:rPr lang="en-US" sz="2000" dirty="0" err="1"/>
              <a:t>wDeck</a:t>
            </a:r>
            <a:r>
              <a:rPr lang="en-US" sz="2000" dirty="0"/>
              <a:t>[ k2 ].color );</a:t>
            </a:r>
          </a:p>
          <a:p>
            <a:pPr marL="0" indent="0">
              <a:buNone/>
            </a:pPr>
            <a:r>
              <a:rPr lang="en-US" sz="2000" dirty="0"/>
              <a:t>   } </a:t>
            </a:r>
            <a:r>
              <a:rPr lang="en-US" sz="2000" dirty="0">
                <a:solidFill>
                  <a:srgbClr val="00B050"/>
                </a:solidFill>
              </a:rPr>
              <a:t>// end for</a:t>
            </a:r>
          </a:p>
          <a:p>
            <a:pPr marL="0" indent="0">
              <a:buNone/>
            </a:pPr>
            <a:r>
              <a:rPr lang="en-US" sz="2000" dirty="0"/>
              <a:t>} </a:t>
            </a:r>
            <a:r>
              <a:rPr lang="en-US" sz="2000" dirty="0">
                <a:solidFill>
                  <a:srgbClr val="00B050"/>
                </a:solidFill>
              </a:rPr>
              <a:t>// end function deal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229600" cy="609600"/>
          </a:xfrm>
        </p:spPr>
        <p:txBody>
          <a:bodyPr>
            <a:noAutofit/>
          </a:bodyPr>
          <a:lstStyle/>
          <a:p>
            <a:pPr algn="l"/>
            <a:r>
              <a:rPr lang="en-US" sz="3200" dirty="0" smtClean="0">
                <a:solidFill>
                  <a:srgbClr val="0000FF"/>
                </a:solidFill>
              </a:rPr>
              <a:t>Card shuffling Example using Bit-field</a:t>
            </a:r>
            <a:endParaRPr lang="en-US" sz="32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577206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3200" dirty="0">
                <a:solidFill>
                  <a:srgbClr val="0000FF"/>
                </a:solidFill>
              </a:rPr>
              <a:t>Union Declarations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229600" cy="4525963"/>
          </a:xfrm>
        </p:spPr>
        <p:txBody>
          <a:bodyPr/>
          <a:lstStyle/>
          <a:p>
            <a:r>
              <a:rPr lang="en-US" sz="2400" dirty="0" smtClean="0"/>
              <a:t>Declared with keyword union in the same format as a structure</a:t>
            </a:r>
            <a:endParaRPr lang="en-US" sz="2800" dirty="0" smtClean="0"/>
          </a:p>
          <a:p>
            <a:pPr lvl="3">
              <a:buNone/>
            </a:pPr>
            <a:endParaRPr lang="en-US" sz="1800" dirty="0" smtClean="0">
              <a:latin typeface="Lucida Console" pitchFamily="49" charset="0"/>
            </a:endParaRPr>
          </a:p>
          <a:p>
            <a:pPr lvl="2" algn="just">
              <a:buNone/>
            </a:pPr>
            <a:r>
              <a:rPr lang="en-US" sz="2200" dirty="0" smtClean="0"/>
              <a:t>union Number {</a:t>
            </a:r>
          </a:p>
          <a:p>
            <a:pPr lvl="2" algn="just">
              <a:buNone/>
            </a:pPr>
            <a:r>
              <a:rPr lang="en-US" sz="2200" dirty="0" smtClean="0"/>
              <a:t>  </a:t>
            </a:r>
            <a:r>
              <a:rPr lang="en-US" sz="2200" dirty="0" err="1" smtClean="0"/>
              <a:t>int</a:t>
            </a:r>
            <a:r>
              <a:rPr lang="en-US" sz="2200" dirty="0" smtClean="0"/>
              <a:t> x;</a:t>
            </a:r>
          </a:p>
          <a:p>
            <a:pPr lvl="2" algn="just">
              <a:buNone/>
            </a:pPr>
            <a:r>
              <a:rPr lang="en-US" sz="2200" dirty="0" smtClean="0"/>
              <a:t>  double y;</a:t>
            </a:r>
          </a:p>
          <a:p>
            <a:pPr lvl="2" algn="just">
              <a:buNone/>
            </a:pPr>
            <a:r>
              <a:rPr lang="en-US" sz="2200" dirty="0" smtClean="0"/>
              <a:t>};</a:t>
            </a:r>
          </a:p>
          <a:p>
            <a:endParaRPr lang="en-US" sz="2400" dirty="0" smtClean="0"/>
          </a:p>
          <a:p>
            <a:r>
              <a:rPr lang="en-US" sz="2400" dirty="0" smtClean="0"/>
              <a:t>The union definition is normally placed in a header and included in all source files that use the union type.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130782500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103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fld id="{6B79616B-31C2-4DDB-806F-7CE4EB97D476}" type="slidenum">
              <a:rPr lang="en-US" sz="1400"/>
              <a:pPr/>
              <a:t>30</a:t>
            </a:fld>
            <a:endParaRPr lang="en-US" sz="1400"/>
          </a:p>
        </p:txBody>
      </p:sp>
      <p:sp>
        <p:nvSpPr>
          <p:cNvPr id="47108" name="Rectangle 4"/>
          <p:cNvSpPr>
            <a:spLocks noChangeArrowheads="1"/>
          </p:cNvSpPr>
          <p:nvPr/>
        </p:nvSpPr>
        <p:spPr bwMode="auto">
          <a:xfrm>
            <a:off x="2101644" y="63910"/>
            <a:ext cx="5975555" cy="67916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tIns="182880" bIns="182880"/>
          <a:lstStyle/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dirty="0">
                <a:latin typeface="Arial" pitchFamily="34" charset="0"/>
                <a:cs typeface="Arial" pitchFamily="34" charset="0"/>
              </a:rPr>
              <a:t>Card:  0  Suit: 0  Color: 0   Card:  0  Suit: 2  Color: 1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dirty="0">
                <a:latin typeface="Arial" pitchFamily="34" charset="0"/>
                <a:cs typeface="Arial" pitchFamily="34" charset="0"/>
              </a:rPr>
              <a:t>Card:  1  Suit: 0  Color: 0   Card:  1  Suit: 2  Color: 1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dirty="0">
                <a:latin typeface="Arial" pitchFamily="34" charset="0"/>
                <a:cs typeface="Arial" pitchFamily="34" charset="0"/>
              </a:rPr>
              <a:t>Card:  2  Suit: 0  Color: 0   Card:  2  Suit: 2  Color: 1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dirty="0">
                <a:latin typeface="Arial" pitchFamily="34" charset="0"/>
                <a:cs typeface="Arial" pitchFamily="34" charset="0"/>
              </a:rPr>
              <a:t>Card:  3  Suit: 0  Color: 0   Card:  3  Suit: 2  Color: 1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dirty="0">
                <a:latin typeface="Arial" pitchFamily="34" charset="0"/>
                <a:cs typeface="Arial" pitchFamily="34" charset="0"/>
              </a:rPr>
              <a:t>Card:  4  Suit: 0  Color: 0   Card:  4  Suit: 2  Color: 1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dirty="0">
                <a:latin typeface="Arial" pitchFamily="34" charset="0"/>
                <a:cs typeface="Arial" pitchFamily="34" charset="0"/>
              </a:rPr>
              <a:t>Card:  5  Suit: 0  Color: 0   Card:  5  Suit: 2  Color: 1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dirty="0">
                <a:latin typeface="Arial" pitchFamily="34" charset="0"/>
                <a:cs typeface="Arial" pitchFamily="34" charset="0"/>
              </a:rPr>
              <a:t>Card:  6  Suit: 0  Color: 0   Card:  6  Suit: 2  Color: 1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dirty="0">
                <a:latin typeface="Arial" pitchFamily="34" charset="0"/>
                <a:cs typeface="Arial" pitchFamily="34" charset="0"/>
              </a:rPr>
              <a:t>Card:  7  Suit: 0  Color: 0   Card:  7  Suit: 2  Color: 1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dirty="0">
                <a:latin typeface="Arial" pitchFamily="34" charset="0"/>
                <a:cs typeface="Arial" pitchFamily="34" charset="0"/>
              </a:rPr>
              <a:t>Card:  8  Suit: 0  Color: 0   Card:  8  Suit: 2  Color: 1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dirty="0">
                <a:latin typeface="Arial" pitchFamily="34" charset="0"/>
                <a:cs typeface="Arial" pitchFamily="34" charset="0"/>
              </a:rPr>
              <a:t>Card:  9  Suit: 0  Color: 0   Card:  9  Suit: 2  Color: 1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dirty="0">
                <a:latin typeface="Arial" pitchFamily="34" charset="0"/>
                <a:cs typeface="Arial" pitchFamily="34" charset="0"/>
              </a:rPr>
              <a:t>Card: 10  Suit: 0  Color: 0   Card: 10  Suit: 2  Color: 1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dirty="0">
                <a:latin typeface="Arial" pitchFamily="34" charset="0"/>
                <a:cs typeface="Arial" pitchFamily="34" charset="0"/>
              </a:rPr>
              <a:t>Card: 11  Suit: 0  Color: 0   Card: 11  Suit: 2  Color: 1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dirty="0">
                <a:latin typeface="Arial" pitchFamily="34" charset="0"/>
                <a:cs typeface="Arial" pitchFamily="34" charset="0"/>
              </a:rPr>
              <a:t>Card: 12  Suit: 0  Color: 0   Card: 12  Suit: 2  Color: 1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dirty="0">
                <a:latin typeface="Arial" pitchFamily="34" charset="0"/>
                <a:cs typeface="Arial" pitchFamily="34" charset="0"/>
              </a:rPr>
              <a:t>Card:  0  Suit: 1  Color: 0   Card:  0  Suit: 3  Color: 1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dirty="0">
                <a:latin typeface="Arial" pitchFamily="34" charset="0"/>
                <a:cs typeface="Arial" pitchFamily="34" charset="0"/>
              </a:rPr>
              <a:t>Card:  1  Suit: 1  Color: 0   Card:  1  Suit: 3  Color: 1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dirty="0">
                <a:latin typeface="Arial" pitchFamily="34" charset="0"/>
                <a:cs typeface="Arial" pitchFamily="34" charset="0"/>
              </a:rPr>
              <a:t>Card:  2  Suit: 1  Color: 0   Card:  2  Suit: 3  Color: 1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dirty="0">
                <a:latin typeface="Arial" pitchFamily="34" charset="0"/>
                <a:cs typeface="Arial" pitchFamily="34" charset="0"/>
              </a:rPr>
              <a:t>Card:  3  Suit: 1  Color: 0   Card:  3  Suit: 3  Color: 1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dirty="0">
                <a:latin typeface="Arial" pitchFamily="34" charset="0"/>
                <a:cs typeface="Arial" pitchFamily="34" charset="0"/>
              </a:rPr>
              <a:t>Card:  4  Suit: 1  Color: 0   Card:  4  Suit: 3  Color: 1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dirty="0">
                <a:latin typeface="Arial" pitchFamily="34" charset="0"/>
                <a:cs typeface="Arial" pitchFamily="34" charset="0"/>
              </a:rPr>
              <a:t>Card:  5  Suit: 1  Color: 0   Card:  5  Suit: 3  Color: 1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dirty="0">
                <a:latin typeface="Arial" pitchFamily="34" charset="0"/>
                <a:cs typeface="Arial" pitchFamily="34" charset="0"/>
              </a:rPr>
              <a:t>Card:  6  Suit: 1  Color: 0   Card:  6  Suit: 3  Color: 1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dirty="0">
                <a:latin typeface="Arial" pitchFamily="34" charset="0"/>
                <a:cs typeface="Arial" pitchFamily="34" charset="0"/>
              </a:rPr>
              <a:t>Card:  7  Suit: 1  Color: 0   Card:  7  Suit: 3  Color: 1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dirty="0">
                <a:latin typeface="Arial" pitchFamily="34" charset="0"/>
                <a:cs typeface="Arial" pitchFamily="34" charset="0"/>
              </a:rPr>
              <a:t>Card:  8  Suit: 1  Color: 0   Card:  8  Suit: 3  Color: 1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dirty="0">
                <a:latin typeface="Arial" pitchFamily="34" charset="0"/>
                <a:cs typeface="Arial" pitchFamily="34" charset="0"/>
              </a:rPr>
              <a:t>Card:  9  Suit: 1  Color: 0   Card:  9  Suit: 3  Color: 1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dirty="0">
                <a:latin typeface="Arial" pitchFamily="34" charset="0"/>
                <a:cs typeface="Arial" pitchFamily="34" charset="0"/>
              </a:rPr>
              <a:t>Card: 10  Suit: 1  Color: 0   Card: 10  Suit: 3  Color: 1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dirty="0">
                <a:latin typeface="Arial" pitchFamily="34" charset="0"/>
                <a:cs typeface="Arial" pitchFamily="34" charset="0"/>
              </a:rPr>
              <a:t>Card: 11  Suit: 1  Color: 0   Card: 11  Suit: 3  Color: 1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dirty="0">
                <a:latin typeface="Arial" pitchFamily="34" charset="0"/>
                <a:cs typeface="Arial" pitchFamily="34" charset="0"/>
              </a:rPr>
              <a:t>Card: 12  Suit: 1  Color: 0   Card: 12  Suit: 3  Color: 1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45720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Output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37978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3200" dirty="0" smtClean="0">
                <a:solidFill>
                  <a:srgbClr val="0000FF"/>
                </a:solidFill>
              </a:rPr>
              <a:t>Enumeration </a:t>
            </a:r>
            <a:r>
              <a:rPr lang="en-US" sz="3200" dirty="0">
                <a:solidFill>
                  <a:srgbClr val="0000FF"/>
                </a:solidFill>
              </a:rPr>
              <a:t>Constants</a:t>
            </a:r>
          </a:p>
        </p:txBody>
      </p:sp>
      <p:sp>
        <p:nvSpPr>
          <p:cNvPr id="48132" name="Rectangle 5"/>
          <p:cNvSpPr>
            <a:spLocks noGrp="1" noChangeArrowheads="1"/>
          </p:cNvSpPr>
          <p:nvPr>
            <p:ph idx="1"/>
          </p:nvPr>
        </p:nvSpPr>
        <p:spPr>
          <a:xfrm>
            <a:off x="381000" y="1143000"/>
            <a:ext cx="8229600" cy="4953000"/>
          </a:xfrm>
        </p:spPr>
        <p:txBody>
          <a:bodyPr>
            <a:normAutofit fontScale="70000" lnSpcReduction="20000"/>
          </a:bodyPr>
          <a:lstStyle/>
          <a:p>
            <a:pPr marL="0" indent="0" eaLnBrk="1" hangingPunct="1">
              <a:buNone/>
            </a:pPr>
            <a:r>
              <a:rPr lang="en-US" dirty="0" smtClean="0">
                <a:solidFill>
                  <a:srgbClr val="0000FF"/>
                </a:solidFill>
              </a:rPr>
              <a:t>Enumeration</a:t>
            </a:r>
          </a:p>
          <a:p>
            <a:pPr marL="514350" indent="-457200"/>
            <a:r>
              <a:rPr lang="en-US" dirty="0" smtClean="0"/>
              <a:t>Set of integer constants represented by identifiers</a:t>
            </a:r>
          </a:p>
          <a:p>
            <a:pPr marL="514350" indent="-457200"/>
            <a:r>
              <a:rPr lang="en-US" dirty="0" smtClean="0"/>
              <a:t>Enumeration constants are like symbolic constants whose values are automatically set</a:t>
            </a:r>
          </a:p>
          <a:p>
            <a:pPr marL="514350" indent="-457200"/>
            <a:r>
              <a:rPr lang="en-US" sz="3100" dirty="0"/>
              <a:t>Values start at 0 and are incremented by 1</a:t>
            </a:r>
          </a:p>
          <a:p>
            <a:pPr marL="514350" indent="-457200"/>
            <a:r>
              <a:rPr lang="en-US" sz="3100" dirty="0"/>
              <a:t>Values can be set explicitly with =</a:t>
            </a:r>
          </a:p>
          <a:p>
            <a:pPr marL="514350" indent="-457200"/>
            <a:r>
              <a:rPr lang="en-US" sz="3100" dirty="0"/>
              <a:t>Need unique constant names</a:t>
            </a:r>
          </a:p>
          <a:p>
            <a:pPr marL="57150" indent="0">
              <a:buNone/>
            </a:pPr>
            <a:r>
              <a:rPr lang="en-US" dirty="0" smtClean="0">
                <a:solidFill>
                  <a:srgbClr val="0000FF"/>
                </a:solidFill>
              </a:rPr>
              <a:t>Example:</a:t>
            </a:r>
          </a:p>
          <a:p>
            <a:pPr marL="514350" indent="-457200"/>
            <a:r>
              <a:rPr lang="en-US" sz="3100" dirty="0" err="1"/>
              <a:t>enum</a:t>
            </a:r>
            <a:r>
              <a:rPr lang="en-US" sz="3100" dirty="0"/>
              <a:t> Months { JAN = 1, FEB, MAR, APR, MAY, JUN, JUL, AUG, SEP, OCT, NOV, DEC}; </a:t>
            </a:r>
          </a:p>
          <a:p>
            <a:pPr marL="514350" indent="-457200"/>
            <a:r>
              <a:rPr lang="en-US" sz="3100" dirty="0"/>
              <a:t>Creates a new type </a:t>
            </a:r>
            <a:r>
              <a:rPr lang="en-US" sz="3100" dirty="0" err="1"/>
              <a:t>enum</a:t>
            </a:r>
            <a:r>
              <a:rPr lang="en-US" sz="3100" dirty="0"/>
              <a:t> Months in which the identifiers are set to the integers 1 to 12</a:t>
            </a:r>
          </a:p>
          <a:p>
            <a:pPr marL="514350" lvl="1" indent="-457200">
              <a:buFont typeface="Arial" pitchFamily="34" charset="0"/>
              <a:buChar char="•"/>
            </a:pPr>
            <a:endParaRPr lang="en-US" sz="3100" dirty="0"/>
          </a:p>
          <a:p>
            <a:pPr marL="514350" indent="-457200"/>
            <a:r>
              <a:rPr lang="en-US" sz="3100" dirty="0"/>
              <a:t>Enumeration variables can only assume their enumeration constant values (not the integer representations)</a:t>
            </a:r>
          </a:p>
        </p:txBody>
      </p:sp>
      <p:sp>
        <p:nvSpPr>
          <p:cNvPr id="4813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fld id="{1E74ECE0-911A-42C0-882C-3E2354976700}" type="slidenum">
              <a:rPr lang="en-US" sz="1400">
                <a:solidFill>
                  <a:schemeClr val="tx1"/>
                </a:solidFill>
              </a:rPr>
              <a:pPr/>
              <a:t>31</a:t>
            </a:fld>
            <a:endParaRPr lang="en-US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68246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229600" cy="563562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dirty="0" smtClean="0">
                <a:solidFill>
                  <a:srgbClr val="0000FF"/>
                </a:solidFill>
              </a:rPr>
              <a:t>Example: using Enumeration Type</a:t>
            </a:r>
            <a:endParaRPr lang="en-US" sz="3200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85800"/>
            <a:ext cx="8229600" cy="6019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// Fig. 10.18: fig10_18.c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// Using an enumeration</a:t>
            </a:r>
          </a:p>
          <a:p>
            <a:pPr marL="0" indent="0">
              <a:buNone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#include &lt;</a:t>
            </a:r>
            <a:r>
              <a:rPr lang="en-US" sz="1800" dirty="0" err="1">
                <a:latin typeface="Arial" pitchFamily="34" charset="0"/>
                <a:cs typeface="Arial" pitchFamily="34" charset="0"/>
              </a:rPr>
              <a:t>stdio.h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&gt;</a:t>
            </a:r>
          </a:p>
          <a:p>
            <a:pPr marL="0" indent="0">
              <a:buNone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 </a:t>
            </a:r>
            <a:r>
              <a:rPr lang="en-US" sz="1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// </a:t>
            </a:r>
            <a:r>
              <a:rPr lang="en-US" sz="18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enumeration constants represent months of the year            </a:t>
            </a:r>
          </a:p>
          <a:p>
            <a:pPr marL="0" indent="0">
              <a:buNone/>
            </a:pPr>
            <a:r>
              <a:rPr lang="en-US" sz="1800" dirty="0" err="1">
                <a:latin typeface="Arial" pitchFamily="34" charset="0"/>
                <a:cs typeface="Arial" pitchFamily="34" charset="0"/>
              </a:rPr>
              <a:t>enum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 months {                                                    </a:t>
            </a:r>
          </a:p>
          <a:p>
            <a:pPr marL="0" indent="0">
              <a:buNone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   JAN = 1, FEB, MAR, APR, MAY, JUN, JUL, AUG, SEP, OCT, NOV, DEC</a:t>
            </a:r>
          </a:p>
          <a:p>
            <a:pPr marL="0" indent="0">
              <a:buNone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}; </a:t>
            </a:r>
            <a:r>
              <a:rPr lang="en-US" sz="18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// end </a:t>
            </a:r>
            <a:r>
              <a:rPr lang="en-US" sz="1800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enum</a:t>
            </a:r>
            <a:r>
              <a:rPr lang="en-US" sz="18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months 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                                           </a:t>
            </a:r>
          </a:p>
          <a:p>
            <a:pPr marL="0" indent="0">
              <a:buNone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 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int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main( void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) { </a:t>
            </a:r>
            <a:endParaRPr lang="en-US" sz="18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   </a:t>
            </a:r>
            <a:r>
              <a:rPr lang="en-US" sz="1800" dirty="0" err="1">
                <a:latin typeface="Arial" pitchFamily="34" charset="0"/>
                <a:cs typeface="Arial" pitchFamily="34" charset="0"/>
              </a:rPr>
              <a:t>enum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 months month; // can contain any of the 12 months   </a:t>
            </a:r>
          </a:p>
          <a:p>
            <a:pPr marL="0" indent="0">
              <a:buNone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 </a:t>
            </a:r>
            <a:r>
              <a:rPr lang="en-US" sz="1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en-US" sz="18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// initialize array of pointers</a:t>
            </a:r>
          </a:p>
          <a:p>
            <a:pPr marL="0" indent="0">
              <a:buNone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   </a:t>
            </a:r>
            <a:r>
              <a:rPr lang="en-US" sz="1800" dirty="0" err="1">
                <a:latin typeface="Arial" pitchFamily="34" charset="0"/>
                <a:cs typeface="Arial" pitchFamily="34" charset="0"/>
              </a:rPr>
              <a:t>const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 char *</a:t>
            </a:r>
            <a:r>
              <a:rPr lang="en-US" sz="1800" dirty="0" err="1">
                <a:latin typeface="Arial" pitchFamily="34" charset="0"/>
                <a:cs typeface="Arial" pitchFamily="34" charset="0"/>
              </a:rPr>
              <a:t>monthName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[] = { "", "January", "February", "March", </a:t>
            </a:r>
          </a:p>
          <a:p>
            <a:pPr marL="0" indent="0">
              <a:buNone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      "April", "May", "June", "July", "August", "September", "October",</a:t>
            </a:r>
          </a:p>
          <a:p>
            <a:pPr marL="0" indent="0">
              <a:buNone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      "November", "December" };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en-US" sz="1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en-US" sz="18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// loop through months</a:t>
            </a:r>
          </a:p>
          <a:p>
            <a:pPr marL="0" indent="0">
              <a:buNone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   for ( month = JAN; month &lt;= DEC; ++month ) {</a:t>
            </a:r>
          </a:p>
          <a:p>
            <a:pPr marL="0" indent="0">
              <a:buNone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      </a:t>
            </a:r>
            <a:r>
              <a:rPr lang="en-US" sz="1800" dirty="0" err="1">
                <a:latin typeface="Arial" pitchFamily="34" charset="0"/>
                <a:cs typeface="Arial" pitchFamily="34" charset="0"/>
              </a:rPr>
              <a:t>printf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( "%2d%11s\n", month, </a:t>
            </a:r>
            <a:r>
              <a:rPr lang="en-US" sz="1800" dirty="0" err="1">
                <a:latin typeface="Arial" pitchFamily="34" charset="0"/>
                <a:cs typeface="Arial" pitchFamily="34" charset="0"/>
              </a:rPr>
              <a:t>monthName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[ month ] );</a:t>
            </a:r>
          </a:p>
          <a:p>
            <a:pPr marL="0" indent="0">
              <a:buNone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   } </a:t>
            </a:r>
            <a:r>
              <a:rPr lang="en-US" sz="18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// end for</a:t>
            </a:r>
          </a:p>
          <a:p>
            <a:pPr marL="0" indent="0">
              <a:buNone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} </a:t>
            </a:r>
            <a:r>
              <a:rPr lang="en-US" sz="18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// end main</a:t>
            </a:r>
          </a:p>
          <a:p>
            <a:pPr marL="0" indent="0">
              <a:buNone/>
            </a:pP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xmlns="" val="112817350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103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fld id="{8513D837-105B-437E-8CD7-2E53C9EFD371}" type="slidenum">
              <a:rPr lang="en-US" sz="1400"/>
              <a:pPr/>
              <a:t>33</a:t>
            </a:fld>
            <a:endParaRPr lang="en-US" sz="1400"/>
          </a:p>
        </p:txBody>
      </p:sp>
      <p:sp>
        <p:nvSpPr>
          <p:cNvPr id="50180" name="Rectangle 4"/>
          <p:cNvSpPr>
            <a:spLocks noChangeArrowheads="1"/>
          </p:cNvSpPr>
          <p:nvPr/>
        </p:nvSpPr>
        <p:spPr bwMode="auto">
          <a:xfrm>
            <a:off x="609599" y="724678"/>
            <a:ext cx="6919913" cy="4191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tIns="182880" bIns="182880"/>
          <a:lstStyle/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 dirty="0">
                <a:latin typeface="Courier New" pitchFamily="49" charset="0"/>
              </a:rPr>
              <a:t> 1    January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 dirty="0">
                <a:latin typeface="Courier New" pitchFamily="49" charset="0"/>
              </a:rPr>
              <a:t> 2   February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 dirty="0">
                <a:latin typeface="Courier New" pitchFamily="49" charset="0"/>
              </a:rPr>
              <a:t> 3      March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 dirty="0">
                <a:latin typeface="Courier New" pitchFamily="49" charset="0"/>
              </a:rPr>
              <a:t> 4      April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 dirty="0">
                <a:latin typeface="Courier New" pitchFamily="49" charset="0"/>
              </a:rPr>
              <a:t> 5        May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 dirty="0">
                <a:latin typeface="Courier New" pitchFamily="49" charset="0"/>
              </a:rPr>
              <a:t> 6       June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 dirty="0">
                <a:latin typeface="Courier New" pitchFamily="49" charset="0"/>
              </a:rPr>
              <a:t> 7       July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 dirty="0">
                <a:latin typeface="Courier New" pitchFamily="49" charset="0"/>
              </a:rPr>
              <a:t> 8     August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 dirty="0">
                <a:latin typeface="Courier New" pitchFamily="49" charset="0"/>
              </a:rPr>
              <a:t> 9  September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 dirty="0">
                <a:latin typeface="Courier New" pitchFamily="49" charset="0"/>
              </a:rPr>
              <a:t>10    October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 dirty="0">
                <a:latin typeface="Courier New" pitchFamily="49" charset="0"/>
              </a:rPr>
              <a:t>11   November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 dirty="0">
                <a:latin typeface="Courier New" pitchFamily="49" charset="0"/>
              </a:rPr>
              <a:t>12   December</a:t>
            </a:r>
          </a:p>
        </p:txBody>
      </p:sp>
      <p:graphicFrame>
        <p:nvGraphicFramePr>
          <p:cNvPr id="50181" name="Object 5"/>
          <p:cNvGraphicFramePr>
            <a:graphicFrameLocks/>
          </p:cNvGraphicFramePr>
          <p:nvPr/>
        </p:nvGraphicFramePr>
        <p:xfrm>
          <a:off x="0" y="0"/>
          <a:ext cx="6823075" cy="941388"/>
        </p:xfrm>
        <a:graphic>
          <a:graphicData uri="http://schemas.openxmlformats.org/presentationml/2006/ole">
            <p:oleObj spid="_x0000_s21514" name="Document" r:id="rId3" imgW="6920484" imgH="963168" progId="Word.Document.8">
              <p:embed/>
            </p:oleObj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09600" y="228600"/>
            <a:ext cx="373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Output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1825599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3200" dirty="0" smtClean="0">
                <a:solidFill>
                  <a:srgbClr val="0000FF"/>
                </a:solidFill>
              </a:rPr>
              <a:t>Valid Operations on Unions</a:t>
            </a:r>
            <a:endParaRPr lang="en-US" sz="3200" dirty="0">
              <a:solidFill>
                <a:srgbClr val="0000FF"/>
              </a:solidFill>
            </a:endParaRPr>
          </a:p>
        </p:txBody>
      </p:sp>
      <p:sp>
        <p:nvSpPr>
          <p:cNvPr id="23556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990600"/>
            <a:ext cx="8229600" cy="1905000"/>
          </a:xfrm>
        </p:spPr>
        <p:txBody>
          <a:bodyPr>
            <a:normAutofit/>
          </a:bodyPr>
          <a:lstStyle/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Assignment to union of same type:  =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Taking address</a:t>
            </a:r>
            <a:r>
              <a:rPr lang="en-US" sz="2400" dirty="0"/>
              <a:t> </a:t>
            </a:r>
            <a:r>
              <a:rPr lang="en-US" sz="2400" dirty="0" smtClean="0"/>
              <a:t>(&amp;) of a union variable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Accessing union members using (.)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Accessing members using pointers (-&gt;)</a:t>
            </a:r>
          </a:p>
          <a:p>
            <a:pPr lvl="1">
              <a:buFont typeface="Arial" pitchFamily="34" charset="0"/>
              <a:buChar char="•"/>
            </a:pPr>
            <a:endParaRPr lang="en-US" sz="2400" dirty="0" smtClean="0"/>
          </a:p>
        </p:txBody>
      </p:sp>
      <p:sp>
        <p:nvSpPr>
          <p:cNvPr id="2355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fld id="{C2DA58E1-717B-4577-8FF3-797F07E110EC}" type="slidenum">
              <a:rPr lang="en-US" sz="1400">
                <a:solidFill>
                  <a:schemeClr val="tx1"/>
                </a:solidFill>
              </a:rPr>
              <a:pPr/>
              <a:t>4</a:t>
            </a:fld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 txBox="1">
            <a:spLocks noChangeArrowheads="1"/>
          </p:cNvSpPr>
          <p:nvPr/>
        </p:nvSpPr>
        <p:spPr>
          <a:xfrm>
            <a:off x="457200" y="3162300"/>
            <a:ext cx="8229600" cy="571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dirty="0" smtClean="0">
                <a:solidFill>
                  <a:srgbClr val="0000FF"/>
                </a:solidFill>
              </a:rPr>
              <a:t>Invalid Operations on Unions</a:t>
            </a:r>
            <a:endParaRPr lang="en-US" sz="3200" dirty="0">
              <a:solidFill>
                <a:srgbClr val="0000FF"/>
              </a:solidFill>
            </a:endParaRPr>
          </a:p>
        </p:txBody>
      </p:sp>
      <p:sp>
        <p:nvSpPr>
          <p:cNvPr id="6" name="Rectangle 5"/>
          <p:cNvSpPr txBox="1">
            <a:spLocks noChangeArrowheads="1"/>
          </p:cNvSpPr>
          <p:nvPr/>
        </p:nvSpPr>
        <p:spPr>
          <a:xfrm>
            <a:off x="609600" y="3733800"/>
            <a:ext cx="8229600" cy="1905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Unions may NOT be compared using (==) and (!=) for the same reasons that structures cannot be compared.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Comparing unions is a ‘syntax error’.</a:t>
            </a:r>
          </a:p>
          <a:p>
            <a:pPr lvl="1">
              <a:buFont typeface="Arial" pitchFamily="34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1623682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Union may be initialized with a value of the same type as the first union member. For example,</a:t>
            </a:r>
          </a:p>
          <a:p>
            <a:pPr marL="400050" lvl="1" indent="0">
              <a:buNone/>
            </a:pPr>
            <a:r>
              <a:rPr lang="en-US" sz="2000" dirty="0" smtClean="0"/>
              <a:t>	</a:t>
            </a:r>
            <a:r>
              <a:rPr lang="en-US" sz="2400" dirty="0" smtClean="0"/>
              <a:t>union Number value = { 10 };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400" dirty="0"/>
              <a:t>Above initialization of union variable is valid because the union is initialized with an </a:t>
            </a:r>
            <a:r>
              <a:rPr lang="en-US" sz="2400" dirty="0" err="1"/>
              <a:t>int</a:t>
            </a:r>
            <a:r>
              <a:rPr lang="en-US" sz="2400" dirty="0"/>
              <a:t> which is the same type as the first union member</a:t>
            </a:r>
            <a:r>
              <a:rPr lang="en-US" sz="2400" dirty="0" smtClean="0"/>
              <a:t>.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400" dirty="0" smtClean="0"/>
              <a:t>But, the following declaration would truncate the floating-point part of the value.</a:t>
            </a:r>
          </a:p>
          <a:p>
            <a:pPr marL="400050" lvl="1" indent="0">
              <a:buNone/>
            </a:pPr>
            <a:r>
              <a:rPr lang="en-US" sz="2000" dirty="0" smtClean="0"/>
              <a:t>	</a:t>
            </a:r>
            <a:r>
              <a:rPr lang="en-US" sz="2400" dirty="0" smtClean="0"/>
              <a:t>union </a:t>
            </a:r>
            <a:r>
              <a:rPr lang="en-US" sz="2400" dirty="0"/>
              <a:t>Number value = </a:t>
            </a:r>
            <a:r>
              <a:rPr lang="en-US" sz="2400" dirty="0" smtClean="0"/>
              <a:t>{ 10.4 };</a:t>
            </a:r>
          </a:p>
          <a:p>
            <a:pPr marL="339725" lvl="1" indent="-339725">
              <a:buFont typeface="Arial" pitchFamily="34" charset="0"/>
              <a:buChar char="•"/>
            </a:pPr>
            <a:r>
              <a:rPr lang="en-US" sz="2400" dirty="0" smtClean="0"/>
              <a:t>It will also produce a warning from the compiler.</a:t>
            </a:r>
            <a:endParaRPr lang="en-US" sz="2400" dirty="0"/>
          </a:p>
          <a:p>
            <a:pPr marL="342900" lvl="1" indent="-342900">
              <a:buFont typeface="Arial" pitchFamily="34" charset="0"/>
              <a:buChar char="•"/>
            </a:pPr>
            <a:endParaRPr lang="en-US" sz="240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3200" dirty="0" smtClean="0">
                <a:solidFill>
                  <a:srgbClr val="0000FF"/>
                </a:solidFill>
              </a:rPr>
              <a:t>Initializing Unions in Declarations</a:t>
            </a:r>
            <a:endParaRPr lang="en-US" sz="32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62996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2"/>
          <p:cNvSpPr txBox="1"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dirty="0" smtClean="0">
                <a:solidFill>
                  <a:srgbClr val="0000FF"/>
                </a:solidFill>
              </a:rPr>
              <a:t>Demonstrating Unions</a:t>
            </a:r>
            <a:endParaRPr lang="en-US" sz="3200" dirty="0">
              <a:solidFill>
                <a:srgbClr val="0000FF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04800" y="609600"/>
            <a:ext cx="8229600" cy="6019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b="1" dirty="0">
                <a:solidFill>
                  <a:srgbClr val="00B050"/>
                </a:solidFill>
              </a:rPr>
              <a:t>// Fig. 10.5: fig10_05.c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00B050"/>
                </a:solidFill>
              </a:rPr>
              <a:t>// Displaying the value of a union in both member data types</a:t>
            </a:r>
          </a:p>
          <a:p>
            <a:pPr marL="0" indent="0">
              <a:buNone/>
            </a:pPr>
            <a:r>
              <a:rPr lang="en-US" sz="1800" dirty="0"/>
              <a:t>#include &lt;</a:t>
            </a:r>
            <a:r>
              <a:rPr lang="en-US" sz="1800" dirty="0" err="1"/>
              <a:t>stdio.h</a:t>
            </a:r>
            <a:r>
              <a:rPr lang="en-US" sz="1800" dirty="0"/>
              <a:t>&gt;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00B050"/>
                </a:solidFill>
              </a:rPr>
              <a:t> </a:t>
            </a:r>
            <a:r>
              <a:rPr lang="en-US" sz="1800" b="1" dirty="0" smtClean="0">
                <a:solidFill>
                  <a:srgbClr val="00B050"/>
                </a:solidFill>
              </a:rPr>
              <a:t>// </a:t>
            </a:r>
            <a:r>
              <a:rPr lang="en-US" sz="1800" b="1" dirty="0">
                <a:solidFill>
                  <a:srgbClr val="00B050"/>
                </a:solidFill>
              </a:rPr>
              <a:t>number union definition</a:t>
            </a:r>
          </a:p>
          <a:p>
            <a:pPr marL="400050" lvl="1" indent="0">
              <a:buNone/>
            </a:pPr>
            <a:r>
              <a:rPr lang="en-US" sz="1800" dirty="0"/>
              <a:t>union number {               </a:t>
            </a:r>
          </a:p>
          <a:p>
            <a:pPr marL="400050" lvl="1" indent="0">
              <a:buNone/>
            </a:pPr>
            <a:r>
              <a:rPr lang="en-US" sz="1800" dirty="0"/>
              <a:t>   </a:t>
            </a:r>
            <a:r>
              <a:rPr lang="en-US" sz="1800" dirty="0" err="1"/>
              <a:t>int</a:t>
            </a:r>
            <a:r>
              <a:rPr lang="en-US" sz="1800" dirty="0"/>
              <a:t> x;                    </a:t>
            </a:r>
          </a:p>
          <a:p>
            <a:pPr marL="400050" lvl="1" indent="0">
              <a:buNone/>
            </a:pPr>
            <a:r>
              <a:rPr lang="en-US" sz="1800" dirty="0"/>
              <a:t>   double y;                 </a:t>
            </a:r>
          </a:p>
          <a:p>
            <a:pPr marL="400050" lvl="1" indent="0">
              <a:buNone/>
            </a:pPr>
            <a:r>
              <a:rPr lang="en-US" sz="1800" dirty="0"/>
              <a:t>}; </a:t>
            </a:r>
            <a:r>
              <a:rPr lang="en-US" sz="1800" dirty="0">
                <a:solidFill>
                  <a:srgbClr val="00B050"/>
                </a:solidFill>
              </a:rPr>
              <a:t>// end union number    </a:t>
            </a:r>
          </a:p>
          <a:p>
            <a:pPr marL="0" indent="0">
              <a:buNone/>
            </a:pPr>
            <a:r>
              <a:rPr lang="en-US" sz="1800" dirty="0"/>
              <a:t> </a:t>
            </a:r>
            <a:r>
              <a:rPr lang="en-US" sz="1800" dirty="0" err="1" smtClean="0"/>
              <a:t>int</a:t>
            </a:r>
            <a:r>
              <a:rPr lang="en-US" sz="1800" dirty="0" smtClean="0"/>
              <a:t> </a:t>
            </a:r>
            <a:r>
              <a:rPr lang="en-US" sz="1800" dirty="0"/>
              <a:t>main( void )</a:t>
            </a:r>
          </a:p>
          <a:p>
            <a:pPr marL="0" indent="0">
              <a:buNone/>
            </a:pPr>
            <a:r>
              <a:rPr lang="en-US" sz="1800" dirty="0"/>
              <a:t>{ </a:t>
            </a:r>
          </a:p>
          <a:p>
            <a:pPr marL="0" indent="0">
              <a:buNone/>
            </a:pPr>
            <a:r>
              <a:rPr lang="en-US" sz="1800" dirty="0"/>
              <a:t>   union number value; </a:t>
            </a:r>
            <a:r>
              <a:rPr lang="en-US" sz="1800" dirty="0">
                <a:solidFill>
                  <a:srgbClr val="00B050"/>
                </a:solidFill>
              </a:rPr>
              <a:t>// define union variable</a:t>
            </a:r>
          </a:p>
          <a:p>
            <a:pPr marL="0" indent="0">
              <a:buNone/>
            </a:pPr>
            <a:r>
              <a:rPr lang="en-US" sz="1800" dirty="0"/>
              <a:t>   </a:t>
            </a:r>
            <a:r>
              <a:rPr lang="en-US" sz="1800" dirty="0" smtClean="0"/>
              <a:t>   </a:t>
            </a:r>
            <a:r>
              <a:rPr lang="en-US" sz="1800" dirty="0" err="1"/>
              <a:t>value.x</a:t>
            </a:r>
            <a:r>
              <a:rPr lang="en-US" sz="1800" dirty="0"/>
              <a:t> = 100; // put an integer into the union</a:t>
            </a:r>
          </a:p>
          <a:p>
            <a:pPr marL="0" indent="0">
              <a:buNone/>
            </a:pPr>
            <a:r>
              <a:rPr lang="en-US" sz="1800" dirty="0"/>
              <a:t>   </a:t>
            </a:r>
            <a:r>
              <a:rPr lang="en-US" sz="1800" dirty="0" err="1"/>
              <a:t>printf</a:t>
            </a:r>
            <a:r>
              <a:rPr lang="en-US" sz="1800" dirty="0"/>
              <a:t>( "%s\</a:t>
            </a:r>
            <a:r>
              <a:rPr lang="en-US" sz="1800" dirty="0" err="1"/>
              <a:t>n%s</a:t>
            </a:r>
            <a:r>
              <a:rPr lang="en-US" sz="1800" dirty="0"/>
              <a:t>\</a:t>
            </a:r>
            <a:r>
              <a:rPr lang="en-US" sz="1800" dirty="0" err="1"/>
              <a:t>n%s</a:t>
            </a:r>
            <a:r>
              <a:rPr lang="en-US" sz="1800" dirty="0"/>
              <a:t>\n  %d\n\</a:t>
            </a:r>
            <a:r>
              <a:rPr lang="en-US" sz="1800" dirty="0" err="1"/>
              <a:t>n%s</a:t>
            </a:r>
            <a:r>
              <a:rPr lang="en-US" sz="1800" dirty="0"/>
              <a:t>\n  %f\n\n\n",</a:t>
            </a:r>
          </a:p>
          <a:p>
            <a:pPr marL="0" indent="0">
              <a:buNone/>
            </a:pPr>
            <a:r>
              <a:rPr lang="en-US" sz="1800" dirty="0"/>
              <a:t>      "Put 100 in the integer member", </a:t>
            </a:r>
          </a:p>
          <a:p>
            <a:pPr marL="0" indent="0">
              <a:buNone/>
            </a:pPr>
            <a:r>
              <a:rPr lang="en-US" sz="1800" dirty="0"/>
              <a:t>      "and print both members.",</a:t>
            </a:r>
          </a:p>
          <a:p>
            <a:pPr marL="0" indent="0">
              <a:buNone/>
            </a:pPr>
            <a:r>
              <a:rPr lang="en-US" sz="1800" dirty="0"/>
              <a:t>      "</a:t>
            </a:r>
            <a:r>
              <a:rPr lang="en-US" sz="1800" dirty="0" err="1"/>
              <a:t>int</a:t>
            </a:r>
            <a:r>
              <a:rPr lang="en-US" sz="1800" dirty="0"/>
              <a:t>:", </a:t>
            </a:r>
            <a:r>
              <a:rPr lang="en-US" sz="1800" dirty="0" err="1"/>
              <a:t>value.x</a:t>
            </a:r>
            <a:r>
              <a:rPr lang="en-US" sz="1800" dirty="0"/>
              <a:t>, </a:t>
            </a:r>
          </a:p>
          <a:p>
            <a:pPr marL="0" indent="0">
              <a:buNone/>
            </a:pPr>
            <a:r>
              <a:rPr lang="en-US" sz="1800" dirty="0"/>
              <a:t>      "double:", </a:t>
            </a:r>
            <a:r>
              <a:rPr lang="en-US" sz="1800" dirty="0" err="1"/>
              <a:t>value.y</a:t>
            </a:r>
            <a:r>
              <a:rPr lang="en-US" sz="1800" dirty="0"/>
              <a:t> );</a:t>
            </a:r>
          </a:p>
          <a:p>
            <a:pPr marL="0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xmlns="" val="1256061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12192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sz="2000" dirty="0" err="1"/>
              <a:t>value.y</a:t>
            </a:r>
            <a:r>
              <a:rPr lang="en-US" sz="2000" dirty="0"/>
              <a:t> = 100.0; </a:t>
            </a:r>
            <a:r>
              <a:rPr lang="en-US" sz="2000" dirty="0">
                <a:solidFill>
                  <a:srgbClr val="00B050"/>
                </a:solidFill>
              </a:rPr>
              <a:t>// put a double into the same union</a:t>
            </a:r>
          </a:p>
          <a:p>
            <a:pPr marL="0" indent="0">
              <a:buNone/>
            </a:pPr>
            <a:r>
              <a:rPr lang="en-US" sz="2000" dirty="0"/>
              <a:t>   </a:t>
            </a:r>
            <a:r>
              <a:rPr lang="en-US" sz="2000" dirty="0" err="1"/>
              <a:t>printf</a:t>
            </a:r>
            <a:r>
              <a:rPr lang="en-US" sz="2000" dirty="0"/>
              <a:t>( "%s\</a:t>
            </a:r>
            <a:r>
              <a:rPr lang="en-US" sz="2000" dirty="0" err="1"/>
              <a:t>n%s</a:t>
            </a:r>
            <a:r>
              <a:rPr lang="en-US" sz="2000" dirty="0"/>
              <a:t>\</a:t>
            </a:r>
            <a:r>
              <a:rPr lang="en-US" sz="2000" dirty="0" err="1"/>
              <a:t>n%s</a:t>
            </a:r>
            <a:r>
              <a:rPr lang="en-US" sz="2000" dirty="0"/>
              <a:t>\n  %d\n\</a:t>
            </a:r>
            <a:r>
              <a:rPr lang="en-US" sz="2000" dirty="0" err="1"/>
              <a:t>n%s</a:t>
            </a:r>
            <a:r>
              <a:rPr lang="en-US" sz="2000" dirty="0"/>
              <a:t>\n  %f\n",</a:t>
            </a:r>
          </a:p>
          <a:p>
            <a:pPr marL="0" indent="0">
              <a:buNone/>
            </a:pPr>
            <a:r>
              <a:rPr lang="en-US" sz="2000" dirty="0"/>
              <a:t>      "Put 100.0 in the floating member",</a:t>
            </a:r>
          </a:p>
          <a:p>
            <a:pPr marL="0" indent="0">
              <a:buNone/>
            </a:pPr>
            <a:r>
              <a:rPr lang="en-US" sz="2000" dirty="0"/>
              <a:t>      "and print both members.",</a:t>
            </a:r>
          </a:p>
          <a:p>
            <a:pPr marL="0" indent="0">
              <a:buNone/>
            </a:pPr>
            <a:r>
              <a:rPr lang="en-US" sz="2000" dirty="0"/>
              <a:t>      "</a:t>
            </a:r>
            <a:r>
              <a:rPr lang="en-US" sz="2000" dirty="0" err="1"/>
              <a:t>int</a:t>
            </a:r>
            <a:r>
              <a:rPr lang="en-US" sz="2000" dirty="0"/>
              <a:t>:", </a:t>
            </a:r>
            <a:r>
              <a:rPr lang="en-US" sz="2000" dirty="0" err="1"/>
              <a:t>value.x</a:t>
            </a:r>
            <a:r>
              <a:rPr lang="en-US" sz="2000" dirty="0"/>
              <a:t>, </a:t>
            </a:r>
          </a:p>
          <a:p>
            <a:pPr marL="0" indent="0">
              <a:buNone/>
            </a:pPr>
            <a:r>
              <a:rPr lang="en-US" sz="2000" dirty="0"/>
              <a:t>      "double:", </a:t>
            </a:r>
            <a:r>
              <a:rPr lang="en-US" sz="2000" dirty="0" err="1"/>
              <a:t>value.y</a:t>
            </a:r>
            <a:r>
              <a:rPr lang="en-US" sz="2000" dirty="0"/>
              <a:t> );</a:t>
            </a:r>
          </a:p>
          <a:p>
            <a:pPr marL="0" indent="0">
              <a:buNone/>
            </a:pPr>
            <a:r>
              <a:rPr lang="en-US" sz="2000" dirty="0"/>
              <a:t>} </a:t>
            </a:r>
            <a:r>
              <a:rPr lang="en-US" sz="2000" b="1" dirty="0">
                <a:solidFill>
                  <a:srgbClr val="00B050"/>
                </a:solidFill>
              </a:rPr>
              <a:t>// end main</a:t>
            </a:r>
          </a:p>
          <a:p>
            <a:pPr marL="0" indent="0">
              <a:buNone/>
            </a:pPr>
            <a:r>
              <a:rPr lang="en-US" sz="2000" dirty="0"/>
              <a:t> </a:t>
            </a:r>
          </a:p>
        </p:txBody>
      </p:sp>
      <p:sp>
        <p:nvSpPr>
          <p:cNvPr id="6" name="Rectangle 42"/>
          <p:cNvSpPr txBox="1"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dirty="0" smtClean="0">
                <a:solidFill>
                  <a:srgbClr val="0000FF"/>
                </a:solidFill>
              </a:rPr>
              <a:t>Demonstrating Unions</a:t>
            </a:r>
            <a:endParaRPr lang="en-US" sz="32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899933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pPr algn="l"/>
            <a:r>
              <a:rPr lang="en-US" sz="2800" dirty="0" smtClean="0">
                <a:solidFill>
                  <a:srgbClr val="0000FF"/>
                </a:solidFill>
              </a:rPr>
              <a:t>Output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8229600" cy="4525963"/>
          </a:xfrm>
          <a:solidFill>
            <a:schemeClr val="bg1">
              <a:lumMod val="95000"/>
            </a:schemeClr>
          </a:solidFill>
        </p:spPr>
        <p:txBody>
          <a:bodyPr>
            <a:normAutofit lnSpcReduction="10000"/>
          </a:bodyPr>
          <a:lstStyle/>
          <a:p>
            <a:pPr marL="0" indent="0">
              <a:spcBef>
                <a:spcPct val="0"/>
              </a:spcBef>
              <a:buNone/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2400" dirty="0" smtClean="0">
                <a:latin typeface="+mj-lt"/>
              </a:rPr>
              <a:t>Put a value in the integer member</a:t>
            </a:r>
          </a:p>
          <a:p>
            <a:pPr marL="0" indent="0">
              <a:spcBef>
                <a:spcPct val="0"/>
              </a:spcBef>
              <a:buNone/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2400" dirty="0" smtClean="0">
                <a:latin typeface="+mj-lt"/>
              </a:rPr>
              <a:t>and print both members.</a:t>
            </a:r>
          </a:p>
          <a:p>
            <a:pPr marL="0" indent="0">
              <a:spcBef>
                <a:spcPct val="0"/>
              </a:spcBef>
              <a:buNone/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2400" dirty="0" err="1" smtClean="0">
                <a:latin typeface="+mj-lt"/>
              </a:rPr>
              <a:t>int</a:t>
            </a:r>
            <a:r>
              <a:rPr lang="en-US" sz="2400" dirty="0" smtClean="0">
                <a:latin typeface="+mj-lt"/>
              </a:rPr>
              <a:t>:   100</a:t>
            </a:r>
          </a:p>
          <a:p>
            <a:pPr marL="0" indent="0">
              <a:spcBef>
                <a:spcPct val="0"/>
              </a:spcBef>
              <a:buNone/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2400" dirty="0" smtClean="0">
                <a:latin typeface="+mj-lt"/>
              </a:rPr>
              <a:t>double:</a:t>
            </a:r>
          </a:p>
          <a:p>
            <a:pPr marL="0" indent="0">
              <a:spcBef>
                <a:spcPct val="0"/>
              </a:spcBef>
              <a:buNone/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2400" dirty="0" smtClean="0">
                <a:latin typeface="+mj-lt"/>
              </a:rPr>
              <a:t>92559592117433136000000000000000000000000000000000000000000000.000000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spcBef>
                <a:spcPct val="0"/>
              </a:spcBef>
              <a:buNone/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2400" dirty="0">
                <a:latin typeface="+mj-lt"/>
              </a:rPr>
              <a:t>Put a value in the floating member</a:t>
            </a:r>
          </a:p>
          <a:p>
            <a:pPr marL="0" indent="0">
              <a:spcBef>
                <a:spcPct val="0"/>
              </a:spcBef>
              <a:buNone/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2400" dirty="0">
                <a:latin typeface="+mj-lt"/>
              </a:rPr>
              <a:t>and print both members.</a:t>
            </a:r>
          </a:p>
          <a:p>
            <a:pPr marL="0" indent="0">
              <a:spcBef>
                <a:spcPct val="0"/>
              </a:spcBef>
              <a:buNone/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2400" dirty="0" err="1">
                <a:latin typeface="+mj-lt"/>
              </a:rPr>
              <a:t>int</a:t>
            </a:r>
            <a:r>
              <a:rPr lang="en-US" sz="2400" dirty="0">
                <a:latin typeface="+mj-lt"/>
              </a:rPr>
              <a:t>:   0</a:t>
            </a:r>
          </a:p>
          <a:p>
            <a:pPr marL="0" indent="0">
              <a:spcBef>
                <a:spcPct val="0"/>
              </a:spcBef>
              <a:buNone/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2400" dirty="0">
                <a:latin typeface="+mj-lt"/>
              </a:rPr>
              <a:t>double:</a:t>
            </a:r>
          </a:p>
          <a:p>
            <a:pPr marL="0" indent="0">
              <a:spcBef>
                <a:spcPct val="0"/>
              </a:spcBef>
              <a:buNone/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2400" dirty="0">
                <a:latin typeface="+mj-lt"/>
              </a:rPr>
              <a:t>100.000000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342359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4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3200" dirty="0">
                <a:solidFill>
                  <a:srgbClr val="0000FF"/>
                </a:solidFill>
              </a:rPr>
              <a:t>Bitwise Operators</a:t>
            </a:r>
          </a:p>
        </p:txBody>
      </p:sp>
      <p:sp>
        <p:nvSpPr>
          <p:cNvPr id="26628" name="Rectangle 43"/>
          <p:cNvSpPr>
            <a:spLocks noGrp="1" noChangeArrowheads="1"/>
          </p:cNvSpPr>
          <p:nvPr>
            <p:ph idx="1"/>
          </p:nvPr>
        </p:nvSpPr>
        <p:spPr>
          <a:xfrm>
            <a:off x="685800" y="1066800"/>
            <a:ext cx="7772400" cy="1371600"/>
          </a:xfrm>
        </p:spPr>
        <p:txBody>
          <a:bodyPr>
            <a:normAutofit fontScale="77500" lnSpcReduction="20000"/>
          </a:bodyPr>
          <a:lstStyle/>
          <a:p>
            <a:pPr eaLnBrk="1" hangingPunct="1"/>
            <a:r>
              <a:rPr lang="en-US" smtClean="0"/>
              <a:t>All data represented internally as sequences of bits</a:t>
            </a:r>
          </a:p>
          <a:p>
            <a:pPr lvl="1" eaLnBrk="1" hangingPunct="1"/>
            <a:r>
              <a:rPr lang="en-US" smtClean="0"/>
              <a:t>Each bit can be either </a:t>
            </a:r>
            <a:r>
              <a:rPr lang="en-US" sz="2000" smtClean="0">
                <a:latin typeface="Lucida Console" pitchFamily="49" charset="0"/>
              </a:rPr>
              <a:t>0</a:t>
            </a:r>
            <a:r>
              <a:rPr lang="en-US" smtClean="0"/>
              <a:t> or </a:t>
            </a:r>
            <a:r>
              <a:rPr lang="en-US" sz="2000" smtClean="0">
                <a:latin typeface="Lucida Console" pitchFamily="49" charset="0"/>
              </a:rPr>
              <a:t>1</a:t>
            </a:r>
            <a:r>
              <a:rPr lang="en-US" smtClean="0"/>
              <a:t> </a:t>
            </a:r>
          </a:p>
          <a:p>
            <a:pPr lvl="1" eaLnBrk="1" hangingPunct="1"/>
            <a:r>
              <a:rPr lang="en-US" smtClean="0"/>
              <a:t>Sequence of 8 bits forms a byte</a:t>
            </a:r>
          </a:p>
        </p:txBody>
      </p:sp>
      <p:sp>
        <p:nvSpPr>
          <p:cNvPr id="2662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fld id="{4BDAC433-9496-4C71-8E36-1BCE095D6624}" type="slidenum">
              <a:rPr lang="en-US" sz="1400">
                <a:solidFill>
                  <a:schemeClr val="tx1"/>
                </a:solidFill>
              </a:rPr>
              <a:pPr/>
              <a:t>9</a:t>
            </a:fld>
            <a:endParaRPr lang="en-US" sz="1400">
              <a:solidFill>
                <a:schemeClr val="tx1"/>
              </a:solidFill>
            </a:endParaRPr>
          </a:p>
        </p:txBody>
      </p:sp>
      <p:graphicFrame>
        <p:nvGraphicFramePr>
          <p:cNvPr id="26629" name="Object 4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50522393"/>
              </p:ext>
            </p:extLst>
          </p:nvPr>
        </p:nvGraphicFramePr>
        <p:xfrm>
          <a:off x="685800" y="2133600"/>
          <a:ext cx="7543800" cy="4491037"/>
        </p:xfrm>
        <a:graphic>
          <a:graphicData uri="http://schemas.openxmlformats.org/presentationml/2006/ole">
            <p:oleObj spid="_x0000_s3083" name="Document" r:id="rId3" imgW="6315850" imgH="3752443" progId="Word.Document.8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4040903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274</TotalTime>
  <Words>1643</Words>
  <Application>Microsoft Office PowerPoint</Application>
  <PresentationFormat>On-screen Show (4:3)</PresentationFormat>
  <Paragraphs>415</Paragraphs>
  <Slides>33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5" baseType="lpstr">
      <vt:lpstr>Office Theme</vt:lpstr>
      <vt:lpstr>Document</vt:lpstr>
      <vt:lpstr>CSC141- Introduction to Computer Programming</vt:lpstr>
      <vt:lpstr>Unions : Introduction</vt:lpstr>
      <vt:lpstr>Union Declarations</vt:lpstr>
      <vt:lpstr>Valid Operations on Unions</vt:lpstr>
      <vt:lpstr>Initializing Unions in Declarations</vt:lpstr>
      <vt:lpstr>Demonstrating Unions</vt:lpstr>
      <vt:lpstr>Demonstrating Unions</vt:lpstr>
      <vt:lpstr>Output</vt:lpstr>
      <vt:lpstr>Bitwise Operators</vt:lpstr>
      <vt:lpstr>Example: Bit Manipulation</vt:lpstr>
      <vt:lpstr>Example: Bit Manipulation</vt:lpstr>
      <vt:lpstr>Bitwise Operators</vt:lpstr>
      <vt:lpstr>Bitwise Operators</vt:lpstr>
      <vt:lpstr>Bitwise Operators</vt:lpstr>
      <vt:lpstr>Bitwise AND (&amp;) OR ( | ) exclusive or ( ^ )</vt:lpstr>
      <vt:lpstr>Bitwise AND (&amp;) OR ( | ) exclusive or ( ^ )</vt:lpstr>
      <vt:lpstr>Bitwise AND (&amp;) OR ( | ) exclusive or ( ^ )</vt:lpstr>
      <vt:lpstr>Bitwise AND (&amp;) OR ( | ) exclusive or ( ^ )</vt:lpstr>
      <vt:lpstr>Slide 19</vt:lpstr>
      <vt:lpstr>Bitwise shift left ( &lt;&lt; ) and shift right ( &gt;&gt; )</vt:lpstr>
      <vt:lpstr>Bitwise shift left ( &lt;&lt; ) and shift right ( &gt;&gt; )</vt:lpstr>
      <vt:lpstr>Slide 22</vt:lpstr>
      <vt:lpstr>Bitwise Operators</vt:lpstr>
      <vt:lpstr>Bitwise Operators</vt:lpstr>
      <vt:lpstr>Bit Fields</vt:lpstr>
      <vt:lpstr>Bit Fields</vt:lpstr>
      <vt:lpstr>Card shuffling Example using Bit-field</vt:lpstr>
      <vt:lpstr>Card shuffling Example using Bit-field</vt:lpstr>
      <vt:lpstr>Card shuffling Example using Bit-field</vt:lpstr>
      <vt:lpstr>Slide 30</vt:lpstr>
      <vt:lpstr>Enumeration Constants</vt:lpstr>
      <vt:lpstr>Example: using Enumeration Type</vt:lpstr>
      <vt:lpstr>Slide 33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CSC141- Introduction to Computer Programming</dc:title>
  <dc:creator>Home</dc:creator>
  <cp:lastModifiedBy>NTS</cp:lastModifiedBy>
  <cp:revision>19</cp:revision>
  <dcterms:created xsi:type="dcterms:W3CDTF">2012-06-25T14:07:38Z</dcterms:created>
  <dcterms:modified xsi:type="dcterms:W3CDTF">2012-06-26T10:59:57Z</dcterms:modified>
</cp:coreProperties>
</file>