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49" r:id="rId11"/>
    <p:sldId id="350" r:id="rId12"/>
    <p:sldId id="343" r:id="rId13"/>
    <p:sldId id="344" r:id="rId14"/>
    <p:sldId id="303" r:id="rId15"/>
    <p:sldId id="305" r:id="rId16"/>
    <p:sldId id="306" r:id="rId17"/>
    <p:sldId id="307" r:id="rId18"/>
    <p:sldId id="345" r:id="rId19"/>
    <p:sldId id="346" r:id="rId20"/>
    <p:sldId id="310" r:id="rId21"/>
    <p:sldId id="311" r:id="rId22"/>
    <p:sldId id="312" r:id="rId23"/>
    <p:sldId id="313" r:id="rId24"/>
    <p:sldId id="347" r:id="rId25"/>
    <p:sldId id="351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48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03BD6-428E-4AEE-927A-B6C2B4DD8DD1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9B2CC-991A-4C09-8CC4-495C381197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329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C3D1-6FBC-42B0-91ED-CB19156247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25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62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04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1403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9pPr>
          </a:lstStyle>
          <a:p>
            <a:pPr algn="ctr"/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9pPr>
          </a:lstStyle>
          <a:p>
            <a:pPr algn="ctr"/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sp>
        <p:nvSpPr>
          <p:cNvPr id="6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rot="5400000">
            <a:off x="7104063" y="76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6200000">
            <a:off x="7104063" y="457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6294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0" y="6400800"/>
            <a:ext cx="662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1"/>
                </a:solidFill>
                <a:latin typeface="Times New Roman" charset="0"/>
              </a:rPr>
              <a:t>© Copyright 1992–2004 by Deitel &amp; Associates, Inc. and Pearson Education Inc. All Rights Reserved</a:t>
            </a:r>
            <a:r>
              <a:rPr lang="en-US">
                <a:solidFill>
                  <a:schemeClr val="tx1"/>
                </a:solidFill>
                <a:latin typeface="AvantGarde" pitchFamily="34" charset="0"/>
              </a:rPr>
              <a:t>.</a:t>
            </a:r>
            <a:endParaRPr 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945313" y="762000"/>
            <a:ext cx="2122487" cy="5638800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AvantGarde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FFE5168-4B49-4A89-A009-FBB226CD2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73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3246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15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26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94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0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36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1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08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3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itel.com/Books/C/CHowtoProgram7e/tabid/3635/Default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381000"/>
            <a:ext cx="7566992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CSC141- Introduction to Computer Programming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9552" y="1988841"/>
            <a:ext cx="828092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MUMTAZ MUSTEHSAN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–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endParaRPr lang="en-US" sz="32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Lecture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lides: </a:t>
            </a:r>
          </a:p>
          <a:p>
            <a:pPr marL="0" indent="0">
              <a:buNone/>
            </a:pPr>
            <a:r>
              <a:rPr lang="en-US" sz="1800" b="1" u="sng" dirty="0" smtClean="0">
                <a:hlinkClick r:id="rId3"/>
              </a:rPr>
              <a:t>http</a:t>
            </a:r>
            <a:r>
              <a:rPr lang="en-US" sz="1800" b="1" u="sng" dirty="0">
                <a:hlinkClick r:id="rId3"/>
              </a:rPr>
              <a:t>://www.deitel.com/Books/C/CHowtoProgram7e/tabid/3635/Default.aspx</a:t>
            </a:r>
            <a:endParaRPr lang="en-US" sz="1800" b="1" dirty="0"/>
          </a:p>
          <a:p>
            <a:pPr marL="0" indent="0" algn="l">
              <a:buNone/>
            </a:pPr>
            <a:endParaRPr lang="en-US" sz="2000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Creating a Sequential Access File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600" dirty="0" smtClean="0"/>
              <a:t>C imposes no file structure</a:t>
            </a:r>
          </a:p>
          <a:p>
            <a:pPr lvl="1" eaLnBrk="1" hangingPunct="1"/>
            <a:r>
              <a:rPr lang="en-US" dirty="0" smtClean="0"/>
              <a:t>No notion of records in a file</a:t>
            </a:r>
          </a:p>
          <a:p>
            <a:pPr lvl="1" eaLnBrk="1" hangingPunct="1"/>
            <a:r>
              <a:rPr lang="en-US" dirty="0" smtClean="0"/>
              <a:t>Programmer must provide file structure</a:t>
            </a:r>
          </a:p>
          <a:p>
            <a:pPr eaLnBrk="1" hangingPunct="1"/>
            <a:r>
              <a:rPr lang="en-US" sz="2600" dirty="0" smtClean="0"/>
              <a:t>Creating a File</a:t>
            </a:r>
          </a:p>
          <a:p>
            <a:pPr lvl="1" eaLnBrk="1" hangingPunct="1"/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FILE *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cfPtr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;</a:t>
            </a:r>
          </a:p>
          <a:p>
            <a:pPr lvl="2" eaLnBrk="1" hangingPunct="1"/>
            <a:r>
              <a:rPr lang="en-US" dirty="0" smtClean="0"/>
              <a:t>Creates a </a:t>
            </a:r>
            <a:r>
              <a:rPr lang="en-US" sz="1800" dirty="0" smtClean="0">
                <a:latin typeface="Lucida Console" pitchFamily="49" charset="0"/>
              </a:rPr>
              <a:t>FILE</a:t>
            </a:r>
            <a:r>
              <a:rPr lang="en-US" dirty="0" smtClean="0"/>
              <a:t> pointer called </a:t>
            </a:r>
            <a:r>
              <a:rPr lang="en-US" sz="1800" dirty="0" err="1" smtClean="0">
                <a:latin typeface="Lucida Console" pitchFamily="49" charset="0"/>
              </a:rPr>
              <a:t>cfPtr</a:t>
            </a:r>
            <a:endParaRPr lang="en-US" sz="1800" dirty="0" smtClean="0">
              <a:latin typeface="Lucida Console" pitchFamily="49" charset="0"/>
            </a:endParaRPr>
          </a:p>
          <a:p>
            <a:pPr lvl="1" eaLnBrk="1" hangingPunct="1"/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cfPtr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=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fopen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(“clients.dat", “w”);</a:t>
            </a:r>
          </a:p>
          <a:p>
            <a:pPr lvl="2" eaLnBrk="1" hangingPunct="1"/>
            <a:r>
              <a:rPr lang="en-US" dirty="0" smtClean="0"/>
              <a:t>Function </a:t>
            </a:r>
            <a:r>
              <a:rPr lang="en-US" sz="1800" dirty="0" err="1" smtClean="0">
                <a:latin typeface="Lucida Console" pitchFamily="49" charset="0"/>
              </a:rPr>
              <a:t>fopen</a:t>
            </a:r>
            <a:r>
              <a:rPr lang="en-US" dirty="0" smtClean="0"/>
              <a:t> returns a </a:t>
            </a:r>
            <a:r>
              <a:rPr lang="en-US" sz="1800" dirty="0" smtClean="0">
                <a:latin typeface="Lucida Console" pitchFamily="49" charset="0"/>
              </a:rPr>
              <a:t>FILE</a:t>
            </a:r>
            <a:r>
              <a:rPr lang="en-US" dirty="0" smtClean="0"/>
              <a:t> pointer to file specified</a:t>
            </a:r>
          </a:p>
          <a:p>
            <a:pPr lvl="2" eaLnBrk="1" hangingPunct="1"/>
            <a:r>
              <a:rPr lang="en-US" dirty="0" smtClean="0"/>
              <a:t>Takes two arguments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file to open and file open mode</a:t>
            </a:r>
          </a:p>
          <a:p>
            <a:pPr lvl="2" eaLnBrk="1" hangingPunct="1"/>
            <a:r>
              <a:rPr lang="en-US" dirty="0" smtClean="0"/>
              <a:t>If open fails, </a:t>
            </a:r>
            <a:r>
              <a:rPr lang="en-US" sz="1800" dirty="0" smtClean="0">
                <a:latin typeface="Lucida Console" pitchFamily="49" charset="0"/>
              </a:rPr>
              <a:t>NULL</a:t>
            </a:r>
            <a:r>
              <a:rPr lang="en-US" dirty="0" smtClean="0"/>
              <a:t> returned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10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Creating a Sequential Access File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fprintf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Used to print to a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Like </a:t>
            </a:r>
            <a:r>
              <a:rPr lang="en-US" sz="1800" dirty="0" err="1" smtClean="0">
                <a:latin typeface="Lucida Console" pitchFamily="49" charset="0"/>
              </a:rPr>
              <a:t>printf</a:t>
            </a:r>
            <a:r>
              <a:rPr lang="en-US" dirty="0" smtClean="0"/>
              <a:t>, except first argument is a </a:t>
            </a:r>
            <a:r>
              <a:rPr lang="en-US" sz="1800" dirty="0" smtClean="0">
                <a:latin typeface="Lucida Console" pitchFamily="49" charset="0"/>
              </a:rPr>
              <a:t>FILE</a:t>
            </a:r>
            <a:r>
              <a:rPr lang="en-US" dirty="0" smtClean="0"/>
              <a:t> pointer (pointer to the file you want to print in)</a:t>
            </a:r>
            <a:endParaRPr lang="en-US" sz="1800" dirty="0" smtClean="0">
              <a:latin typeface="Lucida Console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feof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 </a:t>
            </a:r>
            <a:r>
              <a:rPr lang="en-US" sz="2000" i="1" dirty="0" smtClean="0">
                <a:solidFill>
                  <a:srgbClr val="0000FF"/>
                </a:solidFill>
                <a:latin typeface="Lucida Console" pitchFamily="49" charset="0"/>
              </a:rPr>
              <a:t>FILE</a:t>
            </a:r>
            <a:r>
              <a:rPr lang="en-US" i="1" dirty="0" smtClean="0">
                <a:solidFill>
                  <a:srgbClr val="0000FF"/>
                </a:solidFill>
              </a:rPr>
              <a:t> pointer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Returns true if end-of-file indicator (no more data to process) is set for the specified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fclose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Lucida Console" pitchFamily="49" charset="0"/>
              </a:rPr>
              <a:t>FILE</a:t>
            </a:r>
            <a:r>
              <a:rPr lang="en-US" i="1" dirty="0" smtClean="0">
                <a:solidFill>
                  <a:srgbClr val="0000FF"/>
                </a:solidFill>
              </a:rPr>
              <a:t> pointer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Closes specified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Performed automatically when program ends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Good practice to close files explicitly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Details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Programs may process no files, one file, or many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Each file must have a unique name and should have its own pointer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11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 Create a sequential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/>
              <a:t>* Fig. 11.3: fig11_03.c</a:t>
            </a:r>
          </a:p>
          <a:p>
            <a:r>
              <a:rPr lang="en-US" sz="3300" dirty="0" smtClean="0"/>
              <a:t>#</a:t>
            </a:r>
            <a:r>
              <a:rPr lang="en-US" sz="3300" dirty="0"/>
              <a:t>include &lt;</a:t>
            </a:r>
            <a:r>
              <a:rPr lang="en-US" sz="3300" dirty="0" err="1"/>
              <a:t>stdio.h</a:t>
            </a:r>
            <a:r>
              <a:rPr lang="en-US" sz="3300" dirty="0"/>
              <a:t>&gt;</a:t>
            </a:r>
          </a:p>
          <a:p>
            <a:r>
              <a:rPr lang="en-US" sz="3300" dirty="0" err="1" smtClean="0"/>
              <a:t>int</a:t>
            </a:r>
            <a:r>
              <a:rPr lang="en-US" sz="3300" dirty="0" smtClean="0"/>
              <a:t> </a:t>
            </a:r>
            <a:r>
              <a:rPr lang="en-US" sz="3300" dirty="0"/>
              <a:t>main( void )</a:t>
            </a:r>
          </a:p>
          <a:p>
            <a:r>
              <a:rPr lang="en-US" sz="3300" dirty="0"/>
              <a:t>{ </a:t>
            </a:r>
          </a:p>
          <a:p>
            <a:r>
              <a:rPr lang="en-US" sz="3300" dirty="0"/>
              <a:t>   </a:t>
            </a:r>
            <a:r>
              <a:rPr lang="en-US" sz="3300" dirty="0" err="1"/>
              <a:t>int</a:t>
            </a:r>
            <a:r>
              <a:rPr lang="en-US" sz="3300" dirty="0"/>
              <a:t> account; /* account number */</a:t>
            </a:r>
          </a:p>
          <a:p>
            <a:r>
              <a:rPr lang="en-US" sz="3300" dirty="0"/>
              <a:t>   char name[ 30 ]; /* account name */</a:t>
            </a:r>
          </a:p>
          <a:p>
            <a:r>
              <a:rPr lang="en-US" sz="3300" dirty="0"/>
              <a:t>   double balance; /* account balance */</a:t>
            </a:r>
          </a:p>
          <a:p>
            <a:endParaRPr lang="en-US" sz="3300" dirty="0"/>
          </a:p>
          <a:p>
            <a:r>
              <a:rPr lang="en-US" sz="3300" dirty="0"/>
              <a:t>   FILE *</a:t>
            </a:r>
            <a:r>
              <a:rPr lang="en-US" sz="3300" dirty="0" err="1"/>
              <a:t>cfPtr</a:t>
            </a:r>
            <a:r>
              <a:rPr lang="en-US" sz="3300" dirty="0"/>
              <a:t>; </a:t>
            </a:r>
            <a:r>
              <a:rPr lang="en-US" sz="3300" dirty="0">
                <a:solidFill>
                  <a:srgbClr val="00B050"/>
                </a:solidFill>
              </a:rPr>
              <a:t>/* </a:t>
            </a:r>
            <a:r>
              <a:rPr lang="en-US" sz="3300" dirty="0" err="1">
                <a:solidFill>
                  <a:srgbClr val="00B050"/>
                </a:solidFill>
              </a:rPr>
              <a:t>cfPtr</a:t>
            </a:r>
            <a:r>
              <a:rPr lang="en-US" sz="3300" dirty="0">
                <a:solidFill>
                  <a:srgbClr val="00B050"/>
                </a:solidFill>
              </a:rPr>
              <a:t> = clients.dat file pointer */</a:t>
            </a:r>
          </a:p>
          <a:p>
            <a:endParaRPr lang="en-US" sz="3300" dirty="0"/>
          </a:p>
          <a:p>
            <a:r>
              <a:rPr lang="en-US" sz="3300" dirty="0">
                <a:solidFill>
                  <a:srgbClr val="00B050"/>
                </a:solidFill>
              </a:rPr>
              <a:t>   /* </a:t>
            </a:r>
            <a:r>
              <a:rPr lang="en-US" sz="3300" dirty="0" err="1">
                <a:solidFill>
                  <a:srgbClr val="00B050"/>
                </a:solidFill>
              </a:rPr>
              <a:t>fopen</a:t>
            </a:r>
            <a:r>
              <a:rPr lang="en-US" sz="3300" dirty="0">
                <a:solidFill>
                  <a:srgbClr val="00B050"/>
                </a:solidFill>
              </a:rPr>
              <a:t> opens file. Exit program if unable to create file  */</a:t>
            </a:r>
          </a:p>
          <a:p>
            <a:r>
              <a:rPr lang="en-US" sz="3300" dirty="0"/>
              <a:t>   if ( ( </a:t>
            </a:r>
            <a:r>
              <a:rPr lang="en-US" sz="3300" dirty="0" err="1"/>
              <a:t>cfPtr</a:t>
            </a:r>
            <a:r>
              <a:rPr lang="en-US" sz="3300" dirty="0"/>
              <a:t> = </a:t>
            </a:r>
            <a:r>
              <a:rPr lang="en-US" sz="3300" dirty="0" err="1"/>
              <a:t>fopen</a:t>
            </a:r>
            <a:r>
              <a:rPr lang="en-US" sz="3300" dirty="0"/>
              <a:t>( "clients.dat", "w" ) ) == NULL ) {</a:t>
            </a:r>
          </a:p>
          <a:p>
            <a:r>
              <a:rPr lang="en-US" sz="3300" dirty="0"/>
              <a:t>      </a:t>
            </a:r>
            <a:r>
              <a:rPr lang="en-US" sz="3300" dirty="0" err="1"/>
              <a:t>printf</a:t>
            </a:r>
            <a:r>
              <a:rPr lang="en-US" sz="3300" dirty="0"/>
              <a:t>( "File could not be opened\n" );</a:t>
            </a:r>
          </a:p>
          <a:p>
            <a:r>
              <a:rPr lang="en-US" sz="3300" dirty="0"/>
              <a:t>   } </a:t>
            </a:r>
            <a:r>
              <a:rPr lang="en-US" sz="3300" dirty="0">
                <a:solidFill>
                  <a:srgbClr val="00B050"/>
                </a:solidFill>
              </a:rPr>
              <a:t>/* end if */</a:t>
            </a:r>
          </a:p>
          <a:p>
            <a:r>
              <a:rPr lang="en-US" sz="3300" dirty="0"/>
              <a:t>   else { </a:t>
            </a:r>
          </a:p>
          <a:p>
            <a:r>
              <a:rPr lang="en-US" sz="3300" dirty="0"/>
              <a:t>      </a:t>
            </a:r>
            <a:r>
              <a:rPr lang="en-US" sz="3300" dirty="0" err="1"/>
              <a:t>printf</a:t>
            </a:r>
            <a:r>
              <a:rPr lang="en-US" sz="3300" dirty="0"/>
              <a:t>( "Enter the account, name, and balance.\n" );</a:t>
            </a:r>
          </a:p>
          <a:p>
            <a:r>
              <a:rPr lang="en-US" sz="3300" dirty="0"/>
              <a:t>      </a:t>
            </a:r>
            <a:r>
              <a:rPr lang="en-US" sz="3300" dirty="0" err="1"/>
              <a:t>printf</a:t>
            </a:r>
            <a:r>
              <a:rPr lang="en-US" sz="3300" dirty="0"/>
              <a:t>( "Enter EOF to end input.\n" );</a:t>
            </a:r>
          </a:p>
          <a:p>
            <a:r>
              <a:rPr lang="en-US" sz="3300" dirty="0"/>
              <a:t>      </a:t>
            </a:r>
            <a:r>
              <a:rPr lang="en-US" sz="3300" dirty="0" err="1"/>
              <a:t>printf</a:t>
            </a:r>
            <a:r>
              <a:rPr lang="en-US" sz="3300" dirty="0"/>
              <a:t>( "? " );</a:t>
            </a:r>
          </a:p>
          <a:p>
            <a:r>
              <a:rPr lang="en-US" sz="3300" dirty="0"/>
              <a:t>      </a:t>
            </a:r>
            <a:r>
              <a:rPr lang="en-US" sz="3300" dirty="0" err="1" smtClean="0"/>
              <a:t>scanf</a:t>
            </a:r>
            <a:r>
              <a:rPr lang="en-US" sz="3300" dirty="0"/>
              <a:t>( "%</a:t>
            </a:r>
            <a:r>
              <a:rPr lang="en-US" sz="3300" dirty="0" err="1"/>
              <a:t>d%s%lf</a:t>
            </a:r>
            <a:r>
              <a:rPr lang="en-US" sz="3300" dirty="0"/>
              <a:t>", &amp;account, name, &amp;balance </a:t>
            </a:r>
            <a:r>
              <a:rPr lang="en-US" sz="3300" dirty="0" smtClean="0"/>
              <a:t>);</a:t>
            </a: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49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518652" y="4191000"/>
            <a:ext cx="6919913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the account, name, and balance.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EOF to end input.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? 100 Jones 24.98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? 200 Doe 345.67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? 300 White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? 400 Stone -42.16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? 500 Rich 224.62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? ^Z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284" y="36871"/>
            <a:ext cx="69961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/* write account, name and balance into file with </a:t>
            </a:r>
            <a:r>
              <a:rPr lang="en-US" dirty="0" err="1" smtClean="0">
                <a:solidFill>
                  <a:srgbClr val="00B050"/>
                </a:solidFill>
              </a:rPr>
              <a:t>fprintf</a:t>
            </a:r>
            <a:r>
              <a:rPr lang="en-US" dirty="0" smtClean="0">
                <a:solidFill>
                  <a:srgbClr val="00B050"/>
                </a:solidFill>
              </a:rPr>
              <a:t> */</a:t>
            </a:r>
          </a:p>
          <a:p>
            <a:r>
              <a:rPr lang="en-US" dirty="0" smtClean="0"/>
              <a:t>      while ( !</a:t>
            </a:r>
            <a:r>
              <a:rPr lang="en-US" dirty="0" err="1" smtClean="0"/>
              <a:t>feof</a:t>
            </a:r>
            <a:r>
              <a:rPr lang="en-US" dirty="0" smtClean="0"/>
              <a:t>( </a:t>
            </a:r>
            <a:r>
              <a:rPr lang="en-US" dirty="0" err="1" smtClean="0"/>
              <a:t>stdin</a:t>
            </a:r>
            <a:r>
              <a:rPr lang="en-US" dirty="0" smtClean="0"/>
              <a:t> ) ) { 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fprintf</a:t>
            </a:r>
            <a:r>
              <a:rPr lang="en-US" dirty="0" smtClean="0"/>
              <a:t>( </a:t>
            </a:r>
            <a:r>
              <a:rPr lang="en-US" dirty="0" err="1" smtClean="0"/>
              <a:t>cfPtr</a:t>
            </a:r>
            <a:r>
              <a:rPr lang="en-US" dirty="0" smtClean="0"/>
              <a:t>, "%d %s %.2f\n", account, name, balance );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printf</a:t>
            </a:r>
            <a:r>
              <a:rPr lang="en-US" dirty="0" smtClean="0"/>
              <a:t>( "? " );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scanf</a:t>
            </a:r>
            <a:r>
              <a:rPr lang="en-US" dirty="0" smtClean="0"/>
              <a:t>( "%</a:t>
            </a:r>
            <a:r>
              <a:rPr lang="en-US" dirty="0" err="1" smtClean="0"/>
              <a:t>d%s%lf</a:t>
            </a:r>
            <a:r>
              <a:rPr lang="en-US" dirty="0" smtClean="0"/>
              <a:t>", &amp;account, name, &amp;balance );</a:t>
            </a:r>
          </a:p>
          <a:p>
            <a:r>
              <a:rPr lang="en-US" dirty="0" smtClean="0"/>
              <a:t>      } </a:t>
            </a:r>
            <a:r>
              <a:rPr lang="en-US" dirty="0" smtClean="0">
                <a:solidFill>
                  <a:srgbClr val="00B050"/>
                </a:solidFill>
              </a:rPr>
              <a:t>/* end while */</a:t>
            </a:r>
          </a:p>
          <a:p>
            <a:r>
              <a:rPr lang="en-US" dirty="0" smtClean="0"/>
              <a:t>     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fclose</a:t>
            </a:r>
            <a:r>
              <a:rPr lang="en-US" dirty="0" smtClean="0"/>
              <a:t>( </a:t>
            </a:r>
            <a:r>
              <a:rPr lang="en-US" dirty="0" err="1" smtClean="0"/>
              <a:t>cfPtr</a:t>
            </a:r>
            <a:r>
              <a:rPr lang="en-US" dirty="0" smtClean="0"/>
              <a:t> ); /* </a:t>
            </a:r>
            <a:r>
              <a:rPr lang="en-US" dirty="0" err="1" smtClean="0"/>
              <a:t>fclose</a:t>
            </a:r>
            <a:r>
              <a:rPr lang="en-US" dirty="0" smtClean="0"/>
              <a:t> closes file */</a:t>
            </a:r>
          </a:p>
          <a:p>
            <a:r>
              <a:rPr lang="en-US" dirty="0" smtClean="0"/>
              <a:t>   } </a:t>
            </a:r>
            <a:r>
              <a:rPr lang="en-US" dirty="0" smtClean="0">
                <a:solidFill>
                  <a:srgbClr val="00B050"/>
                </a:solidFill>
              </a:rPr>
              <a:t>/* end else */</a:t>
            </a:r>
          </a:p>
          <a:p>
            <a:endParaRPr lang="en-US" dirty="0" smtClean="0"/>
          </a:p>
          <a:p>
            <a:r>
              <a:rPr lang="en-US" dirty="0" smtClean="0"/>
              <a:t>   return 0; /* indicates successful termination */</a:t>
            </a:r>
          </a:p>
          <a:p>
            <a:r>
              <a:rPr lang="en-US" dirty="0" smtClean="0"/>
              <a:t>} </a:t>
            </a:r>
            <a:r>
              <a:rPr lang="en-US" dirty="0" smtClean="0">
                <a:solidFill>
                  <a:srgbClr val="00B050"/>
                </a:solidFill>
              </a:rPr>
              <a:t>/* end main */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23658"/>
            <a:ext cx="1414170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70637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25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Creating a Sequential Access File</a:t>
            </a:r>
          </a:p>
        </p:txBody>
      </p:sp>
      <p:graphicFrame>
        <p:nvGraphicFramePr>
          <p:cNvPr id="16388" name="Object 6"/>
          <p:cNvGraphicFramePr>
            <a:graphicFrameLocks noChangeAspect="1"/>
          </p:cNvGraphicFramePr>
          <p:nvPr/>
        </p:nvGraphicFramePr>
        <p:xfrm>
          <a:off x="681038" y="1371600"/>
          <a:ext cx="7631112" cy="5068888"/>
        </p:xfrm>
        <a:graphic>
          <a:graphicData uri="http://schemas.openxmlformats.org/presentationml/2006/ole">
            <p:oleObj spid="_x0000_s37901" name="Document" r:id="rId3" imgW="6106668" imgH="4064508" progId="Word.Document.8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0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rgbClr val="0000FF"/>
                </a:solidFill>
                <a:latin typeface="Arial" charset="0"/>
              </a:rPr>
              <a:t>Creating a Sequential Access File</a:t>
            </a:r>
            <a:endParaRPr lang="en-US" sz="3200" dirty="0" smtClean="0">
              <a:solidFill>
                <a:srgbClr val="0000FF"/>
              </a:solidFill>
              <a:latin typeface="Times" pitchFamily="18" charset="0"/>
              <a:cs typeface="Times New Roman" charset="0"/>
            </a:endParaRPr>
          </a:p>
        </p:txBody>
      </p:sp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681038" y="1371600"/>
          <a:ext cx="7743825" cy="5329238"/>
        </p:xfrm>
        <a:graphic>
          <a:graphicData uri="http://schemas.openxmlformats.org/presentationml/2006/ole">
            <p:oleObj spid="_x0000_s38925" name="Document" r:id="rId3" imgW="6086856" imgH="4191000" progId="Word.Document.8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13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Reading Data from a Sequential Access File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525963"/>
          </a:xfrm>
        </p:spPr>
        <p:txBody>
          <a:bodyPr>
            <a:normAutofit fontScale="77500" lnSpcReduction="20000"/>
          </a:bodyPr>
          <a:lstStyle/>
          <a:p>
            <a:pPr marL="457200" indent="-457200" eaLnBrk="1" hangingPunct="1"/>
            <a:r>
              <a:rPr lang="en-US" sz="2800" dirty="0" smtClean="0"/>
              <a:t>Reading a sequential access file</a:t>
            </a:r>
          </a:p>
          <a:p>
            <a:pPr marL="838200" lvl="1" indent="-381000" eaLnBrk="1" hangingPunct="1"/>
            <a:r>
              <a:rPr lang="en-US" dirty="0" smtClean="0"/>
              <a:t>Create a </a:t>
            </a:r>
            <a:r>
              <a:rPr lang="en-US" sz="2000" dirty="0" smtClean="0">
                <a:latin typeface="Lucida Console" pitchFamily="49" charset="0"/>
              </a:rPr>
              <a:t>FILE</a:t>
            </a:r>
            <a:r>
              <a:rPr lang="en-US" dirty="0" smtClean="0"/>
              <a:t> pointer, link it to the file to read</a:t>
            </a:r>
          </a:p>
          <a:p>
            <a:pPr marL="1257300" lvl="2" indent="-342900" eaLnBrk="1" hangingPunct="1">
              <a:buFontTx/>
              <a:buNone/>
            </a:pPr>
            <a:r>
              <a:rPr lang="en-US" sz="2300" dirty="0" err="1" smtClean="0">
                <a:solidFill>
                  <a:srgbClr val="0000FF"/>
                </a:solidFill>
                <a:latin typeface="Lucida Console" pitchFamily="49" charset="0"/>
              </a:rPr>
              <a:t>cfPtr</a:t>
            </a:r>
            <a:r>
              <a:rPr lang="en-US" sz="2300" dirty="0" smtClean="0">
                <a:solidFill>
                  <a:srgbClr val="0000FF"/>
                </a:solidFill>
                <a:latin typeface="Lucida Console" pitchFamily="49" charset="0"/>
              </a:rPr>
              <a:t> = </a:t>
            </a:r>
            <a:r>
              <a:rPr lang="en-US" sz="2300" dirty="0" err="1" smtClean="0">
                <a:solidFill>
                  <a:srgbClr val="0000FF"/>
                </a:solidFill>
                <a:latin typeface="Lucida Console" pitchFamily="49" charset="0"/>
              </a:rPr>
              <a:t>fopen</a:t>
            </a:r>
            <a:r>
              <a:rPr lang="en-US" sz="2300" dirty="0" smtClean="0">
                <a:solidFill>
                  <a:srgbClr val="0000FF"/>
                </a:solidFill>
                <a:latin typeface="Lucida Console" pitchFamily="49" charset="0"/>
              </a:rPr>
              <a:t>( “clients.dat", "r" );</a:t>
            </a:r>
          </a:p>
          <a:p>
            <a:pPr marL="838200" lvl="1" indent="-381000" eaLnBrk="1" hangingPunct="1"/>
            <a:r>
              <a:rPr lang="en-US" dirty="0" smtClean="0"/>
              <a:t>Use </a:t>
            </a:r>
            <a:r>
              <a:rPr lang="en-US" sz="2000" dirty="0" err="1" smtClean="0">
                <a:latin typeface="Lucida Console" pitchFamily="49" charset="0"/>
              </a:rPr>
              <a:t>fscanf</a:t>
            </a:r>
            <a:r>
              <a:rPr lang="en-US" dirty="0" smtClean="0"/>
              <a:t> to read from the file</a:t>
            </a:r>
          </a:p>
          <a:p>
            <a:pPr marL="1257300" lvl="2" indent="-342900" eaLnBrk="1" hangingPunct="1"/>
            <a:r>
              <a:rPr lang="en-US" dirty="0" smtClean="0"/>
              <a:t>Like </a:t>
            </a:r>
            <a:r>
              <a:rPr lang="en-US" sz="1800" dirty="0" err="1" smtClean="0">
                <a:latin typeface="Lucida Console" pitchFamily="49" charset="0"/>
              </a:rPr>
              <a:t>scanf</a:t>
            </a:r>
            <a:r>
              <a:rPr lang="en-US" dirty="0" smtClean="0"/>
              <a:t>, except first argument is a </a:t>
            </a:r>
            <a:r>
              <a:rPr lang="en-US" sz="1800" dirty="0" smtClean="0">
                <a:latin typeface="Lucida Console" pitchFamily="49" charset="0"/>
              </a:rPr>
              <a:t>FILE</a:t>
            </a:r>
            <a:r>
              <a:rPr lang="en-US" dirty="0" smtClean="0"/>
              <a:t> pointer</a:t>
            </a:r>
          </a:p>
          <a:p>
            <a:pPr marL="1257300" lvl="2" indent="-342900" eaLnBrk="1" hangingPunct="1">
              <a:buFontTx/>
              <a:buNone/>
            </a:pPr>
            <a:r>
              <a:rPr lang="en-US" sz="2300" dirty="0" err="1" smtClean="0">
                <a:solidFill>
                  <a:srgbClr val="0000FF"/>
                </a:solidFill>
                <a:latin typeface="Lucida Console" pitchFamily="49" charset="0"/>
              </a:rPr>
              <a:t>fscanf</a:t>
            </a:r>
            <a:r>
              <a:rPr lang="en-US" sz="2300" dirty="0" smtClean="0">
                <a:solidFill>
                  <a:srgbClr val="0000FF"/>
                </a:solidFill>
                <a:latin typeface="Lucida Console" pitchFamily="49" charset="0"/>
              </a:rPr>
              <a:t>( </a:t>
            </a:r>
            <a:r>
              <a:rPr lang="en-US" sz="2300" dirty="0" err="1" smtClean="0">
                <a:solidFill>
                  <a:srgbClr val="0000FF"/>
                </a:solidFill>
                <a:latin typeface="Lucida Console" pitchFamily="49" charset="0"/>
              </a:rPr>
              <a:t>cfPtr</a:t>
            </a:r>
            <a:r>
              <a:rPr lang="en-US" sz="2300" dirty="0" smtClean="0">
                <a:solidFill>
                  <a:srgbClr val="0000FF"/>
                </a:solidFill>
                <a:latin typeface="Lucida Console" pitchFamily="49" charset="0"/>
              </a:rPr>
              <a:t>, "%</a:t>
            </a:r>
            <a:r>
              <a:rPr lang="en-US" sz="2300" dirty="0" err="1" smtClean="0">
                <a:solidFill>
                  <a:srgbClr val="0000FF"/>
                </a:solidFill>
                <a:latin typeface="Lucida Console" pitchFamily="49" charset="0"/>
              </a:rPr>
              <a:t>d%s%f</a:t>
            </a:r>
            <a:r>
              <a:rPr lang="en-US" sz="2300" dirty="0" smtClean="0">
                <a:solidFill>
                  <a:srgbClr val="0000FF"/>
                </a:solidFill>
                <a:latin typeface="Lucida Console" pitchFamily="49" charset="0"/>
              </a:rPr>
              <a:t>", &amp;</a:t>
            </a:r>
            <a:r>
              <a:rPr lang="en-US" sz="2300" dirty="0" err="1" smtClean="0">
                <a:solidFill>
                  <a:srgbClr val="0000FF"/>
                </a:solidFill>
                <a:latin typeface="Lucida Console" pitchFamily="49" charset="0"/>
              </a:rPr>
              <a:t>accounnt</a:t>
            </a:r>
            <a:r>
              <a:rPr lang="en-US" sz="2300" dirty="0" smtClean="0">
                <a:solidFill>
                  <a:srgbClr val="0000FF"/>
                </a:solidFill>
                <a:latin typeface="Lucida Console" pitchFamily="49" charset="0"/>
              </a:rPr>
              <a:t>, name, &amp;balance );</a:t>
            </a:r>
          </a:p>
          <a:p>
            <a:pPr marL="838200" lvl="1" indent="-381000" eaLnBrk="1" hangingPunct="1"/>
            <a:r>
              <a:rPr lang="en-US" dirty="0" smtClean="0"/>
              <a:t>Data read from beginning to end</a:t>
            </a:r>
          </a:p>
          <a:p>
            <a:pPr marL="838200" lvl="1" indent="-381000" eaLnBrk="1" hangingPunct="1"/>
            <a:r>
              <a:rPr lang="en-US" dirty="0" smtClean="0"/>
              <a:t>File position pointer</a:t>
            </a:r>
          </a:p>
          <a:p>
            <a:pPr marL="1257300" lvl="2" indent="-342900" eaLnBrk="1" hangingPunct="1"/>
            <a:r>
              <a:rPr lang="en-US" dirty="0" smtClean="0"/>
              <a:t>Indicates number of next byte to be read / written</a:t>
            </a:r>
          </a:p>
          <a:p>
            <a:pPr marL="1257300" lvl="2" indent="-342900" eaLnBrk="1" hangingPunct="1"/>
            <a:r>
              <a:rPr lang="en-US" dirty="0" smtClean="0"/>
              <a:t>Not really a pointer, but an integer value (specifies byte location)</a:t>
            </a:r>
          </a:p>
          <a:p>
            <a:pPr marL="1257300" lvl="2" indent="-342900" eaLnBrk="1" hangingPunct="1"/>
            <a:r>
              <a:rPr lang="en-US" dirty="0" smtClean="0"/>
              <a:t>Also called byte offset</a:t>
            </a:r>
          </a:p>
          <a:p>
            <a:pPr marL="838200" lvl="1" indent="-381000" eaLnBrk="1" hangingPunct="1"/>
            <a:r>
              <a:rPr lang="en-US" sz="2300" dirty="0" smtClean="0">
                <a:solidFill>
                  <a:srgbClr val="0000FF"/>
                </a:solidFill>
                <a:latin typeface="Lucida Console" pitchFamily="49" charset="0"/>
              </a:rPr>
              <a:t>rewind( </a:t>
            </a:r>
            <a:r>
              <a:rPr lang="en-US" sz="2300" dirty="0" err="1" smtClean="0">
                <a:solidFill>
                  <a:srgbClr val="0000FF"/>
                </a:solidFill>
                <a:latin typeface="Lucida Console" pitchFamily="49" charset="0"/>
              </a:rPr>
              <a:t>cfPtr</a:t>
            </a:r>
            <a:r>
              <a:rPr lang="en-US" sz="2300" dirty="0" smtClean="0">
                <a:solidFill>
                  <a:srgbClr val="0000FF"/>
                </a:solidFill>
                <a:latin typeface="Lucida Console" pitchFamily="49" charset="0"/>
              </a:rPr>
              <a:t> )</a:t>
            </a:r>
          </a:p>
          <a:p>
            <a:pPr marL="1257300" lvl="2" indent="-342900" eaLnBrk="1" hangingPunct="1"/>
            <a:r>
              <a:rPr lang="en-US" dirty="0" smtClean="0"/>
              <a:t>Repositions file position pointer to beginning of file (byte </a:t>
            </a:r>
            <a:r>
              <a:rPr lang="en-US" sz="1800" dirty="0" smtClean="0">
                <a:latin typeface="Lucida Console" pitchFamily="49" charset="0"/>
              </a:rPr>
              <a:t>0</a:t>
            </a:r>
            <a:r>
              <a:rPr lang="en-US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6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914400"/>
            <a:ext cx="8153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11.7: fig11_07.c</a:t>
            </a:r>
          </a:p>
          <a:p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account; /* account number */</a:t>
            </a:r>
          </a:p>
          <a:p>
            <a:r>
              <a:rPr lang="en-US" dirty="0"/>
              <a:t>   char name[ 30 ]; /* account name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/* </a:t>
            </a:r>
            <a:r>
              <a:rPr lang="en-US" dirty="0" err="1"/>
              <a:t>cfPtr</a:t>
            </a:r>
            <a:r>
              <a:rPr lang="en-US" dirty="0"/>
              <a:t> = clients.dat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</a:t>
            </a:r>
            <a:r>
              <a:rPr lang="en-US" dirty="0" err="1"/>
              <a:t>fopen</a:t>
            </a:r>
            <a:r>
              <a:rPr lang="en-US" dirty="0"/>
              <a:t> opens file; exits program if file cannot be opened */ 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"clients.dat", "r"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opened\n" );</a:t>
            </a:r>
          </a:p>
          <a:p>
            <a:r>
              <a:rPr lang="en-US" dirty="0"/>
              <a:t>   } /* end if */</a:t>
            </a:r>
          </a:p>
          <a:p>
            <a:r>
              <a:rPr lang="en-US" dirty="0"/>
              <a:t>   else { /* read account, name and balance from file */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"%-10s%-13s%s\n", "Account", "Name", "Balance" );</a:t>
            </a:r>
          </a:p>
          <a:p>
            <a:r>
              <a:rPr lang="en-US" dirty="0"/>
              <a:t>      </a:t>
            </a:r>
            <a:r>
              <a:rPr lang="en-US" dirty="0" err="1"/>
              <a:t>fscanf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, "%</a:t>
            </a:r>
            <a:r>
              <a:rPr lang="en-US" dirty="0" err="1"/>
              <a:t>d%s%lf</a:t>
            </a:r>
            <a:r>
              <a:rPr lang="en-US" dirty="0"/>
              <a:t>", &amp;account, name, &amp;balance );</a:t>
            </a:r>
          </a:p>
          <a:p>
            <a:r>
              <a:rPr lang="en-US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1534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Reading and printing a sequential 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46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24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while not end of file */</a:t>
            </a:r>
          </a:p>
          <a:p>
            <a:r>
              <a:rPr lang="en-US" dirty="0"/>
              <a:t>      while ( !</a:t>
            </a:r>
            <a:r>
              <a:rPr lang="en-US" dirty="0" err="1"/>
              <a:t>feof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 ) { </a:t>
            </a:r>
          </a:p>
          <a:p>
            <a:r>
              <a:rPr lang="en-US" dirty="0"/>
              <a:t>         </a:t>
            </a:r>
            <a:r>
              <a:rPr lang="en-US" dirty="0" err="1"/>
              <a:t>printf</a:t>
            </a:r>
            <a:r>
              <a:rPr lang="en-US" dirty="0"/>
              <a:t>( "%-10d%-13s%7.2f\n", account, name, balance );</a:t>
            </a:r>
          </a:p>
          <a:p>
            <a:r>
              <a:rPr lang="en-US" dirty="0"/>
              <a:t>         </a:t>
            </a:r>
            <a:r>
              <a:rPr lang="en-US" dirty="0" err="1"/>
              <a:t>fscanf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, "%</a:t>
            </a:r>
            <a:r>
              <a:rPr lang="en-US" dirty="0" err="1"/>
              <a:t>d%s%lf</a:t>
            </a:r>
            <a:r>
              <a:rPr lang="en-US" dirty="0"/>
              <a:t>", &amp;account, name, &amp;balance );</a:t>
            </a:r>
          </a:p>
          <a:p>
            <a:r>
              <a:rPr lang="en-US" dirty="0"/>
              <a:t>      } /* end while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/* end main */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384054"/>
            <a:ext cx="1414170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3753386"/>
            <a:ext cx="6919913" cy="196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/>
              <a:t>Account   Name        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/>
              <a:t>100       Jones          24.98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/>
              <a:t>200       Doe           345.67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/>
              <a:t>300       White          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/>
              <a:t>400       Stone         -42.16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/>
              <a:t>500       Rich          224.62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9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66672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11.8: fig11_08.c</a:t>
            </a:r>
          </a:p>
          <a:p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  <a:r>
              <a:rPr lang="en-US" dirty="0" smtClean="0"/>
              <a:t>/* </a:t>
            </a:r>
            <a:r>
              <a:rPr lang="en-US" dirty="0"/>
              <a:t>function main begins program execution */</a:t>
            </a:r>
          </a:p>
          <a:p>
            <a:r>
              <a:rPr lang="en-US" dirty="0" err="1"/>
              <a:t>int</a:t>
            </a:r>
            <a:r>
              <a:rPr lang="en-US" dirty="0"/>
              <a:t> main(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request; /* request number */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account; /* account number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   char name[ 30 ]; /* account name */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/* clients.dat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</a:t>
            </a:r>
            <a:r>
              <a:rPr lang="en-US" dirty="0" err="1"/>
              <a:t>fopen</a:t>
            </a:r>
            <a:r>
              <a:rPr lang="en-US" dirty="0"/>
              <a:t> opens the file; exits program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"clients.dat", "r"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opened\n" );</a:t>
            </a:r>
          </a:p>
          <a:p>
            <a:r>
              <a:rPr lang="en-US" dirty="0"/>
              <a:t>   } /* end if */</a:t>
            </a:r>
          </a:p>
          <a:p>
            <a:r>
              <a:rPr lang="en-US" dirty="0"/>
              <a:t>   else </a:t>
            </a:r>
            <a:r>
              <a:rPr lang="en-US" dirty="0" smtClean="0"/>
              <a:t>{		/* </a:t>
            </a:r>
            <a:r>
              <a:rPr lang="en-US" dirty="0"/>
              <a:t>display request options */</a:t>
            </a:r>
          </a:p>
          <a:p>
            <a:r>
              <a:rPr lang="en-US" dirty="0" err="1" smtClean="0"/>
              <a:t>printf</a:t>
            </a:r>
            <a:r>
              <a:rPr lang="en-US" dirty="0"/>
              <a:t>( "Enter request\n"</a:t>
            </a:r>
          </a:p>
          <a:p>
            <a:r>
              <a:rPr lang="en-US" dirty="0"/>
              <a:t>         " 1 - List accounts with zero balances\n"</a:t>
            </a:r>
          </a:p>
          <a:p>
            <a:r>
              <a:rPr lang="en-US" dirty="0"/>
              <a:t>         " 2 - List accounts with credit balances\n"</a:t>
            </a:r>
          </a:p>
          <a:p>
            <a:r>
              <a:rPr lang="en-US" dirty="0"/>
              <a:t>         " 3 - List accounts with debit balances\n"</a:t>
            </a:r>
          </a:p>
          <a:p>
            <a:r>
              <a:rPr lang="en-US" dirty="0"/>
              <a:t>         " 4 - End of run\n? " 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1534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 Credit inquiry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858000" y="6340475"/>
            <a:ext cx="2133600" cy="365125"/>
          </a:xfrm>
        </p:spPr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24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Introduction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Storage </a:t>
            </a:r>
            <a:r>
              <a:rPr lang="en-US" sz="2400" dirty="0"/>
              <a:t>of data in variables and arrays is only temporary</a:t>
            </a:r>
          </a:p>
          <a:p>
            <a:pPr eaLnBrk="1" hangingPunct="1"/>
            <a:endParaRPr lang="en-US" sz="2400" dirty="0" smtClean="0"/>
          </a:p>
          <a:p>
            <a:r>
              <a:rPr lang="en-US" sz="2400" dirty="0">
                <a:solidFill>
                  <a:srgbClr val="0000FF"/>
                </a:solidFill>
              </a:rPr>
              <a:t>Data files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/>
              <a:t>Can be created, updated, and processed by C programs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Are used for permanent storage of large amounts of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7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0999"/>
            <a:ext cx="7620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scanf</a:t>
            </a:r>
            <a:r>
              <a:rPr lang="en-US" dirty="0"/>
              <a:t>( "%d", &amp;request );</a:t>
            </a:r>
          </a:p>
          <a:p>
            <a:r>
              <a:rPr lang="en-US" dirty="0"/>
              <a:t> </a:t>
            </a:r>
            <a:r>
              <a:rPr lang="en-US" dirty="0" smtClean="0"/>
              <a:t>      </a:t>
            </a:r>
            <a:r>
              <a:rPr lang="en-US" dirty="0"/>
              <a:t>/* process user's request */</a:t>
            </a:r>
          </a:p>
          <a:p>
            <a:r>
              <a:rPr lang="en-US" dirty="0"/>
              <a:t>      while ( request != 4 ) { </a:t>
            </a:r>
          </a:p>
          <a:p>
            <a:r>
              <a:rPr lang="en-US" dirty="0"/>
              <a:t> </a:t>
            </a:r>
            <a:r>
              <a:rPr lang="en-US" dirty="0" smtClean="0"/>
              <a:t>         </a:t>
            </a:r>
            <a:r>
              <a:rPr lang="en-US" dirty="0"/>
              <a:t>/* read account, name and balance from file */</a:t>
            </a:r>
          </a:p>
          <a:p>
            <a:r>
              <a:rPr lang="en-US" dirty="0"/>
              <a:t>         </a:t>
            </a:r>
            <a:r>
              <a:rPr lang="en-US" dirty="0" err="1"/>
              <a:t>fscanf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, "%</a:t>
            </a:r>
            <a:r>
              <a:rPr lang="en-US" dirty="0" err="1"/>
              <a:t>d%s%lf</a:t>
            </a:r>
            <a:r>
              <a:rPr lang="en-US" dirty="0"/>
              <a:t>", &amp;account, name, &amp;balance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switch ( request ) { </a:t>
            </a:r>
          </a:p>
          <a:p>
            <a:r>
              <a:rPr lang="en-US" dirty="0"/>
              <a:t> </a:t>
            </a:r>
            <a:r>
              <a:rPr lang="en-US" dirty="0" smtClean="0"/>
              <a:t>            </a:t>
            </a:r>
            <a:r>
              <a:rPr lang="en-US" dirty="0"/>
              <a:t>case 1:</a:t>
            </a:r>
          </a:p>
          <a:p>
            <a:r>
              <a:rPr lang="en-US" dirty="0"/>
              <a:t>               </a:t>
            </a:r>
            <a:r>
              <a:rPr lang="en-US" dirty="0" err="1"/>
              <a:t>printf</a:t>
            </a:r>
            <a:r>
              <a:rPr lang="en-US" dirty="0"/>
              <a:t>( "\</a:t>
            </a:r>
            <a:r>
              <a:rPr lang="en-US" dirty="0" err="1"/>
              <a:t>nAccounts</a:t>
            </a:r>
            <a:r>
              <a:rPr lang="en-US" dirty="0"/>
              <a:t> with zero balances:\n"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 /* read file contents (until </a:t>
            </a:r>
            <a:r>
              <a:rPr lang="en-US" dirty="0" err="1"/>
              <a:t>eof</a:t>
            </a:r>
            <a:r>
              <a:rPr lang="en-US" dirty="0"/>
              <a:t>) */</a:t>
            </a:r>
          </a:p>
          <a:p>
            <a:r>
              <a:rPr lang="en-US" dirty="0"/>
              <a:t>               while ( !</a:t>
            </a:r>
            <a:r>
              <a:rPr lang="en-US" dirty="0" err="1"/>
              <a:t>feof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 ) {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    if ( balance == 0 ) {</a:t>
            </a:r>
          </a:p>
          <a:p>
            <a:r>
              <a:rPr lang="en-US" dirty="0"/>
              <a:t>                     </a:t>
            </a:r>
            <a:r>
              <a:rPr lang="en-US" dirty="0" err="1"/>
              <a:t>printf</a:t>
            </a:r>
            <a:r>
              <a:rPr lang="en-US" dirty="0"/>
              <a:t>( "%-10d%-13s%7.2f\n", </a:t>
            </a:r>
          </a:p>
          <a:p>
            <a:r>
              <a:rPr lang="en-US" dirty="0"/>
              <a:t>                        account, name, balance );</a:t>
            </a:r>
          </a:p>
          <a:p>
            <a:r>
              <a:rPr lang="en-US" dirty="0"/>
              <a:t>                  } /* end if */</a:t>
            </a:r>
          </a:p>
          <a:p>
            <a:r>
              <a:rPr lang="en-US" dirty="0"/>
              <a:t> </a:t>
            </a:r>
            <a:r>
              <a:rPr lang="en-US" dirty="0" smtClean="0"/>
              <a:t>                  </a:t>
            </a:r>
            <a:r>
              <a:rPr lang="en-US" dirty="0"/>
              <a:t>/* read account, name and balance from file */</a:t>
            </a:r>
          </a:p>
          <a:p>
            <a:r>
              <a:rPr lang="en-US" dirty="0"/>
              <a:t>                  </a:t>
            </a:r>
            <a:r>
              <a:rPr lang="en-US" dirty="0" err="1"/>
              <a:t>fscanf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, "%</a:t>
            </a:r>
            <a:r>
              <a:rPr lang="en-US" dirty="0" err="1"/>
              <a:t>d%s%lf</a:t>
            </a:r>
            <a:r>
              <a:rPr lang="en-US" dirty="0"/>
              <a:t>", </a:t>
            </a:r>
          </a:p>
          <a:p>
            <a:r>
              <a:rPr lang="en-US" dirty="0"/>
              <a:t>                     &amp;account, name, &amp;balance );</a:t>
            </a:r>
          </a:p>
          <a:p>
            <a:r>
              <a:rPr lang="en-US" dirty="0"/>
              <a:t>               } /* end while */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384745"/>
            <a:ext cx="2133600" cy="365125"/>
          </a:xfrm>
        </p:spPr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04800"/>
            <a:ext cx="7772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break;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case 2:</a:t>
            </a:r>
          </a:p>
          <a:p>
            <a:r>
              <a:rPr lang="en-US" dirty="0"/>
              <a:t>               </a:t>
            </a:r>
            <a:r>
              <a:rPr lang="en-US" dirty="0" err="1"/>
              <a:t>printf</a:t>
            </a:r>
            <a:r>
              <a:rPr lang="en-US" dirty="0"/>
              <a:t>( "\</a:t>
            </a:r>
            <a:r>
              <a:rPr lang="en-US" dirty="0" err="1"/>
              <a:t>nAccounts</a:t>
            </a:r>
            <a:r>
              <a:rPr lang="en-US" dirty="0"/>
              <a:t> with credit balances:\n"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 /* read file contents (until </a:t>
            </a:r>
            <a:r>
              <a:rPr lang="en-US" dirty="0" err="1"/>
              <a:t>eof</a:t>
            </a:r>
            <a:r>
              <a:rPr lang="en-US" dirty="0"/>
              <a:t>) */</a:t>
            </a:r>
          </a:p>
          <a:p>
            <a:r>
              <a:rPr lang="en-US" dirty="0"/>
              <a:t>               while ( !</a:t>
            </a:r>
            <a:r>
              <a:rPr lang="en-US" dirty="0" err="1"/>
              <a:t>feof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 ) {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    if ( balance &lt; 0 ) {</a:t>
            </a:r>
          </a:p>
          <a:p>
            <a:r>
              <a:rPr lang="en-US" dirty="0"/>
              <a:t>                     </a:t>
            </a:r>
            <a:r>
              <a:rPr lang="en-US" dirty="0" err="1"/>
              <a:t>printf</a:t>
            </a:r>
            <a:r>
              <a:rPr lang="en-US" dirty="0"/>
              <a:t>( "%-10d%-13s%7.2f\n", </a:t>
            </a:r>
          </a:p>
          <a:p>
            <a:r>
              <a:rPr lang="en-US" dirty="0"/>
              <a:t>                        account, name, balance );</a:t>
            </a:r>
          </a:p>
          <a:p>
            <a:r>
              <a:rPr lang="en-US" dirty="0"/>
              <a:t>                  } /* end if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    /* read account, name and balance from file */</a:t>
            </a:r>
          </a:p>
          <a:p>
            <a:r>
              <a:rPr lang="en-US" dirty="0"/>
              <a:t>                  </a:t>
            </a:r>
            <a:r>
              <a:rPr lang="en-US" dirty="0" err="1"/>
              <a:t>fscanf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, "%</a:t>
            </a:r>
            <a:r>
              <a:rPr lang="en-US" dirty="0" err="1"/>
              <a:t>d%s%lf</a:t>
            </a:r>
            <a:r>
              <a:rPr lang="en-US" dirty="0"/>
              <a:t>", </a:t>
            </a:r>
          </a:p>
          <a:p>
            <a:r>
              <a:rPr lang="en-US" dirty="0"/>
              <a:t>                     &amp;account, name, &amp;balance );</a:t>
            </a:r>
          </a:p>
          <a:p>
            <a:r>
              <a:rPr lang="en-US" dirty="0"/>
              <a:t>               } /* end while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 break;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            case 3:</a:t>
            </a:r>
          </a:p>
          <a:p>
            <a:r>
              <a:rPr lang="en-US" dirty="0" smtClean="0"/>
              <a:t>               </a:t>
            </a:r>
            <a:r>
              <a:rPr lang="en-US" dirty="0" err="1" smtClean="0"/>
              <a:t>printf</a:t>
            </a:r>
            <a:r>
              <a:rPr lang="en-US" dirty="0" smtClean="0"/>
              <a:t>( "\</a:t>
            </a:r>
            <a:r>
              <a:rPr lang="en-US" dirty="0" err="1" smtClean="0"/>
              <a:t>nAccounts</a:t>
            </a:r>
            <a:r>
              <a:rPr lang="en-US" dirty="0" smtClean="0"/>
              <a:t> with debit balances:\n" 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82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8382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read file contents (until </a:t>
            </a:r>
            <a:r>
              <a:rPr lang="en-US" dirty="0" err="1"/>
              <a:t>eof</a:t>
            </a:r>
            <a:r>
              <a:rPr lang="en-US" dirty="0"/>
              <a:t>) */</a:t>
            </a:r>
          </a:p>
          <a:p>
            <a:r>
              <a:rPr lang="en-US" dirty="0"/>
              <a:t>               while ( !</a:t>
            </a:r>
            <a:r>
              <a:rPr lang="en-US" dirty="0" err="1"/>
              <a:t>feof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 ) {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    if ( balance &gt; 0 ) {</a:t>
            </a:r>
          </a:p>
          <a:p>
            <a:r>
              <a:rPr lang="en-US" dirty="0"/>
              <a:t>                     </a:t>
            </a:r>
            <a:r>
              <a:rPr lang="en-US" dirty="0" err="1"/>
              <a:t>printf</a:t>
            </a:r>
            <a:r>
              <a:rPr lang="en-US" dirty="0"/>
              <a:t>( "%-10d%-13s%7.2f\n", </a:t>
            </a:r>
          </a:p>
          <a:p>
            <a:r>
              <a:rPr lang="en-US" dirty="0"/>
              <a:t>                        account, name, balance );</a:t>
            </a:r>
          </a:p>
          <a:p>
            <a:r>
              <a:rPr lang="en-US" dirty="0"/>
              <a:t>                  } /* end if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    /* read account, name and balance from file */</a:t>
            </a:r>
          </a:p>
          <a:p>
            <a:r>
              <a:rPr lang="en-US" dirty="0"/>
              <a:t>                  </a:t>
            </a:r>
            <a:r>
              <a:rPr lang="en-US" dirty="0" err="1"/>
              <a:t>fscanf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, "%</a:t>
            </a:r>
            <a:r>
              <a:rPr lang="en-US" dirty="0" err="1"/>
              <a:t>d%s%lf</a:t>
            </a:r>
            <a:r>
              <a:rPr lang="en-US" dirty="0"/>
              <a:t>", </a:t>
            </a:r>
          </a:p>
          <a:p>
            <a:r>
              <a:rPr lang="en-US" dirty="0"/>
              <a:t>                     &amp;account, name, &amp;balance );</a:t>
            </a:r>
          </a:p>
          <a:p>
            <a:r>
              <a:rPr lang="en-US" dirty="0"/>
              <a:t>               } /* end while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      break;           </a:t>
            </a:r>
          </a:p>
          <a:p>
            <a:r>
              <a:rPr lang="en-US" dirty="0"/>
              <a:t>            </a:t>
            </a:r>
          </a:p>
          <a:p>
            <a:r>
              <a:rPr lang="en-US" dirty="0"/>
              <a:t>         } /* end switch */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67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368" y="914400"/>
            <a:ext cx="784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rewind( </a:t>
            </a:r>
            <a:r>
              <a:rPr lang="en-US" dirty="0" err="1"/>
              <a:t>cfPtr</a:t>
            </a:r>
            <a:r>
              <a:rPr lang="en-US" dirty="0"/>
              <a:t> ); /* return </a:t>
            </a:r>
            <a:r>
              <a:rPr lang="en-US" dirty="0" err="1"/>
              <a:t>cfPtr</a:t>
            </a:r>
            <a:r>
              <a:rPr lang="en-US" dirty="0"/>
              <a:t> to beginning of file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</a:t>
            </a:r>
            <a:r>
              <a:rPr lang="en-US" dirty="0" err="1"/>
              <a:t>printf</a:t>
            </a:r>
            <a:r>
              <a:rPr lang="en-US" dirty="0"/>
              <a:t>( "\n? " );</a:t>
            </a:r>
          </a:p>
          <a:p>
            <a:r>
              <a:rPr lang="en-US" dirty="0"/>
              <a:t>         </a:t>
            </a:r>
            <a:r>
              <a:rPr lang="en-US" dirty="0" err="1"/>
              <a:t>scanf</a:t>
            </a:r>
            <a:r>
              <a:rPr lang="en-US" dirty="0"/>
              <a:t>( "%d", &amp;request );</a:t>
            </a:r>
          </a:p>
          <a:p>
            <a:r>
              <a:rPr lang="en-US" dirty="0"/>
              <a:t>      } /* end while */</a:t>
            </a:r>
          </a:p>
          <a:p>
            <a:endParaRPr lang="en-US" dirty="0" smtClean="0"/>
          </a:p>
          <a:p>
            <a:r>
              <a:rPr lang="en-US" dirty="0" err="1" smtClean="0"/>
              <a:t>printf</a:t>
            </a:r>
            <a:r>
              <a:rPr lang="en-US" dirty="0"/>
              <a:t>( "End of run.\n" );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/* end main */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6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228600" y="533399"/>
            <a:ext cx="6919913" cy="6019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Enter request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1 - List accounts with zero balances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2 - List accounts with credit balances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3 - List accounts with debit balances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4 - End of run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?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Accounts with zero balances: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300       White          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? 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Accounts with credit balances: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400       Stone         -42.16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? 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Accounts with debit balances: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100       Jones          24.98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200       Doe           345.67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500       Rich          224.62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? 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End of run.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141417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7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8"/>
          <p:cNvSpPr>
            <a:spLocks noGrp="1" noChangeArrowheads="1"/>
          </p:cNvSpPr>
          <p:nvPr>
            <p:ph type="title"/>
          </p:nvPr>
        </p:nvSpPr>
        <p:spPr>
          <a:xfrm>
            <a:off x="468312" y="152400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Reading Data from a Sequential Access File</a:t>
            </a:r>
          </a:p>
        </p:txBody>
      </p:sp>
      <p:sp>
        <p:nvSpPr>
          <p:cNvPr id="27652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68312" y="801688"/>
            <a:ext cx="8229600" cy="321627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Sequential access file </a:t>
            </a:r>
          </a:p>
          <a:p>
            <a:pPr lvl="1" eaLnBrk="1" hangingPunct="1"/>
            <a:r>
              <a:rPr lang="en-US" sz="2400" dirty="0" smtClean="0"/>
              <a:t>Cannot be modified without the risk of destroying other data</a:t>
            </a:r>
          </a:p>
          <a:p>
            <a:pPr lvl="1" eaLnBrk="1" hangingPunct="1"/>
            <a:r>
              <a:rPr lang="en-US" sz="2400" dirty="0" smtClean="0"/>
              <a:t>Fields can vary in size</a:t>
            </a:r>
          </a:p>
          <a:p>
            <a:pPr lvl="2" eaLnBrk="1" hangingPunct="1"/>
            <a:r>
              <a:rPr lang="en-US" dirty="0" smtClean="0"/>
              <a:t>Different representation in files and screen than internal representation</a:t>
            </a:r>
          </a:p>
          <a:p>
            <a:pPr lvl="2" eaLnBrk="1" hangingPunct="1"/>
            <a:r>
              <a:rPr lang="en-US" dirty="0" smtClean="0">
                <a:latin typeface="Lucida Console" pitchFamily="49" charset="0"/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latin typeface="Lucida Console" pitchFamily="49" charset="0"/>
              </a:rPr>
              <a:t>34</a:t>
            </a:r>
            <a:r>
              <a:rPr lang="en-US" dirty="0" smtClean="0"/>
              <a:t>, </a:t>
            </a:r>
            <a:r>
              <a:rPr lang="en-US" dirty="0" smtClean="0">
                <a:latin typeface="Lucida Console" pitchFamily="49" charset="0"/>
              </a:rPr>
              <a:t>-890</a:t>
            </a:r>
            <a:r>
              <a:rPr lang="en-US" dirty="0" smtClean="0"/>
              <a:t> are all 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but have different sizes on disk</a:t>
            </a:r>
          </a:p>
        </p:txBody>
      </p:sp>
      <p:grpSp>
        <p:nvGrpSpPr>
          <p:cNvPr id="27653" name="Group 20"/>
          <p:cNvGrpSpPr>
            <a:grpSpLocks/>
          </p:cNvGrpSpPr>
          <p:nvPr/>
        </p:nvGrpSpPr>
        <p:grpSpPr bwMode="auto">
          <a:xfrm>
            <a:off x="1066799" y="3945732"/>
            <a:ext cx="6858000" cy="2376488"/>
            <a:chOff x="576" y="2295"/>
            <a:chExt cx="4320" cy="1497"/>
          </a:xfrm>
        </p:grpSpPr>
        <p:sp>
          <p:nvSpPr>
            <p:cNvPr id="27654" name="Text Box 4"/>
            <p:cNvSpPr txBox="1">
              <a:spLocks noChangeArrowheads="1"/>
            </p:cNvSpPr>
            <p:nvPr/>
          </p:nvSpPr>
          <p:spPr bwMode="auto">
            <a:xfrm>
              <a:off x="576" y="2295"/>
              <a:ext cx="4032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Lucida Console" pitchFamily="49" charset="0"/>
                  <a:cs typeface="Times New Roman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Lucida Console" pitchFamily="49" charset="0"/>
                  <a:cs typeface="Times New Roman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Lucida Console" pitchFamily="49" charset="0"/>
                  <a:cs typeface="Times New Roman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Lucida Console" pitchFamily="49" charset="0"/>
                  <a:cs typeface="Times New Roman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Lucida Console" pitchFamily="49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Lucida Console" pitchFamily="49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Lucida Console" pitchFamily="49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Lucida Console" pitchFamily="49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Lucida Console" pitchFamily="49" charset="0"/>
                  <a:cs typeface="Times New Roman" charset="0"/>
                </a:defRPr>
              </a:lvl9pPr>
            </a:lstStyle>
            <a:p>
              <a:r>
                <a:rPr lang="en-US" sz="1400" dirty="0"/>
                <a:t>300 White 0.00 400 Jones 32.87</a:t>
              </a:r>
              <a:r>
                <a:rPr lang="en-US" sz="1600" dirty="0"/>
                <a:t>   (old data in file)</a:t>
              </a:r>
            </a:p>
            <a:p>
              <a:r>
                <a:rPr lang="en-US" sz="1800" dirty="0">
                  <a:latin typeface="Times New Roman" charset="0"/>
                </a:rPr>
                <a:t>If we want to change White's name to Worthington,</a:t>
              </a:r>
            </a:p>
          </p:txBody>
        </p:sp>
        <p:grpSp>
          <p:nvGrpSpPr>
            <p:cNvPr id="27655" name="Group 17"/>
            <p:cNvGrpSpPr>
              <a:grpSpLocks/>
            </p:cNvGrpSpPr>
            <p:nvPr/>
          </p:nvGrpSpPr>
          <p:grpSpPr bwMode="auto">
            <a:xfrm>
              <a:off x="658" y="2854"/>
              <a:ext cx="4238" cy="938"/>
              <a:chOff x="658" y="2134"/>
              <a:chExt cx="4238" cy="938"/>
            </a:xfrm>
          </p:grpSpPr>
          <p:sp>
            <p:nvSpPr>
              <p:cNvPr id="27656" name="Rectangle 5"/>
              <p:cNvSpPr>
                <a:spLocks noChangeArrowheads="1"/>
              </p:cNvSpPr>
              <p:nvPr/>
            </p:nvSpPr>
            <p:spPr bwMode="auto">
              <a:xfrm>
                <a:off x="658" y="2470"/>
                <a:ext cx="212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Courier New" pitchFamily="49" charset="0"/>
                  </a:rPr>
                  <a:t>300 White 0.00 400 Jones 32.87</a:t>
                </a:r>
              </a:p>
            </p:txBody>
          </p:sp>
          <p:sp>
            <p:nvSpPr>
              <p:cNvPr id="27657" name="Rectangle 9"/>
              <p:cNvSpPr>
                <a:spLocks noChangeArrowheads="1"/>
              </p:cNvSpPr>
              <p:nvPr/>
            </p:nvSpPr>
            <p:spPr bwMode="auto">
              <a:xfrm>
                <a:off x="658" y="2880"/>
                <a:ext cx="212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Courier New" pitchFamily="49" charset="0"/>
                  </a:rPr>
                  <a:t>300 Worthington 0.00ones 32.87</a:t>
                </a:r>
              </a:p>
            </p:txBody>
          </p:sp>
          <p:grpSp>
            <p:nvGrpSpPr>
              <p:cNvPr id="27658" name="Group 11"/>
              <p:cNvGrpSpPr>
                <a:grpSpLocks/>
              </p:cNvGrpSpPr>
              <p:nvPr/>
            </p:nvGrpSpPr>
            <p:grpSpPr bwMode="auto">
              <a:xfrm>
                <a:off x="658" y="2134"/>
                <a:ext cx="1462" cy="336"/>
                <a:chOff x="1104" y="3024"/>
                <a:chExt cx="1462" cy="336"/>
              </a:xfrm>
            </p:grpSpPr>
            <p:sp>
              <p:nvSpPr>
                <p:cNvPr id="27662" name="Line 10"/>
                <p:cNvSpPr>
                  <a:spLocks noChangeShapeType="1"/>
                </p:cNvSpPr>
                <p:nvPr/>
              </p:nvSpPr>
              <p:spPr bwMode="auto">
                <a:xfrm>
                  <a:off x="1776" y="316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663" name="Rectangle 6"/>
                <p:cNvSpPr>
                  <a:spLocks noChangeArrowheads="1"/>
                </p:cNvSpPr>
                <p:nvPr/>
              </p:nvSpPr>
              <p:spPr bwMode="auto">
                <a:xfrm>
                  <a:off x="1104" y="3024"/>
                  <a:ext cx="1462" cy="19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latin typeface="Courier New" pitchFamily="49" charset="0"/>
                    </a:rPr>
                    <a:t>300 Worthington 0.00</a:t>
                  </a:r>
                </a:p>
              </p:txBody>
            </p:sp>
          </p:grpSp>
          <p:sp>
            <p:nvSpPr>
              <p:cNvPr id="27659" name="Line 13"/>
              <p:cNvSpPr>
                <a:spLocks noChangeShapeType="1"/>
              </p:cNvSpPr>
              <p:nvPr/>
            </p:nvSpPr>
            <p:spPr bwMode="auto">
              <a:xfrm flipH="1">
                <a:off x="2832" y="2688"/>
                <a:ext cx="72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60" name="Line 16"/>
              <p:cNvSpPr>
                <a:spLocks noChangeShapeType="1"/>
              </p:cNvSpPr>
              <p:nvPr/>
            </p:nvSpPr>
            <p:spPr bwMode="auto">
              <a:xfrm>
                <a:off x="1344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61" name="Text Box 12"/>
              <p:cNvSpPr txBox="1">
                <a:spLocks noChangeArrowheads="1"/>
              </p:cNvSpPr>
              <p:nvPr/>
            </p:nvSpPr>
            <p:spPr bwMode="auto">
              <a:xfrm>
                <a:off x="3504" y="2544"/>
                <a:ext cx="1392" cy="218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200">
                    <a:solidFill>
                      <a:srgbClr val="000000"/>
                    </a:solidFill>
                    <a:latin typeface="Lucida Console" pitchFamily="49" charset="0"/>
                    <a:cs typeface="Times New Roman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Lucida Console" pitchFamily="49" charset="0"/>
                    <a:cs typeface="Times New Roman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Lucida Console" pitchFamily="49" charset="0"/>
                    <a:cs typeface="Times New Roman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Lucida Console" pitchFamily="49" charset="0"/>
                    <a:cs typeface="Times New Roman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Lucida Console" pitchFamily="49" charset="0"/>
                    <a:cs typeface="Times New Roman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Lucida Console" pitchFamily="49" charset="0"/>
                    <a:cs typeface="Times New Roman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Lucida Console" pitchFamily="49" charset="0"/>
                    <a:cs typeface="Times New Roman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Lucida Console" pitchFamily="49" charset="0"/>
                    <a:cs typeface="Times New Roman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Lucida Console" pitchFamily="49" charset="0"/>
                    <a:cs typeface="Times New Roman" charset="0"/>
                  </a:defRPr>
                </a:lvl9pPr>
              </a:lstStyle>
              <a:p>
                <a:r>
                  <a:rPr lang="en-US" sz="1600">
                    <a:latin typeface="Times New Roman" charset="0"/>
                  </a:rPr>
                  <a:t>Data gets overwritten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7999" y="633213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50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8"/>
          <p:cNvSpPr>
            <a:spLocks noGrp="1" noChangeArrowheads="1"/>
          </p:cNvSpPr>
          <p:nvPr>
            <p:ph type="title"/>
          </p:nvPr>
        </p:nvSpPr>
        <p:spPr>
          <a:xfrm>
            <a:off x="349250" y="152400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Random-Access Files</a:t>
            </a:r>
          </a:p>
        </p:txBody>
      </p:sp>
      <p:sp>
        <p:nvSpPr>
          <p:cNvPr id="28676" name="Rectangle 69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2743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Random access files </a:t>
            </a:r>
          </a:p>
          <a:p>
            <a:pPr indent="-285750">
              <a:buFont typeface="Arial" pitchFamily="34" charset="0"/>
              <a:buChar char="•"/>
            </a:pPr>
            <a:r>
              <a:rPr lang="en-US" dirty="0" smtClean="0"/>
              <a:t>Access individual records without searching through other records</a:t>
            </a:r>
          </a:p>
          <a:p>
            <a:pPr indent="-285750">
              <a:buFont typeface="Arial" pitchFamily="34" charset="0"/>
              <a:buChar char="•"/>
            </a:pPr>
            <a:r>
              <a:rPr lang="en-US" dirty="0" smtClean="0"/>
              <a:t>Instant access to records in a file</a:t>
            </a:r>
          </a:p>
          <a:p>
            <a:pPr indent="-285750">
              <a:buFont typeface="Arial" pitchFamily="34" charset="0"/>
              <a:buChar char="•"/>
            </a:pPr>
            <a:r>
              <a:rPr lang="en-US" dirty="0" smtClean="0"/>
              <a:t>Data can be inserted without destroying other data</a:t>
            </a:r>
          </a:p>
          <a:p>
            <a:pPr indent="-285750">
              <a:buFont typeface="Arial" pitchFamily="34" charset="0"/>
              <a:buChar char="•"/>
            </a:pPr>
            <a:r>
              <a:rPr lang="en-US" dirty="0" smtClean="0"/>
              <a:t>Data previously stored can be updated or deleted without overwriting</a:t>
            </a:r>
          </a:p>
          <a:p>
            <a:pPr eaLnBrk="1" hangingPunct="1"/>
            <a:r>
              <a:rPr lang="en-US" dirty="0" smtClean="0"/>
              <a:t>Implemented using fixed length records</a:t>
            </a:r>
          </a:p>
          <a:p>
            <a:pPr marL="57150" indent="-342900">
              <a:buFont typeface="Arial" pitchFamily="34" charset="0"/>
              <a:buChar char="•"/>
            </a:pPr>
            <a:r>
              <a:rPr lang="en-US" dirty="0" smtClean="0"/>
              <a:t>Sequential files do not have fixed length records</a:t>
            </a:r>
          </a:p>
        </p:txBody>
      </p:sp>
      <p:grpSp>
        <p:nvGrpSpPr>
          <p:cNvPr id="28677" name="Group 148"/>
          <p:cNvGrpSpPr>
            <a:grpSpLocks/>
          </p:cNvGrpSpPr>
          <p:nvPr/>
        </p:nvGrpSpPr>
        <p:grpSpPr bwMode="auto">
          <a:xfrm>
            <a:off x="688976" y="4108245"/>
            <a:ext cx="6348412" cy="2200275"/>
            <a:chOff x="867" y="2640"/>
            <a:chExt cx="3999" cy="1386"/>
          </a:xfrm>
        </p:grpSpPr>
        <p:sp>
          <p:nvSpPr>
            <p:cNvPr id="28678" name="Rectangle 70"/>
            <p:cNvSpPr>
              <a:spLocks noChangeArrowheads="1"/>
            </p:cNvSpPr>
            <p:nvPr/>
          </p:nvSpPr>
          <p:spPr bwMode="auto">
            <a:xfrm>
              <a:off x="989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Rectangle 71"/>
            <p:cNvSpPr>
              <a:spLocks noChangeArrowheads="1"/>
            </p:cNvSpPr>
            <p:nvPr/>
          </p:nvSpPr>
          <p:spPr bwMode="auto">
            <a:xfrm>
              <a:off x="3825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Rectangle 72"/>
            <p:cNvSpPr>
              <a:spLocks noChangeArrowheads="1"/>
            </p:cNvSpPr>
            <p:nvPr/>
          </p:nvSpPr>
          <p:spPr bwMode="auto">
            <a:xfrm>
              <a:off x="3258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Rectangle 73"/>
            <p:cNvSpPr>
              <a:spLocks noChangeArrowheads="1"/>
            </p:cNvSpPr>
            <p:nvPr/>
          </p:nvSpPr>
          <p:spPr bwMode="auto">
            <a:xfrm>
              <a:off x="2691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Rectangle 74"/>
            <p:cNvSpPr>
              <a:spLocks noChangeArrowheads="1"/>
            </p:cNvSpPr>
            <p:nvPr/>
          </p:nvSpPr>
          <p:spPr bwMode="auto">
            <a:xfrm>
              <a:off x="1556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Rectangle 75"/>
            <p:cNvSpPr>
              <a:spLocks noChangeArrowheads="1"/>
            </p:cNvSpPr>
            <p:nvPr/>
          </p:nvSpPr>
          <p:spPr bwMode="auto">
            <a:xfrm>
              <a:off x="2123" y="3222"/>
              <a:ext cx="488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76"/>
            <p:cNvSpPr>
              <a:spLocks noChangeShapeType="1"/>
            </p:cNvSpPr>
            <p:nvPr/>
          </p:nvSpPr>
          <p:spPr bwMode="auto">
            <a:xfrm>
              <a:off x="867" y="3182"/>
              <a:ext cx="356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77"/>
            <p:cNvSpPr>
              <a:spLocks noChangeShapeType="1"/>
            </p:cNvSpPr>
            <p:nvPr/>
          </p:nvSpPr>
          <p:spPr bwMode="auto">
            <a:xfrm>
              <a:off x="867" y="3465"/>
              <a:ext cx="356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Rectangle 78"/>
            <p:cNvSpPr>
              <a:spLocks noChangeArrowheads="1"/>
            </p:cNvSpPr>
            <p:nvPr/>
          </p:nvSpPr>
          <p:spPr bwMode="auto">
            <a:xfrm>
              <a:off x="908" y="2655"/>
              <a:ext cx="20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Rectangle 79"/>
            <p:cNvSpPr>
              <a:spLocks noChangeArrowheads="1"/>
            </p:cNvSpPr>
            <p:nvPr/>
          </p:nvSpPr>
          <p:spPr bwMode="auto">
            <a:xfrm>
              <a:off x="957" y="2640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0</a:t>
              </a:r>
            </a:p>
          </p:txBody>
        </p:sp>
        <p:sp>
          <p:nvSpPr>
            <p:cNvPr id="28688" name="Rectangle 80"/>
            <p:cNvSpPr>
              <a:spLocks noChangeArrowheads="1"/>
            </p:cNvSpPr>
            <p:nvPr/>
          </p:nvSpPr>
          <p:spPr bwMode="auto">
            <a:xfrm>
              <a:off x="1961" y="2655"/>
              <a:ext cx="48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Rectangle 81"/>
            <p:cNvSpPr>
              <a:spLocks noChangeArrowheads="1"/>
            </p:cNvSpPr>
            <p:nvPr/>
          </p:nvSpPr>
          <p:spPr bwMode="auto">
            <a:xfrm>
              <a:off x="2010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200</a:t>
              </a:r>
            </a:p>
          </p:txBody>
        </p:sp>
        <p:sp>
          <p:nvSpPr>
            <p:cNvPr id="28690" name="Rectangle 82"/>
            <p:cNvSpPr>
              <a:spLocks noChangeArrowheads="1"/>
            </p:cNvSpPr>
            <p:nvPr/>
          </p:nvSpPr>
          <p:spPr bwMode="auto">
            <a:xfrm>
              <a:off x="2529" y="2655"/>
              <a:ext cx="48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Rectangle 83"/>
            <p:cNvSpPr>
              <a:spLocks noChangeArrowheads="1"/>
            </p:cNvSpPr>
            <p:nvPr/>
          </p:nvSpPr>
          <p:spPr bwMode="auto">
            <a:xfrm>
              <a:off x="2578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300</a:t>
              </a:r>
            </a:p>
          </p:txBody>
        </p:sp>
        <p:sp>
          <p:nvSpPr>
            <p:cNvPr id="28692" name="Rectangle 84"/>
            <p:cNvSpPr>
              <a:spLocks noChangeArrowheads="1"/>
            </p:cNvSpPr>
            <p:nvPr/>
          </p:nvSpPr>
          <p:spPr bwMode="auto">
            <a:xfrm>
              <a:off x="3096" y="2655"/>
              <a:ext cx="48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Rectangle 85"/>
            <p:cNvSpPr>
              <a:spLocks noChangeArrowheads="1"/>
            </p:cNvSpPr>
            <p:nvPr/>
          </p:nvSpPr>
          <p:spPr bwMode="auto">
            <a:xfrm>
              <a:off x="3145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400</a:t>
              </a:r>
            </a:p>
          </p:txBody>
        </p:sp>
        <p:sp>
          <p:nvSpPr>
            <p:cNvPr id="28694" name="Rectangle 86"/>
            <p:cNvSpPr>
              <a:spLocks noChangeArrowheads="1"/>
            </p:cNvSpPr>
            <p:nvPr/>
          </p:nvSpPr>
          <p:spPr bwMode="auto">
            <a:xfrm>
              <a:off x="3663" y="2655"/>
              <a:ext cx="48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Rectangle 87"/>
            <p:cNvSpPr>
              <a:spLocks noChangeArrowheads="1"/>
            </p:cNvSpPr>
            <p:nvPr/>
          </p:nvSpPr>
          <p:spPr bwMode="auto">
            <a:xfrm>
              <a:off x="3712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500</a:t>
              </a:r>
            </a:p>
          </p:txBody>
        </p:sp>
        <p:grpSp>
          <p:nvGrpSpPr>
            <p:cNvPr id="28696" name="Group 90"/>
            <p:cNvGrpSpPr>
              <a:grpSpLocks/>
            </p:cNvGrpSpPr>
            <p:nvPr/>
          </p:nvGrpSpPr>
          <p:grpSpPr bwMode="auto">
            <a:xfrm>
              <a:off x="1490" y="2817"/>
              <a:ext cx="53" cy="324"/>
              <a:chOff x="1490" y="2817"/>
              <a:chExt cx="53" cy="324"/>
            </a:xfrm>
          </p:grpSpPr>
          <p:sp>
            <p:nvSpPr>
              <p:cNvPr id="28736" name="Line 88"/>
              <p:cNvSpPr>
                <a:spLocks noChangeShapeType="1"/>
              </p:cNvSpPr>
              <p:nvPr/>
            </p:nvSpPr>
            <p:spPr bwMode="auto">
              <a:xfrm>
                <a:off x="1516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7" name="Freeform 89"/>
              <p:cNvSpPr>
                <a:spLocks/>
              </p:cNvSpPr>
              <p:nvPr/>
            </p:nvSpPr>
            <p:spPr bwMode="auto">
              <a:xfrm>
                <a:off x="1490" y="3089"/>
                <a:ext cx="53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3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7" name="Group 93"/>
            <p:cNvGrpSpPr>
              <a:grpSpLocks/>
            </p:cNvGrpSpPr>
            <p:nvPr/>
          </p:nvGrpSpPr>
          <p:grpSpPr bwMode="auto">
            <a:xfrm>
              <a:off x="2057" y="2817"/>
              <a:ext cx="53" cy="324"/>
              <a:chOff x="2057" y="2817"/>
              <a:chExt cx="53" cy="324"/>
            </a:xfrm>
          </p:grpSpPr>
          <p:sp>
            <p:nvSpPr>
              <p:cNvPr id="28734" name="Line 91"/>
              <p:cNvSpPr>
                <a:spLocks noChangeShapeType="1"/>
              </p:cNvSpPr>
              <p:nvPr/>
            </p:nvSpPr>
            <p:spPr bwMode="auto">
              <a:xfrm>
                <a:off x="2083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5" name="Freeform 92"/>
              <p:cNvSpPr>
                <a:spLocks/>
              </p:cNvSpPr>
              <p:nvPr/>
            </p:nvSpPr>
            <p:spPr bwMode="auto">
              <a:xfrm>
                <a:off x="2057" y="3089"/>
                <a:ext cx="53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3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8" name="Group 96"/>
            <p:cNvGrpSpPr>
              <a:grpSpLocks/>
            </p:cNvGrpSpPr>
            <p:nvPr/>
          </p:nvGrpSpPr>
          <p:grpSpPr bwMode="auto">
            <a:xfrm>
              <a:off x="2624" y="2817"/>
              <a:ext cx="53" cy="324"/>
              <a:chOff x="2624" y="2817"/>
              <a:chExt cx="53" cy="324"/>
            </a:xfrm>
          </p:grpSpPr>
          <p:sp>
            <p:nvSpPr>
              <p:cNvPr id="28732" name="Line 94"/>
              <p:cNvSpPr>
                <a:spLocks noChangeShapeType="1"/>
              </p:cNvSpPr>
              <p:nvPr/>
            </p:nvSpPr>
            <p:spPr bwMode="auto">
              <a:xfrm>
                <a:off x="2650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3" name="Freeform 95"/>
              <p:cNvSpPr>
                <a:spLocks/>
              </p:cNvSpPr>
              <p:nvPr/>
            </p:nvSpPr>
            <p:spPr bwMode="auto">
              <a:xfrm>
                <a:off x="2624" y="3089"/>
                <a:ext cx="53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3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9" name="Group 99"/>
            <p:cNvGrpSpPr>
              <a:grpSpLocks/>
            </p:cNvGrpSpPr>
            <p:nvPr/>
          </p:nvGrpSpPr>
          <p:grpSpPr bwMode="auto">
            <a:xfrm>
              <a:off x="3191" y="2817"/>
              <a:ext cx="54" cy="324"/>
              <a:chOff x="3191" y="2817"/>
              <a:chExt cx="54" cy="324"/>
            </a:xfrm>
          </p:grpSpPr>
          <p:sp>
            <p:nvSpPr>
              <p:cNvPr id="28730" name="Line 97"/>
              <p:cNvSpPr>
                <a:spLocks noChangeShapeType="1"/>
              </p:cNvSpPr>
              <p:nvPr/>
            </p:nvSpPr>
            <p:spPr bwMode="auto">
              <a:xfrm>
                <a:off x="3218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1" name="Freeform 98"/>
              <p:cNvSpPr>
                <a:spLocks/>
              </p:cNvSpPr>
              <p:nvPr/>
            </p:nvSpPr>
            <p:spPr bwMode="auto">
              <a:xfrm>
                <a:off x="3191" y="3089"/>
                <a:ext cx="54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4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0" name="Group 102"/>
            <p:cNvGrpSpPr>
              <a:grpSpLocks/>
            </p:cNvGrpSpPr>
            <p:nvPr/>
          </p:nvGrpSpPr>
          <p:grpSpPr bwMode="auto">
            <a:xfrm>
              <a:off x="3759" y="2817"/>
              <a:ext cx="53" cy="324"/>
              <a:chOff x="3759" y="2817"/>
              <a:chExt cx="53" cy="324"/>
            </a:xfrm>
          </p:grpSpPr>
          <p:sp>
            <p:nvSpPr>
              <p:cNvPr id="28728" name="Line 100"/>
              <p:cNvSpPr>
                <a:spLocks noChangeShapeType="1"/>
              </p:cNvSpPr>
              <p:nvPr/>
            </p:nvSpPr>
            <p:spPr bwMode="auto">
              <a:xfrm>
                <a:off x="3785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9" name="Freeform 101"/>
              <p:cNvSpPr>
                <a:spLocks/>
              </p:cNvSpPr>
              <p:nvPr/>
            </p:nvSpPr>
            <p:spPr bwMode="auto">
              <a:xfrm>
                <a:off x="3759" y="3089"/>
                <a:ext cx="53" cy="52"/>
              </a:xfrm>
              <a:custGeom>
                <a:avLst/>
                <a:gdLst>
                  <a:gd name="T0" fmla="*/ 0 w 107"/>
                  <a:gd name="T1" fmla="*/ 0 h 105"/>
                  <a:gd name="T2" fmla="*/ 26 w 107"/>
                  <a:gd name="T3" fmla="*/ 52 h 105"/>
                  <a:gd name="T4" fmla="*/ 53 w 107"/>
                  <a:gd name="T5" fmla="*/ 0 h 105"/>
                  <a:gd name="T6" fmla="*/ 0 w 107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7" h="105">
                    <a:moveTo>
                      <a:pt x="0" y="0"/>
                    </a:moveTo>
                    <a:lnTo>
                      <a:pt x="53" y="105"/>
                    </a:lnTo>
                    <a:lnTo>
                      <a:pt x="1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1" name="Group 105"/>
            <p:cNvGrpSpPr>
              <a:grpSpLocks/>
            </p:cNvGrpSpPr>
            <p:nvPr/>
          </p:nvGrpSpPr>
          <p:grpSpPr bwMode="auto">
            <a:xfrm>
              <a:off x="963" y="2817"/>
              <a:ext cx="53" cy="324"/>
              <a:chOff x="963" y="2817"/>
              <a:chExt cx="53" cy="324"/>
            </a:xfrm>
          </p:grpSpPr>
          <p:sp>
            <p:nvSpPr>
              <p:cNvPr id="28726" name="Line 103"/>
              <p:cNvSpPr>
                <a:spLocks noChangeShapeType="1"/>
              </p:cNvSpPr>
              <p:nvPr/>
            </p:nvSpPr>
            <p:spPr bwMode="auto">
              <a:xfrm>
                <a:off x="989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7" name="Freeform 104"/>
              <p:cNvSpPr>
                <a:spLocks/>
              </p:cNvSpPr>
              <p:nvPr/>
            </p:nvSpPr>
            <p:spPr bwMode="auto">
              <a:xfrm>
                <a:off x="963" y="3089"/>
                <a:ext cx="53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3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2" name="Rectangle 106"/>
            <p:cNvSpPr>
              <a:spLocks noChangeArrowheads="1"/>
            </p:cNvSpPr>
            <p:nvPr/>
          </p:nvSpPr>
          <p:spPr bwMode="auto">
            <a:xfrm>
              <a:off x="4149" y="2898"/>
              <a:ext cx="60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Rectangle 107"/>
            <p:cNvSpPr>
              <a:spLocks noChangeArrowheads="1"/>
            </p:cNvSpPr>
            <p:nvPr/>
          </p:nvSpPr>
          <p:spPr bwMode="auto">
            <a:xfrm>
              <a:off x="4198" y="2931"/>
              <a:ext cx="6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byte offsets</a:t>
              </a:r>
            </a:p>
          </p:txBody>
        </p:sp>
        <p:sp>
          <p:nvSpPr>
            <p:cNvPr id="28704" name="Rectangle 108"/>
            <p:cNvSpPr>
              <a:spLocks noChangeArrowheads="1"/>
            </p:cNvSpPr>
            <p:nvPr/>
          </p:nvSpPr>
          <p:spPr bwMode="auto">
            <a:xfrm>
              <a:off x="3987" y="2736"/>
              <a:ext cx="244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Rectangle 109"/>
            <p:cNvSpPr>
              <a:spLocks noChangeArrowheads="1"/>
            </p:cNvSpPr>
            <p:nvPr/>
          </p:nvSpPr>
          <p:spPr bwMode="auto">
            <a:xfrm>
              <a:off x="4036" y="281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06" name="Rectangle 110"/>
            <p:cNvSpPr>
              <a:spLocks noChangeArrowheads="1"/>
            </p:cNvSpPr>
            <p:nvPr/>
          </p:nvSpPr>
          <p:spPr bwMode="auto">
            <a:xfrm rot="5400000">
              <a:off x="1036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07" name="Rectangle 111"/>
            <p:cNvSpPr>
              <a:spLocks noChangeArrowheads="1"/>
            </p:cNvSpPr>
            <p:nvPr/>
          </p:nvSpPr>
          <p:spPr bwMode="auto">
            <a:xfrm rot="5400000">
              <a:off x="1603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08" name="Rectangle 112"/>
            <p:cNvSpPr>
              <a:spLocks noChangeArrowheads="1"/>
            </p:cNvSpPr>
            <p:nvPr/>
          </p:nvSpPr>
          <p:spPr bwMode="auto">
            <a:xfrm rot="5400000">
              <a:off x="2170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09" name="Rectangle 113"/>
            <p:cNvSpPr>
              <a:spLocks noChangeArrowheads="1"/>
            </p:cNvSpPr>
            <p:nvPr/>
          </p:nvSpPr>
          <p:spPr bwMode="auto">
            <a:xfrm rot="5400000">
              <a:off x="2737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10" name="Rectangle 114"/>
            <p:cNvSpPr>
              <a:spLocks noChangeArrowheads="1"/>
            </p:cNvSpPr>
            <p:nvPr/>
          </p:nvSpPr>
          <p:spPr bwMode="auto">
            <a:xfrm rot="5400000">
              <a:off x="3305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11" name="Rectangle 115"/>
            <p:cNvSpPr>
              <a:spLocks noChangeArrowheads="1"/>
            </p:cNvSpPr>
            <p:nvPr/>
          </p:nvSpPr>
          <p:spPr bwMode="auto">
            <a:xfrm rot="5400000">
              <a:off x="3872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12" name="Rectangle 116"/>
            <p:cNvSpPr>
              <a:spLocks noChangeArrowheads="1"/>
            </p:cNvSpPr>
            <p:nvPr/>
          </p:nvSpPr>
          <p:spPr bwMode="auto">
            <a:xfrm>
              <a:off x="1394" y="2655"/>
              <a:ext cx="28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Rectangle 117"/>
            <p:cNvSpPr>
              <a:spLocks noChangeArrowheads="1"/>
            </p:cNvSpPr>
            <p:nvPr/>
          </p:nvSpPr>
          <p:spPr bwMode="auto">
            <a:xfrm>
              <a:off x="1443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100</a:t>
              </a:r>
            </a:p>
          </p:txBody>
        </p:sp>
        <p:sp>
          <p:nvSpPr>
            <p:cNvPr id="28714" name="Rectangle 118"/>
            <p:cNvSpPr>
              <a:spLocks noChangeArrowheads="1"/>
            </p:cNvSpPr>
            <p:nvPr/>
          </p:nvSpPr>
          <p:spPr bwMode="auto">
            <a:xfrm>
              <a:off x="1110" y="3709"/>
              <a:ext cx="28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Rectangle 119"/>
            <p:cNvSpPr>
              <a:spLocks noChangeArrowheads="1"/>
            </p:cNvSpPr>
            <p:nvPr/>
          </p:nvSpPr>
          <p:spPr bwMode="auto">
            <a:xfrm>
              <a:off x="1056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16" name="Rectangle 122"/>
            <p:cNvSpPr>
              <a:spLocks noChangeArrowheads="1"/>
            </p:cNvSpPr>
            <p:nvPr/>
          </p:nvSpPr>
          <p:spPr bwMode="auto">
            <a:xfrm>
              <a:off x="1678" y="3709"/>
              <a:ext cx="2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Rectangle 124"/>
            <p:cNvSpPr>
              <a:spLocks noChangeArrowheads="1"/>
            </p:cNvSpPr>
            <p:nvPr/>
          </p:nvSpPr>
          <p:spPr bwMode="auto">
            <a:xfrm>
              <a:off x="1637" y="3830"/>
              <a:ext cx="447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Rectangle 130"/>
            <p:cNvSpPr>
              <a:spLocks noChangeArrowheads="1"/>
            </p:cNvSpPr>
            <p:nvPr/>
          </p:nvSpPr>
          <p:spPr bwMode="auto">
            <a:xfrm>
              <a:off x="2812" y="3709"/>
              <a:ext cx="28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Rectangle 134"/>
            <p:cNvSpPr>
              <a:spLocks noChangeArrowheads="1"/>
            </p:cNvSpPr>
            <p:nvPr/>
          </p:nvSpPr>
          <p:spPr bwMode="auto">
            <a:xfrm>
              <a:off x="3380" y="3709"/>
              <a:ext cx="2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Rectangle 138"/>
            <p:cNvSpPr>
              <a:spLocks noChangeArrowheads="1"/>
            </p:cNvSpPr>
            <p:nvPr/>
          </p:nvSpPr>
          <p:spPr bwMode="auto">
            <a:xfrm>
              <a:off x="3947" y="3709"/>
              <a:ext cx="2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Rectangle 143"/>
            <p:cNvSpPr>
              <a:spLocks noChangeArrowheads="1"/>
            </p:cNvSpPr>
            <p:nvPr/>
          </p:nvSpPr>
          <p:spPr bwMode="auto">
            <a:xfrm>
              <a:off x="1616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22" name="Rectangle 144"/>
            <p:cNvSpPr>
              <a:spLocks noChangeArrowheads="1"/>
            </p:cNvSpPr>
            <p:nvPr/>
          </p:nvSpPr>
          <p:spPr bwMode="auto">
            <a:xfrm>
              <a:off x="2192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23" name="Rectangle 145"/>
            <p:cNvSpPr>
              <a:spLocks noChangeArrowheads="1"/>
            </p:cNvSpPr>
            <p:nvPr/>
          </p:nvSpPr>
          <p:spPr bwMode="auto">
            <a:xfrm>
              <a:off x="2768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24" name="Rectangle 146"/>
            <p:cNvSpPr>
              <a:spLocks noChangeArrowheads="1"/>
            </p:cNvSpPr>
            <p:nvPr/>
          </p:nvSpPr>
          <p:spPr bwMode="auto">
            <a:xfrm>
              <a:off x="3312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25" name="Rectangle 147"/>
            <p:cNvSpPr>
              <a:spLocks noChangeArrowheads="1"/>
            </p:cNvSpPr>
            <p:nvPr/>
          </p:nvSpPr>
          <p:spPr bwMode="auto">
            <a:xfrm>
              <a:off x="3888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65938" y="6319479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1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Creating a Randomly Accessed File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Data in random access files</a:t>
            </a:r>
          </a:p>
          <a:p>
            <a:r>
              <a:rPr lang="en-US" sz="2400" dirty="0" smtClean="0"/>
              <a:t>Unformatted (stored as "raw bytes")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All data of the same type 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dirty="0" smtClean="0"/>
              <a:t>, for example) uses the same amount of memory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All records of the same type have a fixed length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Data not human readable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F7B4F6C2-8708-4282-8E35-D88CC12300D4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0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Creating a Randomly Accessed File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Unformatted I/O functions</a:t>
            </a:r>
          </a:p>
          <a:p>
            <a:pPr lvl="1" eaLnBrk="1" hangingPunct="1"/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fwrite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/>
            <a:r>
              <a:rPr lang="en-US" dirty="0" smtClean="0"/>
              <a:t>Transfer bytes from a location in memory to a file</a:t>
            </a:r>
          </a:p>
          <a:p>
            <a:pPr lvl="1" eaLnBrk="1" hangingPunct="1"/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fread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/>
            <a:r>
              <a:rPr lang="en-US" dirty="0" smtClean="0"/>
              <a:t>Transfer bytes from a file to a location in memory</a:t>
            </a:r>
          </a:p>
          <a:p>
            <a:pPr lvl="1" eaLnBrk="1" hangingPunct="1"/>
            <a:r>
              <a:rPr lang="en-US" sz="2400" dirty="0" smtClean="0"/>
              <a:t>Example:</a:t>
            </a:r>
          </a:p>
          <a:p>
            <a:pPr lvl="2" eaLnBrk="1" hangingPunct="1">
              <a:buFontTx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fwrite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 &amp;number,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), 1,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myPtr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);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 lvl="2" eaLnBrk="1" hangingPunct="1"/>
            <a:r>
              <a:rPr lang="en-US" sz="2000" dirty="0" smtClean="0">
                <a:latin typeface="Lucida Console" pitchFamily="49" charset="0"/>
              </a:rPr>
              <a:t>&amp;number</a:t>
            </a:r>
            <a:r>
              <a:rPr lang="en-US" sz="2000" dirty="0" smtClean="0"/>
              <a:t> – Location to transfer bytes from</a:t>
            </a:r>
          </a:p>
          <a:p>
            <a:pPr lvl="2" eaLnBrk="1" hangingPunct="1"/>
            <a:r>
              <a:rPr lang="en-US" sz="2000" dirty="0" err="1" smtClean="0">
                <a:latin typeface="Lucida Console" pitchFamily="49" charset="0"/>
              </a:rPr>
              <a:t>sizeof</a:t>
            </a:r>
            <a:r>
              <a:rPr lang="en-US" sz="2000" dirty="0" smtClean="0">
                <a:latin typeface="Lucida Console" pitchFamily="49" charset="0"/>
              </a:rPr>
              <a:t>(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)</a:t>
            </a:r>
            <a:r>
              <a:rPr lang="en-US" sz="2000" dirty="0" smtClean="0"/>
              <a:t> – Number of bytes to transfer</a:t>
            </a:r>
          </a:p>
          <a:p>
            <a:pPr lvl="2" eaLnBrk="1" hangingPunct="1"/>
            <a:r>
              <a:rPr lang="en-US" sz="2000" dirty="0" smtClean="0">
                <a:latin typeface="Lucida Console" pitchFamily="49" charset="0"/>
              </a:rPr>
              <a:t>1</a:t>
            </a:r>
            <a:r>
              <a:rPr lang="en-US" sz="2000" dirty="0" smtClean="0"/>
              <a:t> – For arrays, number of elements to transfer</a:t>
            </a:r>
          </a:p>
          <a:p>
            <a:pPr lvl="3" eaLnBrk="1" hangingPunct="1"/>
            <a:r>
              <a:rPr lang="en-US" dirty="0" smtClean="0"/>
              <a:t>In this case, "one element" of an array is being transferred</a:t>
            </a:r>
          </a:p>
          <a:p>
            <a:pPr lvl="2" eaLnBrk="1" hangingPunct="1"/>
            <a:r>
              <a:rPr lang="en-US" sz="2000" dirty="0" err="1" smtClean="0">
                <a:latin typeface="Lucida Console" pitchFamily="49" charset="0"/>
              </a:rPr>
              <a:t>myPtr</a:t>
            </a:r>
            <a:r>
              <a:rPr lang="en-US" sz="2000" dirty="0" smtClean="0"/>
              <a:t> – File to transfer to or from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7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Creating a Randomly Accessed File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Writing </a:t>
            </a:r>
            <a:r>
              <a:rPr lang="en-US" sz="2600" dirty="0" err="1" smtClean="0">
                <a:latin typeface="Lucida Console" pitchFamily="49" charset="0"/>
              </a:rPr>
              <a:t>struct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fwrite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( &amp;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myObject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(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struct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myStruct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), 1,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myPtr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);</a:t>
            </a:r>
          </a:p>
          <a:p>
            <a:pPr lvl="1" eaLnBrk="1" hangingPunct="1"/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charset="0"/>
              </a:rPr>
              <a:t>–</a:t>
            </a:r>
            <a:r>
              <a:rPr lang="en-US" sz="2400" dirty="0" smtClean="0"/>
              <a:t> returns size in bytes of object in parentheses</a:t>
            </a:r>
          </a:p>
          <a:p>
            <a:pPr eaLnBrk="1" hangingPunct="1"/>
            <a:r>
              <a:rPr lang="en-US" sz="2400" dirty="0" smtClean="0"/>
              <a:t>To write several array elements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Pointer to array as first argument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Number of elements to write as third argument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84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The Data Hierarchy</a:t>
            </a:r>
          </a:p>
        </p:txBody>
      </p:sp>
      <p:sp>
        <p:nvSpPr>
          <p:cNvPr id="6148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229600" cy="5791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Data Hierarchy:</a:t>
            </a:r>
          </a:p>
          <a:p>
            <a:pPr lvl="1" eaLnBrk="1" hangingPunct="1"/>
            <a:r>
              <a:rPr lang="en-US" sz="2400" dirty="0" smtClean="0"/>
              <a:t>Bit </a:t>
            </a:r>
            <a:r>
              <a:rPr lang="en-US" sz="2400" dirty="0" smtClean="0">
                <a:cs typeface="Times New Roman" charset="0"/>
              </a:rPr>
              <a:t>–</a:t>
            </a:r>
            <a:r>
              <a:rPr lang="en-US" sz="2400" dirty="0" smtClean="0"/>
              <a:t> smallest data item</a:t>
            </a:r>
          </a:p>
          <a:p>
            <a:pPr lvl="2" eaLnBrk="1" hangingPunct="1"/>
            <a:r>
              <a:rPr lang="en-US" dirty="0" smtClean="0"/>
              <a:t>Value of </a:t>
            </a:r>
            <a:r>
              <a:rPr lang="en-US" dirty="0" smtClean="0">
                <a:latin typeface="Lucida Console" pitchFamily="49" charset="0"/>
              </a:rPr>
              <a:t>0</a:t>
            </a:r>
            <a:r>
              <a:rPr lang="en-US" dirty="0" smtClean="0"/>
              <a:t> or </a:t>
            </a:r>
            <a:r>
              <a:rPr lang="en-US" dirty="0" smtClean="0">
                <a:latin typeface="Lucida Console" pitchFamily="49" charset="0"/>
              </a:rPr>
              <a:t>1</a:t>
            </a:r>
          </a:p>
          <a:p>
            <a:pPr lvl="1" eaLnBrk="1" hangingPunct="1"/>
            <a:r>
              <a:rPr lang="en-US" sz="2400" dirty="0" smtClean="0"/>
              <a:t>Byte – 8 bits </a:t>
            </a:r>
          </a:p>
          <a:p>
            <a:pPr lvl="2" eaLnBrk="1" hangingPunct="1"/>
            <a:r>
              <a:rPr lang="en-US" dirty="0" smtClean="0"/>
              <a:t>Used to store a character</a:t>
            </a:r>
          </a:p>
          <a:p>
            <a:pPr lvl="3" eaLnBrk="1" hangingPunct="1"/>
            <a:r>
              <a:rPr lang="en-US" sz="2400" dirty="0" smtClean="0"/>
              <a:t>Decimal digits, letters, and special symbols</a:t>
            </a:r>
          </a:p>
          <a:p>
            <a:pPr lvl="1" eaLnBrk="1" hangingPunct="1"/>
            <a:r>
              <a:rPr lang="en-US" sz="2400" dirty="0" smtClean="0"/>
              <a:t>Field </a:t>
            </a:r>
            <a:r>
              <a:rPr lang="en-US" sz="2400" dirty="0" smtClean="0">
                <a:cs typeface="Times New Roman" charset="0"/>
              </a:rPr>
              <a:t>–</a:t>
            </a:r>
            <a:r>
              <a:rPr lang="en-US" sz="2400" dirty="0" smtClean="0"/>
              <a:t> group of characters conveying meaning </a:t>
            </a:r>
          </a:p>
          <a:p>
            <a:pPr lvl="2" eaLnBrk="1" hangingPunct="1"/>
            <a:r>
              <a:rPr lang="en-US" dirty="0" smtClean="0"/>
              <a:t>Example: your name</a:t>
            </a:r>
          </a:p>
          <a:p>
            <a:pPr lvl="1" eaLnBrk="1" hangingPunct="1"/>
            <a:r>
              <a:rPr lang="en-US" sz="2400" dirty="0" smtClean="0"/>
              <a:t>Record – group of related fields</a:t>
            </a:r>
          </a:p>
          <a:p>
            <a:pPr lvl="2" eaLnBrk="1" hangingPunct="1"/>
            <a:r>
              <a:rPr lang="en-US" dirty="0" smtClean="0"/>
              <a:t>Represented by a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struct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or a 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class</a:t>
            </a:r>
          </a:p>
          <a:p>
            <a:pPr lvl="2" eaLnBrk="1" hangingPunct="1"/>
            <a:r>
              <a:rPr lang="en-US" dirty="0" smtClean="0"/>
              <a:t>Example: In a payroll system, a record for a particular employee that contained his/her identification number, name, address,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6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5187" y="646331"/>
            <a:ext cx="7620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11.11: fig11_11.c</a:t>
            </a:r>
          </a:p>
          <a:p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</a:t>
            </a:r>
            <a:r>
              <a:rPr lang="en-US" dirty="0" err="1"/>
              <a:t>clientData</a:t>
            </a:r>
            <a:r>
              <a:rPr lang="en-US" dirty="0"/>
              <a:t> structure definition */</a:t>
            </a:r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acctNum</a:t>
            </a:r>
            <a:r>
              <a:rPr lang="en-US" dirty="0"/>
              <a:t>; /* account number */</a:t>
            </a:r>
          </a:p>
          <a:p>
            <a:r>
              <a:rPr lang="en-US" dirty="0"/>
              <a:t>   char </a:t>
            </a:r>
            <a:r>
              <a:rPr lang="en-US" dirty="0" err="1"/>
              <a:t>lastName</a:t>
            </a:r>
            <a:r>
              <a:rPr lang="en-US" dirty="0"/>
              <a:t>[ 15 ]; /* account last name */</a:t>
            </a:r>
          </a:p>
          <a:p>
            <a:r>
              <a:rPr lang="en-US" dirty="0"/>
              <a:t>   char </a:t>
            </a:r>
            <a:r>
              <a:rPr lang="en-US" dirty="0" err="1"/>
              <a:t>firstName</a:t>
            </a:r>
            <a:r>
              <a:rPr lang="en-US" dirty="0"/>
              <a:t>[ 10 ]; /* account first name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}; /* end structure </a:t>
            </a:r>
            <a:r>
              <a:rPr lang="en-US" dirty="0" err="1"/>
              <a:t>clientData</a:t>
            </a:r>
            <a:r>
              <a:rPr lang="en-US" dirty="0"/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i; /* counter used to count from 1-100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</a:t>
            </a:r>
            <a:r>
              <a:rPr lang="en-US" dirty="0" err="1"/>
              <a:t>blankClient</a:t>
            </a:r>
            <a:r>
              <a:rPr lang="en-US" dirty="0"/>
              <a:t> = { 0, "", "", 0.0 }; 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/* credit.dat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018542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Creating a random-access file sequentially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2133600" cy="365125"/>
          </a:xfrm>
        </p:spPr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8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</a:t>
            </a:r>
            <a:r>
              <a:rPr lang="en-US" dirty="0" err="1"/>
              <a:t>fopen</a:t>
            </a:r>
            <a:r>
              <a:rPr lang="en-US" dirty="0"/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"credit.dat", "</a:t>
            </a:r>
            <a:r>
              <a:rPr lang="en-US" dirty="0" err="1"/>
              <a:t>wb</a:t>
            </a:r>
            <a:r>
              <a:rPr lang="en-US" dirty="0"/>
              <a:t>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/* end if */</a:t>
            </a:r>
          </a:p>
          <a:p>
            <a:endParaRPr lang="en-US" dirty="0" smtClean="0"/>
          </a:p>
          <a:p>
            <a:r>
              <a:rPr lang="en-US" dirty="0" smtClean="0"/>
              <a:t>else </a:t>
            </a:r>
            <a:r>
              <a:rPr lang="en-US" dirty="0"/>
              <a:t>{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 /* output 100 blank records to file */</a:t>
            </a:r>
          </a:p>
          <a:p>
            <a:r>
              <a:rPr lang="en-US" dirty="0"/>
              <a:t>      for ( i = 1; i &lt;= 100; i++ ) {</a:t>
            </a:r>
          </a:p>
          <a:p>
            <a:r>
              <a:rPr lang="en-US" dirty="0"/>
              <a:t>         </a:t>
            </a:r>
            <a:r>
              <a:rPr lang="en-US" dirty="0" err="1"/>
              <a:t>fwrite</a:t>
            </a:r>
            <a:r>
              <a:rPr lang="en-US" dirty="0"/>
              <a:t>( &amp;</a:t>
            </a:r>
            <a:r>
              <a:rPr lang="en-US" dirty="0" err="1"/>
              <a:t>blankClient</a:t>
            </a:r>
            <a:r>
              <a:rPr lang="en-US" dirty="0"/>
              <a:t>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} /* end for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 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/* end main */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2133600" cy="365125"/>
          </a:xfrm>
        </p:spPr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Writing Data Randomly to a Randomly Accessed File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latin typeface="Lucida Console" pitchFamily="49" charset="0"/>
              </a:rPr>
              <a:t>fseek</a:t>
            </a:r>
            <a:endParaRPr lang="en-US" sz="2400" dirty="0" smtClean="0">
              <a:latin typeface="Lucida Console" pitchFamily="49" charset="0"/>
            </a:endParaRPr>
          </a:p>
          <a:p>
            <a:pPr lvl="1" eaLnBrk="1" hangingPunct="1"/>
            <a:r>
              <a:rPr lang="en-US" sz="2400" dirty="0" smtClean="0"/>
              <a:t>Sets file position pointer to a specific position</a:t>
            </a:r>
          </a:p>
          <a:p>
            <a:pPr lvl="1" eaLnBrk="1" hangingPunct="1"/>
            <a:r>
              <a:rPr lang="en-US" sz="2400" dirty="0" err="1" smtClean="0">
                <a:latin typeface="Lucida Console" pitchFamily="49" charset="0"/>
              </a:rPr>
              <a:t>fseek</a:t>
            </a:r>
            <a:r>
              <a:rPr lang="en-US" sz="2400" dirty="0" smtClean="0">
                <a:latin typeface="Lucida Console" pitchFamily="49" charset="0"/>
              </a:rPr>
              <a:t>(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smtClean="0"/>
              <a:t>pointer, offset, </a:t>
            </a:r>
            <a:r>
              <a:rPr lang="en-US" sz="2400" i="1" dirty="0" err="1" smtClean="0"/>
              <a:t>symbolic_constant</a:t>
            </a:r>
            <a:r>
              <a:rPr lang="en-US" sz="2400" dirty="0" smtClean="0">
                <a:latin typeface="Lucida Console" pitchFamily="49" charset="0"/>
              </a:rPr>
              <a:t> );</a:t>
            </a:r>
          </a:p>
          <a:p>
            <a:pPr lvl="2" eaLnBrk="1" hangingPunct="1"/>
            <a:r>
              <a:rPr lang="en-US" i="1" dirty="0" smtClean="0"/>
              <a:t>pointer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pointer to file</a:t>
            </a:r>
          </a:p>
          <a:p>
            <a:pPr lvl="2" eaLnBrk="1" hangingPunct="1"/>
            <a:r>
              <a:rPr lang="en-US" i="1" dirty="0" smtClean="0"/>
              <a:t>offset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file position pointer (0 is first location)</a:t>
            </a:r>
          </a:p>
          <a:p>
            <a:pPr lvl="2" eaLnBrk="1" hangingPunct="1"/>
            <a:r>
              <a:rPr lang="en-US" i="1" dirty="0" err="1" smtClean="0"/>
              <a:t>symbolic_constant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specifies where in file we are reading from</a:t>
            </a:r>
          </a:p>
          <a:p>
            <a:pPr lvl="2" eaLnBrk="1" hangingPunct="1"/>
            <a:r>
              <a:rPr lang="en-US" dirty="0" smtClean="0">
                <a:latin typeface="Lucida Console" pitchFamily="49" charset="0"/>
              </a:rPr>
              <a:t>SEEK_SET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seek starts at beginning of file</a:t>
            </a:r>
          </a:p>
          <a:p>
            <a:pPr lvl="2" eaLnBrk="1" hangingPunct="1"/>
            <a:r>
              <a:rPr lang="en-US" dirty="0" smtClean="0">
                <a:latin typeface="Lucida Console" pitchFamily="49" charset="0"/>
              </a:rPr>
              <a:t>SEEK_CUR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seek starts at current location in file</a:t>
            </a:r>
          </a:p>
          <a:p>
            <a:pPr lvl="2" eaLnBrk="1" hangingPunct="1"/>
            <a:r>
              <a:rPr lang="en-US" dirty="0" smtClean="0">
                <a:latin typeface="Lucida Console" pitchFamily="49" charset="0"/>
              </a:rPr>
              <a:t>SEEK_END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seek starts at end of file</a:t>
            </a:r>
          </a:p>
          <a:p>
            <a:pPr lvl="2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3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457200"/>
            <a:ext cx="7467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11.12: fig11_12.c</a:t>
            </a:r>
          </a:p>
          <a:p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</a:t>
            </a:r>
            <a:r>
              <a:rPr lang="en-US" dirty="0" err="1"/>
              <a:t>clientData</a:t>
            </a:r>
            <a:r>
              <a:rPr lang="en-US" dirty="0"/>
              <a:t> structure definition */</a:t>
            </a:r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acctNum</a:t>
            </a:r>
            <a:r>
              <a:rPr lang="en-US" dirty="0"/>
              <a:t>; /* account number */</a:t>
            </a:r>
          </a:p>
          <a:p>
            <a:r>
              <a:rPr lang="en-US" dirty="0"/>
              <a:t>   char </a:t>
            </a:r>
            <a:r>
              <a:rPr lang="en-US" dirty="0" err="1"/>
              <a:t>lastName</a:t>
            </a:r>
            <a:r>
              <a:rPr lang="en-US" dirty="0"/>
              <a:t>[ 15 ]; /* account last name */</a:t>
            </a:r>
          </a:p>
          <a:p>
            <a:r>
              <a:rPr lang="en-US" dirty="0"/>
              <a:t>   char </a:t>
            </a:r>
            <a:r>
              <a:rPr lang="en-US" dirty="0" err="1"/>
              <a:t>firstName</a:t>
            </a:r>
            <a:r>
              <a:rPr lang="en-US" dirty="0"/>
              <a:t>[ 10 ]; /* account first name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}; /* end structure </a:t>
            </a:r>
            <a:r>
              <a:rPr lang="en-US" dirty="0" err="1"/>
              <a:t>clientData</a:t>
            </a:r>
            <a:r>
              <a:rPr lang="en-US" dirty="0"/>
              <a:t> */</a:t>
            </a:r>
          </a:p>
          <a:p>
            <a:r>
              <a:rPr lang="en-US" dirty="0"/>
              <a:t> </a:t>
            </a:r>
          </a:p>
          <a:p>
            <a:r>
              <a:rPr lang="en-US" dirty="0" err="1"/>
              <a:t>int</a:t>
            </a:r>
            <a:r>
              <a:rPr lang="en-US" dirty="0"/>
              <a:t> main( void ) 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/* credit.dat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</a:t>
            </a:r>
            <a:r>
              <a:rPr lang="en-US" dirty="0" err="1"/>
              <a:t>fopen</a:t>
            </a:r>
            <a:r>
              <a:rPr lang="en-US" dirty="0"/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"credit.dat", "</a:t>
            </a:r>
            <a:r>
              <a:rPr lang="en-US" dirty="0" err="1"/>
              <a:t>rb</a:t>
            </a:r>
            <a:r>
              <a:rPr lang="en-US" dirty="0"/>
              <a:t>+"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/* end if </a:t>
            </a:r>
            <a:r>
              <a:rPr lang="en-US" dirty="0" smtClean="0"/>
              <a:t>*/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0"/>
            <a:ext cx="616765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Writing to a random </a:t>
            </a:r>
            <a:r>
              <a:rPr lang="en-US"/>
              <a:t>access </a:t>
            </a:r>
            <a:r>
              <a:rPr lang="en-US" smtClean="0"/>
              <a:t>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5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"/>
            <a:ext cx="7467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else { </a:t>
            </a:r>
            <a:endParaRPr lang="en-US" dirty="0" smtClean="0"/>
          </a:p>
          <a:p>
            <a:r>
              <a:rPr lang="en-US" dirty="0"/>
              <a:t> /* require user to specify account number */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"Enter account number"</a:t>
            </a:r>
          </a:p>
          <a:p>
            <a:r>
              <a:rPr lang="en-US" dirty="0"/>
              <a:t>         " ( 1 to 100, 0 to end input )\n? " );</a:t>
            </a:r>
          </a:p>
          <a:p>
            <a:r>
              <a:rPr lang="en-US" dirty="0"/>
              <a:t>      </a:t>
            </a:r>
            <a:r>
              <a:rPr lang="en-US" dirty="0" err="1"/>
              <a:t>scanf</a:t>
            </a:r>
            <a:r>
              <a:rPr lang="en-US" dirty="0"/>
              <a:t>( "%d", &amp;</a:t>
            </a:r>
            <a:r>
              <a:rPr lang="en-US" dirty="0" err="1"/>
              <a:t>client.acctNum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/* user enters information, which is copied into file */</a:t>
            </a:r>
          </a:p>
          <a:p>
            <a:r>
              <a:rPr lang="en-US" dirty="0"/>
              <a:t>      while ( </a:t>
            </a:r>
            <a:r>
              <a:rPr lang="en-US" dirty="0" err="1"/>
              <a:t>client.acctNum</a:t>
            </a:r>
            <a:r>
              <a:rPr lang="en-US" dirty="0"/>
              <a:t> != 0 ) { </a:t>
            </a:r>
          </a:p>
          <a:p>
            <a:r>
              <a:rPr lang="en-US" dirty="0"/>
              <a:t>         /* user enters last name, first name and balance */</a:t>
            </a:r>
          </a:p>
          <a:p>
            <a:r>
              <a:rPr lang="en-US" dirty="0"/>
              <a:t>         </a:t>
            </a:r>
            <a:r>
              <a:rPr lang="en-US" dirty="0" err="1"/>
              <a:t>printf</a:t>
            </a:r>
            <a:r>
              <a:rPr lang="en-US" dirty="0"/>
              <a:t>( "Enter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firstname</a:t>
            </a:r>
            <a:r>
              <a:rPr lang="en-US" dirty="0"/>
              <a:t>, balance\n? " );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 /* set record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firstName</a:t>
            </a:r>
            <a:r>
              <a:rPr lang="en-US" dirty="0"/>
              <a:t> and balance value */</a:t>
            </a:r>
          </a:p>
          <a:p>
            <a:r>
              <a:rPr lang="en-US" dirty="0"/>
              <a:t>         </a:t>
            </a:r>
            <a:r>
              <a:rPr lang="en-US" dirty="0" err="1"/>
              <a:t>fscanf</a:t>
            </a:r>
            <a:r>
              <a:rPr lang="en-US" dirty="0"/>
              <a:t>( </a:t>
            </a:r>
            <a:r>
              <a:rPr lang="en-US" dirty="0" err="1"/>
              <a:t>stdin</a:t>
            </a:r>
            <a:r>
              <a:rPr lang="en-US" dirty="0"/>
              <a:t>, "%</a:t>
            </a:r>
            <a:r>
              <a:rPr lang="en-US" dirty="0" err="1"/>
              <a:t>s%s%lf</a:t>
            </a:r>
            <a:r>
              <a:rPr lang="en-US" dirty="0"/>
              <a:t>", </a:t>
            </a:r>
            <a:r>
              <a:rPr lang="en-US" dirty="0" err="1"/>
              <a:t>client.lastName</a:t>
            </a:r>
            <a:r>
              <a:rPr lang="en-US" dirty="0"/>
              <a:t>, </a:t>
            </a:r>
          </a:p>
          <a:p>
            <a:r>
              <a:rPr lang="en-US" dirty="0"/>
              <a:t>            </a:t>
            </a:r>
            <a:r>
              <a:rPr lang="en-US" dirty="0" err="1"/>
              <a:t>client.firstName</a:t>
            </a:r>
            <a:r>
              <a:rPr lang="en-US" dirty="0"/>
              <a:t>, &amp;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/* seek position in file to user-specified record */</a:t>
            </a:r>
          </a:p>
          <a:p>
            <a:r>
              <a:rPr lang="en-US" dirty="0"/>
              <a:t>      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, ( </a:t>
            </a:r>
            <a:r>
              <a:rPr lang="en-US" dirty="0" err="1"/>
              <a:t>client.acctNum</a:t>
            </a:r>
            <a:r>
              <a:rPr lang="en-US" dirty="0"/>
              <a:t> - 1 ) * </a:t>
            </a:r>
          </a:p>
          <a:p>
            <a:r>
              <a:rPr lang="en-US" dirty="0"/>
              <a:t>           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SEEK_SET );</a:t>
            </a:r>
          </a:p>
          <a:p>
            <a:r>
              <a:rPr lang="en-US" dirty="0"/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00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r>
              <a:rPr lang="en-US" dirty="0"/>
              <a:t>/* write user-specified information in file */</a:t>
            </a:r>
          </a:p>
          <a:p>
            <a:r>
              <a:rPr lang="en-US" dirty="0"/>
              <a:t>         </a:t>
            </a:r>
            <a:r>
              <a:rPr lang="en-US" dirty="0" err="1"/>
              <a:t>fwrite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/* enable user to input another account number */</a:t>
            </a:r>
          </a:p>
          <a:p>
            <a:r>
              <a:rPr lang="en-US" dirty="0"/>
              <a:t>         </a:t>
            </a:r>
            <a:r>
              <a:rPr lang="en-US" dirty="0" err="1"/>
              <a:t>printf</a:t>
            </a:r>
            <a:r>
              <a:rPr lang="en-US" dirty="0"/>
              <a:t>( "Enter account number\n? " );</a:t>
            </a:r>
          </a:p>
          <a:p>
            <a:r>
              <a:rPr lang="en-US" dirty="0"/>
              <a:t>         </a:t>
            </a:r>
            <a:r>
              <a:rPr lang="en-US" dirty="0" err="1"/>
              <a:t>scanf</a:t>
            </a:r>
            <a:r>
              <a:rPr lang="en-US" dirty="0"/>
              <a:t>( "%d", &amp;</a:t>
            </a:r>
            <a:r>
              <a:rPr lang="en-US" dirty="0" err="1"/>
              <a:t>client.acctNum</a:t>
            </a:r>
            <a:r>
              <a:rPr lang="en-US" dirty="0"/>
              <a:t> );</a:t>
            </a:r>
          </a:p>
          <a:p>
            <a:r>
              <a:rPr lang="en-US" dirty="0"/>
              <a:t>      } /* end while */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fclose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/* end main */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917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1028"/>
          <p:cNvSpPr>
            <a:spLocks noChangeArrowheads="1"/>
          </p:cNvSpPr>
          <p:nvPr/>
        </p:nvSpPr>
        <p:spPr bwMode="auto">
          <a:xfrm>
            <a:off x="381000" y="609600"/>
            <a:ext cx="6477000" cy="624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 ( 1 to 100, 0 to end input )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37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Barker Doug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29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Brown Nancy -24.54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96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Stone Sam 34.98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88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Smith Dave 258.34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33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Dunn Stacey 314.33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2219"/>
            <a:ext cx="1414170" cy="421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8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8658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rgbClr val="0000FF"/>
                </a:solidFill>
                <a:latin typeface="Arial" charset="0"/>
              </a:rPr>
              <a:t>Writing Data Randomly to a Randomly Accessed File</a:t>
            </a:r>
          </a:p>
        </p:txBody>
      </p:sp>
      <p:sp>
        <p:nvSpPr>
          <p:cNvPr id="38916" name="Rectangle 55"/>
          <p:cNvSpPr>
            <a:spLocks noChangeArrowheads="1"/>
          </p:cNvSpPr>
          <p:nvPr/>
        </p:nvSpPr>
        <p:spPr bwMode="auto">
          <a:xfrm>
            <a:off x="0" y="4318000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imes New Roman" charset="0"/>
              </a:rPr>
              <a:t> 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38917" name="Picture 57" descr="C:\Brian\C How to Program\Fig11-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3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Reading Data Randomly from a Randomly Accessed File</a:t>
            </a:r>
          </a:p>
        </p:txBody>
      </p:sp>
      <p:sp>
        <p:nvSpPr>
          <p:cNvPr id="399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err="1" smtClean="0">
                <a:latin typeface="Lucida Console" pitchFamily="49" charset="0"/>
              </a:rPr>
              <a:t>fread</a:t>
            </a:r>
            <a:endParaRPr lang="en-US" sz="2600" dirty="0" smtClean="0">
              <a:latin typeface="Lucida Console" pitchFamily="49" charset="0"/>
            </a:endParaRPr>
          </a:p>
          <a:p>
            <a:r>
              <a:rPr lang="en-US" sz="2400" dirty="0" smtClean="0"/>
              <a:t>Reads a specified number of bytes from a file into memory</a:t>
            </a:r>
          </a:p>
          <a:p>
            <a:pPr lvl="2" eaLnBrk="1" hangingPunct="1">
              <a:buFontTx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fread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 &amp;client,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(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struct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clientData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), 1,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myPtr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);</a:t>
            </a:r>
          </a:p>
          <a:p>
            <a:pPr lvl="2" indent="-1143000" eaLnBrk="1" hangingPunct="1">
              <a:buFontTx/>
              <a:buNone/>
            </a:pPr>
            <a:r>
              <a:rPr lang="en-US" dirty="0" smtClean="0"/>
              <a:t>Can read several fixed-size array elements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Provide pointer to array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Indicate number of elements to read</a:t>
            </a:r>
          </a:p>
          <a:p>
            <a:pPr indent="-285750"/>
            <a:r>
              <a:rPr lang="en-US" sz="2800" dirty="0" smtClean="0"/>
              <a:t>To read multiple elements, specify in third argument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5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61859"/>
            <a:ext cx="7924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11.15: fig11_15.c</a:t>
            </a:r>
          </a:p>
          <a:p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/* </a:t>
            </a:r>
            <a:r>
              <a:rPr lang="en-US" dirty="0" err="1"/>
              <a:t>clientData</a:t>
            </a:r>
            <a:r>
              <a:rPr lang="en-US" dirty="0"/>
              <a:t> structure definition */</a:t>
            </a:r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acctNum</a:t>
            </a:r>
            <a:r>
              <a:rPr lang="en-US" dirty="0"/>
              <a:t>; /* account number */</a:t>
            </a:r>
          </a:p>
          <a:p>
            <a:r>
              <a:rPr lang="en-US" dirty="0"/>
              <a:t>   char </a:t>
            </a:r>
            <a:r>
              <a:rPr lang="en-US" dirty="0" err="1"/>
              <a:t>lastName</a:t>
            </a:r>
            <a:r>
              <a:rPr lang="en-US" dirty="0"/>
              <a:t>[ 15 ]; /* account last name */</a:t>
            </a:r>
          </a:p>
          <a:p>
            <a:r>
              <a:rPr lang="en-US" dirty="0"/>
              <a:t>   char </a:t>
            </a:r>
            <a:r>
              <a:rPr lang="en-US" dirty="0" err="1"/>
              <a:t>firstName</a:t>
            </a:r>
            <a:r>
              <a:rPr lang="en-US" dirty="0"/>
              <a:t>[ 10 ]; /* account first name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}; /* end structure </a:t>
            </a:r>
            <a:r>
              <a:rPr lang="en-US" dirty="0" err="1"/>
              <a:t>clientData</a:t>
            </a:r>
            <a:r>
              <a:rPr lang="en-US" dirty="0"/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/* credit.dat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</a:t>
            </a:r>
            <a:r>
              <a:rPr lang="en-US" dirty="0" err="1"/>
              <a:t>fopen</a:t>
            </a:r>
            <a:r>
              <a:rPr lang="en-US" dirty="0"/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"credit.dat", "</a:t>
            </a:r>
            <a:r>
              <a:rPr lang="en-US" dirty="0" err="1"/>
              <a:t>rb</a:t>
            </a:r>
            <a:r>
              <a:rPr lang="en-US" dirty="0"/>
              <a:t>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/* end if </a:t>
            </a:r>
            <a:r>
              <a:rPr lang="en-US" dirty="0" smtClean="0"/>
              <a:t>*/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9514" y="77084"/>
            <a:ext cx="8247771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Reading a random access file </a:t>
            </a:r>
            <a:r>
              <a:rPr lang="en-US" dirty="0" smtClean="0"/>
              <a:t>sequentially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5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6700" y="24581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The Data Hierarchy</a:t>
            </a:r>
          </a:p>
        </p:txBody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7772400" cy="1905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dirty="0" smtClean="0"/>
              <a:t>Data Hierarchy (continued):</a:t>
            </a:r>
          </a:p>
          <a:p>
            <a:pPr lvl="1" eaLnBrk="1" hangingPunct="1"/>
            <a:r>
              <a:rPr lang="en-US" dirty="0" smtClean="0"/>
              <a:t>File – group of related records</a:t>
            </a:r>
          </a:p>
          <a:p>
            <a:pPr lvl="2" eaLnBrk="1" hangingPunct="1"/>
            <a:r>
              <a:rPr lang="en-US" dirty="0" smtClean="0"/>
              <a:t>Example: payroll file</a:t>
            </a:r>
          </a:p>
          <a:p>
            <a:pPr lvl="1" eaLnBrk="1" hangingPunct="1"/>
            <a:r>
              <a:rPr lang="en-US" dirty="0" smtClean="0"/>
              <a:t>Database – group of related files</a:t>
            </a:r>
          </a:p>
          <a:p>
            <a:pPr lvl="1" eaLnBrk="1" hangingPunct="1"/>
            <a:r>
              <a:rPr lang="en-US" dirty="0" smtClean="0"/>
              <a:t>DBMS</a:t>
            </a:r>
          </a:p>
        </p:txBody>
      </p:sp>
      <p:pic>
        <p:nvPicPr>
          <p:cNvPr id="7173" name="Picture 1078" descr="C:\Brian\C How to Program\Fig11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1"/>
            <a:ext cx="6019800" cy="424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3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2400"/>
            <a:ext cx="7848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{ 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"%-6s%-16s%-11s%10s\n", "Acct", "Last Name",</a:t>
            </a:r>
          </a:p>
          <a:p>
            <a:r>
              <a:rPr lang="en-US" dirty="0"/>
              <a:t>         "First Name", "Balance"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/* read all records from file (until </a:t>
            </a:r>
            <a:r>
              <a:rPr lang="en-US" dirty="0" err="1"/>
              <a:t>eof</a:t>
            </a:r>
            <a:r>
              <a:rPr lang="en-US" dirty="0"/>
              <a:t>) */</a:t>
            </a:r>
          </a:p>
          <a:p>
            <a:r>
              <a:rPr lang="en-US" dirty="0"/>
              <a:t>      while ( !</a:t>
            </a:r>
            <a:r>
              <a:rPr lang="en-US" dirty="0" err="1"/>
              <a:t>feof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 ) { </a:t>
            </a:r>
          </a:p>
          <a:p>
            <a:r>
              <a:rPr lang="en-US" dirty="0"/>
              <a:t>         </a:t>
            </a:r>
            <a:r>
              <a:rPr lang="en-US" dirty="0" err="1"/>
              <a:t>fread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/* display record */</a:t>
            </a:r>
          </a:p>
          <a:p>
            <a:r>
              <a:rPr lang="en-US" dirty="0"/>
              <a:t>         if ( </a:t>
            </a:r>
            <a:r>
              <a:rPr lang="en-US" dirty="0" err="1"/>
              <a:t>client.acctNum</a:t>
            </a:r>
            <a:r>
              <a:rPr lang="en-US" dirty="0"/>
              <a:t> != 0 ) {</a:t>
            </a:r>
          </a:p>
          <a:p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 "%-6d%-16s%-11s%10.2f\n", </a:t>
            </a:r>
          </a:p>
          <a:p>
            <a:r>
              <a:rPr lang="en-US" dirty="0"/>
              <a:t>               </a:t>
            </a:r>
            <a:r>
              <a:rPr lang="en-US" dirty="0" err="1"/>
              <a:t>client.acctNum</a:t>
            </a:r>
            <a:r>
              <a:rPr lang="en-US" dirty="0"/>
              <a:t>, </a:t>
            </a:r>
            <a:r>
              <a:rPr lang="en-US" dirty="0" err="1"/>
              <a:t>client.lastName</a:t>
            </a:r>
            <a:r>
              <a:rPr lang="en-US" dirty="0"/>
              <a:t>, </a:t>
            </a:r>
          </a:p>
          <a:p>
            <a:r>
              <a:rPr lang="en-US" dirty="0"/>
              <a:t>               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         } /* end if */</a:t>
            </a:r>
          </a:p>
          <a:p>
            <a:r>
              <a:rPr lang="en-US" dirty="0"/>
              <a:t>      } /* end while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/* end main */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3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90600" y="1219200"/>
            <a:ext cx="7025148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tIns="182880" bIns="182880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Acct  Last Name       First Name   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29    Brown           Nancy          -24.54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33    Dunn            Stacey         314.33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37    Barker          Doug            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88    Smith           Dave           258.34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96    Stone           Sam             34.98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8039" y="407694"/>
            <a:ext cx="1414170" cy="421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4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392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Case Study: A Transaction Processing Program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This program</a:t>
            </a:r>
          </a:p>
          <a:p>
            <a:pPr lvl="1" eaLnBrk="1" hangingPunct="1"/>
            <a:r>
              <a:rPr lang="en-US" dirty="0" smtClean="0"/>
              <a:t>Demonstrates using random access files to achieve instant access processing of a bank’s account information</a:t>
            </a:r>
          </a:p>
          <a:p>
            <a:pPr eaLnBrk="1" hangingPunct="1"/>
            <a:r>
              <a:rPr lang="en-US" sz="2400" dirty="0" smtClean="0"/>
              <a:t>We will</a:t>
            </a:r>
          </a:p>
          <a:p>
            <a:pPr lvl="1" eaLnBrk="1" hangingPunct="1"/>
            <a:r>
              <a:rPr lang="en-US" dirty="0" smtClean="0"/>
              <a:t>Update existing accounts</a:t>
            </a:r>
          </a:p>
          <a:p>
            <a:pPr lvl="1" eaLnBrk="1" hangingPunct="1"/>
            <a:r>
              <a:rPr lang="en-US" dirty="0" smtClean="0"/>
              <a:t>Add new accounts</a:t>
            </a:r>
          </a:p>
          <a:p>
            <a:pPr lvl="1" eaLnBrk="1" hangingPunct="1"/>
            <a:r>
              <a:rPr lang="en-US" dirty="0" smtClean="0"/>
              <a:t>Delete accounts</a:t>
            </a:r>
          </a:p>
          <a:p>
            <a:pPr lvl="1" eaLnBrk="1" hangingPunct="1"/>
            <a:r>
              <a:rPr lang="en-US" dirty="0" smtClean="0"/>
              <a:t>Store a formatted listing of all accounts in a text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6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1503" y="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11.16: fig11_16.c</a:t>
            </a:r>
          </a:p>
          <a:p>
            <a:r>
              <a:rPr lang="en-US" dirty="0"/>
              <a:t>   This program reads a random access file sequentially, updates data</a:t>
            </a:r>
          </a:p>
          <a:p>
            <a:r>
              <a:rPr lang="en-US" dirty="0"/>
              <a:t>   already written to the file, creates new data to be placed in the</a:t>
            </a:r>
          </a:p>
          <a:p>
            <a:r>
              <a:rPr lang="en-US" dirty="0"/>
              <a:t>   file, and deletes data previously in the file. */</a:t>
            </a:r>
          </a:p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/* </a:t>
            </a:r>
            <a:r>
              <a:rPr lang="en-US" dirty="0" err="1">
                <a:solidFill>
                  <a:srgbClr val="00B050"/>
                </a:solidFill>
              </a:rPr>
              <a:t>clientData</a:t>
            </a:r>
            <a:r>
              <a:rPr lang="en-US" dirty="0">
                <a:solidFill>
                  <a:srgbClr val="00B050"/>
                </a:solidFill>
              </a:rPr>
              <a:t> structure definition */</a:t>
            </a:r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acctNum</a:t>
            </a:r>
            <a:r>
              <a:rPr lang="en-US" dirty="0"/>
              <a:t>; /* account number */</a:t>
            </a:r>
          </a:p>
          <a:p>
            <a:r>
              <a:rPr lang="en-US" dirty="0"/>
              <a:t>   char </a:t>
            </a:r>
            <a:r>
              <a:rPr lang="en-US" dirty="0" err="1"/>
              <a:t>lastName</a:t>
            </a:r>
            <a:r>
              <a:rPr lang="en-US" dirty="0"/>
              <a:t>[ 15 ]; /* account last name */</a:t>
            </a:r>
          </a:p>
          <a:p>
            <a:r>
              <a:rPr lang="en-US" dirty="0"/>
              <a:t>   char </a:t>
            </a:r>
            <a:r>
              <a:rPr lang="en-US" dirty="0" err="1"/>
              <a:t>firstName</a:t>
            </a:r>
            <a:r>
              <a:rPr lang="en-US" dirty="0"/>
              <a:t>[ 10 ]; /* account first name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}; </a:t>
            </a:r>
            <a:r>
              <a:rPr lang="en-US" dirty="0">
                <a:solidFill>
                  <a:srgbClr val="00B050"/>
                </a:solidFill>
              </a:rPr>
              <a:t>/* end structure </a:t>
            </a:r>
            <a:r>
              <a:rPr lang="en-US" dirty="0" err="1">
                <a:solidFill>
                  <a:srgbClr val="00B050"/>
                </a:solidFill>
              </a:rPr>
              <a:t>clientData</a:t>
            </a:r>
            <a:r>
              <a:rPr lang="en-US" dirty="0">
                <a:solidFill>
                  <a:srgbClr val="00B050"/>
                </a:solidFill>
              </a:rPr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/* prototypes */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enterChoice</a:t>
            </a:r>
            <a:r>
              <a:rPr lang="en-US" dirty="0"/>
              <a:t>( void );</a:t>
            </a:r>
          </a:p>
          <a:p>
            <a:r>
              <a:rPr lang="en-US" dirty="0"/>
              <a:t>void </a:t>
            </a:r>
            <a:r>
              <a:rPr lang="en-US" dirty="0" err="1"/>
              <a:t>textFile</a:t>
            </a:r>
            <a:r>
              <a:rPr lang="en-US" dirty="0"/>
              <a:t>( FILE *</a:t>
            </a:r>
            <a:r>
              <a:rPr lang="en-US" dirty="0" err="1"/>
              <a:t>readPtr</a:t>
            </a:r>
            <a:r>
              <a:rPr lang="en-US" dirty="0"/>
              <a:t> );</a:t>
            </a:r>
          </a:p>
          <a:p>
            <a:r>
              <a:rPr lang="en-US" dirty="0"/>
              <a:t>void </a:t>
            </a:r>
            <a:r>
              <a:rPr lang="en-US" dirty="0" err="1"/>
              <a:t>updateRecord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void </a:t>
            </a:r>
            <a:r>
              <a:rPr lang="en-US" dirty="0" err="1"/>
              <a:t>newRecord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void </a:t>
            </a:r>
            <a:r>
              <a:rPr lang="en-US" dirty="0" err="1"/>
              <a:t>deleteRecord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2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8077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</a:t>
            </a:r>
            <a:r>
              <a:rPr lang="en-US" dirty="0">
                <a:solidFill>
                  <a:srgbClr val="00B050"/>
                </a:solidFill>
              </a:rPr>
              <a:t>/* credit.dat file pointer */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choice; </a:t>
            </a:r>
            <a:r>
              <a:rPr lang="en-US" dirty="0">
                <a:solidFill>
                  <a:srgbClr val="00B050"/>
                </a:solidFill>
              </a:rPr>
              <a:t>/* user's choice */</a:t>
            </a:r>
          </a:p>
          <a:p>
            <a:endParaRPr lang="en-US" dirty="0" smtClean="0"/>
          </a:p>
          <a:p>
            <a:r>
              <a:rPr lang="en-US" dirty="0" smtClean="0"/>
              <a:t>/* </a:t>
            </a:r>
            <a:r>
              <a:rPr lang="en-US" dirty="0" err="1"/>
              <a:t>fopen</a:t>
            </a:r>
            <a:r>
              <a:rPr lang="en-US" dirty="0"/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"credit.dat", "</a:t>
            </a:r>
            <a:r>
              <a:rPr lang="en-US" dirty="0" err="1"/>
              <a:t>rb</a:t>
            </a:r>
            <a:r>
              <a:rPr lang="en-US" dirty="0"/>
              <a:t>+"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</a:t>
            </a:r>
            <a:r>
              <a:rPr lang="en-US" dirty="0">
                <a:solidFill>
                  <a:srgbClr val="00B050"/>
                </a:solidFill>
              </a:rPr>
              <a:t>/* end if */</a:t>
            </a:r>
          </a:p>
          <a:p>
            <a:r>
              <a:rPr lang="en-US" dirty="0"/>
              <a:t>   else { 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00B050"/>
                </a:solidFill>
              </a:rPr>
              <a:t>/* enable user to specify action */</a:t>
            </a:r>
          </a:p>
          <a:p>
            <a:r>
              <a:rPr lang="en-US" dirty="0"/>
              <a:t>      while ( ( choice = </a:t>
            </a:r>
            <a:r>
              <a:rPr lang="en-US" dirty="0" err="1"/>
              <a:t>enterChoice</a:t>
            </a:r>
            <a:r>
              <a:rPr lang="en-US" dirty="0"/>
              <a:t>() ) != 5 ) { </a:t>
            </a:r>
          </a:p>
          <a:p>
            <a:r>
              <a:rPr lang="en-US" dirty="0"/>
              <a:t>         switch ( choice ) { </a:t>
            </a:r>
          </a:p>
          <a:p>
            <a:r>
              <a:rPr lang="en-US" dirty="0"/>
              <a:t>            </a:t>
            </a:r>
            <a:r>
              <a:rPr lang="en-US" dirty="0">
                <a:solidFill>
                  <a:srgbClr val="00B050"/>
                </a:solidFill>
              </a:rPr>
              <a:t>/* create text file from record file */</a:t>
            </a:r>
          </a:p>
          <a:p>
            <a:r>
              <a:rPr lang="en-US" dirty="0"/>
              <a:t>            case 1:</a:t>
            </a:r>
          </a:p>
          <a:p>
            <a:r>
              <a:rPr lang="en-US" dirty="0"/>
              <a:t>               </a:t>
            </a:r>
            <a:r>
              <a:rPr lang="en-US" dirty="0" err="1"/>
              <a:t>textFile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         break;</a:t>
            </a:r>
          </a:p>
          <a:p>
            <a:r>
              <a:rPr lang="en-US" dirty="0"/>
              <a:t>            </a:t>
            </a:r>
            <a:r>
              <a:rPr lang="en-US" dirty="0">
                <a:solidFill>
                  <a:srgbClr val="00B050"/>
                </a:solidFill>
              </a:rPr>
              <a:t>/* update record */</a:t>
            </a:r>
          </a:p>
          <a:p>
            <a:r>
              <a:rPr lang="en-US" dirty="0"/>
              <a:t>            case 2:</a:t>
            </a:r>
          </a:p>
          <a:p>
            <a:r>
              <a:rPr lang="en-US" dirty="0"/>
              <a:t>               </a:t>
            </a:r>
            <a:r>
              <a:rPr lang="en-US" dirty="0" err="1"/>
              <a:t>updateRecord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         break;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0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create record */</a:t>
            </a:r>
          </a:p>
          <a:p>
            <a:r>
              <a:rPr lang="en-US" dirty="0"/>
              <a:t>            case 3:</a:t>
            </a:r>
          </a:p>
          <a:p>
            <a:r>
              <a:rPr lang="en-US" dirty="0"/>
              <a:t>               </a:t>
            </a:r>
            <a:r>
              <a:rPr lang="en-US" dirty="0" err="1"/>
              <a:t>newRecord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         break;</a:t>
            </a:r>
          </a:p>
          <a:p>
            <a:r>
              <a:rPr lang="en-US" dirty="0">
                <a:solidFill>
                  <a:srgbClr val="00B050"/>
                </a:solidFill>
              </a:rPr>
              <a:t>            /* delete existing record */</a:t>
            </a:r>
          </a:p>
          <a:p>
            <a:r>
              <a:rPr lang="en-US" dirty="0"/>
              <a:t>            case 4:</a:t>
            </a:r>
          </a:p>
          <a:p>
            <a:r>
              <a:rPr lang="en-US" dirty="0"/>
              <a:t>               </a:t>
            </a:r>
            <a:r>
              <a:rPr lang="en-US" dirty="0" err="1"/>
              <a:t>deleteRecord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         break;</a:t>
            </a:r>
          </a:p>
          <a:p>
            <a:r>
              <a:rPr lang="en-US" dirty="0">
                <a:solidFill>
                  <a:srgbClr val="00B050"/>
                </a:solidFill>
              </a:rPr>
              <a:t>            /* display message if user does not select valid choice */</a:t>
            </a:r>
          </a:p>
          <a:p>
            <a:r>
              <a:rPr lang="en-US" dirty="0"/>
              <a:t>            default:</a:t>
            </a:r>
          </a:p>
          <a:p>
            <a:r>
              <a:rPr lang="en-US" dirty="0"/>
              <a:t>               </a:t>
            </a:r>
            <a:r>
              <a:rPr lang="en-US" dirty="0" err="1"/>
              <a:t>printf</a:t>
            </a:r>
            <a:r>
              <a:rPr lang="en-US" dirty="0"/>
              <a:t>( "Incorrect choice\n" );</a:t>
            </a:r>
          </a:p>
          <a:p>
            <a:r>
              <a:rPr lang="en-US" dirty="0"/>
              <a:t>               break;</a:t>
            </a:r>
          </a:p>
          <a:p>
            <a:r>
              <a:rPr lang="en-US" dirty="0"/>
              <a:t>         } </a:t>
            </a:r>
            <a:r>
              <a:rPr lang="en-US" dirty="0">
                <a:solidFill>
                  <a:srgbClr val="00B050"/>
                </a:solidFill>
              </a:rPr>
              <a:t>/* end switch */</a:t>
            </a:r>
          </a:p>
          <a:p>
            <a:r>
              <a:rPr lang="en-US" dirty="0"/>
              <a:t>      } </a:t>
            </a:r>
            <a:r>
              <a:rPr lang="en-US" dirty="0">
                <a:solidFill>
                  <a:srgbClr val="00B050"/>
                </a:solidFill>
              </a:rPr>
              <a:t>/* end while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</a:t>
            </a:r>
            <a:r>
              <a:rPr lang="en-US" dirty="0">
                <a:solidFill>
                  <a:srgbClr val="00B050"/>
                </a:solidFill>
              </a:rPr>
              <a:t>/* end else */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</a:t>
            </a:r>
            <a:r>
              <a:rPr lang="en-US" dirty="0">
                <a:solidFill>
                  <a:srgbClr val="00B050"/>
                </a:solidFill>
              </a:rPr>
              <a:t>/* end main */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8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48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create formatted text file for printing */ </a:t>
            </a:r>
          </a:p>
          <a:p>
            <a:r>
              <a:rPr lang="en-US" dirty="0"/>
              <a:t>void </a:t>
            </a:r>
            <a:r>
              <a:rPr lang="en-US" dirty="0" err="1"/>
              <a:t>textFile</a:t>
            </a:r>
            <a:r>
              <a:rPr lang="en-US" dirty="0"/>
              <a:t>( FILE *</a:t>
            </a:r>
            <a:r>
              <a:rPr lang="en-US" dirty="0" err="1"/>
              <a:t>readPtr</a:t>
            </a:r>
            <a:r>
              <a:rPr lang="en-US" dirty="0"/>
              <a:t>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FILE *</a:t>
            </a:r>
            <a:r>
              <a:rPr lang="en-US" dirty="0" err="1"/>
              <a:t>writePtr</a:t>
            </a:r>
            <a:r>
              <a:rPr lang="en-US" dirty="0"/>
              <a:t>; /* accounts.txt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00B050"/>
                </a:solidFill>
              </a:rPr>
              <a:t>/* create </a:t>
            </a:r>
            <a:r>
              <a:rPr lang="en-US" dirty="0" err="1">
                <a:solidFill>
                  <a:srgbClr val="00B050"/>
                </a:solidFill>
              </a:rPr>
              <a:t>clientData</a:t>
            </a:r>
            <a:r>
              <a:rPr lang="en-US" dirty="0">
                <a:solidFill>
                  <a:srgbClr val="00B050"/>
                </a:solidFill>
              </a:rPr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00B050"/>
                </a:solidFill>
              </a:rPr>
              <a:t>/* </a:t>
            </a:r>
            <a:r>
              <a:rPr lang="en-US" dirty="0" err="1">
                <a:solidFill>
                  <a:srgbClr val="00B050"/>
                </a:solidFill>
              </a:rPr>
              <a:t>fopen</a:t>
            </a:r>
            <a:r>
              <a:rPr lang="en-US" dirty="0">
                <a:solidFill>
                  <a:srgbClr val="00B050"/>
                </a:solidFill>
              </a:rPr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writePtr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"accounts.txt", "w"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</a:t>
            </a:r>
            <a:r>
              <a:rPr lang="en-US" dirty="0">
                <a:solidFill>
                  <a:srgbClr val="00B050"/>
                </a:solidFill>
              </a:rPr>
              <a:t>/* end if */</a:t>
            </a:r>
          </a:p>
          <a:p>
            <a:r>
              <a:rPr lang="en-US" dirty="0"/>
              <a:t>   else { </a:t>
            </a:r>
          </a:p>
          <a:p>
            <a:r>
              <a:rPr lang="en-US" dirty="0"/>
              <a:t>      rewind( </a:t>
            </a:r>
            <a:r>
              <a:rPr lang="en-US" dirty="0" err="1"/>
              <a:t>readPtr</a:t>
            </a:r>
            <a:r>
              <a:rPr lang="en-US" dirty="0"/>
              <a:t> ); /* sets pointer to beginning of file */</a:t>
            </a:r>
          </a:p>
          <a:p>
            <a:r>
              <a:rPr lang="en-US" dirty="0"/>
              <a:t>      </a:t>
            </a:r>
            <a:r>
              <a:rPr lang="en-US" dirty="0" err="1"/>
              <a:t>fprintf</a:t>
            </a:r>
            <a:r>
              <a:rPr lang="en-US" dirty="0"/>
              <a:t>( </a:t>
            </a:r>
            <a:r>
              <a:rPr lang="en-US" dirty="0" err="1"/>
              <a:t>writePtr</a:t>
            </a:r>
            <a:r>
              <a:rPr lang="en-US" dirty="0"/>
              <a:t>, "%-6s%-16s%-11s%10s\n", </a:t>
            </a:r>
          </a:p>
          <a:p>
            <a:r>
              <a:rPr lang="en-US" dirty="0"/>
              <a:t>         "Acct", "Last Name", "First </a:t>
            </a:r>
            <a:r>
              <a:rPr lang="en-US" dirty="0" err="1"/>
              <a:t>Name","Balance</a:t>
            </a:r>
            <a:r>
              <a:rPr lang="en-US" dirty="0"/>
              <a:t>"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00B050"/>
                </a:solidFill>
              </a:rPr>
              <a:t>/* copy all records from random-access file into text file */</a:t>
            </a:r>
          </a:p>
          <a:p>
            <a:r>
              <a:rPr lang="en-US" dirty="0"/>
              <a:t>      while ( !</a:t>
            </a:r>
            <a:r>
              <a:rPr lang="en-US" dirty="0" err="1"/>
              <a:t>feof</a:t>
            </a:r>
            <a:r>
              <a:rPr lang="en-US" dirty="0"/>
              <a:t>( </a:t>
            </a:r>
            <a:r>
              <a:rPr lang="en-US" dirty="0" err="1"/>
              <a:t>readPtr</a:t>
            </a:r>
            <a:r>
              <a:rPr lang="en-US" dirty="0"/>
              <a:t> ) ) { </a:t>
            </a:r>
          </a:p>
          <a:p>
            <a:r>
              <a:rPr lang="en-US" dirty="0"/>
              <a:t>         </a:t>
            </a:r>
            <a:r>
              <a:rPr lang="en-US" dirty="0" err="1"/>
              <a:t>fread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readPtr</a:t>
            </a:r>
            <a:r>
              <a:rPr lang="en-US" dirty="0"/>
              <a:t> );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6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4800"/>
            <a:ext cx="7772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write single record to text file */</a:t>
            </a:r>
          </a:p>
          <a:p>
            <a:r>
              <a:rPr lang="en-US" dirty="0"/>
              <a:t>         if ( </a:t>
            </a:r>
            <a:r>
              <a:rPr lang="en-US" dirty="0" err="1"/>
              <a:t>client.acctNum</a:t>
            </a:r>
            <a:r>
              <a:rPr lang="en-US" dirty="0"/>
              <a:t> != 0 ) {</a:t>
            </a:r>
          </a:p>
          <a:p>
            <a:r>
              <a:rPr lang="en-US" dirty="0"/>
              <a:t>            </a:t>
            </a:r>
            <a:r>
              <a:rPr lang="en-US" dirty="0" err="1"/>
              <a:t>fprintf</a:t>
            </a:r>
            <a:r>
              <a:rPr lang="en-US" dirty="0"/>
              <a:t>( </a:t>
            </a:r>
            <a:r>
              <a:rPr lang="en-US" dirty="0" err="1"/>
              <a:t>writePtr</a:t>
            </a:r>
            <a:r>
              <a:rPr lang="en-US" dirty="0"/>
              <a:t>, "%-6d%-16s%-11s%10.2f\n",</a:t>
            </a:r>
          </a:p>
          <a:p>
            <a:r>
              <a:rPr lang="en-US" dirty="0"/>
              <a:t>               </a:t>
            </a:r>
            <a:r>
              <a:rPr lang="en-US" dirty="0" err="1"/>
              <a:t>client.acctNum</a:t>
            </a:r>
            <a:r>
              <a:rPr lang="en-US" dirty="0"/>
              <a:t>, </a:t>
            </a:r>
            <a:r>
              <a:rPr lang="en-US" dirty="0" err="1"/>
              <a:t>client.lastName</a:t>
            </a:r>
            <a:r>
              <a:rPr lang="en-US" dirty="0"/>
              <a:t>,</a:t>
            </a:r>
          </a:p>
          <a:p>
            <a:r>
              <a:rPr lang="en-US" dirty="0"/>
              <a:t>               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         } /* end if */</a:t>
            </a:r>
          </a:p>
          <a:p>
            <a:r>
              <a:rPr lang="en-US" dirty="0"/>
              <a:t>      } /* end while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( </a:t>
            </a:r>
            <a:r>
              <a:rPr lang="en-US" dirty="0" err="1"/>
              <a:t>writePtr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} /* end function </a:t>
            </a:r>
            <a:r>
              <a:rPr lang="en-US" dirty="0" err="1"/>
              <a:t>textFile</a:t>
            </a:r>
            <a:r>
              <a:rPr lang="en-US" dirty="0"/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/* update balance in record */</a:t>
            </a:r>
          </a:p>
          <a:p>
            <a:r>
              <a:rPr lang="en-US" dirty="0"/>
              <a:t>void </a:t>
            </a:r>
            <a:r>
              <a:rPr lang="en-US" dirty="0" err="1"/>
              <a:t>updateRecord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account; /* account number */</a:t>
            </a:r>
          </a:p>
          <a:p>
            <a:r>
              <a:rPr lang="en-US" dirty="0"/>
              <a:t>   double transaction; /* transaction amount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no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8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916"/>
            <a:ext cx="7696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/* obtain number of account to update */</a:t>
            </a:r>
          </a:p>
          <a:p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 "Enter account to update ( 1 - 100 ): " );</a:t>
            </a:r>
          </a:p>
          <a:p>
            <a:r>
              <a:rPr lang="en-US" dirty="0"/>
              <a:t>   </a:t>
            </a:r>
            <a:r>
              <a:rPr lang="en-US" dirty="0" err="1"/>
              <a:t>scanf</a:t>
            </a:r>
            <a:r>
              <a:rPr lang="en-US" dirty="0"/>
              <a:t>( "%d", &amp;account );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move file pointer to correct record in file */</a:t>
            </a:r>
          </a:p>
          <a:p>
            <a:r>
              <a:rPr lang="en-US" dirty="0"/>
              <a:t>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fPtr</a:t>
            </a:r>
            <a:r>
              <a:rPr lang="en-US" dirty="0"/>
              <a:t>, ( account - 1 ) *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</a:t>
            </a:r>
          </a:p>
          <a:p>
            <a:r>
              <a:rPr lang="en-US" dirty="0"/>
              <a:t>      SEEK_SET );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read record from file */</a:t>
            </a:r>
          </a:p>
          <a:p>
            <a:r>
              <a:rPr lang="en-US" dirty="0"/>
              <a:t>   </a:t>
            </a:r>
            <a:r>
              <a:rPr lang="en-US" dirty="0" err="1"/>
              <a:t>fread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00B050"/>
                </a:solidFill>
              </a:rPr>
              <a:t>/* display error if account does not exist */</a:t>
            </a:r>
          </a:p>
          <a:p>
            <a:r>
              <a:rPr lang="en-US" dirty="0"/>
              <a:t>   if ( </a:t>
            </a:r>
            <a:r>
              <a:rPr lang="en-US" dirty="0" err="1"/>
              <a:t>client.acctNum</a:t>
            </a:r>
            <a:r>
              <a:rPr lang="en-US" dirty="0"/>
              <a:t> == 0 )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</a:t>
            </a:r>
            <a:r>
              <a:rPr lang="en-US" dirty="0" err="1"/>
              <a:t>Acount</a:t>
            </a:r>
            <a:r>
              <a:rPr lang="en-US" dirty="0"/>
              <a:t> #%d has no information.\n", account );</a:t>
            </a:r>
          </a:p>
          <a:p>
            <a:r>
              <a:rPr lang="en-US" dirty="0"/>
              <a:t>   } /* end if */</a:t>
            </a:r>
          </a:p>
          <a:p>
            <a:r>
              <a:rPr lang="en-US" dirty="0"/>
              <a:t>   else { /* update record */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"%-6d%-16s%-11s%10.2f\n\n", </a:t>
            </a:r>
          </a:p>
          <a:p>
            <a:r>
              <a:rPr lang="en-US" dirty="0"/>
              <a:t>         </a:t>
            </a:r>
            <a:r>
              <a:rPr lang="en-US" dirty="0" err="1"/>
              <a:t>client.acctNum</a:t>
            </a:r>
            <a:r>
              <a:rPr lang="en-US" dirty="0"/>
              <a:t>, </a:t>
            </a:r>
            <a:r>
              <a:rPr lang="en-US" dirty="0" err="1"/>
              <a:t>client.lastName</a:t>
            </a:r>
            <a:r>
              <a:rPr lang="en-US" dirty="0"/>
              <a:t>, </a:t>
            </a:r>
          </a:p>
          <a:p>
            <a:r>
              <a:rPr lang="en-US" dirty="0"/>
              <a:t>         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00B050"/>
                </a:solidFill>
              </a:rPr>
              <a:t>/* request transaction amount from user */ 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"Enter charge ( + ) or payment ( - ): " );</a:t>
            </a:r>
          </a:p>
          <a:p>
            <a:r>
              <a:rPr lang="en-US" dirty="0"/>
              <a:t>      </a:t>
            </a:r>
            <a:r>
              <a:rPr lang="en-US" dirty="0" err="1"/>
              <a:t>scanf</a:t>
            </a:r>
            <a:r>
              <a:rPr lang="en-US" dirty="0"/>
              <a:t>( "%lf", &amp;transaction );</a:t>
            </a:r>
          </a:p>
          <a:p>
            <a:r>
              <a:rPr lang="en-US" dirty="0"/>
              <a:t>      </a:t>
            </a:r>
            <a:r>
              <a:rPr lang="en-US" dirty="0" err="1"/>
              <a:t>client.balance</a:t>
            </a:r>
            <a:r>
              <a:rPr lang="en-US" dirty="0"/>
              <a:t> += transaction; /* update record balance */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01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printf</a:t>
            </a:r>
            <a:r>
              <a:rPr lang="en-US" dirty="0"/>
              <a:t>( "%-6d%-16s%-11s%10.2f\n", </a:t>
            </a:r>
          </a:p>
          <a:p>
            <a:r>
              <a:rPr lang="en-US" dirty="0"/>
              <a:t>         </a:t>
            </a:r>
            <a:r>
              <a:rPr lang="en-US" dirty="0" err="1"/>
              <a:t>client.acctNum</a:t>
            </a:r>
            <a:r>
              <a:rPr lang="en-US" dirty="0"/>
              <a:t>, </a:t>
            </a:r>
            <a:r>
              <a:rPr lang="en-US" dirty="0" err="1"/>
              <a:t>client.lastName</a:t>
            </a:r>
            <a:r>
              <a:rPr lang="en-US" dirty="0"/>
              <a:t>, </a:t>
            </a:r>
          </a:p>
          <a:p>
            <a:r>
              <a:rPr lang="en-US" dirty="0"/>
              <a:t>         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      </a:t>
            </a:r>
          </a:p>
          <a:p>
            <a:r>
              <a:rPr lang="en-US" dirty="0">
                <a:solidFill>
                  <a:srgbClr val="00B050"/>
                </a:solidFill>
              </a:rPr>
              <a:t>      /* move file pointer to correct record in file */</a:t>
            </a:r>
          </a:p>
          <a:p>
            <a:r>
              <a:rPr lang="en-US" dirty="0"/>
              <a:t>   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fPtr</a:t>
            </a:r>
            <a:r>
              <a:rPr lang="en-US" dirty="0"/>
              <a:t>, ( account - 1 ) *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</a:t>
            </a:r>
          </a:p>
          <a:p>
            <a:r>
              <a:rPr lang="en-US" dirty="0"/>
              <a:t>         SEEK_SET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/* write updated record over old record in file */</a:t>
            </a:r>
          </a:p>
          <a:p>
            <a:r>
              <a:rPr lang="en-US" dirty="0"/>
              <a:t>      </a:t>
            </a:r>
            <a:r>
              <a:rPr lang="en-US" dirty="0" err="1"/>
              <a:t>fwrite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} /* end function </a:t>
            </a:r>
            <a:r>
              <a:rPr lang="en-US" dirty="0" err="1"/>
              <a:t>updateRecord</a:t>
            </a:r>
            <a:r>
              <a:rPr lang="en-US" dirty="0"/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delete an existing record */</a:t>
            </a:r>
          </a:p>
          <a:p>
            <a:r>
              <a:rPr lang="en-US" dirty="0"/>
              <a:t>void </a:t>
            </a:r>
            <a:r>
              <a:rPr lang="en-US" dirty="0" err="1"/>
              <a:t>deleteRecord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client; /* stores record read from file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</a:t>
            </a:r>
            <a:r>
              <a:rPr lang="en-US" dirty="0" err="1"/>
              <a:t>blankClient</a:t>
            </a:r>
            <a:r>
              <a:rPr lang="en-US" dirty="0"/>
              <a:t> = { 0, "", "", 0 }; /* blank client */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accountNum</a:t>
            </a:r>
            <a:r>
              <a:rPr lang="en-US" dirty="0"/>
              <a:t>; /* account number */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4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</a:rPr>
              <a:t>The Data Hierarchy</a:t>
            </a:r>
          </a:p>
        </p:txBody>
      </p:sp>
      <p:sp>
        <p:nvSpPr>
          <p:cNvPr id="8196" name="Rectangle 5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Data files</a:t>
            </a:r>
          </a:p>
          <a:p>
            <a:pPr lvl="1" eaLnBrk="1" hangingPunct="1"/>
            <a:r>
              <a:rPr lang="en-US" dirty="0" smtClean="0"/>
              <a:t>Record key</a:t>
            </a:r>
          </a:p>
          <a:p>
            <a:pPr lvl="2" eaLnBrk="1" hangingPunct="1"/>
            <a:r>
              <a:rPr lang="en-US" dirty="0" smtClean="0"/>
              <a:t>Identifies a record to facilitate the retrieval of specific records from a file</a:t>
            </a:r>
          </a:p>
          <a:p>
            <a:pPr lvl="1" eaLnBrk="1" hangingPunct="1"/>
            <a:r>
              <a:rPr lang="en-US" dirty="0" smtClean="0"/>
              <a:t>Sequential file </a:t>
            </a:r>
          </a:p>
          <a:p>
            <a:pPr lvl="2" eaLnBrk="1" hangingPunct="1"/>
            <a:r>
              <a:rPr lang="en-US" dirty="0" smtClean="0"/>
              <a:t> Records typically sorted by key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5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7924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/* obtain number of account to delete */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printf</a:t>
            </a:r>
            <a:r>
              <a:rPr lang="en-US" sz="1600" dirty="0"/>
              <a:t>( "Enter account number to delete ( 1 - 100 ): " );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scanf</a:t>
            </a:r>
            <a:r>
              <a:rPr lang="en-US" sz="1600" dirty="0"/>
              <a:t>( "%d", &amp;</a:t>
            </a:r>
            <a:r>
              <a:rPr lang="en-US" sz="1600" dirty="0" err="1"/>
              <a:t>accountNum</a:t>
            </a:r>
            <a:r>
              <a:rPr lang="en-US" sz="1600" dirty="0"/>
              <a:t> );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  /* move file pointer to correct record in file */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fseek</a:t>
            </a:r>
            <a:r>
              <a:rPr lang="en-US" sz="1600" dirty="0"/>
              <a:t>( </a:t>
            </a:r>
            <a:r>
              <a:rPr lang="en-US" sz="1600" dirty="0" err="1"/>
              <a:t>fPtr</a:t>
            </a:r>
            <a:r>
              <a:rPr lang="en-US" sz="1600" dirty="0"/>
              <a:t>, ( </a:t>
            </a:r>
            <a:r>
              <a:rPr lang="en-US" sz="1600" dirty="0" err="1"/>
              <a:t>accountNum</a:t>
            </a:r>
            <a:r>
              <a:rPr lang="en-US" sz="1600" dirty="0"/>
              <a:t> - 1 ) * </a:t>
            </a:r>
            <a:r>
              <a:rPr lang="en-US" sz="1600" dirty="0" err="1"/>
              <a:t>sizeof</a:t>
            </a:r>
            <a:r>
              <a:rPr lang="en-US" sz="1600" dirty="0"/>
              <a:t>( </a:t>
            </a:r>
            <a:r>
              <a:rPr lang="en-US" sz="1600" dirty="0" err="1"/>
              <a:t>struct</a:t>
            </a:r>
            <a:r>
              <a:rPr lang="en-US" sz="1600" dirty="0"/>
              <a:t> </a:t>
            </a:r>
            <a:r>
              <a:rPr lang="en-US" sz="1600" dirty="0" err="1"/>
              <a:t>clientData</a:t>
            </a:r>
            <a:r>
              <a:rPr lang="en-US" sz="1600" dirty="0"/>
              <a:t> ), </a:t>
            </a:r>
          </a:p>
          <a:p>
            <a:r>
              <a:rPr lang="en-US" sz="1600" dirty="0"/>
              <a:t>      SEEK_SET );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  /* read record from file */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fread</a:t>
            </a:r>
            <a:r>
              <a:rPr lang="en-US" sz="1600" dirty="0"/>
              <a:t>( &amp;client, </a:t>
            </a:r>
            <a:r>
              <a:rPr lang="en-US" sz="1600" dirty="0" err="1"/>
              <a:t>sizeof</a:t>
            </a:r>
            <a:r>
              <a:rPr lang="en-US" sz="1600" dirty="0"/>
              <a:t>( </a:t>
            </a:r>
            <a:r>
              <a:rPr lang="en-US" sz="1600" dirty="0" err="1"/>
              <a:t>struct</a:t>
            </a:r>
            <a:r>
              <a:rPr lang="en-US" sz="1600" dirty="0"/>
              <a:t> </a:t>
            </a:r>
            <a:r>
              <a:rPr lang="en-US" sz="1600" dirty="0" err="1"/>
              <a:t>clientData</a:t>
            </a:r>
            <a:r>
              <a:rPr lang="en-US" sz="1600" dirty="0"/>
              <a:t> ), 1, </a:t>
            </a:r>
            <a:r>
              <a:rPr lang="en-US" sz="1600" dirty="0" err="1"/>
              <a:t>fPtr</a:t>
            </a:r>
            <a:r>
              <a:rPr lang="en-US" sz="1600" dirty="0"/>
              <a:t> );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  /* display error if record does not exist */</a:t>
            </a:r>
          </a:p>
          <a:p>
            <a:r>
              <a:rPr lang="en-US" sz="1600" dirty="0"/>
              <a:t>   if ( </a:t>
            </a:r>
            <a:r>
              <a:rPr lang="en-US" sz="1600" dirty="0" err="1"/>
              <a:t>client.acctNum</a:t>
            </a:r>
            <a:r>
              <a:rPr lang="en-US" sz="1600" dirty="0"/>
              <a:t> == 0 ) {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printf</a:t>
            </a:r>
            <a:r>
              <a:rPr lang="en-US" sz="1600" dirty="0"/>
              <a:t>( "Account %d does not exist.\n", </a:t>
            </a:r>
            <a:r>
              <a:rPr lang="en-US" sz="1600" dirty="0" err="1"/>
              <a:t>accountNum</a:t>
            </a:r>
            <a:r>
              <a:rPr lang="en-US" sz="1600" dirty="0"/>
              <a:t> );</a:t>
            </a:r>
          </a:p>
          <a:p>
            <a:r>
              <a:rPr lang="en-US" sz="1600" dirty="0"/>
              <a:t>   } /* end if */</a:t>
            </a:r>
          </a:p>
          <a:p>
            <a:r>
              <a:rPr lang="en-US" sz="1600" dirty="0"/>
              <a:t>   else { /* delete record */</a:t>
            </a:r>
          </a:p>
          <a:p>
            <a:r>
              <a:rPr lang="en-US" sz="1600" dirty="0"/>
              <a:t>      /* move file pointer to correct record in file */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fseek</a:t>
            </a:r>
            <a:r>
              <a:rPr lang="en-US" sz="1600" dirty="0"/>
              <a:t>( </a:t>
            </a:r>
            <a:r>
              <a:rPr lang="en-US" sz="1600" dirty="0" err="1"/>
              <a:t>fPtr</a:t>
            </a:r>
            <a:r>
              <a:rPr lang="en-US" sz="1600" dirty="0"/>
              <a:t>, ( </a:t>
            </a:r>
            <a:r>
              <a:rPr lang="en-US" sz="1600" dirty="0" err="1"/>
              <a:t>accountNum</a:t>
            </a:r>
            <a:r>
              <a:rPr lang="en-US" sz="1600" dirty="0"/>
              <a:t> - 1 ) * </a:t>
            </a:r>
            <a:r>
              <a:rPr lang="en-US" sz="1600" dirty="0" err="1"/>
              <a:t>sizeof</a:t>
            </a:r>
            <a:r>
              <a:rPr lang="en-US" sz="1600" dirty="0"/>
              <a:t>( </a:t>
            </a:r>
            <a:r>
              <a:rPr lang="en-US" sz="1600" dirty="0" err="1"/>
              <a:t>struct</a:t>
            </a:r>
            <a:r>
              <a:rPr lang="en-US" sz="1600" dirty="0"/>
              <a:t> </a:t>
            </a:r>
            <a:r>
              <a:rPr lang="en-US" sz="1600" dirty="0" err="1"/>
              <a:t>clientData</a:t>
            </a:r>
            <a:r>
              <a:rPr lang="en-US" sz="1600" dirty="0"/>
              <a:t> ), </a:t>
            </a:r>
          </a:p>
          <a:p>
            <a:r>
              <a:rPr lang="en-US" sz="1600" dirty="0"/>
              <a:t>         SEEK_SET );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     /* replace existing record with blank record */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fwrite</a:t>
            </a:r>
            <a:r>
              <a:rPr lang="en-US" sz="1600" dirty="0"/>
              <a:t>( &amp;</a:t>
            </a:r>
            <a:r>
              <a:rPr lang="en-US" sz="1600" dirty="0" err="1"/>
              <a:t>blankClient</a:t>
            </a:r>
            <a:r>
              <a:rPr lang="en-US" sz="1600" dirty="0"/>
              <a:t>, </a:t>
            </a:r>
          </a:p>
          <a:p>
            <a:r>
              <a:rPr lang="en-US" sz="1600" dirty="0"/>
              <a:t>         </a:t>
            </a:r>
            <a:r>
              <a:rPr lang="en-US" sz="1600" dirty="0" err="1"/>
              <a:t>sizeof</a:t>
            </a:r>
            <a:r>
              <a:rPr lang="en-US" sz="1600" dirty="0"/>
              <a:t>( </a:t>
            </a:r>
            <a:r>
              <a:rPr lang="en-US" sz="1600" dirty="0" err="1"/>
              <a:t>struct</a:t>
            </a:r>
            <a:r>
              <a:rPr lang="en-US" sz="1600" dirty="0"/>
              <a:t> </a:t>
            </a:r>
            <a:r>
              <a:rPr lang="en-US" sz="1600" dirty="0" err="1"/>
              <a:t>clientData</a:t>
            </a:r>
            <a:r>
              <a:rPr lang="en-US" sz="1600" dirty="0"/>
              <a:t> ), 1, </a:t>
            </a:r>
            <a:r>
              <a:rPr lang="en-US" sz="1600" dirty="0" err="1"/>
              <a:t>fPtr</a:t>
            </a:r>
            <a:r>
              <a:rPr lang="en-US" sz="1600" dirty="0"/>
              <a:t> );</a:t>
            </a:r>
          </a:p>
          <a:p>
            <a:r>
              <a:rPr lang="en-US" sz="1600" dirty="0"/>
              <a:t>   } /* end else */</a:t>
            </a:r>
          </a:p>
          <a:p>
            <a:r>
              <a:rPr lang="en-US" sz="1600" dirty="0"/>
              <a:t>} /* end function </a:t>
            </a:r>
            <a:r>
              <a:rPr lang="en-US" sz="1600" dirty="0" err="1"/>
              <a:t>deleteRecord</a:t>
            </a:r>
            <a:r>
              <a:rPr lang="en-US" sz="1600" dirty="0"/>
              <a:t> </a:t>
            </a:r>
            <a:r>
              <a:rPr lang="en-US" sz="1600" dirty="0" smtClean="0"/>
              <a:t>*/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4800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create and insert record */</a:t>
            </a:r>
          </a:p>
          <a:p>
            <a:r>
              <a:rPr lang="en-US" dirty="0"/>
              <a:t>void </a:t>
            </a:r>
            <a:r>
              <a:rPr lang="en-US" dirty="0" err="1"/>
              <a:t>newRecord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accountNum</a:t>
            </a:r>
            <a:r>
              <a:rPr lang="en-US" dirty="0"/>
              <a:t>; /* account number */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obtain number of account to create */</a:t>
            </a:r>
          </a:p>
          <a:p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 "Enter new account number ( 1 - 100 ): " );</a:t>
            </a:r>
          </a:p>
          <a:p>
            <a:r>
              <a:rPr lang="en-US" dirty="0"/>
              <a:t>   </a:t>
            </a:r>
            <a:r>
              <a:rPr lang="en-US" dirty="0" err="1"/>
              <a:t>scanf</a:t>
            </a:r>
            <a:r>
              <a:rPr lang="en-US" dirty="0"/>
              <a:t>( "%d", &amp;</a:t>
            </a:r>
            <a:r>
              <a:rPr lang="en-US" dirty="0" err="1"/>
              <a:t>accountNum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move file pointer to correct record in file */</a:t>
            </a:r>
          </a:p>
          <a:p>
            <a:r>
              <a:rPr lang="en-US" dirty="0"/>
              <a:t>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fPtr</a:t>
            </a:r>
            <a:r>
              <a:rPr lang="en-US" dirty="0"/>
              <a:t>, ( </a:t>
            </a:r>
            <a:r>
              <a:rPr lang="en-US" dirty="0" err="1"/>
              <a:t>accountNum</a:t>
            </a:r>
            <a:r>
              <a:rPr lang="en-US" dirty="0"/>
              <a:t> - 1 ) *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</a:t>
            </a:r>
          </a:p>
          <a:p>
            <a:r>
              <a:rPr lang="en-US" dirty="0"/>
              <a:t>      SEEK_SET );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read record from file */</a:t>
            </a:r>
          </a:p>
          <a:p>
            <a:r>
              <a:rPr lang="en-US" dirty="0"/>
              <a:t>   </a:t>
            </a:r>
            <a:r>
              <a:rPr lang="en-US" dirty="0" err="1"/>
              <a:t>fread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fPtr</a:t>
            </a:r>
            <a:r>
              <a:rPr lang="en-US" dirty="0"/>
              <a:t> 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display error if account already exists */</a:t>
            </a:r>
          </a:p>
          <a:p>
            <a:r>
              <a:rPr lang="en-US" dirty="0"/>
              <a:t>   if ( </a:t>
            </a:r>
            <a:r>
              <a:rPr lang="en-US" dirty="0" err="1"/>
              <a:t>client.acctNum</a:t>
            </a:r>
            <a:r>
              <a:rPr lang="en-US" dirty="0"/>
              <a:t> != 0 )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"Account #%d already contains information.\n",</a:t>
            </a:r>
          </a:p>
          <a:p>
            <a:r>
              <a:rPr lang="en-US" dirty="0"/>
              <a:t>              </a:t>
            </a:r>
            <a:r>
              <a:rPr lang="en-US" dirty="0" err="1"/>
              <a:t>client.acctNum</a:t>
            </a:r>
            <a:r>
              <a:rPr lang="en-US" dirty="0"/>
              <a:t> );</a:t>
            </a:r>
          </a:p>
          <a:p>
            <a:r>
              <a:rPr lang="en-US" dirty="0"/>
              <a:t>   } /* end if */</a:t>
            </a:r>
          </a:p>
          <a:p>
            <a:r>
              <a:rPr lang="en-US" dirty="0"/>
              <a:t>   else { /* create record */</a:t>
            </a:r>
          </a:p>
          <a:p>
            <a:r>
              <a:rPr lang="en-US" dirty="0"/>
              <a:t>      /* user enters last name, first name and balance */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"Enter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firstname</a:t>
            </a:r>
            <a:r>
              <a:rPr lang="en-US" dirty="0"/>
              <a:t>, balance\n? " );</a:t>
            </a:r>
          </a:p>
          <a:p>
            <a:r>
              <a:rPr lang="en-US" dirty="0"/>
              <a:t>      </a:t>
            </a:r>
            <a:r>
              <a:rPr lang="en-US" dirty="0" err="1"/>
              <a:t>scanf</a:t>
            </a:r>
            <a:r>
              <a:rPr lang="en-US" dirty="0"/>
              <a:t>( "%</a:t>
            </a:r>
            <a:r>
              <a:rPr lang="en-US" dirty="0" err="1"/>
              <a:t>s%s%lf</a:t>
            </a:r>
            <a:r>
              <a:rPr lang="en-US" dirty="0"/>
              <a:t>", &amp;</a:t>
            </a:r>
            <a:r>
              <a:rPr lang="en-US" dirty="0" err="1"/>
              <a:t>client.lastName</a:t>
            </a:r>
            <a:r>
              <a:rPr lang="en-US" dirty="0"/>
              <a:t>, &amp;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</a:p>
          <a:p>
            <a:r>
              <a:rPr lang="en-US" dirty="0"/>
              <a:t>         &amp;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client.acctNum</a:t>
            </a:r>
            <a:r>
              <a:rPr lang="en-US" dirty="0"/>
              <a:t> = </a:t>
            </a:r>
            <a:r>
              <a:rPr lang="en-US" dirty="0" err="1"/>
              <a:t>accountNum</a:t>
            </a:r>
            <a:r>
              <a:rPr lang="en-US" dirty="0"/>
              <a:t>;</a:t>
            </a:r>
          </a:p>
          <a:p>
            <a:r>
              <a:rPr lang="en-US" dirty="0"/>
              <a:t>      </a:t>
            </a:r>
          </a:p>
          <a:p>
            <a:r>
              <a:rPr lang="en-US" dirty="0">
                <a:solidFill>
                  <a:srgbClr val="00B050"/>
                </a:solidFill>
              </a:rPr>
              <a:t>      /* move file pointer to correct record in file */</a:t>
            </a:r>
          </a:p>
          <a:p>
            <a:r>
              <a:rPr lang="en-US" dirty="0"/>
              <a:t>   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fPtr</a:t>
            </a:r>
            <a:r>
              <a:rPr lang="en-US" dirty="0"/>
              <a:t>, ( </a:t>
            </a:r>
            <a:r>
              <a:rPr lang="en-US" dirty="0" err="1"/>
              <a:t>client.acctNum</a:t>
            </a:r>
            <a:r>
              <a:rPr lang="en-US" dirty="0"/>
              <a:t> - 1 ) * </a:t>
            </a:r>
          </a:p>
          <a:p>
            <a:r>
              <a:rPr lang="en-US" dirty="0"/>
              <a:t>        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SEEK_SET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00B050"/>
                </a:solidFill>
              </a:rPr>
              <a:t>/* insert record in file */</a:t>
            </a:r>
          </a:p>
          <a:p>
            <a:r>
              <a:rPr lang="en-US" dirty="0"/>
              <a:t>      </a:t>
            </a:r>
            <a:r>
              <a:rPr lang="en-US" dirty="0" err="1"/>
              <a:t>fwrite</a:t>
            </a:r>
            <a:r>
              <a:rPr lang="en-US" dirty="0"/>
              <a:t>( &amp;client, </a:t>
            </a:r>
          </a:p>
          <a:p>
            <a:r>
              <a:rPr lang="en-US" dirty="0"/>
              <a:t>        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} /* end function </a:t>
            </a:r>
            <a:r>
              <a:rPr lang="en-US" dirty="0" err="1"/>
              <a:t>newRecord</a:t>
            </a:r>
            <a:r>
              <a:rPr lang="en-US" dirty="0"/>
              <a:t> </a:t>
            </a:r>
            <a:r>
              <a:rPr lang="en-US" dirty="0" smtClean="0"/>
              <a:t>*/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4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enable user to input menu choice */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enterChoice</a:t>
            </a:r>
            <a:r>
              <a:rPr lang="en-US" dirty="0"/>
              <a:t>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menuChoice</a:t>
            </a:r>
            <a:r>
              <a:rPr lang="en-US" dirty="0"/>
              <a:t>; /* variable to store user's choice */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display available options */</a:t>
            </a:r>
          </a:p>
          <a:p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 "\</a:t>
            </a:r>
            <a:r>
              <a:rPr lang="en-US" dirty="0" err="1"/>
              <a:t>nEnter</a:t>
            </a:r>
            <a:r>
              <a:rPr lang="en-US" dirty="0"/>
              <a:t> your choice\n"</a:t>
            </a:r>
          </a:p>
          <a:p>
            <a:r>
              <a:rPr lang="en-US" dirty="0"/>
              <a:t>      "1 - store a formatted text file of </a:t>
            </a:r>
            <a:r>
              <a:rPr lang="en-US" dirty="0" err="1"/>
              <a:t>acounts</a:t>
            </a:r>
            <a:r>
              <a:rPr lang="en-US" dirty="0"/>
              <a:t> called\n"</a:t>
            </a:r>
          </a:p>
          <a:p>
            <a:r>
              <a:rPr lang="en-US" dirty="0"/>
              <a:t>      "    \"accounts.txt\" for printing\n"</a:t>
            </a:r>
          </a:p>
          <a:p>
            <a:r>
              <a:rPr lang="en-US" dirty="0"/>
              <a:t>      "2 - update an account\n"</a:t>
            </a:r>
          </a:p>
          <a:p>
            <a:r>
              <a:rPr lang="en-US" dirty="0"/>
              <a:t>      "3 - add a new account\n"</a:t>
            </a:r>
          </a:p>
          <a:p>
            <a:r>
              <a:rPr lang="en-US" dirty="0"/>
              <a:t>      "4 - delete an account\n"</a:t>
            </a:r>
          </a:p>
          <a:p>
            <a:r>
              <a:rPr lang="en-US" dirty="0"/>
              <a:t>      "5 - end program\n? "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 err="1"/>
              <a:t>scanf</a:t>
            </a:r>
            <a:r>
              <a:rPr lang="en-US" dirty="0"/>
              <a:t>( "%d", &amp;</a:t>
            </a:r>
            <a:r>
              <a:rPr lang="en-US" dirty="0" err="1"/>
              <a:t>menuChoice</a:t>
            </a:r>
            <a:r>
              <a:rPr lang="en-US" dirty="0"/>
              <a:t> ); /* receive choice from user */</a:t>
            </a:r>
          </a:p>
          <a:p>
            <a:r>
              <a:rPr lang="en-US" dirty="0"/>
              <a:t>   return </a:t>
            </a:r>
            <a:r>
              <a:rPr lang="en-US" dirty="0" err="1"/>
              <a:t>menuChoice</a:t>
            </a:r>
            <a:r>
              <a:rPr lang="en-US" dirty="0"/>
              <a:t>;</a:t>
            </a:r>
          </a:p>
          <a:p>
            <a:r>
              <a:rPr lang="en-US" dirty="0"/>
              <a:t>} /* end function </a:t>
            </a:r>
            <a:r>
              <a:rPr lang="en-US" dirty="0" err="1"/>
              <a:t>enterChoice</a:t>
            </a:r>
            <a:r>
              <a:rPr lang="en-US" dirty="0"/>
              <a:t> */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228600" y="2817674"/>
            <a:ext cx="693420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tIns="182880" bIns="182880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After choosing option 2 accounts.txt contains: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account to update ( 1 - 100 ): 37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37    Barker          Doug            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charge ( + ) or payment ( - ): +87.99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37    Barker          Doug            87.99</a:t>
            </a:r>
            <a:r>
              <a:rPr lang="en-US" b="1" dirty="0"/>
              <a:t> 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28600" y="4646474"/>
            <a:ext cx="693420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tIns="182880" bIns="182880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After choosing option 3 accounts.txt contains: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new account number ( 1 - 100 ): 22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</a:t>
            </a:r>
            <a:r>
              <a:rPr lang="en-US" b="1" dirty="0" err="1">
                <a:latin typeface="Courier New" pitchFamily="49" charset="0"/>
              </a:rPr>
              <a:t>lastname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firstname</a:t>
            </a:r>
            <a:r>
              <a:rPr lang="en-US" b="1" dirty="0">
                <a:latin typeface="Courier New" pitchFamily="49" charset="0"/>
              </a:rPr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? Johnston Sarah 247.45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228600" y="836474"/>
            <a:ext cx="693420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tIns="182880" bIns="182880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After choosing option 1 accounts.txt contains: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Acct  Last Name       First Name   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29    Brown           Nancy          -24.54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33    Dunn            Stacey         314.33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37    Barker          Doug            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88    Smith           Dave           258.34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96    Stone           Sam             34.98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31674"/>
            <a:ext cx="1414170" cy="421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5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Files and Streams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410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C views each file as a sequence of bytes</a:t>
            </a:r>
          </a:p>
          <a:p>
            <a:pPr lvl="1" eaLnBrk="1" hangingPunct="1"/>
            <a:r>
              <a:rPr lang="en-US" dirty="0" smtClean="0"/>
              <a:t>File ends with the </a:t>
            </a:r>
            <a:r>
              <a:rPr lang="en-US" i="1" dirty="0" smtClean="0"/>
              <a:t>end-of-file marker</a:t>
            </a:r>
          </a:p>
          <a:p>
            <a:pPr lvl="2" eaLnBrk="1" hangingPunct="1"/>
            <a:r>
              <a:rPr lang="en-US" dirty="0" smtClean="0"/>
              <a:t>Or, file ends at a specified byte</a:t>
            </a:r>
          </a:p>
          <a:p>
            <a:pPr eaLnBrk="1" hangingPunct="1"/>
            <a:r>
              <a:rPr lang="en-US" sz="2400" dirty="0" smtClean="0"/>
              <a:t>Stream created when a file is opened</a:t>
            </a:r>
          </a:p>
          <a:p>
            <a:pPr lvl="1" eaLnBrk="1" hangingPunct="1"/>
            <a:r>
              <a:rPr lang="en-US" dirty="0" smtClean="0"/>
              <a:t>Provide communication channel between files and programs</a:t>
            </a:r>
          </a:p>
          <a:p>
            <a:pPr lvl="1" eaLnBrk="1" hangingPunct="1"/>
            <a:r>
              <a:rPr lang="en-US" dirty="0" smtClean="0"/>
              <a:t>Opening a file returns a pointer to a </a:t>
            </a:r>
            <a:r>
              <a:rPr lang="en-US" sz="2000" dirty="0" smtClean="0">
                <a:latin typeface="Lucida Console" pitchFamily="49" charset="0"/>
              </a:rPr>
              <a:t>FILE</a:t>
            </a:r>
            <a:r>
              <a:rPr lang="en-US" dirty="0" smtClean="0"/>
              <a:t> structure</a:t>
            </a:r>
          </a:p>
          <a:p>
            <a:pPr lvl="2" eaLnBrk="1" hangingPunct="1"/>
            <a:r>
              <a:rPr lang="en-US" dirty="0" smtClean="0"/>
              <a:t>Example file pointers:</a:t>
            </a:r>
          </a:p>
          <a:p>
            <a:pPr lvl="2" eaLnBrk="1" hangingPunct="1"/>
            <a:r>
              <a:rPr lang="en-US" sz="1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stdin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- standard input (keyboard)</a:t>
            </a:r>
          </a:p>
          <a:p>
            <a:pPr lvl="2" eaLnBrk="1" hangingPunct="1"/>
            <a:r>
              <a:rPr lang="en-US" sz="1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stdout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- standard output (screen)</a:t>
            </a:r>
          </a:p>
          <a:p>
            <a:pPr lvl="2" eaLnBrk="1" hangingPunct="1"/>
            <a:r>
              <a:rPr lang="en-US" sz="1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stderr</a:t>
            </a:r>
            <a:r>
              <a:rPr 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 </a:t>
            </a:r>
            <a:r>
              <a:rPr lang="en-US" dirty="0" smtClean="0"/>
              <a:t>- standard error (screen)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44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Files and Streams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4102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0000FF"/>
                </a:solidFill>
                <a:latin typeface="Lucida Console" pitchFamily="49" charset="0"/>
              </a:rPr>
              <a:t>FILE</a:t>
            </a:r>
            <a:r>
              <a:rPr lang="en-US" dirty="0" smtClean="0">
                <a:solidFill>
                  <a:srgbClr val="0000FF"/>
                </a:solidFill>
              </a:rPr>
              <a:t> structure</a:t>
            </a:r>
          </a:p>
          <a:p>
            <a:pPr lvl="1" eaLnBrk="1" hangingPunct="1"/>
            <a:r>
              <a:rPr lang="en-US" sz="2400" dirty="0" smtClean="0"/>
              <a:t>File descriptor</a:t>
            </a:r>
          </a:p>
          <a:p>
            <a:pPr lvl="2" eaLnBrk="1" hangingPunct="1"/>
            <a:r>
              <a:rPr lang="en-US" dirty="0" smtClean="0"/>
              <a:t>Index into operating system array called the open file table</a:t>
            </a:r>
          </a:p>
          <a:p>
            <a:pPr lvl="1" eaLnBrk="1" hangingPunct="1"/>
            <a:r>
              <a:rPr lang="en-US" sz="2400" dirty="0" smtClean="0"/>
              <a:t>File Control Block (FCB)</a:t>
            </a:r>
          </a:p>
          <a:p>
            <a:pPr lvl="2" eaLnBrk="1" hangingPunct="1"/>
            <a:r>
              <a:rPr lang="en-US" dirty="0" smtClean="0"/>
              <a:t>Found in every array element, system uses it to administer the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9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rgbClr val="0000FF"/>
                </a:solidFill>
                <a:latin typeface="Arial" charset="0"/>
              </a:rPr>
              <a:t>Files and Streams</a:t>
            </a:r>
          </a:p>
        </p:txBody>
      </p:sp>
      <p:pic>
        <p:nvPicPr>
          <p:cNvPr id="11268" name="Picture 3" descr="C:\Brian\C How to Program\Fig11-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04898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8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Files and Streams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Read/Write functions in standard library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fgetc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Reads one character from a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Takes a </a:t>
            </a:r>
            <a:r>
              <a:rPr lang="en-US" sz="1800" dirty="0" smtClean="0">
                <a:latin typeface="Lucida Console" pitchFamily="49" charset="0"/>
              </a:rPr>
              <a:t>FILE</a:t>
            </a:r>
            <a:r>
              <a:rPr lang="en-US" dirty="0" smtClean="0"/>
              <a:t> pointer as an argument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fgetc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(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stdin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equivalent to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getchar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fputc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Writes one character to a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Takes a </a:t>
            </a:r>
            <a:r>
              <a:rPr lang="en-US" sz="1800" dirty="0" smtClean="0">
                <a:latin typeface="Lucida Console" pitchFamily="49" charset="0"/>
              </a:rPr>
              <a:t>FILE</a:t>
            </a:r>
            <a:r>
              <a:rPr lang="en-US" dirty="0" smtClean="0"/>
              <a:t> pointer and a character to write as an argument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fputc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( 'a',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stdout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equivalent to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putchar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( 'a'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Lucida Console" pitchFamily="49" charset="0"/>
              </a:rPr>
              <a:t>fgets</a:t>
            </a:r>
            <a:endParaRPr lang="en-US" sz="2000" dirty="0" smtClean="0">
              <a:latin typeface="Lucida Console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Reads a line from 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fputs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Writes a line to 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fscanf</a:t>
            </a:r>
            <a:r>
              <a:rPr lang="en-US" dirty="0" smtClean="0">
                <a:solidFill>
                  <a:srgbClr val="0000FF"/>
                </a:solidFill>
              </a:rPr>
              <a:t> /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fprintf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File processing equivalents of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scanf</a:t>
            </a:r>
            <a:r>
              <a:rPr lang="en-US" dirty="0" smtClean="0"/>
              <a:t> and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printf</a:t>
            </a:r>
            <a:endParaRPr lang="en-US" sz="1800" dirty="0" smtClean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36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2823</Words>
  <Application>Microsoft Office PowerPoint</Application>
  <PresentationFormat>On-screen Show (4:3)</PresentationFormat>
  <Paragraphs>876</Paragraphs>
  <Slides>54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Document</vt:lpstr>
      <vt:lpstr>CSC141- Introduction to Computer Programming</vt:lpstr>
      <vt:lpstr>Introduction</vt:lpstr>
      <vt:lpstr>The Data Hierarchy</vt:lpstr>
      <vt:lpstr>The Data Hierarchy</vt:lpstr>
      <vt:lpstr>The Data Hierarchy</vt:lpstr>
      <vt:lpstr>Files and Streams</vt:lpstr>
      <vt:lpstr>Files and Streams</vt:lpstr>
      <vt:lpstr>Files and Streams</vt:lpstr>
      <vt:lpstr>Files and Streams</vt:lpstr>
      <vt:lpstr>Creating a Sequential Access File</vt:lpstr>
      <vt:lpstr>Creating a Sequential Access File</vt:lpstr>
      <vt:lpstr> Create a sequential file</vt:lpstr>
      <vt:lpstr>Slide 13</vt:lpstr>
      <vt:lpstr>Creating a Sequential Access File</vt:lpstr>
      <vt:lpstr>Creating a Sequential Access File</vt:lpstr>
      <vt:lpstr>Reading Data from a Sequential Access File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Reading Data from a Sequential Access File</vt:lpstr>
      <vt:lpstr>Random-Access Files</vt:lpstr>
      <vt:lpstr>Creating a Randomly Accessed File</vt:lpstr>
      <vt:lpstr>Creating a Randomly Accessed File</vt:lpstr>
      <vt:lpstr>Creating a Randomly Accessed File</vt:lpstr>
      <vt:lpstr>Slide 30</vt:lpstr>
      <vt:lpstr>Slide 31</vt:lpstr>
      <vt:lpstr>Writing Data Randomly to a Randomly Accessed File</vt:lpstr>
      <vt:lpstr>Slide 33</vt:lpstr>
      <vt:lpstr>Slide 34</vt:lpstr>
      <vt:lpstr>Slide 35</vt:lpstr>
      <vt:lpstr>Slide 36</vt:lpstr>
      <vt:lpstr>Writing Data Randomly to a Randomly Accessed File</vt:lpstr>
      <vt:lpstr>Reading Data Randomly from a Randomly Accessed File</vt:lpstr>
      <vt:lpstr>Slide 39</vt:lpstr>
      <vt:lpstr>Slide 40</vt:lpstr>
      <vt:lpstr>Slide 41</vt:lpstr>
      <vt:lpstr>Case Study: A Transaction Processing Program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CSC141- Introduction to Computer Programming</dc:title>
  <dc:creator>Home</dc:creator>
  <cp:lastModifiedBy>NTS</cp:lastModifiedBy>
  <cp:revision>37</cp:revision>
  <dcterms:created xsi:type="dcterms:W3CDTF">2012-06-25T14:07:38Z</dcterms:created>
  <dcterms:modified xsi:type="dcterms:W3CDTF">2012-06-29T13:10:24Z</dcterms:modified>
</cp:coreProperties>
</file>