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1" r:id="rId2"/>
    <p:sldId id="349" r:id="rId3"/>
    <p:sldId id="315" r:id="rId4"/>
    <p:sldId id="316" r:id="rId5"/>
    <p:sldId id="317" r:id="rId6"/>
    <p:sldId id="318" r:id="rId7"/>
    <p:sldId id="319" r:id="rId8"/>
    <p:sldId id="320" r:id="rId9"/>
    <p:sldId id="321" r:id="rId10"/>
    <p:sldId id="322" r:id="rId11"/>
    <p:sldId id="323" r:id="rId12"/>
    <p:sldId id="348" r:id="rId13"/>
    <p:sldId id="324" r:id="rId14"/>
    <p:sldId id="325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38" r:id="rId28"/>
    <p:sldId id="339" r:id="rId29"/>
    <p:sldId id="340" r:id="rId30"/>
    <p:sldId id="341" r:id="rId31"/>
    <p:sldId id="342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  <p:clrMru>
    <a:srgbClr val="0000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403BD6-428E-4AEE-927A-B6C2B4DD8DD1}" type="datetimeFigureOut">
              <a:rPr lang="en-US" smtClean="0"/>
              <a:pPr/>
              <a:t>6/29/2012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9B2CC-991A-4C09-8CC4-495C381197E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53294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C3D1-6FBC-42B0-91ED-CB19156247E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2527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FDC3D1-6FBC-42B0-91ED-CB19156247E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7252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81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626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00440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014032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9pPr>
          </a:lstStyle>
          <a:p>
            <a:pPr algn="ctr"/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6781800" y="152400"/>
            <a:ext cx="2362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9pPr>
          </a:lstStyle>
          <a:p>
            <a:pPr algn="ctr"/>
            <a:r>
              <a:rPr lang="en-US" sz="2000" u="sng">
                <a:latin typeface="AvantGarde" pitchFamily="34" charset="0"/>
              </a:rPr>
              <a:t>Outline</a:t>
            </a:r>
          </a:p>
        </p:txBody>
      </p:sp>
      <p:sp>
        <p:nvSpPr>
          <p:cNvPr id="6" name="AutoShape 12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 rot="5400000">
            <a:off x="7104063" y="76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7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 rot="16200000">
            <a:off x="7104063" y="457200"/>
            <a:ext cx="304800" cy="304800"/>
          </a:xfrm>
          <a:prstGeom prst="actionButtonBackPrevious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8" name="Rectangle 14"/>
          <p:cNvSpPr>
            <a:spLocks noChangeArrowheads="1"/>
          </p:cNvSpPr>
          <p:nvPr/>
        </p:nvSpPr>
        <p:spPr bwMode="auto">
          <a:xfrm>
            <a:off x="6629400" y="838200"/>
            <a:ext cx="2438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9" name="Text Box 15"/>
          <p:cNvSpPr txBox="1">
            <a:spLocks noChangeArrowheads="1"/>
          </p:cNvSpPr>
          <p:nvPr userDrawn="1"/>
        </p:nvSpPr>
        <p:spPr bwMode="auto">
          <a:xfrm>
            <a:off x="0" y="6400800"/>
            <a:ext cx="66294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1pPr>
            <a:lvl2pPr marL="742950" indent="-28575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2pPr>
            <a:lvl3pPr marL="11430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3pPr>
            <a:lvl4pPr marL="16002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4pPr>
            <a:lvl5pPr marL="2057400" indent="-228600"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Lucida Console" pitchFamily="49" charset="0"/>
                <a:cs typeface="Times New Roman" charset="0"/>
              </a:defRPr>
            </a:lvl9pPr>
          </a:lstStyle>
          <a:p>
            <a:pPr algn="ctr" eaLnBrk="1" hangingPunct="1"/>
            <a:r>
              <a:rPr lang="en-US">
                <a:solidFill>
                  <a:schemeClr val="tx1"/>
                </a:solidFill>
                <a:latin typeface="Times New Roman" charset="0"/>
              </a:rPr>
              <a:t>© Copyright 1992–2004 by Deitel &amp; Associates, Inc. and Pearson Education Inc. All Rights Reserved</a:t>
            </a:r>
            <a:r>
              <a:rPr lang="en-US">
                <a:solidFill>
                  <a:schemeClr val="tx1"/>
                </a:solidFill>
                <a:latin typeface="AvantGarde" pitchFamily="34" charset="0"/>
              </a:rPr>
              <a:t>.</a:t>
            </a:r>
            <a:endParaRPr lang="en-US">
              <a:solidFill>
                <a:schemeClr val="tx1"/>
              </a:solidFill>
              <a:latin typeface="Times New Roman" charset="0"/>
            </a:endParaRPr>
          </a:p>
        </p:txBody>
      </p:sp>
      <p:sp>
        <p:nvSpPr>
          <p:cNvPr id="100360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945313" y="762000"/>
            <a:ext cx="2122487" cy="5638800"/>
          </a:xfrm>
        </p:spPr>
        <p:txBody>
          <a:bodyPr/>
          <a:lstStyle>
            <a:lvl1pPr marL="0" indent="0">
              <a:buFontTx/>
              <a:buNone/>
              <a:defRPr sz="1600" b="1">
                <a:latin typeface="AvantGarde" pitchFamily="34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spcBef>
                <a:spcPct val="50000"/>
              </a:spcBef>
              <a:defRPr smtClean="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1FFE5168-4B49-4A89-A009-FBB226CD2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66737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200">
                <a:solidFill>
                  <a:srgbClr val="0000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48400" y="6324600"/>
            <a:ext cx="2133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150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269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45780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7947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40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3611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10120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081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F6C2-8708-4282-8E35-D88CC12300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38349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itel.com/Books/C/CHowtoProgram7e/tabid/3635/Default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81000" y="381000"/>
            <a:ext cx="7566992" cy="1143000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solidFill>
                  <a:srgbClr val="0000FF"/>
                </a:solidFill>
              </a:rPr>
              <a:t>CSC141- Introduction to Computer Programming</a:t>
            </a:r>
            <a:endParaRPr lang="en-US" sz="36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539552" y="1988841"/>
            <a:ext cx="8280920" cy="44644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Teacher:</a:t>
            </a:r>
          </a:p>
          <a:p>
            <a:pPr marL="0" indent="0" algn="ctr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32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AHMED MUMTAZ MUSTEHSAN</a:t>
            </a:r>
          </a:p>
          <a:p>
            <a:pPr marL="0" indent="0" algn="ctr">
              <a:buNone/>
            </a:pPr>
            <a:r>
              <a:rPr lang="en-US" sz="32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Lecture – </a:t>
            </a:r>
            <a:r>
              <a:rPr lang="en-US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29</a:t>
            </a:r>
            <a:endParaRPr lang="en-US" sz="3200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 for Lecture </a:t>
            </a:r>
            <a:r>
              <a:rPr lang="en-US" sz="20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lides: </a:t>
            </a:r>
          </a:p>
          <a:p>
            <a:pPr marL="0" indent="0">
              <a:buNone/>
            </a:pPr>
            <a:r>
              <a:rPr lang="en-US" sz="1800" b="1" u="sng" dirty="0" smtClean="0">
                <a:hlinkClick r:id="rId3"/>
              </a:rPr>
              <a:t>http</a:t>
            </a:r>
            <a:r>
              <a:rPr lang="en-US" sz="1800" b="1" u="sng" dirty="0">
                <a:hlinkClick r:id="rId3"/>
              </a:rPr>
              <a:t>://www.deitel.com/Books/C/CHowtoProgram7e/tabid/3635/Default.aspx</a:t>
            </a:r>
            <a:endParaRPr lang="en-US" sz="1800" b="1" dirty="0"/>
          </a:p>
          <a:p>
            <a:pPr marL="0" indent="0" algn="l">
              <a:buNone/>
            </a:pPr>
            <a:endParaRPr lang="en-US" sz="2000" dirty="0"/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457200"/>
            <a:ext cx="7467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11.12: fig11_12.c</a:t>
            </a:r>
          </a:p>
          <a:p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</a:t>
            </a:r>
            <a:r>
              <a:rPr lang="en-US" dirty="0" err="1"/>
              <a:t>clientData</a:t>
            </a:r>
            <a:r>
              <a:rPr lang="en-US" dirty="0"/>
              <a:t> structure definition */</a:t>
            </a:r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acctNum</a:t>
            </a:r>
            <a:r>
              <a:rPr lang="en-US" dirty="0"/>
              <a:t>; /* account number */</a:t>
            </a:r>
          </a:p>
          <a:p>
            <a:r>
              <a:rPr lang="en-US" dirty="0"/>
              <a:t>   char </a:t>
            </a:r>
            <a:r>
              <a:rPr lang="en-US" dirty="0" err="1"/>
              <a:t>lastName</a:t>
            </a:r>
            <a:r>
              <a:rPr lang="en-US" dirty="0"/>
              <a:t>[ 15 ]; /* account last name */</a:t>
            </a:r>
          </a:p>
          <a:p>
            <a:r>
              <a:rPr lang="en-US" dirty="0"/>
              <a:t>   char </a:t>
            </a:r>
            <a:r>
              <a:rPr lang="en-US" dirty="0" err="1"/>
              <a:t>firstName</a:t>
            </a:r>
            <a:r>
              <a:rPr lang="en-US" dirty="0"/>
              <a:t>[ 10 ]; /* account first name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}; /* end structure </a:t>
            </a:r>
            <a:r>
              <a:rPr lang="en-US" dirty="0" err="1"/>
              <a:t>clientData</a:t>
            </a:r>
            <a:r>
              <a:rPr lang="en-US" dirty="0"/>
              <a:t> */</a:t>
            </a:r>
          </a:p>
          <a:p>
            <a:r>
              <a:rPr lang="en-US" dirty="0"/>
              <a:t> </a:t>
            </a:r>
          </a:p>
          <a:p>
            <a:r>
              <a:rPr lang="en-US" dirty="0" err="1"/>
              <a:t>int</a:t>
            </a:r>
            <a:r>
              <a:rPr lang="en-US" dirty="0"/>
              <a:t> main( void ) 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/* credit.dat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</a:t>
            </a:r>
            <a:r>
              <a:rPr lang="en-US" dirty="0" err="1"/>
              <a:t>fopen</a:t>
            </a:r>
            <a:r>
              <a:rPr lang="en-US" dirty="0"/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"credit.dat", "</a:t>
            </a:r>
            <a:r>
              <a:rPr lang="en-US" dirty="0" err="1"/>
              <a:t>rb</a:t>
            </a:r>
            <a:r>
              <a:rPr lang="en-US" dirty="0"/>
              <a:t>+"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/* end if </a:t>
            </a:r>
            <a:r>
              <a:rPr lang="en-US" dirty="0" smtClean="0"/>
              <a:t>*/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0"/>
            <a:ext cx="616765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Writing to a random </a:t>
            </a:r>
            <a:r>
              <a:rPr lang="en-US"/>
              <a:t>access </a:t>
            </a:r>
            <a:r>
              <a:rPr lang="en-US" smtClean="0"/>
              <a:t>file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754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85800" y="304800"/>
            <a:ext cx="7467600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else { </a:t>
            </a:r>
            <a:endParaRPr lang="en-US" dirty="0" smtClean="0"/>
          </a:p>
          <a:p>
            <a:r>
              <a:rPr lang="en-US" dirty="0"/>
              <a:t> /* require user to specify account number */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"Enter account number"</a:t>
            </a:r>
          </a:p>
          <a:p>
            <a:r>
              <a:rPr lang="en-US" dirty="0"/>
              <a:t>         " ( 1 to 100, 0 to end input )\n? " );</a:t>
            </a:r>
          </a:p>
          <a:p>
            <a:r>
              <a:rPr lang="en-US" dirty="0"/>
              <a:t>      </a:t>
            </a:r>
            <a:r>
              <a:rPr lang="en-US" dirty="0" err="1"/>
              <a:t>scanf</a:t>
            </a:r>
            <a:r>
              <a:rPr lang="en-US" dirty="0"/>
              <a:t>( "%d", &amp;</a:t>
            </a:r>
            <a:r>
              <a:rPr lang="en-US" dirty="0" err="1"/>
              <a:t>client.acctNum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/* user enters information, which is copied into file */</a:t>
            </a:r>
          </a:p>
          <a:p>
            <a:r>
              <a:rPr lang="en-US" dirty="0"/>
              <a:t>      while ( </a:t>
            </a:r>
            <a:r>
              <a:rPr lang="en-US" dirty="0" err="1"/>
              <a:t>client.acctNum</a:t>
            </a:r>
            <a:r>
              <a:rPr lang="en-US" dirty="0"/>
              <a:t> != 0 ) { </a:t>
            </a:r>
          </a:p>
          <a:p>
            <a:r>
              <a:rPr lang="en-US" dirty="0"/>
              <a:t>         /* user enters last name, first name and balance */</a:t>
            </a:r>
          </a:p>
          <a:p>
            <a:r>
              <a:rPr lang="en-US" dirty="0"/>
              <a:t>         </a:t>
            </a:r>
            <a:r>
              <a:rPr lang="en-US" dirty="0" err="1"/>
              <a:t>printf</a:t>
            </a:r>
            <a:r>
              <a:rPr lang="en-US" dirty="0"/>
              <a:t>( "Enter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firstname</a:t>
            </a:r>
            <a:r>
              <a:rPr lang="en-US" dirty="0"/>
              <a:t>, balance\n? " );</a:t>
            </a:r>
          </a:p>
          <a:p>
            <a:r>
              <a:rPr lang="en-US" dirty="0"/>
              <a:t>        </a:t>
            </a:r>
          </a:p>
          <a:p>
            <a:r>
              <a:rPr lang="en-US" dirty="0"/>
              <a:t>         /* set record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firstName</a:t>
            </a:r>
            <a:r>
              <a:rPr lang="en-US" dirty="0"/>
              <a:t> and balance value */</a:t>
            </a:r>
          </a:p>
          <a:p>
            <a:r>
              <a:rPr lang="en-US" dirty="0"/>
              <a:t>         </a:t>
            </a:r>
            <a:r>
              <a:rPr lang="en-US" dirty="0" err="1"/>
              <a:t>fscanf</a:t>
            </a:r>
            <a:r>
              <a:rPr lang="en-US" dirty="0"/>
              <a:t>( </a:t>
            </a:r>
            <a:r>
              <a:rPr lang="en-US" dirty="0" err="1"/>
              <a:t>stdin</a:t>
            </a:r>
            <a:r>
              <a:rPr lang="en-US" dirty="0"/>
              <a:t>, "%</a:t>
            </a:r>
            <a:r>
              <a:rPr lang="en-US" dirty="0" err="1"/>
              <a:t>s%s%lf</a:t>
            </a:r>
            <a:r>
              <a:rPr lang="en-US" dirty="0"/>
              <a:t>", </a:t>
            </a:r>
            <a:r>
              <a:rPr lang="en-US" dirty="0" err="1"/>
              <a:t>client.lastName</a:t>
            </a:r>
            <a:r>
              <a:rPr lang="en-US" dirty="0"/>
              <a:t>, </a:t>
            </a:r>
          </a:p>
          <a:p>
            <a:r>
              <a:rPr lang="en-US" dirty="0"/>
              <a:t>            </a:t>
            </a:r>
            <a:r>
              <a:rPr lang="en-US" dirty="0" err="1"/>
              <a:t>client.firstName</a:t>
            </a:r>
            <a:r>
              <a:rPr lang="en-US" dirty="0"/>
              <a:t>, &amp;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/* seek position in file to user-specified record */</a:t>
            </a:r>
          </a:p>
          <a:p>
            <a:r>
              <a:rPr lang="en-US" dirty="0"/>
              <a:t>      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, ( </a:t>
            </a:r>
            <a:r>
              <a:rPr lang="en-US" dirty="0" err="1"/>
              <a:t>client.acctNum</a:t>
            </a:r>
            <a:r>
              <a:rPr lang="en-US" dirty="0"/>
              <a:t> - 1 ) * </a:t>
            </a:r>
          </a:p>
          <a:p>
            <a:r>
              <a:rPr lang="en-US" dirty="0"/>
              <a:t>           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SEEK_SET );</a:t>
            </a:r>
          </a:p>
          <a:p>
            <a:r>
              <a:rPr lang="en-US" dirty="0"/>
              <a:t> 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00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0772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</a:t>
            </a:r>
            <a:r>
              <a:rPr lang="en-US" dirty="0"/>
              <a:t>/* write user-specified information in file */</a:t>
            </a:r>
          </a:p>
          <a:p>
            <a:r>
              <a:rPr lang="en-US" dirty="0"/>
              <a:t>         </a:t>
            </a:r>
            <a:r>
              <a:rPr lang="en-US" dirty="0" err="1"/>
              <a:t>fwrite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/* enable user to input another account number */</a:t>
            </a:r>
          </a:p>
          <a:p>
            <a:r>
              <a:rPr lang="en-US" dirty="0"/>
              <a:t>         </a:t>
            </a:r>
            <a:r>
              <a:rPr lang="en-US" dirty="0" err="1"/>
              <a:t>printf</a:t>
            </a:r>
            <a:r>
              <a:rPr lang="en-US" dirty="0"/>
              <a:t>( "Enter account number\n? " );</a:t>
            </a:r>
          </a:p>
          <a:p>
            <a:r>
              <a:rPr lang="en-US" dirty="0"/>
              <a:t>         </a:t>
            </a:r>
            <a:r>
              <a:rPr lang="en-US" dirty="0" err="1"/>
              <a:t>scanf</a:t>
            </a:r>
            <a:r>
              <a:rPr lang="en-US" dirty="0"/>
              <a:t>( "%d", &amp;</a:t>
            </a:r>
            <a:r>
              <a:rPr lang="en-US" dirty="0" err="1"/>
              <a:t>client.acctNum</a:t>
            </a:r>
            <a:r>
              <a:rPr lang="en-US" dirty="0"/>
              <a:t> );</a:t>
            </a:r>
          </a:p>
          <a:p>
            <a:r>
              <a:rPr lang="en-US" dirty="0"/>
              <a:t>      } /* end while */</a:t>
            </a:r>
          </a:p>
          <a:p>
            <a:r>
              <a:rPr lang="en-US" dirty="0"/>
              <a:t> </a:t>
            </a:r>
            <a:endParaRPr lang="en-US" dirty="0" smtClean="0"/>
          </a:p>
          <a:p>
            <a:r>
              <a:rPr lang="en-US" dirty="0" err="1" smtClean="0"/>
              <a:t>fclose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/* end main */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291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1028"/>
          <p:cNvSpPr>
            <a:spLocks noChangeArrowheads="1"/>
          </p:cNvSpPr>
          <p:nvPr/>
        </p:nvSpPr>
        <p:spPr bwMode="auto">
          <a:xfrm>
            <a:off x="381000" y="609600"/>
            <a:ext cx="6477000" cy="62484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tIns="182880" bIns="182880"/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 ( 1 to 100, 0 to end input )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37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Barker Doug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29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Brown Nancy -24.54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96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Stone Sam 34.98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88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Smith Dave 258.34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33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</a:t>
            </a:r>
            <a:r>
              <a:rPr lang="en-US" b="1" dirty="0" err="1"/>
              <a:t>lastname</a:t>
            </a:r>
            <a:r>
              <a:rPr lang="en-US" b="1" dirty="0"/>
              <a:t>, </a:t>
            </a:r>
            <a:r>
              <a:rPr lang="en-US" b="1" dirty="0" err="1"/>
              <a:t>firstname</a:t>
            </a:r>
            <a:r>
              <a:rPr lang="en-US" b="1" dirty="0"/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Dunn Stacey 314.33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Enter account number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? 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2219"/>
            <a:ext cx="1414170" cy="421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4800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8658"/>
            <a:ext cx="8229600" cy="1143000"/>
          </a:xfrm>
        </p:spPr>
        <p:txBody>
          <a:bodyPr>
            <a:normAutofit/>
          </a:bodyPr>
          <a:lstStyle/>
          <a:p>
            <a:pPr algn="l" eaLnBrk="1" hangingPunct="1"/>
            <a:r>
              <a:rPr lang="en-US" sz="3200" dirty="0" smtClean="0">
                <a:solidFill>
                  <a:srgbClr val="0000FF"/>
                </a:solidFill>
                <a:latin typeface="Arial" charset="0"/>
              </a:rPr>
              <a:t>Writing Data Randomly to a Randomly Accessed File</a:t>
            </a:r>
          </a:p>
        </p:txBody>
      </p:sp>
      <p:sp>
        <p:nvSpPr>
          <p:cNvPr id="38916" name="Rectangle 55"/>
          <p:cNvSpPr>
            <a:spLocks noChangeArrowheads="1"/>
          </p:cNvSpPr>
          <p:nvPr/>
        </p:nvSpPr>
        <p:spPr bwMode="auto">
          <a:xfrm>
            <a:off x="0" y="4318000"/>
            <a:ext cx="9144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>
                <a:solidFill>
                  <a:schemeClr val="tx1"/>
                </a:solidFill>
                <a:latin typeface="Times New Roman" charset="0"/>
              </a:rPr>
              <a:t> </a:t>
            </a:r>
          </a:p>
          <a:p>
            <a:pPr>
              <a:spcBef>
                <a:spcPct val="0"/>
              </a:spcBef>
            </a:pPr>
            <a:endParaRPr lang="en-US" sz="2400">
              <a:solidFill>
                <a:schemeClr val="tx1"/>
              </a:solidFill>
              <a:latin typeface="Times New Roman" charset="0"/>
            </a:endParaRPr>
          </a:p>
        </p:txBody>
      </p:sp>
      <p:pic>
        <p:nvPicPr>
          <p:cNvPr id="38917" name="Picture 57" descr="C:\Brian\C How to Program\Fig11-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7924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4F6C2-8708-4282-8E35-D88CC12300D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9361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Reading Data Randomly from a Randomly Accessed File</a:t>
            </a:r>
          </a:p>
        </p:txBody>
      </p:sp>
      <p:sp>
        <p:nvSpPr>
          <p:cNvPr id="3994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dirty="0" err="1" smtClean="0">
                <a:latin typeface="Lucida Console" pitchFamily="49" charset="0"/>
              </a:rPr>
              <a:t>fread</a:t>
            </a:r>
            <a:endParaRPr lang="en-US" sz="2600" dirty="0" smtClean="0">
              <a:latin typeface="Lucida Console" pitchFamily="49" charset="0"/>
            </a:endParaRPr>
          </a:p>
          <a:p>
            <a:r>
              <a:rPr lang="en-US" sz="2400" dirty="0" smtClean="0"/>
              <a:t>Reads a specified number of bytes from a file into memory</a:t>
            </a:r>
          </a:p>
          <a:p>
            <a:pPr lvl="2" eaLnBrk="1" hangingPunct="1">
              <a:buFontTx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fread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 &amp;client,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(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struct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clientData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), 1,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myPtr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);</a:t>
            </a:r>
          </a:p>
          <a:p>
            <a:pPr lvl="2" indent="-1143000" eaLnBrk="1" hangingPunct="1">
              <a:buFontTx/>
              <a:buNone/>
            </a:pPr>
            <a:r>
              <a:rPr lang="en-US" dirty="0" smtClean="0"/>
              <a:t>Can read several fixed-size array elements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Provide pointer to array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Indicate number of elements to read</a:t>
            </a:r>
          </a:p>
          <a:p>
            <a:pPr indent="-285750"/>
            <a:r>
              <a:rPr lang="en-US" sz="2800" dirty="0" smtClean="0"/>
              <a:t>To read multiple elements, specify in third argument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59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661859"/>
            <a:ext cx="79248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11.15: fig11_15.c</a:t>
            </a:r>
          </a:p>
          <a:p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  <a:endParaRPr lang="en-US" dirty="0" smtClean="0"/>
          </a:p>
          <a:p>
            <a:r>
              <a:rPr lang="en-US" dirty="0" smtClean="0"/>
              <a:t>/* </a:t>
            </a:r>
            <a:r>
              <a:rPr lang="en-US" dirty="0" err="1"/>
              <a:t>clientData</a:t>
            </a:r>
            <a:r>
              <a:rPr lang="en-US" dirty="0"/>
              <a:t> structure definition */</a:t>
            </a:r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acctNum</a:t>
            </a:r>
            <a:r>
              <a:rPr lang="en-US" dirty="0"/>
              <a:t>; /* account number */</a:t>
            </a:r>
          </a:p>
          <a:p>
            <a:r>
              <a:rPr lang="en-US" dirty="0"/>
              <a:t>   char </a:t>
            </a:r>
            <a:r>
              <a:rPr lang="en-US" dirty="0" err="1"/>
              <a:t>lastName</a:t>
            </a:r>
            <a:r>
              <a:rPr lang="en-US" dirty="0"/>
              <a:t>[ 15 ]; /* account last name */</a:t>
            </a:r>
          </a:p>
          <a:p>
            <a:r>
              <a:rPr lang="en-US" dirty="0"/>
              <a:t>   char </a:t>
            </a:r>
            <a:r>
              <a:rPr lang="en-US" dirty="0" err="1"/>
              <a:t>firstName</a:t>
            </a:r>
            <a:r>
              <a:rPr lang="en-US" dirty="0"/>
              <a:t>[ 10 ]; /* account first name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}; /* end structure </a:t>
            </a:r>
            <a:r>
              <a:rPr lang="en-US" dirty="0" err="1"/>
              <a:t>clientData</a:t>
            </a:r>
            <a:r>
              <a:rPr lang="en-US" dirty="0"/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/* credit.dat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</a:t>
            </a:r>
            <a:r>
              <a:rPr lang="en-US" dirty="0" err="1"/>
              <a:t>fopen</a:t>
            </a:r>
            <a:r>
              <a:rPr lang="en-US" dirty="0"/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"credit.dat", "</a:t>
            </a:r>
            <a:r>
              <a:rPr lang="en-US" dirty="0" err="1"/>
              <a:t>rb</a:t>
            </a:r>
            <a:r>
              <a:rPr lang="en-US" dirty="0"/>
              <a:t>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/* end if </a:t>
            </a:r>
            <a:r>
              <a:rPr lang="en-US" dirty="0" smtClean="0"/>
              <a:t>*/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9514" y="77084"/>
            <a:ext cx="8247771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Reading a random access file </a:t>
            </a:r>
            <a:r>
              <a:rPr lang="en-US" dirty="0" smtClean="0"/>
              <a:t>sequentially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54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152400"/>
            <a:ext cx="7848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else { 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"%-6s%-16s%-11s%10s\n", "Acct", "Last Name",</a:t>
            </a:r>
          </a:p>
          <a:p>
            <a:r>
              <a:rPr lang="en-US" dirty="0"/>
              <a:t>         "First Name", "Balance"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/* read all records from file (until </a:t>
            </a:r>
            <a:r>
              <a:rPr lang="en-US" dirty="0" err="1"/>
              <a:t>eof</a:t>
            </a:r>
            <a:r>
              <a:rPr lang="en-US" dirty="0"/>
              <a:t>) */</a:t>
            </a:r>
          </a:p>
          <a:p>
            <a:r>
              <a:rPr lang="en-US" dirty="0"/>
              <a:t>      while ( !</a:t>
            </a:r>
            <a:r>
              <a:rPr lang="en-US" dirty="0" err="1"/>
              <a:t>feof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 ) { </a:t>
            </a:r>
          </a:p>
          <a:p>
            <a:r>
              <a:rPr lang="en-US" dirty="0"/>
              <a:t>         </a:t>
            </a:r>
            <a:r>
              <a:rPr lang="en-US" dirty="0" err="1"/>
              <a:t>fread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   /* display record */</a:t>
            </a:r>
          </a:p>
          <a:p>
            <a:r>
              <a:rPr lang="en-US" dirty="0"/>
              <a:t>         if ( </a:t>
            </a:r>
            <a:r>
              <a:rPr lang="en-US" dirty="0" err="1"/>
              <a:t>client.acctNum</a:t>
            </a:r>
            <a:r>
              <a:rPr lang="en-US" dirty="0"/>
              <a:t> != 0 ) {</a:t>
            </a:r>
          </a:p>
          <a:p>
            <a:r>
              <a:rPr lang="en-US" dirty="0"/>
              <a:t>            </a:t>
            </a:r>
            <a:r>
              <a:rPr lang="en-US" dirty="0" err="1"/>
              <a:t>printf</a:t>
            </a:r>
            <a:r>
              <a:rPr lang="en-US" dirty="0"/>
              <a:t>( "%-6d%-16s%-11s%10.2f\n", </a:t>
            </a:r>
          </a:p>
          <a:p>
            <a:r>
              <a:rPr lang="en-US" dirty="0"/>
              <a:t>               </a:t>
            </a:r>
            <a:r>
              <a:rPr lang="en-US" dirty="0" err="1"/>
              <a:t>client.acctNum</a:t>
            </a:r>
            <a:r>
              <a:rPr lang="en-US" dirty="0"/>
              <a:t>, </a:t>
            </a:r>
            <a:r>
              <a:rPr lang="en-US" dirty="0" err="1"/>
              <a:t>client.lastName</a:t>
            </a:r>
            <a:r>
              <a:rPr lang="en-US" dirty="0"/>
              <a:t>, </a:t>
            </a:r>
          </a:p>
          <a:p>
            <a:r>
              <a:rPr lang="en-US" dirty="0"/>
              <a:t>               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         } /* end if */</a:t>
            </a:r>
          </a:p>
          <a:p>
            <a:r>
              <a:rPr lang="en-US" dirty="0"/>
              <a:t>      } /* end while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/* end main */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338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990600" y="1219200"/>
            <a:ext cx="7025148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tIns="182880" bIns="182880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Acct  Last Name       First Name   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29    Brown           Nancy          -24.54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33    Dunn            Stacey         314.33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37    Barker          Doug            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88    Smith           Dave           258.34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/>
              <a:t>96    Stone           Sam             34.98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8039" y="407694"/>
            <a:ext cx="1414170" cy="421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48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839200" cy="9144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Case Study: A Transaction Processing Program</a:t>
            </a:r>
          </a:p>
        </p:txBody>
      </p:sp>
      <p:sp>
        <p:nvSpPr>
          <p:cNvPr id="440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525963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This program</a:t>
            </a:r>
          </a:p>
          <a:p>
            <a:pPr lvl="1" eaLnBrk="1" hangingPunct="1"/>
            <a:r>
              <a:rPr lang="en-US" dirty="0" smtClean="0"/>
              <a:t>Demonstrates using random access files to achieve instant access processing of a bank’s account information</a:t>
            </a:r>
          </a:p>
          <a:p>
            <a:pPr eaLnBrk="1" hangingPunct="1"/>
            <a:r>
              <a:rPr lang="en-US" sz="2400" dirty="0" smtClean="0"/>
              <a:t>We will</a:t>
            </a:r>
          </a:p>
          <a:p>
            <a:pPr lvl="1" eaLnBrk="1" hangingPunct="1"/>
            <a:r>
              <a:rPr lang="en-US" dirty="0" smtClean="0"/>
              <a:t>Update existing accounts</a:t>
            </a:r>
          </a:p>
          <a:p>
            <a:pPr lvl="1" eaLnBrk="1" hangingPunct="1"/>
            <a:r>
              <a:rPr lang="en-US" dirty="0" smtClean="0"/>
              <a:t>Add new accounts</a:t>
            </a:r>
          </a:p>
          <a:p>
            <a:pPr lvl="1" eaLnBrk="1" hangingPunct="1"/>
            <a:r>
              <a:rPr lang="en-US" dirty="0" smtClean="0"/>
              <a:t>Delete accounts</a:t>
            </a:r>
          </a:p>
          <a:p>
            <a:pPr lvl="1" eaLnBrk="1" hangingPunct="1"/>
            <a:r>
              <a:rPr lang="en-US" dirty="0" smtClean="0"/>
              <a:t>Store a formatted listing of all accounts in a text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66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81000" y="2590800"/>
            <a:ext cx="8280920" cy="12115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0000FF"/>
                </a:solidFill>
              </a:rPr>
              <a:t>File Processing (Continued)</a:t>
            </a:r>
            <a:endParaRPr lang="en-US" sz="4000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l">
              <a:buNone/>
            </a:pPr>
            <a:endParaRPr lang="en-US" sz="2000" dirty="0"/>
          </a:p>
          <a:p>
            <a:pPr algn="l">
              <a:buNone/>
            </a:pP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402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1503" y="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11.16: fig11_16.c</a:t>
            </a:r>
          </a:p>
          <a:p>
            <a:r>
              <a:rPr lang="en-US" dirty="0"/>
              <a:t>   This program reads a random access file sequentially, updates data</a:t>
            </a:r>
          </a:p>
          <a:p>
            <a:r>
              <a:rPr lang="en-US" dirty="0"/>
              <a:t>   already written to the file, creates new data to be placed in the</a:t>
            </a:r>
          </a:p>
          <a:p>
            <a:r>
              <a:rPr lang="en-US" dirty="0"/>
              <a:t>   file, and deletes data previously in the file. */</a:t>
            </a:r>
          </a:p>
          <a:p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/* </a:t>
            </a:r>
            <a:r>
              <a:rPr lang="en-US" dirty="0" err="1">
                <a:solidFill>
                  <a:srgbClr val="00B050"/>
                </a:solidFill>
              </a:rPr>
              <a:t>clientData</a:t>
            </a:r>
            <a:r>
              <a:rPr lang="en-US" dirty="0">
                <a:solidFill>
                  <a:srgbClr val="00B050"/>
                </a:solidFill>
              </a:rPr>
              <a:t> structure definition */</a:t>
            </a:r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acctNum</a:t>
            </a:r>
            <a:r>
              <a:rPr lang="en-US" dirty="0"/>
              <a:t>; /* account number */</a:t>
            </a:r>
          </a:p>
          <a:p>
            <a:r>
              <a:rPr lang="en-US" dirty="0"/>
              <a:t>   char </a:t>
            </a:r>
            <a:r>
              <a:rPr lang="en-US" dirty="0" err="1"/>
              <a:t>lastName</a:t>
            </a:r>
            <a:r>
              <a:rPr lang="en-US" dirty="0"/>
              <a:t>[ 15 ]; /* account last name */</a:t>
            </a:r>
          </a:p>
          <a:p>
            <a:r>
              <a:rPr lang="en-US" dirty="0"/>
              <a:t>   char </a:t>
            </a:r>
            <a:r>
              <a:rPr lang="en-US" dirty="0" err="1"/>
              <a:t>firstName</a:t>
            </a:r>
            <a:r>
              <a:rPr lang="en-US" dirty="0"/>
              <a:t>[ 10 ]; /* account first name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}; </a:t>
            </a:r>
            <a:r>
              <a:rPr lang="en-US" dirty="0">
                <a:solidFill>
                  <a:srgbClr val="00B050"/>
                </a:solidFill>
              </a:rPr>
              <a:t>/* end structure </a:t>
            </a:r>
            <a:r>
              <a:rPr lang="en-US" dirty="0" err="1">
                <a:solidFill>
                  <a:srgbClr val="00B050"/>
                </a:solidFill>
              </a:rPr>
              <a:t>clientData</a:t>
            </a:r>
            <a:r>
              <a:rPr lang="en-US" dirty="0">
                <a:solidFill>
                  <a:srgbClr val="00B050"/>
                </a:solidFill>
              </a:rPr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/* prototypes */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enterChoice</a:t>
            </a:r>
            <a:r>
              <a:rPr lang="en-US" dirty="0"/>
              <a:t>( void );</a:t>
            </a:r>
          </a:p>
          <a:p>
            <a:r>
              <a:rPr lang="en-US" dirty="0"/>
              <a:t>void </a:t>
            </a:r>
            <a:r>
              <a:rPr lang="en-US" dirty="0" err="1"/>
              <a:t>textFile</a:t>
            </a:r>
            <a:r>
              <a:rPr lang="en-US" dirty="0"/>
              <a:t>( FILE *</a:t>
            </a:r>
            <a:r>
              <a:rPr lang="en-US" dirty="0" err="1"/>
              <a:t>readPtr</a:t>
            </a:r>
            <a:r>
              <a:rPr lang="en-US" dirty="0"/>
              <a:t> );</a:t>
            </a:r>
          </a:p>
          <a:p>
            <a:r>
              <a:rPr lang="en-US" dirty="0"/>
              <a:t>void </a:t>
            </a:r>
            <a:r>
              <a:rPr lang="en-US" dirty="0" err="1"/>
              <a:t>updateRecord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void </a:t>
            </a:r>
            <a:r>
              <a:rPr lang="en-US" dirty="0" err="1"/>
              <a:t>newRecord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void </a:t>
            </a:r>
            <a:r>
              <a:rPr lang="en-US" dirty="0" err="1"/>
              <a:t>deleteRecord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7231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152400"/>
            <a:ext cx="80772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int</a:t>
            </a:r>
            <a:r>
              <a:rPr lang="en-US" dirty="0"/>
              <a:t> main(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</a:t>
            </a:r>
            <a:r>
              <a:rPr lang="en-US" dirty="0">
                <a:solidFill>
                  <a:srgbClr val="00B050"/>
                </a:solidFill>
              </a:rPr>
              <a:t>/* credit.dat file pointer */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choice; </a:t>
            </a:r>
            <a:r>
              <a:rPr lang="en-US" dirty="0">
                <a:solidFill>
                  <a:srgbClr val="00B050"/>
                </a:solidFill>
              </a:rPr>
              <a:t>/* user's choice */</a:t>
            </a:r>
          </a:p>
          <a:p>
            <a:endParaRPr lang="en-US" dirty="0" smtClean="0"/>
          </a:p>
          <a:p>
            <a:r>
              <a:rPr lang="en-US" dirty="0" smtClean="0"/>
              <a:t>/* </a:t>
            </a:r>
            <a:r>
              <a:rPr lang="en-US" dirty="0" err="1"/>
              <a:t>fopen</a:t>
            </a:r>
            <a:r>
              <a:rPr lang="en-US" dirty="0"/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"credit.dat", "</a:t>
            </a:r>
            <a:r>
              <a:rPr lang="en-US" dirty="0" err="1"/>
              <a:t>rb</a:t>
            </a:r>
            <a:r>
              <a:rPr lang="en-US" dirty="0"/>
              <a:t>+"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</a:t>
            </a:r>
            <a:r>
              <a:rPr lang="en-US" dirty="0">
                <a:solidFill>
                  <a:srgbClr val="00B050"/>
                </a:solidFill>
              </a:rPr>
              <a:t>/* end if */</a:t>
            </a:r>
          </a:p>
          <a:p>
            <a:r>
              <a:rPr lang="en-US" dirty="0"/>
              <a:t>   else { 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00B050"/>
                </a:solidFill>
              </a:rPr>
              <a:t>/* enable user to specify action */</a:t>
            </a:r>
          </a:p>
          <a:p>
            <a:r>
              <a:rPr lang="en-US" dirty="0"/>
              <a:t>      while ( ( choice = </a:t>
            </a:r>
            <a:r>
              <a:rPr lang="en-US" dirty="0" err="1"/>
              <a:t>enterChoice</a:t>
            </a:r>
            <a:r>
              <a:rPr lang="en-US" dirty="0"/>
              <a:t>() ) != 5 ) { </a:t>
            </a:r>
          </a:p>
          <a:p>
            <a:r>
              <a:rPr lang="en-US" dirty="0"/>
              <a:t>         switch ( choice ) { </a:t>
            </a:r>
          </a:p>
          <a:p>
            <a:r>
              <a:rPr lang="en-US" dirty="0"/>
              <a:t>            </a:t>
            </a:r>
            <a:r>
              <a:rPr lang="en-US" dirty="0">
                <a:solidFill>
                  <a:srgbClr val="00B050"/>
                </a:solidFill>
              </a:rPr>
              <a:t>/* create text file from record file */</a:t>
            </a:r>
          </a:p>
          <a:p>
            <a:r>
              <a:rPr lang="en-US" dirty="0"/>
              <a:t>            case 1:</a:t>
            </a:r>
          </a:p>
          <a:p>
            <a:r>
              <a:rPr lang="en-US" dirty="0"/>
              <a:t>               </a:t>
            </a:r>
            <a:r>
              <a:rPr lang="en-US" dirty="0" err="1"/>
              <a:t>textFile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         break;</a:t>
            </a:r>
          </a:p>
          <a:p>
            <a:r>
              <a:rPr lang="en-US" dirty="0"/>
              <a:t>            </a:t>
            </a:r>
            <a:r>
              <a:rPr lang="en-US" dirty="0">
                <a:solidFill>
                  <a:srgbClr val="00B050"/>
                </a:solidFill>
              </a:rPr>
              <a:t>/* update record */</a:t>
            </a:r>
          </a:p>
          <a:p>
            <a:r>
              <a:rPr lang="en-US" dirty="0"/>
              <a:t>            case 2:</a:t>
            </a:r>
          </a:p>
          <a:p>
            <a:r>
              <a:rPr lang="en-US" dirty="0"/>
              <a:t>               </a:t>
            </a:r>
            <a:r>
              <a:rPr lang="en-US" dirty="0" err="1"/>
              <a:t>updateRecord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         break;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405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create record */</a:t>
            </a:r>
          </a:p>
          <a:p>
            <a:r>
              <a:rPr lang="en-US" dirty="0"/>
              <a:t>            case 3:</a:t>
            </a:r>
          </a:p>
          <a:p>
            <a:r>
              <a:rPr lang="en-US" dirty="0"/>
              <a:t>               </a:t>
            </a:r>
            <a:r>
              <a:rPr lang="en-US" dirty="0" err="1"/>
              <a:t>newRecord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         break;</a:t>
            </a:r>
          </a:p>
          <a:p>
            <a:r>
              <a:rPr lang="en-US" dirty="0">
                <a:solidFill>
                  <a:srgbClr val="00B050"/>
                </a:solidFill>
              </a:rPr>
              <a:t>            /* delete existing record */</a:t>
            </a:r>
          </a:p>
          <a:p>
            <a:r>
              <a:rPr lang="en-US" dirty="0"/>
              <a:t>            case 4:</a:t>
            </a:r>
          </a:p>
          <a:p>
            <a:r>
              <a:rPr lang="en-US" dirty="0"/>
              <a:t>               </a:t>
            </a:r>
            <a:r>
              <a:rPr lang="en-US" dirty="0" err="1"/>
              <a:t>deleteRecord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         break;</a:t>
            </a:r>
          </a:p>
          <a:p>
            <a:r>
              <a:rPr lang="en-US" dirty="0">
                <a:solidFill>
                  <a:srgbClr val="00B050"/>
                </a:solidFill>
              </a:rPr>
              <a:t>            /* display message if user does not select valid choice */</a:t>
            </a:r>
          </a:p>
          <a:p>
            <a:r>
              <a:rPr lang="en-US" dirty="0"/>
              <a:t>            default:</a:t>
            </a:r>
          </a:p>
          <a:p>
            <a:r>
              <a:rPr lang="en-US" dirty="0"/>
              <a:t>               </a:t>
            </a:r>
            <a:r>
              <a:rPr lang="en-US" dirty="0" err="1"/>
              <a:t>printf</a:t>
            </a:r>
            <a:r>
              <a:rPr lang="en-US" dirty="0"/>
              <a:t>( "Incorrect choice\n" );</a:t>
            </a:r>
          </a:p>
          <a:p>
            <a:r>
              <a:rPr lang="en-US" dirty="0"/>
              <a:t>               break;</a:t>
            </a:r>
          </a:p>
          <a:p>
            <a:r>
              <a:rPr lang="en-US" dirty="0"/>
              <a:t>         } </a:t>
            </a:r>
            <a:r>
              <a:rPr lang="en-US" dirty="0">
                <a:solidFill>
                  <a:srgbClr val="00B050"/>
                </a:solidFill>
              </a:rPr>
              <a:t>/* end switch */</a:t>
            </a:r>
          </a:p>
          <a:p>
            <a:r>
              <a:rPr lang="en-US" dirty="0"/>
              <a:t>      } </a:t>
            </a:r>
            <a:r>
              <a:rPr lang="en-US" dirty="0">
                <a:solidFill>
                  <a:srgbClr val="00B050"/>
                </a:solidFill>
              </a:rPr>
              <a:t>/* end while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</a:t>
            </a:r>
            <a:r>
              <a:rPr lang="en-US" dirty="0">
                <a:solidFill>
                  <a:srgbClr val="00B050"/>
                </a:solidFill>
              </a:rPr>
              <a:t>/* end else */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</a:t>
            </a:r>
            <a:r>
              <a:rPr lang="en-US" dirty="0">
                <a:solidFill>
                  <a:srgbClr val="00B050"/>
                </a:solidFill>
              </a:rPr>
              <a:t>/* end main */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84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4800"/>
            <a:ext cx="8001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create formatted text file for printing */ </a:t>
            </a:r>
          </a:p>
          <a:p>
            <a:r>
              <a:rPr lang="en-US" dirty="0"/>
              <a:t>void </a:t>
            </a:r>
            <a:r>
              <a:rPr lang="en-US" dirty="0" err="1"/>
              <a:t>textFile</a:t>
            </a:r>
            <a:r>
              <a:rPr lang="en-US" dirty="0"/>
              <a:t>( FILE *</a:t>
            </a:r>
            <a:r>
              <a:rPr lang="en-US" dirty="0" err="1"/>
              <a:t>readPtr</a:t>
            </a:r>
            <a:r>
              <a:rPr lang="en-US" dirty="0"/>
              <a:t>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FILE *</a:t>
            </a:r>
            <a:r>
              <a:rPr lang="en-US" dirty="0" err="1"/>
              <a:t>writePtr</a:t>
            </a:r>
            <a:r>
              <a:rPr lang="en-US" dirty="0"/>
              <a:t>; /* accounts.txt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00B050"/>
                </a:solidFill>
              </a:rPr>
              <a:t>/* create </a:t>
            </a:r>
            <a:r>
              <a:rPr lang="en-US" dirty="0" err="1">
                <a:solidFill>
                  <a:srgbClr val="00B050"/>
                </a:solidFill>
              </a:rPr>
              <a:t>clientData</a:t>
            </a:r>
            <a:r>
              <a:rPr lang="en-US" dirty="0">
                <a:solidFill>
                  <a:srgbClr val="00B050"/>
                </a:solidFill>
              </a:rPr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00B050"/>
                </a:solidFill>
              </a:rPr>
              <a:t>/* </a:t>
            </a:r>
            <a:r>
              <a:rPr lang="en-US" dirty="0" err="1">
                <a:solidFill>
                  <a:srgbClr val="00B050"/>
                </a:solidFill>
              </a:rPr>
              <a:t>fopen</a:t>
            </a:r>
            <a:r>
              <a:rPr lang="en-US" dirty="0">
                <a:solidFill>
                  <a:srgbClr val="00B050"/>
                </a:solidFill>
              </a:rPr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writePtr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"accounts.txt", "w"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</a:t>
            </a:r>
            <a:r>
              <a:rPr lang="en-US" dirty="0">
                <a:solidFill>
                  <a:srgbClr val="00B050"/>
                </a:solidFill>
              </a:rPr>
              <a:t>/* end if */</a:t>
            </a:r>
          </a:p>
          <a:p>
            <a:r>
              <a:rPr lang="en-US" dirty="0"/>
              <a:t>   else { </a:t>
            </a:r>
          </a:p>
          <a:p>
            <a:r>
              <a:rPr lang="en-US" dirty="0"/>
              <a:t>      rewind( </a:t>
            </a:r>
            <a:r>
              <a:rPr lang="en-US" dirty="0" err="1"/>
              <a:t>readPtr</a:t>
            </a:r>
            <a:r>
              <a:rPr lang="en-US" dirty="0"/>
              <a:t> ); /* sets pointer to beginning of file */</a:t>
            </a:r>
          </a:p>
          <a:p>
            <a:r>
              <a:rPr lang="en-US" dirty="0"/>
              <a:t>      </a:t>
            </a:r>
            <a:r>
              <a:rPr lang="en-US" dirty="0" err="1"/>
              <a:t>fprintf</a:t>
            </a:r>
            <a:r>
              <a:rPr lang="en-US" dirty="0"/>
              <a:t>( </a:t>
            </a:r>
            <a:r>
              <a:rPr lang="en-US" dirty="0" err="1"/>
              <a:t>writePtr</a:t>
            </a:r>
            <a:r>
              <a:rPr lang="en-US" dirty="0"/>
              <a:t>, "%-6s%-16s%-11s%10s\n", </a:t>
            </a:r>
          </a:p>
          <a:p>
            <a:r>
              <a:rPr lang="en-US" dirty="0"/>
              <a:t>         "Acct", "Last Name", "First </a:t>
            </a:r>
            <a:r>
              <a:rPr lang="en-US" dirty="0" err="1"/>
              <a:t>Name","Balance</a:t>
            </a:r>
            <a:r>
              <a:rPr lang="en-US" dirty="0"/>
              <a:t>"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00B050"/>
                </a:solidFill>
              </a:rPr>
              <a:t>/* copy all records from random-access file into text file */</a:t>
            </a:r>
          </a:p>
          <a:p>
            <a:r>
              <a:rPr lang="en-US" dirty="0"/>
              <a:t>      while ( !</a:t>
            </a:r>
            <a:r>
              <a:rPr lang="en-US" dirty="0" err="1"/>
              <a:t>feof</a:t>
            </a:r>
            <a:r>
              <a:rPr lang="en-US" dirty="0"/>
              <a:t>( </a:t>
            </a:r>
            <a:r>
              <a:rPr lang="en-US" dirty="0" err="1"/>
              <a:t>readPtr</a:t>
            </a:r>
            <a:r>
              <a:rPr lang="en-US" dirty="0"/>
              <a:t> ) ) { </a:t>
            </a:r>
          </a:p>
          <a:p>
            <a:r>
              <a:rPr lang="en-US" dirty="0"/>
              <a:t>         </a:t>
            </a:r>
            <a:r>
              <a:rPr lang="en-US" dirty="0" err="1"/>
              <a:t>fread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readPtr</a:t>
            </a:r>
            <a:r>
              <a:rPr lang="en-US" dirty="0"/>
              <a:t> );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69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4800"/>
            <a:ext cx="77724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write single record to text file */</a:t>
            </a:r>
          </a:p>
          <a:p>
            <a:r>
              <a:rPr lang="en-US" dirty="0"/>
              <a:t>         if ( </a:t>
            </a:r>
            <a:r>
              <a:rPr lang="en-US" dirty="0" err="1"/>
              <a:t>client.acctNum</a:t>
            </a:r>
            <a:r>
              <a:rPr lang="en-US" dirty="0"/>
              <a:t> != 0 ) {</a:t>
            </a:r>
          </a:p>
          <a:p>
            <a:r>
              <a:rPr lang="en-US" dirty="0"/>
              <a:t>            </a:t>
            </a:r>
            <a:r>
              <a:rPr lang="en-US" dirty="0" err="1"/>
              <a:t>fprintf</a:t>
            </a:r>
            <a:r>
              <a:rPr lang="en-US" dirty="0"/>
              <a:t>( </a:t>
            </a:r>
            <a:r>
              <a:rPr lang="en-US" dirty="0" err="1"/>
              <a:t>writePtr</a:t>
            </a:r>
            <a:r>
              <a:rPr lang="en-US" dirty="0"/>
              <a:t>, "%-6d%-16s%-11s%10.2f\n",</a:t>
            </a:r>
          </a:p>
          <a:p>
            <a:r>
              <a:rPr lang="en-US" dirty="0"/>
              <a:t>               </a:t>
            </a:r>
            <a:r>
              <a:rPr lang="en-US" dirty="0" err="1"/>
              <a:t>client.acctNum</a:t>
            </a:r>
            <a:r>
              <a:rPr lang="en-US" dirty="0"/>
              <a:t>, </a:t>
            </a:r>
            <a:r>
              <a:rPr lang="en-US" dirty="0" err="1"/>
              <a:t>client.lastName</a:t>
            </a:r>
            <a:r>
              <a:rPr lang="en-US" dirty="0"/>
              <a:t>,</a:t>
            </a:r>
          </a:p>
          <a:p>
            <a:r>
              <a:rPr lang="en-US" dirty="0"/>
              <a:t>               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         } /* end if */</a:t>
            </a:r>
          </a:p>
          <a:p>
            <a:r>
              <a:rPr lang="en-US" dirty="0"/>
              <a:t>      } /* end while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( </a:t>
            </a:r>
            <a:r>
              <a:rPr lang="en-US" dirty="0" err="1"/>
              <a:t>writePtr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} /* end function </a:t>
            </a:r>
            <a:r>
              <a:rPr lang="en-US" dirty="0" err="1"/>
              <a:t>textFile</a:t>
            </a:r>
            <a:r>
              <a:rPr lang="en-US" dirty="0"/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/* update balance in record */</a:t>
            </a:r>
          </a:p>
          <a:p>
            <a:r>
              <a:rPr lang="en-US" dirty="0"/>
              <a:t>void </a:t>
            </a:r>
            <a:r>
              <a:rPr lang="en-US" dirty="0" err="1"/>
              <a:t>updateRecord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account; /* account number */</a:t>
            </a:r>
          </a:p>
          <a:p>
            <a:r>
              <a:rPr lang="en-US" dirty="0"/>
              <a:t>   double transaction; /* transaction amount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no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2486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4916"/>
            <a:ext cx="7696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 /* obtain number of account to update */</a:t>
            </a:r>
          </a:p>
          <a:p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 "Enter account to update ( 1 - 100 ): " );</a:t>
            </a:r>
          </a:p>
          <a:p>
            <a:r>
              <a:rPr lang="en-US" dirty="0"/>
              <a:t>   </a:t>
            </a:r>
            <a:r>
              <a:rPr lang="en-US" dirty="0" err="1"/>
              <a:t>scanf</a:t>
            </a:r>
            <a:r>
              <a:rPr lang="en-US" dirty="0"/>
              <a:t>( "%d", &amp;account );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move file pointer to correct record in file */</a:t>
            </a:r>
          </a:p>
          <a:p>
            <a:r>
              <a:rPr lang="en-US" dirty="0"/>
              <a:t>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fPtr</a:t>
            </a:r>
            <a:r>
              <a:rPr lang="en-US" dirty="0"/>
              <a:t>, ( account - 1 ) *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</a:t>
            </a:r>
          </a:p>
          <a:p>
            <a:r>
              <a:rPr lang="en-US" dirty="0"/>
              <a:t>      SEEK_SET );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read record from file */</a:t>
            </a:r>
          </a:p>
          <a:p>
            <a:r>
              <a:rPr lang="en-US" dirty="0"/>
              <a:t>   </a:t>
            </a:r>
            <a:r>
              <a:rPr lang="en-US" dirty="0" err="1"/>
              <a:t>fread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>
                <a:solidFill>
                  <a:srgbClr val="00B050"/>
                </a:solidFill>
              </a:rPr>
              <a:t>/* display error if account does not exist */</a:t>
            </a:r>
          </a:p>
          <a:p>
            <a:r>
              <a:rPr lang="en-US" dirty="0"/>
              <a:t>   if ( </a:t>
            </a:r>
            <a:r>
              <a:rPr lang="en-US" dirty="0" err="1"/>
              <a:t>client.acctNum</a:t>
            </a:r>
            <a:r>
              <a:rPr lang="en-US" dirty="0"/>
              <a:t> == 0 )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</a:t>
            </a:r>
            <a:r>
              <a:rPr lang="en-US" dirty="0" err="1"/>
              <a:t>Acount</a:t>
            </a:r>
            <a:r>
              <a:rPr lang="en-US" dirty="0"/>
              <a:t> #%d has no information.\n", account );</a:t>
            </a:r>
          </a:p>
          <a:p>
            <a:r>
              <a:rPr lang="en-US" dirty="0"/>
              <a:t>   } /* end if */</a:t>
            </a:r>
          </a:p>
          <a:p>
            <a:r>
              <a:rPr lang="en-US" dirty="0"/>
              <a:t>   else { /* update record */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"%-6d%-16s%-11s%10.2f\n\n", </a:t>
            </a:r>
          </a:p>
          <a:p>
            <a:r>
              <a:rPr lang="en-US" dirty="0"/>
              <a:t>         </a:t>
            </a:r>
            <a:r>
              <a:rPr lang="en-US" dirty="0" err="1"/>
              <a:t>client.acctNum</a:t>
            </a:r>
            <a:r>
              <a:rPr lang="en-US" dirty="0"/>
              <a:t>, </a:t>
            </a:r>
            <a:r>
              <a:rPr lang="en-US" dirty="0" err="1"/>
              <a:t>client.lastName</a:t>
            </a:r>
            <a:r>
              <a:rPr lang="en-US" dirty="0"/>
              <a:t>, </a:t>
            </a:r>
          </a:p>
          <a:p>
            <a:r>
              <a:rPr lang="en-US" dirty="0"/>
              <a:t>         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      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00B050"/>
                </a:solidFill>
              </a:rPr>
              <a:t>/* request transaction amount from user */ 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"Enter charge ( + ) or payment ( - ): " );</a:t>
            </a:r>
          </a:p>
          <a:p>
            <a:r>
              <a:rPr lang="en-US" dirty="0"/>
              <a:t>      </a:t>
            </a:r>
            <a:r>
              <a:rPr lang="en-US" dirty="0" err="1"/>
              <a:t>scanf</a:t>
            </a:r>
            <a:r>
              <a:rPr lang="en-US" dirty="0"/>
              <a:t>( "%lf", &amp;transaction );</a:t>
            </a:r>
          </a:p>
          <a:p>
            <a:r>
              <a:rPr lang="en-US" dirty="0"/>
              <a:t>      </a:t>
            </a:r>
            <a:r>
              <a:rPr lang="en-US" dirty="0" err="1"/>
              <a:t>client.balance</a:t>
            </a:r>
            <a:r>
              <a:rPr lang="en-US" dirty="0"/>
              <a:t> += transaction; /* update record balance */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301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7924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err="1"/>
              <a:t>printf</a:t>
            </a:r>
            <a:r>
              <a:rPr lang="en-US" dirty="0"/>
              <a:t>( "%-6d%-16s%-11s%10.2f\n", </a:t>
            </a:r>
          </a:p>
          <a:p>
            <a:r>
              <a:rPr lang="en-US" dirty="0"/>
              <a:t>         </a:t>
            </a:r>
            <a:r>
              <a:rPr lang="en-US" dirty="0" err="1"/>
              <a:t>client.acctNum</a:t>
            </a:r>
            <a:r>
              <a:rPr lang="en-US" dirty="0"/>
              <a:t>, </a:t>
            </a:r>
            <a:r>
              <a:rPr lang="en-US" dirty="0" err="1"/>
              <a:t>client.lastName</a:t>
            </a:r>
            <a:r>
              <a:rPr lang="en-US" dirty="0"/>
              <a:t>, </a:t>
            </a:r>
          </a:p>
          <a:p>
            <a:r>
              <a:rPr lang="en-US" dirty="0"/>
              <a:t>         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      </a:t>
            </a:r>
          </a:p>
          <a:p>
            <a:r>
              <a:rPr lang="en-US" dirty="0">
                <a:solidFill>
                  <a:srgbClr val="00B050"/>
                </a:solidFill>
              </a:rPr>
              <a:t>      /* move file pointer to correct record in file */</a:t>
            </a:r>
          </a:p>
          <a:p>
            <a:r>
              <a:rPr lang="en-US" dirty="0"/>
              <a:t>   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fPtr</a:t>
            </a:r>
            <a:r>
              <a:rPr lang="en-US" dirty="0"/>
              <a:t>, ( account - 1 ) *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</a:t>
            </a:r>
          </a:p>
          <a:p>
            <a:r>
              <a:rPr lang="en-US" dirty="0"/>
              <a:t>         SEEK_SET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/* write updated record over old record in file */</a:t>
            </a:r>
          </a:p>
          <a:p>
            <a:r>
              <a:rPr lang="en-US" dirty="0"/>
              <a:t>      </a:t>
            </a:r>
            <a:r>
              <a:rPr lang="en-US" dirty="0" err="1"/>
              <a:t>fwrite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} /* end function </a:t>
            </a:r>
            <a:r>
              <a:rPr lang="en-US" dirty="0" err="1"/>
              <a:t>updateRecord</a:t>
            </a:r>
            <a:r>
              <a:rPr lang="en-US" dirty="0"/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delete an existing record */</a:t>
            </a:r>
          </a:p>
          <a:p>
            <a:r>
              <a:rPr lang="en-US" dirty="0"/>
              <a:t>void </a:t>
            </a:r>
            <a:r>
              <a:rPr lang="en-US" dirty="0" err="1"/>
              <a:t>deleteRecord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client; /* stores record read from file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</a:t>
            </a:r>
            <a:r>
              <a:rPr lang="en-US" dirty="0" err="1"/>
              <a:t>blankClient</a:t>
            </a:r>
            <a:r>
              <a:rPr lang="en-US" dirty="0"/>
              <a:t> = { 0, "", "", 0 }; /* blank client */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accountNum</a:t>
            </a:r>
            <a:r>
              <a:rPr lang="en-US" dirty="0"/>
              <a:t>; /* account number */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3425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228600"/>
            <a:ext cx="79248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00B050"/>
                </a:solidFill>
              </a:rPr>
              <a:t>/* obtain number of account to delete */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printf</a:t>
            </a:r>
            <a:r>
              <a:rPr lang="en-US" sz="1600" dirty="0"/>
              <a:t>( "Enter account number to delete ( 1 - 100 ): " );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scanf</a:t>
            </a:r>
            <a:r>
              <a:rPr lang="en-US" sz="1600" dirty="0"/>
              <a:t>( "%d", &amp;</a:t>
            </a:r>
            <a:r>
              <a:rPr lang="en-US" sz="1600" dirty="0" err="1"/>
              <a:t>accountNum</a:t>
            </a:r>
            <a:r>
              <a:rPr lang="en-US" sz="1600" dirty="0"/>
              <a:t> );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  /* move file pointer to correct record in file */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fseek</a:t>
            </a:r>
            <a:r>
              <a:rPr lang="en-US" sz="1600" dirty="0"/>
              <a:t>( </a:t>
            </a:r>
            <a:r>
              <a:rPr lang="en-US" sz="1600" dirty="0" err="1"/>
              <a:t>fPtr</a:t>
            </a:r>
            <a:r>
              <a:rPr lang="en-US" sz="1600" dirty="0"/>
              <a:t>, ( </a:t>
            </a:r>
            <a:r>
              <a:rPr lang="en-US" sz="1600" dirty="0" err="1"/>
              <a:t>accountNum</a:t>
            </a:r>
            <a:r>
              <a:rPr lang="en-US" sz="1600" dirty="0"/>
              <a:t> - 1 ) * </a:t>
            </a:r>
            <a:r>
              <a:rPr lang="en-US" sz="1600" dirty="0" err="1"/>
              <a:t>sizeof</a:t>
            </a:r>
            <a:r>
              <a:rPr lang="en-US" sz="1600" dirty="0"/>
              <a:t>( </a:t>
            </a:r>
            <a:r>
              <a:rPr lang="en-US" sz="1600" dirty="0" err="1"/>
              <a:t>struct</a:t>
            </a:r>
            <a:r>
              <a:rPr lang="en-US" sz="1600" dirty="0"/>
              <a:t> </a:t>
            </a:r>
            <a:r>
              <a:rPr lang="en-US" sz="1600" dirty="0" err="1"/>
              <a:t>clientData</a:t>
            </a:r>
            <a:r>
              <a:rPr lang="en-US" sz="1600" dirty="0"/>
              <a:t> ), </a:t>
            </a:r>
          </a:p>
          <a:p>
            <a:r>
              <a:rPr lang="en-US" sz="1600" dirty="0"/>
              <a:t>      SEEK_SET );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  /* read record from file */</a:t>
            </a:r>
          </a:p>
          <a:p>
            <a:r>
              <a:rPr lang="en-US" sz="1600" dirty="0"/>
              <a:t>   </a:t>
            </a:r>
            <a:r>
              <a:rPr lang="en-US" sz="1600" dirty="0" err="1"/>
              <a:t>fread</a:t>
            </a:r>
            <a:r>
              <a:rPr lang="en-US" sz="1600" dirty="0"/>
              <a:t>( &amp;client, </a:t>
            </a:r>
            <a:r>
              <a:rPr lang="en-US" sz="1600" dirty="0" err="1"/>
              <a:t>sizeof</a:t>
            </a:r>
            <a:r>
              <a:rPr lang="en-US" sz="1600" dirty="0"/>
              <a:t>( </a:t>
            </a:r>
            <a:r>
              <a:rPr lang="en-US" sz="1600" dirty="0" err="1"/>
              <a:t>struct</a:t>
            </a:r>
            <a:r>
              <a:rPr lang="en-US" sz="1600" dirty="0"/>
              <a:t> </a:t>
            </a:r>
            <a:r>
              <a:rPr lang="en-US" sz="1600" dirty="0" err="1"/>
              <a:t>clientData</a:t>
            </a:r>
            <a:r>
              <a:rPr lang="en-US" sz="1600" dirty="0"/>
              <a:t> ), 1, </a:t>
            </a:r>
            <a:r>
              <a:rPr lang="en-US" sz="1600" dirty="0" err="1"/>
              <a:t>fPtr</a:t>
            </a:r>
            <a:r>
              <a:rPr lang="en-US" sz="1600" dirty="0"/>
              <a:t> );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  /* display error if record does not exist */</a:t>
            </a:r>
          </a:p>
          <a:p>
            <a:r>
              <a:rPr lang="en-US" sz="1600" dirty="0"/>
              <a:t>   if ( </a:t>
            </a:r>
            <a:r>
              <a:rPr lang="en-US" sz="1600" dirty="0" err="1"/>
              <a:t>client.acctNum</a:t>
            </a:r>
            <a:r>
              <a:rPr lang="en-US" sz="1600" dirty="0"/>
              <a:t> == 0 ) {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printf</a:t>
            </a:r>
            <a:r>
              <a:rPr lang="en-US" sz="1600" dirty="0"/>
              <a:t>( "Account %d does not exist.\n", </a:t>
            </a:r>
            <a:r>
              <a:rPr lang="en-US" sz="1600" dirty="0" err="1"/>
              <a:t>accountNum</a:t>
            </a:r>
            <a:r>
              <a:rPr lang="en-US" sz="1600" dirty="0"/>
              <a:t> );</a:t>
            </a:r>
          </a:p>
          <a:p>
            <a:r>
              <a:rPr lang="en-US" sz="1600" dirty="0"/>
              <a:t>   } /* end if */</a:t>
            </a:r>
          </a:p>
          <a:p>
            <a:r>
              <a:rPr lang="en-US" sz="1600" dirty="0"/>
              <a:t>   else { /* delete record */</a:t>
            </a:r>
          </a:p>
          <a:p>
            <a:r>
              <a:rPr lang="en-US" sz="1600" dirty="0"/>
              <a:t>      /* move file pointer to correct record in file */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fseek</a:t>
            </a:r>
            <a:r>
              <a:rPr lang="en-US" sz="1600" dirty="0"/>
              <a:t>( </a:t>
            </a:r>
            <a:r>
              <a:rPr lang="en-US" sz="1600" dirty="0" err="1"/>
              <a:t>fPtr</a:t>
            </a:r>
            <a:r>
              <a:rPr lang="en-US" sz="1600" dirty="0"/>
              <a:t>, ( </a:t>
            </a:r>
            <a:r>
              <a:rPr lang="en-US" sz="1600" dirty="0" err="1"/>
              <a:t>accountNum</a:t>
            </a:r>
            <a:r>
              <a:rPr lang="en-US" sz="1600" dirty="0"/>
              <a:t> - 1 ) * </a:t>
            </a:r>
            <a:r>
              <a:rPr lang="en-US" sz="1600" dirty="0" err="1"/>
              <a:t>sizeof</a:t>
            </a:r>
            <a:r>
              <a:rPr lang="en-US" sz="1600" dirty="0"/>
              <a:t>( </a:t>
            </a:r>
            <a:r>
              <a:rPr lang="en-US" sz="1600" dirty="0" err="1"/>
              <a:t>struct</a:t>
            </a:r>
            <a:r>
              <a:rPr lang="en-US" sz="1600" dirty="0"/>
              <a:t> </a:t>
            </a:r>
            <a:r>
              <a:rPr lang="en-US" sz="1600" dirty="0" err="1"/>
              <a:t>clientData</a:t>
            </a:r>
            <a:r>
              <a:rPr lang="en-US" sz="1600" dirty="0"/>
              <a:t> ), </a:t>
            </a:r>
          </a:p>
          <a:p>
            <a:r>
              <a:rPr lang="en-US" sz="1600" dirty="0"/>
              <a:t>         SEEK_SET );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>
                <a:solidFill>
                  <a:srgbClr val="00B050"/>
                </a:solidFill>
              </a:rPr>
              <a:t>      /* replace existing record with blank record */</a:t>
            </a:r>
          </a:p>
          <a:p>
            <a:r>
              <a:rPr lang="en-US" sz="1600" dirty="0"/>
              <a:t>      </a:t>
            </a:r>
            <a:r>
              <a:rPr lang="en-US" sz="1600" dirty="0" err="1"/>
              <a:t>fwrite</a:t>
            </a:r>
            <a:r>
              <a:rPr lang="en-US" sz="1600" dirty="0"/>
              <a:t>( &amp;</a:t>
            </a:r>
            <a:r>
              <a:rPr lang="en-US" sz="1600" dirty="0" err="1"/>
              <a:t>blankClient</a:t>
            </a:r>
            <a:r>
              <a:rPr lang="en-US" sz="1600" dirty="0"/>
              <a:t>, </a:t>
            </a:r>
          </a:p>
          <a:p>
            <a:r>
              <a:rPr lang="en-US" sz="1600" dirty="0"/>
              <a:t>         </a:t>
            </a:r>
            <a:r>
              <a:rPr lang="en-US" sz="1600" dirty="0" err="1"/>
              <a:t>sizeof</a:t>
            </a:r>
            <a:r>
              <a:rPr lang="en-US" sz="1600" dirty="0"/>
              <a:t>( </a:t>
            </a:r>
            <a:r>
              <a:rPr lang="en-US" sz="1600" dirty="0" err="1"/>
              <a:t>struct</a:t>
            </a:r>
            <a:r>
              <a:rPr lang="en-US" sz="1600" dirty="0"/>
              <a:t> </a:t>
            </a:r>
            <a:r>
              <a:rPr lang="en-US" sz="1600" dirty="0" err="1"/>
              <a:t>clientData</a:t>
            </a:r>
            <a:r>
              <a:rPr lang="en-US" sz="1600" dirty="0"/>
              <a:t> ), 1, </a:t>
            </a:r>
            <a:r>
              <a:rPr lang="en-US" sz="1600" dirty="0" err="1"/>
              <a:t>fPtr</a:t>
            </a:r>
            <a:r>
              <a:rPr lang="en-US" sz="1600" dirty="0"/>
              <a:t> );</a:t>
            </a:r>
          </a:p>
          <a:p>
            <a:r>
              <a:rPr lang="en-US" sz="1600" dirty="0"/>
              <a:t>   } /* end else */</a:t>
            </a:r>
          </a:p>
          <a:p>
            <a:r>
              <a:rPr lang="en-US" sz="1600" dirty="0"/>
              <a:t>} /* end function </a:t>
            </a:r>
            <a:r>
              <a:rPr lang="en-US" sz="1600" dirty="0" err="1"/>
              <a:t>deleteRecord</a:t>
            </a:r>
            <a:r>
              <a:rPr lang="en-US" sz="1600" dirty="0"/>
              <a:t> </a:t>
            </a:r>
            <a:r>
              <a:rPr lang="en-US" sz="1600" dirty="0" smtClean="0"/>
              <a:t>*/</a:t>
            </a:r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987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304800"/>
            <a:ext cx="7848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create and insert record */</a:t>
            </a:r>
          </a:p>
          <a:p>
            <a:r>
              <a:rPr lang="en-US" dirty="0"/>
              <a:t>void </a:t>
            </a:r>
            <a:r>
              <a:rPr lang="en-US" dirty="0" err="1"/>
              <a:t>newRecord</a:t>
            </a:r>
            <a:r>
              <a:rPr lang="en-US" dirty="0"/>
              <a:t>( FILE *</a:t>
            </a:r>
            <a:r>
              <a:rPr lang="en-US" dirty="0" err="1"/>
              <a:t>fPtr</a:t>
            </a:r>
            <a:r>
              <a:rPr lang="en-US" dirty="0"/>
              <a:t>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client = { 0, "", "", 0.0 };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accountNum</a:t>
            </a:r>
            <a:r>
              <a:rPr lang="en-US" dirty="0"/>
              <a:t>; /* account number */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obtain number of account to create */</a:t>
            </a:r>
          </a:p>
          <a:p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 "Enter new account number ( 1 - 100 ): " );</a:t>
            </a:r>
          </a:p>
          <a:p>
            <a:r>
              <a:rPr lang="en-US" dirty="0"/>
              <a:t>   </a:t>
            </a:r>
            <a:r>
              <a:rPr lang="en-US" dirty="0" err="1"/>
              <a:t>scanf</a:t>
            </a:r>
            <a:r>
              <a:rPr lang="en-US" dirty="0"/>
              <a:t>( "%d", &amp;</a:t>
            </a:r>
            <a:r>
              <a:rPr lang="en-US" dirty="0" err="1"/>
              <a:t>accountNum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move file pointer to correct record in file */</a:t>
            </a:r>
          </a:p>
          <a:p>
            <a:r>
              <a:rPr lang="en-US" dirty="0"/>
              <a:t>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fPtr</a:t>
            </a:r>
            <a:r>
              <a:rPr lang="en-US" dirty="0"/>
              <a:t>, ( </a:t>
            </a:r>
            <a:r>
              <a:rPr lang="en-US" dirty="0" err="1"/>
              <a:t>accountNum</a:t>
            </a:r>
            <a:r>
              <a:rPr lang="en-US" dirty="0"/>
              <a:t> - 1 ) *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</a:t>
            </a:r>
          </a:p>
          <a:p>
            <a:r>
              <a:rPr lang="en-US" dirty="0"/>
              <a:t>      SEEK_SET );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read record from file */</a:t>
            </a:r>
          </a:p>
          <a:p>
            <a:r>
              <a:rPr lang="en-US" dirty="0"/>
              <a:t>   </a:t>
            </a:r>
            <a:r>
              <a:rPr lang="en-US" dirty="0" err="1"/>
              <a:t>fread</a:t>
            </a:r>
            <a:r>
              <a:rPr lang="en-US" dirty="0"/>
              <a:t>( &amp;client,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fPtr</a:t>
            </a:r>
            <a:r>
              <a:rPr lang="en-US" dirty="0"/>
              <a:t> 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68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228600"/>
            <a:ext cx="8001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display error if account already exists */</a:t>
            </a:r>
          </a:p>
          <a:p>
            <a:r>
              <a:rPr lang="en-US" dirty="0"/>
              <a:t>   if ( </a:t>
            </a:r>
            <a:r>
              <a:rPr lang="en-US" dirty="0" err="1"/>
              <a:t>client.acctNum</a:t>
            </a:r>
            <a:r>
              <a:rPr lang="en-US" dirty="0"/>
              <a:t> != 0 )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"Account #%d already contains information.\n",</a:t>
            </a:r>
          </a:p>
          <a:p>
            <a:r>
              <a:rPr lang="en-US" dirty="0"/>
              <a:t>              </a:t>
            </a:r>
            <a:r>
              <a:rPr lang="en-US" dirty="0" err="1"/>
              <a:t>client.acctNum</a:t>
            </a:r>
            <a:r>
              <a:rPr lang="en-US" dirty="0"/>
              <a:t> );</a:t>
            </a:r>
          </a:p>
          <a:p>
            <a:r>
              <a:rPr lang="en-US" dirty="0"/>
              <a:t>   } /* end if */</a:t>
            </a:r>
          </a:p>
          <a:p>
            <a:r>
              <a:rPr lang="en-US" dirty="0"/>
              <a:t>   else { /* create record */</a:t>
            </a:r>
          </a:p>
          <a:p>
            <a:r>
              <a:rPr lang="en-US" dirty="0"/>
              <a:t>      /* user enters last name, first name and balance */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"Enter </a:t>
            </a:r>
            <a:r>
              <a:rPr lang="en-US" dirty="0" err="1"/>
              <a:t>lastname</a:t>
            </a:r>
            <a:r>
              <a:rPr lang="en-US" dirty="0"/>
              <a:t>, </a:t>
            </a:r>
            <a:r>
              <a:rPr lang="en-US" dirty="0" err="1"/>
              <a:t>firstname</a:t>
            </a:r>
            <a:r>
              <a:rPr lang="en-US" dirty="0"/>
              <a:t>, balance\n? " );</a:t>
            </a:r>
          </a:p>
          <a:p>
            <a:r>
              <a:rPr lang="en-US" dirty="0"/>
              <a:t>      </a:t>
            </a:r>
            <a:r>
              <a:rPr lang="en-US" dirty="0" err="1"/>
              <a:t>scanf</a:t>
            </a:r>
            <a:r>
              <a:rPr lang="en-US" dirty="0"/>
              <a:t>( "%</a:t>
            </a:r>
            <a:r>
              <a:rPr lang="en-US" dirty="0" err="1"/>
              <a:t>s%s%lf</a:t>
            </a:r>
            <a:r>
              <a:rPr lang="en-US" dirty="0"/>
              <a:t>", &amp;</a:t>
            </a:r>
            <a:r>
              <a:rPr lang="en-US" dirty="0" err="1"/>
              <a:t>client.lastName</a:t>
            </a:r>
            <a:r>
              <a:rPr lang="en-US" dirty="0"/>
              <a:t>, &amp;</a:t>
            </a:r>
            <a:r>
              <a:rPr lang="en-US" dirty="0" err="1"/>
              <a:t>client.firstName</a:t>
            </a:r>
            <a:r>
              <a:rPr lang="en-US" dirty="0"/>
              <a:t>, </a:t>
            </a:r>
          </a:p>
          <a:p>
            <a:r>
              <a:rPr lang="en-US" dirty="0"/>
              <a:t>         &amp;</a:t>
            </a:r>
            <a:r>
              <a:rPr lang="en-US" dirty="0" err="1"/>
              <a:t>client.balance</a:t>
            </a:r>
            <a:r>
              <a:rPr lang="en-US" dirty="0"/>
              <a:t>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client.acctNum</a:t>
            </a:r>
            <a:r>
              <a:rPr lang="en-US" dirty="0"/>
              <a:t> = </a:t>
            </a:r>
            <a:r>
              <a:rPr lang="en-US" dirty="0" err="1"/>
              <a:t>accountNum</a:t>
            </a:r>
            <a:r>
              <a:rPr lang="en-US" dirty="0"/>
              <a:t>;</a:t>
            </a:r>
          </a:p>
          <a:p>
            <a:r>
              <a:rPr lang="en-US" dirty="0"/>
              <a:t>      </a:t>
            </a:r>
          </a:p>
          <a:p>
            <a:r>
              <a:rPr lang="en-US" dirty="0">
                <a:solidFill>
                  <a:srgbClr val="00B050"/>
                </a:solidFill>
              </a:rPr>
              <a:t>      /* move file pointer to correct record in file */</a:t>
            </a:r>
          </a:p>
          <a:p>
            <a:r>
              <a:rPr lang="en-US" dirty="0"/>
              <a:t>      </a:t>
            </a:r>
            <a:r>
              <a:rPr lang="en-US" dirty="0" err="1"/>
              <a:t>fseek</a:t>
            </a:r>
            <a:r>
              <a:rPr lang="en-US" dirty="0"/>
              <a:t>( </a:t>
            </a:r>
            <a:r>
              <a:rPr lang="en-US" dirty="0" err="1"/>
              <a:t>fPtr</a:t>
            </a:r>
            <a:r>
              <a:rPr lang="en-US" dirty="0"/>
              <a:t>, ( </a:t>
            </a:r>
            <a:r>
              <a:rPr lang="en-US" dirty="0" err="1"/>
              <a:t>client.acctNum</a:t>
            </a:r>
            <a:r>
              <a:rPr lang="en-US" dirty="0"/>
              <a:t> - 1 ) * </a:t>
            </a:r>
          </a:p>
          <a:p>
            <a:r>
              <a:rPr lang="en-US" dirty="0"/>
              <a:t>        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SEEK_SET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>
                <a:solidFill>
                  <a:srgbClr val="00B050"/>
                </a:solidFill>
              </a:rPr>
              <a:t>/* insert record in file */</a:t>
            </a:r>
          </a:p>
          <a:p>
            <a:r>
              <a:rPr lang="en-US" dirty="0"/>
              <a:t>      </a:t>
            </a:r>
            <a:r>
              <a:rPr lang="en-US" dirty="0" err="1"/>
              <a:t>fwrite</a:t>
            </a:r>
            <a:r>
              <a:rPr lang="en-US" dirty="0"/>
              <a:t>( &amp;client, </a:t>
            </a:r>
          </a:p>
          <a:p>
            <a:r>
              <a:rPr lang="en-US" dirty="0"/>
              <a:t>        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fPtr</a:t>
            </a:r>
            <a:r>
              <a:rPr lang="en-US" dirty="0"/>
              <a:t> );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} /* end function </a:t>
            </a:r>
            <a:r>
              <a:rPr lang="en-US" dirty="0" err="1"/>
              <a:t>newRecord</a:t>
            </a:r>
            <a:r>
              <a:rPr lang="en-US" dirty="0"/>
              <a:t> </a:t>
            </a:r>
            <a:r>
              <a:rPr lang="en-US" dirty="0" smtClean="0"/>
              <a:t>*/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04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8"/>
          <p:cNvSpPr>
            <a:spLocks noGrp="1" noChangeArrowheads="1"/>
          </p:cNvSpPr>
          <p:nvPr>
            <p:ph type="title"/>
          </p:nvPr>
        </p:nvSpPr>
        <p:spPr>
          <a:xfrm>
            <a:off x="349250" y="152400"/>
            <a:ext cx="8229600" cy="7159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</a:rPr>
              <a:t>Random-Access Files</a:t>
            </a:r>
          </a:p>
        </p:txBody>
      </p:sp>
      <p:sp>
        <p:nvSpPr>
          <p:cNvPr id="28676" name="Rectangle 69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2743200"/>
          </a:xfrm>
        </p:spPr>
        <p:txBody>
          <a:bodyPr>
            <a:noAutofit/>
          </a:bodyPr>
          <a:lstStyle/>
          <a:p>
            <a:pPr eaLnBrk="1" hangingPunct="1"/>
            <a:r>
              <a:rPr lang="en-US" dirty="0" smtClean="0"/>
              <a:t>Random access files </a:t>
            </a:r>
          </a:p>
          <a:p>
            <a:pPr indent="-285750">
              <a:buFont typeface="Arial" pitchFamily="34" charset="0"/>
              <a:buChar char="•"/>
            </a:pPr>
            <a:r>
              <a:rPr lang="en-US" dirty="0" smtClean="0"/>
              <a:t>Access individual records without searching through other records</a:t>
            </a:r>
          </a:p>
          <a:p>
            <a:pPr indent="-285750">
              <a:buFont typeface="Arial" pitchFamily="34" charset="0"/>
              <a:buChar char="•"/>
            </a:pPr>
            <a:r>
              <a:rPr lang="en-US" dirty="0" smtClean="0"/>
              <a:t>Instant access to records in a file</a:t>
            </a:r>
          </a:p>
          <a:p>
            <a:pPr indent="-285750">
              <a:buFont typeface="Arial" pitchFamily="34" charset="0"/>
              <a:buChar char="•"/>
            </a:pPr>
            <a:r>
              <a:rPr lang="en-US" dirty="0" smtClean="0"/>
              <a:t>Data can be inserted without destroying other data</a:t>
            </a:r>
          </a:p>
          <a:p>
            <a:pPr indent="-285750">
              <a:buFont typeface="Arial" pitchFamily="34" charset="0"/>
              <a:buChar char="•"/>
            </a:pPr>
            <a:r>
              <a:rPr lang="en-US" dirty="0" smtClean="0"/>
              <a:t>Data previously stored can be updated or deleted without overwriting</a:t>
            </a:r>
          </a:p>
          <a:p>
            <a:pPr eaLnBrk="1" hangingPunct="1"/>
            <a:r>
              <a:rPr lang="en-US" dirty="0" smtClean="0"/>
              <a:t>Implemented using fixed length records</a:t>
            </a:r>
          </a:p>
          <a:p>
            <a:pPr marL="57150" indent="-342900">
              <a:buFont typeface="Arial" pitchFamily="34" charset="0"/>
              <a:buChar char="•"/>
            </a:pPr>
            <a:r>
              <a:rPr lang="en-US" dirty="0" smtClean="0"/>
              <a:t>Sequential files do not have fixed length records</a:t>
            </a:r>
          </a:p>
        </p:txBody>
      </p:sp>
      <p:grpSp>
        <p:nvGrpSpPr>
          <p:cNvPr id="28677" name="Group 148"/>
          <p:cNvGrpSpPr>
            <a:grpSpLocks/>
          </p:cNvGrpSpPr>
          <p:nvPr/>
        </p:nvGrpSpPr>
        <p:grpSpPr bwMode="auto">
          <a:xfrm>
            <a:off x="688976" y="4108245"/>
            <a:ext cx="6348412" cy="2200275"/>
            <a:chOff x="867" y="2640"/>
            <a:chExt cx="3999" cy="1386"/>
          </a:xfrm>
        </p:grpSpPr>
        <p:sp>
          <p:nvSpPr>
            <p:cNvPr id="28678" name="Rectangle 70"/>
            <p:cNvSpPr>
              <a:spLocks noChangeArrowheads="1"/>
            </p:cNvSpPr>
            <p:nvPr/>
          </p:nvSpPr>
          <p:spPr bwMode="auto">
            <a:xfrm>
              <a:off x="989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79" name="Rectangle 71"/>
            <p:cNvSpPr>
              <a:spLocks noChangeArrowheads="1"/>
            </p:cNvSpPr>
            <p:nvPr/>
          </p:nvSpPr>
          <p:spPr bwMode="auto">
            <a:xfrm>
              <a:off x="3825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0" name="Rectangle 72"/>
            <p:cNvSpPr>
              <a:spLocks noChangeArrowheads="1"/>
            </p:cNvSpPr>
            <p:nvPr/>
          </p:nvSpPr>
          <p:spPr bwMode="auto">
            <a:xfrm>
              <a:off x="3258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1" name="Rectangle 73"/>
            <p:cNvSpPr>
              <a:spLocks noChangeArrowheads="1"/>
            </p:cNvSpPr>
            <p:nvPr/>
          </p:nvSpPr>
          <p:spPr bwMode="auto">
            <a:xfrm>
              <a:off x="2691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2" name="Rectangle 74"/>
            <p:cNvSpPr>
              <a:spLocks noChangeArrowheads="1"/>
            </p:cNvSpPr>
            <p:nvPr/>
          </p:nvSpPr>
          <p:spPr bwMode="auto">
            <a:xfrm>
              <a:off x="1556" y="3222"/>
              <a:ext cx="487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3" name="Rectangle 75"/>
            <p:cNvSpPr>
              <a:spLocks noChangeArrowheads="1"/>
            </p:cNvSpPr>
            <p:nvPr/>
          </p:nvSpPr>
          <p:spPr bwMode="auto">
            <a:xfrm>
              <a:off x="2123" y="3222"/>
              <a:ext cx="488" cy="204"/>
            </a:xfrm>
            <a:prstGeom prst="rect">
              <a:avLst/>
            </a:prstGeom>
            <a:noFill/>
            <a:ln w="7938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4" name="Line 76"/>
            <p:cNvSpPr>
              <a:spLocks noChangeShapeType="1"/>
            </p:cNvSpPr>
            <p:nvPr/>
          </p:nvSpPr>
          <p:spPr bwMode="auto">
            <a:xfrm>
              <a:off x="867" y="3182"/>
              <a:ext cx="356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5" name="Line 77"/>
            <p:cNvSpPr>
              <a:spLocks noChangeShapeType="1"/>
            </p:cNvSpPr>
            <p:nvPr/>
          </p:nvSpPr>
          <p:spPr bwMode="auto">
            <a:xfrm>
              <a:off x="867" y="3465"/>
              <a:ext cx="3566" cy="1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6" name="Rectangle 78"/>
            <p:cNvSpPr>
              <a:spLocks noChangeArrowheads="1"/>
            </p:cNvSpPr>
            <p:nvPr/>
          </p:nvSpPr>
          <p:spPr bwMode="auto">
            <a:xfrm>
              <a:off x="908" y="2655"/>
              <a:ext cx="203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7" name="Rectangle 79"/>
            <p:cNvSpPr>
              <a:spLocks noChangeArrowheads="1"/>
            </p:cNvSpPr>
            <p:nvPr/>
          </p:nvSpPr>
          <p:spPr bwMode="auto">
            <a:xfrm>
              <a:off x="957" y="2640"/>
              <a:ext cx="72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0</a:t>
              </a:r>
            </a:p>
          </p:txBody>
        </p:sp>
        <p:sp>
          <p:nvSpPr>
            <p:cNvPr id="28688" name="Rectangle 80"/>
            <p:cNvSpPr>
              <a:spLocks noChangeArrowheads="1"/>
            </p:cNvSpPr>
            <p:nvPr/>
          </p:nvSpPr>
          <p:spPr bwMode="auto">
            <a:xfrm>
              <a:off x="1961" y="2655"/>
              <a:ext cx="48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89" name="Rectangle 81"/>
            <p:cNvSpPr>
              <a:spLocks noChangeArrowheads="1"/>
            </p:cNvSpPr>
            <p:nvPr/>
          </p:nvSpPr>
          <p:spPr bwMode="auto">
            <a:xfrm>
              <a:off x="2010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200</a:t>
              </a:r>
            </a:p>
          </p:txBody>
        </p:sp>
        <p:sp>
          <p:nvSpPr>
            <p:cNvPr id="28690" name="Rectangle 82"/>
            <p:cNvSpPr>
              <a:spLocks noChangeArrowheads="1"/>
            </p:cNvSpPr>
            <p:nvPr/>
          </p:nvSpPr>
          <p:spPr bwMode="auto">
            <a:xfrm>
              <a:off x="2529" y="2655"/>
              <a:ext cx="48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1" name="Rectangle 83"/>
            <p:cNvSpPr>
              <a:spLocks noChangeArrowheads="1"/>
            </p:cNvSpPr>
            <p:nvPr/>
          </p:nvSpPr>
          <p:spPr bwMode="auto">
            <a:xfrm>
              <a:off x="2578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300</a:t>
              </a:r>
            </a:p>
          </p:txBody>
        </p:sp>
        <p:sp>
          <p:nvSpPr>
            <p:cNvPr id="28692" name="Rectangle 84"/>
            <p:cNvSpPr>
              <a:spLocks noChangeArrowheads="1"/>
            </p:cNvSpPr>
            <p:nvPr/>
          </p:nvSpPr>
          <p:spPr bwMode="auto">
            <a:xfrm>
              <a:off x="3096" y="2655"/>
              <a:ext cx="48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3" name="Rectangle 85"/>
            <p:cNvSpPr>
              <a:spLocks noChangeArrowheads="1"/>
            </p:cNvSpPr>
            <p:nvPr/>
          </p:nvSpPr>
          <p:spPr bwMode="auto">
            <a:xfrm>
              <a:off x="3145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400</a:t>
              </a:r>
            </a:p>
          </p:txBody>
        </p:sp>
        <p:sp>
          <p:nvSpPr>
            <p:cNvPr id="28694" name="Rectangle 86"/>
            <p:cNvSpPr>
              <a:spLocks noChangeArrowheads="1"/>
            </p:cNvSpPr>
            <p:nvPr/>
          </p:nvSpPr>
          <p:spPr bwMode="auto">
            <a:xfrm>
              <a:off x="3663" y="2655"/>
              <a:ext cx="487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695" name="Rectangle 87"/>
            <p:cNvSpPr>
              <a:spLocks noChangeArrowheads="1"/>
            </p:cNvSpPr>
            <p:nvPr/>
          </p:nvSpPr>
          <p:spPr bwMode="auto">
            <a:xfrm>
              <a:off x="3712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500</a:t>
              </a:r>
            </a:p>
          </p:txBody>
        </p:sp>
        <p:grpSp>
          <p:nvGrpSpPr>
            <p:cNvPr id="28696" name="Group 90"/>
            <p:cNvGrpSpPr>
              <a:grpSpLocks/>
            </p:cNvGrpSpPr>
            <p:nvPr/>
          </p:nvGrpSpPr>
          <p:grpSpPr bwMode="auto">
            <a:xfrm>
              <a:off x="1490" y="2817"/>
              <a:ext cx="53" cy="324"/>
              <a:chOff x="1490" y="2817"/>
              <a:chExt cx="53" cy="324"/>
            </a:xfrm>
          </p:grpSpPr>
          <p:sp>
            <p:nvSpPr>
              <p:cNvPr id="28736" name="Line 88"/>
              <p:cNvSpPr>
                <a:spLocks noChangeShapeType="1"/>
              </p:cNvSpPr>
              <p:nvPr/>
            </p:nvSpPr>
            <p:spPr bwMode="auto">
              <a:xfrm>
                <a:off x="1516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7" name="Freeform 89"/>
              <p:cNvSpPr>
                <a:spLocks/>
              </p:cNvSpPr>
              <p:nvPr/>
            </p:nvSpPr>
            <p:spPr bwMode="auto">
              <a:xfrm>
                <a:off x="1490" y="3089"/>
                <a:ext cx="53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3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7" name="Group 93"/>
            <p:cNvGrpSpPr>
              <a:grpSpLocks/>
            </p:cNvGrpSpPr>
            <p:nvPr/>
          </p:nvGrpSpPr>
          <p:grpSpPr bwMode="auto">
            <a:xfrm>
              <a:off x="2057" y="2817"/>
              <a:ext cx="53" cy="324"/>
              <a:chOff x="2057" y="2817"/>
              <a:chExt cx="53" cy="324"/>
            </a:xfrm>
          </p:grpSpPr>
          <p:sp>
            <p:nvSpPr>
              <p:cNvPr id="28734" name="Line 91"/>
              <p:cNvSpPr>
                <a:spLocks noChangeShapeType="1"/>
              </p:cNvSpPr>
              <p:nvPr/>
            </p:nvSpPr>
            <p:spPr bwMode="auto">
              <a:xfrm>
                <a:off x="2083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5" name="Freeform 92"/>
              <p:cNvSpPr>
                <a:spLocks/>
              </p:cNvSpPr>
              <p:nvPr/>
            </p:nvSpPr>
            <p:spPr bwMode="auto">
              <a:xfrm>
                <a:off x="2057" y="3089"/>
                <a:ext cx="53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3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8" name="Group 96"/>
            <p:cNvGrpSpPr>
              <a:grpSpLocks/>
            </p:cNvGrpSpPr>
            <p:nvPr/>
          </p:nvGrpSpPr>
          <p:grpSpPr bwMode="auto">
            <a:xfrm>
              <a:off x="2624" y="2817"/>
              <a:ext cx="53" cy="324"/>
              <a:chOff x="2624" y="2817"/>
              <a:chExt cx="53" cy="324"/>
            </a:xfrm>
          </p:grpSpPr>
          <p:sp>
            <p:nvSpPr>
              <p:cNvPr id="28732" name="Line 94"/>
              <p:cNvSpPr>
                <a:spLocks noChangeShapeType="1"/>
              </p:cNvSpPr>
              <p:nvPr/>
            </p:nvSpPr>
            <p:spPr bwMode="auto">
              <a:xfrm>
                <a:off x="2650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3" name="Freeform 95"/>
              <p:cNvSpPr>
                <a:spLocks/>
              </p:cNvSpPr>
              <p:nvPr/>
            </p:nvSpPr>
            <p:spPr bwMode="auto">
              <a:xfrm>
                <a:off x="2624" y="3089"/>
                <a:ext cx="53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3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699" name="Group 99"/>
            <p:cNvGrpSpPr>
              <a:grpSpLocks/>
            </p:cNvGrpSpPr>
            <p:nvPr/>
          </p:nvGrpSpPr>
          <p:grpSpPr bwMode="auto">
            <a:xfrm>
              <a:off x="3191" y="2817"/>
              <a:ext cx="54" cy="324"/>
              <a:chOff x="3191" y="2817"/>
              <a:chExt cx="54" cy="324"/>
            </a:xfrm>
          </p:grpSpPr>
          <p:sp>
            <p:nvSpPr>
              <p:cNvPr id="28730" name="Line 97"/>
              <p:cNvSpPr>
                <a:spLocks noChangeShapeType="1"/>
              </p:cNvSpPr>
              <p:nvPr/>
            </p:nvSpPr>
            <p:spPr bwMode="auto">
              <a:xfrm>
                <a:off x="3218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31" name="Freeform 98"/>
              <p:cNvSpPr>
                <a:spLocks/>
              </p:cNvSpPr>
              <p:nvPr/>
            </p:nvSpPr>
            <p:spPr bwMode="auto">
              <a:xfrm>
                <a:off x="3191" y="3089"/>
                <a:ext cx="54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4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0" name="Group 102"/>
            <p:cNvGrpSpPr>
              <a:grpSpLocks/>
            </p:cNvGrpSpPr>
            <p:nvPr/>
          </p:nvGrpSpPr>
          <p:grpSpPr bwMode="auto">
            <a:xfrm>
              <a:off x="3759" y="2817"/>
              <a:ext cx="53" cy="324"/>
              <a:chOff x="3759" y="2817"/>
              <a:chExt cx="53" cy="324"/>
            </a:xfrm>
          </p:grpSpPr>
          <p:sp>
            <p:nvSpPr>
              <p:cNvPr id="28728" name="Line 100"/>
              <p:cNvSpPr>
                <a:spLocks noChangeShapeType="1"/>
              </p:cNvSpPr>
              <p:nvPr/>
            </p:nvSpPr>
            <p:spPr bwMode="auto">
              <a:xfrm>
                <a:off x="3785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9" name="Freeform 101"/>
              <p:cNvSpPr>
                <a:spLocks/>
              </p:cNvSpPr>
              <p:nvPr/>
            </p:nvSpPr>
            <p:spPr bwMode="auto">
              <a:xfrm>
                <a:off x="3759" y="3089"/>
                <a:ext cx="53" cy="52"/>
              </a:xfrm>
              <a:custGeom>
                <a:avLst/>
                <a:gdLst>
                  <a:gd name="T0" fmla="*/ 0 w 107"/>
                  <a:gd name="T1" fmla="*/ 0 h 105"/>
                  <a:gd name="T2" fmla="*/ 26 w 107"/>
                  <a:gd name="T3" fmla="*/ 52 h 105"/>
                  <a:gd name="T4" fmla="*/ 53 w 107"/>
                  <a:gd name="T5" fmla="*/ 0 h 105"/>
                  <a:gd name="T6" fmla="*/ 0 w 107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7" h="105">
                    <a:moveTo>
                      <a:pt x="0" y="0"/>
                    </a:moveTo>
                    <a:lnTo>
                      <a:pt x="53" y="105"/>
                    </a:lnTo>
                    <a:lnTo>
                      <a:pt x="107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8701" name="Group 105"/>
            <p:cNvGrpSpPr>
              <a:grpSpLocks/>
            </p:cNvGrpSpPr>
            <p:nvPr/>
          </p:nvGrpSpPr>
          <p:grpSpPr bwMode="auto">
            <a:xfrm>
              <a:off x="963" y="2817"/>
              <a:ext cx="53" cy="324"/>
              <a:chOff x="963" y="2817"/>
              <a:chExt cx="53" cy="324"/>
            </a:xfrm>
          </p:grpSpPr>
          <p:sp>
            <p:nvSpPr>
              <p:cNvPr id="28726" name="Line 103"/>
              <p:cNvSpPr>
                <a:spLocks noChangeShapeType="1"/>
              </p:cNvSpPr>
              <p:nvPr/>
            </p:nvSpPr>
            <p:spPr bwMode="auto">
              <a:xfrm>
                <a:off x="989" y="2817"/>
                <a:ext cx="1" cy="274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8727" name="Freeform 104"/>
              <p:cNvSpPr>
                <a:spLocks/>
              </p:cNvSpPr>
              <p:nvPr/>
            </p:nvSpPr>
            <p:spPr bwMode="auto">
              <a:xfrm>
                <a:off x="963" y="3089"/>
                <a:ext cx="53" cy="52"/>
              </a:xfrm>
              <a:custGeom>
                <a:avLst/>
                <a:gdLst>
                  <a:gd name="T0" fmla="*/ 0 w 106"/>
                  <a:gd name="T1" fmla="*/ 0 h 105"/>
                  <a:gd name="T2" fmla="*/ 26 w 106"/>
                  <a:gd name="T3" fmla="*/ 52 h 105"/>
                  <a:gd name="T4" fmla="*/ 53 w 106"/>
                  <a:gd name="T5" fmla="*/ 0 h 105"/>
                  <a:gd name="T6" fmla="*/ 0 w 106"/>
                  <a:gd name="T7" fmla="*/ 0 h 105"/>
                  <a:gd name="T8" fmla="*/ 0 60000 65536"/>
                  <a:gd name="T9" fmla="*/ 0 60000 65536"/>
                  <a:gd name="T10" fmla="*/ 0 60000 65536"/>
                  <a:gd name="T11" fmla="*/ 0 60000 65536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0" t="0" r="r" b="b"/>
                <a:pathLst>
                  <a:path w="106" h="105">
                    <a:moveTo>
                      <a:pt x="0" y="0"/>
                    </a:moveTo>
                    <a:lnTo>
                      <a:pt x="52" y="105"/>
                    </a:lnTo>
                    <a:lnTo>
                      <a:pt x="10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8702" name="Rectangle 106"/>
            <p:cNvSpPr>
              <a:spLocks noChangeArrowheads="1"/>
            </p:cNvSpPr>
            <p:nvPr/>
          </p:nvSpPr>
          <p:spPr bwMode="auto">
            <a:xfrm>
              <a:off x="4149" y="2898"/>
              <a:ext cx="609" cy="1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3" name="Rectangle 107"/>
            <p:cNvSpPr>
              <a:spLocks noChangeArrowheads="1"/>
            </p:cNvSpPr>
            <p:nvPr/>
          </p:nvSpPr>
          <p:spPr bwMode="auto">
            <a:xfrm>
              <a:off x="4198" y="2931"/>
              <a:ext cx="668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byte offsets</a:t>
              </a:r>
            </a:p>
          </p:txBody>
        </p:sp>
        <p:sp>
          <p:nvSpPr>
            <p:cNvPr id="28704" name="Rectangle 108"/>
            <p:cNvSpPr>
              <a:spLocks noChangeArrowheads="1"/>
            </p:cNvSpPr>
            <p:nvPr/>
          </p:nvSpPr>
          <p:spPr bwMode="auto">
            <a:xfrm>
              <a:off x="3987" y="2736"/>
              <a:ext cx="244" cy="4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05" name="Rectangle 109"/>
            <p:cNvSpPr>
              <a:spLocks noChangeArrowheads="1"/>
            </p:cNvSpPr>
            <p:nvPr/>
          </p:nvSpPr>
          <p:spPr bwMode="auto">
            <a:xfrm>
              <a:off x="4036" y="281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06" name="Rectangle 110"/>
            <p:cNvSpPr>
              <a:spLocks noChangeArrowheads="1"/>
            </p:cNvSpPr>
            <p:nvPr/>
          </p:nvSpPr>
          <p:spPr bwMode="auto">
            <a:xfrm rot="5400000">
              <a:off x="1036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07" name="Rectangle 111"/>
            <p:cNvSpPr>
              <a:spLocks noChangeArrowheads="1"/>
            </p:cNvSpPr>
            <p:nvPr/>
          </p:nvSpPr>
          <p:spPr bwMode="auto">
            <a:xfrm rot="5400000">
              <a:off x="1603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08" name="Rectangle 112"/>
            <p:cNvSpPr>
              <a:spLocks noChangeArrowheads="1"/>
            </p:cNvSpPr>
            <p:nvPr/>
          </p:nvSpPr>
          <p:spPr bwMode="auto">
            <a:xfrm rot="5400000">
              <a:off x="2170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09" name="Rectangle 113"/>
            <p:cNvSpPr>
              <a:spLocks noChangeArrowheads="1"/>
            </p:cNvSpPr>
            <p:nvPr/>
          </p:nvSpPr>
          <p:spPr bwMode="auto">
            <a:xfrm rot="5400000">
              <a:off x="2737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10" name="Rectangle 114"/>
            <p:cNvSpPr>
              <a:spLocks noChangeArrowheads="1"/>
            </p:cNvSpPr>
            <p:nvPr/>
          </p:nvSpPr>
          <p:spPr bwMode="auto">
            <a:xfrm rot="5400000">
              <a:off x="3305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11" name="Rectangle 115"/>
            <p:cNvSpPr>
              <a:spLocks noChangeArrowheads="1"/>
            </p:cNvSpPr>
            <p:nvPr/>
          </p:nvSpPr>
          <p:spPr bwMode="auto">
            <a:xfrm rot="5400000">
              <a:off x="3872" y="3529"/>
              <a:ext cx="344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4200">
                  <a:latin typeface="MS Mincho" pitchFamily="49" charset="-128"/>
                </a:rPr>
                <a:t>}</a:t>
              </a:r>
              <a:endParaRPr lang="en-US">
                <a:latin typeface="Times New Roman" charset="0"/>
              </a:endParaRPr>
            </a:p>
          </p:txBody>
        </p:sp>
        <p:sp>
          <p:nvSpPr>
            <p:cNvPr id="28712" name="Rectangle 116"/>
            <p:cNvSpPr>
              <a:spLocks noChangeArrowheads="1"/>
            </p:cNvSpPr>
            <p:nvPr/>
          </p:nvSpPr>
          <p:spPr bwMode="auto">
            <a:xfrm>
              <a:off x="1394" y="2655"/>
              <a:ext cx="285" cy="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3" name="Rectangle 117"/>
            <p:cNvSpPr>
              <a:spLocks noChangeArrowheads="1"/>
            </p:cNvSpPr>
            <p:nvPr/>
          </p:nvSpPr>
          <p:spPr bwMode="auto">
            <a:xfrm>
              <a:off x="1443" y="2640"/>
              <a:ext cx="21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latin typeface="Times New Roman" charset="0"/>
                </a:rPr>
                <a:t>100</a:t>
              </a:r>
            </a:p>
          </p:txBody>
        </p:sp>
        <p:sp>
          <p:nvSpPr>
            <p:cNvPr id="28714" name="Rectangle 118"/>
            <p:cNvSpPr>
              <a:spLocks noChangeArrowheads="1"/>
            </p:cNvSpPr>
            <p:nvPr/>
          </p:nvSpPr>
          <p:spPr bwMode="auto">
            <a:xfrm>
              <a:off x="1110" y="3709"/>
              <a:ext cx="28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5" name="Rectangle 119"/>
            <p:cNvSpPr>
              <a:spLocks noChangeArrowheads="1"/>
            </p:cNvSpPr>
            <p:nvPr/>
          </p:nvSpPr>
          <p:spPr bwMode="auto">
            <a:xfrm>
              <a:off x="1056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16" name="Rectangle 122"/>
            <p:cNvSpPr>
              <a:spLocks noChangeArrowheads="1"/>
            </p:cNvSpPr>
            <p:nvPr/>
          </p:nvSpPr>
          <p:spPr bwMode="auto">
            <a:xfrm>
              <a:off x="1678" y="3709"/>
              <a:ext cx="2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7" name="Rectangle 124"/>
            <p:cNvSpPr>
              <a:spLocks noChangeArrowheads="1"/>
            </p:cNvSpPr>
            <p:nvPr/>
          </p:nvSpPr>
          <p:spPr bwMode="auto">
            <a:xfrm>
              <a:off x="1637" y="3830"/>
              <a:ext cx="447" cy="1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8" name="Rectangle 130"/>
            <p:cNvSpPr>
              <a:spLocks noChangeArrowheads="1"/>
            </p:cNvSpPr>
            <p:nvPr/>
          </p:nvSpPr>
          <p:spPr bwMode="auto">
            <a:xfrm>
              <a:off x="2812" y="3709"/>
              <a:ext cx="285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19" name="Rectangle 134"/>
            <p:cNvSpPr>
              <a:spLocks noChangeArrowheads="1"/>
            </p:cNvSpPr>
            <p:nvPr/>
          </p:nvSpPr>
          <p:spPr bwMode="auto">
            <a:xfrm>
              <a:off x="3380" y="3709"/>
              <a:ext cx="2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0" name="Rectangle 138"/>
            <p:cNvSpPr>
              <a:spLocks noChangeArrowheads="1"/>
            </p:cNvSpPr>
            <p:nvPr/>
          </p:nvSpPr>
          <p:spPr bwMode="auto">
            <a:xfrm>
              <a:off x="3947" y="3709"/>
              <a:ext cx="284" cy="1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721" name="Rectangle 143"/>
            <p:cNvSpPr>
              <a:spLocks noChangeArrowheads="1"/>
            </p:cNvSpPr>
            <p:nvPr/>
          </p:nvSpPr>
          <p:spPr bwMode="auto">
            <a:xfrm>
              <a:off x="1616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22" name="Rectangle 144"/>
            <p:cNvSpPr>
              <a:spLocks noChangeArrowheads="1"/>
            </p:cNvSpPr>
            <p:nvPr/>
          </p:nvSpPr>
          <p:spPr bwMode="auto">
            <a:xfrm>
              <a:off x="2192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23" name="Rectangle 145"/>
            <p:cNvSpPr>
              <a:spLocks noChangeArrowheads="1"/>
            </p:cNvSpPr>
            <p:nvPr/>
          </p:nvSpPr>
          <p:spPr bwMode="auto">
            <a:xfrm>
              <a:off x="2768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24" name="Rectangle 146"/>
            <p:cNvSpPr>
              <a:spLocks noChangeArrowheads="1"/>
            </p:cNvSpPr>
            <p:nvPr/>
          </p:nvSpPr>
          <p:spPr bwMode="auto">
            <a:xfrm>
              <a:off x="3312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  <p:sp>
          <p:nvSpPr>
            <p:cNvPr id="28725" name="Rectangle 147"/>
            <p:cNvSpPr>
              <a:spLocks noChangeArrowheads="1"/>
            </p:cNvSpPr>
            <p:nvPr/>
          </p:nvSpPr>
          <p:spPr bwMode="auto">
            <a:xfrm>
              <a:off x="3888" y="3648"/>
              <a:ext cx="304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800">
                  <a:latin typeface="Times New Roman" charset="0"/>
                </a:rPr>
                <a:t>100</a:t>
              </a:r>
              <a:br>
                <a:rPr lang="en-US" sz="1800">
                  <a:latin typeface="Times New Roman" charset="0"/>
                </a:rPr>
              </a:br>
              <a:r>
                <a:rPr lang="en-US" sz="1800">
                  <a:latin typeface="Times New Roman" charset="0"/>
                </a:rPr>
                <a:t>bytes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65938" y="6319479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612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04800"/>
            <a:ext cx="7620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/* enable user to input menu choice */</a:t>
            </a:r>
          </a:p>
          <a:p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enterChoice</a:t>
            </a:r>
            <a:r>
              <a:rPr lang="en-US" dirty="0"/>
              <a:t>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menuChoice</a:t>
            </a:r>
            <a:r>
              <a:rPr lang="en-US" dirty="0"/>
              <a:t>; /* variable to store user's choice */</a:t>
            </a:r>
          </a:p>
          <a:p>
            <a:r>
              <a:rPr lang="en-US" dirty="0"/>
              <a:t> </a:t>
            </a:r>
          </a:p>
          <a:p>
            <a:r>
              <a:rPr lang="en-US" dirty="0">
                <a:solidFill>
                  <a:srgbClr val="00B050"/>
                </a:solidFill>
              </a:rPr>
              <a:t>   /* display available options */</a:t>
            </a:r>
          </a:p>
          <a:p>
            <a:r>
              <a:rPr lang="en-US" dirty="0"/>
              <a:t>   </a:t>
            </a:r>
            <a:r>
              <a:rPr lang="en-US" dirty="0" err="1"/>
              <a:t>printf</a:t>
            </a:r>
            <a:r>
              <a:rPr lang="en-US" dirty="0"/>
              <a:t>( "\</a:t>
            </a:r>
            <a:r>
              <a:rPr lang="en-US" dirty="0" err="1"/>
              <a:t>nEnter</a:t>
            </a:r>
            <a:r>
              <a:rPr lang="en-US" dirty="0"/>
              <a:t> your choice\n"</a:t>
            </a:r>
          </a:p>
          <a:p>
            <a:r>
              <a:rPr lang="en-US" dirty="0"/>
              <a:t>      "1 - store a formatted text file of </a:t>
            </a:r>
            <a:r>
              <a:rPr lang="en-US" dirty="0" err="1"/>
              <a:t>acounts</a:t>
            </a:r>
            <a:r>
              <a:rPr lang="en-US" dirty="0"/>
              <a:t> called\n"</a:t>
            </a:r>
          </a:p>
          <a:p>
            <a:r>
              <a:rPr lang="en-US" dirty="0"/>
              <a:t>      "    \"accounts.txt\" for printing\n"</a:t>
            </a:r>
          </a:p>
          <a:p>
            <a:r>
              <a:rPr lang="en-US" dirty="0"/>
              <a:t>      "2 - update an account\n"</a:t>
            </a:r>
          </a:p>
          <a:p>
            <a:r>
              <a:rPr lang="en-US" dirty="0"/>
              <a:t>      "3 - add a new account\n"</a:t>
            </a:r>
          </a:p>
          <a:p>
            <a:r>
              <a:rPr lang="en-US" dirty="0"/>
              <a:t>      "4 - delete an account\n"</a:t>
            </a:r>
          </a:p>
          <a:p>
            <a:r>
              <a:rPr lang="en-US" dirty="0"/>
              <a:t>      "5 - end program\n? " );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  <a:r>
              <a:rPr lang="en-US" dirty="0" err="1"/>
              <a:t>scanf</a:t>
            </a:r>
            <a:r>
              <a:rPr lang="en-US" dirty="0"/>
              <a:t>( "%d", &amp;</a:t>
            </a:r>
            <a:r>
              <a:rPr lang="en-US" dirty="0" err="1"/>
              <a:t>menuChoice</a:t>
            </a:r>
            <a:r>
              <a:rPr lang="en-US" dirty="0"/>
              <a:t> ); /* receive choice from user */</a:t>
            </a:r>
          </a:p>
          <a:p>
            <a:r>
              <a:rPr lang="en-US" dirty="0"/>
              <a:t>   return </a:t>
            </a:r>
            <a:r>
              <a:rPr lang="en-US" dirty="0" err="1"/>
              <a:t>menuChoice</a:t>
            </a:r>
            <a:r>
              <a:rPr lang="en-US" dirty="0"/>
              <a:t>;</a:t>
            </a:r>
          </a:p>
          <a:p>
            <a:r>
              <a:rPr lang="en-US" dirty="0"/>
              <a:t>} /* end function </a:t>
            </a:r>
            <a:r>
              <a:rPr lang="en-US" dirty="0" err="1"/>
              <a:t>enterChoice</a:t>
            </a:r>
            <a:r>
              <a:rPr lang="en-US" dirty="0"/>
              <a:t> */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47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4" name="Rectangle 3"/>
          <p:cNvSpPr>
            <a:spLocks noChangeArrowheads="1"/>
          </p:cNvSpPr>
          <p:nvPr/>
        </p:nvSpPr>
        <p:spPr bwMode="auto">
          <a:xfrm>
            <a:off x="228600" y="2817674"/>
            <a:ext cx="693420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tIns="182880" bIns="182880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After choosing option 2 accounts.txt contains: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account to update ( 1 - 100 ): 37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37    Barker          Doug            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</a:rPr>
              <a:t> </a:t>
            </a: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charge ( + ) or payment ( - ): +87.99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37    Barker          Doug            87.99</a:t>
            </a:r>
            <a:r>
              <a:rPr lang="en-US" b="1" dirty="0"/>
              <a:t> </a:t>
            </a:r>
          </a:p>
        </p:txBody>
      </p:sp>
      <p:sp>
        <p:nvSpPr>
          <p:cNvPr id="56325" name="Rectangle 4"/>
          <p:cNvSpPr>
            <a:spLocks noChangeArrowheads="1"/>
          </p:cNvSpPr>
          <p:nvPr/>
        </p:nvSpPr>
        <p:spPr bwMode="auto">
          <a:xfrm>
            <a:off x="228600" y="4646474"/>
            <a:ext cx="693420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tIns="182880" bIns="182880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After choosing option 3 accounts.txt contains: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new account number ( 1 - 100 ): 22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Enter </a:t>
            </a:r>
            <a:r>
              <a:rPr lang="en-US" b="1" dirty="0" err="1">
                <a:latin typeface="Courier New" pitchFamily="49" charset="0"/>
              </a:rPr>
              <a:t>lastname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firstname</a:t>
            </a:r>
            <a:r>
              <a:rPr lang="en-US" b="1" dirty="0">
                <a:latin typeface="Courier New" pitchFamily="49" charset="0"/>
              </a:rPr>
              <a:t>,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? Johnston Sarah 247.45</a:t>
            </a:r>
          </a:p>
        </p:txBody>
      </p:sp>
      <p:sp>
        <p:nvSpPr>
          <p:cNvPr id="56326" name="Rectangle 5"/>
          <p:cNvSpPr>
            <a:spLocks noChangeArrowheads="1"/>
          </p:cNvSpPr>
          <p:nvPr/>
        </p:nvSpPr>
        <p:spPr bwMode="auto">
          <a:xfrm>
            <a:off x="228600" y="836474"/>
            <a:ext cx="6934200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square" tIns="182880" bIns="182880">
            <a:spAutoFit/>
          </a:bodyPr>
          <a:lstStyle/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After choosing option 1 accounts.txt contains: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endParaRPr lang="en-US" b="1" dirty="0">
              <a:latin typeface="Courier New" pitchFamily="49" charset="0"/>
            </a:endParaRP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Acct  Last Name       First Name    Balance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29    Brown           Nancy          -24.54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33    Dunn            Stacey         314.33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37    Barker          Doug             0.00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88    Smith           Dave           258.34</a:t>
            </a:r>
          </a:p>
          <a:p>
            <a:pPr eaLnBrk="1" hangingPunct="1">
              <a:spcBef>
                <a:spcPct val="0"/>
              </a:spcBef>
              <a:tabLst>
                <a:tab pos="609600" algn="l"/>
                <a:tab pos="914400" algn="l"/>
                <a:tab pos="1219200" algn="l"/>
                <a:tab pos="1524000" algn="l"/>
                <a:tab pos="1828800" algn="l"/>
                <a:tab pos="2133600" algn="l"/>
                <a:tab pos="2438400" algn="l"/>
                <a:tab pos="2743200" algn="l"/>
                <a:tab pos="3048000" algn="l"/>
                <a:tab pos="3352800" algn="l"/>
                <a:tab pos="3657600" algn="l"/>
                <a:tab pos="3962400" algn="l"/>
                <a:tab pos="4267200" algn="l"/>
                <a:tab pos="4572000" algn="l"/>
              </a:tabLst>
            </a:pPr>
            <a:r>
              <a:rPr lang="en-US" b="1" dirty="0">
                <a:latin typeface="Courier New" pitchFamily="49" charset="0"/>
              </a:rPr>
              <a:t>96    Stone           Sam             34.98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31674"/>
            <a:ext cx="1414170" cy="4214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defPPr>
              <a:defRPr lang="en-US"/>
            </a:defPPr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Output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9058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Creating a Randomly Accessed File</a:t>
            </a:r>
          </a:p>
        </p:txBody>
      </p:sp>
      <p:sp>
        <p:nvSpPr>
          <p:cNvPr id="2970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Data in random access files</a:t>
            </a:r>
          </a:p>
          <a:p>
            <a:r>
              <a:rPr lang="en-US" sz="2400" dirty="0" smtClean="0"/>
              <a:t>Unformatted (stored as "raw bytes")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All data of the same type (</a:t>
            </a:r>
            <a:r>
              <a:rPr lang="en-US" sz="2400" b="1" dirty="0" err="1" smtClean="0">
                <a:latin typeface="Courier New" pitchFamily="49" charset="0"/>
              </a:rPr>
              <a:t>int</a:t>
            </a:r>
            <a:r>
              <a:rPr lang="en-US" sz="2400" dirty="0" smtClean="0"/>
              <a:t>, for example) uses the same amount of memory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All records of the same type have a fixed length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Data not human readable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34200" y="632460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F7B4F6C2-8708-4282-8E35-D88CC12300D4}" type="slidenum">
              <a:rPr lang="en-US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970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Creating a Randomly Accessed File</a:t>
            </a:r>
          </a:p>
        </p:txBody>
      </p:sp>
      <p:sp>
        <p:nvSpPr>
          <p:cNvPr id="30724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2296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dirty="0" smtClean="0"/>
              <a:t>Unformatted I/O functions</a:t>
            </a:r>
          </a:p>
          <a:p>
            <a:pPr lvl="1" eaLnBrk="1" hangingPunct="1"/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fwrite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/>
            <a:r>
              <a:rPr lang="en-US" dirty="0" smtClean="0"/>
              <a:t>Transfer bytes from a location in memory to a file</a:t>
            </a:r>
          </a:p>
          <a:p>
            <a:pPr lvl="1" eaLnBrk="1" hangingPunct="1"/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fread</a:t>
            </a:r>
            <a:endParaRPr lang="en-US" sz="2000" dirty="0" smtClean="0">
              <a:solidFill>
                <a:srgbClr val="0000FF"/>
              </a:solidFill>
              <a:latin typeface="Lucida Console" pitchFamily="49" charset="0"/>
            </a:endParaRPr>
          </a:p>
          <a:p>
            <a:pPr lvl="2" eaLnBrk="1" hangingPunct="1"/>
            <a:r>
              <a:rPr lang="en-US" dirty="0" smtClean="0"/>
              <a:t>Transfer bytes from a file to a location in memory</a:t>
            </a:r>
          </a:p>
          <a:p>
            <a:pPr lvl="1" eaLnBrk="1" hangingPunct="1"/>
            <a:r>
              <a:rPr lang="en-US" sz="2400" dirty="0" smtClean="0"/>
              <a:t>Example:</a:t>
            </a:r>
          </a:p>
          <a:p>
            <a:pPr lvl="2" eaLnBrk="1" hangingPunct="1">
              <a:buFontTx/>
              <a:buNone/>
            </a:pP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fwrite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 &amp;number,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(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int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), 1, </a:t>
            </a:r>
            <a:r>
              <a:rPr lang="en-US" sz="2000" dirty="0" err="1" smtClean="0">
                <a:solidFill>
                  <a:srgbClr val="0000FF"/>
                </a:solidFill>
                <a:latin typeface="Lucida Console" pitchFamily="49" charset="0"/>
              </a:rPr>
              <a:t>myPtr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 );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</a:p>
          <a:p>
            <a:pPr lvl="2" eaLnBrk="1" hangingPunct="1"/>
            <a:r>
              <a:rPr lang="en-US" sz="2000" dirty="0" smtClean="0">
                <a:latin typeface="Lucida Console" pitchFamily="49" charset="0"/>
              </a:rPr>
              <a:t>&amp;number</a:t>
            </a:r>
            <a:r>
              <a:rPr lang="en-US" sz="2000" dirty="0" smtClean="0"/>
              <a:t> – Location to transfer bytes from</a:t>
            </a:r>
          </a:p>
          <a:p>
            <a:pPr lvl="2" eaLnBrk="1" hangingPunct="1"/>
            <a:r>
              <a:rPr lang="en-US" sz="2000" dirty="0" err="1" smtClean="0">
                <a:latin typeface="Lucida Console" pitchFamily="49" charset="0"/>
              </a:rPr>
              <a:t>sizeof</a:t>
            </a:r>
            <a:r>
              <a:rPr lang="en-US" sz="2000" dirty="0" smtClean="0">
                <a:latin typeface="Lucida Console" pitchFamily="49" charset="0"/>
              </a:rPr>
              <a:t>( </a:t>
            </a:r>
            <a:r>
              <a:rPr lang="en-US" sz="2000" dirty="0" err="1" smtClean="0">
                <a:latin typeface="Lucida Console" pitchFamily="49" charset="0"/>
              </a:rPr>
              <a:t>int</a:t>
            </a:r>
            <a:r>
              <a:rPr lang="en-US" sz="2000" dirty="0" smtClean="0">
                <a:latin typeface="Lucida Console" pitchFamily="49" charset="0"/>
              </a:rPr>
              <a:t> )</a:t>
            </a:r>
            <a:r>
              <a:rPr lang="en-US" sz="2000" dirty="0" smtClean="0"/>
              <a:t> – Number of bytes to transfer</a:t>
            </a:r>
          </a:p>
          <a:p>
            <a:pPr lvl="2" eaLnBrk="1" hangingPunct="1"/>
            <a:r>
              <a:rPr lang="en-US" sz="2000" dirty="0" smtClean="0">
                <a:latin typeface="Lucida Console" pitchFamily="49" charset="0"/>
              </a:rPr>
              <a:t>1</a:t>
            </a:r>
            <a:r>
              <a:rPr lang="en-US" sz="2000" dirty="0" smtClean="0"/>
              <a:t> – For arrays, number of elements to transfer</a:t>
            </a:r>
          </a:p>
          <a:p>
            <a:pPr lvl="3" eaLnBrk="1" hangingPunct="1"/>
            <a:r>
              <a:rPr lang="en-US" dirty="0" smtClean="0"/>
              <a:t>In this case, "one element" of an array is being transferred</a:t>
            </a:r>
          </a:p>
          <a:p>
            <a:pPr lvl="2" eaLnBrk="1" hangingPunct="1"/>
            <a:r>
              <a:rPr lang="en-US" sz="2000" dirty="0" err="1" smtClean="0">
                <a:latin typeface="Lucida Console" pitchFamily="49" charset="0"/>
              </a:rPr>
              <a:t>myPtr</a:t>
            </a:r>
            <a:r>
              <a:rPr lang="en-US" sz="2000" dirty="0" smtClean="0"/>
              <a:t> – File to transfer to or from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2484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870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71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Creating a Randomly Accessed File</a:t>
            </a:r>
          </a:p>
        </p:txBody>
      </p:sp>
      <p:sp>
        <p:nvSpPr>
          <p:cNvPr id="3174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4582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Writing </a:t>
            </a:r>
            <a:r>
              <a:rPr lang="en-US" sz="2600" dirty="0" err="1" smtClean="0">
                <a:latin typeface="Lucida Console" pitchFamily="49" charset="0"/>
              </a:rPr>
              <a:t>struct</a:t>
            </a:r>
            <a:r>
              <a:rPr lang="en-US" dirty="0" err="1" smtClean="0"/>
              <a:t>s</a:t>
            </a:r>
            <a:endParaRPr lang="en-US" dirty="0" smtClean="0"/>
          </a:p>
          <a:p>
            <a:pPr lvl="1" eaLnBrk="1" hangingPunct="1">
              <a:buFontTx/>
              <a:buNone/>
            </a:pP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fwrite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( &amp;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myObject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,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(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struct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myStruct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), 1, </a:t>
            </a:r>
            <a:r>
              <a:rPr lang="en-US" sz="1800" dirty="0" err="1" smtClean="0">
                <a:solidFill>
                  <a:srgbClr val="0000FF"/>
                </a:solidFill>
                <a:latin typeface="Lucida Console" pitchFamily="49" charset="0"/>
              </a:rPr>
              <a:t>myPtr</a:t>
            </a:r>
            <a:r>
              <a:rPr lang="en-US" sz="1800" dirty="0" smtClean="0">
                <a:solidFill>
                  <a:srgbClr val="0000FF"/>
                </a:solidFill>
                <a:latin typeface="Lucida Console" pitchFamily="49" charset="0"/>
              </a:rPr>
              <a:t> );</a:t>
            </a:r>
          </a:p>
          <a:p>
            <a:pPr lvl="1" eaLnBrk="1" hangingPunct="1"/>
            <a:r>
              <a:rPr lang="en-US" sz="2400" dirty="0" err="1" smtClean="0">
                <a:solidFill>
                  <a:srgbClr val="0000FF"/>
                </a:solidFill>
                <a:latin typeface="Lucida Console" pitchFamily="49" charset="0"/>
              </a:rPr>
              <a:t>sizeof</a:t>
            </a:r>
            <a:r>
              <a:rPr lang="en-US" sz="2400" dirty="0" smtClean="0"/>
              <a:t> </a:t>
            </a:r>
            <a:r>
              <a:rPr lang="en-US" sz="2400" dirty="0" smtClean="0">
                <a:cs typeface="Times New Roman" charset="0"/>
              </a:rPr>
              <a:t>–</a:t>
            </a:r>
            <a:r>
              <a:rPr lang="en-US" sz="2400" dirty="0" smtClean="0"/>
              <a:t> returns size in bytes of object in parentheses</a:t>
            </a:r>
          </a:p>
          <a:p>
            <a:pPr eaLnBrk="1" hangingPunct="1"/>
            <a:r>
              <a:rPr lang="en-US" sz="2400" dirty="0" smtClean="0"/>
              <a:t>To write several array elements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Pointer to array as first argument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Number of elements to write as third argument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842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5187" y="646331"/>
            <a:ext cx="76200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Fig. 11.11: fig11_11.c</a:t>
            </a:r>
          </a:p>
          <a:p>
            <a:r>
              <a:rPr lang="en-US" dirty="0" smtClean="0"/>
              <a:t>#</a:t>
            </a:r>
            <a:r>
              <a:rPr lang="en-US" dirty="0"/>
              <a:t>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/* </a:t>
            </a:r>
            <a:r>
              <a:rPr lang="en-US" dirty="0" err="1"/>
              <a:t>clientData</a:t>
            </a:r>
            <a:r>
              <a:rPr lang="en-US" dirty="0"/>
              <a:t> structure definition */</a:t>
            </a:r>
          </a:p>
          <a:p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dirty="0" err="1"/>
              <a:t>acctNum</a:t>
            </a:r>
            <a:r>
              <a:rPr lang="en-US" dirty="0"/>
              <a:t>; /* account number */</a:t>
            </a:r>
          </a:p>
          <a:p>
            <a:r>
              <a:rPr lang="en-US" dirty="0"/>
              <a:t>   char </a:t>
            </a:r>
            <a:r>
              <a:rPr lang="en-US" dirty="0" err="1"/>
              <a:t>lastName</a:t>
            </a:r>
            <a:r>
              <a:rPr lang="en-US" dirty="0"/>
              <a:t>[ 15 ]; /* account last name */</a:t>
            </a:r>
          </a:p>
          <a:p>
            <a:r>
              <a:rPr lang="en-US" dirty="0"/>
              <a:t>   char </a:t>
            </a:r>
            <a:r>
              <a:rPr lang="en-US" dirty="0" err="1"/>
              <a:t>firstName</a:t>
            </a:r>
            <a:r>
              <a:rPr lang="en-US" dirty="0"/>
              <a:t>[ 10 ]; /* account first name */</a:t>
            </a:r>
          </a:p>
          <a:p>
            <a:r>
              <a:rPr lang="en-US" dirty="0"/>
              <a:t>   double balance; /* account balance */</a:t>
            </a:r>
          </a:p>
          <a:p>
            <a:r>
              <a:rPr lang="en-US" dirty="0"/>
              <a:t>}; /* end structure </a:t>
            </a:r>
            <a:r>
              <a:rPr lang="en-US" dirty="0" err="1"/>
              <a:t>clientData</a:t>
            </a:r>
            <a:r>
              <a:rPr lang="en-US" dirty="0"/>
              <a:t> */</a:t>
            </a:r>
          </a:p>
          <a:p>
            <a:r>
              <a:rPr lang="en-US" dirty="0"/>
              <a:t> </a:t>
            </a:r>
          </a:p>
          <a:p>
            <a:r>
              <a:rPr lang="en-US" dirty="0" err="1"/>
              <a:t>int</a:t>
            </a:r>
            <a:r>
              <a:rPr lang="en-US" dirty="0"/>
              <a:t> main( void )</a:t>
            </a:r>
          </a:p>
          <a:p>
            <a:r>
              <a:rPr lang="en-US" dirty="0"/>
              <a:t>{ </a:t>
            </a:r>
          </a:p>
          <a:p>
            <a:r>
              <a:rPr lang="en-US" dirty="0"/>
              <a:t>   </a:t>
            </a:r>
            <a:r>
              <a:rPr lang="en-US" dirty="0" err="1"/>
              <a:t>int</a:t>
            </a:r>
            <a:r>
              <a:rPr lang="en-US" dirty="0"/>
              <a:t> i; /* counter used to count from 1-100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/* create </a:t>
            </a:r>
            <a:r>
              <a:rPr lang="en-US" dirty="0" err="1"/>
              <a:t>clientData</a:t>
            </a:r>
            <a:r>
              <a:rPr lang="en-US" dirty="0"/>
              <a:t> with default information */</a:t>
            </a:r>
          </a:p>
          <a:p>
            <a:r>
              <a:rPr lang="en-US" dirty="0"/>
              <a:t>  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</a:t>
            </a:r>
            <a:r>
              <a:rPr lang="en-US" dirty="0" err="1"/>
              <a:t>blankClient</a:t>
            </a:r>
            <a:r>
              <a:rPr lang="en-US" dirty="0"/>
              <a:t> = { 0, "", "", 0.0 }; </a:t>
            </a:r>
          </a:p>
          <a:p>
            <a:r>
              <a:rPr lang="en-US" dirty="0"/>
              <a:t>   </a:t>
            </a:r>
          </a:p>
          <a:p>
            <a:r>
              <a:rPr lang="en-US" dirty="0"/>
              <a:t>   FILE *</a:t>
            </a:r>
            <a:r>
              <a:rPr lang="en-US" dirty="0" err="1"/>
              <a:t>cfPtr</a:t>
            </a:r>
            <a:r>
              <a:rPr lang="en-US" dirty="0"/>
              <a:t>; /* credit.dat file pointer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018542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spcBef>
                <a:spcPct val="0"/>
              </a:spcBef>
              <a:buNone/>
              <a:defRPr sz="3200">
                <a:solidFill>
                  <a:srgbClr val="0000FF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en-US" dirty="0"/>
              <a:t>Creating a random-access file sequentially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2133600" cy="365125"/>
          </a:xfrm>
        </p:spPr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3083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457200"/>
            <a:ext cx="7696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/* </a:t>
            </a:r>
            <a:r>
              <a:rPr lang="en-US" dirty="0" err="1"/>
              <a:t>fopen</a:t>
            </a:r>
            <a:r>
              <a:rPr lang="en-US" dirty="0"/>
              <a:t> opens the file; exits if file cannot be opened */</a:t>
            </a:r>
          </a:p>
          <a:p>
            <a:r>
              <a:rPr lang="en-US" dirty="0"/>
              <a:t>   if ( ( </a:t>
            </a:r>
            <a:r>
              <a:rPr lang="en-US" dirty="0" err="1"/>
              <a:t>cfPtr</a:t>
            </a:r>
            <a:r>
              <a:rPr lang="en-US" dirty="0"/>
              <a:t> = </a:t>
            </a:r>
            <a:r>
              <a:rPr lang="en-US" dirty="0" err="1"/>
              <a:t>fopen</a:t>
            </a:r>
            <a:r>
              <a:rPr lang="en-US" dirty="0"/>
              <a:t>( "credit.dat", "</a:t>
            </a:r>
            <a:r>
              <a:rPr lang="en-US" dirty="0" err="1"/>
              <a:t>wb</a:t>
            </a:r>
            <a:r>
              <a:rPr lang="en-US" dirty="0"/>
              <a:t>" ) ) == NULL ) {</a:t>
            </a:r>
          </a:p>
          <a:p>
            <a:r>
              <a:rPr lang="en-US" dirty="0"/>
              <a:t>      </a:t>
            </a:r>
            <a:r>
              <a:rPr lang="en-US" dirty="0" err="1"/>
              <a:t>printf</a:t>
            </a:r>
            <a:r>
              <a:rPr lang="en-US" dirty="0"/>
              <a:t>( "File could not be opened.\n" );</a:t>
            </a:r>
          </a:p>
          <a:p>
            <a:r>
              <a:rPr lang="en-US" dirty="0"/>
              <a:t>   } /* end if */</a:t>
            </a:r>
          </a:p>
          <a:p>
            <a:endParaRPr lang="en-US" dirty="0" smtClean="0"/>
          </a:p>
          <a:p>
            <a:r>
              <a:rPr lang="en-US" dirty="0" smtClean="0"/>
              <a:t>else </a:t>
            </a:r>
            <a:r>
              <a:rPr lang="en-US" dirty="0"/>
              <a:t>{ 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      /* output 100 blank records to file */</a:t>
            </a:r>
          </a:p>
          <a:p>
            <a:r>
              <a:rPr lang="en-US" dirty="0"/>
              <a:t>      for ( i = 1; i &lt;= 100; i++ ) {</a:t>
            </a:r>
          </a:p>
          <a:p>
            <a:r>
              <a:rPr lang="en-US" dirty="0"/>
              <a:t>         </a:t>
            </a:r>
            <a:r>
              <a:rPr lang="en-US" dirty="0" err="1"/>
              <a:t>fwrite</a:t>
            </a:r>
            <a:r>
              <a:rPr lang="en-US" dirty="0"/>
              <a:t>( &amp;</a:t>
            </a:r>
            <a:r>
              <a:rPr lang="en-US" dirty="0" err="1"/>
              <a:t>blankClient</a:t>
            </a:r>
            <a:r>
              <a:rPr lang="en-US" dirty="0"/>
              <a:t>, </a:t>
            </a:r>
            <a:r>
              <a:rPr lang="en-US" dirty="0" err="1"/>
              <a:t>sizeof</a:t>
            </a:r>
            <a:r>
              <a:rPr lang="en-US" dirty="0"/>
              <a:t>( </a:t>
            </a:r>
            <a:r>
              <a:rPr lang="en-US" dirty="0" err="1"/>
              <a:t>struct</a:t>
            </a:r>
            <a:r>
              <a:rPr lang="en-US" dirty="0"/>
              <a:t> </a:t>
            </a:r>
            <a:r>
              <a:rPr lang="en-US" dirty="0" err="1"/>
              <a:t>clientData</a:t>
            </a:r>
            <a:r>
              <a:rPr lang="en-US" dirty="0"/>
              <a:t> ), 1, </a:t>
            </a:r>
            <a:r>
              <a:rPr lang="en-US" dirty="0" err="1"/>
              <a:t>cfPtr</a:t>
            </a:r>
            <a:r>
              <a:rPr lang="en-US" dirty="0"/>
              <a:t> );</a:t>
            </a:r>
          </a:p>
          <a:p>
            <a:r>
              <a:rPr lang="en-US" dirty="0"/>
              <a:t>      } /* end for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   </a:t>
            </a:r>
            <a:r>
              <a:rPr lang="en-US" dirty="0" err="1"/>
              <a:t>fclose</a:t>
            </a:r>
            <a:r>
              <a:rPr lang="en-US" dirty="0"/>
              <a:t> ( </a:t>
            </a:r>
            <a:r>
              <a:rPr lang="en-US" dirty="0" err="1"/>
              <a:t>cfPtr</a:t>
            </a:r>
            <a:r>
              <a:rPr lang="en-US" dirty="0"/>
              <a:t> ); /* </a:t>
            </a:r>
            <a:r>
              <a:rPr lang="en-US" dirty="0" err="1"/>
              <a:t>fclose</a:t>
            </a:r>
            <a:r>
              <a:rPr lang="en-US" dirty="0"/>
              <a:t> closes the file */</a:t>
            </a:r>
          </a:p>
          <a:p>
            <a:r>
              <a:rPr lang="en-US" dirty="0"/>
              <a:t>   } /* end else */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   return 0; /* indicates successful termination */</a:t>
            </a:r>
          </a:p>
          <a:p>
            <a:r>
              <a:rPr lang="en-US" dirty="0"/>
              <a:t>} /* end main */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934200" y="6324600"/>
            <a:ext cx="2133600" cy="365125"/>
          </a:xfrm>
        </p:spPr>
        <p:txBody>
          <a:bodyPr/>
          <a:lstStyle/>
          <a:p>
            <a:pPr>
              <a:defRPr/>
            </a:pPr>
            <a:fld id="{1FFE5168-4B49-4A89-A009-FBB226CD2A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1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Arial" charset="0"/>
              </a:rPr>
              <a:t>Writing Data Randomly to a Randomly Accessed File</a:t>
            </a:r>
          </a:p>
        </p:txBody>
      </p:sp>
      <p:sp>
        <p:nvSpPr>
          <p:cNvPr id="3482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eaLnBrk="1" hangingPunct="1"/>
            <a:r>
              <a:rPr lang="en-US" sz="2400" dirty="0" err="1" smtClean="0">
                <a:latin typeface="Lucida Console" pitchFamily="49" charset="0"/>
              </a:rPr>
              <a:t>fseek</a:t>
            </a:r>
            <a:endParaRPr lang="en-US" sz="2400" dirty="0" smtClean="0">
              <a:latin typeface="Lucida Console" pitchFamily="49" charset="0"/>
            </a:endParaRPr>
          </a:p>
          <a:p>
            <a:pPr lvl="1" eaLnBrk="1" hangingPunct="1"/>
            <a:r>
              <a:rPr lang="en-US" sz="2400" dirty="0" smtClean="0"/>
              <a:t>Sets file position pointer to a specific position</a:t>
            </a:r>
          </a:p>
          <a:p>
            <a:pPr lvl="1" eaLnBrk="1" hangingPunct="1"/>
            <a:r>
              <a:rPr lang="en-US" sz="2400" dirty="0" err="1" smtClean="0">
                <a:latin typeface="Lucida Console" pitchFamily="49" charset="0"/>
              </a:rPr>
              <a:t>fseek</a:t>
            </a:r>
            <a:r>
              <a:rPr lang="en-US" sz="2400" dirty="0" smtClean="0">
                <a:latin typeface="Lucida Console" pitchFamily="49" charset="0"/>
              </a:rPr>
              <a:t>(</a:t>
            </a:r>
            <a:r>
              <a:rPr lang="en-US" sz="2400" dirty="0" smtClean="0">
                <a:latin typeface="Courier New" pitchFamily="49" charset="0"/>
              </a:rPr>
              <a:t> </a:t>
            </a:r>
            <a:r>
              <a:rPr lang="en-US" sz="2400" i="1" dirty="0" smtClean="0"/>
              <a:t>pointer, offset, </a:t>
            </a:r>
            <a:r>
              <a:rPr lang="en-US" sz="2400" i="1" dirty="0" err="1" smtClean="0"/>
              <a:t>symbolic_constant</a:t>
            </a:r>
            <a:r>
              <a:rPr lang="en-US" sz="2400" dirty="0" smtClean="0">
                <a:latin typeface="Lucida Console" pitchFamily="49" charset="0"/>
              </a:rPr>
              <a:t> );</a:t>
            </a:r>
          </a:p>
          <a:p>
            <a:pPr lvl="2" eaLnBrk="1" hangingPunct="1"/>
            <a:r>
              <a:rPr lang="en-US" i="1" dirty="0" smtClean="0"/>
              <a:t>pointer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pointer to file</a:t>
            </a:r>
          </a:p>
          <a:p>
            <a:pPr lvl="2" eaLnBrk="1" hangingPunct="1"/>
            <a:r>
              <a:rPr lang="en-US" i="1" dirty="0" smtClean="0"/>
              <a:t>offset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file position pointer (0 is first location)</a:t>
            </a:r>
          </a:p>
          <a:p>
            <a:pPr lvl="2" eaLnBrk="1" hangingPunct="1"/>
            <a:r>
              <a:rPr lang="en-US" i="1" dirty="0" err="1" smtClean="0"/>
              <a:t>symbolic_constant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specifies where in file we are reading from</a:t>
            </a:r>
          </a:p>
          <a:p>
            <a:pPr lvl="2" eaLnBrk="1" hangingPunct="1"/>
            <a:r>
              <a:rPr lang="en-US" dirty="0" smtClean="0">
                <a:latin typeface="Lucida Console" pitchFamily="49" charset="0"/>
              </a:rPr>
              <a:t>SEEK_SET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seek starts at beginning of file</a:t>
            </a:r>
          </a:p>
          <a:p>
            <a:pPr lvl="2" eaLnBrk="1" hangingPunct="1"/>
            <a:r>
              <a:rPr lang="en-US" dirty="0" smtClean="0">
                <a:latin typeface="Lucida Console" pitchFamily="49" charset="0"/>
              </a:rPr>
              <a:t>SEEK_CUR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seek starts at current location in file</a:t>
            </a:r>
          </a:p>
          <a:p>
            <a:pPr lvl="2" eaLnBrk="1" hangingPunct="1"/>
            <a:r>
              <a:rPr lang="en-US" dirty="0" smtClean="0">
                <a:latin typeface="Lucida Console" pitchFamily="49" charset="0"/>
              </a:rPr>
              <a:t>SEEK_END</a:t>
            </a:r>
            <a:r>
              <a:rPr lang="en-US" dirty="0" smtClean="0"/>
              <a:t> </a:t>
            </a:r>
            <a:r>
              <a:rPr lang="en-US" dirty="0" smtClean="0">
                <a:cs typeface="Times New Roman" charset="0"/>
              </a:rPr>
              <a:t>–</a:t>
            </a:r>
            <a:r>
              <a:rPr lang="en-US" dirty="0" smtClean="0"/>
              <a:t> seek starts at end of file</a:t>
            </a:r>
          </a:p>
          <a:p>
            <a:pPr lvl="2"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858000" y="6324600"/>
            <a:ext cx="2133600" cy="365125"/>
          </a:xfrm>
        </p:spPr>
        <p:txBody>
          <a:bodyPr/>
          <a:lstStyle/>
          <a:p>
            <a:fld id="{F7B4F6C2-8708-4282-8E35-D88CC12300D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137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763</TotalTime>
  <Words>1565</Words>
  <Application>Microsoft Office PowerPoint</Application>
  <PresentationFormat>On-screen Show (4:3)</PresentationFormat>
  <Paragraphs>539</Paragraphs>
  <Slides>31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CSC141- Introduction to Computer Programming</vt:lpstr>
      <vt:lpstr>Slide 2</vt:lpstr>
      <vt:lpstr>Random-Access Files</vt:lpstr>
      <vt:lpstr>Creating a Randomly Accessed File</vt:lpstr>
      <vt:lpstr>Creating a Randomly Accessed File</vt:lpstr>
      <vt:lpstr>Creating a Randomly Accessed File</vt:lpstr>
      <vt:lpstr>Slide 7</vt:lpstr>
      <vt:lpstr>Slide 8</vt:lpstr>
      <vt:lpstr>Writing Data Randomly to a Randomly Accessed File</vt:lpstr>
      <vt:lpstr>Slide 10</vt:lpstr>
      <vt:lpstr>Slide 11</vt:lpstr>
      <vt:lpstr>Slide 12</vt:lpstr>
      <vt:lpstr>Slide 13</vt:lpstr>
      <vt:lpstr>Writing Data Randomly to a Randomly Accessed File</vt:lpstr>
      <vt:lpstr>Reading Data Randomly from a Randomly Accessed File</vt:lpstr>
      <vt:lpstr>Slide 16</vt:lpstr>
      <vt:lpstr>Slide 17</vt:lpstr>
      <vt:lpstr>Slide 18</vt:lpstr>
      <vt:lpstr>Case Study: A Transaction Processing Program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CSC141- Introduction to Computer Programming</dc:title>
  <dc:creator>Home</dc:creator>
  <cp:lastModifiedBy>NTS</cp:lastModifiedBy>
  <cp:revision>41</cp:revision>
  <dcterms:created xsi:type="dcterms:W3CDTF">2012-06-25T14:07:38Z</dcterms:created>
  <dcterms:modified xsi:type="dcterms:W3CDTF">2012-06-29T14:34:59Z</dcterms:modified>
</cp:coreProperties>
</file>