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8"/>
  </p:notesMasterIdLst>
  <p:sldIdLst>
    <p:sldId id="291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48" r:id="rId70"/>
    <p:sldId id="349" r:id="rId71"/>
    <p:sldId id="350" r:id="rId72"/>
    <p:sldId id="351" r:id="rId73"/>
    <p:sldId id="352" r:id="rId74"/>
    <p:sldId id="353" r:id="rId75"/>
    <p:sldId id="354" r:id="rId76"/>
    <p:sldId id="355" r:id="rId77"/>
    <p:sldId id="374" r:id="rId78"/>
    <p:sldId id="356" r:id="rId79"/>
    <p:sldId id="357" r:id="rId80"/>
    <p:sldId id="375" r:id="rId81"/>
    <p:sldId id="358" r:id="rId82"/>
    <p:sldId id="359" r:id="rId83"/>
    <p:sldId id="360" r:id="rId84"/>
    <p:sldId id="361" r:id="rId85"/>
    <p:sldId id="362" r:id="rId86"/>
    <p:sldId id="363" r:id="rId87"/>
    <p:sldId id="364" r:id="rId88"/>
    <p:sldId id="365" r:id="rId89"/>
    <p:sldId id="366" r:id="rId90"/>
    <p:sldId id="367" r:id="rId91"/>
    <p:sldId id="368" r:id="rId92"/>
    <p:sldId id="369" r:id="rId93"/>
    <p:sldId id="370" r:id="rId94"/>
    <p:sldId id="371" r:id="rId95"/>
    <p:sldId id="372" r:id="rId96"/>
    <p:sldId id="373" r:id="rId9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8704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5400000">
            <a:off x="6929438" y="76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04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6200000">
            <a:off x="6929438" y="457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0" y="762000"/>
            <a:ext cx="22860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 userDrawn="1"/>
        </p:nvSpPr>
        <p:spPr bwMode="auto">
          <a:xfrm>
            <a:off x="0" y="6400800"/>
            <a:ext cx="662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>
                <a:solidFill>
                  <a:schemeClr val="tx1"/>
                </a:solidFill>
              </a:rPr>
              <a:t>© Copyright 1992–2004 by Deitel &amp; Associates, Inc. and Pearson Education Inc. All Rights Reserved</a:t>
            </a:r>
            <a:r>
              <a:rPr lang="en-US">
                <a:solidFill>
                  <a:schemeClr val="tx1"/>
                </a:solidFill>
                <a:latin typeface="AvantGarde" pitchFamily="34" charset="0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149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 b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722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4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5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6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7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0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1.v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3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4.v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4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5.v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Lecture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lides: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</a:rPr>
              <a:t>C How to Program by Paul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&amp; Harvey </a:t>
            </a:r>
            <a:r>
              <a:rPr lang="en-US" sz="2000" dirty="0" err="1">
                <a:solidFill>
                  <a:srgbClr val="0000FF"/>
                </a:solidFill>
              </a:rPr>
              <a:t>Deital</a:t>
            </a:r>
            <a:r>
              <a:rPr lang="en-US" sz="2000" dirty="0">
                <a:solidFill>
                  <a:srgbClr val="0000FF"/>
                </a:solidFill>
              </a:rPr>
              <a:t> 6Ed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  <a:endParaRPr lang="en-US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://www.deitel.com/Books/C/CHowtoProgram7e/tabid/3635/Default.aspx</a:t>
            </a:r>
            <a:endParaRPr lang="en-US" sz="1800" b="1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00050" lvl="1" indent="0">
              <a:buNone/>
            </a:pPr>
            <a:r>
              <a:rPr lang="en-US" sz="2800" dirty="0"/>
              <a:t>(</a:t>
            </a:r>
            <a:r>
              <a:rPr lang="en-US" sz="2800" i="1" dirty="0"/>
              <a:t>&lt;type&gt;</a:t>
            </a:r>
            <a:r>
              <a:rPr lang="en-US" sz="2800" dirty="0"/>
              <a:t>)&lt;value</a:t>
            </a:r>
            <a:r>
              <a:rPr lang="en-US" sz="2800" dirty="0" smtClean="0"/>
              <a:t>&gt;</a:t>
            </a:r>
          </a:p>
          <a:p>
            <a:pPr marL="400050" lvl="1" indent="0">
              <a:buNone/>
            </a:pPr>
            <a:endParaRPr lang="en-US" sz="2800" dirty="0"/>
          </a:p>
          <a:p>
            <a:pPr marL="457200" indent="-457200"/>
            <a:r>
              <a:rPr lang="en-US" dirty="0" smtClean="0"/>
              <a:t>Example:</a:t>
            </a:r>
          </a:p>
          <a:p>
            <a:pPr marL="400050" lvl="1" indent="0">
              <a:buNone/>
            </a:pPr>
            <a:r>
              <a:rPr lang="en-US" sz="2800" dirty="0" err="1"/>
              <a:t>d</a:t>
            </a:r>
            <a:r>
              <a:rPr lang="en-US" sz="2800" dirty="0" err="1" smtClean="0"/>
              <a:t>ouble_result</a:t>
            </a:r>
            <a:r>
              <a:rPr lang="en-US" sz="2800" dirty="0" smtClean="0"/>
              <a:t> </a:t>
            </a:r>
            <a:r>
              <a:rPr lang="en-US" sz="2800" dirty="0"/>
              <a:t>= (double)4/5;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Type Casting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0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 smtClean="0">
                <a:solidFill>
                  <a:srgbClr val="0000FF"/>
                </a:solidFill>
                <a:latin typeface="Arial" charset="0"/>
              </a:rPr>
              <a:t>Example Program</a:t>
            </a:r>
            <a:endParaRPr lang="en-US" sz="2800" kern="12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 marL="400050" lvl="1" indent="0">
              <a:buNone/>
            </a:pPr>
            <a:r>
              <a:rPr lang="en-US" sz="2400" dirty="0"/>
              <a:t>#include&lt;</a:t>
            </a:r>
            <a:r>
              <a:rPr lang="en-US" sz="2400" dirty="0" err="1"/>
              <a:t>stdio.h</a:t>
            </a:r>
            <a:r>
              <a:rPr lang="en-US" sz="2400" dirty="0"/>
              <a:t>&gt;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main(void</a:t>
            </a:r>
            <a:r>
              <a:rPr lang="en-US" sz="2400" dirty="0" smtClean="0"/>
              <a:t>)</a:t>
            </a:r>
          </a:p>
          <a:p>
            <a:pPr marL="400050" lvl="1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{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a=5,b=8;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smtClean="0"/>
              <a:t>float </a:t>
            </a:r>
            <a:r>
              <a:rPr lang="en-US" sz="2400" dirty="0"/>
              <a:t>c = 0, d = 0;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smtClean="0"/>
              <a:t>c </a:t>
            </a:r>
            <a:r>
              <a:rPr lang="en-US" sz="2400" dirty="0"/>
              <a:t>= a/b;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err="1" smtClean="0"/>
              <a:t>printf</a:t>
            </a:r>
            <a:r>
              <a:rPr lang="en-US" sz="2400" dirty="0"/>
              <a:t>("\n [%f] \</a:t>
            </a:r>
            <a:r>
              <a:rPr lang="en-US" sz="2400" dirty="0" err="1"/>
              <a:t>n",c</a:t>
            </a:r>
            <a:r>
              <a:rPr lang="en-US" sz="2400" dirty="0"/>
              <a:t>);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smtClean="0"/>
              <a:t>d </a:t>
            </a:r>
            <a:r>
              <a:rPr lang="en-US" sz="2400" dirty="0"/>
              <a:t>= (float)a/(float)b;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err="1" smtClean="0"/>
              <a:t>printf</a:t>
            </a:r>
            <a:r>
              <a:rPr lang="en-US" sz="2400" dirty="0"/>
              <a:t>("\n [%f] \</a:t>
            </a:r>
            <a:r>
              <a:rPr lang="en-US" sz="2400" dirty="0" err="1"/>
              <a:t>n",d</a:t>
            </a:r>
            <a:r>
              <a:rPr lang="en-US" sz="2400" dirty="0"/>
              <a:t>); </a:t>
            </a:r>
            <a:endParaRPr lang="en-US" sz="2400" dirty="0" smtClean="0"/>
          </a:p>
          <a:p>
            <a:pPr marL="800100" lvl="2" indent="0">
              <a:buNone/>
            </a:pPr>
            <a:r>
              <a:rPr lang="en-US" sz="2400" dirty="0" smtClean="0"/>
              <a:t>return </a:t>
            </a:r>
            <a:r>
              <a:rPr lang="en-US" sz="2400" dirty="0"/>
              <a:t>0;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737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[0.000000]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[0.625000]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1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7772400" cy="19812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I/O streams : Chapter 21</a:t>
            </a:r>
            <a:b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How to Program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Deital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Deital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4/e</a:t>
            </a:r>
            <a:endParaRPr lang="en-US" sz="3200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04800"/>
          </a:xfrm>
        </p:spPr>
        <p:txBody>
          <a:bodyPr/>
          <a:lstStyle/>
          <a:p>
            <a:fld id="{3769658A-796E-4CBE-ADEF-0F217048B4A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73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Streams</a:t>
            </a:r>
            <a:endParaRPr lang="en-US" sz="2800" dirty="0"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800" dirty="0"/>
              <a:t>Stream</a:t>
            </a:r>
            <a:endParaRPr lang="en-US" sz="2800" i="1" dirty="0"/>
          </a:p>
          <a:p>
            <a:pPr lvl="1"/>
            <a:r>
              <a:rPr lang="en-US" sz="2400" dirty="0"/>
              <a:t>A transfer of information in the form of a sequence of </a:t>
            </a:r>
            <a:r>
              <a:rPr lang="en-US" sz="2400" dirty="0" smtClean="0"/>
              <a:t>bytes</a:t>
            </a:r>
            <a:endParaRPr lang="en-US" sz="2000" dirty="0"/>
          </a:p>
          <a:p>
            <a:r>
              <a:rPr lang="en-US" sz="2800" dirty="0"/>
              <a:t>I/O Operations:</a:t>
            </a:r>
          </a:p>
          <a:p>
            <a:pPr lvl="1"/>
            <a:r>
              <a:rPr lang="en-US" sz="2400" dirty="0"/>
              <a:t>Input:  A stream that flows from an input device ( i.e.: keyboard, disk drive, network connection) to main memory</a:t>
            </a:r>
          </a:p>
          <a:p>
            <a:pPr lvl="1"/>
            <a:r>
              <a:rPr lang="en-US" sz="2400" dirty="0"/>
              <a:t>Output: A stream that flows from main memory to an output device ( i.e.: screen, printer, disk drive, network connection)</a:t>
            </a:r>
            <a:r>
              <a:rPr lang="en-US" sz="2000" dirty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635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Streams</a:t>
            </a:r>
            <a:endParaRPr lang="en-US" sz="2800" dirty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800" dirty="0"/>
              <a:t>I/O operations are a bottleneck</a:t>
            </a:r>
          </a:p>
          <a:p>
            <a:pPr lvl="1"/>
            <a:r>
              <a:rPr lang="en-US" sz="2000"/>
              <a:t>The time for a stream to flow is many times larger than the time it takes the CPU to process the data in the </a:t>
            </a:r>
            <a:r>
              <a:rPr lang="en-US" sz="2000" smtClean="0"/>
              <a:t>stream</a:t>
            </a:r>
            <a:endParaRPr lang="en-US" sz="2000"/>
          </a:p>
          <a:p>
            <a:r>
              <a:rPr lang="en-US" sz="2800" dirty="0"/>
              <a:t>Low-level I/O</a:t>
            </a:r>
          </a:p>
          <a:p>
            <a:pPr lvl="1"/>
            <a:r>
              <a:rPr lang="en-US" sz="2000" dirty="0"/>
              <a:t>Unformatted</a:t>
            </a:r>
          </a:p>
          <a:p>
            <a:pPr lvl="1"/>
            <a:r>
              <a:rPr lang="en-US" sz="2000" dirty="0"/>
              <a:t>Individual byte unit of interest</a:t>
            </a:r>
          </a:p>
          <a:p>
            <a:pPr lvl="1"/>
            <a:r>
              <a:rPr lang="en-US" sz="2000" dirty="0"/>
              <a:t>High speed, high volume, but inconvenient for people</a:t>
            </a:r>
          </a:p>
          <a:p>
            <a:r>
              <a:rPr lang="en-US" sz="2800" dirty="0"/>
              <a:t>High-level I/O</a:t>
            </a:r>
          </a:p>
          <a:p>
            <a:pPr lvl="1"/>
            <a:r>
              <a:rPr lang="en-US" sz="2000" dirty="0"/>
              <a:t>Formatted</a:t>
            </a:r>
          </a:p>
          <a:p>
            <a:pPr lvl="1"/>
            <a:r>
              <a:rPr lang="en-US" sz="2000" dirty="0"/>
              <a:t>Bytes grouped into meaningful units: integers, characters, etc.</a:t>
            </a:r>
          </a:p>
          <a:p>
            <a:pPr lvl="1"/>
            <a:r>
              <a:rPr lang="en-US" sz="2000" dirty="0"/>
              <a:t>Good for all I/O except high-volume file processing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25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Arial" charset="0"/>
              </a:rPr>
              <a:t>Iostream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Library Header Files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>
                <a:latin typeface="Lucida Console" pitchFamily="49" charset="0"/>
              </a:rPr>
              <a:t>iostream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/>
              <a:t>library:</a:t>
            </a:r>
          </a:p>
          <a:p>
            <a:pPr lvl="1"/>
            <a:r>
              <a:rPr lang="en-US" sz="2200">
                <a:latin typeface="Lucida Console" pitchFamily="49" charset="0"/>
              </a:rPr>
              <a:t>&lt;iostream.h&gt;</a:t>
            </a:r>
            <a:r>
              <a:rPr lang="en-US" sz="2400"/>
              <a:t>: Contains </a:t>
            </a:r>
            <a:r>
              <a:rPr lang="en-US" sz="2200">
                <a:latin typeface="Lucida Console" pitchFamily="49" charset="0"/>
              </a:rPr>
              <a:t>cin</a:t>
            </a:r>
            <a:r>
              <a:rPr lang="en-US" sz="2400"/>
              <a:t>, </a:t>
            </a:r>
            <a:r>
              <a:rPr lang="en-US" sz="2200">
                <a:latin typeface="Lucida Console" pitchFamily="49" charset="0"/>
              </a:rPr>
              <a:t>cout</a:t>
            </a:r>
            <a:r>
              <a:rPr lang="en-US" sz="2400"/>
              <a:t>, </a:t>
            </a:r>
            <a:r>
              <a:rPr lang="en-US" sz="2200">
                <a:latin typeface="Lucida Console" pitchFamily="49" charset="0"/>
              </a:rPr>
              <a:t>cerr</a:t>
            </a:r>
            <a:r>
              <a:rPr lang="en-US" sz="2400"/>
              <a:t> and </a:t>
            </a:r>
            <a:r>
              <a:rPr lang="en-US" sz="2200">
                <a:latin typeface="Lucida Console" pitchFamily="49" charset="0"/>
              </a:rPr>
              <a:t>clog</a:t>
            </a:r>
            <a:r>
              <a:rPr lang="en-US" sz="2400"/>
              <a:t> objects</a:t>
            </a:r>
          </a:p>
          <a:p>
            <a:pPr lvl="1"/>
            <a:r>
              <a:rPr lang="en-US" sz="2200">
                <a:latin typeface="Lucida Console" pitchFamily="49" charset="0"/>
              </a:rPr>
              <a:t>&lt;iomanip.h&gt;</a:t>
            </a:r>
            <a:r>
              <a:rPr lang="en-US" sz="2400"/>
              <a:t>: Contains </a:t>
            </a:r>
            <a:r>
              <a:rPr lang="en-US" sz="2400" i="1"/>
              <a:t>parameterized stream manipulators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082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 err="1">
                <a:latin typeface="Arial" charset="0"/>
              </a:rPr>
              <a:t>Input/Output</a:t>
            </a:r>
            <a:r>
              <a:rPr lang="en-US" sz="2800" dirty="0">
                <a:latin typeface="Arial" charset="0"/>
              </a:rPr>
              <a:t> Classes and Objects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 dirty="0" err="1">
                <a:latin typeface="Lucida Console" pitchFamily="49" charset="0"/>
              </a:rPr>
              <a:t>ios</a:t>
            </a:r>
            <a:r>
              <a:rPr lang="en-US" sz="2800" dirty="0"/>
              <a:t>:</a:t>
            </a:r>
          </a:p>
          <a:p>
            <a:pPr lvl="1"/>
            <a:r>
              <a:rPr lang="en-US" sz="2200" dirty="0" err="1">
                <a:latin typeface="Lucida Console" pitchFamily="49" charset="0"/>
              </a:rPr>
              <a:t>istream</a:t>
            </a:r>
            <a:r>
              <a:rPr lang="en-US" sz="2400" dirty="0"/>
              <a:t> and </a:t>
            </a:r>
            <a:r>
              <a:rPr lang="en-US" sz="2200" dirty="0" err="1">
                <a:latin typeface="Lucida Console" pitchFamily="49" charset="0"/>
              </a:rPr>
              <a:t>ostream</a:t>
            </a:r>
            <a:r>
              <a:rPr lang="en-US" sz="2400" dirty="0"/>
              <a:t> inherit from </a:t>
            </a:r>
            <a:r>
              <a:rPr lang="en-US" sz="2200" dirty="0" err="1">
                <a:latin typeface="Lucida Console" pitchFamily="49" charset="0"/>
              </a:rPr>
              <a:t>ios</a:t>
            </a:r>
            <a:endParaRPr lang="en-US" sz="2200" dirty="0">
              <a:latin typeface="Lucida Console" pitchFamily="49" charset="0"/>
            </a:endParaRPr>
          </a:p>
          <a:p>
            <a:pPr lvl="2"/>
            <a:r>
              <a:rPr lang="en-US" sz="1800" dirty="0" err="1">
                <a:latin typeface="Lucida Console" pitchFamily="49" charset="0"/>
              </a:rPr>
              <a:t>iostream</a:t>
            </a:r>
            <a:r>
              <a:rPr lang="en-US" sz="2000" dirty="0"/>
              <a:t> inherits from </a:t>
            </a:r>
            <a:r>
              <a:rPr lang="en-US" sz="1800" dirty="0" err="1">
                <a:latin typeface="Lucida Console" pitchFamily="49" charset="0"/>
              </a:rPr>
              <a:t>istream</a:t>
            </a:r>
            <a:r>
              <a:rPr lang="en-US" sz="2000" dirty="0"/>
              <a:t> and </a:t>
            </a:r>
            <a:r>
              <a:rPr lang="en-US" sz="1800" dirty="0" err="1">
                <a:latin typeface="Lucida Console" pitchFamily="49" charset="0"/>
              </a:rPr>
              <a:t>ostream</a:t>
            </a:r>
            <a:r>
              <a:rPr lang="en-US" sz="2000" dirty="0"/>
              <a:t>.</a:t>
            </a:r>
            <a:endParaRPr lang="en-US" dirty="0"/>
          </a:p>
          <a:p>
            <a:r>
              <a:rPr lang="en-US" sz="2600" dirty="0">
                <a:latin typeface="Lucida Console" pitchFamily="49" charset="0"/>
              </a:rPr>
              <a:t>&lt;&lt;</a:t>
            </a:r>
            <a:r>
              <a:rPr lang="en-US" sz="2800" dirty="0"/>
              <a:t> (left-shift operator)</a:t>
            </a:r>
          </a:p>
          <a:p>
            <a:pPr lvl="1"/>
            <a:r>
              <a:rPr lang="en-US" sz="2000" dirty="0"/>
              <a:t>Overloaded as </a:t>
            </a:r>
            <a:r>
              <a:rPr lang="en-US" sz="2000" i="1" dirty="0"/>
              <a:t>stream insertion operator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600" dirty="0">
                <a:latin typeface="Lucida Console" pitchFamily="49" charset="0"/>
              </a:rPr>
              <a:t>&gt;&gt;</a:t>
            </a:r>
            <a:r>
              <a:rPr lang="en-US" sz="2800" dirty="0"/>
              <a:t> (right-shift operator)</a:t>
            </a:r>
            <a:r>
              <a:rPr lang="en-US" sz="3200" dirty="0"/>
              <a:t> </a:t>
            </a:r>
          </a:p>
          <a:p>
            <a:pPr lvl="1"/>
            <a:r>
              <a:rPr lang="en-US" sz="2000" dirty="0"/>
              <a:t>Overloaded as </a:t>
            </a:r>
            <a:r>
              <a:rPr lang="en-US" sz="2000" i="1" dirty="0"/>
              <a:t>stream extraction operator</a:t>
            </a:r>
          </a:p>
          <a:p>
            <a:pPr lvl="1"/>
            <a:r>
              <a:rPr lang="en-US" sz="2000" dirty="0"/>
              <a:t>Both operators used with </a:t>
            </a:r>
            <a:r>
              <a:rPr lang="en-US" sz="1800" dirty="0" err="1">
                <a:latin typeface="Lucida Console" pitchFamily="49" charset="0"/>
              </a:rPr>
              <a:t>cin</a:t>
            </a:r>
            <a:r>
              <a:rPr lang="en-US" sz="2000" dirty="0"/>
              <a:t>, </a:t>
            </a:r>
            <a:r>
              <a:rPr lang="en-US" sz="1800" dirty="0" err="1">
                <a:latin typeface="Lucida Console" pitchFamily="49" charset="0"/>
              </a:rPr>
              <a:t>cout</a:t>
            </a:r>
            <a:r>
              <a:rPr lang="en-US" sz="2000" dirty="0"/>
              <a:t>, </a:t>
            </a:r>
            <a:r>
              <a:rPr lang="en-US" sz="1800" dirty="0" err="1">
                <a:latin typeface="Lucida Console" pitchFamily="49" charset="0"/>
              </a:rPr>
              <a:t>cerr</a:t>
            </a:r>
            <a:r>
              <a:rPr lang="en-US" sz="2000" dirty="0"/>
              <a:t>, </a:t>
            </a:r>
            <a:r>
              <a:rPr lang="en-US" sz="1800" dirty="0">
                <a:latin typeface="Lucida Console" pitchFamily="49" charset="0"/>
              </a:rPr>
              <a:t>clog</a:t>
            </a:r>
            <a:r>
              <a:rPr lang="en-US" sz="2000" dirty="0"/>
              <a:t>, and with user-defined stream objects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996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Stream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Input/Output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Classes and Objects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914400" y="1981200"/>
            <a:ext cx="64770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264025" y="2365375"/>
            <a:ext cx="612775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ios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952875" y="4716463"/>
            <a:ext cx="1152525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iostream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6096000" y="35052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ostream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2057400" y="3505200"/>
            <a:ext cx="121602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istream</a:t>
            </a:r>
          </a:p>
        </p:txBody>
      </p:sp>
      <p:sp>
        <p:nvSpPr>
          <p:cNvPr id="92171" name="Freeform 11"/>
          <p:cNvSpPr>
            <a:spLocks/>
          </p:cNvSpPr>
          <p:nvPr/>
        </p:nvSpPr>
        <p:spPr bwMode="auto">
          <a:xfrm>
            <a:off x="2609850" y="2679700"/>
            <a:ext cx="3700463" cy="673100"/>
          </a:xfrm>
          <a:custGeom>
            <a:avLst/>
            <a:gdLst>
              <a:gd name="T0" fmla="*/ 19986 w 20000"/>
              <a:gd name="T1" fmla="*/ 19944 h 20000"/>
              <a:gd name="T2" fmla="*/ 9986 w 20000"/>
              <a:gd name="T3" fmla="*/ 0 h 20000"/>
              <a:gd name="T4" fmla="*/ 0 w 20000"/>
              <a:gd name="T5" fmla="*/ 19944 h 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00" h="20000">
                <a:moveTo>
                  <a:pt x="19986" y="19944"/>
                </a:moveTo>
                <a:lnTo>
                  <a:pt x="9986" y="0"/>
                </a:lnTo>
                <a:lnTo>
                  <a:pt x="0" y="19944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Freeform 12"/>
          <p:cNvSpPr>
            <a:spLocks/>
          </p:cNvSpPr>
          <p:nvPr/>
        </p:nvSpPr>
        <p:spPr bwMode="auto">
          <a:xfrm>
            <a:off x="2609850" y="3894138"/>
            <a:ext cx="3700463" cy="671512"/>
          </a:xfrm>
          <a:custGeom>
            <a:avLst/>
            <a:gdLst>
              <a:gd name="T0" fmla="*/ 19986 w 20000"/>
              <a:gd name="T1" fmla="*/ 0 h 20000"/>
              <a:gd name="T2" fmla="*/ 9986 w 20000"/>
              <a:gd name="T3" fmla="*/ 19944 h 20000"/>
              <a:gd name="T4" fmla="*/ 0 w 20000"/>
              <a:gd name="T5" fmla="*/ 0 h 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00" h="20000">
                <a:moveTo>
                  <a:pt x="19986" y="0"/>
                </a:moveTo>
                <a:lnTo>
                  <a:pt x="9986" y="1994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990600" y="1447800"/>
            <a:ext cx="678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Figure 21.1   Portion of the stream I/O class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53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 err="1">
                <a:latin typeface="Arial" charset="0"/>
              </a:rPr>
              <a:t>Input/Output</a:t>
            </a:r>
            <a:r>
              <a:rPr lang="en-US" sz="2800" dirty="0">
                <a:latin typeface="Arial" charset="0"/>
              </a:rPr>
              <a:t> Classes and Objects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>
                <a:latin typeface="Lucida Console" pitchFamily="49" charset="0"/>
              </a:rPr>
              <a:t>istream</a:t>
            </a:r>
            <a:r>
              <a:rPr lang="en-US" sz="3200"/>
              <a:t>: input streams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600" b="1">
                <a:latin typeface="Lucida Console" pitchFamily="49" charset="0"/>
              </a:rPr>
              <a:t>	</a:t>
            </a:r>
            <a:r>
              <a:rPr lang="en-US" sz="2600">
                <a:latin typeface="Lucida Console" pitchFamily="49" charset="0"/>
              </a:rPr>
              <a:t>cin &gt;&gt; grade;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Lucida Console" pitchFamily="49" charset="0"/>
              </a:rPr>
              <a:t>cin</a:t>
            </a:r>
            <a:r>
              <a:rPr lang="en-US"/>
              <a:t> knows what type of data is to be assigned to </a:t>
            </a:r>
            <a:r>
              <a:rPr lang="en-US" sz="2000">
                <a:latin typeface="Lucida Console" pitchFamily="49" charset="0"/>
              </a:rPr>
              <a:t>grade</a:t>
            </a:r>
            <a:r>
              <a:rPr lang="en-US"/>
              <a:t> (based on the type of </a:t>
            </a:r>
            <a:r>
              <a:rPr lang="en-US" sz="2000">
                <a:latin typeface="Lucida Console" pitchFamily="49" charset="0"/>
              </a:rPr>
              <a:t>grade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</a:pPr>
            <a:r>
              <a:rPr lang="en-US" sz="3000">
                <a:latin typeface="Lucida Console" pitchFamily="49" charset="0"/>
              </a:rPr>
              <a:t>ostream</a:t>
            </a:r>
            <a:r>
              <a:rPr lang="en-US" sz="3200"/>
              <a:t>: output streams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Lucida Console" pitchFamily="49" charset="0"/>
              </a:rPr>
              <a:t>cout &lt;&lt; grade;</a:t>
            </a:r>
          </a:p>
          <a:p>
            <a:pPr lvl="2"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cout</a:t>
            </a:r>
            <a:r>
              <a:rPr lang="en-US"/>
              <a:t> knows the type of data to output</a:t>
            </a:r>
            <a:endParaRPr lang="en-US" b="1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600">
                <a:latin typeface="Lucida Console" pitchFamily="49" charset="0"/>
              </a:rPr>
              <a:t>cerr &lt;&lt; errorMessage;</a:t>
            </a:r>
          </a:p>
          <a:p>
            <a:pPr lvl="2">
              <a:lnSpc>
                <a:spcPct val="90000"/>
              </a:lnSpc>
            </a:pPr>
            <a:r>
              <a:rPr lang="en-US"/>
              <a:t>Unbuffered - prints </a:t>
            </a:r>
            <a:r>
              <a:rPr lang="en-US" sz="2200">
                <a:latin typeface="Lucida Console" pitchFamily="49" charset="0"/>
              </a:rPr>
              <a:t>errorMessage</a:t>
            </a:r>
            <a:r>
              <a:rPr lang="en-US"/>
              <a:t> immediately.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Lucida Console" pitchFamily="49" charset="0"/>
              </a:rPr>
              <a:t>clog &lt;&lt; errorMessage;</a:t>
            </a:r>
          </a:p>
          <a:p>
            <a:pPr lvl="2">
              <a:lnSpc>
                <a:spcPct val="90000"/>
              </a:lnSpc>
            </a:pPr>
            <a:r>
              <a:rPr lang="en-US"/>
              <a:t>Buffered - prints </a:t>
            </a:r>
            <a:r>
              <a:rPr lang="en-US" sz="2200">
                <a:latin typeface="Lucida Console" pitchFamily="49" charset="0"/>
              </a:rPr>
              <a:t>errorMessage</a:t>
            </a:r>
            <a:r>
              <a:rPr lang="en-US"/>
              <a:t> as soon as output buffer is full or flushed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53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438400"/>
            <a:ext cx="5715000" cy="14478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Revisit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Data Representations in C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04800"/>
          </a:xfrm>
        </p:spPr>
        <p:txBody>
          <a:bodyPr/>
          <a:lstStyle/>
          <a:p>
            <a:fld id="{3769658A-796E-4CBE-ADEF-0F217048B4A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62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Stream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Input/Output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 Classes and Objects</a:t>
            </a: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914400" y="1981200"/>
            <a:ext cx="6477000" cy="332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095375" y="1447800"/>
            <a:ext cx="7010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/>
              <a:t>Figure </a:t>
            </a:r>
            <a:r>
              <a:rPr lang="en-US" sz="1600">
                <a:solidFill>
                  <a:schemeClr val="tx1"/>
                </a:solidFill>
              </a:rPr>
              <a:t>21.2   Portion of stream-I/O class hierarchy with key file-processing classes.</a:t>
            </a:r>
          </a:p>
        </p:txBody>
      </p:sp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914400" y="2259013"/>
            <a:ext cx="76200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4540250" y="2438400"/>
            <a:ext cx="5651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ios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4251325" y="4295775"/>
            <a:ext cx="1387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iostream</a:t>
            </a: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5710238" y="3381375"/>
            <a:ext cx="122396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ostream</a:t>
            </a:r>
          </a:p>
        </p:txBody>
      </p:sp>
      <p:sp>
        <p:nvSpPr>
          <p:cNvPr id="93202" name="Rectangle 18"/>
          <p:cNvSpPr>
            <a:spLocks noChangeArrowheads="1"/>
          </p:cNvSpPr>
          <p:nvPr/>
        </p:nvSpPr>
        <p:spPr bwMode="auto">
          <a:xfrm>
            <a:off x="2890838" y="3352800"/>
            <a:ext cx="122396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istream</a:t>
            </a:r>
          </a:p>
        </p:txBody>
      </p:sp>
      <p:sp>
        <p:nvSpPr>
          <p:cNvPr id="93203" name="Freeform 19"/>
          <p:cNvSpPr>
            <a:spLocks/>
          </p:cNvSpPr>
          <p:nvPr/>
        </p:nvSpPr>
        <p:spPr bwMode="auto">
          <a:xfrm>
            <a:off x="3489325" y="2651125"/>
            <a:ext cx="2471738" cy="525463"/>
          </a:xfrm>
          <a:custGeom>
            <a:avLst/>
            <a:gdLst>
              <a:gd name="T0" fmla="*/ 19986 w 20000"/>
              <a:gd name="T1" fmla="*/ 19944 h 20000"/>
              <a:gd name="T2" fmla="*/ 9986 w 20000"/>
              <a:gd name="T3" fmla="*/ 0 h 20000"/>
              <a:gd name="T4" fmla="*/ 0 w 20000"/>
              <a:gd name="T5" fmla="*/ 19944 h 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00" h="20000">
                <a:moveTo>
                  <a:pt x="19986" y="19944"/>
                </a:moveTo>
                <a:lnTo>
                  <a:pt x="9986" y="0"/>
                </a:lnTo>
                <a:lnTo>
                  <a:pt x="0" y="19944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Freeform 21"/>
          <p:cNvSpPr>
            <a:spLocks/>
          </p:cNvSpPr>
          <p:nvPr/>
        </p:nvSpPr>
        <p:spPr bwMode="auto">
          <a:xfrm>
            <a:off x="3487738" y="3600450"/>
            <a:ext cx="2470150" cy="525463"/>
          </a:xfrm>
          <a:custGeom>
            <a:avLst/>
            <a:gdLst>
              <a:gd name="T0" fmla="*/ 19986 w 20000"/>
              <a:gd name="T1" fmla="*/ 0 h 20000"/>
              <a:gd name="T2" fmla="*/ 9986 w 20000"/>
              <a:gd name="T3" fmla="*/ 19944 h 20000"/>
              <a:gd name="T4" fmla="*/ 0 w 20000"/>
              <a:gd name="T5" fmla="*/ 0 h 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00" h="20000">
                <a:moveTo>
                  <a:pt x="19986" y="0"/>
                </a:moveTo>
                <a:lnTo>
                  <a:pt x="9986" y="19944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6" name="Freeform 22"/>
          <p:cNvSpPr>
            <a:spLocks/>
          </p:cNvSpPr>
          <p:nvPr/>
        </p:nvSpPr>
        <p:spPr bwMode="auto">
          <a:xfrm>
            <a:off x="1946275" y="3600450"/>
            <a:ext cx="1235075" cy="525463"/>
          </a:xfrm>
          <a:custGeom>
            <a:avLst/>
            <a:gdLst>
              <a:gd name="T0" fmla="*/ 19972 w 20000"/>
              <a:gd name="T1" fmla="*/ 0 h 20000"/>
              <a:gd name="T2" fmla="*/ 0 w 20000"/>
              <a:gd name="T3" fmla="*/ 19944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19972" y="0"/>
                </a:moveTo>
                <a:lnTo>
                  <a:pt x="0" y="19944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Freeform 23"/>
          <p:cNvSpPr>
            <a:spLocks/>
          </p:cNvSpPr>
          <p:nvPr/>
        </p:nvSpPr>
        <p:spPr bwMode="auto">
          <a:xfrm>
            <a:off x="6269038" y="3600450"/>
            <a:ext cx="1235075" cy="525463"/>
          </a:xfrm>
          <a:custGeom>
            <a:avLst/>
            <a:gdLst>
              <a:gd name="T0" fmla="*/ 0 w 20000"/>
              <a:gd name="T1" fmla="*/ 0 h 20000"/>
              <a:gd name="T2" fmla="*/ 19972 w 20000"/>
              <a:gd name="T3" fmla="*/ 19944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19972" y="19944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8" name="Freeform 24"/>
          <p:cNvSpPr>
            <a:spLocks/>
          </p:cNvSpPr>
          <p:nvPr/>
        </p:nvSpPr>
        <p:spPr bwMode="auto">
          <a:xfrm>
            <a:off x="4724400" y="4549775"/>
            <a:ext cx="0" cy="525463"/>
          </a:xfrm>
          <a:custGeom>
            <a:avLst/>
            <a:gdLst>
              <a:gd name="T0" fmla="*/ 0 w 20000"/>
              <a:gd name="T1" fmla="*/ 19944 h 20000"/>
              <a:gd name="T2" fmla="*/ 0 w 20000"/>
              <a:gd name="T3" fmla="*/ 0 h 200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000" h="20000">
                <a:moveTo>
                  <a:pt x="0" y="19944"/>
                </a:moveTo>
                <a:lnTo>
                  <a:pt x="0" y="0"/>
                </a:lnTo>
              </a:path>
            </a:pathLst>
          </a:cu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4340225" y="5210175"/>
            <a:ext cx="12223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fstream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7070725" y="4219575"/>
            <a:ext cx="1387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ofstream</a:t>
            </a:r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1431925" y="4295775"/>
            <a:ext cx="13874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64000"/>
              </a:lnSpc>
              <a:spcBef>
                <a:spcPct val="0"/>
              </a:spcBef>
            </a:pPr>
            <a:r>
              <a:rPr lang="en-US" sz="1600" noProof="1">
                <a:latin typeface="Lucida Console" pitchFamily="49" charset="0"/>
              </a:rPr>
              <a:t>ifstream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595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Output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Courier New" pitchFamily="49" charset="0"/>
            </a:endParaRPr>
          </a:p>
          <a:p>
            <a:r>
              <a:rPr lang="en-US" sz="2600" dirty="0" err="1">
                <a:latin typeface="Lucida Console" pitchFamily="49" charset="0"/>
              </a:rPr>
              <a:t>ostream</a:t>
            </a:r>
            <a:r>
              <a:rPr lang="en-US" sz="2800" dirty="0"/>
              <a:t>: performs formatted and unformatted output</a:t>
            </a:r>
          </a:p>
          <a:p>
            <a:pPr lvl="1"/>
            <a:r>
              <a:rPr lang="en-US" sz="2000" dirty="0"/>
              <a:t>Uses 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put</a:t>
            </a:r>
            <a:r>
              <a:rPr lang="en-US" sz="2000" dirty="0"/>
              <a:t> for </a:t>
            </a:r>
            <a:r>
              <a:rPr lang="en-US" sz="2000" dirty="0" smtClean="0"/>
              <a:t>formatted and 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write</a:t>
            </a:r>
            <a:r>
              <a:rPr lang="en-US" sz="2000" dirty="0"/>
              <a:t> for unformatted output</a:t>
            </a:r>
          </a:p>
          <a:p>
            <a:pPr lvl="1"/>
            <a:r>
              <a:rPr lang="en-US" sz="2000" dirty="0"/>
              <a:t>Output of integers in decimal, octal and hexadecimal</a:t>
            </a:r>
          </a:p>
          <a:p>
            <a:pPr lvl="1"/>
            <a:r>
              <a:rPr lang="en-US" sz="2000" dirty="0"/>
              <a:t>Varying precision for floating points</a:t>
            </a:r>
          </a:p>
          <a:p>
            <a:pPr lvl="1"/>
            <a:r>
              <a:rPr lang="en-US" sz="2000" dirty="0"/>
              <a:t>Formatted text outputs</a:t>
            </a:r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15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Stream-Insertion </a:t>
            </a:r>
            <a:r>
              <a:rPr lang="en-US" sz="2800" dirty="0">
                <a:latin typeface="Arial" charset="0"/>
              </a:rPr>
              <a:t>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/>
              <a:t> is overloaded to output built-in types </a:t>
            </a:r>
          </a:p>
          <a:p>
            <a:pPr lvl="1"/>
            <a:r>
              <a:rPr lang="en-US" sz="2200"/>
              <a:t>Can also be used to output user-defined types</a:t>
            </a:r>
            <a:endParaRPr lang="en-US" sz="2200" b="1">
              <a:latin typeface="Courier New" pitchFamily="49" charset="0"/>
            </a:endParaRPr>
          </a:p>
          <a:p>
            <a:pPr lvl="1"/>
            <a:r>
              <a:rPr lang="en-US" sz="2000">
                <a:latin typeface="Lucida Console" pitchFamily="49" charset="0"/>
              </a:rPr>
              <a:t>cout &lt;&lt; ‘\n’; </a:t>
            </a:r>
          </a:p>
          <a:p>
            <a:pPr lvl="2"/>
            <a:r>
              <a:rPr lang="en-US" sz="2000"/>
              <a:t>Prints newline character</a:t>
            </a:r>
          </a:p>
          <a:p>
            <a:pPr lvl="1"/>
            <a:r>
              <a:rPr lang="en-US" sz="2000">
                <a:latin typeface="Lucida Console" pitchFamily="49" charset="0"/>
              </a:rPr>
              <a:t>cout &lt;&lt; endl;</a:t>
            </a:r>
          </a:p>
          <a:p>
            <a:pPr lvl="2"/>
            <a:r>
              <a:rPr lang="en-US" sz="1800">
                <a:latin typeface="Lucida Console" pitchFamily="49" charset="0"/>
              </a:rPr>
              <a:t>endl</a:t>
            </a:r>
            <a:r>
              <a:rPr lang="en-US" sz="2000"/>
              <a:t> is a stream manipulator that issues a newline character and flushes the output buffer</a:t>
            </a:r>
          </a:p>
          <a:p>
            <a:pPr lvl="1"/>
            <a:r>
              <a:rPr lang="en-US" sz="2000">
                <a:latin typeface="Lucida Console" pitchFamily="49" charset="0"/>
              </a:rPr>
              <a:t>cout &lt;&lt; flush;</a:t>
            </a:r>
          </a:p>
          <a:p>
            <a:pPr lvl="2"/>
            <a:r>
              <a:rPr lang="en-US" sz="1800">
                <a:latin typeface="Lucida Console" pitchFamily="49" charset="0"/>
              </a:rPr>
              <a:t>flush</a:t>
            </a:r>
            <a:r>
              <a:rPr lang="en-US" sz="2000"/>
              <a:t> flushes the output buffer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857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62" name="Object 54"/>
          <p:cNvGraphicFramePr>
            <a:graphicFrameLocks/>
          </p:cNvGraphicFramePr>
          <p:nvPr/>
        </p:nvGraphicFramePr>
        <p:xfrm>
          <a:off x="0" y="0"/>
          <a:ext cx="6919913" cy="3048000"/>
        </p:xfrm>
        <a:graphic>
          <a:graphicData uri="http://schemas.openxmlformats.org/presentationml/2006/ole">
            <p:oleObj spid="_x0000_s65546" name="Document" r:id="rId3" imgW="6931152" imgH="3145536" progId="Word.Document.8">
              <p:embed/>
            </p:oleObj>
          </a:graphicData>
        </a:graphic>
      </p:graphicFrame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fig21_03.cpp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Program Output</a:t>
            </a:r>
          </a:p>
        </p:txBody>
      </p:sp>
      <p:sp>
        <p:nvSpPr>
          <p:cNvPr id="94261" name="Rectangle 53"/>
          <p:cNvSpPr>
            <a:spLocks noChangeArrowheads="1"/>
          </p:cNvSpPr>
          <p:nvPr/>
        </p:nvSpPr>
        <p:spPr bwMode="auto">
          <a:xfrm>
            <a:off x="0" y="4038600"/>
            <a:ext cx="6919913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 to C++!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5052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1925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9" name="Object 7"/>
          <p:cNvGraphicFramePr>
            <a:graphicFrameLocks/>
          </p:cNvGraphicFramePr>
          <p:nvPr/>
        </p:nvGraphicFramePr>
        <p:xfrm>
          <a:off x="0" y="0"/>
          <a:ext cx="6919913" cy="3352800"/>
        </p:xfrm>
        <a:graphic>
          <a:graphicData uri="http://schemas.openxmlformats.org/presentationml/2006/ole">
            <p:oleObj spid="_x0000_s66570" name="Document" r:id="rId3" imgW="6931152" imgH="3386328" progId="Word.Document.8">
              <p:embed/>
            </p:oleObj>
          </a:graphicData>
        </a:graphic>
      </p:graphicFrame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4038600"/>
            <a:ext cx="6919913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 to C++!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5052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10967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63" name="Object 7"/>
          <p:cNvGraphicFramePr>
            <a:graphicFrameLocks/>
          </p:cNvGraphicFramePr>
          <p:nvPr/>
        </p:nvGraphicFramePr>
        <p:xfrm>
          <a:off x="0" y="0"/>
          <a:ext cx="6919913" cy="3857625"/>
        </p:xfrm>
        <a:graphic>
          <a:graphicData uri="http://schemas.openxmlformats.org/presentationml/2006/ole">
            <p:oleObj spid="_x0000_s67594" name="Document" r:id="rId3" imgW="6931152" imgH="3867912" progId="Word.Document.8">
              <p:embed/>
            </p:oleObj>
          </a:graphicData>
        </a:graphic>
      </p:graphicFrame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0" y="4419600"/>
            <a:ext cx="6919913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Welcome to C++!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8862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504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7" name="Object 1031"/>
          <p:cNvGraphicFramePr>
            <a:graphicFrameLocks/>
          </p:cNvGraphicFramePr>
          <p:nvPr/>
        </p:nvGraphicFramePr>
        <p:xfrm>
          <a:off x="0" y="0"/>
          <a:ext cx="6919913" cy="4346575"/>
        </p:xfrm>
        <a:graphic>
          <a:graphicData uri="http://schemas.openxmlformats.org/presentationml/2006/ole">
            <p:oleObj spid="_x0000_s68618" name="Document" r:id="rId3" imgW="6931152" imgH="4349496" progId="Word.Document.8">
              <p:embed/>
            </p:oleObj>
          </a:graphicData>
        </a:graphic>
      </p:graphicFrame>
      <p:sp>
        <p:nvSpPr>
          <p:cNvPr id="97286" name="Rectangle 1030"/>
          <p:cNvSpPr>
            <a:spLocks noChangeArrowheads="1"/>
          </p:cNvSpPr>
          <p:nvPr/>
        </p:nvSpPr>
        <p:spPr bwMode="auto">
          <a:xfrm>
            <a:off x="-1" y="4800600"/>
            <a:ext cx="6919913" cy="419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47 plus 53 is 100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2773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21650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Cascading </a:t>
            </a:r>
            <a:r>
              <a:rPr lang="en-US" sz="2800" dirty="0">
                <a:latin typeface="Arial" charset="0"/>
              </a:rPr>
              <a:t>Stream-Insertion/Extraction Operators</a:t>
            </a:r>
            <a:endParaRPr lang="en-US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/>
              <a:t> :  Associates from left to right, and returns a reference to its left-operand object (i.e. </a:t>
            </a:r>
            <a:r>
              <a:rPr lang="en-US" sz="2600">
                <a:latin typeface="Lucida Console" pitchFamily="49" charset="0"/>
              </a:rPr>
              <a:t>cout</a:t>
            </a:r>
            <a:r>
              <a:rPr lang="en-US" sz="2800"/>
              <a:t>). </a:t>
            </a:r>
          </a:p>
          <a:p>
            <a:pPr lvl="1"/>
            <a:r>
              <a:rPr lang="en-US" sz="2000"/>
              <a:t>This enables cascading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cout &lt;&lt; "How" &lt;&lt; " are" &lt;&lt; " you?";</a:t>
            </a:r>
          </a:p>
          <a:p>
            <a:pPr lvl="1">
              <a:buFontTx/>
              <a:buNone/>
            </a:pPr>
            <a:endParaRPr lang="en-US" sz="1800">
              <a:latin typeface="Lucida Console" pitchFamily="49" charset="0"/>
            </a:endParaRPr>
          </a:p>
          <a:p>
            <a:pPr lvl="1">
              <a:buFontTx/>
              <a:buNone/>
            </a:pPr>
            <a:r>
              <a:rPr lang="en-US" sz="2000"/>
              <a:t>Make sure to use parenthesis:</a:t>
            </a:r>
          </a:p>
          <a:p>
            <a:pPr lvl="1"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cout &lt;&lt; "1 + 2 = " &lt;&lt; (1 + 2);</a:t>
            </a:r>
            <a:r>
              <a:rPr lang="en-US" sz="2000" b="1">
                <a:latin typeface="Courier New" pitchFamily="49" charset="0"/>
              </a:rPr>
              <a:t>  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/>
              <a:t>NOT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cout &lt;&lt; "1 + 2 = " &lt;&lt; 1 + 2;</a:t>
            </a:r>
          </a:p>
          <a:p>
            <a:pPr lvl="1">
              <a:buFontTx/>
              <a:buNone/>
            </a:pPr>
            <a:endParaRPr lang="en-US" sz="18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319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1030"/>
          <p:cNvSpPr>
            <a:spLocks noChangeArrowheads="1"/>
          </p:cNvSpPr>
          <p:nvPr/>
        </p:nvSpPr>
        <p:spPr bwMode="auto">
          <a:xfrm>
            <a:off x="0" y="3878826"/>
            <a:ext cx="6919913" cy="457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47 plus 53 is 100 </a:t>
            </a:r>
          </a:p>
        </p:txBody>
      </p:sp>
      <p:graphicFrame>
        <p:nvGraphicFramePr>
          <p:cNvPr id="98311" name="Object 1031"/>
          <p:cNvGraphicFramePr>
            <a:graphicFrameLocks/>
          </p:cNvGraphicFramePr>
          <p:nvPr/>
        </p:nvGraphicFramePr>
        <p:xfrm>
          <a:off x="0" y="0"/>
          <a:ext cx="6919913" cy="3381375"/>
        </p:xfrm>
        <a:graphic>
          <a:graphicData uri="http://schemas.openxmlformats.org/presentationml/2006/ole">
            <p:oleObj spid="_x0000_s69642" name="Document" r:id="rId3" imgW="6931152" imgH="3386328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355606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63612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Output </a:t>
            </a:r>
            <a:r>
              <a:rPr lang="en-US" sz="2800" dirty="0">
                <a:latin typeface="Arial" charset="0"/>
              </a:rPr>
              <a:t>of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char *</a:t>
            </a:r>
            <a:r>
              <a:rPr lang="en-US" sz="2800" dirty="0"/>
              <a:t> </a:t>
            </a:r>
            <a:r>
              <a:rPr lang="en-US" sz="2800" dirty="0">
                <a:latin typeface="Arial" charset="0"/>
              </a:rPr>
              <a:t>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/>
              <a:t> will output a variable of type </a:t>
            </a:r>
            <a:r>
              <a:rPr lang="en-US" sz="2600">
                <a:latin typeface="Lucida Console" pitchFamily="49" charset="0"/>
              </a:rPr>
              <a:t>char</a:t>
            </a:r>
            <a:r>
              <a:rPr lang="en-US" sz="2800"/>
              <a:t> </a:t>
            </a:r>
            <a:r>
              <a:rPr lang="en-US" sz="2600">
                <a:latin typeface="Lucida Console" pitchFamily="49" charset="0"/>
              </a:rPr>
              <a:t>*</a:t>
            </a:r>
            <a:r>
              <a:rPr lang="en-US" sz="2800"/>
              <a:t> as a string</a:t>
            </a:r>
          </a:p>
          <a:p>
            <a:endParaRPr lang="en-US" sz="2800"/>
          </a:p>
          <a:p>
            <a:r>
              <a:rPr lang="en-US" sz="2800"/>
              <a:t>To output the address of the first character of that string, cast the variable as type </a:t>
            </a:r>
            <a:r>
              <a:rPr lang="en-US" sz="2600">
                <a:latin typeface="Lucida Console" pitchFamily="49" charset="0"/>
              </a:rPr>
              <a:t>void</a:t>
            </a:r>
            <a:r>
              <a:rPr lang="en-US" sz="2800"/>
              <a:t> </a:t>
            </a:r>
            <a:r>
              <a:rPr lang="en-US" sz="2600">
                <a:latin typeface="Lucida Console" pitchFamily="49" charset="0"/>
              </a:rPr>
              <a:t>*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24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Integer Numbers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Integers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Internal representations of </a:t>
            </a:r>
            <a:r>
              <a:rPr lang="en-US" sz="2000" b="1" dirty="0"/>
              <a:t>integers</a:t>
            </a:r>
            <a:r>
              <a:rPr lang="en-US" sz="2000" dirty="0"/>
              <a:t> is a simple function of </a:t>
            </a:r>
            <a:r>
              <a:rPr lang="en-US" sz="2000" b="1" dirty="0"/>
              <a:t>powers of 2</a:t>
            </a:r>
            <a:r>
              <a:rPr lang="en-US" sz="2000" dirty="0"/>
              <a:t>.  Since the computer only understands a 1 or 0, all values must be converted to base 2 in order to be stored in a computer.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For Example, the number 107 stored in binary would look like:  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dirty="0"/>
              <a:t>value is calculated by selecting, or not selecting values associated with a power of 2.  So, 107 is represented as: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Courier New" pitchFamily="49" charset="0"/>
              </a:rPr>
              <a:t>107 = 64 + 32 + 8 + 2 + 1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When storing integers, larger numbers are possible by simply using more bits (2 or 4 byte integers).</a:t>
            </a:r>
          </a:p>
        </p:txBody>
      </p:sp>
      <p:graphicFrame>
        <p:nvGraphicFramePr>
          <p:cNvPr id="132148" name="Group 5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4688704"/>
              </p:ext>
            </p:extLst>
          </p:nvPr>
        </p:nvGraphicFramePr>
        <p:xfrm>
          <a:off x="1524000" y="2590800"/>
          <a:ext cx="6248400" cy="1554480"/>
        </p:xfrm>
        <a:graphic>
          <a:graphicData uri="http://schemas.openxmlformats.org/drawingml/2006/table">
            <a:tbl>
              <a:tblPr/>
              <a:tblGrid>
                <a:gridCol w="838200"/>
                <a:gridCol w="685800"/>
                <a:gridCol w="762000"/>
                <a:gridCol w="762000"/>
                <a:gridCol w="762000"/>
                <a:gridCol w="762000"/>
                <a:gridCol w="762000"/>
                <a:gridCol w="9144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05000" cy="304800"/>
          </a:xfrm>
        </p:spPr>
        <p:txBody>
          <a:bodyPr/>
          <a:lstStyle/>
          <a:p>
            <a:fld id="{3769658A-796E-4CBE-ADEF-0F217048B4A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5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fig21_08.cpp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 </a:t>
            </a:r>
            <a:r>
              <a:rPr lang="en-US" dirty="0"/>
              <a:t>Output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4324" name="Rectangle 52"/>
          <p:cNvSpPr>
            <a:spLocks noChangeArrowheads="1"/>
          </p:cNvSpPr>
          <p:nvPr/>
        </p:nvSpPr>
        <p:spPr bwMode="auto">
          <a:xfrm>
            <a:off x="0" y="4495800"/>
            <a:ext cx="6919913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Value of string is: test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Value of </a:t>
            </a:r>
            <a:r>
              <a:rPr lang="en-US" b="1" dirty="0" err="1">
                <a:latin typeface="Courier New" pitchFamily="49" charset="0"/>
              </a:rPr>
              <a:t>static_cast</a:t>
            </a:r>
            <a:r>
              <a:rPr lang="en-US" b="1" dirty="0">
                <a:latin typeface="Courier New" pitchFamily="49" charset="0"/>
              </a:rPr>
              <a:t>&lt; void *&gt;( string ) is: 0046C070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aphicFrame>
        <p:nvGraphicFramePr>
          <p:cNvPr id="54325" name="Object 53"/>
          <p:cNvGraphicFramePr>
            <a:graphicFrameLocks/>
          </p:cNvGraphicFramePr>
          <p:nvPr/>
        </p:nvGraphicFramePr>
        <p:xfrm>
          <a:off x="0" y="0"/>
          <a:ext cx="6919913" cy="4114800"/>
        </p:xfrm>
        <a:graphic>
          <a:graphicData uri="http://schemas.openxmlformats.org/presentationml/2006/ole">
            <p:oleObj spid="_x0000_s70666" name="Document" r:id="rId3" imgW="6931152" imgH="4108704" progId="Word.Document.8">
              <p:embed/>
            </p:oleObj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39725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8449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  <a:cs typeface="Times New Roman" charset="0"/>
              </a:rPr>
              <a:t>Character </a:t>
            </a:r>
            <a:r>
              <a:rPr lang="en-US" sz="2800" dirty="0">
                <a:latin typeface="Arial" charset="0"/>
                <a:cs typeface="Times New Roman" charset="0"/>
              </a:rPr>
              <a:t>Output with Member Function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>
                <a:latin typeface="Lucida Console" pitchFamily="49" charset="0"/>
                <a:cs typeface="Times New Roman" charset="0"/>
              </a:rPr>
              <a:t>put;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>
                <a:latin typeface="Arial" charset="0"/>
                <a:cs typeface="Times New Roman" charset="0"/>
              </a:rPr>
              <a:t>Cascading</a:t>
            </a:r>
            <a:r>
              <a:rPr lang="en-US" sz="2800" dirty="0">
                <a:cs typeface="Times New Roman" charset="0"/>
              </a:rPr>
              <a:t> </a:t>
            </a:r>
            <a:r>
              <a:rPr lang="en-US" sz="2800" dirty="0">
                <a:latin typeface="Lucida Console" pitchFamily="49" charset="0"/>
                <a:cs typeface="Times New Roman" charset="0"/>
              </a:rPr>
              <a:t>put</a:t>
            </a:r>
            <a:r>
              <a:rPr lang="en-US" sz="2800" dirty="0">
                <a:latin typeface="Arial" charset="0"/>
                <a:cs typeface="Times New Roman" charset="0"/>
              </a:rPr>
              <a:t>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put</a:t>
            </a:r>
            <a:r>
              <a:rPr lang="en-US" sz="2800"/>
              <a:t> member function</a:t>
            </a:r>
          </a:p>
          <a:p>
            <a:pPr lvl="1"/>
            <a:r>
              <a:rPr lang="en-US" sz="2000"/>
              <a:t>Outputs one character to specified stream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cout.put( 'A');</a:t>
            </a:r>
          </a:p>
          <a:p>
            <a:pPr lvl="1"/>
            <a:r>
              <a:rPr lang="en-US" sz="2000"/>
              <a:t>Returns a reference to the object that called it, so may be cascaded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cout.put( 'A' ).put( '\n' );</a:t>
            </a:r>
          </a:p>
          <a:p>
            <a:pPr lvl="1"/>
            <a:r>
              <a:rPr lang="en-US" sz="2000"/>
              <a:t>May be called with an ASCII-valued expression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cout.put( 65 );</a:t>
            </a:r>
          </a:p>
          <a:p>
            <a:pPr lvl="2"/>
            <a:r>
              <a:rPr lang="en-US" sz="2000"/>
              <a:t>Outputs </a:t>
            </a:r>
            <a:r>
              <a:rPr lang="en-US" sz="1800">
                <a:latin typeface="Lucida Console" pitchFamily="49" charset="0"/>
              </a:rPr>
              <a:t>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088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Input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 dirty="0">
                <a:latin typeface="Lucida Console" pitchFamily="49" charset="0"/>
              </a:rPr>
              <a:t>&gt;&gt;</a:t>
            </a:r>
            <a:r>
              <a:rPr lang="en-US" sz="2800" dirty="0"/>
              <a:t> (stream-extraction) </a:t>
            </a:r>
          </a:p>
          <a:p>
            <a:pPr lvl="1"/>
            <a:r>
              <a:rPr lang="en-US" sz="2000" dirty="0"/>
              <a:t>Used to perform stream input</a:t>
            </a:r>
          </a:p>
          <a:p>
            <a:pPr lvl="1"/>
            <a:r>
              <a:rPr lang="en-US" sz="2000" dirty="0"/>
              <a:t>Normally ignores whitespaces (spaces, tabs, newlines)</a:t>
            </a:r>
          </a:p>
          <a:p>
            <a:pPr lvl="1"/>
            <a:r>
              <a:rPr lang="en-US" sz="2000" dirty="0"/>
              <a:t>Returns zero (</a:t>
            </a:r>
            <a:r>
              <a:rPr lang="en-US" sz="1800" dirty="0">
                <a:latin typeface="Lucida Console" pitchFamily="49" charset="0"/>
              </a:rPr>
              <a:t>false</a:t>
            </a:r>
            <a:r>
              <a:rPr lang="en-US" sz="2000" dirty="0"/>
              <a:t>) when </a:t>
            </a:r>
            <a:r>
              <a:rPr lang="en-US" sz="1800" dirty="0">
                <a:latin typeface="Lucida Console" pitchFamily="49" charset="0"/>
              </a:rPr>
              <a:t>EOF</a:t>
            </a:r>
            <a:r>
              <a:rPr lang="en-US" sz="2000" dirty="0"/>
              <a:t> is encountered, otherwise returns reference to the object from which it was invoked (i.e. </a:t>
            </a:r>
            <a:r>
              <a:rPr lang="en-US" sz="1800" dirty="0" err="1">
                <a:latin typeface="Lucida Console" pitchFamily="49" charset="0"/>
              </a:rPr>
              <a:t>cin</a:t>
            </a:r>
            <a:r>
              <a:rPr lang="en-US" sz="2000" dirty="0"/>
              <a:t>)</a:t>
            </a:r>
          </a:p>
          <a:p>
            <a:pPr>
              <a:buFontTx/>
              <a:buNone/>
            </a:pPr>
            <a:endParaRPr lang="en-US" sz="1800" dirty="0">
              <a:latin typeface="Lucida Console" pitchFamily="49" charset="0"/>
            </a:endParaRPr>
          </a:p>
          <a:p>
            <a:r>
              <a:rPr lang="en-US" sz="2600" dirty="0">
                <a:latin typeface="Lucida Console" pitchFamily="49" charset="0"/>
              </a:rPr>
              <a:t>&gt;&gt;</a:t>
            </a:r>
            <a:r>
              <a:rPr lang="en-US" sz="2800" dirty="0"/>
              <a:t> controls the state bits of the stream</a:t>
            </a:r>
          </a:p>
          <a:p>
            <a:pPr lvl="1"/>
            <a:r>
              <a:rPr lang="en-US" sz="1800" dirty="0" err="1">
                <a:latin typeface="Lucida Console" pitchFamily="49" charset="0"/>
              </a:rPr>
              <a:t>failbit</a:t>
            </a:r>
            <a:r>
              <a:rPr lang="en-US" sz="2000" dirty="0"/>
              <a:t> </a:t>
            </a:r>
            <a:r>
              <a:rPr lang="en-US" sz="2000" dirty="0" smtClean="0"/>
              <a:t>set </a:t>
            </a:r>
            <a:r>
              <a:rPr lang="en-US" sz="2000" dirty="0"/>
              <a:t>if wrong type of data input</a:t>
            </a:r>
          </a:p>
          <a:p>
            <a:pPr lvl="1"/>
            <a:r>
              <a:rPr lang="en-US" sz="1800" dirty="0" err="1">
                <a:latin typeface="Lucida Console" pitchFamily="49" charset="0"/>
              </a:rPr>
              <a:t>badbit</a:t>
            </a:r>
            <a:r>
              <a:rPr lang="en-US" sz="2000" dirty="0"/>
              <a:t> set if the operation fails</a:t>
            </a:r>
          </a:p>
          <a:p>
            <a:pPr lvl="1">
              <a:buFontTx/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74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Stream-Extraction </a:t>
            </a:r>
            <a:r>
              <a:rPr lang="en-US" sz="2800" dirty="0">
                <a:latin typeface="Arial" charset="0"/>
              </a:rPr>
              <a:t>Operator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&gt;&gt;</a:t>
            </a:r>
            <a:r>
              <a:rPr lang="en-US" sz="2800"/>
              <a:t> and </a:t>
            </a:r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 b="1">
                <a:latin typeface="Courier New" pitchFamily="49" charset="0"/>
              </a:rPr>
              <a:t> </a:t>
            </a:r>
            <a:r>
              <a:rPr lang="en-US" sz="2800"/>
              <a:t>have relatively high precedence</a:t>
            </a:r>
          </a:p>
          <a:p>
            <a:pPr lvl="1"/>
            <a:r>
              <a:rPr lang="en-US" sz="2000"/>
              <a:t>Conditional and arithmetic expressions must be contained in parentheses</a:t>
            </a:r>
          </a:p>
          <a:p>
            <a:endParaRPr lang="en-US" sz="2800"/>
          </a:p>
          <a:p>
            <a:r>
              <a:rPr lang="en-US" sz="2800"/>
              <a:t>Popular way to perform loops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while (cin &gt;&gt; grade)</a:t>
            </a:r>
          </a:p>
          <a:p>
            <a:pPr lvl="2"/>
            <a:r>
              <a:rPr lang="en-US" sz="2000"/>
              <a:t>Extraction returns </a:t>
            </a:r>
            <a:r>
              <a:rPr lang="en-US" sz="1800">
                <a:latin typeface="Lucida Console" pitchFamily="49" charset="0"/>
              </a:rPr>
              <a:t>0</a:t>
            </a:r>
            <a:r>
              <a:rPr lang="en-US" sz="2000"/>
              <a:t> (</a:t>
            </a:r>
            <a:r>
              <a:rPr lang="en-US" sz="1800">
                <a:latin typeface="Lucida Console" pitchFamily="49" charset="0"/>
              </a:rPr>
              <a:t>false</a:t>
            </a:r>
            <a:r>
              <a:rPr lang="en-US" sz="2000"/>
              <a:t>) when </a:t>
            </a:r>
            <a:r>
              <a:rPr lang="en-US" sz="1800">
                <a:latin typeface="Lucida Console" pitchFamily="49" charset="0"/>
              </a:rPr>
              <a:t>EOF</a:t>
            </a:r>
            <a:r>
              <a:rPr lang="en-US" sz="2000"/>
              <a:t> encountered, and loop ends</a:t>
            </a:r>
          </a:p>
          <a:p>
            <a:pPr lvl="1">
              <a:buFontTx/>
              <a:buNone/>
            </a:pP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37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418" name="Object 74"/>
          <p:cNvGraphicFramePr>
            <a:graphicFrameLocks/>
          </p:cNvGraphicFramePr>
          <p:nvPr/>
        </p:nvGraphicFramePr>
        <p:xfrm>
          <a:off x="0" y="0"/>
          <a:ext cx="6919913" cy="4876800"/>
        </p:xfrm>
        <a:graphic>
          <a:graphicData uri="http://schemas.openxmlformats.org/presentationml/2006/ole">
            <p:oleObj spid="_x0000_s71690" name="Document" r:id="rId3" imgW="6931152" imgH="5073396" progId="Word.Document.8">
              <p:embed/>
            </p:oleObj>
          </a:graphicData>
        </a:graphic>
      </p:graphicFrame>
      <p:sp>
        <p:nvSpPr>
          <p:cNvPr id="57417" name="Rectangle 73"/>
          <p:cNvSpPr>
            <a:spLocks noChangeArrowheads="1"/>
          </p:cNvSpPr>
          <p:nvPr/>
        </p:nvSpPr>
        <p:spPr bwMode="auto">
          <a:xfrm>
            <a:off x="0" y="5334000"/>
            <a:ext cx="6919913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integers: 30 92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of 30 and 92 is: 122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48107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558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5" name="Rectangle 1031"/>
          <p:cNvSpPr>
            <a:spLocks noChangeArrowheads="1"/>
          </p:cNvSpPr>
          <p:nvPr/>
        </p:nvSpPr>
        <p:spPr bwMode="auto">
          <a:xfrm>
            <a:off x="0" y="6261100"/>
            <a:ext cx="6919913" cy="596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integers: 8 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8 is equal to 8 </a:t>
            </a:r>
          </a:p>
        </p:txBody>
      </p:sp>
      <p:graphicFrame>
        <p:nvGraphicFramePr>
          <p:cNvPr id="99336" name="Object 1032"/>
          <p:cNvGraphicFramePr>
            <a:graphicFrameLocks/>
          </p:cNvGraphicFramePr>
          <p:nvPr/>
        </p:nvGraphicFramePr>
        <p:xfrm>
          <a:off x="0" y="0"/>
          <a:ext cx="6919913" cy="5257800"/>
        </p:xfrm>
        <a:graphic>
          <a:graphicData uri="http://schemas.openxmlformats.org/presentationml/2006/ole">
            <p:oleObj spid="_x0000_s72714" name="Document" r:id="rId3" imgW="6931152" imgH="5314188" progId="Word.Document.8">
              <p:embed/>
            </p:oleObj>
          </a:graphicData>
        </a:graphic>
      </p:graphicFrame>
      <p:sp>
        <p:nvSpPr>
          <p:cNvPr id="99334" name="Rectangle 1030"/>
          <p:cNvSpPr>
            <a:spLocks noChangeArrowheads="1"/>
          </p:cNvSpPr>
          <p:nvPr/>
        </p:nvSpPr>
        <p:spPr bwMode="auto">
          <a:xfrm>
            <a:off x="0" y="5727700"/>
            <a:ext cx="6919913" cy="533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two integers: 7 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 is not equal to 5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90" y="5105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247987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0" name="Object 103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86113994"/>
              </p:ext>
            </p:extLst>
          </p:nvPr>
        </p:nvGraphicFramePr>
        <p:xfrm>
          <a:off x="0" y="0"/>
          <a:ext cx="8534400" cy="6553200"/>
        </p:xfrm>
        <a:graphic>
          <a:graphicData uri="http://schemas.openxmlformats.org/presentationml/2006/ole">
            <p:oleObj spid="_x0000_s73739" name="Document" r:id="rId3" imgW="6961806" imgH="5801817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241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914400"/>
            <a:ext cx="685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67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87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73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95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99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grade (enter end-of-file to end): ^Z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Highest grade is: 99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318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Lucida Console" pitchFamily="49" charset="0"/>
              </a:rPr>
              <a:t>get</a:t>
            </a:r>
            <a:r>
              <a:rPr lang="en-US" sz="2800" dirty="0" smtClean="0"/>
              <a:t> </a:t>
            </a:r>
            <a:r>
              <a:rPr lang="en-US" sz="2800" dirty="0">
                <a:latin typeface="Arial" charset="0"/>
              </a:rPr>
              <a:t>and</a:t>
            </a:r>
            <a:r>
              <a:rPr lang="en-US" sz="2800" dirty="0"/>
              <a:t> </a:t>
            </a:r>
            <a:r>
              <a:rPr lang="en-US" sz="2800" dirty="0" err="1">
                <a:latin typeface="Lucida Console" pitchFamily="49" charset="0"/>
              </a:rPr>
              <a:t>getline</a:t>
            </a:r>
            <a:r>
              <a:rPr lang="en-US" sz="2800" dirty="0"/>
              <a:t> </a:t>
            </a:r>
            <a:r>
              <a:rPr lang="en-US" sz="2800" dirty="0">
                <a:latin typeface="Arial" charset="0"/>
              </a:rPr>
              <a:t>Member Functions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cin.eof()</a:t>
            </a:r>
            <a:r>
              <a:rPr lang="en-US" sz="2800"/>
              <a:t>: returns </a:t>
            </a:r>
            <a:r>
              <a:rPr lang="en-US" sz="2600">
                <a:latin typeface="Lucida Console" pitchFamily="49" charset="0"/>
              </a:rPr>
              <a:t>true</a:t>
            </a:r>
            <a:r>
              <a:rPr lang="en-US" sz="2800"/>
              <a:t> if end-of-file has occurred on </a:t>
            </a:r>
            <a:r>
              <a:rPr lang="en-US" sz="2600">
                <a:latin typeface="Lucida Console" pitchFamily="49" charset="0"/>
              </a:rPr>
              <a:t>cin</a:t>
            </a:r>
          </a:p>
          <a:p>
            <a:endParaRPr lang="en-US" sz="2600">
              <a:latin typeface="Lucida Console" pitchFamily="49" charset="0"/>
            </a:endParaRPr>
          </a:p>
          <a:p>
            <a:r>
              <a:rPr lang="en-US" sz="2600">
                <a:latin typeface="Lucida Console" pitchFamily="49" charset="0"/>
              </a:rPr>
              <a:t>cin.get()</a:t>
            </a:r>
            <a:r>
              <a:rPr lang="en-US" sz="2800"/>
              <a:t>: inputs a character from stream (even white spaces) and returns it</a:t>
            </a:r>
          </a:p>
          <a:p>
            <a:endParaRPr lang="en-US" sz="2800"/>
          </a:p>
          <a:p>
            <a:r>
              <a:rPr lang="en-US" sz="2600">
                <a:latin typeface="Lucida Console" pitchFamily="49" charset="0"/>
              </a:rPr>
              <a:t>cin.get( c )</a:t>
            </a:r>
            <a:r>
              <a:rPr lang="en-US" sz="2800"/>
              <a:t>: inputs a character from stream and stores it in </a:t>
            </a:r>
            <a:r>
              <a:rPr lang="en-US" sz="2600">
                <a:latin typeface="Lucida Console" pitchFamily="49" charset="0"/>
              </a:rPr>
              <a:t>c</a:t>
            </a:r>
          </a:p>
          <a:p>
            <a:pPr>
              <a:buFontTx/>
              <a:buNone/>
            </a:pPr>
            <a:endParaRPr lang="en-US" sz="26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534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6" name="Object 10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09577575"/>
              </p:ext>
            </p:extLst>
          </p:nvPr>
        </p:nvGraphicFramePr>
        <p:xfrm>
          <a:off x="152400" y="228600"/>
          <a:ext cx="6848475" cy="5487988"/>
        </p:xfrm>
        <a:graphic>
          <a:graphicData uri="http://schemas.openxmlformats.org/presentationml/2006/ole">
            <p:oleObj spid="_x0000_s74764" name="Document" r:id="rId3" imgW="6961806" imgH="556650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5744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Real Numbers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Real Numbers </a:t>
            </a:r>
            <a:r>
              <a:rPr lang="en-US" sz="2200" dirty="0" smtClean="0">
                <a:solidFill>
                  <a:srgbClr val="0000FF"/>
                </a:solidFill>
              </a:rPr>
              <a:t>in the decimal system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A real number can be expressed as -123.456, for example. </a:t>
            </a:r>
            <a:br>
              <a:rPr lang="en-US" sz="2200" dirty="0" smtClean="0"/>
            </a:br>
            <a:r>
              <a:rPr lang="en-US" sz="2200" dirty="0" smtClean="0"/>
              <a:t>Some scientific calculators would use the format</a:t>
            </a:r>
            <a:r>
              <a:rPr lang="en-US" sz="2200" dirty="0" smtClean="0">
                <a:latin typeface="Times New Roman"/>
              </a:rPr>
              <a:t> </a:t>
            </a:r>
            <a:r>
              <a:rPr lang="en-US" sz="2200" dirty="0" smtClean="0"/>
              <a:t> -1.23456 * 10</a:t>
            </a:r>
            <a:r>
              <a:rPr lang="en-US" sz="2200" baseline="30000" dirty="0" smtClean="0"/>
              <a:t> 2</a:t>
            </a:r>
            <a:r>
              <a:rPr lang="en-US" sz="22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Computers typically use something closer to the second form</a:t>
            </a:r>
          </a:p>
          <a:p>
            <a:pPr>
              <a:lnSpc>
                <a:spcPct val="90000"/>
              </a:lnSpc>
            </a:pP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200" dirty="0" smtClean="0"/>
              <a:t>So the Real </a:t>
            </a:r>
            <a:r>
              <a:rPr lang="en-US" sz="2200" dirty="0"/>
              <a:t>numbers </a:t>
            </a:r>
            <a:r>
              <a:rPr lang="en-US" sz="2200" dirty="0" smtClean="0">
                <a:solidFill>
                  <a:srgbClr val="0000FF"/>
                </a:solidFill>
              </a:rPr>
              <a:t>float or double </a:t>
            </a:r>
            <a:r>
              <a:rPr lang="en-US" sz="2200" dirty="0" smtClean="0"/>
              <a:t>are </a:t>
            </a:r>
            <a:r>
              <a:rPr lang="en-US" sz="2200" dirty="0"/>
              <a:t>more complicated to represent than integers because </a:t>
            </a:r>
            <a:r>
              <a:rPr lang="en-US" sz="2200" dirty="0" smtClean="0"/>
              <a:t>we need to </a:t>
            </a:r>
            <a:r>
              <a:rPr lang="en-US" sz="2200" dirty="0"/>
              <a:t>deal with 4 distinct components.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6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1027"/>
          <p:cNvSpPr>
            <a:spLocks noChangeArrowheads="1"/>
          </p:cNvSpPr>
          <p:nvPr/>
        </p:nvSpPr>
        <p:spPr bwMode="auto">
          <a:xfrm>
            <a:off x="0" y="1371600"/>
            <a:ext cx="6781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Before input, </a:t>
            </a:r>
            <a:r>
              <a:rPr lang="en-US" b="1" dirty="0" err="1">
                <a:latin typeface="Courier New" pitchFamily="49" charset="0"/>
              </a:rPr>
              <a:t>cin.eof</a:t>
            </a:r>
            <a:r>
              <a:rPr lang="en-US" b="1" dirty="0">
                <a:latin typeface="Courier New" pitchFamily="49" charset="0"/>
              </a:rPr>
              <a:t>() is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 followed by end-of-file: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get and put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get and put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^Z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EOF in this system is: -1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input </a:t>
            </a:r>
            <a:r>
              <a:rPr lang="en-US" b="1" dirty="0" err="1">
                <a:latin typeface="Courier New" pitchFamily="49" charset="0"/>
              </a:rPr>
              <a:t>cin.eof</a:t>
            </a:r>
            <a:r>
              <a:rPr lang="en-US" b="1" dirty="0">
                <a:latin typeface="Courier New" pitchFamily="49" charset="0"/>
              </a:rPr>
              <a:t>() is 1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0935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Lucida Console" pitchFamily="49" charset="0"/>
              </a:rPr>
              <a:t>get</a:t>
            </a:r>
            <a:r>
              <a:rPr lang="en-US" sz="2800" dirty="0" smtClean="0"/>
              <a:t> </a:t>
            </a:r>
            <a:r>
              <a:rPr lang="en-US" sz="2800" dirty="0">
                <a:latin typeface="Arial" charset="0"/>
              </a:rPr>
              <a:t>and</a:t>
            </a:r>
            <a:r>
              <a:rPr lang="en-US" sz="2800" dirty="0"/>
              <a:t> </a:t>
            </a:r>
            <a:r>
              <a:rPr lang="en-US" sz="2800" dirty="0" err="1">
                <a:latin typeface="Lucida Console" pitchFamily="49" charset="0"/>
              </a:rPr>
              <a:t>getline</a:t>
            </a:r>
            <a:r>
              <a:rPr lang="en-US" sz="2800" dirty="0"/>
              <a:t> </a:t>
            </a:r>
            <a:r>
              <a:rPr lang="en-US" sz="2800" dirty="0">
                <a:latin typeface="Arial" charset="0"/>
              </a:rPr>
              <a:t>Member Functions</a:t>
            </a:r>
            <a:endParaRPr lang="en-US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cin.get(array, size)</a:t>
            </a:r>
            <a:r>
              <a:rPr lang="en-US" sz="2800"/>
              <a:t>: </a:t>
            </a:r>
          </a:p>
          <a:p>
            <a:pPr lvl="1"/>
            <a:r>
              <a:rPr lang="en-US" sz="2000"/>
              <a:t>Accepts 3 arguments: array of characters, the size limit, and a delimiter ( default of </a:t>
            </a:r>
            <a:r>
              <a:rPr lang="en-US" sz="1800">
                <a:latin typeface="Lucida Console" pitchFamily="49" charset="0"/>
              </a:rPr>
              <a:t>‘\n’</a:t>
            </a:r>
            <a:r>
              <a:rPr lang="en-US" sz="2000"/>
              <a:t>).</a:t>
            </a:r>
          </a:p>
          <a:p>
            <a:pPr lvl="1"/>
            <a:r>
              <a:rPr lang="en-US" sz="2000"/>
              <a:t>Uses the array as a buffer</a:t>
            </a:r>
          </a:p>
          <a:p>
            <a:pPr lvl="1"/>
            <a:r>
              <a:rPr lang="en-US" sz="2000"/>
              <a:t>When the delimiter is encountered, it remains in the input stream </a:t>
            </a:r>
          </a:p>
          <a:p>
            <a:pPr lvl="1"/>
            <a:r>
              <a:rPr lang="en-US" sz="2000"/>
              <a:t>Null character is inserted in the array</a:t>
            </a:r>
          </a:p>
          <a:p>
            <a:pPr lvl="1"/>
            <a:r>
              <a:rPr lang="en-US" sz="2000"/>
              <a:t>Unless delimiter flushed from stream, it will stay there</a:t>
            </a:r>
          </a:p>
          <a:p>
            <a:endParaRPr lang="en-US" sz="2800" b="1">
              <a:latin typeface="Courier New" pitchFamily="49" charset="0"/>
            </a:endParaRPr>
          </a:p>
          <a:p>
            <a:r>
              <a:rPr lang="en-US" sz="2600">
                <a:latin typeface="Lucida Console" pitchFamily="49" charset="0"/>
              </a:rPr>
              <a:t>cin.getline(array, size)</a:t>
            </a:r>
            <a:r>
              <a:rPr lang="en-US" sz="2800"/>
              <a:t> </a:t>
            </a:r>
          </a:p>
          <a:p>
            <a:pPr lvl="1"/>
            <a:r>
              <a:rPr lang="en-US" sz="2000"/>
              <a:t>Operates like </a:t>
            </a:r>
            <a:r>
              <a:rPr lang="en-US" sz="1800">
                <a:latin typeface="Lucida Console" pitchFamily="49" charset="0"/>
              </a:rPr>
              <a:t>cin.get(buffer, size)</a:t>
            </a:r>
            <a:r>
              <a:rPr lang="en-US" sz="2000"/>
              <a:t> but it discards the delimiter from the stream and does not store it in array</a:t>
            </a:r>
          </a:p>
          <a:p>
            <a:pPr lvl="1"/>
            <a:r>
              <a:rPr lang="en-US" sz="2000"/>
              <a:t>Null character inserted into array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70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0" name="Object 1028"/>
          <p:cNvGraphicFramePr>
            <a:graphicFrameLocks/>
          </p:cNvGraphicFramePr>
          <p:nvPr/>
        </p:nvGraphicFramePr>
        <p:xfrm>
          <a:off x="0" y="0"/>
          <a:ext cx="6848475" cy="5964238"/>
        </p:xfrm>
        <a:graphic>
          <a:graphicData uri="http://schemas.openxmlformats.org/presentationml/2006/ole">
            <p:oleObj spid="_x0000_s75786" name="Document" r:id="rId3" imgW="6931152" imgH="60365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4011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0" y="1219200"/>
            <a:ext cx="6781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Contrasting string input with </a:t>
            </a:r>
            <a:r>
              <a:rPr lang="en-US" b="1" dirty="0" err="1">
                <a:latin typeface="Courier New" pitchFamily="49" charset="0"/>
              </a:rPr>
              <a:t>cin</a:t>
            </a:r>
            <a:r>
              <a:rPr lang="en-US" b="1" dirty="0">
                <a:latin typeface="Courier New" pitchFamily="49" charset="0"/>
              </a:rPr>
              <a:t> and </a:t>
            </a:r>
            <a:r>
              <a:rPr lang="en-US" b="1" dirty="0" err="1">
                <a:latin typeface="Courier New" pitchFamily="49" charset="0"/>
              </a:rPr>
              <a:t>cin.get</a:t>
            </a: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The string read with </a:t>
            </a:r>
            <a:r>
              <a:rPr lang="en-US" b="1" dirty="0" err="1">
                <a:latin typeface="Courier New" pitchFamily="49" charset="0"/>
              </a:rPr>
              <a:t>cin</a:t>
            </a:r>
            <a:r>
              <a:rPr lang="en-US" b="1" dirty="0">
                <a:latin typeface="Courier New" pitchFamily="49" charset="0"/>
              </a:rPr>
              <a:t> was: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Contrasting</a:t>
            </a:r>
            <a:br>
              <a:rPr lang="en-US" b="1" dirty="0">
                <a:latin typeface="Courier New" pitchFamily="49" charset="0"/>
              </a:rPr>
            </a:b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string read with </a:t>
            </a:r>
            <a:r>
              <a:rPr lang="en-US" b="1" dirty="0" err="1">
                <a:latin typeface="Courier New" pitchFamily="49" charset="0"/>
              </a:rPr>
              <a:t>cin.get</a:t>
            </a:r>
            <a:r>
              <a:rPr lang="en-US" b="1" dirty="0">
                <a:latin typeface="Courier New" pitchFamily="49" charset="0"/>
              </a:rPr>
              <a:t> was: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string input with </a:t>
            </a:r>
            <a:r>
              <a:rPr lang="en-US" b="1" dirty="0" err="1">
                <a:latin typeface="Courier New" pitchFamily="49" charset="0"/>
              </a:rPr>
              <a:t>cin</a:t>
            </a:r>
            <a:r>
              <a:rPr lang="en-US" b="1" dirty="0">
                <a:latin typeface="Courier New" pitchFamily="49" charset="0"/>
              </a:rPr>
              <a:t> and </a:t>
            </a:r>
            <a:r>
              <a:rPr lang="en-US" b="1" dirty="0" err="1">
                <a:latin typeface="Courier New" pitchFamily="49" charset="0"/>
              </a:rPr>
              <a:t>cin.get</a:t>
            </a:r>
            <a:r>
              <a:rPr lang="en-US" b="1" dirty="0">
                <a:latin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825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1028"/>
          <p:cNvSpPr>
            <a:spLocks noChangeArrowheads="1"/>
          </p:cNvSpPr>
          <p:nvPr/>
        </p:nvSpPr>
        <p:spPr bwMode="auto">
          <a:xfrm>
            <a:off x="0" y="5334000"/>
            <a:ext cx="6919913" cy="152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Using the getline member function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sentence entered is: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Using the getline member function </a:t>
            </a:r>
          </a:p>
        </p:txBody>
      </p:sp>
      <p:graphicFrame>
        <p:nvGraphicFramePr>
          <p:cNvPr id="108549" name="Object 1029"/>
          <p:cNvGraphicFramePr>
            <a:graphicFrameLocks/>
          </p:cNvGraphicFramePr>
          <p:nvPr/>
        </p:nvGraphicFramePr>
        <p:xfrm>
          <a:off x="0" y="0"/>
          <a:ext cx="6919913" cy="4672013"/>
        </p:xfrm>
        <a:graphic>
          <a:graphicData uri="http://schemas.openxmlformats.org/presentationml/2006/ole">
            <p:oleObj spid="_x0000_s76810" name="Document" r:id="rId3" imgW="6931152" imgH="4832604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8107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2935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>
                <a:latin typeface="Lucida Console" pitchFamily="49" charset="0"/>
              </a:rPr>
              <a:t>istream</a:t>
            </a:r>
            <a:r>
              <a:rPr lang="en-US" sz="2800" dirty="0" smtClean="0"/>
              <a:t> </a:t>
            </a:r>
            <a:r>
              <a:rPr lang="en-US" sz="2800" dirty="0">
                <a:latin typeface="Arial" charset="0"/>
              </a:rPr>
              <a:t>Member Functions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peek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putback</a:t>
            </a:r>
            <a:r>
              <a:rPr lang="en-US" sz="2800" dirty="0"/>
              <a:t> </a:t>
            </a:r>
            <a:r>
              <a:rPr lang="en-US" sz="2800" dirty="0">
                <a:latin typeface="Arial" charset="0"/>
              </a:rPr>
              <a:t>and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ignore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77200" cy="5029200"/>
          </a:xfrm>
        </p:spPr>
        <p:txBody>
          <a:bodyPr/>
          <a:lstStyle/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ignore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member function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Skips over a designated number of characters (default of one)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Terminates upon encountering a designated delimiter (default is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,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skips to the end of the file)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putback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member function</a:t>
            </a:r>
            <a:endParaRPr lang="en-US" sz="280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Places the previous character obtained by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get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back in to the stream.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peek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the next character from the stream without removing it</a:t>
            </a:r>
          </a:p>
          <a:p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732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Type-Safe </a:t>
            </a:r>
            <a:r>
              <a:rPr lang="en-US" sz="2800" dirty="0">
                <a:latin typeface="Arial" charset="0"/>
              </a:rPr>
              <a:t>I/O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1">
              <a:latin typeface="Courier New" pitchFamily="49" charset="0"/>
            </a:endParaRPr>
          </a:p>
          <a:p>
            <a:r>
              <a:rPr lang="en-US" sz="2600">
                <a:latin typeface="Lucida Console" pitchFamily="49" charset="0"/>
              </a:rPr>
              <a:t>&lt;&lt;</a:t>
            </a:r>
            <a:r>
              <a:rPr lang="en-US" sz="2800"/>
              <a:t> and </a:t>
            </a:r>
            <a:r>
              <a:rPr lang="en-US" sz="2600">
                <a:latin typeface="Lucida Console" pitchFamily="49" charset="0"/>
              </a:rPr>
              <a:t>&gt;&gt;</a:t>
            </a:r>
            <a:r>
              <a:rPr lang="en-US" sz="2800"/>
              <a:t> operators </a:t>
            </a:r>
          </a:p>
          <a:p>
            <a:pPr lvl="1"/>
            <a:r>
              <a:rPr lang="en-US" sz="2400"/>
              <a:t>Overloaded to accept data of different types</a:t>
            </a:r>
          </a:p>
          <a:p>
            <a:pPr lvl="1"/>
            <a:r>
              <a:rPr lang="en-US" sz="2400"/>
              <a:t>When unexpected data encountered, error flags set</a:t>
            </a:r>
          </a:p>
          <a:p>
            <a:pPr lvl="1"/>
            <a:r>
              <a:rPr lang="en-US" sz="2400"/>
              <a:t>Program stays in control</a:t>
            </a:r>
          </a:p>
          <a:p>
            <a:pPr lvl="1"/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54063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Unformatted </a:t>
            </a:r>
            <a:r>
              <a:rPr lang="en-US" sz="2800" dirty="0">
                <a:latin typeface="Arial" charset="0"/>
              </a:rPr>
              <a:t>I/O with</a:t>
            </a:r>
            <a:r>
              <a:rPr lang="en-US" sz="2800" dirty="0"/>
              <a:t> </a:t>
            </a:r>
            <a:r>
              <a:rPr lang="en-US" sz="2800" dirty="0">
                <a:latin typeface="Lucida Console" pitchFamily="49" charset="0"/>
              </a:rPr>
              <a:t>read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gcount</a:t>
            </a:r>
            <a:r>
              <a:rPr lang="en-US" sz="2800" dirty="0">
                <a:latin typeface="Arial" charset="0"/>
              </a:rPr>
              <a:t> and </a:t>
            </a:r>
            <a:r>
              <a:rPr lang="en-US" sz="2800" dirty="0">
                <a:latin typeface="Lucida Console" pitchFamily="49" charset="0"/>
              </a:rPr>
              <a:t>write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read</a:t>
            </a:r>
            <a:r>
              <a:rPr lang="en-US" sz="2800">
                <a:cs typeface="Times New Roman" charset="0"/>
              </a:rPr>
              <a:t> and </a:t>
            </a:r>
            <a:r>
              <a:rPr lang="en-US" sz="2600">
                <a:latin typeface="Lucida Console" pitchFamily="49" charset="0"/>
                <a:cs typeface="Times New Roman" charset="0"/>
              </a:rPr>
              <a:t>write</a:t>
            </a:r>
            <a:r>
              <a:rPr lang="en-US" sz="2800">
                <a:cs typeface="Times New Roman" charset="0"/>
              </a:rPr>
              <a:t> member functions</a:t>
            </a:r>
          </a:p>
          <a:p>
            <a:pPr lvl="1"/>
            <a:r>
              <a:rPr lang="en-US" sz="2000">
                <a:cs typeface="Times New Roman" charset="0"/>
              </a:rPr>
              <a:t>Unformatted I/O</a:t>
            </a:r>
          </a:p>
          <a:p>
            <a:pPr lvl="1"/>
            <a:r>
              <a:rPr lang="en-US" sz="2000">
                <a:cs typeface="Times New Roman" charset="0"/>
              </a:rPr>
              <a:t>Input/output raw bytes to or from a character array in memory</a:t>
            </a:r>
          </a:p>
          <a:p>
            <a:pPr lvl="1"/>
            <a:r>
              <a:rPr lang="en-US" sz="2000">
                <a:cs typeface="Times New Roman" charset="0"/>
              </a:rPr>
              <a:t>Since the data is unformatted, the functions will not terminate at a </a:t>
            </a:r>
            <a:r>
              <a:rPr lang="en-US" sz="1800">
                <a:latin typeface="Lucida Console" pitchFamily="49" charset="0"/>
                <a:cs typeface="Times New Roman" charset="0"/>
              </a:rPr>
              <a:t>newline</a:t>
            </a:r>
            <a:r>
              <a:rPr lang="en-US" sz="2000">
                <a:cs typeface="Times New Roman" charset="0"/>
              </a:rPr>
              <a:t> character for example</a:t>
            </a:r>
          </a:p>
          <a:p>
            <a:pPr lvl="2"/>
            <a:r>
              <a:rPr lang="en-US" sz="2000">
                <a:cs typeface="Times New Roman" charset="0"/>
              </a:rPr>
              <a:t>Instead, like </a:t>
            </a:r>
            <a:r>
              <a:rPr lang="en-US" sz="1800">
                <a:latin typeface="Lucida Console" pitchFamily="49" charset="0"/>
                <a:cs typeface="Times New Roman" charset="0"/>
              </a:rPr>
              <a:t>getline</a:t>
            </a:r>
            <a:r>
              <a:rPr lang="en-US" sz="2000">
                <a:cs typeface="Times New Roman" charset="0"/>
              </a:rPr>
              <a:t>, they continue to process a designated number of characters</a:t>
            </a:r>
          </a:p>
          <a:p>
            <a:pPr lvl="1"/>
            <a:r>
              <a:rPr lang="en-US" sz="2000">
                <a:cs typeface="Times New Roman" charset="0"/>
              </a:rPr>
              <a:t>If fewer than the designated number of characters are read, then the failbit is set</a:t>
            </a:r>
            <a:endParaRPr lang="en-US" sz="20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gcount</a:t>
            </a:r>
            <a:r>
              <a:rPr lang="en-US" sz="2800">
                <a:cs typeface="Times New Roman" charset="0"/>
              </a:rPr>
              <a:t>:</a:t>
            </a:r>
          </a:p>
          <a:p>
            <a:pPr lvl="1"/>
            <a:r>
              <a:rPr lang="en-US" sz="2000">
                <a:cs typeface="Times New Roman" charset="0"/>
              </a:rPr>
              <a:t>Returns the total number of characters read in the last input operation</a:t>
            </a:r>
            <a:endParaRPr lang="en-US" sz="24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13376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0" y="55626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read, write and </a:t>
            </a:r>
            <a:r>
              <a:rPr lang="en-US" b="1" dirty="0" err="1">
                <a:latin typeface="Courier New" pitchFamily="49" charset="0"/>
              </a:rPr>
              <a:t>gcount</a:t>
            </a:r>
            <a:r>
              <a:rPr lang="en-US" b="1" dirty="0">
                <a:latin typeface="Courier New" pitchFamily="49" charset="0"/>
              </a:rPr>
              <a:t>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The sentence entered was: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read, writ </a:t>
            </a:r>
          </a:p>
        </p:txBody>
      </p:sp>
      <p:graphicFrame>
        <p:nvGraphicFramePr>
          <p:cNvPr id="61512" name="Object 72"/>
          <p:cNvGraphicFramePr>
            <a:graphicFrameLocks/>
          </p:cNvGraphicFramePr>
          <p:nvPr/>
        </p:nvGraphicFramePr>
        <p:xfrm>
          <a:off x="0" y="0"/>
          <a:ext cx="6919913" cy="4876800"/>
        </p:xfrm>
        <a:graphic>
          <a:graphicData uri="http://schemas.openxmlformats.org/presentationml/2006/ole">
            <p:oleObj spid="_x0000_s77834" name="Document" r:id="rId3" imgW="6931152" imgH="5073396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49530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2639868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Manipulators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Times New Roman" charset="0"/>
              </a:rPr>
              <a:t>Stream manipulator capabilities</a:t>
            </a:r>
          </a:p>
          <a:p>
            <a:pPr lvl="1"/>
            <a:r>
              <a:rPr lang="en-US" sz="2000">
                <a:cs typeface="Times New Roman" charset="0"/>
              </a:rPr>
              <a:t>Setting field widths </a:t>
            </a:r>
          </a:p>
          <a:p>
            <a:pPr lvl="1"/>
            <a:r>
              <a:rPr lang="en-US" sz="2000">
                <a:cs typeface="Times New Roman" charset="0"/>
              </a:rPr>
              <a:t>Setting precisions </a:t>
            </a:r>
          </a:p>
          <a:p>
            <a:pPr lvl="1"/>
            <a:r>
              <a:rPr lang="en-US" sz="2000">
                <a:cs typeface="Times New Roman" charset="0"/>
              </a:rPr>
              <a:t>Setting and unsetting format flags</a:t>
            </a:r>
          </a:p>
          <a:p>
            <a:pPr lvl="1"/>
            <a:r>
              <a:rPr lang="en-US" sz="2000">
                <a:cs typeface="Times New Roman" charset="0"/>
              </a:rPr>
              <a:t>Setting the fill character in fields </a:t>
            </a:r>
          </a:p>
          <a:p>
            <a:pPr lvl="1"/>
            <a:r>
              <a:rPr lang="en-US" sz="2000">
                <a:cs typeface="Times New Roman" charset="0"/>
              </a:rPr>
              <a:t>Flushing streams </a:t>
            </a:r>
          </a:p>
          <a:p>
            <a:pPr lvl="1"/>
            <a:r>
              <a:rPr lang="en-US" sz="2000">
                <a:cs typeface="Times New Roman" charset="0"/>
              </a:rPr>
              <a:t>Inserting a newline in the output stream and flushing the stream </a:t>
            </a:r>
          </a:p>
          <a:p>
            <a:pPr lvl="1"/>
            <a:r>
              <a:rPr lang="en-US" sz="2000">
                <a:cs typeface="Times New Roman" charset="0"/>
              </a:rPr>
              <a:t>Inserting a null character in the output stream and skipping whitespace in the input stream</a:t>
            </a:r>
          </a:p>
          <a:p>
            <a:pPr lvl="1"/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13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153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b="1" dirty="0"/>
              <a:t>In Decimal, we would say that -1.23456 * 10</a:t>
            </a:r>
            <a:r>
              <a:rPr lang="en-US" sz="2200" b="1" baseline="30000" dirty="0"/>
              <a:t> 2</a:t>
            </a:r>
            <a:r>
              <a:rPr lang="en-US" sz="2200" b="1" dirty="0"/>
              <a:t> consists of the following components: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00FF"/>
                </a:solidFill>
              </a:rPr>
              <a:t>the sign ( - )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00FF"/>
                </a:solidFill>
              </a:rPr>
              <a:t>the Radix is 10 (base 10)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00FF"/>
                </a:solidFill>
              </a:rPr>
              <a:t>the Exponent is 2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>
                <a:solidFill>
                  <a:srgbClr val="0000FF"/>
                </a:solidFill>
              </a:rPr>
              <a:t>the Mantissa is 1.23456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When representing real numbers, the component parts are: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Sign bit indicating whether number is positive or negative.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The base or radix for exponentiation </a:t>
            </a:r>
            <a:r>
              <a:rPr lang="en-US" sz="2200" dirty="0" smtClean="0"/>
              <a:t>which is almost </a:t>
            </a:r>
            <a:r>
              <a:rPr lang="en-US" sz="2200" dirty="0"/>
              <a:t>always 2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The exponent to which the base is raised (sometimes this is offset by a fixed number called a bias) 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The mantissa or </a:t>
            </a:r>
            <a:r>
              <a:rPr lang="en-US" sz="2200" dirty="0" smtClean="0"/>
              <a:t>significant, </a:t>
            </a:r>
            <a:r>
              <a:rPr lang="en-US" sz="2200" dirty="0"/>
              <a:t>an unsigned integer representing the number 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Real Numbers and their components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80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Integral </a:t>
            </a:r>
            <a:r>
              <a:rPr lang="en-US" sz="2800" dirty="0">
                <a:latin typeface="Arial" charset="0"/>
              </a:rPr>
              <a:t>Stream Base:</a:t>
            </a:r>
            <a:r>
              <a:rPr lang="en-US" sz="2800" dirty="0"/>
              <a:t> </a:t>
            </a:r>
            <a:r>
              <a:rPr lang="en-US" sz="2800" dirty="0" err="1">
                <a:latin typeface="Lucida Console" pitchFamily="49" charset="0"/>
              </a:rPr>
              <a:t>dec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oct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Lucida Console" pitchFamily="49" charset="0"/>
              </a:rPr>
              <a:t>hex</a:t>
            </a:r>
            <a:r>
              <a:rPr lang="en-US" sz="2800" dirty="0">
                <a:latin typeface="Arial" charset="0"/>
              </a:rPr>
              <a:t> and </a:t>
            </a:r>
            <a:r>
              <a:rPr lang="en-US" sz="2800" dirty="0" err="1">
                <a:latin typeface="Lucida Console" pitchFamily="49" charset="0"/>
              </a:rPr>
              <a:t>setbase</a:t>
            </a:r>
            <a:endParaRPr lang="en-US" sz="2800" dirty="0">
              <a:latin typeface="Lucida Console" pitchFamily="49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oct</a:t>
            </a:r>
            <a:r>
              <a:rPr lang="en-US" sz="2800"/>
              <a:t>, </a:t>
            </a:r>
            <a:r>
              <a:rPr lang="en-US" sz="2600">
                <a:latin typeface="Lucida Console" pitchFamily="49" charset="0"/>
              </a:rPr>
              <a:t>hex</a:t>
            </a:r>
            <a:r>
              <a:rPr lang="en-US" sz="2800"/>
              <a:t> or </a:t>
            </a:r>
            <a:r>
              <a:rPr lang="en-US" sz="2600">
                <a:latin typeface="Lucida Console" pitchFamily="49" charset="0"/>
              </a:rPr>
              <a:t>dec</a:t>
            </a:r>
            <a:r>
              <a:rPr lang="en-US" sz="2600"/>
              <a:t>:</a:t>
            </a:r>
            <a:endParaRPr lang="en-US" sz="2600">
              <a:latin typeface="Lucida Console" pitchFamily="49" charset="0"/>
            </a:endParaRPr>
          </a:p>
          <a:p>
            <a:pPr lvl="1"/>
            <a:r>
              <a:rPr lang="en-US" sz="2000"/>
              <a:t>Change base of which integers are interpreted from the stream.</a:t>
            </a:r>
            <a:r>
              <a:rPr lang="en-US" sz="2400"/>
              <a:t> </a:t>
            </a:r>
          </a:p>
          <a:p>
            <a:pPr lvl="1">
              <a:buFontTx/>
              <a:buNone/>
            </a:pPr>
            <a:r>
              <a:rPr lang="en-US" sz="2000"/>
              <a:t>Example: 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int n = 15;</a:t>
            </a:r>
          </a:p>
          <a:p>
            <a:pPr lvl="1">
              <a:buFontTx/>
              <a:buNone/>
            </a:pPr>
            <a:r>
              <a:rPr lang="en-US" sz="1800">
                <a:latin typeface="Lucida Console" pitchFamily="49" charset="0"/>
              </a:rPr>
              <a:t> cout &lt;&lt; hex &lt;&lt; n;</a:t>
            </a:r>
          </a:p>
          <a:p>
            <a:pPr lvl="1"/>
            <a:r>
              <a:rPr lang="en-US" sz="2000"/>
              <a:t>Prints </a:t>
            </a:r>
            <a:r>
              <a:rPr lang="en-US" sz="1800">
                <a:latin typeface="Lucida Console" pitchFamily="49" charset="0"/>
              </a:rPr>
              <a:t>"F"</a:t>
            </a:r>
          </a:p>
          <a:p>
            <a:r>
              <a:rPr lang="en-US" sz="2600">
                <a:latin typeface="Lucida Console" pitchFamily="49" charset="0"/>
              </a:rPr>
              <a:t>setbase</a:t>
            </a:r>
            <a:r>
              <a:rPr lang="en-US" sz="2800"/>
              <a:t>:</a:t>
            </a:r>
            <a:r>
              <a:rPr lang="en-US" sz="3200"/>
              <a:t> </a:t>
            </a:r>
          </a:p>
          <a:p>
            <a:pPr lvl="1"/>
            <a:r>
              <a:rPr lang="en-US" sz="2000"/>
              <a:t>Changes base of integer output</a:t>
            </a:r>
          </a:p>
          <a:p>
            <a:pPr lvl="1"/>
            <a:r>
              <a:rPr lang="en-US" sz="2000"/>
              <a:t>Load </a:t>
            </a:r>
            <a:r>
              <a:rPr lang="en-US" sz="1800">
                <a:latin typeface="Lucida Console" pitchFamily="49" charset="0"/>
              </a:rPr>
              <a:t>&lt;iomanip&gt;</a:t>
            </a:r>
          </a:p>
          <a:p>
            <a:pPr lvl="1"/>
            <a:r>
              <a:rPr lang="en-US" sz="2000"/>
              <a:t>Accepts an integer argument (</a:t>
            </a:r>
            <a:r>
              <a:rPr lang="en-US" sz="1800">
                <a:latin typeface="Lucida Console" pitchFamily="49" charset="0"/>
              </a:rPr>
              <a:t>10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8</a:t>
            </a:r>
            <a:r>
              <a:rPr lang="en-US" sz="2000"/>
              <a:t>, or </a:t>
            </a:r>
            <a:r>
              <a:rPr lang="en-US" sz="1800">
                <a:latin typeface="Lucida Console" pitchFamily="49" charset="0"/>
              </a:rPr>
              <a:t>16</a:t>
            </a:r>
            <a:r>
              <a:rPr lang="en-US" sz="2000"/>
              <a:t>)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 &lt;&lt; setbase(16) &lt;&lt; n;</a:t>
            </a:r>
          </a:p>
          <a:p>
            <a:pPr lvl="1"/>
            <a:r>
              <a:rPr lang="en-US" sz="2000"/>
              <a:t>Parameterized stream manipulator - takes an argument</a:t>
            </a: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9023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65" name="Object 101"/>
          <p:cNvGraphicFramePr>
            <a:graphicFrameLocks/>
          </p:cNvGraphicFramePr>
          <p:nvPr/>
        </p:nvGraphicFramePr>
        <p:xfrm>
          <a:off x="0" y="0"/>
          <a:ext cx="6848475" cy="5487988"/>
        </p:xfrm>
        <a:graphic>
          <a:graphicData uri="http://schemas.openxmlformats.org/presentationml/2006/ole">
            <p:oleObj spid="_x0000_s78858" name="Document" r:id="rId3" imgW="6931152" imgH="55549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416139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29718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a decimal number: 20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hexadecimal is: 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octal is: 24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20 in decimal is: 20 </a:t>
            </a:r>
          </a:p>
        </p:txBody>
      </p:sp>
      <p:graphicFrame>
        <p:nvGraphicFramePr>
          <p:cNvPr id="63496" name="Object 8"/>
          <p:cNvGraphicFramePr>
            <a:graphicFrameLocks/>
          </p:cNvGraphicFramePr>
          <p:nvPr/>
        </p:nvGraphicFramePr>
        <p:xfrm>
          <a:off x="0" y="0"/>
          <a:ext cx="6919913" cy="2370138"/>
        </p:xfrm>
        <a:graphic>
          <a:graphicData uri="http://schemas.openxmlformats.org/presentationml/2006/ole">
            <p:oleObj spid="_x0000_s79882" name="Document" r:id="rId3" imgW="6931152" imgH="2409444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2438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879724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Floating-Point </a:t>
            </a:r>
            <a:r>
              <a:rPr lang="en-US" sz="2800" dirty="0">
                <a:latin typeface="Arial" charset="0"/>
              </a:rPr>
              <a:t>Precision (</a:t>
            </a:r>
            <a:r>
              <a:rPr lang="en-US" sz="2800" dirty="0">
                <a:latin typeface="Lucida Console" pitchFamily="49" charset="0"/>
              </a:rPr>
              <a:t>precision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setprecision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2600">
                <a:latin typeface="Lucida Console" pitchFamily="49" charset="0"/>
              </a:rPr>
              <a:t>precision</a:t>
            </a:r>
            <a:r>
              <a:rPr lang="en-US" sz="2800" b="1">
                <a:latin typeface="Courier New" pitchFamily="49" charset="0"/>
              </a:rPr>
              <a:t> </a:t>
            </a:r>
          </a:p>
          <a:p>
            <a:pPr lvl="1"/>
            <a:r>
              <a:rPr lang="en-US" sz="2000"/>
              <a:t>Member function</a:t>
            </a:r>
          </a:p>
          <a:p>
            <a:pPr lvl="1"/>
            <a:r>
              <a:rPr lang="en-US" sz="2000"/>
              <a:t>Sets number of digits to the right of decimal point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1800">
                <a:latin typeface="Lucida Console" pitchFamily="49" charset="0"/>
              </a:rPr>
              <a:t>cout.precision(2);</a:t>
            </a:r>
          </a:p>
          <a:p>
            <a:pPr lvl="1"/>
            <a:r>
              <a:rPr lang="en-US" sz="1800">
                <a:latin typeface="Lucida Console" pitchFamily="49" charset="0"/>
              </a:rPr>
              <a:t>cout.precision()</a:t>
            </a:r>
            <a:r>
              <a:rPr lang="en-US" sz="2000"/>
              <a:t> returns current precision setting</a:t>
            </a:r>
          </a:p>
          <a:p>
            <a:r>
              <a:rPr lang="en-US" sz="2600"/>
              <a:t>setprecision</a:t>
            </a:r>
            <a:r>
              <a:rPr lang="en-US" sz="2800"/>
              <a:t> </a:t>
            </a:r>
          </a:p>
          <a:p>
            <a:pPr lvl="1"/>
            <a:r>
              <a:rPr lang="en-US" sz="2000"/>
              <a:t>Parameterized stream manipulator</a:t>
            </a:r>
          </a:p>
          <a:p>
            <a:pPr lvl="1"/>
            <a:r>
              <a:rPr lang="en-US" sz="2000"/>
              <a:t>Like all parameterized stream manipulators, </a:t>
            </a:r>
            <a:r>
              <a:rPr lang="en-US" sz="1800">
                <a:latin typeface="Lucida Console" pitchFamily="49" charset="0"/>
              </a:rPr>
              <a:t>&lt;iomanip&gt;</a:t>
            </a:r>
            <a:r>
              <a:rPr lang="en-US" sz="2000"/>
              <a:t> required</a:t>
            </a:r>
          </a:p>
          <a:p>
            <a:pPr lvl="1"/>
            <a:r>
              <a:rPr lang="en-US" sz="2000"/>
              <a:t>Specify precision:</a:t>
            </a:r>
          </a:p>
          <a:p>
            <a:pPr lvl="2">
              <a:buFontTx/>
              <a:buNone/>
            </a:pPr>
            <a:r>
              <a:rPr lang="en-US" sz="1800">
                <a:latin typeface="Lucida Console" pitchFamily="49" charset="0"/>
              </a:rPr>
              <a:t>cout &lt;&lt; setprecision(2) &lt;&lt; x;</a:t>
            </a:r>
          </a:p>
          <a:p>
            <a:r>
              <a:rPr lang="en-US" sz="2800"/>
              <a:t>For both methods, changes last until a different value is set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6401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6" name="Object 1032"/>
          <p:cNvGraphicFramePr>
            <a:graphicFrameLocks/>
          </p:cNvGraphicFramePr>
          <p:nvPr/>
        </p:nvGraphicFramePr>
        <p:xfrm>
          <a:off x="0" y="0"/>
          <a:ext cx="6848475" cy="6429375"/>
        </p:xfrm>
        <a:graphic>
          <a:graphicData uri="http://schemas.openxmlformats.org/presentationml/2006/ole">
            <p:oleObj spid="_x0000_s80906" name="Document" r:id="rId3" imgW="6931152" imgH="651814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4979131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00" name="Object 1032"/>
          <p:cNvGraphicFramePr>
            <a:graphicFrameLocks/>
          </p:cNvGraphicFramePr>
          <p:nvPr/>
        </p:nvGraphicFramePr>
        <p:xfrm>
          <a:off x="0" y="0"/>
          <a:ext cx="6848475" cy="3322638"/>
        </p:xfrm>
        <a:graphic>
          <a:graphicData uri="http://schemas.openxmlformats.org/presentationml/2006/ole">
            <p:oleObj spid="_x0000_s81930" name="Document" r:id="rId3" imgW="6931152" imgH="337413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370106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1027"/>
          <p:cNvSpPr>
            <a:spLocks noChangeArrowheads="1"/>
          </p:cNvSpPr>
          <p:nvPr/>
        </p:nvSpPr>
        <p:spPr bwMode="auto">
          <a:xfrm>
            <a:off x="0" y="794802"/>
            <a:ext cx="6324600" cy="60631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Square root of 2 with precisions 0-9.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Precision set by the precision member function: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Precision set by the </a:t>
            </a:r>
            <a:r>
              <a:rPr lang="en-US" sz="1600" b="1" dirty="0" err="1">
                <a:latin typeface="Courier New" pitchFamily="49" charset="0"/>
              </a:rPr>
              <a:t>setprecision</a:t>
            </a:r>
            <a:r>
              <a:rPr lang="en-US" sz="1600" b="1" dirty="0">
                <a:latin typeface="Courier New" pitchFamily="49" charset="0"/>
              </a:rPr>
              <a:t> manipulator: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1.414213562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9289547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Field </a:t>
            </a:r>
            <a:r>
              <a:rPr lang="en-US" sz="2800" dirty="0">
                <a:latin typeface="Arial" charset="0"/>
              </a:rPr>
              <a:t>Width(</a:t>
            </a:r>
            <a:r>
              <a:rPr lang="en-US" sz="2800" dirty="0" err="1">
                <a:latin typeface="Lucida Console" pitchFamily="49" charset="0"/>
              </a:rPr>
              <a:t>setw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>
                <a:latin typeface="Lucida Console" pitchFamily="49" charset="0"/>
              </a:rPr>
              <a:t>width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algn="just"/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width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member function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Sets field width (number of character positions a value should be output or number of characters that should be input)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previous width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If values processed are smaller than width, fill characters inserted as padding</a:t>
            </a:r>
          </a:p>
          <a:p>
            <a:pPr lvl="1" algn="just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Values are not truncated - full number printed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cin.width(5);</a:t>
            </a:r>
          </a:p>
          <a:p>
            <a:pPr algn="just"/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setw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stream manipulator</a:t>
            </a:r>
          </a:p>
          <a:p>
            <a:pPr lvl="1" algn="just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 &gt;&gt; setw(5) &gt;&gt; string;</a:t>
            </a:r>
          </a:p>
          <a:p>
            <a:r>
              <a:rPr lang="en-US" sz="2800">
                <a:solidFill>
                  <a:srgbClr val="000000"/>
                </a:solidFill>
                <a:cs typeface="Times New Roman" charset="0"/>
              </a:rPr>
              <a:t>Remember to reserve one space for the null character</a:t>
            </a: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154758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660" name="Object 76"/>
          <p:cNvGraphicFramePr>
            <a:graphicFrameLocks/>
          </p:cNvGraphicFramePr>
          <p:nvPr/>
        </p:nvGraphicFramePr>
        <p:xfrm>
          <a:off x="0" y="0"/>
          <a:ext cx="6848475" cy="5964238"/>
        </p:xfrm>
        <a:graphic>
          <a:graphicData uri="http://schemas.openxmlformats.org/presentationml/2006/ole">
            <p:oleObj spid="_x0000_s82954" name="Document" r:id="rId3" imgW="6931152" imgH="60365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943588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1135082"/>
            <a:ext cx="69342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 sentence: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This is a test of the width member function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This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is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a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test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of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the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widt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h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</a:rPr>
              <a:t>memb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</a:rPr>
              <a:t>er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</a:t>
            </a:r>
            <a:r>
              <a:rPr lang="en-US" b="1" dirty="0" err="1">
                <a:latin typeface="Courier New" pitchFamily="49" charset="0"/>
              </a:rPr>
              <a:t>func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</a:rPr>
              <a:t>tion</a:t>
            </a:r>
            <a:r>
              <a:rPr lang="en-US" b="1" dirty="0">
                <a:latin typeface="Courier New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4992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Float and Double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 </a:t>
            </a:r>
            <a:r>
              <a:rPr lang="en-US" sz="2400" b="1" dirty="0"/>
              <a:t>float</a:t>
            </a:r>
            <a:r>
              <a:rPr lang="en-US" sz="2400" dirty="0"/>
              <a:t> in C++ is typically: composed of 32 bits (4 bytes) comprised of: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A sign bit.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8 bit exponent (bias of 127)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23 bit mantissa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 </a:t>
            </a:r>
            <a:r>
              <a:rPr lang="en-US" sz="2400" b="1" dirty="0"/>
              <a:t>double</a:t>
            </a:r>
            <a:r>
              <a:rPr lang="en-US" sz="2400" dirty="0"/>
              <a:t> in C++ is typically: composed of 64 bits (8 bytes) comprised of: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A sign bit.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11 bit exponent (bias of 1023)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/>
              <a:t>52 bit mantissa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307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User-Defined </a:t>
            </a:r>
            <a:r>
              <a:rPr lang="en-US" sz="2800" dirty="0">
                <a:latin typeface="Arial" charset="0"/>
              </a:rPr>
              <a:t>Manipulators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800"/>
              <a:t>We can create our own stream manipulators</a:t>
            </a:r>
          </a:p>
          <a:p>
            <a:pPr lvl="1"/>
            <a:r>
              <a:rPr lang="en-US" sz="1800">
                <a:latin typeface="Lucida Console" pitchFamily="49" charset="0"/>
              </a:rPr>
              <a:t>bell</a:t>
            </a:r>
          </a:p>
          <a:p>
            <a:pPr lvl="1"/>
            <a:r>
              <a:rPr lang="en-US" sz="1800">
                <a:latin typeface="Lucida Console" pitchFamily="49" charset="0"/>
              </a:rPr>
              <a:t>ret</a:t>
            </a:r>
            <a:r>
              <a:rPr lang="en-US" sz="2000" b="1">
                <a:latin typeface="Courier New" pitchFamily="49" charset="0"/>
              </a:rPr>
              <a:t> </a:t>
            </a:r>
            <a:r>
              <a:rPr lang="en-US" sz="2000"/>
              <a:t>(carriage return)</a:t>
            </a:r>
          </a:p>
          <a:p>
            <a:pPr lvl="1"/>
            <a:r>
              <a:rPr lang="en-US" sz="1800">
                <a:latin typeface="Lucida Console" pitchFamily="49" charset="0"/>
              </a:rPr>
              <a:t>tab</a:t>
            </a:r>
          </a:p>
          <a:p>
            <a:pPr lvl="1"/>
            <a:r>
              <a:rPr lang="en-US" sz="1800">
                <a:latin typeface="Lucida Console" pitchFamily="49" charset="0"/>
              </a:rPr>
              <a:t>endLine</a:t>
            </a:r>
          </a:p>
          <a:p>
            <a:pPr lvl="1"/>
            <a:endParaRPr lang="en-US" sz="2000" b="1">
              <a:latin typeface="Courier New" pitchFamily="49" charset="0"/>
            </a:endParaRPr>
          </a:p>
          <a:p>
            <a:r>
              <a:rPr lang="en-US" sz="2800"/>
              <a:t>Parameterized stream manipulators</a:t>
            </a:r>
          </a:p>
          <a:p>
            <a:pPr lvl="1"/>
            <a:r>
              <a:rPr lang="en-US" sz="2000"/>
              <a:t>Consult installation manuals</a:t>
            </a:r>
          </a:p>
          <a:p>
            <a:pPr>
              <a:buFontTx/>
              <a:buNone/>
            </a:pP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9950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6" name="Object 1030"/>
          <p:cNvGraphicFramePr>
            <a:graphicFrameLocks/>
          </p:cNvGraphicFramePr>
          <p:nvPr/>
        </p:nvGraphicFramePr>
        <p:xfrm>
          <a:off x="0" y="0"/>
          <a:ext cx="6848475" cy="6202363"/>
        </p:xfrm>
        <a:graphic>
          <a:graphicData uri="http://schemas.openxmlformats.org/presentationml/2006/ole">
            <p:oleObj spid="_x0000_s83978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2249293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0" name="Rectangle 1030"/>
          <p:cNvSpPr>
            <a:spLocks noChangeArrowheads="1"/>
          </p:cNvSpPr>
          <p:nvPr/>
        </p:nvSpPr>
        <p:spPr bwMode="auto">
          <a:xfrm>
            <a:off x="0" y="3429000"/>
            <a:ext cx="6919913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tab manipulator: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       b       c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Testing the ret and bell manipulators: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-----.....</a:t>
            </a:r>
          </a:p>
        </p:txBody>
      </p:sp>
      <p:graphicFrame>
        <p:nvGraphicFramePr>
          <p:cNvPr id="113671" name="Object 1031"/>
          <p:cNvGraphicFramePr>
            <a:graphicFrameLocks/>
          </p:cNvGraphicFramePr>
          <p:nvPr/>
        </p:nvGraphicFramePr>
        <p:xfrm>
          <a:off x="0" y="0"/>
          <a:ext cx="6919913" cy="2619375"/>
        </p:xfrm>
        <a:graphic>
          <a:graphicData uri="http://schemas.openxmlformats.org/presentationml/2006/ole">
            <p:oleObj spid="_x0000_s85002" name="Document" r:id="rId3" imgW="6931152" imgH="26517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895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44063816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Format States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endParaRPr lang="en-US" sz="2000" dirty="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Format flags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Specify formatting to be performed during stream I/O operations</a:t>
            </a:r>
          </a:p>
          <a:p>
            <a:endParaRPr lang="en-US" sz="2800" dirty="0">
              <a:solidFill>
                <a:srgbClr val="000000"/>
              </a:solidFill>
              <a:latin typeface="Times" pitchFamily="18" charset="0"/>
              <a:cs typeface="Times New Roman" charset="0"/>
            </a:endParaRPr>
          </a:p>
          <a:p>
            <a:r>
              <a:rPr lang="en-US" sz="2600" dirty="0" err="1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2600" dirty="0" err="1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and </a:t>
            </a:r>
            <a:r>
              <a:rPr lang="en-US" sz="2600" dirty="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Member functions that control the flag </a:t>
            </a:r>
            <a:r>
              <a:rPr lang="en-US" sz="2000" dirty="0" smtClean="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settings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45957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Format </a:t>
            </a:r>
            <a:r>
              <a:rPr lang="en-US" sz="2800" dirty="0">
                <a:latin typeface="Arial" charset="0"/>
              </a:rPr>
              <a:t>State Flags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Format State Flags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Defined as an enumeration in class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Can be controlled by member functions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flags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specifies a value representing the settings of all the 			flags</a:t>
            </a:r>
          </a:p>
          <a:p>
            <a:pPr lvl="2"/>
            <a:r>
              <a:rPr lang="en-US" sz="1800">
                <a:solidFill>
                  <a:srgbClr val="000000"/>
                </a:solidFill>
                <a:cs typeface="Times New Roman" charset="0"/>
              </a:rPr>
              <a:t>Returns </a:t>
            </a: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1800">
                <a:solidFill>
                  <a:srgbClr val="000000"/>
                </a:solidFill>
                <a:cs typeface="Times New Roman" charset="0"/>
              </a:rPr>
              <a:t> value containing prior options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one argument, "ors" flags with existing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unsets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setiosflags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parameterized stream manipulator used to set 		  flags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resetiosflags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- parameterized stream manipulator, has same functions as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</a:p>
          <a:p>
            <a:r>
              <a:rPr lang="en-US" sz="2800">
                <a:solidFill>
                  <a:srgbClr val="000000"/>
                </a:solidFill>
                <a:cs typeface="Times New Roman" charset="0"/>
              </a:rPr>
              <a:t>Flags can be combined using bitwise OR ( </a:t>
            </a: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|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 )</a:t>
            </a:r>
            <a:endParaRPr 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197580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Format </a:t>
            </a:r>
            <a:r>
              <a:rPr lang="en-US" sz="2800" dirty="0">
                <a:solidFill>
                  <a:srgbClr val="0000FF"/>
                </a:solidFill>
                <a:latin typeface="Arial" charset="0"/>
              </a:rPr>
              <a:t>State Flags</a:t>
            </a:r>
          </a:p>
        </p:txBody>
      </p:sp>
      <p:graphicFrame>
        <p:nvGraphicFramePr>
          <p:cNvPr id="114691" name="Object 1027"/>
          <p:cNvGraphicFramePr>
            <a:graphicFrameLocks noChangeAspect="1"/>
          </p:cNvGraphicFramePr>
          <p:nvPr/>
        </p:nvGraphicFramePr>
        <p:xfrm>
          <a:off x="357188" y="1104900"/>
          <a:ext cx="8640762" cy="5324475"/>
        </p:xfrm>
        <a:graphic>
          <a:graphicData uri="http://schemas.openxmlformats.org/presentationml/2006/ole">
            <p:oleObj spid="_x0000_s86025" name="Document" r:id="rId3" imgW="8961120" imgH="5524500" progId="Word.Document.8">
              <p:embed/>
            </p:oleObj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40566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Trailing </a:t>
            </a:r>
            <a:r>
              <a:rPr lang="en-US" sz="2800" dirty="0">
                <a:latin typeface="Arial" charset="0"/>
              </a:rPr>
              <a:t>Zeros and Decimal Points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showpoint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</a:rPr>
              <a:t>ios::showpoint</a:t>
            </a:r>
            <a:r>
              <a:rPr lang="en-US" sz="2800"/>
              <a:t> </a:t>
            </a:r>
          </a:p>
          <a:p>
            <a:pPr lvl="1"/>
            <a:r>
              <a:rPr lang="en-US" sz="2000"/>
              <a:t>Forces a float with an integer value to be printed with its decimal point and trailing zeros</a:t>
            </a:r>
          </a:p>
          <a:p>
            <a:pPr lvl="1">
              <a:buFontTx/>
              <a:buNone/>
            </a:pPr>
            <a:endParaRPr lang="en-US" b="1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200">
                <a:latin typeface="Lucida Console" pitchFamily="49" charset="0"/>
              </a:rPr>
              <a:t>cout.setf(ios::showpoint)</a:t>
            </a:r>
          </a:p>
          <a:p>
            <a:pPr lvl="1">
              <a:buFontTx/>
              <a:buNone/>
            </a:pPr>
            <a:r>
              <a:rPr lang="en-US" sz="2200">
                <a:latin typeface="Lucida Console" pitchFamily="49" charset="0"/>
              </a:rPr>
              <a:t>	cout &lt;&lt; 79;</a:t>
            </a:r>
          </a:p>
          <a:p>
            <a:pPr lvl="1">
              <a:buFontTx/>
              <a:buNone/>
            </a:pPr>
            <a:r>
              <a:rPr lang="en-US" sz="2400" b="1">
                <a:latin typeface="Courier New" pitchFamily="49" charset="0"/>
              </a:rPr>
              <a:t>	</a:t>
            </a:r>
            <a:r>
              <a:rPr lang="en-US" sz="2200">
                <a:latin typeface="Lucida Console" pitchFamily="49" charset="0"/>
              </a:rPr>
              <a:t>79</a:t>
            </a:r>
            <a:r>
              <a:rPr lang="en-US" sz="2400"/>
              <a:t> will print as </a:t>
            </a:r>
            <a:r>
              <a:rPr lang="en-US" sz="2200">
                <a:latin typeface="Lucida Console" pitchFamily="49" charset="0"/>
              </a:rPr>
              <a:t>79.00000</a:t>
            </a:r>
            <a:r>
              <a:rPr lang="en-US"/>
              <a:t> </a:t>
            </a:r>
          </a:p>
          <a:p>
            <a:pPr lvl="2"/>
            <a:r>
              <a:rPr lang="en-US" sz="2000"/>
              <a:t>Number of zeros determined by precision settings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809795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19" name="Object 1031"/>
          <p:cNvGraphicFramePr>
            <a:graphicFrameLocks/>
          </p:cNvGraphicFramePr>
          <p:nvPr/>
        </p:nvGraphicFramePr>
        <p:xfrm>
          <a:off x="0" y="0"/>
          <a:ext cx="6919913" cy="6553200"/>
        </p:xfrm>
        <a:graphic>
          <a:graphicData uri="http://schemas.openxmlformats.org/presentationml/2006/ole">
            <p:oleObj spid="_x0000_s87050" name="Document" r:id="rId3" imgW="6931152" imgH="67604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9189857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1371600"/>
            <a:ext cx="6858000" cy="2590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Before setting the </a:t>
            </a:r>
            <a:r>
              <a:rPr lang="en-US" b="1" dirty="0" err="1">
                <a:latin typeface="Courier New" pitchFamily="49" charset="0"/>
              </a:rPr>
              <a:t>ios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showpoint</a:t>
            </a:r>
            <a:r>
              <a:rPr lang="en-US" b="1" dirty="0">
                <a:latin typeface="Courier New" pitchFamily="49" charset="0"/>
              </a:rPr>
              <a:t> flag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9.9900 prints as: 9.99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9.9000 prints as: 9.9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9.0000 prints as: 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setting the </a:t>
            </a:r>
            <a:r>
              <a:rPr lang="en-US" b="1" dirty="0" err="1">
                <a:latin typeface="Courier New" pitchFamily="49" charset="0"/>
              </a:rPr>
              <a:t>ios</a:t>
            </a:r>
            <a:r>
              <a:rPr lang="en-US" b="1" dirty="0">
                <a:latin typeface="Courier New" pitchFamily="49" charset="0"/>
              </a:rPr>
              <a:t>::</a:t>
            </a:r>
            <a:r>
              <a:rPr lang="en-US" b="1" dirty="0" err="1">
                <a:latin typeface="Courier New" pitchFamily="49" charset="0"/>
              </a:rPr>
              <a:t>showpoint</a:t>
            </a:r>
            <a:r>
              <a:rPr lang="en-US" b="1" dirty="0">
                <a:latin typeface="Courier New" pitchFamily="49" charset="0"/>
              </a:rPr>
              <a:t> flag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9.9900 prints as: 9.99000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9.9000 prints as: 9.90000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9.0000 prints as: 9.00000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334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9334136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Justification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::left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::right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::internal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ios::left</a:t>
            </a:r>
          </a:p>
          <a:p>
            <a:pPr lvl="1"/>
            <a:r>
              <a:rPr lang="en-US" sz="2000">
                <a:cs typeface="Times New Roman" charset="0"/>
              </a:rPr>
              <a:t>Fields to left-justified with padding characters to the right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ios::right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Default setting</a:t>
            </a:r>
          </a:p>
          <a:p>
            <a:pPr lvl="1"/>
            <a:r>
              <a:rPr lang="en-US" sz="2000">
                <a:cs typeface="Times New Roman" charset="0"/>
              </a:rPr>
              <a:t>Fields right-justified with padding characters to the left</a:t>
            </a:r>
          </a:p>
          <a:p>
            <a:endParaRPr lang="en-US" sz="2800">
              <a:cs typeface="Times New Roman" charset="0"/>
            </a:endParaRPr>
          </a:p>
          <a:p>
            <a:r>
              <a:rPr lang="en-US" sz="2800">
                <a:cs typeface="Times New Roman" charset="0"/>
              </a:rPr>
              <a:t>Character used for padding set by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fill</a:t>
            </a:r>
            <a:r>
              <a:rPr lang="en-US" sz="2000">
                <a:cs typeface="Times New Roman" charset="0"/>
              </a:rPr>
              <a:t> member function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setfill</a:t>
            </a:r>
            <a:r>
              <a:rPr lang="en-US" sz="2000">
                <a:cs typeface="Times New Roman" charset="0"/>
              </a:rPr>
              <a:t> parameterized stream manipulator </a:t>
            </a:r>
          </a:p>
          <a:p>
            <a:pPr lvl="1"/>
            <a:r>
              <a:rPr lang="en-US" sz="2000">
                <a:cs typeface="Times New Roman" charset="0"/>
              </a:rPr>
              <a:t>Default character is space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118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00FF"/>
                </a:solidFill>
              </a:rPr>
              <a:t>Floats numbers and their accuracy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114800"/>
          </a:xfrm>
        </p:spPr>
        <p:txBody>
          <a:bodyPr/>
          <a:lstStyle/>
          <a:p>
            <a:r>
              <a:rPr lang="en-US" sz="2400" dirty="0"/>
              <a:t>Floating Point is </a:t>
            </a:r>
            <a:r>
              <a:rPr lang="en-US" sz="2400" dirty="0" smtClean="0"/>
              <a:t>inaccurate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Example</a:t>
            </a:r>
            <a:r>
              <a:rPr lang="en-US" sz="2400" dirty="0"/>
              <a:t>.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float a=1000.43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float b=1000.0;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cout</a:t>
            </a:r>
            <a:r>
              <a:rPr lang="en-US" sz="2400" dirty="0"/>
              <a:t> &lt;&lt; a </a:t>
            </a:r>
            <a:r>
              <a:rPr lang="en-US" sz="2400" dirty="0">
                <a:latin typeface="Times New Roman"/>
              </a:rPr>
              <a:t>–</a:t>
            </a:r>
            <a:r>
              <a:rPr lang="en-US" sz="2400" dirty="0"/>
              <a:t> b &lt;&lt; </a:t>
            </a:r>
            <a:r>
              <a:rPr lang="en-US" sz="2400" dirty="0" err="1"/>
              <a:t>endl</a:t>
            </a:r>
            <a:r>
              <a:rPr lang="en-US" sz="2400" dirty="0"/>
              <a:t>;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This outputs .0429993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30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Justification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::left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::right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::internal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800">
                <a:cs typeface="Times New Roman" charset="0"/>
              </a:rPr>
              <a:t> flag</a:t>
            </a:r>
            <a:r>
              <a:rPr lang="en-US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Number’s sign left-justified </a:t>
            </a:r>
          </a:p>
          <a:p>
            <a:pPr lvl="1"/>
            <a:r>
              <a:rPr lang="en-US" sz="2000">
                <a:cs typeface="Times New Roman" charset="0"/>
              </a:rPr>
              <a:t>Number’s magnitude right-justified </a:t>
            </a:r>
          </a:p>
          <a:p>
            <a:pPr lvl="1"/>
            <a:r>
              <a:rPr lang="en-US" sz="2000">
                <a:cs typeface="Times New Roman" charset="0"/>
              </a:rPr>
              <a:t>Intervening spaces padded with the fill character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static</a:t>
            </a:r>
            <a:r>
              <a:rPr lang="en-US" sz="2800">
                <a:cs typeface="Times New Roman" charset="0"/>
              </a:rPr>
              <a:t> data member </a:t>
            </a:r>
            <a:r>
              <a:rPr lang="en-US" sz="2600">
                <a:latin typeface="Lucida Console" pitchFamily="49" charset="0"/>
                <a:cs typeface="Times New Roman" charset="0"/>
              </a:rPr>
              <a:t>ios::adjustfield</a:t>
            </a:r>
          </a:p>
          <a:p>
            <a:pPr lvl="1"/>
            <a:r>
              <a:rPr lang="en-US" sz="2000">
                <a:cs typeface="Times New Roman" charset="0"/>
              </a:rPr>
              <a:t>Contains</a:t>
            </a:r>
            <a:r>
              <a:rPr lang="en-US" sz="2000" b="1">
                <a:cs typeface="Times New Roman" charset="0"/>
              </a:rPr>
              <a:t> </a:t>
            </a:r>
            <a:r>
              <a:rPr lang="en-US" sz="1800">
                <a:latin typeface="Lucida Console" pitchFamily="49" charset="0"/>
                <a:cs typeface="Times New Roman" charset="0"/>
              </a:rPr>
              <a:t>left</a:t>
            </a:r>
            <a:r>
              <a:rPr lang="en-US" sz="2000">
                <a:cs typeface="Times New Roman" charset="0"/>
              </a:rPr>
              <a:t>, </a:t>
            </a:r>
            <a:r>
              <a:rPr lang="en-US" sz="1800">
                <a:latin typeface="Lucida Console" pitchFamily="49" charset="0"/>
                <a:cs typeface="Times New Roman" charset="0"/>
              </a:rPr>
              <a:t>right</a:t>
            </a:r>
            <a:r>
              <a:rPr lang="en-US" sz="2000">
                <a:cs typeface="Times New Roman" charset="0"/>
              </a:rPr>
              <a:t> and </a:t>
            </a:r>
            <a:r>
              <a:rPr lang="en-US" sz="18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000">
                <a:cs typeface="Times New Roman" charset="0"/>
              </a:rPr>
              <a:t> flags 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000">
                <a:cs typeface="Times New Roman" charset="0"/>
              </a:rPr>
              <a:t> must be the second argument to </a:t>
            </a:r>
            <a:r>
              <a:rPr lang="en-US" sz="1800">
                <a:latin typeface="Lucida Console" pitchFamily="49" charset="0"/>
                <a:cs typeface="Times New Roman" charset="0"/>
              </a:rPr>
              <a:t>setf</a:t>
            </a:r>
            <a:r>
              <a:rPr lang="en-US" sz="2000">
                <a:cs typeface="Times New Roman" charset="0"/>
              </a:rPr>
              <a:t> when setting the </a:t>
            </a:r>
            <a:r>
              <a:rPr lang="en-US" sz="1800">
                <a:latin typeface="Lucida Console" pitchFamily="49" charset="0"/>
                <a:cs typeface="Times New Roman" charset="0"/>
              </a:rPr>
              <a:t>left</a:t>
            </a:r>
            <a:r>
              <a:rPr lang="en-US" sz="2000">
                <a:cs typeface="Times New Roman" charset="0"/>
              </a:rPr>
              <a:t>, </a:t>
            </a:r>
            <a:r>
              <a:rPr lang="en-US" sz="1800">
                <a:latin typeface="Lucida Console" pitchFamily="49" charset="0"/>
                <a:cs typeface="Times New Roman" charset="0"/>
              </a:rPr>
              <a:t>right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internal</a:t>
            </a:r>
            <a:r>
              <a:rPr lang="en-US" sz="2000">
                <a:cs typeface="Times New Roman" charset="0"/>
              </a:rPr>
              <a:t> justification flags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cout.setf( ios::left, ios::adjustfield);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728909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839" name="Object 1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9592394"/>
              </p:ext>
            </p:extLst>
          </p:nvPr>
        </p:nvGraphicFramePr>
        <p:xfrm>
          <a:off x="0" y="0"/>
          <a:ext cx="8686800" cy="6553200"/>
        </p:xfrm>
        <a:graphic>
          <a:graphicData uri="http://schemas.openxmlformats.org/presentationml/2006/ole">
            <p:oleObj spid="_x0000_s88075" name="Document" r:id="rId3" imgW="6931152" imgH="5554980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361572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3429000"/>
            <a:ext cx="6919913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Default is right justified: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USING MEMBER FUNCTIONS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setf</a:t>
            </a:r>
            <a:r>
              <a:rPr lang="en-US" sz="1600" b="1" dirty="0">
                <a:latin typeface="Courier New" pitchFamily="49" charset="0"/>
              </a:rPr>
              <a:t> to set </a:t>
            </a:r>
            <a:r>
              <a:rPr lang="en-US" sz="1600" b="1" dirty="0" err="1">
                <a:latin typeface="Courier New" pitchFamily="49" charset="0"/>
              </a:rPr>
              <a:t>ios</a:t>
            </a:r>
            <a:r>
              <a:rPr lang="en-US" sz="1600" b="1" dirty="0">
                <a:latin typeface="Courier New" pitchFamily="49" charset="0"/>
              </a:rPr>
              <a:t>::left: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12345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unsetf</a:t>
            </a:r>
            <a:r>
              <a:rPr lang="en-US" sz="1600" b="1" dirty="0">
                <a:latin typeface="Courier New" pitchFamily="49" charset="0"/>
              </a:rPr>
              <a:t> to restore default: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USING PARAMETERIZED STREAM MANIPULATORS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setiosflags</a:t>
            </a:r>
            <a:r>
              <a:rPr lang="en-US" sz="1600" b="1" dirty="0">
                <a:latin typeface="Courier New" pitchFamily="49" charset="0"/>
              </a:rPr>
              <a:t> to set </a:t>
            </a:r>
            <a:r>
              <a:rPr lang="en-US" sz="1600" b="1" dirty="0" err="1">
                <a:latin typeface="Courier New" pitchFamily="49" charset="0"/>
              </a:rPr>
              <a:t>ios</a:t>
            </a:r>
            <a:r>
              <a:rPr lang="en-US" sz="1600" b="1" dirty="0">
                <a:latin typeface="Courier New" pitchFamily="49" charset="0"/>
              </a:rPr>
              <a:t>::left: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12345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Use </a:t>
            </a:r>
            <a:r>
              <a:rPr lang="en-US" sz="1600" b="1" dirty="0" err="1">
                <a:latin typeface="Courier New" pitchFamily="49" charset="0"/>
              </a:rPr>
              <a:t>resetiosflags</a:t>
            </a:r>
            <a:r>
              <a:rPr lang="en-US" sz="1600" b="1" dirty="0">
                <a:latin typeface="Courier New" pitchFamily="49" charset="0"/>
              </a:rPr>
              <a:t> to restore default: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 12345 </a:t>
            </a:r>
          </a:p>
        </p:txBody>
      </p:sp>
      <p:graphicFrame>
        <p:nvGraphicFramePr>
          <p:cNvPr id="1177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19396142"/>
              </p:ext>
            </p:extLst>
          </p:nvPr>
        </p:nvGraphicFramePr>
        <p:xfrm>
          <a:off x="0" y="0"/>
          <a:ext cx="6919913" cy="3173413"/>
        </p:xfrm>
        <a:graphic>
          <a:graphicData uri="http://schemas.openxmlformats.org/presentationml/2006/ole">
            <p:oleObj spid="_x0000_s89099" name="Document" r:id="rId3" imgW="6931152" imgH="313182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895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2180920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5334000"/>
            <a:ext cx="6919913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+      123 </a:t>
            </a:r>
          </a:p>
        </p:txBody>
      </p:sp>
      <p:graphicFrame>
        <p:nvGraphicFramePr>
          <p:cNvPr id="118791" name="Objec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2891076"/>
              </p:ext>
            </p:extLst>
          </p:nvPr>
        </p:nvGraphicFramePr>
        <p:xfrm>
          <a:off x="0" y="0"/>
          <a:ext cx="8305800" cy="5062210"/>
        </p:xfrm>
        <a:graphic>
          <a:graphicData uri="http://schemas.openxmlformats.org/presentationml/2006/ole">
            <p:oleObj spid="_x0000_s90123" name="Document" r:id="rId3" imgW="6931152" imgH="5073396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8006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7449591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Padding </a:t>
            </a:r>
            <a:r>
              <a:rPr lang="en-US" sz="2800" dirty="0">
                <a:latin typeface="Arial" charset="0"/>
              </a:rPr>
              <a:t>(</a:t>
            </a:r>
            <a:r>
              <a:rPr lang="en-US" sz="2800" dirty="0">
                <a:latin typeface="Lucida Console" pitchFamily="49" charset="0"/>
              </a:rPr>
              <a:t>fill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setfill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fill</a:t>
            </a:r>
            <a:r>
              <a:rPr lang="en-US" sz="2800" i="1">
                <a:cs typeface="Times New Roman" charset="0"/>
              </a:rPr>
              <a:t> </a:t>
            </a:r>
            <a:r>
              <a:rPr lang="en-US" sz="2800">
                <a:cs typeface="Times New Roman" charset="0"/>
              </a:rPr>
              <a:t>member function</a:t>
            </a:r>
          </a:p>
          <a:p>
            <a:pPr lvl="1"/>
            <a:r>
              <a:rPr lang="en-US" sz="2000">
                <a:cs typeface="Times New Roman" charset="0"/>
              </a:rPr>
              <a:t>Specifies the fill character</a:t>
            </a:r>
          </a:p>
          <a:p>
            <a:pPr lvl="1"/>
            <a:r>
              <a:rPr lang="en-US" sz="2000">
                <a:cs typeface="Times New Roman" charset="0"/>
              </a:rPr>
              <a:t>Space is default </a:t>
            </a:r>
          </a:p>
          <a:p>
            <a:pPr lvl="1"/>
            <a:r>
              <a:rPr lang="en-US" sz="2000">
                <a:cs typeface="Times New Roman" charset="0"/>
              </a:rPr>
              <a:t>Returns the prior padding character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cout.fill('*');</a:t>
            </a:r>
          </a:p>
          <a:p>
            <a:endParaRPr lang="en-US" sz="1800">
              <a:latin typeface="Lucida Console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setfill</a:t>
            </a:r>
            <a:r>
              <a:rPr lang="en-US" sz="2800">
                <a:cs typeface="Times New Roman" charset="0"/>
              </a:rPr>
              <a:t> manipulator</a:t>
            </a:r>
            <a:r>
              <a:rPr lang="en-US" sz="24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Also sets fill character</a:t>
            </a:r>
          </a:p>
          <a:p>
            <a:pPr lvl="1">
              <a:buFontTx/>
              <a:buNone/>
            </a:pPr>
            <a:r>
              <a:rPr lang="en-US" sz="2000" b="1"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latin typeface="Lucida Console" pitchFamily="49" charset="0"/>
                <a:cs typeface="Times New Roman" charset="0"/>
              </a:rPr>
              <a:t>cout &lt;&lt; setfill ('*');</a:t>
            </a:r>
            <a:endParaRPr lang="en-US" sz="18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336788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64" name="Object 6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56398023"/>
              </p:ext>
            </p:extLst>
          </p:nvPr>
        </p:nvGraphicFramePr>
        <p:xfrm>
          <a:off x="0" y="0"/>
          <a:ext cx="8458200" cy="6324600"/>
        </p:xfrm>
        <a:graphic>
          <a:graphicData uri="http://schemas.openxmlformats.org/presentationml/2006/ole">
            <p:oleObj spid="_x0000_s91147" name="Document" r:id="rId3" imgW="6931152" imgH="531418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734356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92" name="Object 6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18536352"/>
              </p:ext>
            </p:extLst>
          </p:nvPr>
        </p:nvGraphicFramePr>
        <p:xfrm>
          <a:off x="0" y="0"/>
          <a:ext cx="8915400" cy="6858000"/>
        </p:xfrm>
        <a:graphic>
          <a:graphicData uri="http://schemas.openxmlformats.org/presentationml/2006/ole">
            <p:oleObj spid="_x0000_s92171" name="Document" r:id="rId3" imgW="6931152" imgH="506120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49213925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7"/>
          <p:cNvSpPr>
            <a:spLocks noChangeArrowheads="1"/>
          </p:cNvSpPr>
          <p:nvPr/>
        </p:nvSpPr>
        <p:spPr bwMode="auto">
          <a:xfrm>
            <a:off x="0" y="1143000"/>
            <a:ext cx="6919913" cy="304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 printed as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right and left justified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and as hex with internal justification.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the default pad character (space):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     10000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    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0x    2710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Using various padding characters: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*****10000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10000%%%%%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0x^^^^2710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200556988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Integral </a:t>
            </a:r>
            <a:r>
              <a:rPr lang="en-US" sz="2800" dirty="0">
                <a:latin typeface="Arial" charset="0"/>
              </a:rPr>
              <a:t>Stream Base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dec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oct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::hex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</a:t>
            </a:r>
            <a:r>
              <a:rPr lang="en-US" sz="2800" dirty="0" err="1">
                <a:latin typeface="Lucida Console" pitchFamily="49" charset="0"/>
              </a:rPr>
              <a:t>showbase</a:t>
            </a:r>
            <a:r>
              <a:rPr lang="en-US" sz="2800" dirty="0">
                <a:latin typeface="Arial" charset="0"/>
                <a:sym typeface="Wingdings" pitchFamily="2" charset="2"/>
              </a:rPr>
              <a:t>)</a:t>
            </a:r>
            <a:endParaRPr lang="en-US" sz="2800" dirty="0">
              <a:latin typeface="Arial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6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26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2600" dirty="0" err="1">
                <a:latin typeface="Lucida Console" pitchFamily="49" charset="0"/>
                <a:cs typeface="Times New Roman" charset="0"/>
              </a:rPr>
              <a:t>basefield</a:t>
            </a:r>
            <a:r>
              <a:rPr lang="en-US" sz="2800" dirty="0">
                <a:cs typeface="Times New Roman" charset="0"/>
              </a:rPr>
              <a:t> static member </a:t>
            </a:r>
          </a:p>
          <a:p>
            <a:pPr lvl="1"/>
            <a:r>
              <a:rPr lang="en-US" sz="2000" dirty="0">
                <a:cs typeface="Times New Roman" charset="0"/>
              </a:rPr>
              <a:t>Used similarly to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adjustfield</a:t>
            </a:r>
            <a:r>
              <a:rPr lang="en-US" sz="2000" dirty="0">
                <a:cs typeface="Times New Roman" charset="0"/>
              </a:rPr>
              <a:t> with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setf</a:t>
            </a:r>
            <a:endParaRPr lang="en-US" sz="1800" dirty="0">
              <a:latin typeface="Lucida Console" pitchFamily="49" charset="0"/>
              <a:cs typeface="Times New Roman" charset="0"/>
            </a:endParaRPr>
          </a:p>
          <a:p>
            <a:pPr lvl="1"/>
            <a:r>
              <a:rPr lang="en-US" sz="2000" dirty="0">
                <a:cs typeface="Times New Roman" charset="0"/>
              </a:rPr>
              <a:t>Includes the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oct</a:t>
            </a:r>
            <a:r>
              <a:rPr lang="en-US" sz="2000" dirty="0">
                <a:cs typeface="Times New Roman" charset="0"/>
              </a:rPr>
              <a:t>,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::hex</a:t>
            </a:r>
            <a:r>
              <a:rPr lang="en-US" sz="2000" dirty="0">
                <a:cs typeface="Times New Roman" charset="0"/>
              </a:rPr>
              <a:t> and 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ios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::</a:t>
            </a:r>
            <a:r>
              <a:rPr lang="en-US" sz="1800" dirty="0" err="1">
                <a:latin typeface="Lucida Console" pitchFamily="49" charset="0"/>
                <a:cs typeface="Times New Roman" charset="0"/>
              </a:rPr>
              <a:t>dec</a:t>
            </a:r>
            <a:r>
              <a:rPr lang="en-US" sz="2000" dirty="0">
                <a:cs typeface="Times New Roman" charset="0"/>
              </a:rPr>
              <a:t> flag bits </a:t>
            </a:r>
          </a:p>
          <a:p>
            <a:pPr lvl="1"/>
            <a:r>
              <a:rPr lang="en-US" sz="2000" dirty="0">
                <a:cs typeface="Times New Roman" charset="0"/>
              </a:rPr>
              <a:t>Specify that integers are to be treated as octal, hexadecimal and decimal values</a:t>
            </a:r>
          </a:p>
          <a:p>
            <a:pPr lvl="1"/>
            <a:r>
              <a:rPr lang="en-US" sz="2000" dirty="0">
                <a:cs typeface="Times New Roman" charset="0"/>
              </a:rPr>
              <a:t>Default is decimal</a:t>
            </a:r>
          </a:p>
          <a:p>
            <a:pPr lvl="1"/>
            <a:r>
              <a:rPr lang="en-US" sz="2000" dirty="0">
                <a:cs typeface="Times New Roman" charset="0"/>
              </a:rPr>
              <a:t>Default for stream extractions depends on form inputted</a:t>
            </a:r>
          </a:p>
          <a:p>
            <a:pPr lvl="2"/>
            <a:r>
              <a:rPr lang="en-US" sz="2000" dirty="0">
                <a:cs typeface="Times New Roman" charset="0"/>
              </a:rPr>
              <a:t>Integers starting with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</a:t>
            </a:r>
            <a:r>
              <a:rPr lang="en-US" sz="2000" dirty="0">
                <a:cs typeface="Times New Roman" charset="0"/>
              </a:rPr>
              <a:t> are treated as octal</a:t>
            </a:r>
          </a:p>
          <a:p>
            <a:pPr lvl="2"/>
            <a:r>
              <a:rPr lang="en-US" sz="2000" dirty="0">
                <a:cs typeface="Times New Roman" charset="0"/>
              </a:rPr>
              <a:t>Integers starting with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0x</a:t>
            </a:r>
            <a:r>
              <a:rPr lang="en-US" sz="2000" dirty="0">
                <a:cs typeface="Times New Roman" charset="0"/>
              </a:rPr>
              <a:t> or </a:t>
            </a:r>
            <a:r>
              <a:rPr lang="en-US" sz="1800" dirty="0">
                <a:latin typeface="Lucida Console" pitchFamily="49" charset="0"/>
                <a:cs typeface="Times New Roman" charset="0"/>
              </a:rPr>
              <a:t>0X</a:t>
            </a:r>
            <a:r>
              <a:rPr lang="en-US" sz="2000" dirty="0">
                <a:cs typeface="Times New Roman" charset="0"/>
              </a:rPr>
              <a:t> are treated as hexadecimal</a:t>
            </a:r>
          </a:p>
          <a:p>
            <a:pPr lvl="1"/>
            <a:r>
              <a:rPr lang="en-US" sz="2000" dirty="0">
                <a:cs typeface="Times New Roman" charset="0"/>
              </a:rPr>
              <a:t>Once a base specified, settings stay until changed</a:t>
            </a:r>
          </a:p>
          <a:p>
            <a:endParaRPr lang="en-US" sz="2800" dirty="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78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415052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815" name="Object 7"/>
          <p:cNvGraphicFramePr>
            <a:graphicFrameLocks/>
          </p:cNvGraphicFramePr>
          <p:nvPr/>
        </p:nvGraphicFramePr>
        <p:xfrm>
          <a:off x="0" y="0"/>
          <a:ext cx="6919913" cy="6019800"/>
        </p:xfrm>
        <a:graphic>
          <a:graphicData uri="http://schemas.openxmlformats.org/presentationml/2006/ole">
            <p:oleObj spid="_x0000_s93194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8844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0000FF"/>
                </a:solidFill>
              </a:rPr>
              <a:t>Chars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200" b="1" u="sng" dirty="0"/>
              <a:t>Characters</a:t>
            </a:r>
            <a:endParaRPr lang="en-US" sz="2200" b="1" dirty="0"/>
          </a:p>
          <a:p>
            <a:pPr>
              <a:lnSpc>
                <a:spcPct val="90000"/>
              </a:lnSpc>
            </a:pPr>
            <a:r>
              <a:rPr lang="en-US" sz="2200" dirty="0"/>
              <a:t>A character representation is stored in a single byte.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 computer's natural language is a bit pattern.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It is humans that require symbols to read.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 byte can store 256 different bit patterns and application developers use standard representations to determine what symbol (character) the individual bit patterns represent.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A number of standards have been used to represent character data.  As typically happens when people are working separately on separate products they often choose different values to represent a common symbol. For example, the "a" is stored on IBM mainframes using the </a:t>
            </a:r>
            <a:r>
              <a:rPr lang="en-US" sz="2200" dirty="0">
                <a:solidFill>
                  <a:srgbClr val="0000FF"/>
                </a:solidFill>
              </a:rPr>
              <a:t>EBCDIC </a:t>
            </a:r>
            <a:r>
              <a:rPr lang="en-US" sz="2200" dirty="0"/>
              <a:t>standard as </a:t>
            </a:r>
            <a:r>
              <a:rPr lang="en-US" sz="2200" b="1" dirty="0"/>
              <a:t>1000 0001 </a:t>
            </a:r>
            <a:r>
              <a:rPr lang="en-US" sz="2200" dirty="0"/>
              <a:t>(81 Hex, or 129 Dec) and another standard, </a:t>
            </a:r>
            <a:r>
              <a:rPr lang="en-US" sz="2200" dirty="0">
                <a:solidFill>
                  <a:srgbClr val="0000FF"/>
                </a:solidFill>
              </a:rPr>
              <a:t>ASCII </a:t>
            </a:r>
            <a:r>
              <a:rPr lang="en-US" sz="2200" dirty="0"/>
              <a:t>uses </a:t>
            </a:r>
            <a:r>
              <a:rPr lang="en-US" sz="2200" b="1" dirty="0"/>
              <a:t>0110 0001</a:t>
            </a:r>
            <a:r>
              <a:rPr lang="en-US" sz="2200" dirty="0"/>
              <a:t> (61 Hex, or 97 Dec). </a:t>
            </a:r>
          </a:p>
          <a:p>
            <a:pPr>
              <a:lnSpc>
                <a:spcPct val="90000"/>
              </a:lnSpc>
            </a:pPr>
            <a:endParaRPr lang="en-US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6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295400"/>
            <a:ext cx="6934200" cy="99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Printing integers preceded by their base: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100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0144</a:t>
            </a:r>
            <a:endParaRPr lang="en-US" sz="1600" b="1" dirty="0">
              <a:latin typeface="LucidaSansTypewriter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Lucida Console" pitchFamily="49" charset="0"/>
              </a:rPr>
              <a:t>0x64</a:t>
            </a:r>
            <a:r>
              <a:rPr lang="en-US" sz="1600" b="1" dirty="0">
                <a:latin typeface="Courier New" pitchFamily="49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8504566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Floating-Point Numbers; Scientific Notation (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::scientific, 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::fixed)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ios::scientific</a:t>
            </a:r>
          </a:p>
          <a:p>
            <a:pPr lvl="1"/>
            <a:r>
              <a:rPr lang="en-US" sz="2400">
                <a:cs typeface="Times New Roman" charset="0"/>
              </a:rPr>
              <a:t>Forces output of a floating point number in scientific notation:</a:t>
            </a:r>
            <a:endParaRPr lang="en-US" sz="2400" b="1">
              <a:latin typeface="Courier New" pitchFamily="49" charset="0"/>
              <a:cs typeface="Times New Roman" charset="0"/>
            </a:endParaRPr>
          </a:p>
          <a:p>
            <a:pPr lvl="2"/>
            <a:r>
              <a:rPr lang="en-US" sz="1800">
                <a:latin typeface="Lucida Console" pitchFamily="49" charset="0"/>
                <a:cs typeface="Times New Roman" charset="0"/>
              </a:rPr>
              <a:t>1.946000e+009</a:t>
            </a:r>
          </a:p>
          <a:p>
            <a:endParaRPr lang="en-US" sz="2800" b="1"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latin typeface="Lucida Console" pitchFamily="49" charset="0"/>
                <a:cs typeface="Times New Roman" charset="0"/>
              </a:rPr>
              <a:t>ios::fixed</a:t>
            </a:r>
          </a:p>
          <a:p>
            <a:pPr lvl="1"/>
            <a:r>
              <a:rPr lang="en-US" sz="2400">
                <a:cs typeface="Times New Roman" charset="0"/>
              </a:rPr>
              <a:t>Forces floating point numbers to display a specific number of digits to the right of the decimal (specified with </a:t>
            </a:r>
            <a:r>
              <a:rPr lang="en-US" sz="2200">
                <a:latin typeface="Lucida Console" pitchFamily="49" charset="0"/>
                <a:cs typeface="Times New Roman" charset="0"/>
              </a:rPr>
              <a:t>precision</a:t>
            </a:r>
            <a:r>
              <a:rPr lang="en-US" sz="2400">
                <a:cs typeface="Times New Roman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623759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>
                <a:latin typeface="Arial" charset="0"/>
              </a:rPr>
              <a:t>Floating-Point Numbers; Scientific Notation (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::scientific, </a:t>
            </a:r>
            <a:r>
              <a:rPr lang="en-US" sz="2800" dirty="0" err="1">
                <a:latin typeface="Arial" charset="0"/>
              </a:rPr>
              <a:t>ios</a:t>
            </a:r>
            <a:r>
              <a:rPr lang="en-US" sz="2800" dirty="0">
                <a:latin typeface="Arial" charset="0"/>
              </a:rPr>
              <a:t>::fixed)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static</a:t>
            </a:r>
            <a:r>
              <a:rPr lang="en-US" sz="2800">
                <a:cs typeface="Times New Roman" charset="0"/>
              </a:rPr>
              <a:t> data member </a:t>
            </a:r>
            <a:r>
              <a:rPr lang="en-US" sz="2600">
                <a:latin typeface="Lucida Console" pitchFamily="49" charset="0"/>
                <a:cs typeface="Times New Roman" charset="0"/>
              </a:rPr>
              <a:t>ios::floatfield</a:t>
            </a:r>
            <a:r>
              <a:rPr lang="en-US" sz="3200">
                <a:cs typeface="Times New Roman" charset="0"/>
              </a:rPr>
              <a:t> </a:t>
            </a:r>
          </a:p>
          <a:p>
            <a:pPr lvl="1"/>
            <a:r>
              <a:rPr lang="en-US" sz="2400">
                <a:cs typeface="Times New Roman" charset="0"/>
              </a:rPr>
              <a:t>Contains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ios::scientific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ios::fixed</a:t>
            </a:r>
          </a:p>
          <a:p>
            <a:pPr lvl="1"/>
            <a:r>
              <a:rPr lang="en-US" sz="2400">
                <a:cs typeface="Times New Roman" charset="0"/>
              </a:rPr>
              <a:t>Used similarly to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ios::basefield</a:t>
            </a:r>
            <a:r>
              <a:rPr lang="en-US" sz="2400">
                <a:latin typeface="Courier New" pitchFamily="49" charset="0"/>
                <a:cs typeface="Times New Roman" charset="0"/>
              </a:rPr>
              <a:t> </a:t>
            </a:r>
            <a:r>
              <a:rPr lang="en-US" sz="2400">
                <a:cs typeface="Times New Roman" charset="0"/>
              </a:rPr>
              <a:t>in </a:t>
            </a:r>
            <a:r>
              <a:rPr lang="en-US" sz="2200">
                <a:latin typeface="Lucida Console" pitchFamily="49" charset="0"/>
                <a:cs typeface="Times New Roman" charset="0"/>
              </a:rPr>
              <a:t>setf</a:t>
            </a:r>
          </a:p>
          <a:p>
            <a:pPr lvl="2"/>
            <a:r>
              <a:rPr lang="en-US" sz="1800">
                <a:latin typeface="Lucida Console" pitchFamily="49" charset="0"/>
                <a:cs typeface="Times New Roman" charset="0"/>
              </a:rPr>
              <a:t>cout.setf(ios::scientific, ios::floatfield);</a:t>
            </a:r>
          </a:p>
          <a:p>
            <a:pPr lvl="1"/>
            <a:r>
              <a:rPr lang="en-US" sz="2200">
                <a:latin typeface="Lucida Console" pitchFamily="49" charset="0"/>
                <a:cs typeface="Times New Roman" charset="0"/>
              </a:rPr>
              <a:t>cout.setf(0, ios::floatfield)</a:t>
            </a:r>
            <a:r>
              <a:rPr lang="en-US" sz="2400">
                <a:cs typeface="Times New Roman" charset="0"/>
              </a:rPr>
              <a:t> restores default format for outputting floating-point numbers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00551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55" name="Object 83"/>
          <p:cNvGraphicFramePr>
            <a:graphicFrameLocks/>
          </p:cNvGraphicFramePr>
          <p:nvPr/>
        </p:nvGraphicFramePr>
        <p:xfrm>
          <a:off x="0" y="0"/>
          <a:ext cx="6848475" cy="6429375"/>
        </p:xfrm>
        <a:graphic>
          <a:graphicData uri="http://schemas.openxmlformats.org/presentationml/2006/ole">
            <p:oleObj spid="_x0000_s94218" name="Document" r:id="rId3" imgW="6931152" imgH="651814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661765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1066800"/>
            <a:ext cx="6934200" cy="228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default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0.00123457      1.946e+009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scientific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1.234567e-003   1.946000e+009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default format after </a:t>
            </a:r>
            <a:r>
              <a:rPr lang="en-US" b="1" dirty="0" err="1">
                <a:latin typeface="Courier New" pitchFamily="49" charset="0"/>
              </a:rPr>
              <a:t>unsetf</a:t>
            </a:r>
            <a:r>
              <a:rPr lang="en-US" b="1" dirty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0.00123457      1.946e+009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Displayed in fixed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0.001235        1946000000.000000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41230905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Uppercase/Lowercase </a:t>
            </a:r>
            <a:r>
              <a:rPr lang="en-US" sz="2800" dirty="0">
                <a:latin typeface="Arial" charset="0"/>
              </a:rPr>
              <a:t>Control (</a:t>
            </a:r>
            <a:r>
              <a:rPr lang="en-US" sz="2800" dirty="0" err="1">
                <a:latin typeface="Lucida Console" pitchFamily="49" charset="0"/>
              </a:rPr>
              <a:t>ios</a:t>
            </a:r>
            <a:r>
              <a:rPr lang="en-US" sz="2800" dirty="0">
                <a:latin typeface="Lucida Console" pitchFamily="49" charset="0"/>
              </a:rPr>
              <a:t>::uppercase</a:t>
            </a:r>
            <a:r>
              <a:rPr lang="en-US" sz="2800" dirty="0">
                <a:latin typeface="Arial" charset="0"/>
              </a:rPr>
              <a:t>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ios::uppercase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Forces uppercase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to be output with scientific notation</a:t>
            </a:r>
          </a:p>
          <a:p>
            <a:pPr lvl="1">
              <a:buFontTx/>
              <a:buNone/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	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4.32E+010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Forces uppercase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X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to be output with hexadecimal numbers, and causes all letters to be uppercase</a:t>
            </a:r>
          </a:p>
          <a:p>
            <a:pPr lvl="1">
              <a:buFontTx/>
              <a:buNone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	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75BDE</a:t>
            </a:r>
            <a:endParaRPr lang="en-US" sz="1800">
              <a:latin typeface="Lucida Console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866705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5727700"/>
            <a:ext cx="6919913" cy="1130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Printing uppercase letters in scientific 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notation exponents and hexadecimal values: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4.345E+010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75BCD15 </a:t>
            </a:r>
          </a:p>
        </p:txBody>
      </p:sp>
      <p:graphicFrame>
        <p:nvGraphicFramePr>
          <p:cNvPr id="121863" name="Object 7"/>
          <p:cNvGraphicFramePr>
            <a:graphicFrameLocks/>
          </p:cNvGraphicFramePr>
          <p:nvPr/>
        </p:nvGraphicFramePr>
        <p:xfrm>
          <a:off x="0" y="0"/>
          <a:ext cx="6919913" cy="5334000"/>
        </p:xfrm>
        <a:graphic>
          <a:graphicData uri="http://schemas.openxmlformats.org/presentationml/2006/ole">
            <p:oleObj spid="_x0000_s95242" name="Document" r:id="rId3" imgW="6931152" imgH="5314188" progId="Word.Documen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1917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9837803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458200" cy="1143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Times New Roman" charset="0"/>
              </a:rPr>
              <a:t>Setting </a:t>
            </a:r>
            <a:r>
              <a:rPr lang="en-US" sz="2800" dirty="0">
                <a:latin typeface="Arial" charset="0"/>
                <a:cs typeface="Times New Roman" charset="0"/>
              </a:rPr>
              <a:t>and Resetting the Format Flags (</a:t>
            </a:r>
            <a:r>
              <a:rPr lang="en-US" sz="2800" dirty="0"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 dirty="0">
                <a:latin typeface="Arial" charset="0"/>
                <a:cs typeface="Times New Roman" charset="0"/>
              </a:rPr>
              <a:t>, </a:t>
            </a:r>
            <a:r>
              <a:rPr lang="en-US" sz="2800" dirty="0" err="1">
                <a:latin typeface="Lucida Console" pitchFamily="49" charset="0"/>
                <a:cs typeface="Times New Roman" charset="0"/>
              </a:rPr>
              <a:t>setiosflags</a:t>
            </a:r>
            <a:r>
              <a:rPr lang="en-US" sz="2800" dirty="0">
                <a:latin typeface="Arial" charset="0"/>
                <a:cs typeface="Times New Roman" charset="0"/>
              </a:rPr>
              <a:t>, </a:t>
            </a:r>
            <a:r>
              <a:rPr lang="en-US" sz="2800" dirty="0" err="1">
                <a:latin typeface="Lucida Console" pitchFamily="49" charset="0"/>
                <a:cs typeface="Times New Roman" charset="0"/>
              </a:rPr>
              <a:t>resetiosflags</a:t>
            </a:r>
            <a:r>
              <a:rPr lang="en-US" sz="2800" dirty="0">
                <a:latin typeface="Arial" charset="0"/>
                <a:cs typeface="Times New Roman" charset="0"/>
              </a:rPr>
              <a:t>)</a:t>
            </a:r>
            <a:r>
              <a:rPr lang="en-US" dirty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flags</a:t>
            </a:r>
            <a:r>
              <a:rPr lang="en-US" sz="2800">
                <a:cs typeface="Times New Roman" charset="0"/>
              </a:rPr>
              <a:t> member function </a:t>
            </a:r>
          </a:p>
          <a:p>
            <a:pPr lvl="1"/>
            <a:r>
              <a:rPr lang="en-US" sz="2000">
                <a:cs typeface="Times New Roman" charset="0"/>
              </a:rPr>
              <a:t>Without argument, returns the current settings of the format flags (as a </a:t>
            </a:r>
            <a:r>
              <a:rPr lang="en-US" sz="1800"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cs typeface="Times New Roman" charset="0"/>
              </a:rPr>
              <a:t> value)</a:t>
            </a:r>
          </a:p>
          <a:p>
            <a:pPr lvl="1"/>
            <a:r>
              <a:rPr lang="en-US" sz="2000">
                <a:cs typeface="Times New Roman" charset="0"/>
              </a:rPr>
              <a:t>With a </a:t>
            </a:r>
            <a:r>
              <a:rPr lang="en-US" sz="1800"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cs typeface="Times New Roman" charset="0"/>
              </a:rPr>
              <a:t> argument, sets the format flags as specified</a:t>
            </a:r>
          </a:p>
          <a:p>
            <a:pPr lvl="2"/>
            <a:r>
              <a:rPr lang="en-US" sz="2000">
                <a:cs typeface="Times New Roman" charset="0"/>
              </a:rPr>
              <a:t>Returns prior settings</a:t>
            </a: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2800">
                <a:solidFill>
                  <a:srgbClr val="000000"/>
                </a:solidFill>
                <a:cs typeface="Times New Roman" charset="0"/>
              </a:rPr>
              <a:t>member function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Sets the format flags provided in its argument 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Returns the previous flag settings as a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value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Times New Roman" charset="0"/>
              </a:rPr>
              <a:t>Unset the format using </a:t>
            </a: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 member function</a:t>
            </a:r>
            <a:endParaRPr lang="en-US" sz="1800">
              <a:solidFill>
                <a:srgbClr val="000000"/>
              </a:solidFill>
              <a:cs typeface="Times New Roman" charset="0"/>
            </a:endParaRPr>
          </a:p>
          <a:p>
            <a:pPr lvl="1">
              <a:buFontTx/>
              <a:buNone/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 previousFlagSettings = 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		cout.setf( ios::showpoint | ios::showpos );</a:t>
            </a:r>
            <a:endParaRPr lang="en-US" sz="1600">
              <a:latin typeface="Lucida Console" pitchFamily="49" charset="0"/>
              <a:cs typeface="Times New Roman" charset="0"/>
            </a:endParaRPr>
          </a:p>
          <a:p>
            <a:pPr lvl="2"/>
            <a:endParaRPr lang="en-US" sz="1600">
              <a:latin typeface="Lucida Console" pitchFamily="49" charset="0"/>
              <a:cs typeface="Times New Roman" charset="0"/>
            </a:endParaRPr>
          </a:p>
          <a:p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231802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setf</a:t>
            </a:r>
            <a:r>
              <a:rPr lang="en-US" sz="32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with two </a:t>
            </a:r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long</a:t>
            </a:r>
            <a:r>
              <a:rPr lang="en-US" sz="32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arguments</a:t>
            </a:r>
          </a:p>
          <a:p>
            <a:pPr lvl="1" algn="just">
              <a:buFontTx/>
              <a:buNone/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cout.setf( ios::left, ios::adjustfield );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000000"/>
                </a:solidFill>
                <a:cs typeface="Times New Roman" charset="0"/>
              </a:rPr>
              <a:t>clears the bits of </a:t>
            </a:r>
            <a:r>
              <a:rPr lang="en-US" sz="2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ios::adjustfield</a:t>
            </a:r>
            <a:r>
              <a:rPr lang="en-US" sz="2400">
                <a:solidFill>
                  <a:srgbClr val="000000"/>
                </a:solidFill>
                <a:cs typeface="Times New Roman" charset="0"/>
              </a:rPr>
              <a:t> then sets </a:t>
            </a:r>
            <a:r>
              <a:rPr lang="en-US" sz="2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ios::left</a:t>
            </a:r>
          </a:p>
          <a:p>
            <a:pPr lvl="1" algn="just"/>
            <a:endParaRPr lang="en-US" sz="2400">
              <a:solidFill>
                <a:srgbClr val="000000"/>
              </a:solidFill>
              <a:cs typeface="Times New Roman" charset="0"/>
            </a:endParaRPr>
          </a:p>
          <a:p>
            <a:pPr lvl="1" algn="just"/>
            <a:r>
              <a:rPr lang="en-US" sz="2400">
                <a:solidFill>
                  <a:srgbClr val="000000"/>
                </a:solidFill>
                <a:cs typeface="Times New Roman" charset="0"/>
              </a:rPr>
              <a:t>This version of setf can be used with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ios::basefield (ios::dec, ios::oct, ios::hex)</a:t>
            </a:r>
          </a:p>
          <a:p>
            <a:pPr lvl="1" algn="just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ios::floatfield (ios::scientific, ios::fixed)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ios::adjustfield (ios::left, ios::right, 						ios::internal )</a:t>
            </a:r>
          </a:p>
          <a:p>
            <a:r>
              <a:rPr lang="en-US" sz="30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unsetf</a:t>
            </a:r>
          </a:p>
          <a:p>
            <a:pPr lvl="1"/>
            <a:r>
              <a:rPr lang="en-US" sz="2400">
                <a:solidFill>
                  <a:srgbClr val="000000"/>
                </a:solidFill>
                <a:cs typeface="Times New Roman" charset="0"/>
              </a:rPr>
              <a:t>Resets specified flags</a:t>
            </a:r>
          </a:p>
          <a:p>
            <a:pPr lvl="1"/>
            <a:r>
              <a:rPr lang="en-US" sz="2400">
                <a:solidFill>
                  <a:srgbClr val="000000"/>
                </a:solidFill>
                <a:cs typeface="Times New Roman" charset="0"/>
              </a:rPr>
              <a:t>Returns previous settings</a:t>
            </a:r>
            <a:endParaRPr lang="en-US" sz="2400">
              <a:latin typeface="Courier New" pitchFamily="49" charset="0"/>
              <a:cs typeface="Times New Roman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81000" y="0"/>
            <a:ext cx="8458200" cy="1143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Setting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and Resetting the Format Flags (flags,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setiosflags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resetiosflags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+mj-ea"/>
                <a:cs typeface="Times New Roman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740339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29" name="Object 109"/>
          <p:cNvGraphicFramePr>
            <a:graphicFrameLocks/>
          </p:cNvGraphicFramePr>
          <p:nvPr/>
        </p:nvGraphicFramePr>
        <p:xfrm>
          <a:off x="0" y="0"/>
          <a:ext cx="6848475" cy="6202363"/>
        </p:xfrm>
        <a:graphic>
          <a:graphicData uri="http://schemas.openxmlformats.org/presentationml/2006/ole">
            <p:oleObj spid="_x0000_s96266" name="Document" r:id="rId3" imgW="6931152" imgH="6277356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6374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sz="2800" kern="1200" dirty="0">
                <a:solidFill>
                  <a:srgbClr val="0000FF"/>
                </a:solidFill>
                <a:latin typeface="Arial" charset="0"/>
              </a:rPr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converting one data type to another is called as type casting.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 variable is </a:t>
            </a:r>
            <a:r>
              <a:rPr lang="en-US" dirty="0" smtClean="0"/>
              <a:t>type casted </a:t>
            </a:r>
            <a:r>
              <a:rPr lang="en-US" dirty="0"/>
              <a:t>into a different type, the compiler basically treats the variable as of the new data type.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9658A-796E-4CBE-ADEF-0F217048B4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55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2438400"/>
            <a:ext cx="6919913" cy="3429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513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int and double in original format: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1000    0.0947628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12000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int and double in a new format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specified using the flags member function: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1750    9.476280e-002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The value of the flags variable is: 513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Print values in original format again: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1000    0.0947628</a:t>
            </a:r>
          </a:p>
        </p:txBody>
      </p:sp>
      <p:graphicFrame>
        <p:nvGraphicFramePr>
          <p:cNvPr id="82951" name="Object 7"/>
          <p:cNvGraphicFramePr>
            <a:graphicFrameLocks/>
          </p:cNvGraphicFramePr>
          <p:nvPr/>
        </p:nvGraphicFramePr>
        <p:xfrm>
          <a:off x="0" y="0"/>
          <a:ext cx="6919913" cy="1828800"/>
        </p:xfrm>
        <a:graphic>
          <a:graphicData uri="http://schemas.openxmlformats.org/presentationml/2006/ole">
            <p:oleObj spid="_x0000_s97290" name="Document" r:id="rId3" imgW="6931152" imgH="19278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8389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11778961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eofbit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Set for an input stream after end-of-file encountered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cin.eof()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if end-of-file has been encountered on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</a:t>
            </a:r>
          </a:p>
          <a:p>
            <a:endParaRPr lang="en-US" sz="2800" b="1">
              <a:solidFill>
                <a:srgbClr val="000000"/>
              </a:solidFill>
              <a:latin typeface="Courier New" pitchFamily="49" charset="0"/>
              <a:cs typeface="Times New Roman" charset="0"/>
            </a:endParaRPr>
          </a:p>
          <a:p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failbit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 for a stream when a format error occurs</a:t>
            </a:r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cin.fail()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-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a stream operation has failed</a:t>
            </a:r>
          </a:p>
          <a:p>
            <a:pPr lvl="1"/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Normally possible to recover from these errors</a:t>
            </a:r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10255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Set when an error occurs that results in data loss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cin.bad()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stream operation failed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normally nonrecoverable</a:t>
            </a:r>
            <a:endParaRPr lang="en-US" sz="2400" b="1">
              <a:solidFill>
                <a:srgbClr val="000000"/>
              </a:solidFill>
              <a:latin typeface="Courier New" pitchFamily="49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6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goodbit</a:t>
            </a:r>
            <a:r>
              <a:rPr lang="en-US" sz="28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Set for a stream if neither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or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are set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cin.good()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returns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if the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bad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,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fail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and </a:t>
            </a:r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eof</a:t>
            </a: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functions would all return false.</a:t>
            </a:r>
            <a:r>
              <a:rPr lang="en-US" sz="24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0000"/>
                </a:solidFill>
                <a:latin typeface="Times" pitchFamily="18" charset="0"/>
                <a:cs typeface="Times New Roman" charset="0"/>
              </a:rPr>
              <a:t>I/O operations should only be performed on “good” streams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Lucida Console" pitchFamily="49" charset="0"/>
                <a:cs typeface="Times New Roman" charset="0"/>
              </a:rPr>
              <a:t>rdstate</a:t>
            </a:r>
            <a:r>
              <a:rPr lang="en-US" sz="2800" b="1">
                <a:latin typeface="Courier" pitchFamily="49" charset="0"/>
                <a:cs typeface="Times New Roman" charset="0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Returns the state of the stream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charset="0"/>
              </a:rPr>
              <a:t>Stream can be tested with a </a:t>
            </a:r>
            <a:r>
              <a:rPr lang="en-US" sz="1800">
                <a:latin typeface="Lucida Console" pitchFamily="49" charset="0"/>
                <a:cs typeface="Times New Roman" charset="0"/>
              </a:rPr>
              <a:t>switch</a:t>
            </a:r>
            <a:r>
              <a:rPr lang="en-US" sz="2000">
                <a:cs typeface="Times New Roman" charset="0"/>
              </a:rPr>
              <a:t> statement that examines all of the state bits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Easier to use </a:t>
            </a:r>
            <a:r>
              <a:rPr lang="en-US" sz="1800">
                <a:latin typeface="Lucida Console" pitchFamily="49" charset="0"/>
              </a:rPr>
              <a:t>eof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bad</a:t>
            </a:r>
            <a:r>
              <a:rPr lang="en-US" sz="2000"/>
              <a:t>, </a:t>
            </a:r>
            <a:r>
              <a:rPr lang="en-US" sz="1800">
                <a:latin typeface="Lucida Console" pitchFamily="49" charset="0"/>
              </a:rPr>
              <a:t>fail</a:t>
            </a:r>
            <a:r>
              <a:rPr lang="en-US" sz="2000"/>
              <a:t>, and </a:t>
            </a:r>
            <a:r>
              <a:rPr lang="en-US" sz="1800">
                <a:latin typeface="Lucida Console" pitchFamily="49" charset="0"/>
              </a:rPr>
              <a:t>good</a:t>
            </a:r>
            <a:r>
              <a:rPr lang="en-US" sz="2000"/>
              <a:t> to determine state</a:t>
            </a:r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881523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Stream </a:t>
            </a:r>
            <a:r>
              <a:rPr lang="en-US" sz="2800" dirty="0">
                <a:latin typeface="Arial" charset="0"/>
              </a:rPr>
              <a:t>Error States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r>
              <a:rPr lang="en-US" sz="2600">
                <a:latin typeface="Lucida Console" pitchFamily="49" charset="0"/>
                <a:cs typeface="Times New Roman" charset="0"/>
              </a:rPr>
              <a:t>clear</a:t>
            </a:r>
            <a:r>
              <a:rPr lang="en-US" sz="2800">
                <a:cs typeface="Times New Roman" charset="0"/>
              </a:rPr>
              <a:t> </a:t>
            </a:r>
          </a:p>
          <a:p>
            <a:pPr lvl="1"/>
            <a:r>
              <a:rPr lang="en-US" sz="2000">
                <a:cs typeface="Times New Roman" charset="0"/>
              </a:rPr>
              <a:t>Used to restore a stream’s state to “good”</a:t>
            </a:r>
            <a:endParaRPr lang="en-US" sz="2000"/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cin.clear()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clears </a:t>
            </a:r>
            <a:r>
              <a:rPr lang="en-US" sz="1800">
                <a:latin typeface="Lucida Console" pitchFamily="49" charset="0"/>
                <a:cs typeface="Times New Roman" charset="0"/>
              </a:rPr>
              <a:t>cin</a:t>
            </a:r>
            <a:r>
              <a:rPr lang="en-US" sz="2000">
                <a:cs typeface="Times New Roman" charset="0"/>
              </a:rPr>
              <a:t> and sets </a:t>
            </a:r>
            <a:r>
              <a:rPr lang="en-US" sz="1800">
                <a:latin typeface="Lucida Console" pitchFamily="49" charset="0"/>
                <a:cs typeface="Times New Roman" charset="0"/>
              </a:rPr>
              <a:t>goodbit</a:t>
            </a:r>
            <a:r>
              <a:rPr lang="en-US" sz="2000">
                <a:cs typeface="Times New Roman" charset="0"/>
              </a:rPr>
              <a:t> for the stream</a:t>
            </a:r>
            <a:endParaRPr lang="en-US" sz="2000"/>
          </a:p>
          <a:p>
            <a:pPr lvl="1"/>
            <a:r>
              <a:rPr lang="en-US" sz="1800">
                <a:solidFill>
                  <a:srgbClr val="000000"/>
                </a:solidFill>
                <a:latin typeface="Lucida Console" pitchFamily="49" charset="0"/>
                <a:cs typeface="Times New Roman" charset="0"/>
              </a:rPr>
              <a:t>cin.clear( ios::failbit )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  <a:cs typeface="Times New Roman" charset="0"/>
              </a:rPr>
              <a:t> </a:t>
            </a:r>
            <a:r>
              <a:rPr lang="en-US" sz="2000">
                <a:solidFill>
                  <a:srgbClr val="000000"/>
                </a:solidFill>
                <a:cs typeface="Times New Roman" charset="0"/>
              </a:rPr>
              <a:t>actually</a:t>
            </a:r>
            <a:r>
              <a:rPr lang="en-US" sz="2000" b="1">
                <a:solidFill>
                  <a:srgbClr val="000000"/>
                </a:solidFill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sets the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</a:p>
          <a:p>
            <a:pPr lvl="2"/>
            <a:r>
              <a:rPr lang="en-US" sz="2000">
                <a:cs typeface="Times New Roman" charset="0"/>
              </a:rPr>
              <a:t>Might do this when encountering a problem with a user-defined type</a:t>
            </a:r>
          </a:p>
          <a:p>
            <a:r>
              <a:rPr lang="en-US" sz="2800">
                <a:cs typeface="Times New Roman" charset="0"/>
              </a:rPr>
              <a:t>Other operators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operator! </a:t>
            </a:r>
          </a:p>
          <a:p>
            <a:pPr lvl="2"/>
            <a:r>
              <a:rPr lang="en-US" sz="2000">
                <a:cs typeface="Times New Roman" charset="0"/>
              </a:rPr>
              <a:t>Returns </a:t>
            </a:r>
            <a:r>
              <a:rPr lang="en-US" sz="1800">
                <a:latin typeface="Lucida Console" pitchFamily="49" charset="0"/>
                <a:cs typeface="Times New Roman" charset="0"/>
              </a:rPr>
              <a:t>true</a:t>
            </a:r>
            <a:r>
              <a:rPr lang="en-US" sz="2000" b="1">
                <a:cs typeface="Times New Roman" charset="0"/>
              </a:rPr>
              <a:t> </a:t>
            </a:r>
            <a:r>
              <a:rPr lang="en-US" sz="2000">
                <a:cs typeface="Times New Roman" charset="0"/>
              </a:rPr>
              <a:t>if </a:t>
            </a:r>
            <a:r>
              <a:rPr lang="en-US" sz="18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cs typeface="Times New Roman" charset="0"/>
              </a:rPr>
              <a:t> set</a:t>
            </a:r>
          </a:p>
          <a:p>
            <a:pPr lvl="1"/>
            <a:r>
              <a:rPr lang="en-US" sz="1800">
                <a:latin typeface="Lucida Console" pitchFamily="49" charset="0"/>
                <a:cs typeface="Times New Roman" charset="0"/>
              </a:rPr>
              <a:t>operator void*</a:t>
            </a:r>
            <a:r>
              <a:rPr lang="en-US" sz="2000" b="1">
                <a:latin typeface="Courier New" pitchFamily="49" charset="0"/>
                <a:cs typeface="Times New Roman" charset="0"/>
              </a:rPr>
              <a:t> </a:t>
            </a:r>
          </a:p>
          <a:p>
            <a:pPr lvl="2"/>
            <a:r>
              <a:rPr lang="en-US" sz="2000">
                <a:cs typeface="Times New Roman" charset="0"/>
              </a:rPr>
              <a:t>Returns </a:t>
            </a:r>
            <a:r>
              <a:rPr lang="en-US" sz="1800">
                <a:latin typeface="Lucida Console" pitchFamily="49" charset="0"/>
                <a:cs typeface="Times New Roman" charset="0"/>
              </a:rPr>
              <a:t>false</a:t>
            </a:r>
            <a:r>
              <a:rPr lang="en-US" sz="2000">
                <a:cs typeface="Times New Roman" charset="0"/>
              </a:rPr>
              <a:t> if </a:t>
            </a:r>
            <a:r>
              <a:rPr lang="en-US" sz="1800">
                <a:latin typeface="Lucida Console" pitchFamily="49" charset="0"/>
                <a:cs typeface="Times New Roman" charset="0"/>
              </a:rPr>
              <a:t>badbit</a:t>
            </a:r>
            <a:r>
              <a:rPr lang="en-US" sz="2000">
                <a:cs typeface="Times New Roman" charset="0"/>
              </a:rPr>
              <a:t> or </a:t>
            </a:r>
            <a:r>
              <a:rPr lang="en-US" sz="1800">
                <a:latin typeface="Lucida Console" pitchFamily="49" charset="0"/>
                <a:cs typeface="Times New Roman" charset="0"/>
              </a:rPr>
              <a:t>failbit</a:t>
            </a:r>
            <a:r>
              <a:rPr lang="en-US" sz="2000">
                <a:cs typeface="Times New Roman" charset="0"/>
              </a:rPr>
              <a:t> set</a:t>
            </a:r>
          </a:p>
          <a:p>
            <a:pPr lvl="1"/>
            <a:r>
              <a:rPr lang="en-US" sz="2000">
                <a:cs typeface="Times New Roman" charset="0"/>
              </a:rPr>
              <a:t>Useful for file processing</a:t>
            </a:r>
          </a:p>
          <a:p>
            <a:pPr algn="just"/>
            <a:endParaRPr lang="en-US" sz="200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196094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78" name="Object 110"/>
          <p:cNvGraphicFramePr>
            <a:graphicFrameLocks/>
          </p:cNvGraphicFramePr>
          <p:nvPr/>
        </p:nvGraphicFramePr>
        <p:xfrm>
          <a:off x="0" y="0"/>
          <a:ext cx="6848475" cy="6678613"/>
        </p:xfrm>
        <a:graphic>
          <a:graphicData uri="http://schemas.openxmlformats.org/presentationml/2006/ole">
            <p:oleObj spid="_x0000_s98314" name="Document" r:id="rId3" imgW="6931152" imgH="676046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076086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2209800"/>
            <a:ext cx="6919913" cy="464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Before a bad input operation: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cin.rdstate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cin.eof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cin.bad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Expects an integer, but enter a character: A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After a bad input operation: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cin.rdstate</a:t>
            </a:r>
            <a:r>
              <a:rPr lang="en-US" sz="1600" b="1" dirty="0">
                <a:latin typeface="Courier New" pitchFamily="49" charset="0"/>
              </a:rPr>
              <a:t>(): 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cin.eof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1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cin.bad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6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>
                <a:latin typeface="Courier New" pitchFamily="49" charset="0"/>
              </a:rPr>
              <a:t>After </a:t>
            </a:r>
            <a:r>
              <a:rPr lang="en-US" sz="1600" b="1" dirty="0" err="1">
                <a:latin typeface="Courier New" pitchFamily="49" charset="0"/>
              </a:rPr>
              <a:t>cin.clear</a:t>
            </a:r>
            <a:r>
              <a:rPr lang="en-US" sz="1600" b="1" dirty="0">
                <a:latin typeface="Courier New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cin.fail</a:t>
            </a:r>
            <a:r>
              <a:rPr lang="en-US" sz="1600" b="1" dirty="0">
                <a:latin typeface="Courier New" pitchFamily="49" charset="0"/>
              </a:rPr>
              <a:t>(): 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600" b="1" dirty="0" err="1">
                <a:latin typeface="Courier New" pitchFamily="49" charset="0"/>
              </a:rPr>
              <a:t>cin.good</a:t>
            </a:r>
            <a:r>
              <a:rPr lang="en-US" sz="1600" b="1" dirty="0">
                <a:latin typeface="Courier New" pitchFamily="49" charset="0"/>
              </a:rPr>
              <a:t>(): 1 </a:t>
            </a:r>
          </a:p>
        </p:txBody>
      </p:sp>
      <p:graphicFrame>
        <p:nvGraphicFramePr>
          <p:cNvPr id="84999" name="Object 7"/>
          <p:cNvGraphicFramePr>
            <a:graphicFrameLocks/>
          </p:cNvGraphicFramePr>
          <p:nvPr/>
        </p:nvGraphicFramePr>
        <p:xfrm>
          <a:off x="0" y="0"/>
          <a:ext cx="6919913" cy="1893888"/>
        </p:xfrm>
        <a:graphic>
          <a:graphicData uri="http://schemas.openxmlformats.org/presentationml/2006/ole">
            <p:oleObj spid="_x0000_s99338" name="Document" r:id="rId3" imgW="6931152" imgH="1927860" progId="Word.Documen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1686580"/>
            <a:ext cx="1263487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2800" b="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</p:spTree>
    <p:extLst>
      <p:ext uri="{BB962C8B-B14F-4D97-AF65-F5344CB8AC3E}">
        <p14:creationId xmlns="" xmlns:p14="http://schemas.microsoft.com/office/powerpoint/2010/main" val="36460698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Tying </a:t>
            </a:r>
            <a:r>
              <a:rPr lang="en-US" sz="2800" dirty="0">
                <a:latin typeface="Arial" charset="0"/>
              </a:rPr>
              <a:t>an Output Stream to an Input Stream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>
            <a:normAutofit lnSpcReduction="10000"/>
          </a:bodyPr>
          <a:lstStyle/>
          <a:p>
            <a:r>
              <a:rPr lang="en-US" sz="2800">
                <a:latin typeface="Lucida Console" pitchFamily="49" charset="0"/>
                <a:cs typeface="Times New Roman" charset="0"/>
              </a:rPr>
              <a:t>tie</a:t>
            </a:r>
            <a:r>
              <a:rPr lang="en-US" sz="3200" b="1">
                <a:latin typeface="Courier New" pitchFamily="49" charset="0"/>
                <a:cs typeface="Times New Roman" charset="0"/>
              </a:rPr>
              <a:t> </a:t>
            </a:r>
            <a:r>
              <a:rPr lang="en-US" sz="3200">
                <a:cs typeface="Times New Roman" charset="0"/>
              </a:rPr>
              <a:t>member function</a:t>
            </a:r>
          </a:p>
          <a:p>
            <a:pPr lvl="1"/>
            <a:r>
              <a:rPr lang="en-US" sz="2400">
                <a:cs typeface="Times New Roman" charset="0"/>
              </a:rPr>
              <a:t>Synchronize operation of an </a:t>
            </a:r>
            <a:r>
              <a:rPr lang="en-US" sz="2200">
                <a:latin typeface="Lucida Console" pitchFamily="49" charset="0"/>
                <a:cs typeface="Times New Roman" charset="0"/>
              </a:rPr>
              <a:t>istream</a:t>
            </a:r>
            <a:r>
              <a:rPr lang="en-US" sz="2400">
                <a:cs typeface="Times New Roman" charset="0"/>
              </a:rPr>
              <a:t> and an </a:t>
            </a:r>
            <a:r>
              <a:rPr lang="en-US" sz="2200">
                <a:latin typeface="Lucida Console" pitchFamily="49" charset="0"/>
                <a:cs typeface="Times New Roman" charset="0"/>
              </a:rPr>
              <a:t>ostream</a:t>
            </a:r>
          </a:p>
          <a:p>
            <a:pPr lvl="1"/>
            <a:r>
              <a:rPr lang="en-US" sz="2400">
                <a:cs typeface="Times New Roman" charset="0"/>
              </a:rPr>
              <a:t>Outputs appear before subsequent inputs</a:t>
            </a:r>
          </a:p>
          <a:p>
            <a:pPr lvl="1"/>
            <a:r>
              <a:rPr lang="en-US" sz="2400">
                <a:cs typeface="Times New Roman" charset="0"/>
              </a:rPr>
              <a:t>Automatically done for </a:t>
            </a:r>
            <a:r>
              <a:rPr lang="en-US" sz="2200">
                <a:latin typeface="Lucida Console" pitchFamily="49" charset="0"/>
                <a:cs typeface="Times New Roman" charset="0"/>
              </a:rPr>
              <a:t>cin</a:t>
            </a:r>
            <a:r>
              <a:rPr lang="en-US" sz="2400">
                <a:cs typeface="Times New Roman" charset="0"/>
              </a:rPr>
              <a:t> and </a:t>
            </a:r>
            <a:r>
              <a:rPr lang="en-US" sz="2200">
                <a:latin typeface="Lucida Console" pitchFamily="49" charset="0"/>
                <a:cs typeface="Times New Roman" charset="0"/>
              </a:rPr>
              <a:t>cout</a:t>
            </a:r>
          </a:p>
          <a:p>
            <a:r>
              <a:rPr lang="en-US" sz="2800">
                <a:latin typeface="Lucida Console" pitchFamily="49" charset="0"/>
                <a:cs typeface="Times New Roman" charset="0"/>
              </a:rPr>
              <a:t>inputStream.tie( &amp;outputStream );</a:t>
            </a:r>
            <a:r>
              <a:rPr lang="en-US" sz="3000">
                <a:latin typeface="Lucida Console" pitchFamily="49" charset="0"/>
              </a:rPr>
              <a:t> </a:t>
            </a:r>
          </a:p>
          <a:p>
            <a:pPr lvl="1"/>
            <a:r>
              <a:rPr lang="en-US" sz="2400">
                <a:cs typeface="Times New Roman" charset="0"/>
              </a:rPr>
              <a:t>Ties </a:t>
            </a:r>
            <a:r>
              <a:rPr lang="en-US" sz="2200">
                <a:latin typeface="Lucida Console" pitchFamily="49" charset="0"/>
                <a:cs typeface="Times New Roman" charset="0"/>
              </a:rPr>
              <a:t>inputStream</a:t>
            </a:r>
            <a:r>
              <a:rPr lang="en-US" sz="2400">
                <a:cs typeface="Times New Roman" charset="0"/>
              </a:rPr>
              <a:t> to </a:t>
            </a:r>
            <a:r>
              <a:rPr lang="en-US" sz="2200">
                <a:latin typeface="Lucida Console" pitchFamily="49" charset="0"/>
                <a:cs typeface="Times New Roman" charset="0"/>
              </a:rPr>
              <a:t>outputStream</a:t>
            </a:r>
          </a:p>
          <a:p>
            <a:pPr lvl="1"/>
            <a:r>
              <a:rPr lang="en-US" sz="2200">
                <a:latin typeface="Lucida Console" pitchFamily="49" charset="0"/>
                <a:cs typeface="Times New Roman" charset="0"/>
              </a:rPr>
              <a:t>cin.tie( &amp;cout)</a:t>
            </a:r>
            <a:r>
              <a:rPr lang="en-US" sz="2400">
                <a:cs typeface="Times New Roman" charset="0"/>
              </a:rPr>
              <a:t> done automatically</a:t>
            </a:r>
          </a:p>
          <a:p>
            <a:endParaRPr lang="en-US" sz="3200" b="1">
              <a:latin typeface="Courier New" pitchFamily="49" charset="0"/>
              <a:cs typeface="Times New Roman" charset="0"/>
            </a:endParaRPr>
          </a:p>
          <a:p>
            <a:r>
              <a:rPr lang="en-US" sz="2800">
                <a:latin typeface="Lucida Console" pitchFamily="49" charset="0"/>
                <a:cs typeface="Times New Roman" charset="0"/>
              </a:rPr>
              <a:t>inputStream.tie( 0 );</a:t>
            </a:r>
            <a:endParaRPr lang="en-US" sz="2800">
              <a:latin typeface="Lucida Console" pitchFamily="49" charset="0"/>
            </a:endParaRPr>
          </a:p>
          <a:p>
            <a:pPr lvl="1"/>
            <a:r>
              <a:rPr lang="en-US" sz="2400"/>
              <a:t>Unties </a:t>
            </a:r>
            <a:r>
              <a:rPr lang="en-US" sz="2200">
                <a:latin typeface="Lucida Console" pitchFamily="49" charset="0"/>
              </a:rPr>
              <a:t>inputStream</a:t>
            </a:r>
            <a:r>
              <a:rPr lang="en-US" sz="2400"/>
              <a:t> from an output stream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3292</Words>
  <Application>Microsoft Office PowerPoint</Application>
  <PresentationFormat>On-screen Show (4:3)</PresentationFormat>
  <Paragraphs>788</Paragraphs>
  <Slides>96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98" baseType="lpstr">
      <vt:lpstr>Office Theme</vt:lpstr>
      <vt:lpstr>Document</vt:lpstr>
      <vt:lpstr>CSC141- Introduction to Computer Programming</vt:lpstr>
      <vt:lpstr>Revisit Data Representations in C</vt:lpstr>
      <vt:lpstr>Integer Numbers</vt:lpstr>
      <vt:lpstr>Real Numbers</vt:lpstr>
      <vt:lpstr>Real Numbers and their components</vt:lpstr>
      <vt:lpstr>Float and Double</vt:lpstr>
      <vt:lpstr>Floats numbers and their accuracy</vt:lpstr>
      <vt:lpstr>Chars</vt:lpstr>
      <vt:lpstr>Type Casting</vt:lpstr>
      <vt:lpstr>Type Casting</vt:lpstr>
      <vt:lpstr>Example Program</vt:lpstr>
      <vt:lpstr>Output</vt:lpstr>
      <vt:lpstr>I/O streams : Chapter 21 C How to Program Deital &amp; Deital  4/e</vt:lpstr>
      <vt:lpstr>Streams</vt:lpstr>
      <vt:lpstr>Streams</vt:lpstr>
      <vt:lpstr>Iostream Library Header Files</vt:lpstr>
      <vt:lpstr>Stream Input/Output Classes and Objects</vt:lpstr>
      <vt:lpstr>Stream Input/Output Classes and Objects</vt:lpstr>
      <vt:lpstr>Stream Input/Output Classes and Objects</vt:lpstr>
      <vt:lpstr>Stream Input/Output Classes and Objects</vt:lpstr>
      <vt:lpstr>Stream Output</vt:lpstr>
      <vt:lpstr>Stream-Insertion Operator</vt:lpstr>
      <vt:lpstr>Slide 23</vt:lpstr>
      <vt:lpstr>Slide 24</vt:lpstr>
      <vt:lpstr>Slide 25</vt:lpstr>
      <vt:lpstr>Slide 26</vt:lpstr>
      <vt:lpstr>Cascading Stream-Insertion/Extraction Operators</vt:lpstr>
      <vt:lpstr>Slide 28</vt:lpstr>
      <vt:lpstr>Output of char * Variables</vt:lpstr>
      <vt:lpstr>Slide 30</vt:lpstr>
      <vt:lpstr>Character Output with Member Function put; Cascading puts</vt:lpstr>
      <vt:lpstr>Stream Input</vt:lpstr>
      <vt:lpstr>Stream-Extraction Operator</vt:lpstr>
      <vt:lpstr>Slide 34</vt:lpstr>
      <vt:lpstr>Slide 35</vt:lpstr>
      <vt:lpstr>Slide 36</vt:lpstr>
      <vt:lpstr>Slide 37</vt:lpstr>
      <vt:lpstr>get and getline Member Functions</vt:lpstr>
      <vt:lpstr>Slide 39</vt:lpstr>
      <vt:lpstr>Slide 40</vt:lpstr>
      <vt:lpstr>get and getline Member Functions</vt:lpstr>
      <vt:lpstr>Slide 42</vt:lpstr>
      <vt:lpstr>Slide 43</vt:lpstr>
      <vt:lpstr>Slide 44</vt:lpstr>
      <vt:lpstr>istream Member Functions peek, putback and ignore</vt:lpstr>
      <vt:lpstr>Type-Safe I/O</vt:lpstr>
      <vt:lpstr>Unformatted I/O with read, gcount and write</vt:lpstr>
      <vt:lpstr>Slide 48</vt:lpstr>
      <vt:lpstr>Stream Manipulators</vt:lpstr>
      <vt:lpstr>Integral Stream Base: dec, oct, hex and setbase</vt:lpstr>
      <vt:lpstr>Slide 51</vt:lpstr>
      <vt:lpstr>Slide 52</vt:lpstr>
      <vt:lpstr>Floating-Point Precision (precision, setprecision)</vt:lpstr>
      <vt:lpstr>Slide 54</vt:lpstr>
      <vt:lpstr>Slide 55</vt:lpstr>
      <vt:lpstr>Slide 56</vt:lpstr>
      <vt:lpstr>Field Width(setw, width)</vt:lpstr>
      <vt:lpstr>Slide 58</vt:lpstr>
      <vt:lpstr>Slide 59</vt:lpstr>
      <vt:lpstr>User-Defined Manipulators</vt:lpstr>
      <vt:lpstr>Slide 61</vt:lpstr>
      <vt:lpstr>Slide 62</vt:lpstr>
      <vt:lpstr>Stream Format States</vt:lpstr>
      <vt:lpstr>Format State Flags</vt:lpstr>
      <vt:lpstr>Format State Flags</vt:lpstr>
      <vt:lpstr>Trailing Zeros and Decimal Points (ios::showpoint)</vt:lpstr>
      <vt:lpstr>Slide 67</vt:lpstr>
      <vt:lpstr>Slide 68</vt:lpstr>
      <vt:lpstr>Justification (ios::left, ios::right, ios::internal)</vt:lpstr>
      <vt:lpstr>Justification (ios::left, ios::right, ios::internal)</vt:lpstr>
      <vt:lpstr>Slide 71</vt:lpstr>
      <vt:lpstr>Slide 72</vt:lpstr>
      <vt:lpstr>Slide 73</vt:lpstr>
      <vt:lpstr>Padding (fill, setfill)</vt:lpstr>
      <vt:lpstr>Slide 75</vt:lpstr>
      <vt:lpstr>Slide 76</vt:lpstr>
      <vt:lpstr>Slide 77</vt:lpstr>
      <vt:lpstr>Integral Stream Base (ios::dec, ios::oct, ios::hex, ios::showbase)</vt:lpstr>
      <vt:lpstr>Slide 79</vt:lpstr>
      <vt:lpstr>Slide 80</vt:lpstr>
      <vt:lpstr> Floating-Point Numbers; Scientific Notation (ios::scientific, ios::fixed)</vt:lpstr>
      <vt:lpstr>Floating-Point Numbers; Scientific Notation (ios::scientific, ios::fixed)</vt:lpstr>
      <vt:lpstr>Slide 83</vt:lpstr>
      <vt:lpstr>Slide 84</vt:lpstr>
      <vt:lpstr>Uppercase/Lowercase Control (ios::uppercase)</vt:lpstr>
      <vt:lpstr>Slide 86</vt:lpstr>
      <vt:lpstr>Setting and Resetting the Format Flags (flags, setiosflags, resetiosflags) </vt:lpstr>
      <vt:lpstr>Slide 88</vt:lpstr>
      <vt:lpstr>Slide 89</vt:lpstr>
      <vt:lpstr>Slide 90</vt:lpstr>
      <vt:lpstr>Stream Error States</vt:lpstr>
      <vt:lpstr>Stream Error States</vt:lpstr>
      <vt:lpstr>Stream Error States</vt:lpstr>
      <vt:lpstr>Slide 94</vt:lpstr>
      <vt:lpstr>Slide 95</vt:lpstr>
      <vt:lpstr>Tying an Output Stream to an Input Stream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46</cp:revision>
  <dcterms:created xsi:type="dcterms:W3CDTF">2012-06-25T14:07:38Z</dcterms:created>
  <dcterms:modified xsi:type="dcterms:W3CDTF">2012-07-05T14:12:00Z</dcterms:modified>
</cp:coreProperties>
</file>