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6"/>
  </p:notesMasterIdLst>
  <p:sldIdLst>
    <p:sldId id="291" r:id="rId2"/>
    <p:sldId id="376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  <p:sldId id="338" r:id="rId18"/>
    <p:sldId id="339" r:id="rId19"/>
    <p:sldId id="340" r:id="rId20"/>
    <p:sldId id="341" r:id="rId21"/>
    <p:sldId id="342" r:id="rId22"/>
    <p:sldId id="343" r:id="rId23"/>
    <p:sldId id="344" r:id="rId24"/>
    <p:sldId id="345" r:id="rId25"/>
    <p:sldId id="346" r:id="rId26"/>
    <p:sldId id="347" r:id="rId27"/>
    <p:sldId id="348" r:id="rId28"/>
    <p:sldId id="349" r:id="rId29"/>
    <p:sldId id="350" r:id="rId30"/>
    <p:sldId id="351" r:id="rId31"/>
    <p:sldId id="352" r:id="rId32"/>
    <p:sldId id="353" r:id="rId33"/>
    <p:sldId id="354" r:id="rId34"/>
    <p:sldId id="355" r:id="rId35"/>
    <p:sldId id="374" r:id="rId36"/>
    <p:sldId id="356" r:id="rId37"/>
    <p:sldId id="357" r:id="rId38"/>
    <p:sldId id="375" r:id="rId39"/>
    <p:sldId id="358" r:id="rId40"/>
    <p:sldId id="359" r:id="rId41"/>
    <p:sldId id="360" r:id="rId42"/>
    <p:sldId id="361" r:id="rId43"/>
    <p:sldId id="362" r:id="rId44"/>
    <p:sldId id="363" r:id="rId45"/>
    <p:sldId id="364" r:id="rId46"/>
    <p:sldId id="365" r:id="rId47"/>
    <p:sldId id="366" r:id="rId48"/>
    <p:sldId id="367" r:id="rId49"/>
    <p:sldId id="368" r:id="rId50"/>
    <p:sldId id="369" r:id="rId51"/>
    <p:sldId id="370" r:id="rId52"/>
    <p:sldId id="371" r:id="rId53"/>
    <p:sldId id="372" r:id="rId54"/>
    <p:sldId id="373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538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403BD6-428E-4AEE-927A-B6C2B4DD8DD1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49B2CC-991A-4C09-8CC4-495C381197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3294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DC3D1-6FBC-42B0-91ED-CB19156247E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17252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881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69626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0044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014032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6781800" y="152400"/>
            <a:ext cx="2362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 u="sng">
                <a:latin typeface="AvantGarde" pitchFamily="34" charset="0"/>
              </a:rPr>
              <a:t>Outline</a:t>
            </a:r>
          </a:p>
        </p:txBody>
      </p:sp>
      <p:sp>
        <p:nvSpPr>
          <p:cNvPr id="87046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 rot="5400000">
            <a:off x="6929438" y="76200"/>
            <a:ext cx="304800" cy="304800"/>
          </a:xfrm>
          <a:prstGeom prst="actionButtonBackPrevious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7047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 rot="16200000">
            <a:off x="6929438" y="457200"/>
            <a:ext cx="304800" cy="304800"/>
          </a:xfrm>
          <a:prstGeom prst="actionButtonBackPrevious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7048" name="Rectangle 8"/>
          <p:cNvSpPr>
            <a:spLocks noChangeArrowheads="1"/>
          </p:cNvSpPr>
          <p:nvPr/>
        </p:nvSpPr>
        <p:spPr bwMode="auto">
          <a:xfrm>
            <a:off x="6705600" y="838200"/>
            <a:ext cx="2438400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400" b="1">
              <a:solidFill>
                <a:schemeClr val="tx1"/>
              </a:solidFill>
              <a:latin typeface="AvantGarde" pitchFamily="34" charset="0"/>
            </a:endParaRPr>
          </a:p>
        </p:txBody>
      </p:sp>
      <p:sp>
        <p:nvSpPr>
          <p:cNvPr id="87049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0" y="762000"/>
            <a:ext cx="2286000" cy="6096000"/>
          </a:xfrm>
        </p:spPr>
        <p:txBody>
          <a:bodyPr/>
          <a:lstStyle>
            <a:lvl1pPr marL="0" indent="0">
              <a:buFontTx/>
              <a:buNone/>
              <a:defRPr sz="1600" b="1"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7050" name="Text Box 10"/>
          <p:cNvSpPr txBox="1">
            <a:spLocks noChangeArrowheads="1"/>
          </p:cNvSpPr>
          <p:nvPr userDrawn="1"/>
        </p:nvSpPr>
        <p:spPr bwMode="auto">
          <a:xfrm>
            <a:off x="0" y="6400800"/>
            <a:ext cx="6629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>
                <a:solidFill>
                  <a:schemeClr val="tx1"/>
                </a:solidFill>
              </a:rPr>
              <a:t>© Copyright 1992–2004 by Deitel &amp; Associates, Inc. and Pearson Education Inc. All Rights Reserved</a:t>
            </a:r>
            <a:r>
              <a:rPr lang="en-US">
                <a:solidFill>
                  <a:schemeClr val="tx1"/>
                </a:solidFill>
                <a:latin typeface="AvantGarde" pitchFamily="34" charset="0"/>
              </a:rPr>
              <a:t>.</a:t>
            </a: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1491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 b="0">
                <a:solidFill>
                  <a:srgbClr val="0000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2133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 141 Introduction to computer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72200" y="6324600"/>
            <a:ext cx="2133600" cy="365125"/>
          </a:xfrm>
        </p:spPr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46150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25269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5780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87947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4051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23611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0120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8081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CSC 141 Introduction to computer Programming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38349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itel.com/Books/C/CHowtoProgram7e/tabid/3635/Default.asp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4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5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6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7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8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9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0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1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2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3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4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4.v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5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5.v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6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6.v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7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7.v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8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8.v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9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9.v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0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0.v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1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1.v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2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2.v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81000" y="381000"/>
            <a:ext cx="7566992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0000FF"/>
                </a:solidFill>
              </a:rPr>
              <a:t>CSC141- Introduction to Computer Programming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9552" y="1988841"/>
            <a:ext cx="8280920" cy="44644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Teacher:</a:t>
            </a:r>
          </a:p>
          <a:p>
            <a:pPr marL="0" indent="0" algn="ctr"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AHMED MUMTAZ MUSTEHSAN</a:t>
            </a:r>
          </a:p>
          <a:p>
            <a:pPr marL="0" indent="0" algn="ctr">
              <a:buNone/>
            </a:pPr>
            <a:r>
              <a:rPr lang="en-US" sz="3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–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</a:t>
            </a:r>
            <a:endParaRPr lang="en-US" sz="320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3200" dirty="0" smtClean="0">
              <a:solidFill>
                <a:schemeClr val="tx1"/>
              </a:solidFill>
            </a:endParaRPr>
          </a:p>
          <a:p>
            <a:pPr marL="0" indent="0" algn="l">
              <a:buNone/>
            </a:pPr>
            <a:r>
              <a:rPr 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Thanks </a:t>
            </a:r>
            <a:r>
              <a:rPr 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Lecture </a:t>
            </a:r>
            <a:r>
              <a:rPr 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lides: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C How to Program by Paul </a:t>
            </a:r>
            <a:r>
              <a:rPr lang="en-US" sz="2000" dirty="0" err="1">
                <a:solidFill>
                  <a:srgbClr val="0000FF"/>
                </a:solidFill>
              </a:rPr>
              <a:t>Deital</a:t>
            </a:r>
            <a:r>
              <a:rPr lang="en-US" sz="2000" dirty="0">
                <a:solidFill>
                  <a:srgbClr val="0000FF"/>
                </a:solidFill>
              </a:rPr>
              <a:t> &amp; Harvey </a:t>
            </a:r>
            <a:r>
              <a:rPr lang="en-US" sz="2000" dirty="0" err="1">
                <a:solidFill>
                  <a:srgbClr val="0000FF"/>
                </a:solidFill>
              </a:rPr>
              <a:t>Deital</a:t>
            </a:r>
            <a:r>
              <a:rPr lang="en-US" sz="2000" dirty="0">
                <a:solidFill>
                  <a:srgbClr val="0000FF"/>
                </a:solidFill>
              </a:rPr>
              <a:t> 6Ed</a:t>
            </a:r>
            <a:r>
              <a:rPr lang="en-US" sz="2000" dirty="0" smtClean="0">
                <a:solidFill>
                  <a:srgbClr val="0000FF"/>
                </a:solidFill>
              </a:rPr>
              <a:t>.</a:t>
            </a:r>
            <a:endParaRPr lang="en-US" sz="20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1800" b="1" u="sng" dirty="0" smtClean="0">
                <a:hlinkClick r:id="rId3"/>
              </a:rPr>
              <a:t>http</a:t>
            </a:r>
            <a:r>
              <a:rPr lang="en-US" sz="1800" b="1" u="sng" dirty="0">
                <a:hlinkClick r:id="rId3"/>
              </a:rPr>
              <a:t>://www.deitel.com/Books/C/CHowtoProgram7e/tabid/3635/Default.aspx</a:t>
            </a:r>
            <a:endParaRPr lang="en-US" sz="1800" b="1" dirty="0"/>
          </a:p>
          <a:p>
            <a:pPr marL="0" indent="0" algn="l">
              <a:buNone/>
            </a:pPr>
            <a:endParaRPr lang="en-US" sz="2000" dirty="0"/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402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0" y="2971800"/>
            <a:ext cx="6919913" cy="1219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Enter a decimal number: 20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20 in hexadecimal is: 14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20 in octal is: 24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20 in decimal is: 20 </a:t>
            </a:r>
          </a:p>
        </p:txBody>
      </p:sp>
      <p:graphicFrame>
        <p:nvGraphicFramePr>
          <p:cNvPr id="63496" name="Object 8"/>
          <p:cNvGraphicFramePr>
            <a:graphicFrameLocks/>
          </p:cNvGraphicFramePr>
          <p:nvPr/>
        </p:nvGraphicFramePr>
        <p:xfrm>
          <a:off x="0" y="0"/>
          <a:ext cx="6919913" cy="2370138"/>
        </p:xfrm>
        <a:graphic>
          <a:graphicData uri="http://schemas.openxmlformats.org/presentationml/2006/ole">
            <p:oleObj spid="_x0000_s79882" name="Document" r:id="rId3" imgW="6931152" imgH="2409444" progId="Word.Document.8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2438400"/>
            <a:ext cx="1263487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0"/>
              </a:spcBef>
              <a:buNone/>
              <a:defRPr sz="2800" b="0">
                <a:solidFill>
                  <a:srgbClr val="0000FF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/>
              <a:t>Output</a:t>
            </a:r>
          </a:p>
        </p:txBody>
      </p:sp>
    </p:spTree>
    <p:extLst>
      <p:ext uri="{BB962C8B-B14F-4D97-AF65-F5344CB8AC3E}">
        <p14:creationId xmlns="" xmlns:p14="http://schemas.microsoft.com/office/powerpoint/2010/main" val="368797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" charset="0"/>
              </a:rPr>
              <a:t>Floating-Point </a:t>
            </a:r>
            <a:r>
              <a:rPr lang="en-US" sz="2800" dirty="0">
                <a:latin typeface="Arial" charset="0"/>
              </a:rPr>
              <a:t>Precision (</a:t>
            </a:r>
            <a:r>
              <a:rPr lang="en-US" sz="2800" dirty="0">
                <a:latin typeface="Lucida Console" pitchFamily="49" charset="0"/>
              </a:rPr>
              <a:t>precision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Lucida Console" pitchFamily="49" charset="0"/>
              </a:rPr>
              <a:t>setprecision</a:t>
            </a:r>
            <a:r>
              <a:rPr lang="en-US" sz="2800" dirty="0">
                <a:latin typeface="Arial" charset="0"/>
              </a:rPr>
              <a:t>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05400"/>
          </a:xfrm>
        </p:spPr>
        <p:txBody>
          <a:bodyPr>
            <a:normAutofit lnSpcReduction="10000"/>
          </a:bodyPr>
          <a:lstStyle/>
          <a:p>
            <a:r>
              <a:rPr lang="en-US" sz="2600">
                <a:latin typeface="Lucida Console" pitchFamily="49" charset="0"/>
              </a:rPr>
              <a:t>precision</a:t>
            </a:r>
            <a:r>
              <a:rPr lang="en-US" sz="2800" b="1">
                <a:latin typeface="Courier New" pitchFamily="49" charset="0"/>
              </a:rPr>
              <a:t> </a:t>
            </a:r>
          </a:p>
          <a:p>
            <a:pPr lvl="1"/>
            <a:r>
              <a:rPr lang="en-US" sz="2000"/>
              <a:t>Member function</a:t>
            </a:r>
          </a:p>
          <a:p>
            <a:pPr lvl="1"/>
            <a:r>
              <a:rPr lang="en-US" sz="2000"/>
              <a:t>Sets number of digits to the right of decimal point</a:t>
            </a:r>
          </a:p>
          <a:p>
            <a:pPr lvl="1">
              <a:buFontTx/>
              <a:buNone/>
            </a:pPr>
            <a:r>
              <a:rPr lang="en-US" sz="2000" b="1">
                <a:latin typeface="Courier New" pitchFamily="49" charset="0"/>
              </a:rPr>
              <a:t>	</a:t>
            </a:r>
            <a:r>
              <a:rPr lang="en-US" sz="1800">
                <a:latin typeface="Lucida Console" pitchFamily="49" charset="0"/>
              </a:rPr>
              <a:t>cout.precision(2);</a:t>
            </a:r>
          </a:p>
          <a:p>
            <a:pPr lvl="1"/>
            <a:r>
              <a:rPr lang="en-US" sz="1800">
                <a:latin typeface="Lucida Console" pitchFamily="49" charset="0"/>
              </a:rPr>
              <a:t>cout.precision()</a:t>
            </a:r>
            <a:r>
              <a:rPr lang="en-US" sz="2000"/>
              <a:t> returns current precision setting</a:t>
            </a:r>
          </a:p>
          <a:p>
            <a:r>
              <a:rPr lang="en-US" sz="2600"/>
              <a:t>setprecision</a:t>
            </a:r>
            <a:r>
              <a:rPr lang="en-US" sz="2800"/>
              <a:t> </a:t>
            </a:r>
          </a:p>
          <a:p>
            <a:pPr lvl="1"/>
            <a:r>
              <a:rPr lang="en-US" sz="2000"/>
              <a:t>Parameterized stream manipulator</a:t>
            </a:r>
          </a:p>
          <a:p>
            <a:pPr lvl="1"/>
            <a:r>
              <a:rPr lang="en-US" sz="2000"/>
              <a:t>Like all parameterized stream manipulators, </a:t>
            </a:r>
            <a:r>
              <a:rPr lang="en-US" sz="1800">
                <a:latin typeface="Lucida Console" pitchFamily="49" charset="0"/>
              </a:rPr>
              <a:t>&lt;iomanip&gt;</a:t>
            </a:r>
            <a:r>
              <a:rPr lang="en-US" sz="2000"/>
              <a:t> required</a:t>
            </a:r>
          </a:p>
          <a:p>
            <a:pPr lvl="1"/>
            <a:r>
              <a:rPr lang="en-US" sz="2000"/>
              <a:t>Specify precision:</a:t>
            </a:r>
          </a:p>
          <a:p>
            <a:pPr lvl="2">
              <a:buFontTx/>
              <a:buNone/>
            </a:pPr>
            <a:r>
              <a:rPr lang="en-US" sz="1800">
                <a:latin typeface="Lucida Console" pitchFamily="49" charset="0"/>
              </a:rPr>
              <a:t>cout &lt;&lt; setprecision(2) &lt;&lt; x;</a:t>
            </a:r>
          </a:p>
          <a:p>
            <a:r>
              <a:rPr lang="en-US" sz="2800"/>
              <a:t>For both methods, changes last until a different value is set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0764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9576" name="Object 1032"/>
          <p:cNvGraphicFramePr>
            <a:graphicFrameLocks/>
          </p:cNvGraphicFramePr>
          <p:nvPr/>
        </p:nvGraphicFramePr>
        <p:xfrm>
          <a:off x="0" y="0"/>
          <a:ext cx="6848475" cy="6429375"/>
        </p:xfrm>
        <a:graphic>
          <a:graphicData uri="http://schemas.openxmlformats.org/presentationml/2006/ole">
            <p:oleObj spid="_x0000_s80906" name="Document" r:id="rId3" imgW="6931152" imgH="6518148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74979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600" name="Object 1032"/>
          <p:cNvGraphicFramePr>
            <a:graphicFrameLocks/>
          </p:cNvGraphicFramePr>
          <p:nvPr/>
        </p:nvGraphicFramePr>
        <p:xfrm>
          <a:off x="0" y="0"/>
          <a:ext cx="6848475" cy="3322638"/>
        </p:xfrm>
        <a:graphic>
          <a:graphicData uri="http://schemas.openxmlformats.org/presentationml/2006/ole">
            <p:oleObj spid="_x0000_s81930" name="Document" r:id="rId3" imgW="6931152" imgH="3374136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13701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1027"/>
          <p:cNvSpPr>
            <a:spLocks noChangeArrowheads="1"/>
          </p:cNvSpPr>
          <p:nvPr/>
        </p:nvSpPr>
        <p:spPr bwMode="auto">
          <a:xfrm>
            <a:off x="0" y="794802"/>
            <a:ext cx="6324600" cy="60631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Square root of 2 with precisions 0-9.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Precision set by the precision member function: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1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1.4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1.41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1.414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1.4142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1.41421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1.414214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1.4142136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1.41421356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1.414213562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600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Precision set by the </a:t>
            </a:r>
            <a:r>
              <a:rPr lang="en-US" sz="1600" b="1" dirty="0" err="1">
                <a:latin typeface="Courier New" pitchFamily="49" charset="0"/>
              </a:rPr>
              <a:t>setprecision</a:t>
            </a:r>
            <a:r>
              <a:rPr lang="en-US" sz="1600" b="1" dirty="0">
                <a:latin typeface="Courier New" pitchFamily="49" charset="0"/>
              </a:rPr>
              <a:t> manipulator: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1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1.4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1.41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1.414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1.4142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1.41421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1.414214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1.4142136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1.41421356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1.414213562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228600"/>
            <a:ext cx="1263487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0"/>
              </a:spcBef>
              <a:buNone/>
              <a:defRPr sz="2800" b="0">
                <a:solidFill>
                  <a:srgbClr val="0000FF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/>
              <a:t>Output</a:t>
            </a:r>
          </a:p>
        </p:txBody>
      </p:sp>
    </p:spTree>
    <p:extLst>
      <p:ext uri="{BB962C8B-B14F-4D97-AF65-F5344CB8AC3E}">
        <p14:creationId xmlns="" xmlns:p14="http://schemas.microsoft.com/office/powerpoint/2010/main" val="192895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" charset="0"/>
              </a:rPr>
              <a:t>Field </a:t>
            </a:r>
            <a:r>
              <a:rPr lang="en-US" sz="2800" dirty="0">
                <a:latin typeface="Arial" charset="0"/>
              </a:rPr>
              <a:t>Width(</a:t>
            </a:r>
            <a:r>
              <a:rPr lang="en-US" sz="2800" dirty="0" err="1">
                <a:latin typeface="Lucida Console" pitchFamily="49" charset="0"/>
              </a:rPr>
              <a:t>setw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>
                <a:latin typeface="Lucida Console" pitchFamily="49" charset="0"/>
              </a:rPr>
              <a:t>width</a:t>
            </a:r>
            <a:r>
              <a:rPr lang="en-US" sz="2800" dirty="0">
                <a:latin typeface="Arial" charset="0"/>
              </a:rPr>
              <a:t>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029200"/>
          </a:xfrm>
        </p:spPr>
        <p:txBody>
          <a:bodyPr/>
          <a:lstStyle/>
          <a:p>
            <a:pPr algn="just"/>
            <a:r>
              <a:rPr lang="en-US" sz="26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ios</a:t>
            </a:r>
            <a:r>
              <a:rPr lang="en-US" sz="280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US" sz="26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width</a:t>
            </a:r>
            <a:r>
              <a:rPr lang="en-US" sz="28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member function</a:t>
            </a:r>
          </a:p>
          <a:p>
            <a:pPr lvl="1" algn="just"/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Sets field width (number of character positions a value should be output or number of characters that should be input)</a:t>
            </a:r>
          </a:p>
          <a:p>
            <a:pPr lvl="1" algn="just"/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Returns previous width</a:t>
            </a:r>
          </a:p>
          <a:p>
            <a:pPr lvl="1" algn="just"/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If values processed are smaller than width, fill characters inserted as padding</a:t>
            </a:r>
          </a:p>
          <a:p>
            <a:pPr lvl="1" algn="just"/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Values are not truncated - full number printed</a:t>
            </a:r>
          </a:p>
          <a:p>
            <a:pPr lvl="1" algn="just"/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cin.width(5);</a:t>
            </a:r>
          </a:p>
          <a:p>
            <a:pPr algn="just"/>
            <a:r>
              <a:rPr lang="en-US" sz="26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setw</a:t>
            </a:r>
            <a:r>
              <a:rPr lang="en-US" sz="28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stream manipulator</a:t>
            </a:r>
          </a:p>
          <a:p>
            <a:pPr lvl="1" algn="just">
              <a:buFontTx/>
              <a:buNone/>
            </a:pPr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cin &gt;&gt; setw(5) &gt;&gt; string;</a:t>
            </a:r>
          </a:p>
          <a:p>
            <a:r>
              <a:rPr lang="en-US" sz="2800">
                <a:solidFill>
                  <a:srgbClr val="000000"/>
                </a:solidFill>
                <a:cs typeface="Times New Roman" charset="0"/>
              </a:rPr>
              <a:t>Remember to reserve one space for the null character</a:t>
            </a:r>
            <a:endParaRPr lang="en-US" sz="2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6154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660" name="Object 76"/>
          <p:cNvGraphicFramePr>
            <a:graphicFrameLocks/>
          </p:cNvGraphicFramePr>
          <p:nvPr/>
        </p:nvGraphicFramePr>
        <p:xfrm>
          <a:off x="0" y="0"/>
          <a:ext cx="6848475" cy="5964238"/>
        </p:xfrm>
        <a:graphic>
          <a:graphicData uri="http://schemas.openxmlformats.org/presentationml/2006/ole">
            <p:oleObj spid="_x0000_s82954" name="Document" r:id="rId3" imgW="6931152" imgH="6036564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79435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0" y="1135082"/>
            <a:ext cx="6934200" cy="3970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Enter a sentence: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This is a test of the width member function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This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   is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     a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   test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      of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      the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      </a:t>
            </a:r>
            <a:r>
              <a:rPr lang="en-US" b="1" dirty="0" err="1">
                <a:latin typeface="Courier New" pitchFamily="49" charset="0"/>
              </a:rPr>
              <a:t>widt</a:t>
            </a:r>
            <a:endParaRPr lang="en-US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          h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</a:rPr>
              <a:t>memb</a:t>
            </a:r>
            <a:endParaRPr lang="en-US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</a:rPr>
              <a:t>er</a:t>
            </a:r>
            <a:endParaRPr lang="en-US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          </a:t>
            </a:r>
            <a:r>
              <a:rPr lang="en-US" b="1" dirty="0" err="1">
                <a:latin typeface="Courier New" pitchFamily="49" charset="0"/>
              </a:rPr>
              <a:t>func</a:t>
            </a:r>
            <a:endParaRPr lang="en-US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</a:rPr>
              <a:t>tion</a:t>
            </a:r>
            <a:r>
              <a:rPr lang="en-US" b="1" dirty="0">
                <a:latin typeface="Courier New" pitchFamily="49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533400"/>
            <a:ext cx="1263487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0"/>
              </a:spcBef>
              <a:buNone/>
              <a:defRPr sz="2800" b="0">
                <a:solidFill>
                  <a:srgbClr val="0000FF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/>
              <a:t>Output</a:t>
            </a:r>
          </a:p>
        </p:txBody>
      </p:sp>
    </p:spTree>
    <p:extLst>
      <p:ext uri="{BB962C8B-B14F-4D97-AF65-F5344CB8AC3E}">
        <p14:creationId xmlns="" xmlns:p14="http://schemas.microsoft.com/office/powerpoint/2010/main" val="364992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" charset="0"/>
              </a:rPr>
              <a:t>User-Defined </a:t>
            </a:r>
            <a:r>
              <a:rPr lang="en-US" sz="2800" dirty="0">
                <a:latin typeface="Arial" charset="0"/>
              </a:rPr>
              <a:t>Manipulators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</p:spPr>
        <p:txBody>
          <a:bodyPr/>
          <a:lstStyle/>
          <a:p>
            <a:r>
              <a:rPr lang="en-US" sz="2800"/>
              <a:t>We can create our own stream manipulators</a:t>
            </a:r>
          </a:p>
          <a:p>
            <a:pPr lvl="1"/>
            <a:r>
              <a:rPr lang="en-US" sz="1800">
                <a:latin typeface="Lucida Console" pitchFamily="49" charset="0"/>
              </a:rPr>
              <a:t>bell</a:t>
            </a:r>
          </a:p>
          <a:p>
            <a:pPr lvl="1"/>
            <a:r>
              <a:rPr lang="en-US" sz="1800">
                <a:latin typeface="Lucida Console" pitchFamily="49" charset="0"/>
              </a:rPr>
              <a:t>ret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/>
              <a:t>(carriage return)</a:t>
            </a:r>
          </a:p>
          <a:p>
            <a:pPr lvl="1"/>
            <a:r>
              <a:rPr lang="en-US" sz="1800">
                <a:latin typeface="Lucida Console" pitchFamily="49" charset="0"/>
              </a:rPr>
              <a:t>tab</a:t>
            </a:r>
          </a:p>
          <a:p>
            <a:pPr lvl="1"/>
            <a:r>
              <a:rPr lang="en-US" sz="1800">
                <a:latin typeface="Lucida Console" pitchFamily="49" charset="0"/>
              </a:rPr>
              <a:t>endLine</a:t>
            </a:r>
          </a:p>
          <a:p>
            <a:pPr lvl="1"/>
            <a:endParaRPr lang="en-US" sz="2000" b="1">
              <a:latin typeface="Courier New" pitchFamily="49" charset="0"/>
            </a:endParaRPr>
          </a:p>
          <a:p>
            <a:r>
              <a:rPr lang="en-US" sz="2800"/>
              <a:t>Parameterized stream manipulators</a:t>
            </a:r>
          </a:p>
          <a:p>
            <a:pPr lvl="1"/>
            <a:r>
              <a:rPr lang="en-US" sz="2000"/>
              <a:t>Consult installation manuals</a:t>
            </a:r>
          </a:p>
          <a:p>
            <a:pPr>
              <a:buFontTx/>
              <a:buNone/>
            </a:pPr>
            <a:endParaRPr lang="en-US" sz="2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8199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46" name="Object 1030"/>
          <p:cNvGraphicFramePr>
            <a:graphicFrameLocks/>
          </p:cNvGraphicFramePr>
          <p:nvPr/>
        </p:nvGraphicFramePr>
        <p:xfrm>
          <a:off x="0" y="0"/>
          <a:ext cx="6848475" cy="6202363"/>
        </p:xfrm>
        <a:graphic>
          <a:graphicData uri="http://schemas.openxmlformats.org/presentationml/2006/ole">
            <p:oleObj spid="_x0000_s83978" name="Document" r:id="rId3" imgW="6931152" imgH="6277356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422492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err="1" smtClean="0">
                <a:solidFill>
                  <a:srgbClr val="0000FF"/>
                </a:solidFill>
              </a:rPr>
              <a:t>ostream</a:t>
            </a:r>
            <a:r>
              <a:rPr lang="en-US" dirty="0" smtClean="0">
                <a:solidFill>
                  <a:srgbClr val="0000FF"/>
                </a:solidFill>
              </a:rPr>
              <a:t>  …… Continued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70" name="Rectangle 1030"/>
          <p:cNvSpPr>
            <a:spLocks noChangeArrowheads="1"/>
          </p:cNvSpPr>
          <p:nvPr/>
        </p:nvSpPr>
        <p:spPr bwMode="auto">
          <a:xfrm>
            <a:off x="0" y="3429000"/>
            <a:ext cx="6919913" cy="1219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Testing the tab manipulator: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a       b       c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Testing the ret and bell manipulators: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-----.....</a:t>
            </a:r>
          </a:p>
        </p:txBody>
      </p:sp>
      <p:graphicFrame>
        <p:nvGraphicFramePr>
          <p:cNvPr id="113671" name="Object 1031"/>
          <p:cNvGraphicFramePr>
            <a:graphicFrameLocks/>
          </p:cNvGraphicFramePr>
          <p:nvPr/>
        </p:nvGraphicFramePr>
        <p:xfrm>
          <a:off x="0" y="0"/>
          <a:ext cx="6919913" cy="2619375"/>
        </p:xfrm>
        <a:graphic>
          <a:graphicData uri="http://schemas.openxmlformats.org/presentationml/2006/ole">
            <p:oleObj spid="_x0000_s85002" name="Document" r:id="rId3" imgW="6931152" imgH="2651760" progId="Word.Document.8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2895600"/>
            <a:ext cx="1263487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0"/>
              </a:spcBef>
              <a:buNone/>
              <a:defRPr sz="2800" b="0">
                <a:solidFill>
                  <a:srgbClr val="0000FF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/>
              <a:t>Output</a:t>
            </a:r>
          </a:p>
        </p:txBody>
      </p:sp>
    </p:spTree>
    <p:extLst>
      <p:ext uri="{BB962C8B-B14F-4D97-AF65-F5344CB8AC3E}">
        <p14:creationId xmlns="" xmlns:p14="http://schemas.microsoft.com/office/powerpoint/2010/main" val="344063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" charset="0"/>
              </a:rPr>
              <a:t>Stream </a:t>
            </a:r>
            <a:r>
              <a:rPr lang="en-US" sz="2800" dirty="0">
                <a:latin typeface="Arial" charset="0"/>
              </a:rPr>
              <a:t>Format States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</p:spPr>
        <p:txBody>
          <a:bodyPr/>
          <a:lstStyle/>
          <a:p>
            <a:endParaRPr lang="en-US" sz="2000" dirty="0">
              <a:solidFill>
                <a:srgbClr val="000000"/>
              </a:solidFill>
              <a:latin typeface="Times" pitchFamily="18" charset="0"/>
              <a:cs typeface="Times New Roman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Format flags 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Specify formatting to be performed during stream I/O operations</a:t>
            </a:r>
          </a:p>
          <a:p>
            <a:endParaRPr lang="en-US" sz="2800" dirty="0">
              <a:solidFill>
                <a:srgbClr val="000000"/>
              </a:solidFill>
              <a:latin typeface="Times" pitchFamily="18" charset="0"/>
              <a:cs typeface="Times New Roman" charset="0"/>
            </a:endParaRPr>
          </a:p>
          <a:p>
            <a:r>
              <a:rPr lang="en-US" sz="2600" dirty="0" err="1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setf</a:t>
            </a:r>
            <a:r>
              <a:rPr lang="en-US" sz="2800" dirty="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unsetf</a:t>
            </a:r>
            <a:r>
              <a:rPr lang="en-US" sz="2800" dirty="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and </a:t>
            </a:r>
            <a:r>
              <a:rPr lang="en-US" sz="2600" dirty="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flags</a:t>
            </a:r>
            <a:r>
              <a:rPr lang="en-US" sz="2800" dirty="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Member functions that control the flag </a:t>
            </a:r>
            <a:r>
              <a:rPr lang="en-US" sz="2000" dirty="0" smtClean="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settings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7459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" charset="0"/>
              </a:rPr>
              <a:t>Format </a:t>
            </a:r>
            <a:r>
              <a:rPr lang="en-US" sz="2800" dirty="0">
                <a:latin typeface="Arial" charset="0"/>
              </a:rPr>
              <a:t>State Flags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r>
              <a:rPr lang="en-US" sz="28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Format State Flags </a:t>
            </a:r>
          </a:p>
          <a:p>
            <a:pPr lvl="1"/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Defined as an enumeration in class </a:t>
            </a:r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ios</a:t>
            </a:r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</a:t>
            </a:r>
          </a:p>
          <a:p>
            <a:pPr lvl="1"/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Can be controlled by member functions</a:t>
            </a:r>
          </a:p>
          <a:p>
            <a:pPr lvl="1"/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flags</a:t>
            </a:r>
            <a:r>
              <a:rPr lang="en-US" sz="2000">
                <a:solidFill>
                  <a:srgbClr val="000000"/>
                </a:solidFill>
                <a:cs typeface="Times New Roman" charset="0"/>
              </a:rPr>
              <a:t> - specifies a value representing the settings of all the 			flags</a:t>
            </a:r>
          </a:p>
          <a:p>
            <a:pPr lvl="2"/>
            <a:r>
              <a:rPr lang="en-US" sz="1800">
                <a:solidFill>
                  <a:srgbClr val="000000"/>
                </a:solidFill>
                <a:cs typeface="Times New Roman" charset="0"/>
              </a:rPr>
              <a:t>Returns </a:t>
            </a:r>
            <a:r>
              <a:rPr lang="en-US" sz="16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long</a:t>
            </a:r>
            <a:r>
              <a:rPr lang="en-US" sz="1800">
                <a:solidFill>
                  <a:srgbClr val="000000"/>
                </a:solidFill>
                <a:cs typeface="Times New Roman" charset="0"/>
              </a:rPr>
              <a:t> value containing prior options</a:t>
            </a:r>
          </a:p>
          <a:p>
            <a:pPr lvl="1"/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setf</a:t>
            </a:r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- </a:t>
            </a:r>
            <a:r>
              <a:rPr lang="en-US" sz="2000">
                <a:solidFill>
                  <a:srgbClr val="000000"/>
                </a:solidFill>
                <a:cs typeface="Times New Roman" charset="0"/>
              </a:rPr>
              <a:t>one argument, "ors" flags with existing flags</a:t>
            </a:r>
          </a:p>
          <a:p>
            <a:pPr lvl="1"/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unsetf</a:t>
            </a:r>
            <a:r>
              <a:rPr lang="en-US" sz="2000">
                <a:solidFill>
                  <a:srgbClr val="000000"/>
                </a:solidFill>
                <a:cs typeface="Times New Roman" charset="0"/>
              </a:rPr>
              <a:t> - unsets flags</a:t>
            </a:r>
          </a:p>
          <a:p>
            <a:pPr lvl="1"/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setiosflags</a:t>
            </a:r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- </a:t>
            </a:r>
            <a:r>
              <a:rPr lang="en-US" sz="2000">
                <a:solidFill>
                  <a:srgbClr val="000000"/>
                </a:solidFill>
                <a:cs typeface="Times New Roman" charset="0"/>
              </a:rPr>
              <a:t>parameterized stream manipulator used to set 		  flags</a:t>
            </a:r>
          </a:p>
          <a:p>
            <a:pPr lvl="1"/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resetiosflags</a:t>
            </a:r>
            <a:r>
              <a:rPr lang="en-US" sz="2000">
                <a:solidFill>
                  <a:srgbClr val="000000"/>
                </a:solidFill>
                <a:cs typeface="Times New Roman" charset="0"/>
              </a:rPr>
              <a:t> - parameterized stream manipulator, has same functions as </a:t>
            </a:r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unsetf</a:t>
            </a:r>
          </a:p>
          <a:p>
            <a:r>
              <a:rPr lang="en-US" sz="2800">
                <a:solidFill>
                  <a:srgbClr val="000000"/>
                </a:solidFill>
                <a:cs typeface="Times New Roman" charset="0"/>
              </a:rPr>
              <a:t>Flags can be combined using bitwise OR ( </a:t>
            </a:r>
            <a:r>
              <a:rPr lang="en-US" sz="26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|</a:t>
            </a:r>
            <a:r>
              <a:rPr lang="en-US" sz="2800">
                <a:solidFill>
                  <a:srgbClr val="000000"/>
                </a:solidFill>
                <a:cs typeface="Times New Roman" charset="0"/>
              </a:rPr>
              <a:t> )</a:t>
            </a:r>
            <a:endParaRPr lang="en-US" sz="2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8197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990600"/>
          </a:xfrm>
        </p:spPr>
        <p:txBody>
          <a:bodyPr/>
          <a:lstStyle/>
          <a:p>
            <a:pPr algn="l"/>
            <a:r>
              <a:rPr lang="en-US" sz="2800" dirty="0" smtClean="0">
                <a:solidFill>
                  <a:srgbClr val="0000FF"/>
                </a:solidFill>
                <a:latin typeface="Arial" charset="0"/>
              </a:rPr>
              <a:t>Format </a:t>
            </a:r>
            <a:r>
              <a:rPr lang="en-US" sz="2800" dirty="0">
                <a:solidFill>
                  <a:srgbClr val="0000FF"/>
                </a:solidFill>
                <a:latin typeface="Arial" charset="0"/>
              </a:rPr>
              <a:t>State Flags</a:t>
            </a:r>
          </a:p>
        </p:txBody>
      </p:sp>
      <p:graphicFrame>
        <p:nvGraphicFramePr>
          <p:cNvPr id="114691" name="Object 1027"/>
          <p:cNvGraphicFramePr>
            <a:graphicFrameLocks noChangeAspect="1"/>
          </p:cNvGraphicFramePr>
          <p:nvPr/>
        </p:nvGraphicFramePr>
        <p:xfrm>
          <a:off x="357188" y="1104900"/>
          <a:ext cx="8640762" cy="5324475"/>
        </p:xfrm>
        <a:graphic>
          <a:graphicData uri="http://schemas.openxmlformats.org/presentationml/2006/ole">
            <p:oleObj spid="_x0000_s86025" name="Document" r:id="rId3" imgW="8961120" imgH="5524500" progId="Word.Document.8">
              <p:embed/>
            </p:oleObj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0405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Trailing </a:t>
            </a:r>
            <a:r>
              <a:rPr lang="en-US" sz="2800" dirty="0">
                <a:latin typeface="Arial" charset="0"/>
              </a:rPr>
              <a:t>Zeros and Decimal Points (</a:t>
            </a:r>
            <a:r>
              <a:rPr lang="en-US" sz="2800" dirty="0" err="1">
                <a:latin typeface="Lucida Console" pitchFamily="49" charset="0"/>
              </a:rPr>
              <a:t>ios</a:t>
            </a:r>
            <a:r>
              <a:rPr lang="en-US" sz="2800" dirty="0">
                <a:latin typeface="Lucida Console" pitchFamily="49" charset="0"/>
              </a:rPr>
              <a:t>::</a:t>
            </a:r>
            <a:r>
              <a:rPr lang="en-US" sz="2800" dirty="0" err="1">
                <a:latin typeface="Lucida Console" pitchFamily="49" charset="0"/>
              </a:rPr>
              <a:t>showpoint</a:t>
            </a:r>
            <a:r>
              <a:rPr lang="en-US" sz="2800" dirty="0">
                <a:latin typeface="Arial" charset="0"/>
              </a:rPr>
              <a:t>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r>
              <a:rPr lang="en-US" sz="2600">
                <a:latin typeface="Lucida Console" pitchFamily="49" charset="0"/>
              </a:rPr>
              <a:t>ios::showpoint</a:t>
            </a:r>
            <a:r>
              <a:rPr lang="en-US" sz="2800"/>
              <a:t> </a:t>
            </a:r>
          </a:p>
          <a:p>
            <a:pPr lvl="1"/>
            <a:r>
              <a:rPr lang="en-US" sz="2000"/>
              <a:t>Forces a float with an integer value to be printed with its decimal point and trailing zeros</a:t>
            </a:r>
          </a:p>
          <a:p>
            <a:pPr lvl="1">
              <a:buFontTx/>
              <a:buNone/>
            </a:pPr>
            <a:endParaRPr lang="en-US" b="1"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sz="2400" b="1">
                <a:latin typeface="Courier New" pitchFamily="49" charset="0"/>
              </a:rPr>
              <a:t>	</a:t>
            </a:r>
            <a:r>
              <a:rPr lang="en-US" sz="2200">
                <a:latin typeface="Lucida Console" pitchFamily="49" charset="0"/>
              </a:rPr>
              <a:t>cout.setf(ios::showpoint)</a:t>
            </a:r>
          </a:p>
          <a:p>
            <a:pPr lvl="1">
              <a:buFontTx/>
              <a:buNone/>
            </a:pPr>
            <a:r>
              <a:rPr lang="en-US" sz="2200">
                <a:latin typeface="Lucida Console" pitchFamily="49" charset="0"/>
              </a:rPr>
              <a:t>	cout &lt;&lt; 79;</a:t>
            </a:r>
          </a:p>
          <a:p>
            <a:pPr lvl="1">
              <a:buFontTx/>
              <a:buNone/>
            </a:pPr>
            <a:r>
              <a:rPr lang="en-US" sz="2400" b="1">
                <a:latin typeface="Courier New" pitchFamily="49" charset="0"/>
              </a:rPr>
              <a:t>	</a:t>
            </a:r>
            <a:r>
              <a:rPr lang="en-US" sz="2200">
                <a:latin typeface="Lucida Console" pitchFamily="49" charset="0"/>
              </a:rPr>
              <a:t>79</a:t>
            </a:r>
            <a:r>
              <a:rPr lang="en-US" sz="2400"/>
              <a:t> will print as </a:t>
            </a:r>
            <a:r>
              <a:rPr lang="en-US" sz="2200">
                <a:latin typeface="Lucida Console" pitchFamily="49" charset="0"/>
              </a:rPr>
              <a:t>79.00000</a:t>
            </a:r>
            <a:r>
              <a:rPr lang="en-US"/>
              <a:t> </a:t>
            </a:r>
          </a:p>
          <a:p>
            <a:pPr lvl="2"/>
            <a:r>
              <a:rPr lang="en-US" sz="2000"/>
              <a:t>Number of zeros determined by precision settings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8097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5719" name="Object 1031"/>
          <p:cNvGraphicFramePr>
            <a:graphicFrameLocks/>
          </p:cNvGraphicFramePr>
          <p:nvPr/>
        </p:nvGraphicFramePr>
        <p:xfrm>
          <a:off x="0" y="0"/>
          <a:ext cx="6919913" cy="6553200"/>
        </p:xfrm>
        <a:graphic>
          <a:graphicData uri="http://schemas.openxmlformats.org/presentationml/2006/ole">
            <p:oleObj spid="_x0000_s87050" name="Document" r:id="rId3" imgW="6931152" imgH="6760464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1898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0" y="1371600"/>
            <a:ext cx="6858000" cy="2590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Before setting the </a:t>
            </a:r>
            <a:r>
              <a:rPr lang="en-US" b="1" dirty="0" err="1">
                <a:latin typeface="Courier New" pitchFamily="49" charset="0"/>
              </a:rPr>
              <a:t>ios</a:t>
            </a:r>
            <a:r>
              <a:rPr lang="en-US" b="1" dirty="0">
                <a:latin typeface="Courier New" pitchFamily="49" charset="0"/>
              </a:rPr>
              <a:t>::</a:t>
            </a:r>
            <a:r>
              <a:rPr lang="en-US" b="1" dirty="0" err="1">
                <a:latin typeface="Courier New" pitchFamily="49" charset="0"/>
              </a:rPr>
              <a:t>showpoint</a:t>
            </a:r>
            <a:r>
              <a:rPr lang="en-US" b="1" dirty="0">
                <a:latin typeface="Courier New" pitchFamily="49" charset="0"/>
              </a:rPr>
              <a:t> flag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9.9900 prints as: 9.99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9.9000 prints as: 9.9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9.0000 prints as: 9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After setting the </a:t>
            </a:r>
            <a:r>
              <a:rPr lang="en-US" b="1" dirty="0" err="1">
                <a:latin typeface="Courier New" pitchFamily="49" charset="0"/>
              </a:rPr>
              <a:t>ios</a:t>
            </a:r>
            <a:r>
              <a:rPr lang="en-US" b="1" dirty="0">
                <a:latin typeface="Courier New" pitchFamily="49" charset="0"/>
              </a:rPr>
              <a:t>::</a:t>
            </a:r>
            <a:r>
              <a:rPr lang="en-US" b="1" dirty="0" err="1">
                <a:latin typeface="Courier New" pitchFamily="49" charset="0"/>
              </a:rPr>
              <a:t>showpoint</a:t>
            </a:r>
            <a:r>
              <a:rPr lang="en-US" b="1" dirty="0">
                <a:latin typeface="Courier New" pitchFamily="49" charset="0"/>
              </a:rPr>
              <a:t> flag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9.9900 prints as: 9.99000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9.9000 prints as: 9.90000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9.0000 prints as: 9.00000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533400"/>
            <a:ext cx="1263487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0"/>
              </a:spcBef>
              <a:buNone/>
              <a:defRPr sz="2800" b="0">
                <a:solidFill>
                  <a:srgbClr val="0000FF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/>
              <a:t>Output</a:t>
            </a:r>
          </a:p>
        </p:txBody>
      </p:sp>
    </p:spTree>
    <p:extLst>
      <p:ext uri="{BB962C8B-B14F-4D97-AF65-F5344CB8AC3E}">
        <p14:creationId xmlns="" xmlns:p14="http://schemas.microsoft.com/office/powerpoint/2010/main" val="193341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" charset="0"/>
              </a:rPr>
              <a:t>Justification </a:t>
            </a:r>
            <a:r>
              <a:rPr lang="en-US" sz="2800" dirty="0">
                <a:latin typeface="Arial" charset="0"/>
              </a:rPr>
              <a:t>(</a:t>
            </a:r>
            <a:r>
              <a:rPr lang="en-US" sz="2800" dirty="0" err="1">
                <a:latin typeface="Lucida Console" pitchFamily="49" charset="0"/>
              </a:rPr>
              <a:t>ios</a:t>
            </a:r>
            <a:r>
              <a:rPr lang="en-US" sz="2800" dirty="0">
                <a:latin typeface="Lucida Console" pitchFamily="49" charset="0"/>
              </a:rPr>
              <a:t>::left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Lucida Console" pitchFamily="49" charset="0"/>
              </a:rPr>
              <a:t>ios</a:t>
            </a:r>
            <a:r>
              <a:rPr lang="en-US" sz="2800" dirty="0">
                <a:latin typeface="Lucida Console" pitchFamily="49" charset="0"/>
              </a:rPr>
              <a:t>::right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Lucida Console" pitchFamily="49" charset="0"/>
              </a:rPr>
              <a:t>ios</a:t>
            </a:r>
            <a:r>
              <a:rPr lang="en-US" sz="2800" dirty="0">
                <a:latin typeface="Lucida Console" pitchFamily="49" charset="0"/>
              </a:rPr>
              <a:t>::internal</a:t>
            </a:r>
            <a:r>
              <a:rPr lang="en-US" sz="2800" dirty="0">
                <a:latin typeface="Arial" charset="0"/>
              </a:rPr>
              <a:t>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r>
              <a:rPr lang="en-US" sz="2600">
                <a:latin typeface="Lucida Console" pitchFamily="49" charset="0"/>
                <a:cs typeface="Times New Roman" charset="0"/>
              </a:rPr>
              <a:t>ios::left</a:t>
            </a:r>
          </a:p>
          <a:p>
            <a:pPr lvl="1"/>
            <a:r>
              <a:rPr lang="en-US" sz="2000">
                <a:cs typeface="Times New Roman" charset="0"/>
              </a:rPr>
              <a:t>Fields to left-justified with padding characters to the right</a:t>
            </a:r>
          </a:p>
          <a:p>
            <a:endParaRPr lang="en-US" sz="2800" b="1">
              <a:latin typeface="Courier New" pitchFamily="49" charset="0"/>
              <a:cs typeface="Times New Roman" charset="0"/>
            </a:endParaRPr>
          </a:p>
          <a:p>
            <a:r>
              <a:rPr lang="en-US" sz="2600">
                <a:latin typeface="Lucida Console" pitchFamily="49" charset="0"/>
                <a:cs typeface="Times New Roman" charset="0"/>
              </a:rPr>
              <a:t>ios::right</a:t>
            </a:r>
            <a:r>
              <a:rPr lang="en-US" sz="2800">
                <a:cs typeface="Times New Roman" charset="0"/>
              </a:rPr>
              <a:t> </a:t>
            </a:r>
          </a:p>
          <a:p>
            <a:pPr lvl="1"/>
            <a:r>
              <a:rPr lang="en-US" sz="2000">
                <a:cs typeface="Times New Roman" charset="0"/>
              </a:rPr>
              <a:t>Default setting</a:t>
            </a:r>
          </a:p>
          <a:p>
            <a:pPr lvl="1"/>
            <a:r>
              <a:rPr lang="en-US" sz="2000">
                <a:cs typeface="Times New Roman" charset="0"/>
              </a:rPr>
              <a:t>Fields right-justified with padding characters to the left</a:t>
            </a:r>
          </a:p>
          <a:p>
            <a:endParaRPr lang="en-US" sz="2800">
              <a:cs typeface="Times New Roman" charset="0"/>
            </a:endParaRPr>
          </a:p>
          <a:p>
            <a:r>
              <a:rPr lang="en-US" sz="2800">
                <a:cs typeface="Times New Roman" charset="0"/>
              </a:rPr>
              <a:t>Character used for padding set by</a:t>
            </a:r>
          </a:p>
          <a:p>
            <a:pPr lvl="1"/>
            <a:r>
              <a:rPr lang="en-US" sz="1800">
                <a:latin typeface="Lucida Console" pitchFamily="49" charset="0"/>
                <a:cs typeface="Times New Roman" charset="0"/>
              </a:rPr>
              <a:t>fill</a:t>
            </a:r>
            <a:r>
              <a:rPr lang="en-US" sz="2000">
                <a:cs typeface="Times New Roman" charset="0"/>
              </a:rPr>
              <a:t> member function</a:t>
            </a:r>
          </a:p>
          <a:p>
            <a:pPr lvl="1"/>
            <a:r>
              <a:rPr lang="en-US" sz="1800">
                <a:latin typeface="Lucida Console" pitchFamily="49" charset="0"/>
                <a:cs typeface="Times New Roman" charset="0"/>
              </a:rPr>
              <a:t>setfill</a:t>
            </a:r>
            <a:r>
              <a:rPr lang="en-US" sz="2000">
                <a:cs typeface="Times New Roman" charset="0"/>
              </a:rPr>
              <a:t> parameterized stream manipulator </a:t>
            </a:r>
          </a:p>
          <a:p>
            <a:pPr lvl="1"/>
            <a:r>
              <a:rPr lang="en-US" sz="2000">
                <a:cs typeface="Times New Roman" charset="0"/>
              </a:rPr>
              <a:t>Default character is space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1118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" charset="0"/>
              </a:rPr>
              <a:t>Justification </a:t>
            </a:r>
            <a:r>
              <a:rPr lang="en-US" sz="2800" dirty="0">
                <a:latin typeface="Arial" charset="0"/>
              </a:rPr>
              <a:t>(</a:t>
            </a:r>
            <a:r>
              <a:rPr lang="en-US" sz="2800" dirty="0" err="1">
                <a:latin typeface="Lucida Console" pitchFamily="49" charset="0"/>
              </a:rPr>
              <a:t>ios</a:t>
            </a:r>
            <a:r>
              <a:rPr lang="en-US" sz="2800" dirty="0">
                <a:latin typeface="Lucida Console" pitchFamily="49" charset="0"/>
              </a:rPr>
              <a:t>::left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Lucida Console" pitchFamily="49" charset="0"/>
              </a:rPr>
              <a:t>ios</a:t>
            </a:r>
            <a:r>
              <a:rPr lang="en-US" sz="2800" dirty="0">
                <a:latin typeface="Lucida Console" pitchFamily="49" charset="0"/>
              </a:rPr>
              <a:t>::right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Lucida Console" pitchFamily="49" charset="0"/>
              </a:rPr>
              <a:t>ios</a:t>
            </a:r>
            <a:r>
              <a:rPr lang="en-US" sz="2800" dirty="0">
                <a:latin typeface="Lucida Console" pitchFamily="49" charset="0"/>
              </a:rPr>
              <a:t>::internal</a:t>
            </a:r>
            <a:r>
              <a:rPr lang="en-US" sz="2800" dirty="0">
                <a:latin typeface="Arial" charset="0"/>
              </a:rPr>
              <a:t>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r>
              <a:rPr lang="en-US" sz="2600">
                <a:latin typeface="Lucida Console" pitchFamily="49" charset="0"/>
                <a:cs typeface="Times New Roman" charset="0"/>
              </a:rPr>
              <a:t>internal</a:t>
            </a:r>
            <a:r>
              <a:rPr lang="en-US" sz="2800">
                <a:cs typeface="Times New Roman" charset="0"/>
              </a:rPr>
              <a:t> flag</a:t>
            </a:r>
            <a:r>
              <a:rPr lang="en-US">
                <a:cs typeface="Times New Roman" charset="0"/>
              </a:rPr>
              <a:t> </a:t>
            </a:r>
          </a:p>
          <a:p>
            <a:pPr lvl="1"/>
            <a:r>
              <a:rPr lang="en-US" sz="2000">
                <a:cs typeface="Times New Roman" charset="0"/>
              </a:rPr>
              <a:t>Number’s sign left-justified </a:t>
            </a:r>
          </a:p>
          <a:p>
            <a:pPr lvl="1"/>
            <a:r>
              <a:rPr lang="en-US" sz="2000">
                <a:cs typeface="Times New Roman" charset="0"/>
              </a:rPr>
              <a:t>Number’s magnitude right-justified </a:t>
            </a:r>
          </a:p>
          <a:p>
            <a:pPr lvl="1"/>
            <a:r>
              <a:rPr lang="en-US" sz="2000">
                <a:cs typeface="Times New Roman" charset="0"/>
              </a:rPr>
              <a:t>Intervening spaces padded with the fill character</a:t>
            </a:r>
          </a:p>
          <a:p>
            <a:endParaRPr lang="en-US" sz="2800" b="1">
              <a:latin typeface="Courier New" pitchFamily="49" charset="0"/>
              <a:cs typeface="Times New Roman" charset="0"/>
            </a:endParaRPr>
          </a:p>
          <a:p>
            <a:r>
              <a:rPr lang="en-US" sz="2600">
                <a:latin typeface="Lucida Console" pitchFamily="49" charset="0"/>
                <a:cs typeface="Times New Roman" charset="0"/>
              </a:rPr>
              <a:t>static</a:t>
            </a:r>
            <a:r>
              <a:rPr lang="en-US" sz="2800">
                <a:cs typeface="Times New Roman" charset="0"/>
              </a:rPr>
              <a:t> data member </a:t>
            </a:r>
            <a:r>
              <a:rPr lang="en-US" sz="2600">
                <a:latin typeface="Lucida Console" pitchFamily="49" charset="0"/>
                <a:cs typeface="Times New Roman" charset="0"/>
              </a:rPr>
              <a:t>ios::adjustfield</a:t>
            </a:r>
          </a:p>
          <a:p>
            <a:pPr lvl="1"/>
            <a:r>
              <a:rPr lang="en-US" sz="2000">
                <a:cs typeface="Times New Roman" charset="0"/>
              </a:rPr>
              <a:t>Contains</a:t>
            </a:r>
            <a:r>
              <a:rPr lang="en-US" sz="2000" b="1">
                <a:cs typeface="Times New Roman" charset="0"/>
              </a:rPr>
              <a:t> </a:t>
            </a:r>
            <a:r>
              <a:rPr lang="en-US" sz="1800">
                <a:latin typeface="Lucida Console" pitchFamily="49" charset="0"/>
                <a:cs typeface="Times New Roman" charset="0"/>
              </a:rPr>
              <a:t>left</a:t>
            </a:r>
            <a:r>
              <a:rPr lang="en-US" sz="2000">
                <a:cs typeface="Times New Roman" charset="0"/>
              </a:rPr>
              <a:t>, </a:t>
            </a:r>
            <a:r>
              <a:rPr lang="en-US" sz="1800">
                <a:latin typeface="Lucida Console" pitchFamily="49" charset="0"/>
                <a:cs typeface="Times New Roman" charset="0"/>
              </a:rPr>
              <a:t>right</a:t>
            </a:r>
            <a:r>
              <a:rPr lang="en-US" sz="2000">
                <a:cs typeface="Times New Roman" charset="0"/>
              </a:rPr>
              <a:t> and </a:t>
            </a:r>
            <a:r>
              <a:rPr lang="en-US" sz="1800">
                <a:latin typeface="Lucida Console" pitchFamily="49" charset="0"/>
                <a:cs typeface="Times New Roman" charset="0"/>
              </a:rPr>
              <a:t>internal</a:t>
            </a:r>
            <a:r>
              <a:rPr lang="en-US" sz="2000">
                <a:cs typeface="Times New Roman" charset="0"/>
              </a:rPr>
              <a:t> flags </a:t>
            </a:r>
          </a:p>
          <a:p>
            <a:pPr lvl="1"/>
            <a:r>
              <a:rPr lang="en-US" sz="1800">
                <a:latin typeface="Lucida Console" pitchFamily="49" charset="0"/>
                <a:cs typeface="Times New Roman" charset="0"/>
              </a:rPr>
              <a:t>ios::adjustfield</a:t>
            </a:r>
            <a:r>
              <a:rPr lang="en-US" sz="2000">
                <a:cs typeface="Times New Roman" charset="0"/>
              </a:rPr>
              <a:t> must be the second argument to </a:t>
            </a:r>
            <a:r>
              <a:rPr lang="en-US" sz="1800">
                <a:latin typeface="Lucida Console" pitchFamily="49" charset="0"/>
                <a:cs typeface="Times New Roman" charset="0"/>
              </a:rPr>
              <a:t>setf</a:t>
            </a:r>
            <a:r>
              <a:rPr lang="en-US" sz="2000">
                <a:cs typeface="Times New Roman" charset="0"/>
              </a:rPr>
              <a:t> when setting the </a:t>
            </a:r>
            <a:r>
              <a:rPr lang="en-US" sz="1800">
                <a:latin typeface="Lucida Console" pitchFamily="49" charset="0"/>
                <a:cs typeface="Times New Roman" charset="0"/>
              </a:rPr>
              <a:t>left</a:t>
            </a:r>
            <a:r>
              <a:rPr lang="en-US" sz="2000">
                <a:cs typeface="Times New Roman" charset="0"/>
              </a:rPr>
              <a:t>, </a:t>
            </a:r>
            <a:r>
              <a:rPr lang="en-US" sz="1800">
                <a:latin typeface="Lucida Console" pitchFamily="49" charset="0"/>
                <a:cs typeface="Times New Roman" charset="0"/>
              </a:rPr>
              <a:t>right</a:t>
            </a:r>
            <a:r>
              <a:rPr lang="en-US" sz="2000">
                <a:cs typeface="Times New Roman" charset="0"/>
              </a:rPr>
              <a:t> or </a:t>
            </a:r>
            <a:r>
              <a:rPr lang="en-US" sz="1800">
                <a:latin typeface="Lucida Console" pitchFamily="49" charset="0"/>
                <a:cs typeface="Times New Roman" charset="0"/>
              </a:rPr>
              <a:t>internal</a:t>
            </a:r>
            <a:r>
              <a:rPr lang="en-US" sz="2000">
                <a:cs typeface="Times New Roman" charset="0"/>
              </a:rPr>
              <a:t> justification flags</a:t>
            </a:r>
          </a:p>
          <a:p>
            <a:pPr lvl="1">
              <a:buFontTx/>
              <a:buNone/>
            </a:pPr>
            <a:r>
              <a:rPr lang="en-US" sz="2000" b="1">
                <a:latin typeface="Courier New" pitchFamily="49" charset="0"/>
                <a:cs typeface="Times New Roman" charset="0"/>
              </a:rPr>
              <a:t>	</a:t>
            </a:r>
          </a:p>
          <a:p>
            <a:pPr lvl="1">
              <a:buFontTx/>
              <a:buNone/>
            </a:pPr>
            <a:r>
              <a:rPr lang="en-US" sz="2000" b="1">
                <a:latin typeface="Courier New" pitchFamily="49" charset="0"/>
                <a:cs typeface="Times New Roman" charset="0"/>
              </a:rPr>
              <a:t>	</a:t>
            </a:r>
            <a:r>
              <a:rPr lang="en-US" sz="1800">
                <a:latin typeface="Lucida Console" pitchFamily="49" charset="0"/>
                <a:cs typeface="Times New Roman" charset="0"/>
              </a:rPr>
              <a:t>cout.setf( ios::left, ios::adjustfield);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5728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839" name="Object 111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759592394"/>
              </p:ext>
            </p:extLst>
          </p:nvPr>
        </p:nvGraphicFramePr>
        <p:xfrm>
          <a:off x="0" y="0"/>
          <a:ext cx="8686800" cy="6553200"/>
        </p:xfrm>
        <a:graphic>
          <a:graphicData uri="http://schemas.openxmlformats.org/presentationml/2006/ole">
            <p:oleObj spid="_x0000_s88075" name="Document" r:id="rId3" imgW="6931152" imgH="5554980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13615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>
                <a:latin typeface="Lucida Console" pitchFamily="49" charset="0"/>
              </a:rPr>
              <a:t>istream</a:t>
            </a:r>
            <a:r>
              <a:rPr lang="en-US" sz="2800" dirty="0" smtClean="0"/>
              <a:t> </a:t>
            </a:r>
            <a:r>
              <a:rPr lang="en-US" sz="2800" dirty="0">
                <a:latin typeface="Arial" charset="0"/>
              </a:rPr>
              <a:t>Member Functions</a:t>
            </a:r>
            <a:r>
              <a:rPr lang="en-US" sz="2800" dirty="0"/>
              <a:t> </a:t>
            </a:r>
            <a:r>
              <a:rPr lang="en-US" sz="2800" dirty="0">
                <a:latin typeface="Lucida Console" pitchFamily="49" charset="0"/>
              </a:rPr>
              <a:t>peek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Lucida Console" pitchFamily="49" charset="0"/>
              </a:rPr>
              <a:t>putback</a:t>
            </a:r>
            <a:r>
              <a:rPr lang="en-US" sz="2800" dirty="0"/>
              <a:t> </a:t>
            </a:r>
            <a:r>
              <a:rPr lang="en-US" sz="2800" dirty="0">
                <a:latin typeface="Arial" charset="0"/>
              </a:rPr>
              <a:t>and</a:t>
            </a:r>
            <a:r>
              <a:rPr lang="en-US" sz="2800" dirty="0"/>
              <a:t> </a:t>
            </a:r>
            <a:r>
              <a:rPr lang="en-US" sz="2800" dirty="0">
                <a:latin typeface="Lucida Console" pitchFamily="49" charset="0"/>
              </a:rPr>
              <a:t>ignore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77200" cy="5029200"/>
          </a:xfrm>
        </p:spPr>
        <p:txBody>
          <a:bodyPr/>
          <a:lstStyle/>
          <a:p>
            <a:r>
              <a:rPr lang="en-US" sz="26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ignore</a:t>
            </a:r>
            <a:r>
              <a:rPr lang="en-US" sz="28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member function </a:t>
            </a:r>
          </a:p>
          <a:p>
            <a:pPr lvl="1"/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Skips over a designated number of characters (default of one) </a:t>
            </a:r>
          </a:p>
          <a:p>
            <a:pPr lvl="1"/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Terminates upon encountering a designated delimiter (default is </a:t>
            </a:r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EOF</a:t>
            </a:r>
            <a:r>
              <a:rPr lang="en-US" sz="2000">
                <a:solidFill>
                  <a:srgbClr val="000000"/>
                </a:solidFill>
                <a:cs typeface="Times New Roman" charset="0"/>
              </a:rPr>
              <a:t>,</a:t>
            </a:r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skips to the end of the file)</a:t>
            </a:r>
          </a:p>
          <a:p>
            <a:r>
              <a:rPr lang="en-US" sz="26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putback</a:t>
            </a:r>
            <a:r>
              <a:rPr lang="en-US" sz="2800">
                <a:solidFill>
                  <a:srgbClr val="000000"/>
                </a:solidFill>
                <a:cs typeface="Times New Roman" charset="0"/>
              </a:rPr>
              <a:t> member function</a:t>
            </a:r>
            <a:endParaRPr lang="en-US" sz="2800">
              <a:solidFill>
                <a:srgbClr val="000000"/>
              </a:solidFill>
              <a:latin typeface="Times" pitchFamily="18" charset="0"/>
              <a:cs typeface="Times New Roman" charset="0"/>
            </a:endParaRPr>
          </a:p>
          <a:p>
            <a:pPr lvl="1"/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Places the previous character obtained by </a:t>
            </a:r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get</a:t>
            </a:r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back in to the stream.</a:t>
            </a:r>
          </a:p>
          <a:p>
            <a:r>
              <a:rPr lang="en-US" sz="26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peek</a:t>
            </a:r>
            <a:r>
              <a:rPr lang="en-US" sz="28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</a:t>
            </a:r>
          </a:p>
          <a:p>
            <a:pPr lvl="1"/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Returns the next character from the stream without removing it</a:t>
            </a:r>
          </a:p>
          <a:p>
            <a:endParaRPr lang="en-US" sz="2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8732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6" name="Rectangle 6"/>
          <p:cNvSpPr>
            <a:spLocks noChangeArrowheads="1"/>
          </p:cNvSpPr>
          <p:nvPr/>
        </p:nvSpPr>
        <p:spPr bwMode="auto">
          <a:xfrm>
            <a:off x="0" y="3429000"/>
            <a:ext cx="6919913" cy="3429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Default is right justified: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   12345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600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USING MEMBER FUNCTIONS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Use </a:t>
            </a:r>
            <a:r>
              <a:rPr lang="en-US" sz="1600" b="1" dirty="0" err="1">
                <a:latin typeface="Courier New" pitchFamily="49" charset="0"/>
              </a:rPr>
              <a:t>setf</a:t>
            </a:r>
            <a:r>
              <a:rPr lang="en-US" sz="1600" b="1" dirty="0">
                <a:latin typeface="Courier New" pitchFamily="49" charset="0"/>
              </a:rPr>
              <a:t> to set </a:t>
            </a:r>
            <a:r>
              <a:rPr lang="en-US" sz="1600" b="1" dirty="0" err="1">
                <a:latin typeface="Courier New" pitchFamily="49" charset="0"/>
              </a:rPr>
              <a:t>ios</a:t>
            </a:r>
            <a:r>
              <a:rPr lang="en-US" sz="1600" b="1" dirty="0">
                <a:latin typeface="Courier New" pitchFamily="49" charset="0"/>
              </a:rPr>
              <a:t>::left: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12345     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Use </a:t>
            </a:r>
            <a:r>
              <a:rPr lang="en-US" sz="1600" b="1" dirty="0" err="1">
                <a:latin typeface="Courier New" pitchFamily="49" charset="0"/>
              </a:rPr>
              <a:t>unsetf</a:t>
            </a:r>
            <a:r>
              <a:rPr lang="en-US" sz="1600" b="1" dirty="0">
                <a:latin typeface="Courier New" pitchFamily="49" charset="0"/>
              </a:rPr>
              <a:t> to restore default: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   12345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600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USING PARAMETERIZED STREAM MANIPULATORS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Use </a:t>
            </a:r>
            <a:r>
              <a:rPr lang="en-US" sz="1600" b="1" dirty="0" err="1">
                <a:latin typeface="Courier New" pitchFamily="49" charset="0"/>
              </a:rPr>
              <a:t>setiosflags</a:t>
            </a:r>
            <a:r>
              <a:rPr lang="en-US" sz="1600" b="1" dirty="0">
                <a:latin typeface="Courier New" pitchFamily="49" charset="0"/>
              </a:rPr>
              <a:t> to set </a:t>
            </a:r>
            <a:r>
              <a:rPr lang="en-US" sz="1600" b="1" dirty="0" err="1">
                <a:latin typeface="Courier New" pitchFamily="49" charset="0"/>
              </a:rPr>
              <a:t>ios</a:t>
            </a:r>
            <a:r>
              <a:rPr lang="en-US" sz="1600" b="1" dirty="0">
                <a:latin typeface="Courier New" pitchFamily="49" charset="0"/>
              </a:rPr>
              <a:t>::left: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12345     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Use </a:t>
            </a:r>
            <a:r>
              <a:rPr lang="en-US" sz="1600" b="1" dirty="0" err="1">
                <a:latin typeface="Courier New" pitchFamily="49" charset="0"/>
              </a:rPr>
              <a:t>resetiosflags</a:t>
            </a:r>
            <a:r>
              <a:rPr lang="en-US" sz="1600" b="1" dirty="0">
                <a:latin typeface="Courier New" pitchFamily="49" charset="0"/>
              </a:rPr>
              <a:t> to restore default: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   12345 </a:t>
            </a:r>
          </a:p>
        </p:txBody>
      </p:sp>
      <p:graphicFrame>
        <p:nvGraphicFramePr>
          <p:cNvPr id="11776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119396142"/>
              </p:ext>
            </p:extLst>
          </p:nvPr>
        </p:nvGraphicFramePr>
        <p:xfrm>
          <a:off x="0" y="0"/>
          <a:ext cx="6919913" cy="3173413"/>
        </p:xfrm>
        <a:graphic>
          <a:graphicData uri="http://schemas.openxmlformats.org/presentationml/2006/ole">
            <p:oleObj spid="_x0000_s89099" name="Document" r:id="rId3" imgW="6931152" imgH="3131820" progId="Word.Document.8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2895600"/>
            <a:ext cx="1263487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0"/>
              </a:spcBef>
              <a:buNone/>
              <a:defRPr sz="2800" b="0">
                <a:solidFill>
                  <a:srgbClr val="0000FF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/>
              <a:t>Output</a:t>
            </a:r>
          </a:p>
        </p:txBody>
      </p:sp>
    </p:spTree>
    <p:extLst>
      <p:ext uri="{BB962C8B-B14F-4D97-AF65-F5344CB8AC3E}">
        <p14:creationId xmlns="" xmlns:p14="http://schemas.microsoft.com/office/powerpoint/2010/main" val="121809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0" name="Rectangle 6"/>
          <p:cNvSpPr>
            <a:spLocks noChangeArrowheads="1"/>
          </p:cNvSpPr>
          <p:nvPr/>
        </p:nvSpPr>
        <p:spPr bwMode="auto">
          <a:xfrm>
            <a:off x="0" y="5334000"/>
            <a:ext cx="6919913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+      123 </a:t>
            </a:r>
          </a:p>
        </p:txBody>
      </p:sp>
      <p:graphicFrame>
        <p:nvGraphicFramePr>
          <p:cNvPr id="118791" name="Object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22891076"/>
              </p:ext>
            </p:extLst>
          </p:nvPr>
        </p:nvGraphicFramePr>
        <p:xfrm>
          <a:off x="0" y="0"/>
          <a:ext cx="8305800" cy="5062210"/>
        </p:xfrm>
        <a:graphic>
          <a:graphicData uri="http://schemas.openxmlformats.org/presentationml/2006/ole">
            <p:oleObj spid="_x0000_s90123" name="Document" r:id="rId3" imgW="6931152" imgH="5073396" progId="Word.Document.8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4800600"/>
            <a:ext cx="1263487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0"/>
              </a:spcBef>
              <a:buNone/>
              <a:defRPr sz="2800" b="0">
                <a:solidFill>
                  <a:srgbClr val="0000FF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/>
              <a:t>Output</a:t>
            </a:r>
          </a:p>
        </p:txBody>
      </p:sp>
    </p:spTree>
    <p:extLst>
      <p:ext uri="{BB962C8B-B14F-4D97-AF65-F5344CB8AC3E}">
        <p14:creationId xmlns="" xmlns:p14="http://schemas.microsoft.com/office/powerpoint/2010/main" val="374495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" charset="0"/>
              </a:rPr>
              <a:t>Padding </a:t>
            </a:r>
            <a:r>
              <a:rPr lang="en-US" sz="2800" dirty="0">
                <a:latin typeface="Arial" charset="0"/>
              </a:rPr>
              <a:t>(</a:t>
            </a:r>
            <a:r>
              <a:rPr lang="en-US" sz="2800" dirty="0">
                <a:latin typeface="Lucida Console" pitchFamily="49" charset="0"/>
              </a:rPr>
              <a:t>fill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Lucida Console" pitchFamily="49" charset="0"/>
              </a:rPr>
              <a:t>setfill</a:t>
            </a:r>
            <a:r>
              <a:rPr lang="en-US" sz="2800" dirty="0">
                <a:latin typeface="Arial" charset="0"/>
              </a:rPr>
              <a:t>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</p:spPr>
        <p:txBody>
          <a:bodyPr/>
          <a:lstStyle/>
          <a:p>
            <a:r>
              <a:rPr lang="en-US" sz="2600">
                <a:latin typeface="Lucida Console" pitchFamily="49" charset="0"/>
                <a:cs typeface="Times New Roman" charset="0"/>
              </a:rPr>
              <a:t>fill</a:t>
            </a:r>
            <a:r>
              <a:rPr lang="en-US" sz="2800" i="1">
                <a:cs typeface="Times New Roman" charset="0"/>
              </a:rPr>
              <a:t> </a:t>
            </a:r>
            <a:r>
              <a:rPr lang="en-US" sz="2800">
                <a:cs typeface="Times New Roman" charset="0"/>
              </a:rPr>
              <a:t>member function</a:t>
            </a:r>
          </a:p>
          <a:p>
            <a:pPr lvl="1"/>
            <a:r>
              <a:rPr lang="en-US" sz="2000">
                <a:cs typeface="Times New Roman" charset="0"/>
              </a:rPr>
              <a:t>Specifies the fill character</a:t>
            </a:r>
          </a:p>
          <a:p>
            <a:pPr lvl="1"/>
            <a:r>
              <a:rPr lang="en-US" sz="2000">
                <a:cs typeface="Times New Roman" charset="0"/>
              </a:rPr>
              <a:t>Space is default </a:t>
            </a:r>
          </a:p>
          <a:p>
            <a:pPr lvl="1"/>
            <a:r>
              <a:rPr lang="en-US" sz="2000">
                <a:cs typeface="Times New Roman" charset="0"/>
              </a:rPr>
              <a:t>Returns the prior padding character</a:t>
            </a:r>
          </a:p>
          <a:p>
            <a:pPr lvl="1">
              <a:buFontTx/>
              <a:buNone/>
            </a:pPr>
            <a:r>
              <a:rPr lang="en-US" sz="2000" b="1">
                <a:latin typeface="Courier New" pitchFamily="49" charset="0"/>
                <a:cs typeface="Times New Roman" charset="0"/>
              </a:rPr>
              <a:t>	</a:t>
            </a:r>
            <a:r>
              <a:rPr lang="en-US" sz="1800">
                <a:latin typeface="Lucida Console" pitchFamily="49" charset="0"/>
                <a:cs typeface="Times New Roman" charset="0"/>
              </a:rPr>
              <a:t>cout.fill('*');</a:t>
            </a:r>
          </a:p>
          <a:p>
            <a:endParaRPr lang="en-US" sz="1800">
              <a:latin typeface="Lucida Console" pitchFamily="49" charset="0"/>
              <a:cs typeface="Times New Roman" charset="0"/>
            </a:endParaRPr>
          </a:p>
          <a:p>
            <a:r>
              <a:rPr lang="en-US" sz="2600">
                <a:latin typeface="Lucida Console" pitchFamily="49" charset="0"/>
                <a:cs typeface="Times New Roman" charset="0"/>
              </a:rPr>
              <a:t>setfill</a:t>
            </a:r>
            <a:r>
              <a:rPr lang="en-US" sz="2800">
                <a:cs typeface="Times New Roman" charset="0"/>
              </a:rPr>
              <a:t> manipulator</a:t>
            </a:r>
            <a:r>
              <a:rPr lang="en-US" sz="2400">
                <a:cs typeface="Times New Roman" charset="0"/>
              </a:rPr>
              <a:t> </a:t>
            </a:r>
          </a:p>
          <a:p>
            <a:pPr lvl="1"/>
            <a:r>
              <a:rPr lang="en-US" sz="2000">
                <a:cs typeface="Times New Roman" charset="0"/>
              </a:rPr>
              <a:t>Also sets fill character</a:t>
            </a:r>
          </a:p>
          <a:p>
            <a:pPr lvl="1">
              <a:buFontTx/>
              <a:buNone/>
            </a:pPr>
            <a:r>
              <a:rPr lang="en-US" sz="2000" b="1">
                <a:latin typeface="Courier New" pitchFamily="49" charset="0"/>
                <a:cs typeface="Times New Roman" charset="0"/>
              </a:rPr>
              <a:t>	</a:t>
            </a:r>
            <a:r>
              <a:rPr lang="en-US" sz="1800">
                <a:latin typeface="Lucida Console" pitchFamily="49" charset="0"/>
                <a:cs typeface="Times New Roman" charset="0"/>
              </a:rPr>
              <a:t>cout &lt;&lt; setfill ('*');</a:t>
            </a:r>
            <a:endParaRPr lang="en-US" sz="1800">
              <a:latin typeface="Lucida Console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1336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864" name="Object 6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156398023"/>
              </p:ext>
            </p:extLst>
          </p:nvPr>
        </p:nvGraphicFramePr>
        <p:xfrm>
          <a:off x="0" y="0"/>
          <a:ext cx="8458200" cy="6324600"/>
        </p:xfrm>
        <a:graphic>
          <a:graphicData uri="http://schemas.openxmlformats.org/presentationml/2006/ole">
            <p:oleObj spid="_x0000_s91147" name="Document" r:id="rId3" imgW="6931152" imgH="5314188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97343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7892" name="Object 68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718536352"/>
              </p:ext>
            </p:extLst>
          </p:nvPr>
        </p:nvGraphicFramePr>
        <p:xfrm>
          <a:off x="0" y="0"/>
          <a:ext cx="8915400" cy="6858000"/>
        </p:xfrm>
        <a:graphic>
          <a:graphicData uri="http://schemas.openxmlformats.org/presentationml/2006/ole">
            <p:oleObj spid="_x0000_s92171" name="Document" r:id="rId3" imgW="6931152" imgH="5061204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49213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7"/>
          <p:cNvSpPr>
            <a:spLocks noChangeArrowheads="1"/>
          </p:cNvSpPr>
          <p:nvPr/>
        </p:nvSpPr>
        <p:spPr bwMode="auto">
          <a:xfrm>
            <a:off x="0" y="1143000"/>
            <a:ext cx="6919913" cy="304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10000 printed as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right and left justified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and as hex with internal justification.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Using the default pad character (space):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     10000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10000     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0x    2710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Using various padding characters: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*****10000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10000%%%%%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0x^^^^2710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304800"/>
            <a:ext cx="1263487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0"/>
              </a:spcBef>
              <a:buNone/>
              <a:defRPr sz="2800" b="0">
                <a:solidFill>
                  <a:srgbClr val="0000FF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/>
              <a:t>Output</a:t>
            </a:r>
          </a:p>
        </p:txBody>
      </p:sp>
    </p:spTree>
    <p:extLst>
      <p:ext uri="{BB962C8B-B14F-4D97-AF65-F5344CB8AC3E}">
        <p14:creationId xmlns="" xmlns:p14="http://schemas.microsoft.com/office/powerpoint/2010/main" val="200556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" charset="0"/>
              </a:rPr>
              <a:t>Integral </a:t>
            </a:r>
            <a:r>
              <a:rPr lang="en-US" sz="2800" dirty="0">
                <a:latin typeface="Arial" charset="0"/>
              </a:rPr>
              <a:t>Stream Base (</a:t>
            </a:r>
            <a:r>
              <a:rPr lang="en-US" sz="2800" dirty="0" err="1">
                <a:latin typeface="Lucida Console" pitchFamily="49" charset="0"/>
              </a:rPr>
              <a:t>ios</a:t>
            </a:r>
            <a:r>
              <a:rPr lang="en-US" sz="2800" dirty="0">
                <a:latin typeface="Lucida Console" pitchFamily="49" charset="0"/>
              </a:rPr>
              <a:t>::</a:t>
            </a:r>
            <a:r>
              <a:rPr lang="en-US" sz="2800" dirty="0" err="1">
                <a:latin typeface="Lucida Console" pitchFamily="49" charset="0"/>
              </a:rPr>
              <a:t>dec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Lucida Console" pitchFamily="49" charset="0"/>
              </a:rPr>
              <a:t>ios</a:t>
            </a:r>
            <a:r>
              <a:rPr lang="en-US" sz="2800" dirty="0">
                <a:latin typeface="Lucida Console" pitchFamily="49" charset="0"/>
              </a:rPr>
              <a:t>::</a:t>
            </a:r>
            <a:r>
              <a:rPr lang="en-US" sz="2800" dirty="0" err="1">
                <a:latin typeface="Lucida Console" pitchFamily="49" charset="0"/>
              </a:rPr>
              <a:t>oct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Lucida Console" pitchFamily="49" charset="0"/>
              </a:rPr>
              <a:t>ios</a:t>
            </a:r>
            <a:r>
              <a:rPr lang="en-US" sz="2800" dirty="0">
                <a:latin typeface="Lucida Console" pitchFamily="49" charset="0"/>
              </a:rPr>
              <a:t>::hex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Lucida Console" pitchFamily="49" charset="0"/>
              </a:rPr>
              <a:t>ios</a:t>
            </a:r>
            <a:r>
              <a:rPr lang="en-US" sz="2800" dirty="0">
                <a:latin typeface="Lucida Console" pitchFamily="49" charset="0"/>
              </a:rPr>
              <a:t>::</a:t>
            </a:r>
            <a:r>
              <a:rPr lang="en-US" sz="2800" dirty="0" err="1">
                <a:latin typeface="Lucida Console" pitchFamily="49" charset="0"/>
              </a:rPr>
              <a:t>showbase</a:t>
            </a:r>
            <a:r>
              <a:rPr lang="en-US" sz="2800" dirty="0">
                <a:latin typeface="Arial" charset="0"/>
                <a:sym typeface="Wingdings" pitchFamily="2" charset="2"/>
              </a:rPr>
              <a:t>)</a:t>
            </a:r>
            <a:endParaRPr lang="en-US" sz="2800" dirty="0">
              <a:latin typeface="Arial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sz="2600" dirty="0" err="1">
                <a:latin typeface="Lucida Console" pitchFamily="49" charset="0"/>
                <a:cs typeface="Times New Roman" charset="0"/>
              </a:rPr>
              <a:t>ios</a:t>
            </a:r>
            <a:r>
              <a:rPr lang="en-US" sz="2600" dirty="0">
                <a:latin typeface="Lucida Console" pitchFamily="49" charset="0"/>
                <a:cs typeface="Times New Roman" charset="0"/>
              </a:rPr>
              <a:t>::</a:t>
            </a:r>
            <a:r>
              <a:rPr lang="en-US" sz="2600" dirty="0" err="1">
                <a:latin typeface="Lucida Console" pitchFamily="49" charset="0"/>
                <a:cs typeface="Times New Roman" charset="0"/>
              </a:rPr>
              <a:t>basefield</a:t>
            </a:r>
            <a:r>
              <a:rPr lang="en-US" sz="2800" dirty="0">
                <a:cs typeface="Times New Roman" charset="0"/>
              </a:rPr>
              <a:t> static member </a:t>
            </a:r>
          </a:p>
          <a:p>
            <a:pPr lvl="1"/>
            <a:r>
              <a:rPr lang="en-US" sz="2000" dirty="0">
                <a:cs typeface="Times New Roman" charset="0"/>
              </a:rPr>
              <a:t>Used similarly to </a:t>
            </a:r>
            <a:r>
              <a:rPr lang="en-US" sz="1800" dirty="0" err="1">
                <a:latin typeface="Lucida Console" pitchFamily="49" charset="0"/>
                <a:cs typeface="Times New Roman" charset="0"/>
              </a:rPr>
              <a:t>ios</a:t>
            </a:r>
            <a:r>
              <a:rPr lang="en-US" sz="1800" dirty="0">
                <a:latin typeface="Lucida Console" pitchFamily="49" charset="0"/>
                <a:cs typeface="Times New Roman" charset="0"/>
              </a:rPr>
              <a:t>::</a:t>
            </a:r>
            <a:r>
              <a:rPr lang="en-US" sz="1800" dirty="0" err="1">
                <a:latin typeface="Lucida Console" pitchFamily="49" charset="0"/>
                <a:cs typeface="Times New Roman" charset="0"/>
              </a:rPr>
              <a:t>adjustfield</a:t>
            </a:r>
            <a:r>
              <a:rPr lang="en-US" sz="2000" dirty="0">
                <a:cs typeface="Times New Roman" charset="0"/>
              </a:rPr>
              <a:t> with </a:t>
            </a:r>
            <a:r>
              <a:rPr lang="en-US" sz="1800" dirty="0" err="1">
                <a:latin typeface="Lucida Console" pitchFamily="49" charset="0"/>
                <a:cs typeface="Times New Roman" charset="0"/>
              </a:rPr>
              <a:t>setf</a:t>
            </a:r>
            <a:endParaRPr lang="en-US" sz="1800" dirty="0">
              <a:latin typeface="Lucida Console" pitchFamily="49" charset="0"/>
              <a:cs typeface="Times New Roman" charset="0"/>
            </a:endParaRPr>
          </a:p>
          <a:p>
            <a:pPr lvl="1"/>
            <a:r>
              <a:rPr lang="en-US" sz="2000" dirty="0">
                <a:cs typeface="Times New Roman" charset="0"/>
              </a:rPr>
              <a:t>Includes the </a:t>
            </a:r>
            <a:r>
              <a:rPr lang="en-US" sz="1800" dirty="0" err="1">
                <a:latin typeface="Lucida Console" pitchFamily="49" charset="0"/>
                <a:cs typeface="Times New Roman" charset="0"/>
              </a:rPr>
              <a:t>ios</a:t>
            </a:r>
            <a:r>
              <a:rPr lang="en-US" sz="1800" dirty="0">
                <a:latin typeface="Lucida Console" pitchFamily="49" charset="0"/>
                <a:cs typeface="Times New Roman" charset="0"/>
              </a:rPr>
              <a:t>::</a:t>
            </a:r>
            <a:r>
              <a:rPr lang="en-US" sz="1800" dirty="0" err="1">
                <a:latin typeface="Lucida Console" pitchFamily="49" charset="0"/>
                <a:cs typeface="Times New Roman" charset="0"/>
              </a:rPr>
              <a:t>oct</a:t>
            </a:r>
            <a:r>
              <a:rPr lang="en-US" sz="2000" dirty="0">
                <a:cs typeface="Times New Roman" charset="0"/>
              </a:rPr>
              <a:t>, </a:t>
            </a:r>
            <a:r>
              <a:rPr lang="en-US" sz="1800" dirty="0" err="1">
                <a:latin typeface="Lucida Console" pitchFamily="49" charset="0"/>
                <a:cs typeface="Times New Roman" charset="0"/>
              </a:rPr>
              <a:t>ios</a:t>
            </a:r>
            <a:r>
              <a:rPr lang="en-US" sz="1800" dirty="0">
                <a:latin typeface="Lucida Console" pitchFamily="49" charset="0"/>
                <a:cs typeface="Times New Roman" charset="0"/>
              </a:rPr>
              <a:t>::hex</a:t>
            </a:r>
            <a:r>
              <a:rPr lang="en-US" sz="2000" dirty="0">
                <a:cs typeface="Times New Roman" charset="0"/>
              </a:rPr>
              <a:t> and </a:t>
            </a:r>
            <a:r>
              <a:rPr lang="en-US" sz="1800" dirty="0" err="1">
                <a:latin typeface="Lucida Console" pitchFamily="49" charset="0"/>
                <a:cs typeface="Times New Roman" charset="0"/>
              </a:rPr>
              <a:t>ios</a:t>
            </a:r>
            <a:r>
              <a:rPr lang="en-US" sz="1800" dirty="0">
                <a:latin typeface="Lucida Console" pitchFamily="49" charset="0"/>
                <a:cs typeface="Times New Roman" charset="0"/>
              </a:rPr>
              <a:t>::</a:t>
            </a:r>
            <a:r>
              <a:rPr lang="en-US" sz="1800" dirty="0" err="1">
                <a:latin typeface="Lucida Console" pitchFamily="49" charset="0"/>
                <a:cs typeface="Times New Roman" charset="0"/>
              </a:rPr>
              <a:t>dec</a:t>
            </a:r>
            <a:r>
              <a:rPr lang="en-US" sz="2000" dirty="0">
                <a:cs typeface="Times New Roman" charset="0"/>
              </a:rPr>
              <a:t> flag bits </a:t>
            </a:r>
          </a:p>
          <a:p>
            <a:pPr lvl="1"/>
            <a:r>
              <a:rPr lang="en-US" sz="2000" dirty="0">
                <a:cs typeface="Times New Roman" charset="0"/>
              </a:rPr>
              <a:t>Specify that integers are to be treated as octal, hexadecimal and decimal values</a:t>
            </a:r>
          </a:p>
          <a:p>
            <a:pPr lvl="1"/>
            <a:r>
              <a:rPr lang="en-US" sz="2000" dirty="0">
                <a:cs typeface="Times New Roman" charset="0"/>
              </a:rPr>
              <a:t>Default is decimal</a:t>
            </a:r>
          </a:p>
          <a:p>
            <a:pPr lvl="1"/>
            <a:r>
              <a:rPr lang="en-US" sz="2000" dirty="0">
                <a:cs typeface="Times New Roman" charset="0"/>
              </a:rPr>
              <a:t>Default for stream extractions depends on form inputted</a:t>
            </a:r>
          </a:p>
          <a:p>
            <a:pPr lvl="2"/>
            <a:r>
              <a:rPr lang="en-US" sz="2000" dirty="0">
                <a:cs typeface="Times New Roman" charset="0"/>
              </a:rPr>
              <a:t>Integers starting with </a:t>
            </a:r>
            <a:r>
              <a:rPr lang="en-US" sz="1800" dirty="0">
                <a:latin typeface="Lucida Console" pitchFamily="49" charset="0"/>
                <a:cs typeface="Times New Roman" charset="0"/>
              </a:rPr>
              <a:t>0</a:t>
            </a:r>
            <a:r>
              <a:rPr lang="en-US" sz="2000" dirty="0">
                <a:cs typeface="Times New Roman" charset="0"/>
              </a:rPr>
              <a:t> are treated as octal</a:t>
            </a:r>
          </a:p>
          <a:p>
            <a:pPr lvl="2"/>
            <a:r>
              <a:rPr lang="en-US" sz="2000" dirty="0">
                <a:cs typeface="Times New Roman" charset="0"/>
              </a:rPr>
              <a:t>Integers starting with </a:t>
            </a:r>
            <a:r>
              <a:rPr lang="en-US" sz="1800" dirty="0">
                <a:latin typeface="Lucida Console" pitchFamily="49" charset="0"/>
                <a:cs typeface="Times New Roman" charset="0"/>
              </a:rPr>
              <a:t>0x</a:t>
            </a:r>
            <a:r>
              <a:rPr lang="en-US" sz="2000" dirty="0">
                <a:cs typeface="Times New Roman" charset="0"/>
              </a:rPr>
              <a:t> or </a:t>
            </a:r>
            <a:r>
              <a:rPr lang="en-US" sz="1800" dirty="0">
                <a:latin typeface="Lucida Console" pitchFamily="49" charset="0"/>
                <a:cs typeface="Times New Roman" charset="0"/>
              </a:rPr>
              <a:t>0X</a:t>
            </a:r>
            <a:r>
              <a:rPr lang="en-US" sz="2000" dirty="0">
                <a:cs typeface="Times New Roman" charset="0"/>
              </a:rPr>
              <a:t> are treated as hexadecimal</a:t>
            </a:r>
          </a:p>
          <a:p>
            <a:pPr lvl="1"/>
            <a:r>
              <a:rPr lang="en-US" sz="2000" dirty="0">
                <a:cs typeface="Times New Roman" charset="0"/>
              </a:rPr>
              <a:t>Once a base specified, settings stay until changed</a:t>
            </a:r>
          </a:p>
          <a:p>
            <a:endParaRPr lang="en-US" sz="2800" dirty="0">
              <a:cs typeface="Times New Roman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7415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9815" name="Object 7"/>
          <p:cNvGraphicFramePr>
            <a:graphicFrameLocks/>
          </p:cNvGraphicFramePr>
          <p:nvPr/>
        </p:nvGraphicFramePr>
        <p:xfrm>
          <a:off x="0" y="0"/>
          <a:ext cx="6919913" cy="6019800"/>
        </p:xfrm>
        <a:graphic>
          <a:graphicData uri="http://schemas.openxmlformats.org/presentationml/2006/ole">
            <p:oleObj spid="_x0000_s93194" name="Document" r:id="rId3" imgW="6931152" imgH="6277356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88844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0" y="1295400"/>
            <a:ext cx="6934200" cy="990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Lucida Console" pitchFamily="49" charset="0"/>
              </a:rPr>
              <a:t>Printing integers preceded by their base:</a:t>
            </a:r>
            <a:endParaRPr lang="en-US" sz="1600" b="1" dirty="0">
              <a:latin typeface="LucidaSansTypewriter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Lucida Console" pitchFamily="49" charset="0"/>
              </a:rPr>
              <a:t>100</a:t>
            </a:r>
            <a:endParaRPr lang="en-US" sz="1600" b="1" dirty="0">
              <a:latin typeface="LucidaSansTypewriter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Lucida Console" pitchFamily="49" charset="0"/>
              </a:rPr>
              <a:t>0144</a:t>
            </a:r>
            <a:endParaRPr lang="en-US" sz="1600" b="1" dirty="0">
              <a:latin typeface="LucidaSansTypewriter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Lucida Console" pitchFamily="49" charset="0"/>
              </a:rPr>
              <a:t>0x64</a:t>
            </a:r>
            <a:r>
              <a:rPr lang="en-US" sz="1600" b="1" dirty="0">
                <a:latin typeface="Courier New" pitchFamily="49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304800"/>
            <a:ext cx="1263487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0"/>
              </a:spcBef>
              <a:buNone/>
              <a:defRPr sz="2800" b="0">
                <a:solidFill>
                  <a:srgbClr val="0000FF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/>
              <a:t>Output</a:t>
            </a:r>
          </a:p>
        </p:txBody>
      </p:sp>
    </p:spTree>
    <p:extLst>
      <p:ext uri="{BB962C8B-B14F-4D97-AF65-F5344CB8AC3E}">
        <p14:creationId xmlns="" xmlns:p14="http://schemas.microsoft.com/office/powerpoint/2010/main" val="368504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2800" dirty="0">
                <a:latin typeface="Arial" charset="0"/>
              </a:rPr>
              <a:t/>
            </a:r>
            <a:br>
              <a:rPr lang="en-US" sz="2800" dirty="0">
                <a:latin typeface="Arial" charset="0"/>
              </a:rPr>
            </a:br>
            <a:r>
              <a:rPr lang="en-US" sz="2800" dirty="0">
                <a:latin typeface="Arial" charset="0"/>
              </a:rPr>
              <a:t>Floating-Point Numbers; Scientific Notation (</a:t>
            </a:r>
            <a:r>
              <a:rPr lang="en-US" sz="2800" dirty="0" err="1">
                <a:latin typeface="Arial" charset="0"/>
              </a:rPr>
              <a:t>ios</a:t>
            </a:r>
            <a:r>
              <a:rPr lang="en-US" sz="2800" dirty="0">
                <a:latin typeface="Arial" charset="0"/>
              </a:rPr>
              <a:t>::scientific, </a:t>
            </a:r>
            <a:r>
              <a:rPr lang="en-US" sz="2800" dirty="0" err="1">
                <a:latin typeface="Arial" charset="0"/>
              </a:rPr>
              <a:t>ios</a:t>
            </a:r>
            <a:r>
              <a:rPr lang="en-US" sz="2800" dirty="0">
                <a:latin typeface="Arial" charset="0"/>
              </a:rPr>
              <a:t>::fixed)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sz="2600">
                <a:latin typeface="Lucida Console" pitchFamily="49" charset="0"/>
                <a:cs typeface="Times New Roman" charset="0"/>
              </a:rPr>
              <a:t>ios::scientific</a:t>
            </a:r>
          </a:p>
          <a:p>
            <a:pPr lvl="1"/>
            <a:r>
              <a:rPr lang="en-US" sz="2400">
                <a:cs typeface="Times New Roman" charset="0"/>
              </a:rPr>
              <a:t>Forces output of a floating point number in scientific notation:</a:t>
            </a:r>
            <a:endParaRPr lang="en-US" sz="2400" b="1">
              <a:latin typeface="Courier New" pitchFamily="49" charset="0"/>
              <a:cs typeface="Times New Roman" charset="0"/>
            </a:endParaRPr>
          </a:p>
          <a:p>
            <a:pPr lvl="2"/>
            <a:r>
              <a:rPr lang="en-US" sz="1800">
                <a:latin typeface="Lucida Console" pitchFamily="49" charset="0"/>
                <a:cs typeface="Times New Roman" charset="0"/>
              </a:rPr>
              <a:t>1.946000e+009</a:t>
            </a:r>
          </a:p>
          <a:p>
            <a:endParaRPr lang="en-US" sz="2800" b="1">
              <a:latin typeface="Courier New" pitchFamily="49" charset="0"/>
              <a:cs typeface="Times New Roman" charset="0"/>
            </a:endParaRPr>
          </a:p>
          <a:p>
            <a:r>
              <a:rPr lang="en-US" sz="2600">
                <a:latin typeface="Lucida Console" pitchFamily="49" charset="0"/>
                <a:cs typeface="Times New Roman" charset="0"/>
              </a:rPr>
              <a:t>ios::fixed</a:t>
            </a:r>
          </a:p>
          <a:p>
            <a:pPr lvl="1"/>
            <a:r>
              <a:rPr lang="en-US" sz="2400">
                <a:cs typeface="Times New Roman" charset="0"/>
              </a:rPr>
              <a:t>Forces floating point numbers to display a specific number of digits to the right of the decimal (specified with </a:t>
            </a:r>
            <a:r>
              <a:rPr lang="en-US" sz="2200">
                <a:latin typeface="Lucida Console" pitchFamily="49" charset="0"/>
                <a:cs typeface="Times New Roman" charset="0"/>
              </a:rPr>
              <a:t>precision</a:t>
            </a:r>
            <a:r>
              <a:rPr lang="en-US" sz="2400">
                <a:cs typeface="Times New Roman" charset="0"/>
              </a:rPr>
              <a:t>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3623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" charset="0"/>
              </a:rPr>
              <a:t>Type-Safe </a:t>
            </a:r>
            <a:r>
              <a:rPr lang="en-US" sz="2800" dirty="0">
                <a:latin typeface="Arial" charset="0"/>
              </a:rPr>
              <a:t>I/O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800" b="1">
              <a:latin typeface="Courier New" pitchFamily="49" charset="0"/>
            </a:endParaRPr>
          </a:p>
          <a:p>
            <a:r>
              <a:rPr lang="en-US" sz="2600">
                <a:latin typeface="Lucida Console" pitchFamily="49" charset="0"/>
              </a:rPr>
              <a:t>&lt;&lt;</a:t>
            </a:r>
            <a:r>
              <a:rPr lang="en-US" sz="2800"/>
              <a:t> and </a:t>
            </a:r>
            <a:r>
              <a:rPr lang="en-US" sz="2600">
                <a:latin typeface="Lucida Console" pitchFamily="49" charset="0"/>
              </a:rPr>
              <a:t>&gt;&gt;</a:t>
            </a:r>
            <a:r>
              <a:rPr lang="en-US" sz="2800"/>
              <a:t> operators </a:t>
            </a:r>
          </a:p>
          <a:p>
            <a:pPr lvl="1"/>
            <a:r>
              <a:rPr lang="en-US" sz="2400"/>
              <a:t>Overloaded to accept data of different types</a:t>
            </a:r>
          </a:p>
          <a:p>
            <a:pPr lvl="1"/>
            <a:r>
              <a:rPr lang="en-US" sz="2400"/>
              <a:t>When unexpected data encountered, error flags set</a:t>
            </a:r>
          </a:p>
          <a:p>
            <a:pPr lvl="1"/>
            <a:r>
              <a:rPr lang="en-US" sz="2400"/>
              <a:t>Program stays in control</a:t>
            </a:r>
          </a:p>
          <a:p>
            <a:pPr lvl="1"/>
            <a:endParaRPr lang="en-US" sz="24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8540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dirty="0">
                <a:latin typeface="Arial" charset="0"/>
              </a:rPr>
              <a:t>Floating-Point Numbers; Scientific Notation (</a:t>
            </a:r>
            <a:r>
              <a:rPr lang="en-US" sz="2800" dirty="0" err="1">
                <a:latin typeface="Arial" charset="0"/>
              </a:rPr>
              <a:t>ios</a:t>
            </a:r>
            <a:r>
              <a:rPr lang="en-US" sz="2800" dirty="0">
                <a:latin typeface="Arial" charset="0"/>
              </a:rPr>
              <a:t>::scientific, </a:t>
            </a:r>
            <a:r>
              <a:rPr lang="en-US" sz="2800" dirty="0" err="1">
                <a:latin typeface="Arial" charset="0"/>
              </a:rPr>
              <a:t>ios</a:t>
            </a:r>
            <a:r>
              <a:rPr lang="en-US" sz="2800" dirty="0">
                <a:latin typeface="Arial" charset="0"/>
              </a:rPr>
              <a:t>::fixed)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r>
              <a:rPr lang="en-US" sz="2600">
                <a:latin typeface="Lucida Console" pitchFamily="49" charset="0"/>
                <a:cs typeface="Times New Roman" charset="0"/>
              </a:rPr>
              <a:t>static</a:t>
            </a:r>
            <a:r>
              <a:rPr lang="en-US" sz="2800">
                <a:cs typeface="Times New Roman" charset="0"/>
              </a:rPr>
              <a:t> data member </a:t>
            </a:r>
            <a:r>
              <a:rPr lang="en-US" sz="2600">
                <a:latin typeface="Lucida Console" pitchFamily="49" charset="0"/>
                <a:cs typeface="Times New Roman" charset="0"/>
              </a:rPr>
              <a:t>ios::floatfield</a:t>
            </a:r>
            <a:r>
              <a:rPr lang="en-US" sz="3200">
                <a:cs typeface="Times New Roman" charset="0"/>
              </a:rPr>
              <a:t> </a:t>
            </a:r>
          </a:p>
          <a:p>
            <a:pPr lvl="1"/>
            <a:r>
              <a:rPr lang="en-US" sz="2400">
                <a:cs typeface="Times New Roman" charset="0"/>
              </a:rPr>
              <a:t>Contains </a:t>
            </a:r>
            <a:r>
              <a:rPr lang="en-US" sz="2200">
                <a:latin typeface="Lucida Console" pitchFamily="49" charset="0"/>
                <a:cs typeface="Times New Roman" charset="0"/>
              </a:rPr>
              <a:t>ios::scientific</a:t>
            </a:r>
            <a:r>
              <a:rPr lang="en-US" sz="2400">
                <a:cs typeface="Times New Roman" charset="0"/>
              </a:rPr>
              <a:t> and </a:t>
            </a:r>
            <a:r>
              <a:rPr lang="en-US" sz="2200">
                <a:latin typeface="Lucida Console" pitchFamily="49" charset="0"/>
                <a:cs typeface="Times New Roman" charset="0"/>
              </a:rPr>
              <a:t>ios::fixed</a:t>
            </a:r>
          </a:p>
          <a:p>
            <a:pPr lvl="1"/>
            <a:r>
              <a:rPr lang="en-US" sz="2400">
                <a:cs typeface="Times New Roman" charset="0"/>
              </a:rPr>
              <a:t>Used similarly to </a:t>
            </a:r>
            <a:r>
              <a:rPr lang="en-US" sz="2200">
                <a:latin typeface="Lucida Console" pitchFamily="49" charset="0"/>
                <a:cs typeface="Times New Roman" charset="0"/>
              </a:rPr>
              <a:t>ios::adjustfield</a:t>
            </a:r>
            <a:r>
              <a:rPr lang="en-US" sz="2400">
                <a:cs typeface="Times New Roman" charset="0"/>
              </a:rPr>
              <a:t> and </a:t>
            </a:r>
            <a:r>
              <a:rPr lang="en-US" sz="2200">
                <a:latin typeface="Lucida Console" pitchFamily="49" charset="0"/>
                <a:cs typeface="Times New Roman" charset="0"/>
              </a:rPr>
              <a:t>ios::basefield</a:t>
            </a:r>
            <a:r>
              <a:rPr lang="en-US" sz="2400">
                <a:latin typeface="Courier New" pitchFamily="49" charset="0"/>
                <a:cs typeface="Times New Roman" charset="0"/>
              </a:rPr>
              <a:t> </a:t>
            </a:r>
            <a:r>
              <a:rPr lang="en-US" sz="2400">
                <a:cs typeface="Times New Roman" charset="0"/>
              </a:rPr>
              <a:t>in </a:t>
            </a:r>
            <a:r>
              <a:rPr lang="en-US" sz="2200">
                <a:latin typeface="Lucida Console" pitchFamily="49" charset="0"/>
                <a:cs typeface="Times New Roman" charset="0"/>
              </a:rPr>
              <a:t>setf</a:t>
            </a:r>
          </a:p>
          <a:p>
            <a:pPr lvl="2"/>
            <a:r>
              <a:rPr lang="en-US" sz="1800">
                <a:latin typeface="Lucida Console" pitchFamily="49" charset="0"/>
                <a:cs typeface="Times New Roman" charset="0"/>
              </a:rPr>
              <a:t>cout.setf(ios::scientific, ios::floatfield);</a:t>
            </a:r>
          </a:p>
          <a:p>
            <a:pPr lvl="1"/>
            <a:r>
              <a:rPr lang="en-US" sz="2200">
                <a:latin typeface="Lucida Console" pitchFamily="49" charset="0"/>
                <a:cs typeface="Times New Roman" charset="0"/>
              </a:rPr>
              <a:t>cout.setf(0, ios::floatfield)</a:t>
            </a:r>
            <a:r>
              <a:rPr lang="en-US" sz="2400">
                <a:cs typeface="Times New Roman" charset="0"/>
              </a:rPr>
              <a:t> restores default format for outputting floating-point numbers</a:t>
            </a:r>
          </a:p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9000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955" name="Object 83"/>
          <p:cNvGraphicFramePr>
            <a:graphicFrameLocks/>
          </p:cNvGraphicFramePr>
          <p:nvPr/>
        </p:nvGraphicFramePr>
        <p:xfrm>
          <a:off x="0" y="0"/>
          <a:ext cx="6848475" cy="6429375"/>
        </p:xfrm>
        <a:graphic>
          <a:graphicData uri="http://schemas.openxmlformats.org/presentationml/2006/ole">
            <p:oleObj spid="_x0000_s94218" name="Document" r:id="rId3" imgW="6931152" imgH="6518148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96617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0" y="1066800"/>
            <a:ext cx="6934200" cy="228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Displayed in default format: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0.00123457      1.946e+009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Displayed in scientific format: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1.234567e-003   1.946000e+009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Displayed in default format after </a:t>
            </a:r>
            <a:r>
              <a:rPr lang="en-US" b="1" dirty="0" err="1">
                <a:latin typeface="Courier New" pitchFamily="49" charset="0"/>
              </a:rPr>
              <a:t>unsetf</a:t>
            </a:r>
            <a:r>
              <a:rPr lang="en-US" b="1" dirty="0">
                <a:latin typeface="Courier New" pitchFamily="49" charset="0"/>
              </a:rPr>
              <a:t>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0.00123457      1.946e+009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Displayed in fixed format: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0.001235        1946000000.000000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1263487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0"/>
              </a:spcBef>
              <a:buNone/>
              <a:defRPr sz="2800" b="0">
                <a:solidFill>
                  <a:srgbClr val="0000FF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/>
              <a:t>Output</a:t>
            </a:r>
          </a:p>
        </p:txBody>
      </p:sp>
    </p:spTree>
    <p:extLst>
      <p:ext uri="{BB962C8B-B14F-4D97-AF65-F5344CB8AC3E}">
        <p14:creationId xmlns="" xmlns:p14="http://schemas.microsoft.com/office/powerpoint/2010/main" val="412309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" charset="0"/>
              </a:rPr>
              <a:t>Uppercase/Lowercase </a:t>
            </a:r>
            <a:r>
              <a:rPr lang="en-US" sz="2800" dirty="0">
                <a:latin typeface="Arial" charset="0"/>
              </a:rPr>
              <a:t>Control (</a:t>
            </a:r>
            <a:r>
              <a:rPr lang="en-US" sz="2800" dirty="0" err="1">
                <a:latin typeface="Lucida Console" pitchFamily="49" charset="0"/>
              </a:rPr>
              <a:t>ios</a:t>
            </a:r>
            <a:r>
              <a:rPr lang="en-US" sz="2800" dirty="0">
                <a:latin typeface="Lucida Console" pitchFamily="49" charset="0"/>
              </a:rPr>
              <a:t>::uppercase</a:t>
            </a:r>
            <a:r>
              <a:rPr lang="en-US" sz="2800" dirty="0">
                <a:latin typeface="Arial" charset="0"/>
              </a:rPr>
              <a:t>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r>
              <a:rPr lang="en-US" sz="26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ios::uppercase</a:t>
            </a:r>
            <a:r>
              <a:rPr lang="en-US" sz="28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</a:t>
            </a:r>
          </a:p>
          <a:p>
            <a:pPr lvl="1"/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Forces uppercase </a:t>
            </a:r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E</a:t>
            </a:r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to be output with scientific notation</a:t>
            </a:r>
          </a:p>
          <a:p>
            <a:pPr lvl="1">
              <a:buFontTx/>
              <a:buNone/>
            </a:pPr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	</a:t>
            </a:r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4.32E+010</a:t>
            </a:r>
          </a:p>
          <a:p>
            <a:pPr lvl="1"/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Forces uppercase </a:t>
            </a:r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X</a:t>
            </a:r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to be output with hexadecimal numbers, and causes all letters to be uppercase</a:t>
            </a:r>
          </a:p>
          <a:p>
            <a:pPr lvl="1">
              <a:buFontTx/>
              <a:buNone/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  <a:cs typeface="Times New Roman" charset="0"/>
              </a:rPr>
              <a:t>	</a:t>
            </a:r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75BDE</a:t>
            </a:r>
            <a:endParaRPr lang="en-US" sz="1800">
              <a:latin typeface="Lucida Console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0866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2" name="Rectangle 6"/>
          <p:cNvSpPr>
            <a:spLocks noChangeArrowheads="1"/>
          </p:cNvSpPr>
          <p:nvPr/>
        </p:nvSpPr>
        <p:spPr bwMode="auto">
          <a:xfrm>
            <a:off x="0" y="5727700"/>
            <a:ext cx="6919913" cy="11303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Printing uppercase letters in scientific 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notation exponents and hexadecimal values: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4.345E+010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75BCD15 </a:t>
            </a:r>
          </a:p>
        </p:txBody>
      </p:sp>
      <p:graphicFrame>
        <p:nvGraphicFramePr>
          <p:cNvPr id="121863" name="Object 7"/>
          <p:cNvGraphicFramePr>
            <a:graphicFrameLocks/>
          </p:cNvGraphicFramePr>
          <p:nvPr/>
        </p:nvGraphicFramePr>
        <p:xfrm>
          <a:off x="0" y="0"/>
          <a:ext cx="6919913" cy="5334000"/>
        </p:xfrm>
        <a:graphic>
          <a:graphicData uri="http://schemas.openxmlformats.org/presentationml/2006/ole">
            <p:oleObj spid="_x0000_s95242" name="Document" r:id="rId3" imgW="6931152" imgH="5314188" progId="Word.Document.8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5191780"/>
            <a:ext cx="1263487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0"/>
              </a:spcBef>
              <a:buNone/>
              <a:defRPr sz="2800" b="0">
                <a:solidFill>
                  <a:srgbClr val="0000FF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/>
              <a:t>Output</a:t>
            </a:r>
          </a:p>
        </p:txBody>
      </p:sp>
    </p:spTree>
    <p:extLst>
      <p:ext uri="{BB962C8B-B14F-4D97-AF65-F5344CB8AC3E}">
        <p14:creationId xmlns="" xmlns:p14="http://schemas.microsoft.com/office/powerpoint/2010/main" val="98378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458200" cy="11430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  <a:cs typeface="Times New Roman" charset="0"/>
              </a:rPr>
              <a:t>Setting </a:t>
            </a:r>
            <a:r>
              <a:rPr lang="en-US" sz="2800" dirty="0">
                <a:latin typeface="Arial" charset="0"/>
                <a:cs typeface="Times New Roman" charset="0"/>
              </a:rPr>
              <a:t>and Resetting the Format Flags (</a:t>
            </a:r>
            <a:r>
              <a:rPr lang="en-US" sz="2800" dirty="0">
                <a:latin typeface="Lucida Console" pitchFamily="49" charset="0"/>
                <a:cs typeface="Times New Roman" charset="0"/>
              </a:rPr>
              <a:t>flags</a:t>
            </a:r>
            <a:r>
              <a:rPr lang="en-US" sz="2800" dirty="0">
                <a:latin typeface="Arial" charset="0"/>
                <a:cs typeface="Times New Roman" charset="0"/>
              </a:rPr>
              <a:t>, </a:t>
            </a:r>
            <a:r>
              <a:rPr lang="en-US" sz="2800" dirty="0" err="1">
                <a:latin typeface="Lucida Console" pitchFamily="49" charset="0"/>
                <a:cs typeface="Times New Roman" charset="0"/>
              </a:rPr>
              <a:t>setiosflags</a:t>
            </a:r>
            <a:r>
              <a:rPr lang="en-US" sz="2800" dirty="0">
                <a:latin typeface="Arial" charset="0"/>
                <a:cs typeface="Times New Roman" charset="0"/>
              </a:rPr>
              <a:t>, </a:t>
            </a:r>
            <a:r>
              <a:rPr lang="en-US" sz="2800" dirty="0" err="1">
                <a:latin typeface="Lucida Console" pitchFamily="49" charset="0"/>
                <a:cs typeface="Times New Roman" charset="0"/>
              </a:rPr>
              <a:t>resetiosflags</a:t>
            </a:r>
            <a:r>
              <a:rPr lang="en-US" sz="2800" dirty="0">
                <a:latin typeface="Arial" charset="0"/>
                <a:cs typeface="Times New Roman" charset="0"/>
              </a:rPr>
              <a:t>)</a:t>
            </a:r>
            <a:r>
              <a:rPr lang="en-US" dirty="0"/>
              <a:t>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</p:spPr>
        <p:txBody>
          <a:bodyPr/>
          <a:lstStyle/>
          <a:p>
            <a:r>
              <a:rPr lang="en-US" sz="2600">
                <a:latin typeface="Lucida Console" pitchFamily="49" charset="0"/>
                <a:cs typeface="Times New Roman" charset="0"/>
              </a:rPr>
              <a:t>flags</a:t>
            </a:r>
            <a:r>
              <a:rPr lang="en-US" sz="2800">
                <a:cs typeface="Times New Roman" charset="0"/>
              </a:rPr>
              <a:t> member function </a:t>
            </a:r>
          </a:p>
          <a:p>
            <a:pPr lvl="1"/>
            <a:r>
              <a:rPr lang="en-US" sz="2000">
                <a:cs typeface="Times New Roman" charset="0"/>
              </a:rPr>
              <a:t>Without argument, returns the current settings of the format flags (as a </a:t>
            </a:r>
            <a:r>
              <a:rPr lang="en-US" sz="1800">
                <a:latin typeface="Lucida Console" pitchFamily="49" charset="0"/>
                <a:cs typeface="Times New Roman" charset="0"/>
              </a:rPr>
              <a:t>long</a:t>
            </a:r>
            <a:r>
              <a:rPr lang="en-US" sz="2000">
                <a:cs typeface="Times New Roman" charset="0"/>
              </a:rPr>
              <a:t> value)</a:t>
            </a:r>
          </a:p>
          <a:p>
            <a:pPr lvl="1"/>
            <a:r>
              <a:rPr lang="en-US" sz="2000">
                <a:cs typeface="Times New Roman" charset="0"/>
              </a:rPr>
              <a:t>With a </a:t>
            </a:r>
            <a:r>
              <a:rPr lang="en-US" sz="1800">
                <a:latin typeface="Lucida Console" pitchFamily="49" charset="0"/>
                <a:cs typeface="Times New Roman" charset="0"/>
              </a:rPr>
              <a:t>long</a:t>
            </a:r>
            <a:r>
              <a:rPr lang="en-US" sz="2000">
                <a:cs typeface="Times New Roman" charset="0"/>
              </a:rPr>
              <a:t> argument, sets the format flags as specified</a:t>
            </a:r>
          </a:p>
          <a:p>
            <a:pPr lvl="2"/>
            <a:r>
              <a:rPr lang="en-US" sz="2000">
                <a:cs typeface="Times New Roman" charset="0"/>
              </a:rPr>
              <a:t>Returns prior settings</a:t>
            </a:r>
          </a:p>
          <a:p>
            <a:r>
              <a:rPr lang="en-US" sz="26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setf</a:t>
            </a:r>
            <a:r>
              <a:rPr lang="en-US" sz="28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</a:t>
            </a:r>
            <a:r>
              <a:rPr lang="en-US" sz="2800">
                <a:solidFill>
                  <a:srgbClr val="000000"/>
                </a:solidFill>
                <a:cs typeface="Times New Roman" charset="0"/>
              </a:rPr>
              <a:t>member function</a:t>
            </a:r>
          </a:p>
          <a:p>
            <a:pPr lvl="1"/>
            <a:r>
              <a:rPr lang="en-US" sz="2000">
                <a:solidFill>
                  <a:srgbClr val="000000"/>
                </a:solidFill>
                <a:cs typeface="Times New Roman" charset="0"/>
              </a:rPr>
              <a:t>Sets the format flags provided in its argument </a:t>
            </a:r>
          </a:p>
          <a:p>
            <a:pPr lvl="1"/>
            <a:r>
              <a:rPr lang="en-US" sz="2000">
                <a:solidFill>
                  <a:srgbClr val="000000"/>
                </a:solidFill>
                <a:cs typeface="Times New Roman" charset="0"/>
              </a:rPr>
              <a:t>Returns the previous flag settings as a</a:t>
            </a:r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</a:t>
            </a:r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long</a:t>
            </a:r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</a:t>
            </a:r>
            <a:r>
              <a:rPr lang="en-US" sz="2000">
                <a:solidFill>
                  <a:srgbClr val="000000"/>
                </a:solidFill>
                <a:cs typeface="Times New Roman" charset="0"/>
              </a:rPr>
              <a:t>value</a:t>
            </a:r>
          </a:p>
          <a:p>
            <a:pPr lvl="1"/>
            <a:r>
              <a:rPr lang="en-US" sz="2000">
                <a:solidFill>
                  <a:srgbClr val="000000"/>
                </a:solidFill>
                <a:cs typeface="Times New Roman" charset="0"/>
              </a:rPr>
              <a:t>Unset the format using </a:t>
            </a:r>
            <a:r>
              <a:rPr lang="en-US" sz="16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unsetf</a:t>
            </a:r>
            <a:r>
              <a:rPr lang="en-US" sz="2000">
                <a:solidFill>
                  <a:srgbClr val="000000"/>
                </a:solidFill>
                <a:cs typeface="Times New Roman" charset="0"/>
              </a:rPr>
              <a:t> member function</a:t>
            </a:r>
            <a:endParaRPr lang="en-US" sz="1800">
              <a:solidFill>
                <a:srgbClr val="000000"/>
              </a:solidFill>
              <a:cs typeface="Times New Roman" charset="0"/>
            </a:endParaRPr>
          </a:p>
          <a:p>
            <a:pPr lvl="1">
              <a:buFontTx/>
              <a:buNone/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  <a:cs typeface="Times New Roman" charset="0"/>
              </a:rPr>
              <a:t> </a:t>
            </a:r>
          </a:p>
          <a:p>
            <a:pPr lvl="1"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long previousFlagSettings = </a:t>
            </a:r>
          </a:p>
          <a:p>
            <a:pPr lvl="1"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		cout.setf( ios::showpoint | ios::showpos );</a:t>
            </a:r>
            <a:endParaRPr lang="en-US" sz="1600">
              <a:latin typeface="Lucida Console" pitchFamily="49" charset="0"/>
              <a:cs typeface="Times New Roman" charset="0"/>
            </a:endParaRPr>
          </a:p>
          <a:p>
            <a:pPr lvl="2"/>
            <a:endParaRPr lang="en-US" sz="1600">
              <a:latin typeface="Lucida Console" pitchFamily="49" charset="0"/>
              <a:cs typeface="Times New Roman" charset="0"/>
            </a:endParaRPr>
          </a:p>
          <a:p>
            <a:endParaRPr lang="en-US" sz="2000">
              <a:cs typeface="Times New Roman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1231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054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30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setf</a:t>
            </a:r>
            <a:r>
              <a:rPr lang="en-US" sz="32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with two </a:t>
            </a:r>
            <a:r>
              <a:rPr lang="en-US" sz="30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long</a:t>
            </a:r>
            <a:r>
              <a:rPr lang="en-US" sz="32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arguments</a:t>
            </a:r>
          </a:p>
          <a:p>
            <a:pPr lvl="1" algn="just">
              <a:buFontTx/>
              <a:buNone/>
            </a:pPr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cout.setf( ios::left, ios::adjustfield );</a:t>
            </a:r>
          </a:p>
          <a:p>
            <a:pPr lvl="1">
              <a:buFontTx/>
              <a:buNone/>
            </a:pPr>
            <a:r>
              <a:rPr lang="en-US" sz="2400">
                <a:solidFill>
                  <a:srgbClr val="000000"/>
                </a:solidFill>
                <a:cs typeface="Times New Roman" charset="0"/>
              </a:rPr>
              <a:t>clears the bits of </a:t>
            </a:r>
            <a:r>
              <a:rPr lang="en-US" sz="20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ios::adjustfield</a:t>
            </a:r>
            <a:r>
              <a:rPr lang="en-US" sz="2400">
                <a:solidFill>
                  <a:srgbClr val="000000"/>
                </a:solidFill>
                <a:cs typeface="Times New Roman" charset="0"/>
              </a:rPr>
              <a:t> then sets </a:t>
            </a:r>
            <a:r>
              <a:rPr lang="en-US" sz="20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ios::left</a:t>
            </a:r>
          </a:p>
          <a:p>
            <a:pPr lvl="1" algn="just"/>
            <a:endParaRPr lang="en-US" sz="2400">
              <a:solidFill>
                <a:srgbClr val="000000"/>
              </a:solidFill>
              <a:cs typeface="Times New Roman" charset="0"/>
            </a:endParaRPr>
          </a:p>
          <a:p>
            <a:pPr lvl="1" algn="just"/>
            <a:r>
              <a:rPr lang="en-US" sz="2400">
                <a:solidFill>
                  <a:srgbClr val="000000"/>
                </a:solidFill>
                <a:cs typeface="Times New Roman" charset="0"/>
              </a:rPr>
              <a:t>This version of setf can be used with</a:t>
            </a:r>
          </a:p>
          <a:p>
            <a:pPr lvl="1" algn="just"/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ios::basefield (ios::dec, ios::oct, ios::hex)</a:t>
            </a:r>
          </a:p>
          <a:p>
            <a:pPr lvl="1" algn="just"/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ios::floatfield (ios::scientific, ios::fixed)</a:t>
            </a:r>
          </a:p>
          <a:p>
            <a:pPr lvl="1"/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ios::adjustfield (ios::left, ios::right, 						ios::internal )</a:t>
            </a:r>
          </a:p>
          <a:p>
            <a:r>
              <a:rPr lang="en-US" sz="30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unsetf</a:t>
            </a:r>
          </a:p>
          <a:p>
            <a:pPr lvl="1"/>
            <a:r>
              <a:rPr lang="en-US" sz="2400">
                <a:solidFill>
                  <a:srgbClr val="000000"/>
                </a:solidFill>
                <a:cs typeface="Times New Roman" charset="0"/>
              </a:rPr>
              <a:t>Resets specified flags</a:t>
            </a:r>
          </a:p>
          <a:p>
            <a:pPr lvl="1"/>
            <a:r>
              <a:rPr lang="en-US" sz="2400">
                <a:solidFill>
                  <a:srgbClr val="000000"/>
                </a:solidFill>
                <a:cs typeface="Times New Roman" charset="0"/>
              </a:rPr>
              <a:t>Returns previous settings</a:t>
            </a:r>
            <a:endParaRPr lang="en-US" sz="2400">
              <a:latin typeface="Courier New" pitchFamily="49" charset="0"/>
              <a:cs typeface="Times New Roman" charset="0"/>
            </a:endParaRP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381000" y="0"/>
            <a:ext cx="8458200" cy="1143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en-US" sz="2800" dirty="0" smtClean="0">
                <a:solidFill>
                  <a:srgbClr val="0000FF"/>
                </a:solidFill>
                <a:latin typeface="Arial" charset="0"/>
                <a:ea typeface="+mj-ea"/>
                <a:cs typeface="Times New Roman" charset="0"/>
              </a:rPr>
              <a:t>Setting </a:t>
            </a:r>
            <a:r>
              <a:rPr lang="en-US" sz="2800" dirty="0">
                <a:solidFill>
                  <a:srgbClr val="0000FF"/>
                </a:solidFill>
                <a:latin typeface="Arial" charset="0"/>
                <a:ea typeface="+mj-ea"/>
                <a:cs typeface="Times New Roman" charset="0"/>
              </a:rPr>
              <a:t>and Resetting the Format Flags (flags, </a:t>
            </a:r>
            <a:r>
              <a:rPr lang="en-US" sz="2800" dirty="0" err="1">
                <a:solidFill>
                  <a:srgbClr val="0000FF"/>
                </a:solidFill>
                <a:latin typeface="Arial" charset="0"/>
                <a:ea typeface="+mj-ea"/>
                <a:cs typeface="Times New Roman" charset="0"/>
              </a:rPr>
              <a:t>setiosflags</a:t>
            </a:r>
            <a:r>
              <a:rPr lang="en-US" sz="2800" dirty="0">
                <a:solidFill>
                  <a:srgbClr val="0000FF"/>
                </a:solidFill>
                <a:latin typeface="Arial" charset="0"/>
                <a:ea typeface="+mj-ea"/>
                <a:cs typeface="Times New Roman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Arial" charset="0"/>
                <a:ea typeface="+mj-ea"/>
                <a:cs typeface="Times New Roman" charset="0"/>
              </a:rPr>
              <a:t>resetiosflags</a:t>
            </a:r>
            <a:r>
              <a:rPr lang="en-US" sz="2800" dirty="0">
                <a:solidFill>
                  <a:srgbClr val="0000FF"/>
                </a:solidFill>
                <a:latin typeface="Arial" charset="0"/>
                <a:ea typeface="+mj-ea"/>
                <a:cs typeface="Times New Roman" charset="0"/>
              </a:rPr>
              <a:t>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2740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029" name="Object 109"/>
          <p:cNvGraphicFramePr>
            <a:graphicFrameLocks/>
          </p:cNvGraphicFramePr>
          <p:nvPr/>
        </p:nvGraphicFramePr>
        <p:xfrm>
          <a:off x="0" y="0"/>
          <a:ext cx="6848475" cy="6202363"/>
        </p:xfrm>
        <a:graphic>
          <a:graphicData uri="http://schemas.openxmlformats.org/presentationml/2006/ole">
            <p:oleObj spid="_x0000_s96266" name="Document" r:id="rId3" imgW="6931152" imgH="6277356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06374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0" y="2438400"/>
            <a:ext cx="6919913" cy="3429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The value of the flags variable is: 513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Print int and double in original format: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1000    0.0947628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b="1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The value of the flags variable is: 12000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Print int and double in a new format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specified using the flags member function: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1750    9.476280e-002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b="1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The value of the flags variable is: 513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Print values in original format again: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1000    0.0947628</a:t>
            </a:r>
          </a:p>
        </p:txBody>
      </p:sp>
      <p:graphicFrame>
        <p:nvGraphicFramePr>
          <p:cNvPr id="82951" name="Object 7"/>
          <p:cNvGraphicFramePr>
            <a:graphicFrameLocks/>
          </p:cNvGraphicFramePr>
          <p:nvPr/>
        </p:nvGraphicFramePr>
        <p:xfrm>
          <a:off x="0" y="0"/>
          <a:ext cx="6919913" cy="1828800"/>
        </p:xfrm>
        <a:graphic>
          <a:graphicData uri="http://schemas.openxmlformats.org/presentationml/2006/ole">
            <p:oleObj spid="_x0000_s97290" name="Document" r:id="rId3" imgW="6931152" imgH="1927860" progId="Word.Document.8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1838980"/>
            <a:ext cx="1263487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0"/>
              </a:spcBef>
              <a:buNone/>
              <a:defRPr sz="2800" b="0">
                <a:solidFill>
                  <a:srgbClr val="0000FF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/>
              <a:t>Output</a:t>
            </a:r>
          </a:p>
        </p:txBody>
      </p:sp>
    </p:spTree>
    <p:extLst>
      <p:ext uri="{BB962C8B-B14F-4D97-AF65-F5344CB8AC3E}">
        <p14:creationId xmlns="" xmlns:p14="http://schemas.microsoft.com/office/powerpoint/2010/main" val="117789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" charset="0"/>
              </a:rPr>
              <a:t>Stream </a:t>
            </a:r>
            <a:r>
              <a:rPr lang="en-US" sz="2800" dirty="0">
                <a:latin typeface="Arial" charset="0"/>
              </a:rPr>
              <a:t>Error States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257800"/>
          </a:xfrm>
        </p:spPr>
        <p:txBody>
          <a:bodyPr/>
          <a:lstStyle/>
          <a:p>
            <a:r>
              <a:rPr lang="en-US" sz="2600">
                <a:latin typeface="Lucida Console" pitchFamily="49" charset="0"/>
                <a:cs typeface="Times New Roman" charset="0"/>
              </a:rPr>
              <a:t>eofbit</a:t>
            </a:r>
            <a:r>
              <a:rPr lang="en-US" sz="2800">
                <a:cs typeface="Times New Roman" charset="0"/>
              </a:rPr>
              <a:t> </a:t>
            </a:r>
          </a:p>
          <a:p>
            <a:pPr lvl="1"/>
            <a:r>
              <a:rPr lang="en-US" sz="2000">
                <a:cs typeface="Times New Roman" charset="0"/>
              </a:rPr>
              <a:t>Set for an input stream after end-of-file encountered</a:t>
            </a:r>
          </a:p>
          <a:p>
            <a:pPr lvl="1"/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cin.eof()</a:t>
            </a:r>
            <a:r>
              <a:rPr lang="en-US" sz="2000" b="1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returns </a:t>
            </a:r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true</a:t>
            </a:r>
            <a:r>
              <a:rPr lang="en-US" sz="2000" b="1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if end-of-file has been encountered on </a:t>
            </a:r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cin</a:t>
            </a:r>
          </a:p>
          <a:p>
            <a:endParaRPr lang="en-US" sz="2800" b="1">
              <a:solidFill>
                <a:srgbClr val="000000"/>
              </a:solidFill>
              <a:latin typeface="Courier New" pitchFamily="49" charset="0"/>
              <a:cs typeface="Times New Roman" charset="0"/>
            </a:endParaRPr>
          </a:p>
          <a:p>
            <a:r>
              <a:rPr lang="en-US" sz="26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failbit</a:t>
            </a:r>
            <a:r>
              <a:rPr lang="en-US" sz="28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</a:t>
            </a:r>
          </a:p>
          <a:p>
            <a:pPr lvl="1"/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Set for a stream when a format error occurs</a:t>
            </a:r>
          </a:p>
          <a:p>
            <a:pPr lvl="1"/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cin.fail()</a:t>
            </a:r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- returns </a:t>
            </a:r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true</a:t>
            </a:r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if a stream operation has failed</a:t>
            </a:r>
          </a:p>
          <a:p>
            <a:pPr lvl="1"/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Normally possible to recover from these errors</a:t>
            </a:r>
            <a:endParaRPr lang="en-US" sz="2000">
              <a:cs typeface="Times New Roman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3102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" charset="0"/>
              </a:rPr>
              <a:t>Unformatted </a:t>
            </a:r>
            <a:r>
              <a:rPr lang="en-US" sz="2800" dirty="0">
                <a:latin typeface="Arial" charset="0"/>
              </a:rPr>
              <a:t>I/O with</a:t>
            </a:r>
            <a:r>
              <a:rPr lang="en-US" sz="2800" dirty="0"/>
              <a:t> </a:t>
            </a:r>
            <a:r>
              <a:rPr lang="en-US" sz="2800" dirty="0">
                <a:latin typeface="Lucida Console" pitchFamily="49" charset="0"/>
              </a:rPr>
              <a:t>read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Lucida Console" pitchFamily="49" charset="0"/>
              </a:rPr>
              <a:t>gcount</a:t>
            </a:r>
            <a:r>
              <a:rPr lang="en-US" sz="2800" dirty="0">
                <a:latin typeface="Arial" charset="0"/>
              </a:rPr>
              <a:t> and </a:t>
            </a:r>
            <a:r>
              <a:rPr lang="en-US" sz="2800" dirty="0">
                <a:latin typeface="Lucida Console" pitchFamily="49" charset="0"/>
              </a:rPr>
              <a:t>write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924800" cy="5105400"/>
          </a:xfrm>
        </p:spPr>
        <p:txBody>
          <a:bodyPr/>
          <a:lstStyle/>
          <a:p>
            <a:r>
              <a:rPr lang="en-US" sz="2600">
                <a:latin typeface="Lucida Console" pitchFamily="49" charset="0"/>
                <a:cs typeface="Times New Roman" charset="0"/>
              </a:rPr>
              <a:t>read</a:t>
            </a:r>
            <a:r>
              <a:rPr lang="en-US" sz="2800">
                <a:cs typeface="Times New Roman" charset="0"/>
              </a:rPr>
              <a:t> and </a:t>
            </a:r>
            <a:r>
              <a:rPr lang="en-US" sz="2600">
                <a:latin typeface="Lucida Console" pitchFamily="49" charset="0"/>
                <a:cs typeface="Times New Roman" charset="0"/>
              </a:rPr>
              <a:t>write</a:t>
            </a:r>
            <a:r>
              <a:rPr lang="en-US" sz="2800">
                <a:cs typeface="Times New Roman" charset="0"/>
              </a:rPr>
              <a:t> member functions</a:t>
            </a:r>
          </a:p>
          <a:p>
            <a:pPr lvl="1"/>
            <a:r>
              <a:rPr lang="en-US" sz="2000">
                <a:cs typeface="Times New Roman" charset="0"/>
              </a:rPr>
              <a:t>Unformatted I/O</a:t>
            </a:r>
          </a:p>
          <a:p>
            <a:pPr lvl="1"/>
            <a:r>
              <a:rPr lang="en-US" sz="2000">
                <a:cs typeface="Times New Roman" charset="0"/>
              </a:rPr>
              <a:t>Input/output raw bytes to or from a character array in memory</a:t>
            </a:r>
          </a:p>
          <a:p>
            <a:pPr lvl="1"/>
            <a:r>
              <a:rPr lang="en-US" sz="2000">
                <a:cs typeface="Times New Roman" charset="0"/>
              </a:rPr>
              <a:t>Since the data is unformatted, the functions will not terminate at a </a:t>
            </a:r>
            <a:r>
              <a:rPr lang="en-US" sz="1800">
                <a:latin typeface="Lucida Console" pitchFamily="49" charset="0"/>
                <a:cs typeface="Times New Roman" charset="0"/>
              </a:rPr>
              <a:t>newline</a:t>
            </a:r>
            <a:r>
              <a:rPr lang="en-US" sz="2000">
                <a:cs typeface="Times New Roman" charset="0"/>
              </a:rPr>
              <a:t> character for example</a:t>
            </a:r>
          </a:p>
          <a:p>
            <a:pPr lvl="2"/>
            <a:r>
              <a:rPr lang="en-US" sz="2000">
                <a:cs typeface="Times New Roman" charset="0"/>
              </a:rPr>
              <a:t>Instead, like </a:t>
            </a:r>
            <a:r>
              <a:rPr lang="en-US" sz="1800">
                <a:latin typeface="Lucida Console" pitchFamily="49" charset="0"/>
                <a:cs typeface="Times New Roman" charset="0"/>
              </a:rPr>
              <a:t>getline</a:t>
            </a:r>
            <a:r>
              <a:rPr lang="en-US" sz="2000">
                <a:cs typeface="Times New Roman" charset="0"/>
              </a:rPr>
              <a:t>, they continue to process a designated number of characters</a:t>
            </a:r>
          </a:p>
          <a:p>
            <a:pPr lvl="1"/>
            <a:r>
              <a:rPr lang="en-US" sz="2000">
                <a:cs typeface="Times New Roman" charset="0"/>
              </a:rPr>
              <a:t>If fewer than the designated number of characters are read, then the failbit is set</a:t>
            </a:r>
            <a:endParaRPr lang="en-US" sz="2000" b="1">
              <a:latin typeface="Courier New" pitchFamily="49" charset="0"/>
              <a:cs typeface="Times New Roman" charset="0"/>
            </a:endParaRPr>
          </a:p>
          <a:p>
            <a:r>
              <a:rPr lang="en-US" sz="2600">
                <a:latin typeface="Lucida Console" pitchFamily="49" charset="0"/>
                <a:cs typeface="Times New Roman" charset="0"/>
              </a:rPr>
              <a:t>gcount</a:t>
            </a:r>
            <a:r>
              <a:rPr lang="en-US" sz="2800">
                <a:cs typeface="Times New Roman" charset="0"/>
              </a:rPr>
              <a:t>:</a:t>
            </a:r>
          </a:p>
          <a:p>
            <a:pPr lvl="1"/>
            <a:r>
              <a:rPr lang="en-US" sz="2000">
                <a:cs typeface="Times New Roman" charset="0"/>
              </a:rPr>
              <a:t>Returns the total number of characters read in the last input operation</a:t>
            </a:r>
            <a:endParaRPr lang="en-US" sz="2400">
              <a:cs typeface="Times New Roman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6133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" charset="0"/>
              </a:rPr>
              <a:t>Stream </a:t>
            </a:r>
            <a:r>
              <a:rPr lang="en-US" sz="2800" dirty="0">
                <a:latin typeface="Arial" charset="0"/>
              </a:rPr>
              <a:t>Error States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257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600">
                <a:latin typeface="Lucida Console" pitchFamily="49" charset="0"/>
                <a:cs typeface="Times New Roman" charset="0"/>
              </a:rPr>
              <a:t>badbit</a:t>
            </a:r>
            <a:r>
              <a:rPr lang="en-US" sz="2800">
                <a:cs typeface="Times New Roman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charset="0"/>
              </a:rPr>
              <a:t>Set when an error occurs that results in data loss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cin.bad()</a:t>
            </a:r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returns </a:t>
            </a:r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true</a:t>
            </a:r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if stream operation failed 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normally nonrecoverable</a:t>
            </a:r>
            <a:endParaRPr lang="en-US" sz="2400" b="1">
              <a:solidFill>
                <a:srgbClr val="000000"/>
              </a:solidFill>
              <a:latin typeface="Courier New" pitchFamily="49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sz="26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goodbit</a:t>
            </a:r>
            <a:r>
              <a:rPr lang="en-US" sz="28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Set for a stream if neither </a:t>
            </a:r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eofbit</a:t>
            </a:r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, </a:t>
            </a:r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failbit</a:t>
            </a:r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or </a:t>
            </a:r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badbit</a:t>
            </a:r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are set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cin.good()</a:t>
            </a:r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returns </a:t>
            </a:r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true</a:t>
            </a:r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if the </a:t>
            </a:r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bad</a:t>
            </a:r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, </a:t>
            </a:r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fail</a:t>
            </a:r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and </a:t>
            </a:r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eof</a:t>
            </a:r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functions would all return false.</a:t>
            </a:r>
            <a:r>
              <a:rPr lang="en-US" sz="24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I/O operations should only be performed on “good” streams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Lucida Console" pitchFamily="49" charset="0"/>
                <a:cs typeface="Times New Roman" charset="0"/>
              </a:rPr>
              <a:t>rdstate</a:t>
            </a:r>
            <a:r>
              <a:rPr lang="en-US" sz="2800" b="1">
                <a:latin typeface="Courier" pitchFamily="49" charset="0"/>
                <a:cs typeface="Times New Roman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charset="0"/>
              </a:rPr>
              <a:t>Returns the state of the stream</a:t>
            </a: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charset="0"/>
              </a:rPr>
              <a:t>Stream can be tested with a </a:t>
            </a:r>
            <a:r>
              <a:rPr lang="en-US" sz="1800">
                <a:latin typeface="Lucida Console" pitchFamily="49" charset="0"/>
                <a:cs typeface="Times New Roman" charset="0"/>
              </a:rPr>
              <a:t>switch</a:t>
            </a:r>
            <a:r>
              <a:rPr lang="en-US" sz="2000">
                <a:cs typeface="Times New Roman" charset="0"/>
              </a:rPr>
              <a:t> statement that examines all of the state bits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Easier to use </a:t>
            </a:r>
            <a:r>
              <a:rPr lang="en-US" sz="1800">
                <a:latin typeface="Lucida Console" pitchFamily="49" charset="0"/>
              </a:rPr>
              <a:t>eof</a:t>
            </a:r>
            <a:r>
              <a:rPr lang="en-US" sz="2000"/>
              <a:t>, </a:t>
            </a:r>
            <a:r>
              <a:rPr lang="en-US" sz="1800">
                <a:latin typeface="Lucida Console" pitchFamily="49" charset="0"/>
              </a:rPr>
              <a:t>bad</a:t>
            </a:r>
            <a:r>
              <a:rPr lang="en-US" sz="2000"/>
              <a:t>, </a:t>
            </a:r>
            <a:r>
              <a:rPr lang="en-US" sz="1800">
                <a:latin typeface="Lucida Console" pitchFamily="49" charset="0"/>
              </a:rPr>
              <a:t>fail</a:t>
            </a:r>
            <a:r>
              <a:rPr lang="en-US" sz="2000"/>
              <a:t>, and </a:t>
            </a:r>
            <a:r>
              <a:rPr lang="en-US" sz="1800">
                <a:latin typeface="Lucida Console" pitchFamily="49" charset="0"/>
              </a:rPr>
              <a:t>good</a:t>
            </a:r>
            <a:r>
              <a:rPr lang="en-US" sz="2000"/>
              <a:t> to determine state</a:t>
            </a:r>
            <a:endParaRPr lang="en-US" sz="2000">
              <a:cs typeface="Times New Roman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4881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" charset="0"/>
              </a:rPr>
              <a:t>Stream </a:t>
            </a:r>
            <a:r>
              <a:rPr lang="en-US" sz="2800" dirty="0">
                <a:latin typeface="Arial" charset="0"/>
              </a:rPr>
              <a:t>Error States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334000"/>
          </a:xfrm>
        </p:spPr>
        <p:txBody>
          <a:bodyPr/>
          <a:lstStyle/>
          <a:p>
            <a:r>
              <a:rPr lang="en-US" sz="2600">
                <a:latin typeface="Lucida Console" pitchFamily="49" charset="0"/>
                <a:cs typeface="Times New Roman" charset="0"/>
              </a:rPr>
              <a:t>clear</a:t>
            </a:r>
            <a:r>
              <a:rPr lang="en-US" sz="2800">
                <a:cs typeface="Times New Roman" charset="0"/>
              </a:rPr>
              <a:t> </a:t>
            </a:r>
          </a:p>
          <a:p>
            <a:pPr lvl="1"/>
            <a:r>
              <a:rPr lang="en-US" sz="2000">
                <a:cs typeface="Times New Roman" charset="0"/>
              </a:rPr>
              <a:t>Used to restore a stream’s state to “good”</a:t>
            </a:r>
            <a:endParaRPr lang="en-US" sz="2000"/>
          </a:p>
          <a:p>
            <a:pPr lvl="1"/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cin.clear()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Times New Roman" charset="0"/>
              </a:rPr>
              <a:t> </a:t>
            </a:r>
            <a:r>
              <a:rPr lang="en-US" sz="2000">
                <a:cs typeface="Times New Roman" charset="0"/>
              </a:rPr>
              <a:t>clears </a:t>
            </a:r>
            <a:r>
              <a:rPr lang="en-US" sz="1800">
                <a:latin typeface="Lucida Console" pitchFamily="49" charset="0"/>
                <a:cs typeface="Times New Roman" charset="0"/>
              </a:rPr>
              <a:t>cin</a:t>
            </a:r>
            <a:r>
              <a:rPr lang="en-US" sz="2000">
                <a:cs typeface="Times New Roman" charset="0"/>
              </a:rPr>
              <a:t> and sets </a:t>
            </a:r>
            <a:r>
              <a:rPr lang="en-US" sz="1800">
                <a:latin typeface="Lucida Console" pitchFamily="49" charset="0"/>
                <a:cs typeface="Times New Roman" charset="0"/>
              </a:rPr>
              <a:t>goodbit</a:t>
            </a:r>
            <a:r>
              <a:rPr lang="en-US" sz="2000">
                <a:cs typeface="Times New Roman" charset="0"/>
              </a:rPr>
              <a:t> for the stream</a:t>
            </a:r>
            <a:endParaRPr lang="en-US" sz="2000"/>
          </a:p>
          <a:p>
            <a:pPr lvl="1"/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cin.clear( ios::failbit )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Times New Roman" charset="0"/>
              </a:rPr>
              <a:t> </a:t>
            </a:r>
            <a:r>
              <a:rPr lang="en-US" sz="2000">
                <a:solidFill>
                  <a:srgbClr val="000000"/>
                </a:solidFill>
                <a:cs typeface="Times New Roman" charset="0"/>
              </a:rPr>
              <a:t>actually</a:t>
            </a:r>
            <a:r>
              <a:rPr lang="en-US" sz="2000" b="1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US" sz="2000">
                <a:cs typeface="Times New Roman" charset="0"/>
              </a:rPr>
              <a:t>sets the </a:t>
            </a:r>
            <a:r>
              <a:rPr lang="en-US" sz="1800">
                <a:latin typeface="Lucida Console" pitchFamily="49" charset="0"/>
                <a:cs typeface="Times New Roman" charset="0"/>
              </a:rPr>
              <a:t>failbit</a:t>
            </a:r>
          </a:p>
          <a:p>
            <a:pPr lvl="2"/>
            <a:r>
              <a:rPr lang="en-US" sz="2000">
                <a:cs typeface="Times New Roman" charset="0"/>
              </a:rPr>
              <a:t>Might do this when encountering a problem with a user-defined type</a:t>
            </a:r>
          </a:p>
          <a:p>
            <a:r>
              <a:rPr lang="en-US" sz="2800">
                <a:cs typeface="Times New Roman" charset="0"/>
              </a:rPr>
              <a:t>Other operators</a:t>
            </a:r>
          </a:p>
          <a:p>
            <a:pPr lvl="1"/>
            <a:r>
              <a:rPr lang="en-US" sz="1800">
                <a:latin typeface="Lucida Console" pitchFamily="49" charset="0"/>
                <a:cs typeface="Times New Roman" charset="0"/>
              </a:rPr>
              <a:t>operator! </a:t>
            </a:r>
          </a:p>
          <a:p>
            <a:pPr lvl="2"/>
            <a:r>
              <a:rPr lang="en-US" sz="2000">
                <a:cs typeface="Times New Roman" charset="0"/>
              </a:rPr>
              <a:t>Returns </a:t>
            </a:r>
            <a:r>
              <a:rPr lang="en-US" sz="1800">
                <a:latin typeface="Lucida Console" pitchFamily="49" charset="0"/>
                <a:cs typeface="Times New Roman" charset="0"/>
              </a:rPr>
              <a:t>true</a:t>
            </a:r>
            <a:r>
              <a:rPr lang="en-US" sz="2000" b="1">
                <a:cs typeface="Times New Roman" charset="0"/>
              </a:rPr>
              <a:t> </a:t>
            </a:r>
            <a:r>
              <a:rPr lang="en-US" sz="2000">
                <a:cs typeface="Times New Roman" charset="0"/>
              </a:rPr>
              <a:t>if </a:t>
            </a:r>
            <a:r>
              <a:rPr lang="en-US" sz="1800">
                <a:latin typeface="Lucida Console" pitchFamily="49" charset="0"/>
                <a:cs typeface="Times New Roman" charset="0"/>
              </a:rPr>
              <a:t>badbit</a:t>
            </a:r>
            <a:r>
              <a:rPr lang="en-US" sz="2000">
                <a:cs typeface="Times New Roman" charset="0"/>
              </a:rPr>
              <a:t> or </a:t>
            </a:r>
            <a:r>
              <a:rPr lang="en-US" sz="1800">
                <a:latin typeface="Lucida Console" pitchFamily="49" charset="0"/>
                <a:cs typeface="Times New Roman" charset="0"/>
              </a:rPr>
              <a:t>failbit</a:t>
            </a:r>
            <a:r>
              <a:rPr lang="en-US" sz="2000">
                <a:cs typeface="Times New Roman" charset="0"/>
              </a:rPr>
              <a:t> set</a:t>
            </a:r>
          </a:p>
          <a:p>
            <a:pPr lvl="1"/>
            <a:r>
              <a:rPr lang="en-US" sz="1800">
                <a:latin typeface="Lucida Console" pitchFamily="49" charset="0"/>
                <a:cs typeface="Times New Roman" charset="0"/>
              </a:rPr>
              <a:t>operator void*</a:t>
            </a:r>
            <a:r>
              <a:rPr lang="en-US" sz="2000" b="1">
                <a:latin typeface="Courier New" pitchFamily="49" charset="0"/>
                <a:cs typeface="Times New Roman" charset="0"/>
              </a:rPr>
              <a:t> </a:t>
            </a:r>
          </a:p>
          <a:p>
            <a:pPr lvl="2"/>
            <a:r>
              <a:rPr lang="en-US" sz="2000">
                <a:cs typeface="Times New Roman" charset="0"/>
              </a:rPr>
              <a:t>Returns </a:t>
            </a:r>
            <a:r>
              <a:rPr lang="en-US" sz="1800">
                <a:latin typeface="Lucida Console" pitchFamily="49" charset="0"/>
                <a:cs typeface="Times New Roman" charset="0"/>
              </a:rPr>
              <a:t>false</a:t>
            </a:r>
            <a:r>
              <a:rPr lang="en-US" sz="2000">
                <a:cs typeface="Times New Roman" charset="0"/>
              </a:rPr>
              <a:t> if </a:t>
            </a:r>
            <a:r>
              <a:rPr lang="en-US" sz="1800">
                <a:latin typeface="Lucida Console" pitchFamily="49" charset="0"/>
                <a:cs typeface="Times New Roman" charset="0"/>
              </a:rPr>
              <a:t>badbit</a:t>
            </a:r>
            <a:r>
              <a:rPr lang="en-US" sz="2000">
                <a:cs typeface="Times New Roman" charset="0"/>
              </a:rPr>
              <a:t> or </a:t>
            </a:r>
            <a:r>
              <a:rPr lang="en-US" sz="1800">
                <a:latin typeface="Lucida Console" pitchFamily="49" charset="0"/>
                <a:cs typeface="Times New Roman" charset="0"/>
              </a:rPr>
              <a:t>failbit</a:t>
            </a:r>
            <a:r>
              <a:rPr lang="en-US" sz="2000">
                <a:cs typeface="Times New Roman" charset="0"/>
              </a:rPr>
              <a:t> set</a:t>
            </a:r>
          </a:p>
          <a:p>
            <a:pPr lvl="1"/>
            <a:r>
              <a:rPr lang="en-US" sz="2000">
                <a:cs typeface="Times New Roman" charset="0"/>
              </a:rPr>
              <a:t>Useful for file processing</a:t>
            </a:r>
          </a:p>
          <a:p>
            <a:pPr algn="just"/>
            <a:endParaRPr lang="en-US" sz="2000">
              <a:cs typeface="Times New Roman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4196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078" name="Object 110"/>
          <p:cNvGraphicFramePr>
            <a:graphicFrameLocks/>
          </p:cNvGraphicFramePr>
          <p:nvPr/>
        </p:nvGraphicFramePr>
        <p:xfrm>
          <a:off x="0" y="0"/>
          <a:ext cx="6848475" cy="6678613"/>
        </p:xfrm>
        <a:graphic>
          <a:graphicData uri="http://schemas.openxmlformats.org/presentationml/2006/ole">
            <p:oleObj spid="_x0000_s98314" name="Document" r:id="rId3" imgW="6931152" imgH="6760464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10760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0" y="2209800"/>
            <a:ext cx="6919913" cy="4648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Before a bad input operation: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 err="1">
                <a:latin typeface="Courier New" pitchFamily="49" charset="0"/>
              </a:rPr>
              <a:t>cin.rdstate</a:t>
            </a:r>
            <a:r>
              <a:rPr lang="en-US" sz="1600" b="1" dirty="0">
                <a:latin typeface="Courier New" pitchFamily="49" charset="0"/>
              </a:rPr>
              <a:t>(): 0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cin.eof</a:t>
            </a:r>
            <a:r>
              <a:rPr lang="en-US" sz="1600" b="1" dirty="0">
                <a:latin typeface="Courier New" pitchFamily="49" charset="0"/>
              </a:rPr>
              <a:t>(): 0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 </a:t>
            </a:r>
            <a:r>
              <a:rPr lang="en-US" sz="1600" b="1" dirty="0" err="1">
                <a:latin typeface="Courier New" pitchFamily="49" charset="0"/>
              </a:rPr>
              <a:t>cin.fail</a:t>
            </a:r>
            <a:r>
              <a:rPr lang="en-US" sz="1600" b="1" dirty="0">
                <a:latin typeface="Courier New" pitchFamily="49" charset="0"/>
              </a:rPr>
              <a:t>(): 0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cin.bad</a:t>
            </a:r>
            <a:r>
              <a:rPr lang="en-US" sz="1600" b="1" dirty="0">
                <a:latin typeface="Courier New" pitchFamily="49" charset="0"/>
              </a:rPr>
              <a:t>(): 0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 </a:t>
            </a:r>
            <a:r>
              <a:rPr lang="en-US" sz="1600" b="1" dirty="0" err="1">
                <a:latin typeface="Courier New" pitchFamily="49" charset="0"/>
              </a:rPr>
              <a:t>cin.good</a:t>
            </a:r>
            <a:r>
              <a:rPr lang="en-US" sz="1600" b="1" dirty="0">
                <a:latin typeface="Courier New" pitchFamily="49" charset="0"/>
              </a:rPr>
              <a:t>(): 1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600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Expects an integer, but enter a character: A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600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After a bad input operation: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 err="1">
                <a:latin typeface="Courier New" pitchFamily="49" charset="0"/>
              </a:rPr>
              <a:t>cin.rdstate</a:t>
            </a:r>
            <a:r>
              <a:rPr lang="en-US" sz="1600" b="1" dirty="0">
                <a:latin typeface="Courier New" pitchFamily="49" charset="0"/>
              </a:rPr>
              <a:t>(): 2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cin.eof</a:t>
            </a:r>
            <a:r>
              <a:rPr lang="en-US" sz="1600" b="1" dirty="0">
                <a:latin typeface="Courier New" pitchFamily="49" charset="0"/>
              </a:rPr>
              <a:t>(): 0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 </a:t>
            </a:r>
            <a:r>
              <a:rPr lang="en-US" sz="1600" b="1" dirty="0" err="1">
                <a:latin typeface="Courier New" pitchFamily="49" charset="0"/>
              </a:rPr>
              <a:t>cin.fail</a:t>
            </a:r>
            <a:r>
              <a:rPr lang="en-US" sz="1600" b="1" dirty="0">
                <a:latin typeface="Courier New" pitchFamily="49" charset="0"/>
              </a:rPr>
              <a:t>(): 1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cin.bad</a:t>
            </a:r>
            <a:r>
              <a:rPr lang="en-US" sz="1600" b="1" dirty="0">
                <a:latin typeface="Courier New" pitchFamily="49" charset="0"/>
              </a:rPr>
              <a:t>(): 0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 </a:t>
            </a:r>
            <a:r>
              <a:rPr lang="en-US" sz="1600" b="1" dirty="0" err="1">
                <a:latin typeface="Courier New" pitchFamily="49" charset="0"/>
              </a:rPr>
              <a:t>cin.good</a:t>
            </a:r>
            <a:r>
              <a:rPr lang="en-US" sz="1600" b="1" dirty="0">
                <a:latin typeface="Courier New" pitchFamily="49" charset="0"/>
              </a:rPr>
              <a:t>(): 0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600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After </a:t>
            </a:r>
            <a:r>
              <a:rPr lang="en-US" sz="1600" b="1" dirty="0" err="1">
                <a:latin typeface="Courier New" pitchFamily="49" charset="0"/>
              </a:rPr>
              <a:t>cin.clear</a:t>
            </a:r>
            <a:r>
              <a:rPr lang="en-US" sz="1600" b="1" dirty="0">
                <a:latin typeface="Courier New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 err="1">
                <a:latin typeface="Courier New" pitchFamily="49" charset="0"/>
              </a:rPr>
              <a:t>cin.fail</a:t>
            </a:r>
            <a:r>
              <a:rPr lang="en-US" sz="1600" b="1" dirty="0">
                <a:latin typeface="Courier New" pitchFamily="49" charset="0"/>
              </a:rPr>
              <a:t>(): 0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 err="1">
                <a:latin typeface="Courier New" pitchFamily="49" charset="0"/>
              </a:rPr>
              <a:t>cin.good</a:t>
            </a:r>
            <a:r>
              <a:rPr lang="en-US" sz="1600" b="1" dirty="0">
                <a:latin typeface="Courier New" pitchFamily="49" charset="0"/>
              </a:rPr>
              <a:t>(): 1 </a:t>
            </a:r>
          </a:p>
        </p:txBody>
      </p:sp>
      <p:graphicFrame>
        <p:nvGraphicFramePr>
          <p:cNvPr id="84999" name="Object 7"/>
          <p:cNvGraphicFramePr>
            <a:graphicFrameLocks/>
          </p:cNvGraphicFramePr>
          <p:nvPr/>
        </p:nvGraphicFramePr>
        <p:xfrm>
          <a:off x="0" y="0"/>
          <a:ext cx="6919913" cy="1893888"/>
        </p:xfrm>
        <a:graphic>
          <a:graphicData uri="http://schemas.openxmlformats.org/presentationml/2006/ole">
            <p:oleObj spid="_x0000_s99338" name="Document" r:id="rId3" imgW="6931152" imgH="1927860" progId="Word.Document.8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1686580"/>
            <a:ext cx="1263487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0"/>
              </a:spcBef>
              <a:buNone/>
              <a:defRPr sz="2800" b="0">
                <a:solidFill>
                  <a:srgbClr val="0000FF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/>
              <a:t>Output</a:t>
            </a:r>
          </a:p>
        </p:txBody>
      </p:sp>
    </p:spTree>
    <p:extLst>
      <p:ext uri="{BB962C8B-B14F-4D97-AF65-F5344CB8AC3E}">
        <p14:creationId xmlns="" xmlns:p14="http://schemas.microsoft.com/office/powerpoint/2010/main" val="364606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" charset="0"/>
              </a:rPr>
              <a:t>Tying </a:t>
            </a:r>
            <a:r>
              <a:rPr lang="en-US" sz="2800" dirty="0">
                <a:latin typeface="Arial" charset="0"/>
              </a:rPr>
              <a:t>an Output Stream to an Input Stream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05400"/>
          </a:xfrm>
        </p:spPr>
        <p:txBody>
          <a:bodyPr>
            <a:normAutofit lnSpcReduction="10000"/>
          </a:bodyPr>
          <a:lstStyle/>
          <a:p>
            <a:r>
              <a:rPr lang="en-US" sz="2800">
                <a:latin typeface="Lucida Console" pitchFamily="49" charset="0"/>
                <a:cs typeface="Times New Roman" charset="0"/>
              </a:rPr>
              <a:t>tie</a:t>
            </a:r>
            <a:r>
              <a:rPr lang="en-US" sz="3200" b="1">
                <a:latin typeface="Courier New" pitchFamily="49" charset="0"/>
                <a:cs typeface="Times New Roman" charset="0"/>
              </a:rPr>
              <a:t> </a:t>
            </a:r>
            <a:r>
              <a:rPr lang="en-US" sz="3200">
                <a:cs typeface="Times New Roman" charset="0"/>
              </a:rPr>
              <a:t>member function</a:t>
            </a:r>
          </a:p>
          <a:p>
            <a:pPr lvl="1"/>
            <a:r>
              <a:rPr lang="en-US" sz="2400">
                <a:cs typeface="Times New Roman" charset="0"/>
              </a:rPr>
              <a:t>Synchronize operation of an </a:t>
            </a:r>
            <a:r>
              <a:rPr lang="en-US" sz="2200">
                <a:latin typeface="Lucida Console" pitchFamily="49" charset="0"/>
                <a:cs typeface="Times New Roman" charset="0"/>
              </a:rPr>
              <a:t>istream</a:t>
            </a:r>
            <a:r>
              <a:rPr lang="en-US" sz="2400">
                <a:cs typeface="Times New Roman" charset="0"/>
              </a:rPr>
              <a:t> and an </a:t>
            </a:r>
            <a:r>
              <a:rPr lang="en-US" sz="2200">
                <a:latin typeface="Lucida Console" pitchFamily="49" charset="0"/>
                <a:cs typeface="Times New Roman" charset="0"/>
              </a:rPr>
              <a:t>ostream</a:t>
            </a:r>
          </a:p>
          <a:p>
            <a:pPr lvl="1"/>
            <a:r>
              <a:rPr lang="en-US" sz="2400">
                <a:cs typeface="Times New Roman" charset="0"/>
              </a:rPr>
              <a:t>Outputs appear before subsequent inputs</a:t>
            </a:r>
          </a:p>
          <a:p>
            <a:pPr lvl="1"/>
            <a:r>
              <a:rPr lang="en-US" sz="2400">
                <a:cs typeface="Times New Roman" charset="0"/>
              </a:rPr>
              <a:t>Automatically done for </a:t>
            </a:r>
            <a:r>
              <a:rPr lang="en-US" sz="2200">
                <a:latin typeface="Lucida Console" pitchFamily="49" charset="0"/>
                <a:cs typeface="Times New Roman" charset="0"/>
              </a:rPr>
              <a:t>cin</a:t>
            </a:r>
            <a:r>
              <a:rPr lang="en-US" sz="2400">
                <a:cs typeface="Times New Roman" charset="0"/>
              </a:rPr>
              <a:t> and </a:t>
            </a:r>
            <a:r>
              <a:rPr lang="en-US" sz="2200">
                <a:latin typeface="Lucida Console" pitchFamily="49" charset="0"/>
                <a:cs typeface="Times New Roman" charset="0"/>
              </a:rPr>
              <a:t>cout</a:t>
            </a:r>
          </a:p>
          <a:p>
            <a:r>
              <a:rPr lang="en-US" sz="2800">
                <a:latin typeface="Lucida Console" pitchFamily="49" charset="0"/>
                <a:cs typeface="Times New Roman" charset="0"/>
              </a:rPr>
              <a:t>inputStream.tie( &amp;outputStream );</a:t>
            </a:r>
            <a:r>
              <a:rPr lang="en-US" sz="3000">
                <a:latin typeface="Lucida Console" pitchFamily="49" charset="0"/>
              </a:rPr>
              <a:t> </a:t>
            </a:r>
          </a:p>
          <a:p>
            <a:pPr lvl="1"/>
            <a:r>
              <a:rPr lang="en-US" sz="2400">
                <a:cs typeface="Times New Roman" charset="0"/>
              </a:rPr>
              <a:t>Ties </a:t>
            </a:r>
            <a:r>
              <a:rPr lang="en-US" sz="2200">
                <a:latin typeface="Lucida Console" pitchFamily="49" charset="0"/>
                <a:cs typeface="Times New Roman" charset="0"/>
              </a:rPr>
              <a:t>inputStream</a:t>
            </a:r>
            <a:r>
              <a:rPr lang="en-US" sz="2400">
                <a:cs typeface="Times New Roman" charset="0"/>
              </a:rPr>
              <a:t> to </a:t>
            </a:r>
            <a:r>
              <a:rPr lang="en-US" sz="2200">
                <a:latin typeface="Lucida Console" pitchFamily="49" charset="0"/>
                <a:cs typeface="Times New Roman" charset="0"/>
              </a:rPr>
              <a:t>outputStream</a:t>
            </a:r>
          </a:p>
          <a:p>
            <a:pPr lvl="1"/>
            <a:r>
              <a:rPr lang="en-US" sz="2200">
                <a:latin typeface="Lucida Console" pitchFamily="49" charset="0"/>
                <a:cs typeface="Times New Roman" charset="0"/>
              </a:rPr>
              <a:t>cin.tie( &amp;cout)</a:t>
            </a:r>
            <a:r>
              <a:rPr lang="en-US" sz="2400">
                <a:cs typeface="Times New Roman" charset="0"/>
              </a:rPr>
              <a:t> done automatically</a:t>
            </a:r>
          </a:p>
          <a:p>
            <a:endParaRPr lang="en-US" sz="3200" b="1">
              <a:latin typeface="Courier New" pitchFamily="49" charset="0"/>
              <a:cs typeface="Times New Roman" charset="0"/>
            </a:endParaRPr>
          </a:p>
          <a:p>
            <a:r>
              <a:rPr lang="en-US" sz="2800">
                <a:latin typeface="Lucida Console" pitchFamily="49" charset="0"/>
                <a:cs typeface="Times New Roman" charset="0"/>
              </a:rPr>
              <a:t>inputStream.tie( 0 );</a:t>
            </a:r>
            <a:endParaRPr lang="en-US" sz="2800">
              <a:latin typeface="Lucida Console" pitchFamily="49" charset="0"/>
            </a:endParaRPr>
          </a:p>
          <a:p>
            <a:pPr lvl="1"/>
            <a:r>
              <a:rPr lang="en-US" sz="2400"/>
              <a:t>Unties </a:t>
            </a:r>
            <a:r>
              <a:rPr lang="en-US" sz="2200">
                <a:latin typeface="Lucida Console" pitchFamily="49" charset="0"/>
              </a:rPr>
              <a:t>inputStream</a:t>
            </a:r>
            <a:r>
              <a:rPr lang="en-US" sz="2400"/>
              <a:t> from an output stream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6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4" name="Rectangle 64"/>
          <p:cNvSpPr>
            <a:spLocks noChangeArrowheads="1"/>
          </p:cNvSpPr>
          <p:nvPr/>
        </p:nvSpPr>
        <p:spPr bwMode="auto">
          <a:xfrm>
            <a:off x="0" y="5562600"/>
            <a:ext cx="6919913" cy="1219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Enter a sentence: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Using the read, write and </a:t>
            </a:r>
            <a:r>
              <a:rPr lang="en-US" b="1" dirty="0" err="1">
                <a:latin typeface="Courier New" pitchFamily="49" charset="0"/>
              </a:rPr>
              <a:t>gcount</a:t>
            </a:r>
            <a:r>
              <a:rPr lang="en-US" b="1" dirty="0">
                <a:latin typeface="Courier New" pitchFamily="49" charset="0"/>
              </a:rPr>
              <a:t> member functions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The sentence entered was: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Using the read, writ </a:t>
            </a:r>
          </a:p>
        </p:txBody>
      </p:sp>
      <p:graphicFrame>
        <p:nvGraphicFramePr>
          <p:cNvPr id="61512" name="Object 72"/>
          <p:cNvGraphicFramePr>
            <a:graphicFrameLocks/>
          </p:cNvGraphicFramePr>
          <p:nvPr/>
        </p:nvGraphicFramePr>
        <p:xfrm>
          <a:off x="0" y="0"/>
          <a:ext cx="6919913" cy="4876800"/>
        </p:xfrm>
        <a:graphic>
          <a:graphicData uri="http://schemas.openxmlformats.org/presentationml/2006/ole">
            <p:oleObj spid="_x0000_s77834" name="Document" r:id="rId3" imgW="6931152" imgH="5073396" progId="Word.Document.8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" y="4953000"/>
            <a:ext cx="1263487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0"/>
              </a:spcBef>
              <a:buNone/>
              <a:defRPr sz="2800" b="0">
                <a:solidFill>
                  <a:srgbClr val="0000FF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/>
              <a:t>Output</a:t>
            </a:r>
          </a:p>
        </p:txBody>
      </p:sp>
    </p:spTree>
    <p:extLst>
      <p:ext uri="{BB962C8B-B14F-4D97-AF65-F5344CB8AC3E}">
        <p14:creationId xmlns="" xmlns:p14="http://schemas.microsoft.com/office/powerpoint/2010/main" val="126398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" charset="0"/>
              </a:rPr>
              <a:t>Stream </a:t>
            </a:r>
            <a:r>
              <a:rPr lang="en-US" sz="2800" dirty="0">
                <a:latin typeface="Arial" charset="0"/>
              </a:rPr>
              <a:t>Manipulators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cs typeface="Times New Roman" charset="0"/>
              </a:rPr>
              <a:t>Stream manipulator capabilities</a:t>
            </a:r>
          </a:p>
          <a:p>
            <a:pPr lvl="1"/>
            <a:r>
              <a:rPr lang="en-US" sz="2000">
                <a:cs typeface="Times New Roman" charset="0"/>
              </a:rPr>
              <a:t>Setting field widths </a:t>
            </a:r>
          </a:p>
          <a:p>
            <a:pPr lvl="1"/>
            <a:r>
              <a:rPr lang="en-US" sz="2000">
                <a:cs typeface="Times New Roman" charset="0"/>
              </a:rPr>
              <a:t>Setting precisions </a:t>
            </a:r>
          </a:p>
          <a:p>
            <a:pPr lvl="1"/>
            <a:r>
              <a:rPr lang="en-US" sz="2000">
                <a:cs typeface="Times New Roman" charset="0"/>
              </a:rPr>
              <a:t>Setting and unsetting format flags</a:t>
            </a:r>
          </a:p>
          <a:p>
            <a:pPr lvl="1"/>
            <a:r>
              <a:rPr lang="en-US" sz="2000">
                <a:cs typeface="Times New Roman" charset="0"/>
              </a:rPr>
              <a:t>Setting the fill character in fields </a:t>
            </a:r>
          </a:p>
          <a:p>
            <a:pPr lvl="1"/>
            <a:r>
              <a:rPr lang="en-US" sz="2000">
                <a:cs typeface="Times New Roman" charset="0"/>
              </a:rPr>
              <a:t>Flushing streams </a:t>
            </a:r>
          </a:p>
          <a:p>
            <a:pPr lvl="1"/>
            <a:r>
              <a:rPr lang="en-US" sz="2000">
                <a:cs typeface="Times New Roman" charset="0"/>
              </a:rPr>
              <a:t>Inserting a newline in the output stream and flushing the stream </a:t>
            </a:r>
          </a:p>
          <a:p>
            <a:pPr lvl="1"/>
            <a:r>
              <a:rPr lang="en-US" sz="2000">
                <a:cs typeface="Times New Roman" charset="0"/>
              </a:rPr>
              <a:t>Inserting a null character in the output stream and skipping whitespace in the input stream</a:t>
            </a:r>
          </a:p>
          <a:p>
            <a:pPr lvl="1"/>
            <a:endParaRPr lang="en-US" sz="2000">
              <a:cs typeface="Times New Roman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4413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" charset="0"/>
              </a:rPr>
              <a:t>Integral </a:t>
            </a:r>
            <a:r>
              <a:rPr lang="en-US" sz="2800" dirty="0">
                <a:latin typeface="Arial" charset="0"/>
              </a:rPr>
              <a:t>Stream Base:</a:t>
            </a:r>
            <a:r>
              <a:rPr lang="en-US" sz="2800" dirty="0"/>
              <a:t> </a:t>
            </a:r>
            <a:r>
              <a:rPr lang="en-US" sz="2800" dirty="0" err="1">
                <a:latin typeface="Lucida Console" pitchFamily="49" charset="0"/>
              </a:rPr>
              <a:t>dec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Lucida Console" pitchFamily="49" charset="0"/>
              </a:rPr>
              <a:t>oct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>
                <a:latin typeface="Lucida Console" pitchFamily="49" charset="0"/>
              </a:rPr>
              <a:t>hex</a:t>
            </a:r>
            <a:r>
              <a:rPr lang="en-US" sz="2800" dirty="0">
                <a:latin typeface="Arial" charset="0"/>
              </a:rPr>
              <a:t> and </a:t>
            </a:r>
            <a:r>
              <a:rPr lang="en-US" sz="2800" dirty="0" err="1">
                <a:latin typeface="Lucida Console" pitchFamily="49" charset="0"/>
              </a:rPr>
              <a:t>setbase</a:t>
            </a:r>
            <a:endParaRPr lang="en-US" sz="2800" dirty="0">
              <a:latin typeface="Lucida Console" pitchFamily="49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257800"/>
          </a:xfrm>
        </p:spPr>
        <p:txBody>
          <a:bodyPr/>
          <a:lstStyle/>
          <a:p>
            <a:r>
              <a:rPr lang="en-US" sz="2600">
                <a:latin typeface="Lucida Console" pitchFamily="49" charset="0"/>
              </a:rPr>
              <a:t>oct</a:t>
            </a:r>
            <a:r>
              <a:rPr lang="en-US" sz="2800"/>
              <a:t>, </a:t>
            </a:r>
            <a:r>
              <a:rPr lang="en-US" sz="2600">
                <a:latin typeface="Lucida Console" pitchFamily="49" charset="0"/>
              </a:rPr>
              <a:t>hex</a:t>
            </a:r>
            <a:r>
              <a:rPr lang="en-US" sz="2800"/>
              <a:t> or </a:t>
            </a:r>
            <a:r>
              <a:rPr lang="en-US" sz="2600">
                <a:latin typeface="Lucida Console" pitchFamily="49" charset="0"/>
              </a:rPr>
              <a:t>dec</a:t>
            </a:r>
            <a:r>
              <a:rPr lang="en-US" sz="2600"/>
              <a:t>:</a:t>
            </a:r>
            <a:endParaRPr lang="en-US" sz="2600">
              <a:latin typeface="Lucida Console" pitchFamily="49" charset="0"/>
            </a:endParaRPr>
          </a:p>
          <a:p>
            <a:pPr lvl="1"/>
            <a:r>
              <a:rPr lang="en-US" sz="2000"/>
              <a:t>Change base of which integers are interpreted from the stream.</a:t>
            </a:r>
            <a:r>
              <a:rPr lang="en-US" sz="2400"/>
              <a:t> </a:t>
            </a:r>
          </a:p>
          <a:p>
            <a:pPr lvl="1">
              <a:buFontTx/>
              <a:buNone/>
            </a:pPr>
            <a:r>
              <a:rPr lang="en-US" sz="2000"/>
              <a:t>Example: </a:t>
            </a:r>
          </a:p>
          <a:p>
            <a:pPr lvl="1">
              <a:buFontTx/>
              <a:buNone/>
            </a:pPr>
            <a:r>
              <a:rPr lang="en-US" sz="1800">
                <a:latin typeface="Lucida Console" pitchFamily="49" charset="0"/>
              </a:rPr>
              <a:t>int n = 15;</a:t>
            </a:r>
          </a:p>
          <a:p>
            <a:pPr lvl="1">
              <a:buFontTx/>
              <a:buNone/>
            </a:pPr>
            <a:r>
              <a:rPr lang="en-US" sz="1800">
                <a:latin typeface="Lucida Console" pitchFamily="49" charset="0"/>
              </a:rPr>
              <a:t> cout &lt;&lt; hex &lt;&lt; n;</a:t>
            </a:r>
          </a:p>
          <a:p>
            <a:pPr lvl="1"/>
            <a:r>
              <a:rPr lang="en-US" sz="2000"/>
              <a:t>Prints </a:t>
            </a:r>
            <a:r>
              <a:rPr lang="en-US" sz="1800">
                <a:latin typeface="Lucida Console" pitchFamily="49" charset="0"/>
              </a:rPr>
              <a:t>"F"</a:t>
            </a:r>
          </a:p>
          <a:p>
            <a:r>
              <a:rPr lang="en-US" sz="2600">
                <a:latin typeface="Lucida Console" pitchFamily="49" charset="0"/>
              </a:rPr>
              <a:t>setbase</a:t>
            </a:r>
            <a:r>
              <a:rPr lang="en-US" sz="2800"/>
              <a:t>:</a:t>
            </a:r>
            <a:r>
              <a:rPr lang="en-US" sz="3200"/>
              <a:t> </a:t>
            </a:r>
          </a:p>
          <a:p>
            <a:pPr lvl="1"/>
            <a:r>
              <a:rPr lang="en-US" sz="2000"/>
              <a:t>Changes base of integer output</a:t>
            </a:r>
          </a:p>
          <a:p>
            <a:pPr lvl="1"/>
            <a:r>
              <a:rPr lang="en-US" sz="2000"/>
              <a:t>Load </a:t>
            </a:r>
            <a:r>
              <a:rPr lang="en-US" sz="1800">
                <a:latin typeface="Lucida Console" pitchFamily="49" charset="0"/>
              </a:rPr>
              <a:t>&lt;iomanip&gt;</a:t>
            </a:r>
          </a:p>
          <a:p>
            <a:pPr lvl="1"/>
            <a:r>
              <a:rPr lang="en-US" sz="2000"/>
              <a:t>Accepts an integer argument (</a:t>
            </a:r>
            <a:r>
              <a:rPr lang="en-US" sz="1800">
                <a:latin typeface="Lucida Console" pitchFamily="49" charset="0"/>
              </a:rPr>
              <a:t>10</a:t>
            </a:r>
            <a:r>
              <a:rPr lang="en-US" sz="2000"/>
              <a:t>, </a:t>
            </a:r>
            <a:r>
              <a:rPr lang="en-US" sz="1800">
                <a:latin typeface="Lucida Console" pitchFamily="49" charset="0"/>
              </a:rPr>
              <a:t>8</a:t>
            </a:r>
            <a:r>
              <a:rPr lang="en-US" sz="2000"/>
              <a:t>, or </a:t>
            </a:r>
            <a:r>
              <a:rPr lang="en-US" sz="1800">
                <a:latin typeface="Lucida Console" pitchFamily="49" charset="0"/>
              </a:rPr>
              <a:t>16</a:t>
            </a:r>
            <a:r>
              <a:rPr lang="en-US" sz="2000"/>
              <a:t>)</a:t>
            </a:r>
          </a:p>
          <a:p>
            <a:pPr lvl="1">
              <a:buFontTx/>
              <a:buNone/>
            </a:pPr>
            <a:r>
              <a:rPr lang="en-US" sz="2000" b="1">
                <a:latin typeface="Courier New" pitchFamily="49" charset="0"/>
              </a:rPr>
              <a:t>	</a:t>
            </a:r>
            <a:r>
              <a:rPr lang="en-US" sz="1800">
                <a:latin typeface="Lucida Console" pitchFamily="49" charset="0"/>
              </a:rPr>
              <a:t>cout &lt;&lt; setbase(16) &lt;&lt; n;</a:t>
            </a:r>
          </a:p>
          <a:p>
            <a:pPr lvl="1"/>
            <a:r>
              <a:rPr lang="en-US" sz="2000"/>
              <a:t>Parameterized stream manipulator - takes an argument</a:t>
            </a:r>
            <a:endParaRPr lang="en-US" sz="24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8890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565" name="Object 101"/>
          <p:cNvGraphicFramePr>
            <a:graphicFrameLocks/>
          </p:cNvGraphicFramePr>
          <p:nvPr/>
        </p:nvGraphicFramePr>
        <p:xfrm>
          <a:off x="0" y="0"/>
          <a:ext cx="6848475" cy="5487988"/>
        </p:xfrm>
        <a:graphic>
          <a:graphicData uri="http://schemas.openxmlformats.org/presentationml/2006/ole">
            <p:oleObj spid="_x0000_s78858" name="Document" r:id="rId3" imgW="6931152" imgH="5554980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04161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1163</TotalTime>
  <Words>1818</Words>
  <Application>Microsoft Office PowerPoint</Application>
  <PresentationFormat>On-screen Show (4:3)</PresentationFormat>
  <Paragraphs>441</Paragraphs>
  <Slides>54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6" baseType="lpstr">
      <vt:lpstr>Office Theme</vt:lpstr>
      <vt:lpstr>Document</vt:lpstr>
      <vt:lpstr>CSC141- Introduction to Computer Programming</vt:lpstr>
      <vt:lpstr>iostream  …… Continued</vt:lpstr>
      <vt:lpstr>istream Member Functions peek, putback and ignore</vt:lpstr>
      <vt:lpstr>Type-Safe I/O</vt:lpstr>
      <vt:lpstr>Unformatted I/O with read, gcount and write</vt:lpstr>
      <vt:lpstr>Slide 6</vt:lpstr>
      <vt:lpstr>Stream Manipulators</vt:lpstr>
      <vt:lpstr>Integral Stream Base: dec, oct, hex and setbase</vt:lpstr>
      <vt:lpstr>Slide 9</vt:lpstr>
      <vt:lpstr>Slide 10</vt:lpstr>
      <vt:lpstr>Floating-Point Precision (precision, setprecision)</vt:lpstr>
      <vt:lpstr>Slide 12</vt:lpstr>
      <vt:lpstr>Slide 13</vt:lpstr>
      <vt:lpstr>Slide 14</vt:lpstr>
      <vt:lpstr>Field Width(setw, width)</vt:lpstr>
      <vt:lpstr>Slide 16</vt:lpstr>
      <vt:lpstr>Slide 17</vt:lpstr>
      <vt:lpstr>User-Defined Manipulators</vt:lpstr>
      <vt:lpstr>Slide 19</vt:lpstr>
      <vt:lpstr>Slide 20</vt:lpstr>
      <vt:lpstr>Stream Format States</vt:lpstr>
      <vt:lpstr>Format State Flags</vt:lpstr>
      <vt:lpstr>Format State Flags</vt:lpstr>
      <vt:lpstr>Trailing Zeros and Decimal Points (ios::showpoint)</vt:lpstr>
      <vt:lpstr>Slide 25</vt:lpstr>
      <vt:lpstr>Slide 26</vt:lpstr>
      <vt:lpstr>Justification (ios::left, ios::right, ios::internal)</vt:lpstr>
      <vt:lpstr>Justification (ios::left, ios::right, ios::internal)</vt:lpstr>
      <vt:lpstr>Slide 29</vt:lpstr>
      <vt:lpstr>Slide 30</vt:lpstr>
      <vt:lpstr>Slide 31</vt:lpstr>
      <vt:lpstr>Padding (fill, setfill)</vt:lpstr>
      <vt:lpstr>Slide 33</vt:lpstr>
      <vt:lpstr>Slide 34</vt:lpstr>
      <vt:lpstr>Slide 35</vt:lpstr>
      <vt:lpstr>Integral Stream Base (ios::dec, ios::oct, ios::hex, ios::showbase)</vt:lpstr>
      <vt:lpstr>Slide 37</vt:lpstr>
      <vt:lpstr>Slide 38</vt:lpstr>
      <vt:lpstr> Floating-Point Numbers; Scientific Notation (ios::scientific, ios::fixed)</vt:lpstr>
      <vt:lpstr>Floating-Point Numbers; Scientific Notation (ios::scientific, ios::fixed)</vt:lpstr>
      <vt:lpstr>Slide 41</vt:lpstr>
      <vt:lpstr>Slide 42</vt:lpstr>
      <vt:lpstr>Uppercase/Lowercase Control (ios::uppercase)</vt:lpstr>
      <vt:lpstr>Slide 44</vt:lpstr>
      <vt:lpstr>Setting and Resetting the Format Flags (flags, setiosflags, resetiosflags) </vt:lpstr>
      <vt:lpstr>Slide 46</vt:lpstr>
      <vt:lpstr>Slide 47</vt:lpstr>
      <vt:lpstr>Slide 48</vt:lpstr>
      <vt:lpstr>Stream Error States</vt:lpstr>
      <vt:lpstr>Stream Error States</vt:lpstr>
      <vt:lpstr>Stream Error States</vt:lpstr>
      <vt:lpstr>Slide 52</vt:lpstr>
      <vt:lpstr>Slide 53</vt:lpstr>
      <vt:lpstr>Tying an Output Stream to an Input Stream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CSC141- Introduction to Computer Programming</dc:title>
  <dc:creator>Home</dc:creator>
  <cp:lastModifiedBy>NTS</cp:lastModifiedBy>
  <cp:revision>52</cp:revision>
  <dcterms:created xsi:type="dcterms:W3CDTF">2012-06-25T14:07:38Z</dcterms:created>
  <dcterms:modified xsi:type="dcterms:W3CDTF">2012-07-05T15:46:45Z</dcterms:modified>
</cp:coreProperties>
</file>