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91" r:id="rId2"/>
    <p:sldId id="413" r:id="rId3"/>
    <p:sldId id="414" r:id="rId4"/>
    <p:sldId id="415" r:id="rId5"/>
    <p:sldId id="416" r:id="rId6"/>
    <p:sldId id="417" r:id="rId7"/>
    <p:sldId id="419" r:id="rId8"/>
    <p:sldId id="420" r:id="rId9"/>
    <p:sldId id="421" r:id="rId10"/>
    <p:sldId id="422" r:id="rId11"/>
    <p:sldId id="423" r:id="rId12"/>
    <p:sldId id="424" r:id="rId13"/>
    <p:sldId id="427" r:id="rId14"/>
    <p:sldId id="428" r:id="rId15"/>
    <p:sldId id="429" r:id="rId16"/>
    <p:sldId id="434" r:id="rId17"/>
    <p:sldId id="435" r:id="rId18"/>
    <p:sldId id="438" r:id="rId19"/>
    <p:sldId id="441" r:id="rId20"/>
    <p:sldId id="443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87" r:id="rId32"/>
    <p:sldId id="388" r:id="rId33"/>
    <p:sldId id="389" r:id="rId34"/>
    <p:sldId id="390" r:id="rId35"/>
    <p:sldId id="391" r:id="rId36"/>
    <p:sldId id="392" r:id="rId37"/>
    <p:sldId id="393" r:id="rId38"/>
    <p:sldId id="394" r:id="rId39"/>
    <p:sldId id="395" r:id="rId40"/>
    <p:sldId id="396" r:id="rId41"/>
    <p:sldId id="397" r:id="rId42"/>
    <p:sldId id="399" r:id="rId43"/>
    <p:sldId id="400" r:id="rId44"/>
    <p:sldId id="402" r:id="rId45"/>
    <p:sldId id="408" r:id="rId46"/>
    <p:sldId id="409" r:id="rId47"/>
    <p:sldId id="410" r:id="rId48"/>
    <p:sldId id="411" r:id="rId49"/>
    <p:sldId id="41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3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0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03BD6-428E-4AEE-927A-B6C2B4DD8DD1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B2CC-991A-4C09-8CC4-495C38119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29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25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6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04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1403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722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615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2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9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0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6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1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08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3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hyperlink" Target="http://www.deitel.com/Books/C/CHowtoProgram7e/tabid/3635/Default.asp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381000"/>
            <a:ext cx="7566992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CSC141- Introduction to Computer Programming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9552" y="1988841"/>
            <a:ext cx="828092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endParaRPr lang="en-US" sz="32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Lecture Slides: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 How to Program by Paul </a:t>
            </a:r>
            <a:r>
              <a:rPr lang="en-US" sz="2000" dirty="0" err="1">
                <a:solidFill>
                  <a:srgbClr val="0000FF"/>
                </a:solidFill>
              </a:rPr>
              <a:t>Deital</a:t>
            </a:r>
            <a:r>
              <a:rPr lang="en-US" sz="2000" dirty="0">
                <a:solidFill>
                  <a:srgbClr val="0000FF"/>
                </a:solidFill>
              </a:rPr>
              <a:t> &amp; Harvey </a:t>
            </a:r>
            <a:r>
              <a:rPr lang="en-US" sz="2000" dirty="0" err="1">
                <a:solidFill>
                  <a:srgbClr val="0000FF"/>
                </a:solidFill>
              </a:rPr>
              <a:t>Deital</a:t>
            </a:r>
            <a:r>
              <a:rPr lang="en-US" sz="2000" dirty="0">
                <a:solidFill>
                  <a:srgbClr val="0000FF"/>
                </a:solidFill>
              </a:rPr>
              <a:t> 6Ed.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b="1" u="sng" dirty="0">
                <a:hlinkClick r:id="rId4"/>
              </a:rPr>
              <a:t>http://www.deitel.com/Books/C/CHowtoProgram7e/tabid/3635/Default.aspx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www.cis.upenn.edu</a:t>
            </a:r>
            <a:r>
              <a:rPr lang="en-US" sz="1800" dirty="0">
                <a:solidFill>
                  <a:srgbClr val="0000FF"/>
                </a:solidFill>
              </a:rPr>
              <a:t>/~</a:t>
            </a:r>
            <a:r>
              <a:rPr lang="en-US" sz="1800" dirty="0" err="1">
                <a:solidFill>
                  <a:srgbClr val="0000FF"/>
                </a:solidFill>
              </a:rPr>
              <a:t>matuszek</a:t>
            </a:r>
            <a:r>
              <a:rPr lang="en-US" sz="1800" dirty="0">
                <a:solidFill>
                  <a:srgbClr val="0000FF"/>
                </a:solidFill>
              </a:rPr>
              <a:t>/cit591-2003/.../38-</a:t>
            </a:r>
            <a:r>
              <a:rPr lang="en-US" sz="1800" b="1" dirty="0">
                <a:solidFill>
                  <a:srgbClr val="0000FF"/>
                </a:solidFill>
              </a:rPr>
              <a:t>object</a:t>
            </a:r>
            <a:r>
              <a:rPr lang="en-US" sz="1800" dirty="0">
                <a:solidFill>
                  <a:srgbClr val="0000FF"/>
                </a:solidFill>
              </a:rPr>
              <a:t>-concepts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Header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Files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524000" y="1143000"/>
          <a:ext cx="5929313" cy="4452938"/>
        </p:xfrm>
        <a:graphic>
          <a:graphicData uri="http://schemas.openxmlformats.org/presentationml/2006/ole">
            <p:oleObj spid="_x0000_s2053" name="Document" r:id="rId3" imgW="6153912" imgH="4625340" progId="Word.Document.8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E1C33-1C56-41AF-BAE8-D4AB9D89F9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3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Header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Files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428750" y="1350963"/>
          <a:ext cx="6010275" cy="4003675"/>
        </p:xfrm>
        <a:graphic>
          <a:graphicData uri="http://schemas.openxmlformats.org/presentationml/2006/ole">
            <p:oleObj spid="_x0000_s3077" name="Document" r:id="rId3" imgW="6106668" imgH="4064508" progId="Word.Document.8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E1C33-1C56-41AF-BAE8-D4AB9D89F93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6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397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Inline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Functions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562600"/>
          </a:xfrm>
        </p:spPr>
        <p:txBody>
          <a:bodyPr>
            <a:normAutofit/>
          </a:bodyPr>
          <a:lstStyle/>
          <a:p>
            <a:r>
              <a:rPr lang="en-US" dirty="0"/>
              <a:t>Function calls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Cause execution-time overhead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Qualifier </a:t>
            </a:r>
            <a:r>
              <a:rPr lang="en-US" sz="2000" dirty="0">
                <a:latin typeface="Lucida Console" pitchFamily="49" charset="0"/>
              </a:rPr>
              <a:t>inline</a:t>
            </a:r>
            <a:r>
              <a:rPr lang="en-US" sz="2000" dirty="0"/>
              <a:t> before function return type "advises" a function to be </a:t>
            </a:r>
            <a:r>
              <a:rPr lang="en-US" sz="2000" dirty="0" err="1"/>
              <a:t>inlined</a:t>
            </a:r>
            <a:endParaRPr lang="en-US" sz="2000" dirty="0"/>
          </a:p>
          <a:p>
            <a:pPr lvl="2"/>
            <a:r>
              <a:rPr lang="en-US" sz="2000" dirty="0"/>
              <a:t>Puts copy of function's code in place of function call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Speeds up performance but increases file size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Compiler can ignore the </a:t>
            </a:r>
            <a:r>
              <a:rPr lang="en-US" sz="2000" dirty="0">
                <a:latin typeface="Lucida Console" pitchFamily="49" charset="0"/>
              </a:rPr>
              <a:t>inline</a:t>
            </a:r>
            <a:r>
              <a:rPr lang="en-US" sz="2000" dirty="0"/>
              <a:t> qualifier</a:t>
            </a:r>
          </a:p>
          <a:p>
            <a:pPr lvl="2"/>
            <a:r>
              <a:rPr lang="en-US" sz="2000" dirty="0"/>
              <a:t>Ignores all but the smallest functions</a:t>
            </a:r>
          </a:p>
          <a:p>
            <a:pPr lvl="1">
              <a:buFontTx/>
              <a:buNone/>
            </a:pPr>
            <a:r>
              <a:rPr lang="en-US" sz="2000" dirty="0">
                <a:latin typeface="Lucida Console" pitchFamily="49" charset="0"/>
                <a:cs typeface="Times New Roman" charset="0"/>
              </a:rPr>
              <a:t>inline double cube( </a:t>
            </a:r>
            <a:r>
              <a:rPr lang="en-US" sz="2000" dirty="0" err="1">
                <a:latin typeface="Lucida Console" pitchFamily="49" charset="0"/>
                <a:cs typeface="Times New Roman" charset="0"/>
              </a:rPr>
              <a:t>const</a:t>
            </a:r>
            <a:r>
              <a:rPr lang="en-US" sz="2000" dirty="0">
                <a:latin typeface="Lucida Console" pitchFamily="49" charset="0"/>
                <a:cs typeface="Times New Roman" charset="0"/>
              </a:rPr>
              <a:t> double s ) </a:t>
            </a:r>
          </a:p>
          <a:p>
            <a:pPr lvl="1">
              <a:buFontTx/>
              <a:buNone/>
            </a:pPr>
            <a:r>
              <a:rPr lang="en-US" sz="2000" dirty="0">
                <a:latin typeface="Lucida Console" pitchFamily="49" charset="0"/>
                <a:cs typeface="Times New Roman" charset="0"/>
              </a:rPr>
              <a:t>	 { return s * s * s; }</a:t>
            </a:r>
            <a:endParaRPr lang="en-US" sz="2000" dirty="0"/>
          </a:p>
          <a:p>
            <a:r>
              <a:rPr lang="en-US" dirty="0"/>
              <a:t>Using statements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By writing </a:t>
            </a:r>
            <a:r>
              <a:rPr lang="en-US" sz="2000" dirty="0">
                <a:latin typeface="Lucida Console" pitchFamily="49" charset="0"/>
              </a:rPr>
              <a:t>using </a:t>
            </a: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cout</a:t>
            </a:r>
            <a:r>
              <a:rPr lang="en-US" sz="2000" dirty="0">
                <a:latin typeface="Lucida Console" pitchFamily="49" charset="0"/>
              </a:rPr>
              <a:t>;</a:t>
            </a:r>
            <a:r>
              <a:rPr lang="en-US" sz="2000" dirty="0"/>
              <a:t> we can write </a:t>
            </a:r>
            <a:r>
              <a:rPr lang="en-US" sz="2000" dirty="0" err="1">
                <a:latin typeface="Lucida Console" pitchFamily="49" charset="0"/>
              </a:rPr>
              <a:t>cout</a:t>
            </a:r>
            <a:r>
              <a:rPr lang="en-US" sz="2000" dirty="0"/>
              <a:t> instead of </a:t>
            </a: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cout</a:t>
            </a:r>
            <a:r>
              <a:rPr lang="en-US" sz="2000" b="1" dirty="0">
                <a:latin typeface="Lucida Console" pitchFamily="49" charset="0"/>
              </a:rPr>
              <a:t> </a:t>
            </a:r>
            <a:r>
              <a:rPr lang="en-US" sz="2000" dirty="0"/>
              <a:t>in the program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Same applies for </a:t>
            </a: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cin</a:t>
            </a:r>
            <a:r>
              <a:rPr lang="en-US" sz="2000" dirty="0"/>
              <a:t> and </a:t>
            </a: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endl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9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3133760"/>
              </p:ext>
            </p:extLst>
          </p:nvPr>
        </p:nvGraphicFramePr>
        <p:xfrm>
          <a:off x="685800" y="1371600"/>
          <a:ext cx="7405688" cy="4191000"/>
        </p:xfrm>
        <a:graphic>
          <a:graphicData uri="http://schemas.openxmlformats.org/presentationml/2006/ole">
            <p:oleObj spid="_x0000_s4101" name="Document" r:id="rId3" imgW="7491984" imgH="4244340" progId="Word.Document.8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9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References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and Reference Parameters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Call by value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Copy of data passed to function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Changes to copy do not change original</a:t>
            </a:r>
          </a:p>
          <a:p>
            <a:pPr>
              <a:lnSpc>
                <a:spcPct val="90000"/>
              </a:lnSpc>
            </a:pPr>
            <a:r>
              <a:rPr lang="en-US" dirty="0"/>
              <a:t>Call by reference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Function can directly access data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Changes affect original</a:t>
            </a:r>
          </a:p>
          <a:p>
            <a:pPr>
              <a:lnSpc>
                <a:spcPct val="90000"/>
              </a:lnSpc>
            </a:pPr>
            <a:r>
              <a:rPr lang="en-US" dirty="0"/>
              <a:t>Reference parameter alias for argument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Use </a:t>
            </a:r>
            <a:r>
              <a:rPr lang="en-US" sz="2000" dirty="0">
                <a:latin typeface="Lucida Console" pitchFamily="49" charset="0"/>
              </a:rPr>
              <a:t>&amp;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Lucida Console" pitchFamily="49" charset="0"/>
              </a:rPr>
              <a:t>void change(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&amp;variable)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Lucida Console" pitchFamily="49" charset="0"/>
              </a:rPr>
              <a:t>	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Lucida Console" pitchFamily="49" charset="0"/>
              </a:rPr>
              <a:t>		variable += 3;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Lucida Console" pitchFamily="49" charset="0"/>
              </a:rPr>
              <a:t>	}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Adds 3 to the original variable input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y = &amp;x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Changing </a:t>
            </a:r>
            <a:r>
              <a:rPr lang="en-US" sz="2000" dirty="0">
                <a:latin typeface="Lucida Console" pitchFamily="49" charset="0"/>
              </a:rPr>
              <a:t>y</a:t>
            </a:r>
            <a:r>
              <a:rPr lang="en-US" sz="2000" dirty="0"/>
              <a:t> changes </a:t>
            </a:r>
            <a:r>
              <a:rPr lang="en-US" sz="2000" dirty="0">
                <a:latin typeface="Lucida Console" pitchFamily="49" charset="0"/>
              </a:rPr>
              <a:t>x</a:t>
            </a:r>
            <a:r>
              <a:rPr lang="en-US" sz="2000" dirty="0"/>
              <a:t> as well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8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References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and Reference Parameters (II)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Dangling references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Make sure to assign references to variables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If a function returns a reference to a variable, make sure the variable is </a:t>
            </a:r>
            <a:r>
              <a:rPr lang="en-US" sz="2400" dirty="0">
                <a:latin typeface="Lucida Console" pitchFamily="49" charset="0"/>
              </a:rPr>
              <a:t>static</a:t>
            </a:r>
          </a:p>
          <a:p>
            <a:pPr lvl="2"/>
            <a:r>
              <a:rPr lang="en-US" dirty="0"/>
              <a:t>Otherwise, it is automatic and destroyed after function ends</a:t>
            </a:r>
          </a:p>
          <a:p>
            <a:r>
              <a:rPr lang="en-US" sz="2400" dirty="0"/>
              <a:t>Multiple references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Like pointers, each reference needs an </a:t>
            </a:r>
            <a:r>
              <a:rPr lang="en-US" sz="2400" dirty="0">
                <a:latin typeface="Lucida Console" pitchFamily="49" charset="0"/>
              </a:rPr>
              <a:t>&amp;</a:t>
            </a:r>
          </a:p>
          <a:p>
            <a:pPr marL="457200" lvl="1" indent="0">
              <a:buNone/>
            </a:pPr>
            <a:r>
              <a:rPr lang="en-US" sz="2400" b="1" dirty="0">
                <a:latin typeface="Lucida Console" pitchFamily="49" charset="0"/>
              </a:rPr>
              <a:t>	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&amp;a, &amp;b, &amp;c;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6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Default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Arguments and Empty Parameter Lists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function parameter omitted, gets default value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Can be constants, global variables, or function calls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If not enough parameters specified, rightmost go to their defaults</a:t>
            </a:r>
          </a:p>
          <a:p>
            <a:endParaRPr lang="en-US" sz="2400" dirty="0"/>
          </a:p>
          <a:p>
            <a:r>
              <a:rPr lang="en-US" sz="2400" dirty="0"/>
              <a:t>Set defaults in function prototype</a:t>
            </a:r>
          </a:p>
          <a:p>
            <a:pPr lvl="1">
              <a:buFontTx/>
              <a:buNone/>
            </a:pP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err="1">
                <a:latin typeface="Lucida Console" pitchFamily="49" charset="0"/>
              </a:rPr>
              <a:t>myFunction</a:t>
            </a:r>
            <a:r>
              <a:rPr lang="en-US" sz="2400" dirty="0">
                <a:latin typeface="Lucida Console" pitchFamily="49" charset="0"/>
              </a:rPr>
              <a:t>(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x = 1,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y = 2,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z = 3 );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5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Default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Arguments and Empty Parameter Lists (II)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Empty parameter lists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In C, empty parameter list means function takes any argument</a:t>
            </a:r>
          </a:p>
          <a:p>
            <a:pPr lvl="2"/>
            <a:r>
              <a:rPr lang="en-US" dirty="0"/>
              <a:t>In C++ it means function takes no arguments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To declare that a function takes no parameters:</a:t>
            </a:r>
          </a:p>
          <a:p>
            <a:pPr lvl="2"/>
            <a:r>
              <a:rPr lang="en-US" dirty="0"/>
              <a:t>Write </a:t>
            </a:r>
            <a:r>
              <a:rPr lang="en-US" dirty="0">
                <a:latin typeface="Lucida Console" pitchFamily="49" charset="0"/>
              </a:rPr>
              <a:t>void</a:t>
            </a:r>
            <a:r>
              <a:rPr lang="en-US" dirty="0"/>
              <a:t> or nothing in parentheses</a:t>
            </a:r>
          </a:p>
          <a:p>
            <a:pPr lvl="2"/>
            <a:r>
              <a:rPr lang="en-US" dirty="0"/>
              <a:t>Prototypes:</a:t>
            </a:r>
            <a:endParaRPr lang="en-US" b="1" dirty="0">
              <a:latin typeface="Lucida Console" pitchFamily="49" charset="0"/>
            </a:endParaRPr>
          </a:p>
          <a:p>
            <a:pPr lvl="1">
              <a:buFontTx/>
              <a:buNone/>
            </a:pPr>
            <a:r>
              <a:rPr lang="en-US" sz="2400" b="1" dirty="0">
                <a:latin typeface="Lucida Console" pitchFamily="49" charset="0"/>
              </a:rPr>
              <a:t>	</a:t>
            </a:r>
            <a:r>
              <a:rPr lang="en-US" sz="2400" dirty="0">
                <a:latin typeface="Lucida Console" pitchFamily="49" charset="0"/>
              </a:rPr>
              <a:t>void print1( void );</a:t>
            </a:r>
          </a:p>
          <a:p>
            <a:pPr lvl="1">
              <a:buFontTx/>
              <a:buNone/>
            </a:pPr>
            <a:r>
              <a:rPr lang="en-US" sz="2400" dirty="0">
                <a:latin typeface="Lucida Console" pitchFamily="49" charset="0"/>
              </a:rPr>
              <a:t>	void print2();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2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Unary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Scope Resolution Operator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/>
              <a:t>Unary scope resolution operator (</a:t>
            </a:r>
            <a:r>
              <a:rPr lang="en-US" sz="2600" dirty="0">
                <a:latin typeface="Lucida Console" pitchFamily="49" charset="0"/>
              </a:rPr>
              <a:t>::</a:t>
            </a:r>
            <a:r>
              <a:rPr lang="en-US" sz="2600" dirty="0"/>
              <a:t>)  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/>
              <a:t>Access global variables if a local variable has same name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/>
              <a:t>Instead of </a:t>
            </a:r>
            <a:r>
              <a:rPr lang="en-US" sz="2600" dirty="0">
                <a:latin typeface="Lucida Console" pitchFamily="49" charset="0"/>
              </a:rPr>
              <a:t>variable</a:t>
            </a:r>
            <a:r>
              <a:rPr lang="en-US" sz="2600" dirty="0"/>
              <a:t> use </a:t>
            </a:r>
            <a:r>
              <a:rPr lang="en-US" sz="2600" dirty="0">
                <a:latin typeface="Lucida Console" pitchFamily="49" charset="0"/>
              </a:rPr>
              <a:t>::variable</a:t>
            </a:r>
          </a:p>
          <a:p>
            <a:r>
              <a:rPr lang="en-US" sz="2600" dirty="0" err="1">
                <a:latin typeface="Lucida Console" pitchFamily="49" charset="0"/>
              </a:rPr>
              <a:t>static_cast</a:t>
            </a:r>
            <a:r>
              <a:rPr lang="en-US" sz="2600" dirty="0">
                <a:latin typeface="Lucida Console" pitchFamily="49" charset="0"/>
              </a:rPr>
              <a:t>&lt;</a:t>
            </a:r>
            <a:r>
              <a:rPr lang="en-US" sz="2600" dirty="0" err="1">
                <a:latin typeface="Lucida Console" pitchFamily="49" charset="0"/>
              </a:rPr>
              <a:t>newType</a:t>
            </a:r>
            <a:r>
              <a:rPr lang="en-US" sz="2600" dirty="0">
                <a:latin typeface="Lucida Console" pitchFamily="49" charset="0"/>
              </a:rPr>
              <a:t>&gt; (variable)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/>
              <a:t>Creates a copy of variable of type </a:t>
            </a:r>
            <a:r>
              <a:rPr lang="en-US" sz="2600" dirty="0" err="1"/>
              <a:t>newType</a:t>
            </a:r>
            <a:endParaRPr lang="en-US" sz="2600" dirty="0"/>
          </a:p>
          <a:p>
            <a:pPr lvl="1">
              <a:buFont typeface="Arial" pitchFamily="34" charset="0"/>
              <a:buChar char="•"/>
            </a:pPr>
            <a:r>
              <a:rPr lang="en-US" sz="2600" dirty="0"/>
              <a:t>Convert </a:t>
            </a:r>
            <a:r>
              <a:rPr lang="en-US" sz="2600" dirty="0" err="1"/>
              <a:t>ints</a:t>
            </a:r>
            <a:r>
              <a:rPr lang="en-US" sz="2600" dirty="0"/>
              <a:t> to floats, etc.</a:t>
            </a:r>
          </a:p>
          <a:p>
            <a:r>
              <a:rPr lang="en-US" sz="2600" dirty="0"/>
              <a:t>Stream manipulators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/>
              <a:t>Can change how output is formatted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err="1">
                <a:latin typeface="Lucida Console" pitchFamily="49" charset="0"/>
              </a:rPr>
              <a:t>setprecision</a:t>
            </a:r>
            <a:r>
              <a:rPr lang="en-US" sz="2600" b="1" dirty="0">
                <a:latin typeface="Lucida Console" pitchFamily="49" charset="0"/>
              </a:rPr>
              <a:t> </a:t>
            </a:r>
            <a:r>
              <a:rPr lang="en-US" sz="2600" dirty="0"/>
              <a:t>- set precision for </a:t>
            </a:r>
            <a:r>
              <a:rPr lang="en-US" sz="2600" dirty="0">
                <a:latin typeface="Lucida Console" pitchFamily="49" charset="0"/>
              </a:rPr>
              <a:t>float</a:t>
            </a:r>
            <a:r>
              <a:rPr lang="en-US" sz="2600" dirty="0"/>
              <a:t>s (default 6 digits)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err="1">
                <a:latin typeface="Lucida Console" pitchFamily="49" charset="0"/>
              </a:rPr>
              <a:t>setiosflags</a:t>
            </a:r>
            <a:r>
              <a:rPr lang="en-US" sz="2600" b="1" dirty="0">
                <a:latin typeface="Lucida Console" pitchFamily="49" charset="0"/>
              </a:rPr>
              <a:t> </a:t>
            </a:r>
            <a:r>
              <a:rPr lang="en-US" sz="2600" dirty="0"/>
              <a:t>- formats output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err="1">
                <a:latin typeface="Lucida Console" pitchFamily="49" charset="0"/>
              </a:rPr>
              <a:t>setwidth</a:t>
            </a:r>
            <a:r>
              <a:rPr lang="en-US" sz="2600" dirty="0"/>
              <a:t> - set field width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/>
              <a:t>Discussed in depth in Chapter 21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5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Function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Overloading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/>
              <a:t>Function overloading: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Functions with same name and different parameters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Overloaded functions should perform similar tasks </a:t>
            </a:r>
          </a:p>
          <a:p>
            <a:pPr lvl="2"/>
            <a:r>
              <a:rPr lang="en-US" dirty="0"/>
              <a:t>Function to square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and function to square </a:t>
            </a:r>
            <a:r>
              <a:rPr lang="en-US" dirty="0">
                <a:latin typeface="Lucida Console" pitchFamily="49" charset="0"/>
              </a:rPr>
              <a:t>float</a:t>
            </a:r>
            <a:r>
              <a:rPr lang="en-US" dirty="0"/>
              <a:t>s</a:t>
            </a:r>
          </a:p>
          <a:p>
            <a:pPr lvl="1">
              <a:buFontTx/>
              <a:buNone/>
            </a:pPr>
            <a:r>
              <a:rPr lang="en-US" sz="2400" dirty="0"/>
              <a:t>	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square(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x) {return x * x;}</a:t>
            </a:r>
          </a:p>
          <a:p>
            <a:pPr lvl="1">
              <a:buFontTx/>
              <a:buNone/>
            </a:pPr>
            <a:r>
              <a:rPr lang="en-US" sz="2400" dirty="0">
                <a:latin typeface="Lucida Console" pitchFamily="49" charset="0"/>
              </a:rPr>
              <a:t>	float square(float x) { return x * x; }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Program chooses function by signature </a:t>
            </a:r>
          </a:p>
          <a:p>
            <a:pPr lvl="2"/>
            <a:r>
              <a:rPr lang="en-US" dirty="0"/>
              <a:t>Signature determined by function name and parameter types</a:t>
            </a:r>
          </a:p>
          <a:p>
            <a:pPr lvl="2"/>
            <a:r>
              <a:rPr lang="en-US" dirty="0"/>
              <a:t>Type safe linkage - ensures proper overloaded function called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8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05000"/>
            <a:ext cx="7391400" cy="13716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kern="1200" dirty="0" smtClean="0">
                <a:solidFill>
                  <a:srgbClr val="0000FF"/>
                </a:solidFill>
                <a:latin typeface="Arial" charset="0"/>
              </a:rPr>
              <a:t>Difference between;</a:t>
            </a:r>
            <a:br>
              <a:rPr lang="en-US" kern="1200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kern="1200" dirty="0" smtClean="0">
                <a:solidFill>
                  <a:srgbClr val="0000FF"/>
                </a:solidFill>
                <a:latin typeface="Arial" charset="0"/>
              </a:rPr>
              <a:t> Programming in C and C++</a:t>
            </a:r>
            <a:endParaRPr lang="en-US" kern="1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>
                <a:solidFill>
                  <a:srgbClr val="292934"/>
                </a:solidFill>
              </a:rPr>
              <a:pPr/>
              <a:t>2</a:t>
            </a:fld>
            <a:endParaRPr lang="en-US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8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Function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Templates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Function templates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Compact way to make overloaded functions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Keyword </a:t>
            </a:r>
            <a:r>
              <a:rPr lang="en-US" sz="2000" dirty="0">
                <a:latin typeface="Lucida Console" pitchFamily="49" charset="0"/>
              </a:rPr>
              <a:t>template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Keyword </a:t>
            </a:r>
            <a:r>
              <a:rPr lang="en-US" sz="2000" dirty="0">
                <a:latin typeface="Lucida Console" pitchFamily="49" charset="0"/>
              </a:rPr>
              <a:t>class</a:t>
            </a:r>
            <a:r>
              <a:rPr lang="en-US" sz="2000" dirty="0"/>
              <a:t> or </a:t>
            </a:r>
            <a:r>
              <a:rPr lang="en-US" sz="2000" dirty="0" err="1">
                <a:latin typeface="Lucida Console" pitchFamily="49" charset="0"/>
              </a:rPr>
              <a:t>typename</a:t>
            </a:r>
            <a:r>
              <a:rPr lang="en-US" sz="2000" dirty="0"/>
              <a:t> before every formal type parameter (built in or user defined)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template &lt; class T &gt;  //or template&lt; </a:t>
            </a:r>
            <a:r>
              <a:rPr lang="en-US" sz="2000" dirty="0" err="1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typename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 T &gt;</a:t>
            </a:r>
            <a:b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</a:b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 square( T value1)</a:t>
            </a:r>
            <a:b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</a:b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</a:b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   return value1 * value1;</a:t>
            </a:r>
            <a:b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</a:b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}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latin typeface="Lucida Console" pitchFamily="49" charset="0"/>
              </a:rPr>
              <a:t>T</a:t>
            </a:r>
            <a:r>
              <a:rPr lang="en-US" sz="2000" dirty="0"/>
              <a:t> replaced by type parameter in function call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x;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y = square(x);</a:t>
            </a:r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/>
              <a:t> parameter, all </a:t>
            </a:r>
            <a:r>
              <a:rPr lang="en-US" dirty="0">
                <a:latin typeface="Lucida Console" pitchFamily="49" charset="0"/>
              </a:rPr>
              <a:t>T</a:t>
            </a:r>
            <a:r>
              <a:rPr lang="en-US" dirty="0"/>
              <a:t>'s become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</a:t>
            </a:r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Can use </a:t>
            </a:r>
            <a:r>
              <a:rPr lang="en-US" dirty="0">
                <a:latin typeface="Lucida Console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latin typeface="Lucida Console" pitchFamily="49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Lucida Console" pitchFamily="49" charset="0"/>
              </a:rPr>
              <a:t>long</a:t>
            </a:r>
            <a:r>
              <a:rPr lang="en-US" dirty="0"/>
              <a:t>...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5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Object-Oriented Concepts</a:t>
            </a:r>
          </a:p>
        </p:txBody>
      </p:sp>
    </p:spTree>
    <p:extLst>
      <p:ext uri="{BB962C8B-B14F-4D97-AF65-F5344CB8AC3E}">
        <p14:creationId xmlns:p14="http://schemas.microsoft.com/office/powerpoint/2010/main" xmlns="" val="22836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C2405-1F50-4E5B-B55A-5AE72B77A810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Concept: An object has behaviors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In old style programming, you had: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data, which was completely passive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functions, which could manipulate any data</a:t>
            </a:r>
          </a:p>
          <a:p>
            <a:r>
              <a:rPr lang="en-US" sz="2400" dirty="0"/>
              <a:t>An </a:t>
            </a:r>
            <a:r>
              <a:rPr lang="en-US" sz="2400" dirty="0">
                <a:solidFill>
                  <a:srgbClr val="0000FF"/>
                </a:solidFill>
              </a:rPr>
              <a:t>object</a:t>
            </a:r>
            <a:r>
              <a:rPr lang="en-US" sz="2400" dirty="0"/>
              <a:t> contains both data and </a:t>
            </a:r>
            <a:r>
              <a:rPr lang="en-US" sz="2400" dirty="0">
                <a:solidFill>
                  <a:srgbClr val="0000FF"/>
                </a:solidFill>
              </a:rPr>
              <a:t>methods</a:t>
            </a:r>
            <a:r>
              <a:rPr lang="en-US" sz="2400" dirty="0"/>
              <a:t> that manipulate that data</a:t>
            </a:r>
            <a:endParaRPr lang="en-US" dirty="0"/>
          </a:p>
          <a:p>
            <a:pPr lvl="1" algn="just">
              <a:buFont typeface="Arial" pitchFamily="34" charset="0"/>
              <a:buChar char="•"/>
            </a:pPr>
            <a:r>
              <a:rPr lang="en-US" sz="2400" dirty="0"/>
              <a:t>An object is </a:t>
            </a:r>
            <a:r>
              <a:rPr lang="en-US" sz="2400" i="1" dirty="0"/>
              <a:t>active,</a:t>
            </a:r>
            <a:r>
              <a:rPr lang="en-US" sz="2400" dirty="0"/>
              <a:t> not passive; it </a:t>
            </a:r>
            <a:r>
              <a:rPr lang="en-US" sz="2400" i="1" dirty="0"/>
              <a:t>does</a:t>
            </a:r>
            <a:r>
              <a:rPr lang="en-US" sz="2400" dirty="0"/>
              <a:t> things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dirty="0"/>
              <a:t>An object is </a:t>
            </a:r>
            <a:r>
              <a:rPr lang="en-US" sz="2400" i="1" dirty="0"/>
              <a:t>responsible</a:t>
            </a:r>
            <a:r>
              <a:rPr lang="en-US" sz="2400" dirty="0"/>
              <a:t> for its own data</a:t>
            </a:r>
          </a:p>
          <a:p>
            <a:pPr marL="914400" lvl="2" indent="0" algn="just">
              <a:buNone/>
            </a:pPr>
            <a:r>
              <a:rPr lang="en-US" dirty="0" smtClean="0"/>
              <a:t>But can </a:t>
            </a:r>
            <a:r>
              <a:rPr lang="en-US" i="1" dirty="0"/>
              <a:t>expose</a:t>
            </a:r>
            <a:r>
              <a:rPr lang="en-US" dirty="0"/>
              <a:t> that data to other objects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92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2F2AE-415A-46C3-A854-F9BE4B263245}" type="slidenum">
              <a:rPr lang="en-US"/>
              <a:pPr/>
              <a:t>23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Concept: An object has state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r>
              <a:rPr lang="en-US" sz="2400" dirty="0"/>
              <a:t>An object contains both </a:t>
            </a:r>
            <a:r>
              <a:rPr lang="en-US" sz="2400" dirty="0">
                <a:solidFill>
                  <a:srgbClr val="0000FF"/>
                </a:solidFill>
              </a:rPr>
              <a:t>data</a:t>
            </a:r>
            <a:r>
              <a:rPr lang="en-US" sz="2400" dirty="0"/>
              <a:t> and methods that manipulate that data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data represent the </a:t>
            </a:r>
            <a:r>
              <a:rPr lang="en-US" sz="2400" dirty="0">
                <a:solidFill>
                  <a:srgbClr val="0000FF"/>
                </a:solidFill>
              </a:rPr>
              <a:t>state</a:t>
            </a:r>
            <a:r>
              <a:rPr lang="en-US" sz="2400" dirty="0"/>
              <a:t> of the object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Data can also describe the relationships between this object and other objects</a:t>
            </a:r>
          </a:p>
          <a:p>
            <a:endParaRPr lang="en-US" sz="2400" dirty="0" smtClean="0"/>
          </a:p>
          <a:p>
            <a:r>
              <a:rPr lang="en-US" sz="2400" dirty="0" smtClean="0"/>
              <a:t>Example</a:t>
            </a:r>
            <a:r>
              <a:rPr lang="en-US" sz="2400" dirty="0"/>
              <a:t>: A </a:t>
            </a:r>
            <a:r>
              <a:rPr lang="en-US" sz="2400" dirty="0" err="1">
                <a:solidFill>
                  <a:srgbClr val="0000FF"/>
                </a:solidFill>
                <a:latin typeface="Trebuchet MS" pitchFamily="34" charset="0"/>
              </a:rPr>
              <a:t>CheckingAccount</a:t>
            </a:r>
            <a:r>
              <a:rPr lang="en-US" sz="2400" dirty="0"/>
              <a:t> might have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  <a:latin typeface="Trebuchet MS" pitchFamily="34" charset="0"/>
              </a:rPr>
              <a:t>balance</a:t>
            </a:r>
            <a:r>
              <a:rPr lang="en-US" dirty="0"/>
              <a:t> (the internal state of the account)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An </a:t>
            </a:r>
            <a:r>
              <a:rPr lang="en-US" dirty="0">
                <a:solidFill>
                  <a:srgbClr val="0000FF"/>
                </a:solidFill>
                <a:latin typeface="Trebuchet MS" pitchFamily="34" charset="0"/>
              </a:rPr>
              <a:t>owner</a:t>
            </a:r>
            <a:r>
              <a:rPr lang="en-US" dirty="0"/>
              <a:t> (some object representing a person)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37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B0D86-FB96-45CE-B5EE-6246F638D813}" type="slidenum">
              <a:rPr lang="en-US"/>
              <a:pPr/>
              <a:t>24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 “Rabbit” object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You could (in a game, for example) create an object representing a rabbit</a:t>
            </a:r>
          </a:p>
          <a:p>
            <a:r>
              <a:rPr lang="en-US" sz="2400" dirty="0"/>
              <a:t>It would have </a:t>
            </a:r>
            <a:r>
              <a:rPr lang="en-US" sz="2400" dirty="0">
                <a:solidFill>
                  <a:srgbClr val="0000FF"/>
                </a:solidFill>
              </a:rPr>
              <a:t>data: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hungry it 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frightened it 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Where it is</a:t>
            </a:r>
          </a:p>
          <a:p>
            <a:r>
              <a:rPr lang="en-US" sz="2400" dirty="0"/>
              <a:t>And </a:t>
            </a:r>
            <a:r>
              <a:rPr lang="en-US" sz="2400" dirty="0">
                <a:solidFill>
                  <a:srgbClr val="0000FF"/>
                </a:solidFill>
              </a:rPr>
              <a:t>methods: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eat, hide, run, dig </a:t>
            </a:r>
          </a:p>
        </p:txBody>
      </p:sp>
      <p:pic>
        <p:nvPicPr>
          <p:cNvPr id="52229" name="Picture 5" descr="C:\Teaching\CIT591\bugs-bun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7300" y="2438400"/>
            <a:ext cx="20193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396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4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CCB63-EBB5-4185-8E3B-5D54FCE76798}" type="slidenum">
              <a:rPr lang="en-US"/>
              <a:pPr/>
              <a:t>25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616825" cy="685800"/>
          </a:xfrm>
        </p:spPr>
        <p:txBody>
          <a:bodyPr/>
          <a:lstStyle/>
          <a:p>
            <a:r>
              <a:rPr lang="en-US" dirty="0"/>
              <a:t>Concept: Classes describe objects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1"/>
            <a:ext cx="8574088" cy="3810000"/>
          </a:xfrm>
        </p:spPr>
        <p:txBody>
          <a:bodyPr/>
          <a:lstStyle/>
          <a:p>
            <a:r>
              <a:rPr lang="en-US" sz="2400" dirty="0"/>
              <a:t>Every object belongs to (is an </a:t>
            </a:r>
            <a:r>
              <a:rPr lang="en-US" sz="2400" dirty="0">
                <a:solidFill>
                  <a:schemeClr val="tx2"/>
                </a:solidFill>
              </a:rPr>
              <a:t>instance</a:t>
            </a:r>
            <a:r>
              <a:rPr lang="en-US" sz="2400" dirty="0"/>
              <a:t> of) a </a:t>
            </a:r>
            <a:r>
              <a:rPr lang="en-US" sz="2400" dirty="0">
                <a:solidFill>
                  <a:schemeClr val="tx2"/>
                </a:solidFill>
              </a:rPr>
              <a:t>class</a:t>
            </a:r>
            <a:endParaRPr lang="en-US" sz="2400" dirty="0"/>
          </a:p>
          <a:p>
            <a:r>
              <a:rPr lang="en-US" dirty="0"/>
              <a:t>An object may have </a:t>
            </a:r>
            <a:r>
              <a:rPr lang="en-US" dirty="0">
                <a:solidFill>
                  <a:srgbClr val="0000FF"/>
                </a:solidFill>
              </a:rPr>
              <a:t>fields</a:t>
            </a:r>
            <a:r>
              <a:rPr lang="en-US" dirty="0"/>
              <a:t>, or </a:t>
            </a:r>
            <a:r>
              <a:rPr lang="en-US" dirty="0">
                <a:solidFill>
                  <a:srgbClr val="0000FF"/>
                </a:solidFill>
              </a:rPr>
              <a:t>variables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class describes those fields</a:t>
            </a:r>
            <a:endParaRPr lang="en-US" dirty="0"/>
          </a:p>
          <a:p>
            <a:r>
              <a:rPr lang="en-US" sz="2400" dirty="0"/>
              <a:t>An object may have </a:t>
            </a:r>
            <a:r>
              <a:rPr lang="en-US" sz="2400" dirty="0">
                <a:solidFill>
                  <a:srgbClr val="0000FF"/>
                </a:solidFill>
              </a:rPr>
              <a:t>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class describes those methods</a:t>
            </a:r>
          </a:p>
          <a:p>
            <a:r>
              <a:rPr lang="en-US" sz="2400" dirty="0"/>
              <a:t>A class is like a template, or cookie cutter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You use the class’s </a:t>
            </a:r>
            <a:r>
              <a:rPr lang="en-US" sz="2400" dirty="0">
                <a:solidFill>
                  <a:srgbClr val="0000FF"/>
                </a:solidFill>
              </a:rPr>
              <a:t>constructor</a:t>
            </a:r>
            <a:r>
              <a:rPr lang="en-US" sz="2400" dirty="0"/>
              <a:t> to make objects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27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0E3B3-DE10-4AC3-B493-9C82457A24A1}" type="slidenum">
              <a:rPr lang="en-US"/>
              <a:pPr/>
              <a:t>26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Concept: Classes are like Abstract Data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sz="2400" dirty="0"/>
              <a:t>An </a:t>
            </a:r>
            <a:r>
              <a:rPr lang="en-US" sz="2400" dirty="0">
                <a:solidFill>
                  <a:srgbClr val="0000FF"/>
                </a:solidFill>
              </a:rPr>
              <a:t>Abstract Data Type</a:t>
            </a:r>
            <a:r>
              <a:rPr lang="en-US" sz="2400" dirty="0"/>
              <a:t> (ADT) bundles together: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some data, representing an object or "thing"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the operations on that data</a:t>
            </a:r>
          </a:p>
          <a:p>
            <a:r>
              <a:rPr lang="en-US" sz="2400" dirty="0"/>
              <a:t>The operations defined by the ADT are the </a:t>
            </a:r>
            <a:r>
              <a:rPr lang="en-US" sz="2400" i="1" dirty="0"/>
              <a:t>only</a:t>
            </a:r>
            <a:r>
              <a:rPr lang="en-US" sz="2400" dirty="0"/>
              <a:t> operations permitted on its data</a:t>
            </a:r>
          </a:p>
          <a:p>
            <a:r>
              <a:rPr lang="en-US" sz="2400" dirty="0"/>
              <a:t>Example: a </a:t>
            </a:r>
            <a:r>
              <a:rPr lang="en-US" sz="2400" dirty="0" err="1">
                <a:solidFill>
                  <a:srgbClr val="0000FF"/>
                </a:solidFill>
                <a:latin typeface="Trebuchet MS" pitchFamily="34" charset="0"/>
              </a:rPr>
              <a:t>CheckingAccount</a:t>
            </a:r>
            <a:r>
              <a:rPr lang="en-US" sz="2400" dirty="0"/>
              <a:t>, with operations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deposit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withdraw, </a:t>
            </a:r>
            <a:r>
              <a:rPr lang="en-US" sz="2400" dirty="0" err="1">
                <a:solidFill>
                  <a:srgbClr val="0000FF"/>
                </a:solidFill>
                <a:latin typeface="Trebuchet MS" pitchFamily="34" charset="0"/>
              </a:rPr>
              <a:t>getBalance</a:t>
            </a:r>
            <a:r>
              <a:rPr lang="en-US" sz="2400" dirty="0"/>
              <a:t>, etc.</a:t>
            </a:r>
          </a:p>
          <a:p>
            <a:r>
              <a:rPr lang="en-US" sz="2400" dirty="0"/>
              <a:t>Classes enforce this bundling together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i="1" dirty="0"/>
              <a:t>If</a:t>
            </a:r>
            <a:r>
              <a:rPr lang="en-US" sz="2400" dirty="0"/>
              <a:t> all data values are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private</a:t>
            </a:r>
            <a:r>
              <a:rPr lang="en-US" sz="2400" dirty="0"/>
              <a:t>, a class can also enforce the rule </a:t>
            </a:r>
            <a:r>
              <a:rPr lang="en-US" sz="2400" dirty="0" smtClean="0"/>
              <a:t>because </a:t>
            </a:r>
            <a:r>
              <a:rPr lang="en-US" sz="2400" dirty="0"/>
              <a:t>its defined operations are the only ones permitted </a:t>
            </a:r>
            <a:r>
              <a:rPr lang="en-US" sz="2400" dirty="0" smtClean="0"/>
              <a:t>to access </a:t>
            </a:r>
            <a:r>
              <a:rPr lang="en-US" sz="2400" dirty="0"/>
              <a:t>the data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31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3A8D1-0540-4615-BA31-47500D55F865}" type="slidenum">
              <a:rPr lang="en-US"/>
              <a:pPr/>
              <a:t>27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Example of a class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67818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Trebuchet MS" pitchFamily="34" charset="0"/>
              </a:rPr>
              <a:t>class Employee {</a:t>
            </a:r>
          </a:p>
          <a:p>
            <a:pPr eaLnBrk="0" hangingPunct="0"/>
            <a:r>
              <a:rPr lang="en-US" sz="2000" dirty="0">
                <a:solidFill>
                  <a:srgbClr val="00B050"/>
                </a:solidFill>
                <a:latin typeface="Trebuchet MS" pitchFamily="34" charset="0"/>
              </a:rPr>
              <a:t>    // Fields</a:t>
            </a:r>
          </a:p>
          <a:p>
            <a:pPr eaLnBrk="0" hangingPunct="0"/>
            <a:r>
              <a:rPr lang="en-US" sz="2000" dirty="0">
                <a:latin typeface="Trebuchet MS" pitchFamily="34" charset="0"/>
              </a:rPr>
              <a:t>    private String name;    </a:t>
            </a:r>
            <a:r>
              <a:rPr lang="en-US" sz="2000" dirty="0">
                <a:solidFill>
                  <a:srgbClr val="00B050"/>
                </a:solidFill>
                <a:latin typeface="Trebuchet MS" pitchFamily="34" charset="0"/>
              </a:rPr>
              <a:t>//Can get but not change</a:t>
            </a:r>
          </a:p>
          <a:p>
            <a:pPr eaLnBrk="0" hangingPunct="0"/>
            <a:r>
              <a:rPr lang="en-US" sz="2000" dirty="0">
                <a:latin typeface="Trebuchet MS" pitchFamily="34" charset="0"/>
              </a:rPr>
              <a:t>    private double salary;  </a:t>
            </a:r>
            <a:r>
              <a:rPr lang="en-US" sz="2000" dirty="0">
                <a:solidFill>
                  <a:srgbClr val="00B050"/>
                </a:solidFill>
                <a:latin typeface="Trebuchet MS" pitchFamily="34" charset="0"/>
              </a:rPr>
              <a:t>// Cannot get or set</a:t>
            </a:r>
            <a:br>
              <a:rPr lang="en-US" sz="2000" dirty="0">
                <a:solidFill>
                  <a:srgbClr val="00B050"/>
                </a:solidFill>
                <a:latin typeface="Trebuchet MS" pitchFamily="34" charset="0"/>
              </a:rPr>
            </a:br>
            <a:r>
              <a:rPr lang="en-US" sz="2000" dirty="0">
                <a:latin typeface="Trebuchet MS" pitchFamily="34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Trebuchet MS" pitchFamily="34" charset="0"/>
              </a:rPr>
              <a:t>// Constructor</a:t>
            </a:r>
          </a:p>
          <a:p>
            <a:pPr eaLnBrk="0" hangingPunct="0"/>
            <a:r>
              <a:rPr lang="en-US" sz="2000" dirty="0">
                <a:latin typeface="Trebuchet MS" pitchFamily="34" charset="0"/>
              </a:rPr>
              <a:t>    Employee(String n, double s) {</a:t>
            </a:r>
            <a:br>
              <a:rPr lang="en-US" sz="2000" dirty="0">
                <a:latin typeface="Trebuchet MS" pitchFamily="34" charset="0"/>
              </a:rPr>
            </a:br>
            <a:r>
              <a:rPr lang="en-US" sz="2000" dirty="0">
                <a:latin typeface="Trebuchet MS" pitchFamily="34" charset="0"/>
              </a:rPr>
              <a:t>        name = n; salary = s;</a:t>
            </a:r>
            <a:br>
              <a:rPr lang="en-US" sz="2000" dirty="0">
                <a:latin typeface="Trebuchet MS" pitchFamily="34" charset="0"/>
              </a:rPr>
            </a:br>
            <a:r>
              <a:rPr lang="en-US" sz="2000" dirty="0">
                <a:latin typeface="Trebuchet MS" pitchFamily="34" charset="0"/>
              </a:rPr>
              <a:t>    }</a:t>
            </a:r>
            <a:br>
              <a:rPr lang="en-US" sz="2000" dirty="0">
                <a:latin typeface="Trebuchet MS" pitchFamily="34" charset="0"/>
              </a:rPr>
            </a:br>
            <a:r>
              <a:rPr lang="en-US" sz="2000" dirty="0">
                <a:latin typeface="Trebuchet MS" pitchFamily="34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Trebuchet MS" pitchFamily="34" charset="0"/>
              </a:rPr>
              <a:t>// Methods</a:t>
            </a:r>
          </a:p>
          <a:p>
            <a:pPr eaLnBrk="0" hangingPunct="0"/>
            <a:r>
              <a:rPr lang="en-US" sz="2000" dirty="0">
                <a:latin typeface="Trebuchet MS" pitchFamily="34" charset="0"/>
              </a:rPr>
              <a:t>    void pay () {</a:t>
            </a:r>
          </a:p>
          <a:p>
            <a:pPr eaLnBrk="0" hangingPunct="0"/>
            <a:r>
              <a:rPr lang="en-US" sz="2000" dirty="0">
                <a:latin typeface="Trebuchet MS" pitchFamily="34" charset="0"/>
              </a:rPr>
              <a:t>        </a:t>
            </a:r>
            <a:r>
              <a:rPr lang="en-US" sz="2000" dirty="0" err="1">
                <a:latin typeface="Trebuchet MS" pitchFamily="34" charset="0"/>
              </a:rPr>
              <a:t>System.out.println</a:t>
            </a:r>
            <a:r>
              <a:rPr lang="en-US" sz="2000" dirty="0">
                <a:latin typeface="Trebuchet MS" pitchFamily="34" charset="0"/>
              </a:rPr>
              <a:t>("Pay to the order of " +</a:t>
            </a:r>
          </a:p>
          <a:p>
            <a:pPr eaLnBrk="0" hangingPunct="0"/>
            <a:r>
              <a:rPr lang="en-US" sz="2000" dirty="0">
                <a:latin typeface="Trebuchet MS" pitchFamily="34" charset="0"/>
              </a:rPr>
              <a:t>                                    name + " $" + salary);</a:t>
            </a:r>
          </a:p>
          <a:p>
            <a:pPr eaLnBrk="0" hangingPunct="0"/>
            <a:r>
              <a:rPr lang="en-US" sz="2000" dirty="0">
                <a:latin typeface="Trebuchet MS" pitchFamily="34" charset="0"/>
              </a:rPr>
              <a:t>    }</a:t>
            </a:r>
            <a:br>
              <a:rPr lang="en-US" sz="2000" dirty="0">
                <a:latin typeface="Trebuchet MS" pitchFamily="34" charset="0"/>
              </a:rPr>
            </a:br>
            <a:r>
              <a:rPr lang="en-US" sz="2000" dirty="0">
                <a:latin typeface="Trebuchet MS" pitchFamily="34" charset="0"/>
              </a:rPr>
              <a:t>    public String </a:t>
            </a:r>
            <a:r>
              <a:rPr lang="en-US" sz="2000" dirty="0" err="1">
                <a:latin typeface="Trebuchet MS" pitchFamily="34" charset="0"/>
              </a:rPr>
              <a:t>getName</a:t>
            </a:r>
            <a:r>
              <a:rPr lang="en-US" sz="2000" dirty="0">
                <a:latin typeface="Trebuchet MS" pitchFamily="34" charset="0"/>
              </a:rPr>
              <a:t>() { return name; } </a:t>
            </a:r>
            <a:r>
              <a:rPr lang="en-US" sz="2000" dirty="0">
                <a:solidFill>
                  <a:srgbClr val="00B050"/>
                </a:solidFill>
                <a:latin typeface="Trebuchet MS" pitchFamily="34" charset="0"/>
              </a:rPr>
              <a:t>// getter</a:t>
            </a:r>
          </a:p>
          <a:p>
            <a:pPr eaLnBrk="0" hangingPunct="0"/>
            <a:r>
              <a:rPr lang="en-US" sz="2000" dirty="0">
                <a:latin typeface="Trebuchet MS" pitchFamily="34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03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B129-4D04-4366-9BD7-3C4F904FBD67}" type="slidenum">
              <a:rPr lang="en-US"/>
              <a:pPr/>
              <a:t>28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Approximate Terminology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1"/>
            <a:ext cx="8229600" cy="2286000"/>
          </a:xfrm>
        </p:spPr>
        <p:txBody>
          <a:bodyPr/>
          <a:lstStyle/>
          <a:p>
            <a:r>
              <a:rPr lang="en-US" dirty="0"/>
              <a:t>instance = object</a:t>
            </a:r>
          </a:p>
          <a:p>
            <a:r>
              <a:rPr lang="en-US" dirty="0"/>
              <a:t>field = instance variable</a:t>
            </a:r>
          </a:p>
          <a:p>
            <a:r>
              <a:rPr lang="en-US" dirty="0"/>
              <a:t>method = function</a:t>
            </a:r>
          </a:p>
          <a:p>
            <a:r>
              <a:rPr lang="en-US" dirty="0"/>
              <a:t>sending a message to an object </a:t>
            </a:r>
            <a:r>
              <a:rPr lang="en-US" dirty="0" smtClean="0"/>
              <a:t>=  </a:t>
            </a:r>
            <a:r>
              <a:rPr lang="en-US" dirty="0"/>
              <a:t>calling a function</a:t>
            </a:r>
          </a:p>
          <a:p>
            <a:r>
              <a:rPr lang="en-US" dirty="0"/>
              <a:t>These are all </a:t>
            </a:r>
            <a:r>
              <a:rPr lang="en-US" i="1" dirty="0"/>
              <a:t>approximately</a:t>
            </a:r>
            <a:r>
              <a:rPr lang="en-US" dirty="0"/>
              <a:t> true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3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F7D5F-F178-48F9-AE8B-038A53C08125}" type="slidenum">
              <a:rPr lang="en-US"/>
              <a:pPr/>
              <a:t>29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467600" cy="457200"/>
          </a:xfrm>
        </p:spPr>
        <p:txBody>
          <a:bodyPr>
            <a:normAutofit fontScale="90000"/>
          </a:bodyPr>
          <a:lstStyle/>
          <a:p>
            <a:r>
              <a:rPr lang="en-US"/>
              <a:t>Concept: Classes form a hierarchy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3733800"/>
          </a:xfrm>
        </p:spPr>
        <p:txBody>
          <a:bodyPr>
            <a:normAutofit/>
          </a:bodyPr>
          <a:lstStyle/>
          <a:p>
            <a:r>
              <a:rPr lang="en-US" sz="2400" dirty="0"/>
              <a:t>Classes are arranged in a treelike structure called a </a:t>
            </a:r>
            <a:r>
              <a:rPr lang="en-US" sz="2400" dirty="0">
                <a:solidFill>
                  <a:srgbClr val="0000FF"/>
                </a:solidFill>
              </a:rPr>
              <a:t>hierarchy</a:t>
            </a:r>
          </a:p>
          <a:p>
            <a:r>
              <a:rPr lang="en-US" sz="2400" dirty="0"/>
              <a:t>The class at the root is named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Object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/>
              <a:t>Every class, except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Object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/>
              <a:t>has a </a:t>
            </a:r>
            <a:r>
              <a:rPr lang="en-US" sz="2400" dirty="0">
                <a:solidFill>
                  <a:srgbClr val="0000FF"/>
                </a:solidFill>
              </a:rPr>
              <a:t>superclass</a:t>
            </a:r>
          </a:p>
          <a:p>
            <a:r>
              <a:rPr lang="en-US" sz="2400" dirty="0"/>
              <a:t>A class may have several ancestors, up to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Object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/>
              <a:t>When you define a class, you specify its superclass</a:t>
            </a:r>
          </a:p>
          <a:p>
            <a:pPr lvl="1"/>
            <a:r>
              <a:rPr lang="en-US" sz="2400" dirty="0"/>
              <a:t>If you don’t specify a superclass,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Object</a:t>
            </a:r>
            <a:r>
              <a:rPr lang="en-US" sz="2400" dirty="0"/>
              <a:t> is assumed</a:t>
            </a:r>
          </a:p>
          <a:p>
            <a:r>
              <a:rPr lang="en-US" sz="2400" dirty="0"/>
              <a:t>Every class may have one or more </a:t>
            </a:r>
            <a:r>
              <a:rPr lang="en-US" sz="2400" dirty="0">
                <a:solidFill>
                  <a:srgbClr val="0000FF"/>
                </a:solidFill>
              </a:rPr>
              <a:t>subclasses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46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++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40386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Improves </a:t>
            </a:r>
            <a:r>
              <a:rPr lang="en-US" sz="2400" dirty="0"/>
              <a:t>on many of C's features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Has object-oriented capabilities</a:t>
            </a:r>
          </a:p>
          <a:p>
            <a:pPr marL="349250" lvl="2" indent="-342900"/>
            <a:r>
              <a:rPr lang="en-US" dirty="0"/>
              <a:t>Increases software quality and reusability</a:t>
            </a:r>
          </a:p>
          <a:p>
            <a:pPr marL="349250" lvl="2" indent="-342900"/>
            <a:r>
              <a:rPr lang="en-US" dirty="0"/>
              <a:t>Developed by </a:t>
            </a:r>
            <a:r>
              <a:rPr lang="en-US" dirty="0" err="1"/>
              <a:t>Bjarne</a:t>
            </a:r>
            <a:r>
              <a:rPr lang="en-US" dirty="0"/>
              <a:t> </a:t>
            </a:r>
            <a:r>
              <a:rPr lang="en-US" dirty="0" err="1"/>
              <a:t>Stroustrup</a:t>
            </a:r>
            <a:r>
              <a:rPr lang="en-US" dirty="0"/>
              <a:t> at Bell Labs</a:t>
            </a:r>
          </a:p>
          <a:p>
            <a:pPr marL="349250" lvl="2" indent="-342900"/>
            <a:r>
              <a:rPr lang="en-US" dirty="0"/>
              <a:t>Called "C with classes"</a:t>
            </a:r>
          </a:p>
          <a:p>
            <a:pPr marL="349250" lvl="2" indent="-342900"/>
            <a:r>
              <a:rPr lang="en-US" dirty="0"/>
              <a:t>C++ (increment operator) - enhanced version of C Superset of C</a:t>
            </a:r>
          </a:p>
          <a:p>
            <a:pPr marL="349250" lvl="2" indent="-342900"/>
            <a:r>
              <a:rPr lang="en-US" dirty="0"/>
              <a:t>Can use a C++ compiler to compile C programs</a:t>
            </a:r>
          </a:p>
          <a:p>
            <a:pPr marL="349250" lvl="2" indent="-342900"/>
            <a:r>
              <a:rPr lang="en-US" dirty="0"/>
              <a:t>Gradually evolve the C programs to C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7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D615-4734-45DA-934F-3BAC056DEE56}" type="slidenum">
              <a:rPr lang="en-US"/>
              <a:pPr/>
              <a:t>30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(part of) a hierarchy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914400" y="5428343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A </a:t>
            </a:r>
            <a:r>
              <a:rPr lang="en-US" sz="2400" dirty="0" err="1">
                <a:solidFill>
                  <a:srgbClr val="0000FF"/>
                </a:solidFill>
                <a:latin typeface="Trebuchet MS" pitchFamily="34" charset="0"/>
              </a:rPr>
              <a:t>FileDialog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Dialog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is a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Window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Container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328" name="Group 40"/>
          <p:cNvGrpSpPr>
            <a:grpSpLocks/>
          </p:cNvGrpSpPr>
          <p:nvPr/>
        </p:nvGrpSpPr>
        <p:grpSpPr bwMode="auto">
          <a:xfrm>
            <a:off x="1524000" y="1652587"/>
            <a:ext cx="6096000" cy="3643313"/>
            <a:chOff x="1008" y="1200"/>
            <a:chExt cx="3840" cy="2295"/>
          </a:xfrm>
        </p:grpSpPr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2064" y="1200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rebuchet MS" pitchFamily="34" charset="0"/>
                </a:rPr>
                <a:t>Container</a:t>
              </a:r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1008" y="1920"/>
              <a:ext cx="7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rebuchet MS" pitchFamily="34" charset="0"/>
                </a:rPr>
                <a:t>Panel</a:t>
              </a:r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2064" y="1920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dirty="0" err="1">
                  <a:latin typeface="Trebuchet MS" pitchFamily="34" charset="0"/>
                </a:rPr>
                <a:t>ScrollPane</a:t>
              </a:r>
              <a:endParaRPr lang="en-US" sz="2800" dirty="0">
                <a:latin typeface="Trebuchet MS" pitchFamily="34" charset="0"/>
              </a:endParaRPr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3456" y="1929"/>
              <a:ext cx="9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rebuchet MS" pitchFamily="34" charset="0"/>
                </a:rPr>
                <a:t>Window</a:t>
              </a:r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2880" y="2592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rebuchet MS" pitchFamily="34" charset="0"/>
                </a:rPr>
                <a:t>Dialog</a:t>
              </a:r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4032" y="2592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rebuchet MS" pitchFamily="34" charset="0"/>
                </a:rPr>
                <a:t>Frame</a:t>
              </a:r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2736" y="3168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rebuchet MS" pitchFamily="34" charset="0"/>
                </a:rPr>
                <a:t>FileDialog</a:t>
              </a:r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 flipH="1">
              <a:off x="1440" y="1488"/>
              <a:ext cx="110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2640" y="1488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2736" y="1488"/>
              <a:ext cx="1152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 flipH="1">
              <a:off x="3312" y="2256"/>
              <a:ext cx="52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3936" y="2256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3216" y="292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98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C17E7-37E9-4636-AD7D-A98A6E49DFA8}" type="slidenum">
              <a:rPr lang="en-US"/>
              <a:pPr/>
              <a:t>31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 is different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In C++ there may be more than one root</a:t>
            </a:r>
          </a:p>
          <a:p>
            <a:pPr lvl="1"/>
            <a:r>
              <a:rPr lang="en-US" sz="2400" dirty="0"/>
              <a:t>but not in Java!</a:t>
            </a:r>
          </a:p>
          <a:p>
            <a:r>
              <a:rPr lang="en-US" sz="2400" dirty="0"/>
              <a:t>In C++ an object may have more than one parent (immediate superclass)</a:t>
            </a:r>
          </a:p>
          <a:p>
            <a:pPr lvl="1"/>
            <a:r>
              <a:rPr lang="en-US" sz="2400" dirty="0"/>
              <a:t>but not in Java!</a:t>
            </a:r>
          </a:p>
          <a:p>
            <a:r>
              <a:rPr lang="en-US" sz="2400" dirty="0"/>
              <a:t>Java has a single, strict hierarchy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6ED23-A52D-47ED-813D-8F9B9C28143D}" type="slidenum">
              <a:rPr lang="en-US"/>
              <a:pPr/>
              <a:t>32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Concept: Objects inherit from </a:t>
            </a:r>
            <a:r>
              <a:rPr lang="en-US" dirty="0" err="1"/>
              <a:t>superclasses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3657600"/>
          </a:xfrm>
        </p:spPr>
        <p:txBody>
          <a:bodyPr>
            <a:normAutofit/>
          </a:bodyPr>
          <a:lstStyle/>
          <a:p>
            <a:r>
              <a:rPr lang="en-US" sz="2400" dirty="0"/>
              <a:t>A class describes fields and methods</a:t>
            </a:r>
          </a:p>
          <a:p>
            <a:r>
              <a:rPr lang="en-US" sz="2400" dirty="0"/>
              <a:t>Objects of that class have those fields and methods</a:t>
            </a:r>
          </a:p>
          <a:p>
            <a:r>
              <a:rPr lang="en-US" sz="2400" dirty="0"/>
              <a:t>But an object </a:t>
            </a:r>
            <a:r>
              <a:rPr lang="en-US" sz="2400" i="1" dirty="0"/>
              <a:t>also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inherits</a:t>
            </a:r>
            <a:r>
              <a:rPr lang="en-US" sz="2400" dirty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fields described in the class's </a:t>
            </a:r>
            <a:r>
              <a:rPr lang="en-US" sz="2400" dirty="0" err="1"/>
              <a:t>superclasses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methods described in the class's </a:t>
            </a:r>
            <a:r>
              <a:rPr lang="en-US" sz="2400" dirty="0" err="1"/>
              <a:t>superclasses</a:t>
            </a:r>
            <a:endParaRPr lang="en-US" sz="2400" dirty="0"/>
          </a:p>
          <a:p>
            <a:r>
              <a:rPr lang="en-US" sz="2400" dirty="0"/>
              <a:t>A class is </a:t>
            </a:r>
            <a:r>
              <a:rPr lang="en-US" sz="2400" i="1" dirty="0"/>
              <a:t>not</a:t>
            </a:r>
            <a:r>
              <a:rPr lang="en-US" sz="2400" dirty="0"/>
              <a:t> a complete description of its objects!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9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42F72-011C-448D-9B82-A9D970049E14}" type="slidenum">
              <a:rPr lang="en-US"/>
              <a:pPr/>
              <a:t>33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inheritance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3810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rebuchet MS" pitchFamily="34" charset="0"/>
              </a:rPr>
              <a:t>class Person {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String name;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</a:t>
            </a:r>
            <a:r>
              <a:rPr lang="en-US" sz="2800" dirty="0" err="1">
                <a:latin typeface="Trebuchet MS" pitchFamily="34" charset="0"/>
              </a:rPr>
              <a:t>int</a:t>
            </a:r>
            <a:r>
              <a:rPr lang="en-US" sz="2800" dirty="0">
                <a:latin typeface="Trebuchet MS" pitchFamily="34" charset="0"/>
              </a:rPr>
              <a:t> age;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void birthday () {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   age = age + 1;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}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}</a:t>
            </a:r>
            <a:endParaRPr lang="en-US" sz="2400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495800" y="1752600"/>
            <a:ext cx="4343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rebuchet MS" pitchFamily="34" charset="0"/>
              </a:rPr>
              <a:t>class Employee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      extends Person {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double salary;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void pay () { ...}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}</a:t>
            </a:r>
            <a:endParaRPr lang="en-US" sz="2400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114800" y="19050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" y="4800600"/>
            <a:ext cx="8229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Every </a:t>
            </a:r>
            <a:r>
              <a:rPr lang="en-US" sz="2800" dirty="0">
                <a:solidFill>
                  <a:srgbClr val="0000FF"/>
                </a:solidFill>
                <a:latin typeface="Trebuchet MS" pitchFamily="34" charset="0"/>
              </a:rPr>
              <a:t>Employee</a:t>
            </a:r>
            <a:r>
              <a:rPr lang="en-US" sz="2800" dirty="0"/>
              <a:t> has </a:t>
            </a:r>
            <a:r>
              <a:rPr lang="en-US" sz="2800" dirty="0">
                <a:solidFill>
                  <a:srgbClr val="0000FF"/>
                </a:solidFill>
                <a:latin typeface="Trebuchet MS" pitchFamily="34" charset="0"/>
              </a:rPr>
              <a:t>name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00FF"/>
                </a:solidFill>
                <a:latin typeface="Trebuchet MS" pitchFamily="34" charset="0"/>
              </a:rPr>
              <a:t>age</a:t>
            </a:r>
            <a:r>
              <a:rPr lang="en-US" sz="2800" dirty="0"/>
              <a:t> fields and </a:t>
            </a:r>
            <a:r>
              <a:rPr lang="en-US" sz="2800" dirty="0">
                <a:solidFill>
                  <a:srgbClr val="0000FF"/>
                </a:solidFill>
                <a:latin typeface="Trebuchet MS" pitchFamily="34" charset="0"/>
              </a:rPr>
              <a:t>birthday</a:t>
            </a:r>
            <a:r>
              <a:rPr lang="en-US" sz="2800" dirty="0"/>
              <a:t> method </a:t>
            </a:r>
            <a:r>
              <a:rPr lang="en-US" sz="2800" i="1" dirty="0"/>
              <a:t>as well as</a:t>
            </a:r>
            <a:r>
              <a:rPr lang="en-US" sz="2800" dirty="0"/>
              <a:t> a </a:t>
            </a:r>
            <a:r>
              <a:rPr lang="en-US" sz="2800" dirty="0">
                <a:solidFill>
                  <a:srgbClr val="0000FF"/>
                </a:solidFill>
                <a:latin typeface="Trebuchet MS" pitchFamily="34" charset="0"/>
              </a:rPr>
              <a:t>salary</a:t>
            </a:r>
            <a:r>
              <a:rPr lang="en-US" sz="2800" dirty="0"/>
              <a:t> field and a </a:t>
            </a:r>
            <a:r>
              <a:rPr lang="en-US" sz="2800" dirty="0">
                <a:solidFill>
                  <a:srgbClr val="0000FF"/>
                </a:solidFill>
                <a:latin typeface="Trebuchet MS" pitchFamily="34" charset="0"/>
              </a:rPr>
              <a:t>pay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method.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3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  <p:bldP spid="1536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F4BC3-D1DF-4BFD-9918-EBAA353DE5F1}" type="slidenum">
              <a:rPr lang="en-US"/>
              <a:pPr/>
              <a:t>34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Concept: Objects must be created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rebuchet MS" pitchFamily="34" charset="0"/>
              </a:rPr>
              <a:t>int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 n;</a:t>
            </a:r>
            <a:r>
              <a:rPr lang="en-US" sz="2400" dirty="0">
                <a:solidFill>
                  <a:srgbClr val="0000FF"/>
                </a:solidFill>
              </a:rPr>
              <a:t>   </a:t>
            </a:r>
            <a:r>
              <a:rPr lang="en-US" sz="2400" dirty="0"/>
              <a:t>does two things: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It declares that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n</a:t>
            </a:r>
            <a:r>
              <a:rPr lang="en-US" sz="2400" dirty="0">
                <a:latin typeface="Trebuchet MS" pitchFamily="34" charset="0"/>
              </a:rPr>
              <a:t> </a:t>
            </a:r>
            <a:r>
              <a:rPr lang="en-US" sz="2400" dirty="0"/>
              <a:t>is an integer variable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It allocates space to hold a value for </a:t>
            </a:r>
            <a:r>
              <a:rPr lang="en-US" sz="2400" dirty="0" smtClean="0">
                <a:solidFill>
                  <a:srgbClr val="0000FF"/>
                </a:solidFill>
                <a:latin typeface="Trebuchet MS" pitchFamily="34" charset="0"/>
              </a:rPr>
              <a:t>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For a </a:t>
            </a:r>
            <a:r>
              <a:rPr lang="en-US" sz="2400" dirty="0" smtClean="0"/>
              <a:t>primitive </a:t>
            </a:r>
            <a:r>
              <a:rPr lang="en-US" sz="2400" dirty="0"/>
              <a:t>this is </a:t>
            </a:r>
            <a:r>
              <a:rPr lang="en-US" sz="2400" dirty="0" smtClean="0"/>
              <a:t>all what is required.</a:t>
            </a:r>
            <a:endParaRPr lang="en-US" sz="2400" dirty="0"/>
          </a:p>
          <a:p>
            <a:r>
              <a:rPr lang="en-US" sz="2400" dirty="0" smtClean="0">
                <a:solidFill>
                  <a:srgbClr val="0000FF"/>
                </a:solidFill>
                <a:latin typeface="Trebuchet MS" pitchFamily="34" charset="0"/>
              </a:rPr>
              <a:t>Employee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secretary;  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also does two things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It declares that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secretary</a:t>
            </a:r>
            <a:r>
              <a:rPr lang="en-US" sz="2400" dirty="0">
                <a:latin typeface="Trebuchet MS" pitchFamily="34" charset="0"/>
              </a:rPr>
              <a:t> </a:t>
            </a:r>
            <a:r>
              <a:rPr lang="en-US" sz="2400" dirty="0"/>
              <a:t>is type</a:t>
            </a:r>
            <a:r>
              <a:rPr lang="en-US" sz="2400" dirty="0">
                <a:latin typeface="Trebuchet MS" pitchFamily="34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Employee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It allocates space to hold a </a:t>
            </a:r>
            <a:r>
              <a:rPr lang="en-US" sz="2400" i="1" dirty="0"/>
              <a:t>reference</a:t>
            </a:r>
            <a:r>
              <a:rPr lang="en-US" sz="2400" dirty="0"/>
              <a:t> to an Employee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For an object, this is </a:t>
            </a:r>
            <a:r>
              <a:rPr lang="en-US" sz="2400" b="1" i="1" dirty="0"/>
              <a:t>not</a:t>
            </a:r>
            <a:r>
              <a:rPr lang="en-US" sz="2400" dirty="0"/>
              <a:t> all that is needed</a:t>
            </a:r>
            <a:endParaRPr lang="en-US" sz="2400" dirty="0">
              <a:solidFill>
                <a:srgbClr val="FFFF99"/>
              </a:solidFill>
              <a:latin typeface="Trebuchet MS" pitchFamily="34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secretary = new Employee ( );</a:t>
            </a:r>
            <a:endParaRPr lang="en-US" sz="2400" dirty="0">
              <a:solidFill>
                <a:srgbClr val="0000FF"/>
              </a:solidFill>
            </a:endParaRPr>
          </a:p>
          <a:p>
            <a:pPr lvl="1"/>
            <a:r>
              <a:rPr lang="en-US" sz="2400" dirty="0"/>
              <a:t>This allocate space to hold a </a:t>
            </a:r>
            <a:r>
              <a:rPr lang="en-US" sz="2400" i="1" dirty="0"/>
              <a:t>value</a:t>
            </a:r>
            <a:r>
              <a:rPr lang="en-US" sz="2400" dirty="0"/>
              <a:t> for the Employee</a:t>
            </a:r>
          </a:p>
          <a:p>
            <a:pPr lvl="1"/>
            <a:r>
              <a:rPr lang="en-US" sz="2400" dirty="0"/>
              <a:t>Until you do this, the Employee is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null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369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FEEFB-5F3F-4E41-BB81-EA8D785A09B0}" type="slidenum">
              <a:rPr lang="en-US"/>
              <a:pPr/>
              <a:t>35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Notation: How to declare and create objects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1148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sz="2400" dirty="0">
                <a:latin typeface="Trebuchet MS" pitchFamily="34" charset="0"/>
              </a:rPr>
              <a:t>Employee secretary;  </a:t>
            </a:r>
            <a:r>
              <a:rPr lang="en-US" sz="2400" dirty="0">
                <a:solidFill>
                  <a:srgbClr val="00B050"/>
                </a:solidFill>
                <a:latin typeface="Trebuchet MS" pitchFamily="34" charset="0"/>
              </a:rPr>
              <a:t>// declares secretary</a:t>
            </a:r>
            <a:endParaRPr lang="en-US" sz="2400" dirty="0">
              <a:solidFill>
                <a:srgbClr val="00B050"/>
              </a:solidFill>
            </a:endParaRP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sz="2400" dirty="0">
                <a:latin typeface="Trebuchet MS" pitchFamily="34" charset="0"/>
              </a:rPr>
              <a:t>secretary = new Employee (); </a:t>
            </a:r>
            <a:r>
              <a:rPr lang="en-US" sz="2400" dirty="0">
                <a:solidFill>
                  <a:srgbClr val="00B050"/>
                </a:solidFill>
                <a:latin typeface="Trebuchet MS" pitchFamily="34" charset="0"/>
              </a:rPr>
              <a:t>// allocates space</a:t>
            </a: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sz="2400" dirty="0">
                <a:latin typeface="Trebuchet MS" pitchFamily="34" charset="0"/>
              </a:rPr>
              <a:t>Employee secretary = new Employee(); </a:t>
            </a:r>
            <a:r>
              <a:rPr lang="en-US" sz="2400" dirty="0">
                <a:solidFill>
                  <a:srgbClr val="00B050"/>
                </a:solidFill>
                <a:latin typeface="Trebuchet MS" pitchFamily="34" charset="0"/>
              </a:rPr>
              <a:t>// does both</a:t>
            </a:r>
          </a:p>
          <a:p>
            <a:r>
              <a:rPr lang="en-US" sz="2400" dirty="0"/>
              <a:t>But the secretary is still "blank" (</a:t>
            </a:r>
            <a:r>
              <a:rPr lang="en-US" sz="2400" dirty="0">
                <a:latin typeface="Trebuchet MS" pitchFamily="34" charset="0"/>
              </a:rPr>
              <a:t>null</a:t>
            </a:r>
            <a:r>
              <a:rPr lang="en-US" sz="2400" dirty="0"/>
              <a:t>)</a:t>
            </a: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sz="2400" dirty="0">
                <a:latin typeface="Trebuchet MS" pitchFamily="34" charset="0"/>
              </a:rPr>
              <a:t>secretary.name = "Adele";  </a:t>
            </a:r>
            <a:r>
              <a:rPr lang="en-US" sz="2400" dirty="0">
                <a:solidFill>
                  <a:srgbClr val="00B050"/>
                </a:solidFill>
                <a:latin typeface="Trebuchet MS" pitchFamily="34" charset="0"/>
              </a:rPr>
              <a:t>// dot notation</a:t>
            </a: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sz="2400" dirty="0" err="1">
                <a:latin typeface="Trebuchet MS" pitchFamily="34" charset="0"/>
              </a:rPr>
              <a:t>secretary.birthday</a:t>
            </a:r>
            <a:r>
              <a:rPr lang="en-US" sz="2400" dirty="0">
                <a:latin typeface="Trebuchet MS" pitchFamily="34" charset="0"/>
              </a:rPr>
              <a:t> ();  </a:t>
            </a:r>
            <a:r>
              <a:rPr lang="en-US" sz="2400" dirty="0">
                <a:solidFill>
                  <a:srgbClr val="00B050"/>
                </a:solidFill>
                <a:latin typeface="Trebuchet MS" pitchFamily="34" charset="0"/>
              </a:rPr>
              <a:t>// sends a message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4796-0C90-4064-B34A-B9754A9F0D0D}" type="slidenum">
              <a:rPr lang="en-US"/>
              <a:pPr/>
              <a:t>36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Notation: How to reference a field or method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</p:spPr>
        <p:txBody>
          <a:bodyPr>
            <a:normAutofit/>
          </a:bodyPr>
          <a:lstStyle/>
          <a:p>
            <a:pPr lvl="1">
              <a:buClr>
                <a:srgbClr val="FFFF99"/>
              </a:buClr>
              <a:buFontTx/>
              <a:buChar char=" "/>
            </a:pPr>
            <a:r>
              <a:rPr lang="en-US" sz="2400" dirty="0" smtClean="0">
                <a:latin typeface="Trebuchet MS" pitchFamily="34" charset="0"/>
              </a:rPr>
              <a:t>class </a:t>
            </a:r>
            <a:r>
              <a:rPr lang="en-US" sz="2400" dirty="0">
                <a:latin typeface="Trebuchet MS" pitchFamily="34" charset="0"/>
              </a:rPr>
              <a:t>Person </a:t>
            </a:r>
            <a:r>
              <a:rPr lang="en-US" sz="2400" dirty="0" smtClean="0">
                <a:latin typeface="Trebuchet MS" pitchFamily="34" charset="0"/>
              </a:rPr>
              <a:t>{age </a:t>
            </a:r>
            <a:r>
              <a:rPr lang="en-US" sz="2400" dirty="0">
                <a:latin typeface="Trebuchet MS" pitchFamily="34" charset="0"/>
              </a:rPr>
              <a:t>= age + 1</a:t>
            </a:r>
            <a:r>
              <a:rPr lang="en-US" sz="2400" dirty="0" smtClean="0">
                <a:latin typeface="Trebuchet MS" pitchFamily="34" charset="0"/>
              </a:rPr>
              <a:t>;}</a:t>
            </a:r>
            <a:endParaRPr lang="en-US" sz="2400" dirty="0"/>
          </a:p>
          <a:p>
            <a:r>
              <a:rPr lang="en-US" sz="2400" dirty="0"/>
              <a:t>Outside a class, you need to say which object you are talking to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sz="2400" dirty="0">
                <a:latin typeface="Trebuchet MS" pitchFamily="34" charset="0"/>
              </a:rPr>
              <a:t>if </a:t>
            </a:r>
            <a:r>
              <a:rPr lang="en-US" sz="2400" dirty="0" smtClean="0">
                <a:latin typeface="Trebuchet MS" pitchFamily="34" charset="0"/>
              </a:rPr>
              <a:t>(</a:t>
            </a:r>
            <a:r>
              <a:rPr lang="en-US" sz="2400" dirty="0" err="1" smtClean="0">
                <a:latin typeface="Trebuchet MS" pitchFamily="34" charset="0"/>
              </a:rPr>
              <a:t>ahmed.age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>
                <a:latin typeface="Trebuchet MS" pitchFamily="34" charset="0"/>
              </a:rPr>
              <a:t>&lt; </a:t>
            </a:r>
            <a:r>
              <a:rPr lang="en-US" sz="2400" dirty="0" smtClean="0">
                <a:latin typeface="Trebuchet MS" pitchFamily="34" charset="0"/>
              </a:rPr>
              <a:t>60) </a:t>
            </a:r>
            <a:r>
              <a:rPr lang="en-US" sz="2400" dirty="0" err="1" smtClean="0">
                <a:latin typeface="Trebuchet MS" pitchFamily="34" charset="0"/>
              </a:rPr>
              <a:t>ahmed.birthday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>
                <a:latin typeface="Trebuchet MS" pitchFamily="34" charset="0"/>
              </a:rPr>
              <a:t>();</a:t>
            </a:r>
            <a:endParaRPr lang="en-US" sz="2400" dirty="0"/>
          </a:p>
          <a:p>
            <a:r>
              <a:rPr lang="en-US" sz="2400" dirty="0"/>
              <a:t>If you don't have an object, you cannot use its fields or methods!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58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A2BC7-30AC-43E4-8260-9673CB0C73DC}" type="slidenum">
              <a:rPr lang="en-US"/>
              <a:pPr/>
              <a:t>37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Concept: </a:t>
            </a:r>
            <a:r>
              <a:rPr lang="en-US">
                <a:solidFill>
                  <a:schemeClr val="tx1"/>
                </a:solidFill>
                <a:latin typeface="Trebuchet MS" pitchFamily="34" charset="0"/>
              </a:rPr>
              <a:t>this</a:t>
            </a:r>
            <a:r>
              <a:rPr lang="en-US"/>
              <a:t> object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4114800"/>
          </a:xfrm>
        </p:spPr>
        <p:txBody>
          <a:bodyPr>
            <a:normAutofit/>
          </a:bodyPr>
          <a:lstStyle/>
          <a:p>
            <a:pPr lvl="1">
              <a:buClr>
                <a:srgbClr val="FFFF99"/>
              </a:buClr>
              <a:buFontTx/>
              <a:buChar char=" "/>
            </a:pPr>
            <a:r>
              <a:rPr lang="en-US" sz="2400" dirty="0" smtClean="0">
                <a:latin typeface="Trebuchet MS" pitchFamily="34" charset="0"/>
              </a:rPr>
              <a:t>class </a:t>
            </a:r>
            <a:r>
              <a:rPr lang="en-US" sz="2400" dirty="0">
                <a:latin typeface="Trebuchet MS" pitchFamily="34" charset="0"/>
              </a:rPr>
              <a:t>Person </a:t>
            </a:r>
            <a:r>
              <a:rPr lang="en-US" sz="2400" dirty="0" smtClean="0">
                <a:latin typeface="Trebuchet MS" pitchFamily="34" charset="0"/>
              </a:rPr>
              <a:t>{</a:t>
            </a:r>
            <a:r>
              <a:rPr lang="en-US" sz="2400" dirty="0" err="1" smtClean="0">
                <a:latin typeface="Trebuchet MS" pitchFamily="34" charset="0"/>
              </a:rPr>
              <a:t>this.age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>
                <a:latin typeface="Trebuchet MS" pitchFamily="34" charset="0"/>
              </a:rPr>
              <a:t>= </a:t>
            </a:r>
            <a:r>
              <a:rPr lang="en-US" sz="2400" dirty="0" err="1">
                <a:latin typeface="Trebuchet MS" pitchFamily="34" charset="0"/>
              </a:rPr>
              <a:t>this.age</a:t>
            </a:r>
            <a:r>
              <a:rPr lang="en-US" sz="2400" dirty="0">
                <a:latin typeface="Trebuchet MS" pitchFamily="34" charset="0"/>
              </a:rPr>
              <a:t> + 1</a:t>
            </a:r>
            <a:r>
              <a:rPr lang="en-US" sz="2400" dirty="0" smtClean="0">
                <a:latin typeface="Trebuchet MS" pitchFamily="34" charset="0"/>
              </a:rPr>
              <a:t>;}</a:t>
            </a:r>
            <a:endParaRPr lang="en-US" sz="2400" dirty="0"/>
          </a:p>
          <a:p>
            <a:r>
              <a:rPr lang="en-US" sz="2400" dirty="0">
                <a:latin typeface="Trebuchet MS" pitchFamily="34" charset="0"/>
              </a:rPr>
              <a:t>this</a:t>
            </a:r>
            <a:r>
              <a:rPr lang="en-US" sz="2400" dirty="0"/>
              <a:t> is like an extra parameter to the method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usually don't need to use </a:t>
            </a:r>
            <a:r>
              <a:rPr lang="en-US" sz="2400" dirty="0">
                <a:latin typeface="Trebuchet MS" pitchFamily="34" charset="0"/>
              </a:rPr>
              <a:t>this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55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74D8-30C2-46F2-A30B-066C6EAB5030}" type="slidenum">
              <a:rPr lang="en-US"/>
              <a:pPr/>
              <a:t>38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Concept: A variable can hold subclass objects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Suppose </a:t>
            </a:r>
            <a:r>
              <a:rPr lang="en-US" sz="2400" dirty="0">
                <a:latin typeface="Trebuchet MS" pitchFamily="34" charset="0"/>
              </a:rPr>
              <a:t>B </a:t>
            </a:r>
            <a:r>
              <a:rPr lang="en-US" sz="2400" dirty="0"/>
              <a:t>is a subclass of </a:t>
            </a:r>
            <a:r>
              <a:rPr lang="en-US" sz="2400" dirty="0">
                <a:latin typeface="Trebuchet MS" pitchFamily="34" charset="0"/>
              </a:rPr>
              <a:t>A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Trebuchet MS" pitchFamily="34" charset="0"/>
              </a:rPr>
              <a:t>A</a:t>
            </a:r>
            <a:r>
              <a:rPr lang="en-US" sz="2400" dirty="0"/>
              <a:t> objects can be assigned to </a:t>
            </a:r>
            <a:r>
              <a:rPr lang="en-US" sz="2400" dirty="0">
                <a:latin typeface="Trebuchet MS" pitchFamily="34" charset="0"/>
              </a:rPr>
              <a:t>A</a:t>
            </a:r>
            <a:r>
              <a:rPr lang="en-US" sz="2400" dirty="0"/>
              <a:t> variables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Trebuchet MS" pitchFamily="34" charset="0"/>
              </a:rPr>
              <a:t>B </a:t>
            </a:r>
            <a:r>
              <a:rPr lang="en-US" sz="2400" dirty="0"/>
              <a:t>objects can be assigned to </a:t>
            </a:r>
            <a:r>
              <a:rPr lang="en-US" sz="2400" dirty="0">
                <a:latin typeface="Trebuchet MS" pitchFamily="34" charset="0"/>
              </a:rPr>
              <a:t>B </a:t>
            </a:r>
            <a:r>
              <a:rPr lang="en-US" sz="2400" dirty="0"/>
              <a:t>variables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Trebuchet MS" pitchFamily="34" charset="0"/>
              </a:rPr>
              <a:t>B </a:t>
            </a:r>
            <a:r>
              <a:rPr lang="en-US" sz="2400" dirty="0"/>
              <a:t>objects can be assigned to </a:t>
            </a:r>
            <a:r>
              <a:rPr lang="en-US" sz="2400" dirty="0">
                <a:latin typeface="Trebuchet MS" pitchFamily="34" charset="0"/>
              </a:rPr>
              <a:t>A </a:t>
            </a:r>
            <a:r>
              <a:rPr lang="en-US" sz="2400" dirty="0"/>
              <a:t>variables, but</a:t>
            </a:r>
            <a:endParaRPr lang="en-US" sz="2400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Trebuchet MS" pitchFamily="34" charset="0"/>
              </a:rPr>
              <a:t>A</a:t>
            </a:r>
            <a:r>
              <a:rPr lang="en-US" sz="2400" dirty="0"/>
              <a:t> objects can </a:t>
            </a:r>
            <a:r>
              <a:rPr lang="en-US" sz="2400" i="1" dirty="0"/>
              <a:t>not</a:t>
            </a:r>
            <a:r>
              <a:rPr lang="en-US" sz="2400" dirty="0"/>
              <a:t> be assigned to </a:t>
            </a:r>
            <a:r>
              <a:rPr lang="en-US" sz="2400" dirty="0">
                <a:latin typeface="Trebuchet MS" pitchFamily="34" charset="0"/>
              </a:rPr>
              <a:t>B</a:t>
            </a:r>
            <a:r>
              <a:rPr lang="en-US" sz="2400" dirty="0"/>
              <a:t> variables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Every </a:t>
            </a:r>
            <a:r>
              <a:rPr lang="en-US" dirty="0">
                <a:latin typeface="Trebuchet MS" pitchFamily="34" charset="0"/>
              </a:rPr>
              <a:t>B</a:t>
            </a:r>
            <a:r>
              <a:rPr lang="en-US" dirty="0"/>
              <a:t> is also an </a:t>
            </a:r>
            <a:r>
              <a:rPr lang="en-US" dirty="0">
                <a:latin typeface="Trebuchet MS" pitchFamily="34" charset="0"/>
              </a:rPr>
              <a:t>A</a:t>
            </a:r>
            <a:r>
              <a:rPr lang="en-US" dirty="0"/>
              <a:t> </a:t>
            </a:r>
            <a:r>
              <a:rPr lang="en-US" i="1" dirty="0"/>
              <a:t>but</a:t>
            </a:r>
            <a:r>
              <a:rPr lang="en-US" dirty="0"/>
              <a:t> not every </a:t>
            </a:r>
            <a:r>
              <a:rPr lang="en-US" dirty="0">
                <a:latin typeface="Trebuchet MS" pitchFamily="34" charset="0"/>
              </a:rPr>
              <a:t>A</a:t>
            </a:r>
            <a:r>
              <a:rPr lang="en-US" dirty="0"/>
              <a:t> is a </a:t>
            </a:r>
            <a:r>
              <a:rPr lang="en-US" dirty="0">
                <a:latin typeface="Trebuchet MS" pitchFamily="34" charset="0"/>
              </a:rPr>
              <a:t>B</a:t>
            </a:r>
          </a:p>
          <a:p>
            <a:r>
              <a:rPr lang="en-US" sz="2400" dirty="0"/>
              <a:t>You can cast:  </a:t>
            </a:r>
            <a:r>
              <a:rPr lang="en-US" sz="2400" dirty="0" err="1">
                <a:latin typeface="Trebuchet MS" pitchFamily="34" charset="0"/>
              </a:rPr>
              <a:t>bVariable</a:t>
            </a:r>
            <a:r>
              <a:rPr lang="en-US" sz="2400" dirty="0">
                <a:latin typeface="Trebuchet MS" pitchFamily="34" charset="0"/>
              </a:rPr>
              <a:t> = (B) </a:t>
            </a:r>
            <a:r>
              <a:rPr lang="en-US" sz="2400" dirty="0" err="1">
                <a:latin typeface="Trebuchet MS" pitchFamily="34" charset="0"/>
              </a:rPr>
              <a:t>aObject</a:t>
            </a:r>
            <a:r>
              <a:rPr lang="en-US" sz="2400" dirty="0" smtClean="0">
                <a:latin typeface="Trebuchet MS" pitchFamily="34" charset="0"/>
              </a:rPr>
              <a:t>;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55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DAD18-6B55-472B-BD86-F98260FE4FBD}" type="slidenum">
              <a:rPr lang="en-US"/>
              <a:pPr/>
              <a:t>39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Assignment of subclasses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620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Trebuchet MS" pitchFamily="34" charset="0"/>
              </a:rPr>
              <a:t>class Dog { ... }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class Poodle extends Dog { ... }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Dog </a:t>
            </a:r>
            <a:r>
              <a:rPr lang="en-US" sz="2400" dirty="0" err="1">
                <a:latin typeface="Trebuchet MS" pitchFamily="34" charset="0"/>
              </a:rPr>
              <a:t>myDog</a:t>
            </a:r>
            <a:r>
              <a:rPr lang="en-US" sz="2400" dirty="0">
                <a:latin typeface="Trebuchet MS" pitchFamily="34" charset="0"/>
              </a:rPr>
              <a:t>;</a:t>
            </a:r>
            <a:br>
              <a:rPr lang="en-US" sz="2400" dirty="0">
                <a:latin typeface="Trebuchet MS" pitchFamily="34" charset="0"/>
              </a:rPr>
            </a:br>
            <a:r>
              <a:rPr lang="en-US" sz="2400" dirty="0">
                <a:latin typeface="Trebuchet MS" pitchFamily="34" charset="0"/>
              </a:rPr>
              <a:t>Dog rover = new Dog ();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Poodle </a:t>
            </a:r>
            <a:r>
              <a:rPr lang="en-US" sz="2400" dirty="0" err="1">
                <a:latin typeface="Trebuchet MS" pitchFamily="34" charset="0"/>
              </a:rPr>
              <a:t>yourPoodle</a:t>
            </a:r>
            <a:r>
              <a:rPr lang="en-US" sz="2400" dirty="0">
                <a:latin typeface="Trebuchet MS" pitchFamily="34" charset="0"/>
              </a:rPr>
              <a:t>;</a:t>
            </a:r>
            <a:br>
              <a:rPr lang="en-US" sz="2400" dirty="0">
                <a:latin typeface="Trebuchet MS" pitchFamily="34" charset="0"/>
              </a:rPr>
            </a:br>
            <a:r>
              <a:rPr lang="en-US" sz="2400" dirty="0">
                <a:latin typeface="Trebuchet MS" pitchFamily="34" charset="0"/>
              </a:rPr>
              <a:t>Poodle </a:t>
            </a:r>
            <a:r>
              <a:rPr lang="en-US" sz="2400" dirty="0" err="1">
                <a:latin typeface="Trebuchet MS" pitchFamily="34" charset="0"/>
              </a:rPr>
              <a:t>fifi</a:t>
            </a:r>
            <a:r>
              <a:rPr lang="en-US" sz="2400" dirty="0">
                <a:latin typeface="Trebuchet MS" pitchFamily="34" charset="0"/>
              </a:rPr>
              <a:t> = new Poodle ();</a:t>
            </a:r>
            <a:r>
              <a:rPr lang="en-US" sz="2400" dirty="0"/>
              <a:t> 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4114800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 err="1">
                <a:latin typeface="Trebuchet MS" pitchFamily="34" charset="0"/>
              </a:rPr>
              <a:t>myDog</a:t>
            </a:r>
            <a:r>
              <a:rPr lang="en-US" sz="2400" dirty="0">
                <a:latin typeface="Trebuchet MS" pitchFamily="34" charset="0"/>
              </a:rPr>
              <a:t> = rover;                         </a:t>
            </a:r>
            <a:r>
              <a:rPr lang="en-US" sz="2400" dirty="0">
                <a:solidFill>
                  <a:srgbClr val="00B050"/>
                </a:solidFill>
                <a:latin typeface="Trebuchet MS" pitchFamily="34" charset="0"/>
              </a:rPr>
              <a:t>// ok</a:t>
            </a:r>
          </a:p>
          <a:p>
            <a:pPr eaLnBrk="0" hangingPunct="0"/>
            <a:r>
              <a:rPr lang="en-US" sz="2400" dirty="0" err="1">
                <a:latin typeface="Trebuchet MS" pitchFamily="34" charset="0"/>
              </a:rPr>
              <a:t>yourPoodle</a:t>
            </a:r>
            <a:r>
              <a:rPr lang="en-US" sz="2400" dirty="0">
                <a:latin typeface="Trebuchet MS" pitchFamily="34" charset="0"/>
              </a:rPr>
              <a:t> = </a:t>
            </a:r>
            <a:r>
              <a:rPr lang="en-US" sz="2400" dirty="0" err="1">
                <a:latin typeface="Trebuchet MS" pitchFamily="34" charset="0"/>
              </a:rPr>
              <a:t>fifi</a:t>
            </a:r>
            <a:r>
              <a:rPr lang="en-US" sz="2400" dirty="0">
                <a:latin typeface="Trebuchet MS" pitchFamily="34" charset="0"/>
              </a:rPr>
              <a:t>;                     </a:t>
            </a:r>
            <a:r>
              <a:rPr lang="en-US" sz="2400" dirty="0">
                <a:solidFill>
                  <a:srgbClr val="00B050"/>
                </a:solidFill>
                <a:latin typeface="Trebuchet MS" pitchFamily="34" charset="0"/>
              </a:rPr>
              <a:t>// ok</a:t>
            </a:r>
          </a:p>
          <a:p>
            <a:pPr eaLnBrk="0" hangingPunct="0"/>
            <a:r>
              <a:rPr lang="en-US" sz="2400" dirty="0" err="1">
                <a:latin typeface="Trebuchet MS" pitchFamily="34" charset="0"/>
              </a:rPr>
              <a:t>myDog</a:t>
            </a:r>
            <a:r>
              <a:rPr lang="en-US" sz="2400" dirty="0">
                <a:latin typeface="Trebuchet MS" pitchFamily="34" charset="0"/>
              </a:rPr>
              <a:t> = </a:t>
            </a:r>
            <a:r>
              <a:rPr lang="en-US" sz="2400" dirty="0" err="1">
                <a:latin typeface="Trebuchet MS" pitchFamily="34" charset="0"/>
              </a:rPr>
              <a:t>fifi</a:t>
            </a:r>
            <a:r>
              <a:rPr lang="en-US" sz="2400" dirty="0">
                <a:latin typeface="Trebuchet MS" pitchFamily="34" charset="0"/>
              </a:rPr>
              <a:t>;                            </a:t>
            </a:r>
            <a:r>
              <a:rPr lang="en-US" sz="2400" dirty="0">
                <a:solidFill>
                  <a:srgbClr val="00B050"/>
                </a:solidFill>
                <a:latin typeface="Trebuchet MS" pitchFamily="34" charset="0"/>
              </a:rPr>
              <a:t>//ok</a:t>
            </a:r>
          </a:p>
          <a:p>
            <a:pPr eaLnBrk="0" hangingPunct="0"/>
            <a:r>
              <a:rPr lang="en-US" sz="2400" dirty="0" err="1">
                <a:latin typeface="Trebuchet MS" pitchFamily="34" charset="0"/>
              </a:rPr>
              <a:t>yourPoodle</a:t>
            </a:r>
            <a:r>
              <a:rPr lang="en-US" sz="2400" dirty="0">
                <a:latin typeface="Trebuchet MS" pitchFamily="34" charset="0"/>
              </a:rPr>
              <a:t> = rover;                  </a:t>
            </a:r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// illegal</a:t>
            </a:r>
          </a:p>
          <a:p>
            <a:pPr eaLnBrk="0" hangingPunct="0"/>
            <a:r>
              <a:rPr lang="en-US" sz="2400" dirty="0" err="1">
                <a:latin typeface="Trebuchet MS" pitchFamily="34" charset="0"/>
              </a:rPr>
              <a:t>yourPoodle</a:t>
            </a:r>
            <a:r>
              <a:rPr lang="en-US" sz="2400" dirty="0">
                <a:latin typeface="Trebuchet MS" pitchFamily="34" charset="0"/>
              </a:rPr>
              <a:t> = (Poodle) rover;     </a:t>
            </a:r>
            <a:r>
              <a:rPr lang="en-US" sz="2400" dirty="0">
                <a:solidFill>
                  <a:schemeClr val="hlink"/>
                </a:solidFill>
                <a:latin typeface="Trebuchet MS" pitchFamily="34" charset="0"/>
              </a:rPr>
              <a:t>//runtime check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7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7159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A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Simple Program: Adding Two Integers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r>
              <a:rPr lang="en-US" sz="2400" dirty="0"/>
              <a:t>File extensions</a:t>
            </a:r>
          </a:p>
          <a:p>
            <a:pPr marL="171450" indent="-457200">
              <a:buFont typeface="Arial" pitchFamily="34" charset="0"/>
              <a:buChar char="•"/>
            </a:pPr>
            <a:r>
              <a:rPr lang="en-US" sz="2400" dirty="0"/>
              <a:t>C files: </a:t>
            </a:r>
            <a:r>
              <a:rPr lang="en-US" sz="2400" dirty="0">
                <a:latin typeface="Lucida Console" pitchFamily="49" charset="0"/>
              </a:rPr>
              <a:t>.c</a:t>
            </a:r>
          </a:p>
          <a:p>
            <a:pPr marL="171450" indent="-457200">
              <a:buFont typeface="Arial" pitchFamily="34" charset="0"/>
              <a:buChar char="•"/>
            </a:pPr>
            <a:r>
              <a:rPr lang="en-US" sz="2400" dirty="0"/>
              <a:t>C++ files: </a:t>
            </a:r>
            <a:r>
              <a:rPr lang="en-US" sz="2400" dirty="0">
                <a:latin typeface="Lucida Console" pitchFamily="49" charset="0"/>
              </a:rPr>
              <a:t>.</a:t>
            </a:r>
            <a:r>
              <a:rPr lang="en-US" sz="2400" dirty="0" err="1">
                <a:latin typeface="Lucida Console" pitchFamily="49" charset="0"/>
              </a:rPr>
              <a:t>cpp</a:t>
            </a:r>
            <a:r>
              <a:rPr lang="en-US" sz="2400" dirty="0"/>
              <a:t> (which we use), </a:t>
            </a:r>
            <a:r>
              <a:rPr lang="en-US" sz="2400" dirty="0">
                <a:latin typeface="Lucida Console" pitchFamily="49" charset="0"/>
              </a:rPr>
              <a:t>.cxx</a:t>
            </a:r>
            <a:r>
              <a:rPr lang="en-US" sz="2400" dirty="0"/>
              <a:t>, </a:t>
            </a:r>
            <a:r>
              <a:rPr lang="en-US" sz="2400" dirty="0">
                <a:latin typeface="Lucida Console" pitchFamily="49" charset="0"/>
              </a:rPr>
              <a:t>.C</a:t>
            </a:r>
            <a:r>
              <a:rPr lang="en-US" sz="2400" b="1" dirty="0">
                <a:latin typeface="Lucida Console" pitchFamily="49" charset="0"/>
              </a:rPr>
              <a:t> </a:t>
            </a:r>
            <a:r>
              <a:rPr lang="en-US" sz="2400" dirty="0"/>
              <a:t>(uppercase)</a:t>
            </a:r>
          </a:p>
          <a:p>
            <a:r>
              <a:rPr lang="en-US" sz="2400" dirty="0"/>
              <a:t>Differences</a:t>
            </a:r>
          </a:p>
          <a:p>
            <a:pPr marL="57150" indent="-342900">
              <a:buFont typeface="Arial" pitchFamily="34" charset="0"/>
              <a:buChar char="•"/>
            </a:pPr>
            <a:r>
              <a:rPr lang="en-US" sz="2400" dirty="0"/>
              <a:t>C++ allows you to "comment out" a line by preceding it with </a:t>
            </a:r>
            <a:r>
              <a:rPr lang="en-US" sz="2400" dirty="0" smtClean="0">
                <a:latin typeface="Lucida Console" pitchFamily="49" charset="0"/>
              </a:rPr>
              <a:t>//</a:t>
            </a:r>
          </a:p>
          <a:p>
            <a:pPr marL="457200" lvl="1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example:</a:t>
            </a:r>
            <a:r>
              <a:rPr lang="en-US" sz="2400" b="1" dirty="0">
                <a:latin typeface="Lucida Console" pitchFamily="49" charset="0"/>
              </a:rPr>
              <a:t>  </a:t>
            </a:r>
            <a:r>
              <a:rPr lang="en-US" sz="2400" dirty="0">
                <a:latin typeface="Lucida Console" pitchFamily="49" charset="0"/>
              </a:rPr>
              <a:t>// text to ignore</a:t>
            </a:r>
          </a:p>
          <a:p>
            <a:pPr marL="0" lvl="1" indent="0">
              <a:buNone/>
            </a:pPr>
            <a:r>
              <a:rPr lang="en-US" sz="2400" dirty="0"/>
              <a:t>&lt;</a:t>
            </a:r>
            <a:r>
              <a:rPr lang="en-US" sz="2400" dirty="0" err="1"/>
              <a:t>iostream</a:t>
            </a:r>
            <a:r>
              <a:rPr lang="en-US" sz="2400" dirty="0"/>
              <a:t>&gt; - input/output stream header file</a:t>
            </a:r>
          </a:p>
          <a:p>
            <a:pPr marL="0" lvl="1" indent="0">
              <a:buNone/>
            </a:pPr>
            <a:r>
              <a:rPr lang="en-US" sz="2400" dirty="0"/>
              <a:t>Return types - all functions must declare their return type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C does not require it, but C++ does</a:t>
            </a:r>
          </a:p>
          <a:p>
            <a:pPr marL="0" lvl="1" indent="0">
              <a:buNone/>
            </a:pPr>
            <a:r>
              <a:rPr lang="en-US" sz="2400" dirty="0"/>
              <a:t>Variables in C++ can be defined almost anywhere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In C, required to defined variables in a block, before any executable statements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4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3FEA-287E-4FE1-8AA5-9E3F45323324}" type="slidenum">
              <a:rPr lang="en-US"/>
              <a:pPr/>
              <a:t>40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Concept: Methods can be overridden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638800"/>
            <a:ext cx="7772400" cy="685800"/>
          </a:xfrm>
        </p:spPr>
        <p:txBody>
          <a:bodyPr/>
          <a:lstStyle/>
          <a:p>
            <a:r>
              <a:rPr lang="en-US"/>
              <a:t>So birds can fly. Except penguins.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315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rebuchet MS" pitchFamily="34" charset="0"/>
              </a:rPr>
              <a:t>class Bird extends Animal {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void fly (String destination) {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   location = destination;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}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}</a:t>
            </a:r>
            <a:endParaRPr lang="en-US" sz="2400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3962400"/>
            <a:ext cx="739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latin typeface="Trebuchet MS" pitchFamily="34" charset="0"/>
              </a:rPr>
              <a:t>class Penguin extends Bird {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   void fly (String whatever) { }</a:t>
            </a:r>
          </a:p>
          <a:p>
            <a:pPr eaLnBrk="0" hangingPunct="0"/>
            <a:r>
              <a:rPr lang="en-US" sz="2800" dirty="0">
                <a:latin typeface="Trebuchet MS" pitchFamily="34" charset="0"/>
              </a:rPr>
              <a:t>}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95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3" autoUpdateAnimBg="0"/>
      <p:bldP spid="23556" grpId="0" autoUpdateAnimBg="0"/>
      <p:bldP spid="2355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CE338-6E25-4DAB-AD41-7B8CF1462006}" type="slidenum">
              <a:rPr lang="en-US"/>
              <a:pPr/>
              <a:t>41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Concept: Don't call functions, send messages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sz="2400" dirty="0">
                <a:latin typeface="Trebuchet MS" pitchFamily="34" charset="0"/>
              </a:rPr>
              <a:t>Bird </a:t>
            </a:r>
            <a:r>
              <a:rPr lang="en-US" sz="2400" dirty="0" err="1">
                <a:latin typeface="Trebuchet MS" pitchFamily="34" charset="0"/>
              </a:rPr>
              <a:t>someBird</a:t>
            </a:r>
            <a:r>
              <a:rPr lang="en-US" sz="2400" dirty="0">
                <a:latin typeface="Trebuchet MS" pitchFamily="34" charset="0"/>
              </a:rPr>
              <a:t> = </a:t>
            </a:r>
            <a:r>
              <a:rPr lang="en-US" sz="2400" dirty="0" err="1">
                <a:latin typeface="Trebuchet MS" pitchFamily="34" charset="0"/>
              </a:rPr>
              <a:t>pingu</a:t>
            </a:r>
            <a:r>
              <a:rPr lang="en-US" sz="2400" dirty="0">
                <a:latin typeface="Trebuchet MS" pitchFamily="34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sz="2400" dirty="0" err="1">
                <a:latin typeface="Trebuchet MS" pitchFamily="34" charset="0"/>
              </a:rPr>
              <a:t>someBird.fly</a:t>
            </a:r>
            <a:r>
              <a:rPr lang="en-US" sz="2400" dirty="0">
                <a:latin typeface="Trebuchet MS" pitchFamily="34" charset="0"/>
              </a:rPr>
              <a:t> ("South America");</a:t>
            </a:r>
            <a:br>
              <a:rPr lang="en-US" sz="2400" dirty="0">
                <a:latin typeface="Trebuchet MS" pitchFamily="34" charset="0"/>
              </a:rPr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Did </a:t>
            </a:r>
            <a:r>
              <a:rPr lang="en-US" sz="2400" dirty="0" err="1">
                <a:latin typeface="Trebuchet MS" pitchFamily="34" charset="0"/>
              </a:rPr>
              <a:t>pingu</a:t>
            </a:r>
            <a:r>
              <a:rPr lang="en-US" sz="2400" dirty="0"/>
              <a:t> actually go anywhere?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You sent the message </a:t>
            </a:r>
            <a:r>
              <a:rPr lang="en-US" sz="2400" dirty="0">
                <a:latin typeface="Trebuchet MS" pitchFamily="34" charset="0"/>
              </a:rPr>
              <a:t>fly(...)</a:t>
            </a:r>
            <a:r>
              <a:rPr lang="en-US" sz="2400" dirty="0"/>
              <a:t> to </a:t>
            </a:r>
            <a:r>
              <a:rPr lang="en-US" sz="2400" dirty="0" err="1">
                <a:latin typeface="Trebuchet MS" pitchFamily="34" charset="0"/>
              </a:rPr>
              <a:t>pingu</a:t>
            </a:r>
            <a:endParaRPr lang="en-US" sz="2400" dirty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If </a:t>
            </a:r>
            <a:r>
              <a:rPr lang="en-US" sz="2400" dirty="0" err="1">
                <a:latin typeface="Trebuchet MS" pitchFamily="34" charset="0"/>
              </a:rPr>
              <a:t>pingu</a:t>
            </a:r>
            <a:r>
              <a:rPr lang="en-US" sz="2400" dirty="0"/>
              <a:t> is a penguin, he ignored it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Otherwise he used the method defined in </a:t>
            </a:r>
            <a:r>
              <a:rPr lang="en-US" sz="2400" dirty="0">
                <a:latin typeface="Trebuchet MS" pitchFamily="34" charset="0"/>
              </a:rPr>
              <a:t>Bird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You did </a:t>
            </a:r>
            <a:r>
              <a:rPr lang="en-US" sz="2400" i="1" dirty="0"/>
              <a:t>not</a:t>
            </a:r>
            <a:r>
              <a:rPr lang="en-US" sz="2400" dirty="0"/>
              <a:t> directly call any method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You cannot tell, without studying the program, which method actually gets used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The same statement may result in different methods being used at different times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12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A97E0-C7BD-409E-A632-77C172E3A2EC}" type="slidenum">
              <a:rPr lang="en-US"/>
              <a:pPr/>
              <a:t>42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477000" cy="457200"/>
          </a:xfrm>
        </p:spPr>
        <p:txBody>
          <a:bodyPr>
            <a:normAutofit fontScale="90000"/>
          </a:bodyPr>
          <a:lstStyle/>
          <a:p>
            <a:r>
              <a:rPr lang="en-US"/>
              <a:t>Concept: Constructors make objects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495800"/>
          </a:xfrm>
        </p:spPr>
        <p:txBody>
          <a:bodyPr/>
          <a:lstStyle/>
          <a:p>
            <a:r>
              <a:rPr lang="en-US" sz="2400" dirty="0"/>
              <a:t>Every class has a </a:t>
            </a:r>
            <a:r>
              <a:rPr lang="en-US" sz="2400" dirty="0">
                <a:solidFill>
                  <a:schemeClr val="tx2"/>
                </a:solidFill>
              </a:rPr>
              <a:t>constructor</a:t>
            </a:r>
            <a:r>
              <a:rPr lang="en-US" sz="2400" dirty="0"/>
              <a:t> to make its objects</a:t>
            </a:r>
          </a:p>
          <a:p>
            <a:r>
              <a:rPr lang="en-US" sz="2400" dirty="0"/>
              <a:t>Use the keyword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new</a:t>
            </a:r>
            <a:r>
              <a:rPr lang="en-US" sz="2400" dirty="0">
                <a:latin typeface="Trebuchet MS" pitchFamily="34" charset="0"/>
              </a:rPr>
              <a:t> </a:t>
            </a:r>
            <a:r>
              <a:rPr lang="en-US" sz="2400" dirty="0"/>
              <a:t>to call a constructor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sz="2000" dirty="0">
                <a:solidFill>
                  <a:srgbClr val="0000FF"/>
                </a:solidFill>
                <a:latin typeface="Trebuchet MS" pitchFamily="34" charset="0"/>
              </a:rPr>
              <a:t>secretary = new Employee ( );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400" dirty="0"/>
              <a:t>You can write your own constructors; but if you don’t,</a:t>
            </a:r>
          </a:p>
          <a:p>
            <a:r>
              <a:rPr lang="en-US" sz="2400" dirty="0" smtClean="0"/>
              <a:t>C++ </a:t>
            </a:r>
            <a:r>
              <a:rPr lang="en-US" sz="2400" dirty="0"/>
              <a:t>provides a </a:t>
            </a:r>
            <a:r>
              <a:rPr lang="en-US" sz="2400" dirty="0">
                <a:solidFill>
                  <a:srgbClr val="0000FF"/>
                </a:solidFill>
              </a:rPr>
              <a:t>default constructor</a:t>
            </a:r>
            <a:r>
              <a:rPr lang="en-US" sz="2400" dirty="0"/>
              <a:t> with no arguments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It sets all the fields of the new object to zero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If this is good enough, you don’t need to write your own</a:t>
            </a:r>
          </a:p>
          <a:p>
            <a:r>
              <a:rPr lang="en-US" sz="2400" dirty="0"/>
              <a:t>The syntax for writing constructors is almost like that for writing methods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16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11389-C164-49BB-AC01-21232B73B95A}" type="slidenum">
              <a:rPr lang="en-US"/>
              <a:pPr/>
              <a:t>43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for constructors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001000" cy="1752600"/>
          </a:xfrm>
        </p:spPr>
        <p:txBody>
          <a:bodyPr/>
          <a:lstStyle/>
          <a:p>
            <a:r>
              <a:rPr lang="en-US" i="1"/>
              <a:t>Do not</a:t>
            </a:r>
            <a:r>
              <a:rPr lang="en-US"/>
              <a:t> use a return type and a name; use </a:t>
            </a:r>
            <a:r>
              <a:rPr lang="en-US" i="1"/>
              <a:t>only</a:t>
            </a:r>
            <a:r>
              <a:rPr lang="en-US"/>
              <a:t> the class name</a:t>
            </a:r>
          </a:p>
          <a:p>
            <a:r>
              <a:rPr lang="en-US"/>
              <a:t>You can supply arguments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" y="24384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Trebuchet MS" pitchFamily="34" charset="0"/>
              </a:rPr>
              <a:t>Employee (String </a:t>
            </a:r>
            <a:r>
              <a:rPr lang="en-US" sz="2400" dirty="0" err="1">
                <a:latin typeface="Trebuchet MS" pitchFamily="34" charset="0"/>
              </a:rPr>
              <a:t>theName</a:t>
            </a:r>
            <a:r>
              <a:rPr lang="en-US" sz="2400" dirty="0">
                <a:latin typeface="Trebuchet MS" pitchFamily="34" charset="0"/>
              </a:rPr>
              <a:t>, double </a:t>
            </a:r>
            <a:r>
              <a:rPr lang="en-US" sz="2400" dirty="0" err="1">
                <a:latin typeface="Trebuchet MS" pitchFamily="34" charset="0"/>
              </a:rPr>
              <a:t>theSalary</a:t>
            </a:r>
            <a:r>
              <a:rPr lang="en-US" sz="2400" dirty="0">
                <a:latin typeface="Trebuchet MS" pitchFamily="34" charset="0"/>
              </a:rPr>
              <a:t>) {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name = </a:t>
            </a:r>
            <a:r>
              <a:rPr lang="en-US" sz="2400" dirty="0" err="1">
                <a:latin typeface="Trebuchet MS" pitchFamily="34" charset="0"/>
              </a:rPr>
              <a:t>theName</a:t>
            </a:r>
            <a:r>
              <a:rPr lang="en-US" sz="2400" dirty="0">
                <a:latin typeface="Trebuchet MS" pitchFamily="34" charset="0"/>
              </a:rPr>
              <a:t>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salary = </a:t>
            </a:r>
            <a:r>
              <a:rPr lang="en-US" sz="2400" dirty="0" err="1">
                <a:latin typeface="Trebuchet MS" pitchFamily="34" charset="0"/>
              </a:rPr>
              <a:t>theSalary</a:t>
            </a:r>
            <a:r>
              <a:rPr lang="en-US" sz="2400" dirty="0">
                <a:latin typeface="Trebuchet MS" pitchFamily="34" charset="0"/>
              </a:rPr>
              <a:t>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}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28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16EFA-DCAD-4A21-A999-15F529202D81}" type="slidenum">
              <a:rPr lang="en-US"/>
              <a:pPr/>
              <a:t>44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workings: Constructor chaining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058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If an </a:t>
            </a:r>
            <a:r>
              <a:rPr lang="en-US" sz="2400" dirty="0">
                <a:latin typeface="Trebuchet MS" pitchFamily="34" charset="0"/>
              </a:rPr>
              <a:t>Employee</a:t>
            </a:r>
            <a:r>
              <a:rPr lang="en-US" sz="2400" dirty="0"/>
              <a:t> is a </a:t>
            </a:r>
            <a:r>
              <a:rPr lang="en-US" sz="2400" dirty="0">
                <a:latin typeface="Trebuchet MS" pitchFamily="34" charset="0"/>
              </a:rPr>
              <a:t>Person</a:t>
            </a:r>
            <a:r>
              <a:rPr lang="en-US" sz="2400" dirty="0"/>
              <a:t>, and a </a:t>
            </a:r>
            <a:r>
              <a:rPr lang="en-US" sz="2400" dirty="0">
                <a:latin typeface="Trebuchet MS" pitchFamily="34" charset="0"/>
              </a:rPr>
              <a:t>Person</a:t>
            </a:r>
            <a:r>
              <a:rPr lang="en-US" sz="2400" dirty="0"/>
              <a:t> is an </a:t>
            </a:r>
            <a:r>
              <a:rPr lang="en-US" sz="2400" dirty="0">
                <a:latin typeface="Trebuchet MS" pitchFamily="34" charset="0"/>
              </a:rPr>
              <a:t>Object</a:t>
            </a:r>
            <a:r>
              <a:rPr lang="en-US" sz="2400" dirty="0"/>
              <a:t>, then when you say </a:t>
            </a:r>
            <a:r>
              <a:rPr lang="en-US" sz="2400" dirty="0">
                <a:latin typeface="Trebuchet MS" pitchFamily="34" charset="0"/>
              </a:rPr>
              <a:t>new Employee ()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>
                <a:latin typeface="Trebuchet MS" pitchFamily="34" charset="0"/>
              </a:rPr>
              <a:t>Employee</a:t>
            </a:r>
            <a:r>
              <a:rPr lang="en-US" sz="2400" dirty="0"/>
              <a:t> constructor calls the </a:t>
            </a:r>
            <a:r>
              <a:rPr lang="en-US" sz="2400" dirty="0">
                <a:latin typeface="Trebuchet MS" pitchFamily="34" charset="0"/>
              </a:rPr>
              <a:t>Person</a:t>
            </a:r>
            <a:r>
              <a:rPr lang="en-US" sz="2400" dirty="0"/>
              <a:t> constructor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>
                <a:latin typeface="Trebuchet MS" pitchFamily="34" charset="0"/>
              </a:rPr>
              <a:t>Person</a:t>
            </a:r>
            <a:r>
              <a:rPr lang="en-US" sz="2400" dirty="0"/>
              <a:t> constructor calls the </a:t>
            </a:r>
            <a:r>
              <a:rPr lang="en-US" sz="2400" dirty="0">
                <a:latin typeface="Trebuchet MS" pitchFamily="34" charset="0"/>
              </a:rPr>
              <a:t>Object</a:t>
            </a:r>
            <a:r>
              <a:rPr lang="en-US" sz="2400" dirty="0"/>
              <a:t> constructor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>
                <a:latin typeface="Trebuchet MS" pitchFamily="34" charset="0"/>
              </a:rPr>
              <a:t>Object</a:t>
            </a:r>
            <a:r>
              <a:rPr lang="en-US" sz="2400" dirty="0"/>
              <a:t> constructor creates a new </a:t>
            </a:r>
            <a:r>
              <a:rPr lang="en-US" sz="2400" dirty="0">
                <a:latin typeface="Trebuchet MS" pitchFamily="34" charset="0"/>
              </a:rPr>
              <a:t>Object</a:t>
            </a:r>
            <a:r>
              <a:rPr lang="en-US" sz="2400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>
                <a:latin typeface="Trebuchet MS" pitchFamily="34" charset="0"/>
              </a:rPr>
              <a:t>Person</a:t>
            </a:r>
            <a:r>
              <a:rPr lang="en-US" sz="2400" dirty="0"/>
              <a:t> constructor adds its own stuff to the </a:t>
            </a:r>
            <a:r>
              <a:rPr lang="en-US" sz="2400" dirty="0">
                <a:latin typeface="Trebuchet MS" pitchFamily="34" charset="0"/>
              </a:rPr>
              <a:t>Object</a:t>
            </a:r>
            <a:r>
              <a:rPr lang="en-US" sz="2400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>
                <a:latin typeface="Trebuchet MS" pitchFamily="34" charset="0"/>
              </a:rPr>
              <a:t>Employee</a:t>
            </a:r>
            <a:r>
              <a:rPr lang="en-US" sz="2400" dirty="0"/>
              <a:t> constructor adds its own stuff to the </a:t>
            </a:r>
            <a:r>
              <a:rPr lang="en-US" sz="2400" dirty="0">
                <a:latin typeface="Trebuchet MS" pitchFamily="34" charset="0"/>
              </a:rPr>
              <a:t>Person</a:t>
            </a:r>
            <a:r>
              <a:rPr lang="en-US" sz="2400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71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81AEB-8E0B-472C-B1B6-2D47A44DE7C4}" type="slidenum">
              <a:rPr lang="en-US"/>
              <a:pPr/>
              <a:t>45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Concept: </a:t>
            </a:r>
            <a:r>
              <a:rPr lang="en-US" i="1"/>
              <a:t>Classes</a:t>
            </a:r>
            <a:r>
              <a:rPr lang="en-US"/>
              <a:t> can have fields and methods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572000"/>
          </a:xfrm>
        </p:spPr>
        <p:txBody>
          <a:bodyPr>
            <a:normAutofit/>
          </a:bodyPr>
          <a:lstStyle/>
          <a:p>
            <a:r>
              <a:rPr lang="en-US" sz="2400" dirty="0"/>
              <a:t>Usually a class describes fields (variables) and methods for its objects (instances)</a:t>
            </a:r>
          </a:p>
          <a:p>
            <a:pPr lvl="1"/>
            <a:r>
              <a:rPr lang="en-US" sz="2400" dirty="0"/>
              <a:t>These are called </a:t>
            </a:r>
            <a:r>
              <a:rPr lang="en-US" sz="2400" dirty="0">
                <a:solidFill>
                  <a:srgbClr val="0000FF"/>
                </a:solidFill>
              </a:rPr>
              <a:t>instance variables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0000FF"/>
                </a:solidFill>
              </a:rPr>
              <a:t>instance methods</a:t>
            </a:r>
          </a:p>
          <a:p>
            <a:r>
              <a:rPr lang="en-US" sz="2400" dirty="0"/>
              <a:t>A class can have its own fields and methods</a:t>
            </a:r>
          </a:p>
          <a:p>
            <a:pPr lvl="1"/>
            <a:r>
              <a:rPr lang="en-US" sz="2400" dirty="0"/>
              <a:t>These are called </a:t>
            </a:r>
            <a:r>
              <a:rPr lang="en-US" sz="2400" dirty="0">
                <a:solidFill>
                  <a:srgbClr val="0000FF"/>
                </a:solidFill>
              </a:rPr>
              <a:t>class variables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0000FF"/>
                </a:solidFill>
              </a:rPr>
              <a:t>class methods</a:t>
            </a:r>
          </a:p>
          <a:p>
            <a:r>
              <a:rPr lang="en-US" sz="2400" dirty="0"/>
              <a:t>There is exactly </a:t>
            </a:r>
            <a:r>
              <a:rPr lang="en-US" sz="2400" i="1" dirty="0"/>
              <a:t>one</a:t>
            </a:r>
            <a:r>
              <a:rPr lang="en-US" sz="2400" dirty="0"/>
              <a:t> copy of a class variable, not one per object</a:t>
            </a:r>
          </a:p>
          <a:p>
            <a:r>
              <a:rPr lang="en-US" sz="2400" dirty="0"/>
              <a:t>Use the special keyword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static </a:t>
            </a:r>
            <a:r>
              <a:rPr lang="en-US" sz="2400" dirty="0"/>
              <a:t>to say that a field or method belongs to the class instead of to objects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10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579D9-1ABD-48DE-BB51-45EAA480914D}" type="slidenum">
              <a:rPr lang="en-US"/>
              <a:pPr/>
              <a:t>46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Example of a class variable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5800" y="1255486"/>
            <a:ext cx="8229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Trebuchet MS" pitchFamily="34" charset="0"/>
              </a:rPr>
              <a:t>class Person {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String name;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</a:t>
            </a:r>
            <a:r>
              <a:rPr lang="en-US" sz="2400" dirty="0" err="1">
                <a:latin typeface="Trebuchet MS" pitchFamily="34" charset="0"/>
              </a:rPr>
              <a:t>int</a:t>
            </a:r>
            <a:r>
              <a:rPr lang="en-US" sz="2400" dirty="0">
                <a:latin typeface="Trebuchet MS" pitchFamily="34" charset="0"/>
              </a:rPr>
              <a:t> age;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static </a:t>
            </a:r>
            <a:r>
              <a:rPr lang="en-US" sz="2400" dirty="0" err="1">
                <a:latin typeface="Trebuchet MS" pitchFamily="34" charset="0"/>
              </a:rPr>
              <a:t>int</a:t>
            </a:r>
            <a:r>
              <a:rPr lang="en-US" sz="2400" dirty="0">
                <a:latin typeface="Trebuchet MS" pitchFamily="34" charset="0"/>
              </a:rPr>
              <a:t> population;</a:t>
            </a:r>
            <a:br>
              <a:rPr lang="en-US" sz="2400" dirty="0">
                <a:latin typeface="Trebuchet MS" pitchFamily="34" charset="0"/>
              </a:rPr>
            </a:br>
            <a:endParaRPr lang="en-US" sz="2400" dirty="0">
              <a:latin typeface="Trebuchet MS" pitchFamily="34" charset="0"/>
            </a:endParaRP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Person (String name) {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    this.name = name;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    </a:t>
            </a:r>
            <a:r>
              <a:rPr lang="en-US" sz="2400" dirty="0" err="1">
                <a:latin typeface="Trebuchet MS" pitchFamily="34" charset="0"/>
              </a:rPr>
              <a:t>this.age</a:t>
            </a:r>
            <a:r>
              <a:rPr lang="en-US" sz="2400" dirty="0">
                <a:latin typeface="Trebuchet MS" pitchFamily="34" charset="0"/>
              </a:rPr>
              <a:t> = 0;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    population++;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}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17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DE964-B3A2-4C9E-9424-5DF0C0E3E4E3}" type="slidenum">
              <a:rPr lang="en-US"/>
              <a:pPr/>
              <a:t>47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: </a:t>
            </a:r>
            <a:r>
              <a:rPr lang="en-US" dirty="0"/>
              <a:t>Restrict access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Always, </a:t>
            </a:r>
            <a:r>
              <a:rPr lang="en-US" sz="2400" i="1" dirty="0"/>
              <a:t>always</a:t>
            </a:r>
            <a:r>
              <a:rPr lang="en-US" sz="2400" dirty="0"/>
              <a:t> strive for a narrow interface</a:t>
            </a:r>
          </a:p>
          <a:p>
            <a:r>
              <a:rPr lang="en-US" sz="2400" dirty="0"/>
              <a:t>Follow the </a:t>
            </a:r>
            <a:r>
              <a:rPr lang="en-US" sz="2400" dirty="0">
                <a:solidFill>
                  <a:srgbClr val="0000FF"/>
                </a:solidFill>
              </a:rPr>
              <a:t>principle of information hiding: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caller should know as little as possible about how the method does its job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the method should know little or nothing about where or why it is being called</a:t>
            </a:r>
          </a:p>
          <a:p>
            <a:r>
              <a:rPr lang="en-US" sz="2400" dirty="0"/>
              <a:t>Make as much as possible </a:t>
            </a:r>
            <a:r>
              <a:rPr lang="en-US" sz="2400" dirty="0">
                <a:solidFill>
                  <a:srgbClr val="0000FF"/>
                </a:solidFill>
                <a:latin typeface="Trebuchet MS" pitchFamily="34" charset="0"/>
              </a:rPr>
              <a:t>private</a:t>
            </a:r>
          </a:p>
          <a:p>
            <a:r>
              <a:rPr lang="en-US" sz="2400" dirty="0">
                <a:latin typeface="Trebuchet MS" pitchFamily="34" charset="0"/>
              </a:rPr>
              <a:t>Your class is responsible for it’s own data; don’t allow other classes to screw it up!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9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C788D-3843-4869-ADB4-2F4C677B9B54}" type="slidenum">
              <a:rPr lang="en-US"/>
              <a:pPr/>
              <a:t>48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Advice: Use setters and getters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11720"/>
            <a:ext cx="7924800" cy="1447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This way the object maintains control</a:t>
            </a:r>
          </a:p>
          <a:p>
            <a:r>
              <a:rPr lang="en-US" sz="2400" dirty="0"/>
              <a:t>Setters and getters have conventional names: </a:t>
            </a:r>
            <a:r>
              <a:rPr lang="en-US" sz="2400" dirty="0" err="1">
                <a:solidFill>
                  <a:srgbClr val="0000FF"/>
                </a:solidFill>
                <a:latin typeface="Trebuchet MS" pitchFamily="34" charset="0"/>
              </a:rPr>
              <a:t>set</a:t>
            </a:r>
            <a:r>
              <a:rPr lang="en-US" sz="2400" b="1" i="1" dirty="0" err="1">
                <a:solidFill>
                  <a:srgbClr val="0000FF"/>
                </a:solidFill>
              </a:rPr>
              <a:t>DataName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rebuchet MS" pitchFamily="34" charset="0"/>
              </a:rPr>
              <a:t>get</a:t>
            </a:r>
            <a:r>
              <a:rPr lang="en-US" sz="2400" b="1" i="1" dirty="0" err="1">
                <a:solidFill>
                  <a:srgbClr val="0000FF"/>
                </a:solidFill>
              </a:rPr>
              <a:t>DataName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rebuchet MS" pitchFamily="34" charset="0"/>
              </a:rPr>
              <a:t>is</a:t>
            </a:r>
            <a:r>
              <a:rPr lang="en-US" sz="2400" b="1" i="1" dirty="0" err="1">
                <a:solidFill>
                  <a:srgbClr val="0000FF"/>
                </a:solidFill>
              </a:rPr>
              <a:t>DataName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booleans</a:t>
            </a:r>
            <a:r>
              <a:rPr lang="en-US" sz="2400" dirty="0"/>
              <a:t> only)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7924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Trebuchet MS" pitchFamily="34" charset="0"/>
              </a:rPr>
              <a:t>class Employee extends Person {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private double salary;</a:t>
            </a:r>
            <a:br>
              <a:rPr lang="en-US" sz="2400" dirty="0">
                <a:latin typeface="Trebuchet MS" pitchFamily="34" charset="0"/>
              </a:rPr>
            </a:br>
            <a:r>
              <a:rPr lang="en-US" sz="2400" dirty="0">
                <a:latin typeface="Trebuchet MS" pitchFamily="34" charset="0"/>
              </a:rPr>
              <a:t>   private </a:t>
            </a:r>
            <a:r>
              <a:rPr lang="en-US" sz="2400" dirty="0" err="1">
                <a:latin typeface="Trebuchet MS" pitchFamily="34" charset="0"/>
              </a:rPr>
              <a:t>boolean</a:t>
            </a:r>
            <a:r>
              <a:rPr lang="en-US" sz="2400" dirty="0">
                <a:latin typeface="Trebuchet MS" pitchFamily="34" charset="0"/>
              </a:rPr>
              <a:t> male;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public void </a:t>
            </a:r>
            <a:r>
              <a:rPr lang="en-US" sz="2400" dirty="0" err="1">
                <a:latin typeface="Trebuchet MS" pitchFamily="34" charset="0"/>
              </a:rPr>
              <a:t>setSalary</a:t>
            </a:r>
            <a:r>
              <a:rPr lang="en-US" sz="2400" dirty="0">
                <a:latin typeface="Trebuchet MS" pitchFamily="34" charset="0"/>
              </a:rPr>
              <a:t> (double </a:t>
            </a:r>
            <a:r>
              <a:rPr lang="en-US" sz="2400" dirty="0" err="1">
                <a:latin typeface="Trebuchet MS" pitchFamily="34" charset="0"/>
              </a:rPr>
              <a:t>newSalary</a:t>
            </a:r>
            <a:r>
              <a:rPr lang="en-US" sz="2400" dirty="0">
                <a:latin typeface="Trebuchet MS" pitchFamily="34" charset="0"/>
              </a:rPr>
              <a:t>) {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   salary = </a:t>
            </a:r>
            <a:r>
              <a:rPr lang="en-US" sz="2400" dirty="0" err="1">
                <a:latin typeface="Trebuchet MS" pitchFamily="34" charset="0"/>
              </a:rPr>
              <a:t>newSalary</a:t>
            </a:r>
            <a:r>
              <a:rPr lang="en-US" sz="2400" dirty="0">
                <a:latin typeface="Trebuchet MS" pitchFamily="34" charset="0"/>
              </a:rPr>
              <a:t>;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}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   public double </a:t>
            </a:r>
            <a:r>
              <a:rPr lang="en-US" sz="2400" dirty="0" err="1">
                <a:latin typeface="Trebuchet MS" pitchFamily="34" charset="0"/>
              </a:rPr>
              <a:t>getSalary</a:t>
            </a:r>
            <a:r>
              <a:rPr lang="en-US" sz="2400" dirty="0">
                <a:latin typeface="Trebuchet MS" pitchFamily="34" charset="0"/>
              </a:rPr>
              <a:t> () { return salary; }</a:t>
            </a:r>
            <a:br>
              <a:rPr lang="en-US" sz="2400" dirty="0">
                <a:latin typeface="Trebuchet MS" pitchFamily="34" charset="0"/>
              </a:rPr>
            </a:br>
            <a:r>
              <a:rPr lang="en-US" sz="2400" dirty="0">
                <a:latin typeface="Trebuchet MS" pitchFamily="34" charset="0"/>
              </a:rPr>
              <a:t>   public </a:t>
            </a:r>
            <a:r>
              <a:rPr lang="en-US" sz="2400" dirty="0" err="1">
                <a:latin typeface="Trebuchet MS" pitchFamily="34" charset="0"/>
              </a:rPr>
              <a:t>boolean</a:t>
            </a:r>
            <a:r>
              <a:rPr lang="en-US" sz="2400" dirty="0">
                <a:latin typeface="Trebuchet MS" pitchFamily="34" charset="0"/>
              </a:rPr>
              <a:t> </a:t>
            </a:r>
            <a:r>
              <a:rPr lang="en-US" sz="2400" dirty="0" err="1">
                <a:latin typeface="Trebuchet MS" pitchFamily="34" charset="0"/>
              </a:rPr>
              <a:t>isMale</a:t>
            </a:r>
            <a:r>
              <a:rPr lang="en-US" sz="2400" dirty="0">
                <a:latin typeface="Trebuchet MS" pitchFamily="34" charset="0"/>
              </a:rPr>
              <a:t>() { return male; }</a:t>
            </a:r>
          </a:p>
          <a:p>
            <a:pPr eaLnBrk="0" hangingPunct="0"/>
            <a:r>
              <a:rPr lang="en-US" sz="2400" dirty="0">
                <a:latin typeface="Trebuchet MS" pitchFamily="34" charset="0"/>
              </a:rPr>
              <a:t>}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748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3" autoUpdateAnimBg="0"/>
      <p:bldP spid="44036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E8FFA-13CF-4F24-A008-7D9EAA17CF3F}" type="slidenum">
              <a:rPr lang="en-US"/>
              <a:pPr/>
              <a:t>49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access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C++ provides </a:t>
            </a:r>
            <a:r>
              <a:rPr lang="en-US" dirty="0"/>
              <a:t>four levels of access: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rebuchet MS" pitchFamily="34" charset="0"/>
              </a:rPr>
              <a:t>public</a:t>
            </a:r>
            <a:r>
              <a:rPr lang="en-US" dirty="0"/>
              <a:t>: available everywhere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rebuchet MS" pitchFamily="34" charset="0"/>
              </a:rPr>
              <a:t>protected</a:t>
            </a:r>
            <a:r>
              <a:rPr lang="en-US" dirty="0"/>
              <a:t>: available within the package (in the same subdirectory) and to all subclasses</a:t>
            </a:r>
          </a:p>
          <a:p>
            <a:pPr lvl="1"/>
            <a:r>
              <a:rPr lang="en-US" dirty="0"/>
              <a:t>[default]: available within the package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rebuchet MS" pitchFamily="34" charset="0"/>
              </a:rPr>
              <a:t>private</a:t>
            </a:r>
            <a:r>
              <a:rPr lang="en-US" dirty="0">
                <a:solidFill>
                  <a:srgbClr val="0000FF"/>
                </a:solidFill>
              </a:rPr>
              <a:t>: </a:t>
            </a:r>
            <a:r>
              <a:rPr lang="en-US" dirty="0"/>
              <a:t>only available within the class </a:t>
            </a:r>
            <a:r>
              <a:rPr lang="en-US" dirty="0" smtClean="0"/>
              <a:t>itself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6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9906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A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Simple Program: Adding Two Integers (II)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Input/Output</a:t>
            </a:r>
            <a:r>
              <a:rPr lang="en-US" dirty="0"/>
              <a:t> in C++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Performed with streams of characters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Streams sent to input/output objects</a:t>
            </a:r>
          </a:p>
          <a:p>
            <a:pPr>
              <a:lnSpc>
                <a:spcPct val="90000"/>
              </a:lnSpc>
            </a:pPr>
            <a:r>
              <a:rPr lang="en-US" dirty="0"/>
              <a:t>Output</a:t>
            </a:r>
            <a:endParaRPr lang="en-US" b="1" dirty="0">
              <a:latin typeface="Lucida Console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cout</a:t>
            </a:r>
            <a:r>
              <a:rPr lang="en-US" sz="2000" dirty="0"/>
              <a:t> - standard output stream (connected to screen)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ucida Console" pitchFamily="49" charset="0"/>
              </a:rPr>
              <a:t>&lt;&lt;</a:t>
            </a:r>
            <a:r>
              <a:rPr lang="en-US" sz="2000" b="1" dirty="0">
                <a:latin typeface="Lucida Console" pitchFamily="49" charset="0"/>
              </a:rPr>
              <a:t> </a:t>
            </a:r>
            <a:r>
              <a:rPr lang="en-US" sz="2000" dirty="0"/>
              <a:t>stream insertion operator ("put to")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cout</a:t>
            </a:r>
            <a:r>
              <a:rPr lang="en-US" sz="2000" dirty="0">
                <a:latin typeface="Lucida Console" pitchFamily="49" charset="0"/>
              </a:rPr>
              <a:t> &lt;&lt; "hi";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Puts </a:t>
            </a:r>
            <a:r>
              <a:rPr lang="en-US" sz="2000" dirty="0">
                <a:latin typeface="Lucida Console" pitchFamily="49" charset="0"/>
              </a:rPr>
              <a:t>"hi"</a:t>
            </a:r>
            <a:r>
              <a:rPr lang="en-US" sz="2000" dirty="0"/>
              <a:t> to </a:t>
            </a: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cout</a:t>
            </a:r>
            <a:r>
              <a:rPr lang="en-US" sz="2000" dirty="0"/>
              <a:t>, which prints it on the screen</a:t>
            </a:r>
          </a:p>
          <a:p>
            <a:pPr>
              <a:lnSpc>
                <a:spcPct val="90000"/>
              </a:lnSpc>
            </a:pPr>
            <a:r>
              <a:rPr lang="en-US" dirty="0"/>
              <a:t>Input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cin</a:t>
            </a:r>
            <a:r>
              <a:rPr lang="en-US" sz="2000" dirty="0"/>
              <a:t> - standard input object (connected to keyboard)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ucida Console" pitchFamily="49" charset="0"/>
              </a:rPr>
              <a:t>&gt;&gt;</a:t>
            </a:r>
            <a:r>
              <a:rPr lang="en-US" sz="2000" dirty="0"/>
              <a:t> stream extraction operator ("get from")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cin</a:t>
            </a:r>
            <a:r>
              <a:rPr lang="en-US" sz="2000" dirty="0">
                <a:latin typeface="Lucida Console" pitchFamily="49" charset="0"/>
              </a:rPr>
              <a:t> &gt;&gt; </a:t>
            </a:r>
            <a:r>
              <a:rPr lang="en-US" sz="2000" dirty="0" err="1">
                <a:latin typeface="Lucida Console" pitchFamily="49" charset="0"/>
              </a:rPr>
              <a:t>myVariable</a:t>
            </a:r>
            <a:r>
              <a:rPr lang="en-US" sz="2000" dirty="0">
                <a:latin typeface="Lucida Console" pitchFamily="49" charset="0"/>
              </a:rPr>
              <a:t>;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Gets stream from keyboard and puts it into </a:t>
            </a:r>
            <a:r>
              <a:rPr lang="en-US" sz="2000" dirty="0" err="1">
                <a:latin typeface="Lucida Console" pitchFamily="49" charset="0"/>
              </a:rPr>
              <a:t>myVariable</a:t>
            </a:r>
            <a:endParaRPr lang="en-US" sz="2000" dirty="0">
              <a:latin typeface="Lucida Console" pitchFamily="49" charset="0"/>
            </a:endParaRP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9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A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Simple Program: Adding Two Integers (III)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Lucida Console" pitchFamily="49" charset="0"/>
              </a:rPr>
              <a:t>std</a:t>
            </a:r>
            <a:r>
              <a:rPr lang="en-US" dirty="0">
                <a:latin typeface="Lucida Console" pitchFamily="49" charset="0"/>
              </a:rPr>
              <a:t>::</a:t>
            </a:r>
            <a:r>
              <a:rPr lang="en-US" dirty="0" err="1">
                <a:latin typeface="Lucida Console" pitchFamily="49" charset="0"/>
              </a:rPr>
              <a:t>endl</a:t>
            </a:r>
            <a:endParaRPr lang="en-US" dirty="0">
              <a:latin typeface="Lucida Console" pitchFamily="49" charset="0"/>
            </a:endParaRPr>
          </a:p>
          <a:p>
            <a:pPr lvl="1"/>
            <a:r>
              <a:rPr lang="en-US" sz="2000" dirty="0"/>
              <a:t>"end line"</a:t>
            </a:r>
          </a:p>
          <a:p>
            <a:pPr lvl="1"/>
            <a:r>
              <a:rPr lang="en-US" sz="2000" dirty="0"/>
              <a:t>Stream manipulator - prints a newline and flushes output buffer</a:t>
            </a:r>
          </a:p>
          <a:p>
            <a:pPr lvl="2"/>
            <a:r>
              <a:rPr lang="en-US" sz="2000" dirty="0"/>
              <a:t>Some systems do not display output until "there is enough text to be worthwhile"</a:t>
            </a:r>
          </a:p>
          <a:p>
            <a:pPr lvl="2"/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endl</a:t>
            </a:r>
            <a:r>
              <a:rPr lang="en-US" sz="2000" dirty="0"/>
              <a:t> forces text to be displayed</a:t>
            </a:r>
          </a:p>
          <a:p>
            <a:r>
              <a:rPr lang="en-US" dirty="0">
                <a:latin typeface="Lucida Console" pitchFamily="49" charset="0"/>
              </a:rPr>
              <a:t>using</a:t>
            </a:r>
            <a:r>
              <a:rPr lang="en-US" dirty="0"/>
              <a:t> statements</a:t>
            </a:r>
          </a:p>
          <a:p>
            <a:pPr lvl="1"/>
            <a:r>
              <a:rPr lang="en-US" sz="2000" dirty="0"/>
              <a:t>Allow us to remove the </a:t>
            </a: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/>
              <a:t> prefix</a:t>
            </a:r>
          </a:p>
          <a:p>
            <a:pPr lvl="1"/>
            <a:r>
              <a:rPr lang="en-US" sz="2000" dirty="0"/>
              <a:t>Discussed later</a:t>
            </a:r>
          </a:p>
          <a:p>
            <a:r>
              <a:rPr lang="en-US" dirty="0"/>
              <a:t>Cascading</a:t>
            </a:r>
          </a:p>
          <a:p>
            <a:pPr lvl="1"/>
            <a:r>
              <a:rPr lang="en-US" sz="2000" dirty="0"/>
              <a:t>Can have multiple </a:t>
            </a:r>
            <a:r>
              <a:rPr lang="en-US" sz="2000" b="1" dirty="0">
                <a:latin typeface="Lucida Console" pitchFamily="49" charset="0"/>
              </a:rPr>
              <a:t>&lt;&lt;</a:t>
            </a:r>
            <a:r>
              <a:rPr lang="en-US" sz="2000" dirty="0"/>
              <a:t> or </a:t>
            </a:r>
            <a:r>
              <a:rPr lang="en-US" sz="2000" b="1" dirty="0">
                <a:latin typeface="Lucida Console" pitchFamily="49" charset="0"/>
              </a:rPr>
              <a:t>&gt;&gt;</a:t>
            </a:r>
            <a:r>
              <a:rPr lang="en-US" sz="2000" dirty="0"/>
              <a:t> operators in a single statement</a:t>
            </a:r>
          </a:p>
          <a:p>
            <a:pPr lvl="1">
              <a:buFontTx/>
              <a:buNone/>
            </a:pPr>
            <a:r>
              <a:rPr lang="en-US" sz="2000" b="1" dirty="0">
                <a:latin typeface="Lucida Console" pitchFamily="49" charset="0"/>
              </a:rPr>
              <a:t>	</a:t>
            </a: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cout</a:t>
            </a:r>
            <a:r>
              <a:rPr lang="en-US" sz="2000" dirty="0">
                <a:latin typeface="Lucida Console" pitchFamily="49" charset="0"/>
              </a:rPr>
              <a:t> &lt;&lt; "Hello " &lt;&lt; "there" &lt;&lt; </a:t>
            </a:r>
            <a:r>
              <a:rPr lang="en-US" sz="2000" dirty="0" err="1">
                <a:latin typeface="Lucida Console" pitchFamily="49" charset="0"/>
              </a:rPr>
              <a:t>std</a:t>
            </a:r>
            <a:r>
              <a:rPr lang="en-US" sz="2000" dirty="0">
                <a:latin typeface="Lucida Console" pitchFamily="49" charset="0"/>
              </a:rPr>
              <a:t>::</a:t>
            </a:r>
            <a:r>
              <a:rPr lang="en-US" sz="2000" dirty="0" err="1">
                <a:latin typeface="Lucida Console" pitchFamily="49" charset="0"/>
              </a:rPr>
              <a:t>endl</a:t>
            </a:r>
            <a:r>
              <a:rPr lang="en-US" sz="2000" dirty="0">
                <a:latin typeface="Lucida Console" pitchFamily="49" charset="0"/>
              </a:rPr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4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++ Standard Library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programs built from</a:t>
            </a:r>
          </a:p>
          <a:p>
            <a:pPr lvl="1"/>
            <a:r>
              <a:rPr lang="en-US" sz="2000" dirty="0"/>
              <a:t>Functions</a:t>
            </a:r>
          </a:p>
          <a:p>
            <a:pPr lvl="1"/>
            <a:r>
              <a:rPr lang="en-US" sz="2000" dirty="0"/>
              <a:t>Classes</a:t>
            </a:r>
          </a:p>
          <a:p>
            <a:pPr lvl="2"/>
            <a:r>
              <a:rPr lang="en-US" sz="2000" dirty="0"/>
              <a:t>Most programmers use library functions</a:t>
            </a:r>
          </a:p>
          <a:p>
            <a:r>
              <a:rPr lang="en-US" dirty="0"/>
              <a:t>Two parts to learning C++</a:t>
            </a:r>
          </a:p>
          <a:p>
            <a:pPr lvl="1"/>
            <a:r>
              <a:rPr lang="en-US" sz="2000" dirty="0"/>
              <a:t>Learn the language itself</a:t>
            </a:r>
          </a:p>
          <a:p>
            <a:pPr lvl="1"/>
            <a:r>
              <a:rPr lang="en-US" sz="2000" dirty="0"/>
              <a:t>Learn the library functions</a:t>
            </a:r>
          </a:p>
          <a:p>
            <a:r>
              <a:rPr lang="en-US" dirty="0"/>
              <a:t>Making your own functions</a:t>
            </a:r>
          </a:p>
          <a:p>
            <a:pPr lvl="1"/>
            <a:r>
              <a:rPr lang="en-US" sz="2000" dirty="0"/>
              <a:t>Advantage: you know exactly how they work</a:t>
            </a:r>
          </a:p>
          <a:p>
            <a:pPr lvl="1"/>
            <a:r>
              <a:rPr lang="en-US" sz="2000" dirty="0"/>
              <a:t>Disadvantage: time consuming, difficult to maintain efficiency and design well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3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Header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Files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Header files</a:t>
            </a:r>
          </a:p>
          <a:p>
            <a:pPr lvl="1"/>
            <a:r>
              <a:rPr lang="en-US" sz="2000" dirty="0"/>
              <a:t>Each standard library has header files</a:t>
            </a:r>
          </a:p>
          <a:p>
            <a:pPr lvl="2"/>
            <a:r>
              <a:rPr lang="en-US" sz="2000" dirty="0"/>
              <a:t>Contain function prototypes, data type definitions, and constants</a:t>
            </a:r>
          </a:p>
          <a:p>
            <a:pPr lvl="1"/>
            <a:r>
              <a:rPr lang="en-US" sz="2000" dirty="0"/>
              <a:t>Files ending with </a:t>
            </a:r>
            <a:r>
              <a:rPr lang="en-US" sz="2000" dirty="0">
                <a:latin typeface="Lucida Console" pitchFamily="49" charset="0"/>
              </a:rPr>
              <a:t>.h</a:t>
            </a:r>
            <a:r>
              <a:rPr lang="en-US" sz="2000" dirty="0"/>
              <a:t> are "old-style" headers</a:t>
            </a:r>
          </a:p>
          <a:p>
            <a:r>
              <a:rPr lang="en-US" dirty="0"/>
              <a:t>User defined header files</a:t>
            </a:r>
          </a:p>
          <a:p>
            <a:pPr lvl="1"/>
            <a:r>
              <a:rPr lang="en-US" sz="2000" dirty="0"/>
              <a:t>Create your own header file</a:t>
            </a:r>
          </a:p>
          <a:p>
            <a:pPr lvl="2"/>
            <a:r>
              <a:rPr lang="en-US" sz="2000" dirty="0"/>
              <a:t>End it with </a:t>
            </a:r>
            <a:r>
              <a:rPr lang="en-US" sz="2000" dirty="0">
                <a:latin typeface="Lucida Console" pitchFamily="49" charset="0"/>
              </a:rPr>
              <a:t>.h</a:t>
            </a:r>
          </a:p>
          <a:p>
            <a:pPr lvl="1"/>
            <a:r>
              <a:rPr lang="en-US" sz="2000" dirty="0"/>
              <a:t>Use </a:t>
            </a:r>
            <a:r>
              <a:rPr lang="en-US" sz="2000" dirty="0">
                <a:latin typeface="Lucida Console" pitchFamily="49" charset="0"/>
              </a:rPr>
              <a:t>#include "</a:t>
            </a:r>
            <a:r>
              <a:rPr lang="en-US" sz="2000" dirty="0" err="1">
                <a:latin typeface="Lucida Console" pitchFamily="49" charset="0"/>
              </a:rPr>
              <a:t>myFile.h</a:t>
            </a:r>
            <a:r>
              <a:rPr lang="en-US" sz="2000" dirty="0">
                <a:latin typeface="Lucida Console" pitchFamily="49" charset="0"/>
              </a:rPr>
              <a:t>"</a:t>
            </a:r>
            <a:r>
              <a:rPr lang="en-US" sz="2000" dirty="0"/>
              <a:t> in other files to load your header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98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886"/>
            <a:ext cx="8229600" cy="6397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Header </a:t>
            </a:r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Files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4709917"/>
              </p:ext>
            </p:extLst>
          </p:nvPr>
        </p:nvGraphicFramePr>
        <p:xfrm>
          <a:off x="609600" y="762000"/>
          <a:ext cx="6013450" cy="5524500"/>
        </p:xfrm>
        <a:graphic>
          <a:graphicData uri="http://schemas.openxmlformats.org/presentationml/2006/ole">
            <p:oleObj spid="_x0000_s1029" name="Document" r:id="rId3" imgW="6156960" imgH="5811012" progId="Word.Document.8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E1C33-1C56-41AF-BAE8-D4AB9D89F9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4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2671</Words>
  <Application>Microsoft Office PowerPoint</Application>
  <PresentationFormat>On-screen Show (4:3)</PresentationFormat>
  <Paragraphs>476</Paragraphs>
  <Slides>49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Document</vt:lpstr>
      <vt:lpstr>CSC141- Introduction to Computer Programming</vt:lpstr>
      <vt:lpstr>Difference between;  Programming in C and C++</vt:lpstr>
      <vt:lpstr>C++</vt:lpstr>
      <vt:lpstr>A Simple Program: Adding Two Integers</vt:lpstr>
      <vt:lpstr>A Simple Program: Adding Two Integers (II)</vt:lpstr>
      <vt:lpstr>A Simple Program: Adding Two Integers (III)</vt:lpstr>
      <vt:lpstr>C++ Standard Library</vt:lpstr>
      <vt:lpstr>Header Files</vt:lpstr>
      <vt:lpstr>Header Files</vt:lpstr>
      <vt:lpstr>Header Files</vt:lpstr>
      <vt:lpstr>Header Files</vt:lpstr>
      <vt:lpstr>Inline Functions</vt:lpstr>
      <vt:lpstr>Slide 13</vt:lpstr>
      <vt:lpstr>References and Reference Parameters</vt:lpstr>
      <vt:lpstr>References and Reference Parameters (II)</vt:lpstr>
      <vt:lpstr>Default Arguments and Empty Parameter Lists</vt:lpstr>
      <vt:lpstr>Default Arguments and Empty Parameter Lists (II)</vt:lpstr>
      <vt:lpstr>Unary Scope Resolution Operator</vt:lpstr>
      <vt:lpstr>Function Overloading</vt:lpstr>
      <vt:lpstr>Function Templates</vt:lpstr>
      <vt:lpstr>Basic Object-Oriented Concepts</vt:lpstr>
      <vt:lpstr>Concept: An object has behaviors</vt:lpstr>
      <vt:lpstr>Concept: An object has state</vt:lpstr>
      <vt:lpstr>Example: A “Rabbit” object</vt:lpstr>
      <vt:lpstr>Concept: Classes describe objects</vt:lpstr>
      <vt:lpstr>Concept: Classes are like Abstract Data Types</vt:lpstr>
      <vt:lpstr>Example of a class</vt:lpstr>
      <vt:lpstr>Approximate Terminology</vt:lpstr>
      <vt:lpstr>Concept: Classes form a hierarchy</vt:lpstr>
      <vt:lpstr>Example of (part of) a hierarchy</vt:lpstr>
      <vt:lpstr>C++ is different</vt:lpstr>
      <vt:lpstr>Concept: Objects inherit from superclasses</vt:lpstr>
      <vt:lpstr>Example of inheritance</vt:lpstr>
      <vt:lpstr>Concept: Objects must be created</vt:lpstr>
      <vt:lpstr>Notation: How to declare and create objects</vt:lpstr>
      <vt:lpstr>Notation: How to reference a field or method</vt:lpstr>
      <vt:lpstr>Concept: this object</vt:lpstr>
      <vt:lpstr>Concept: A variable can hold subclass objects</vt:lpstr>
      <vt:lpstr>Example: Assignment of subclasses</vt:lpstr>
      <vt:lpstr>Concept: Methods can be overridden</vt:lpstr>
      <vt:lpstr>Concept: Don't call functions, send messages</vt:lpstr>
      <vt:lpstr>Concept: Constructors make objects</vt:lpstr>
      <vt:lpstr>Syntax for constructors</vt:lpstr>
      <vt:lpstr>Internal workings: Constructor chaining</vt:lpstr>
      <vt:lpstr>Concept: Classes can have fields and methods</vt:lpstr>
      <vt:lpstr>Example of a class variable</vt:lpstr>
      <vt:lpstr>Recommendations : Restrict access</vt:lpstr>
      <vt:lpstr>Advice: Use setters and getters</vt:lpstr>
      <vt:lpstr>Kinds of access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CSC141- Introduction to Computer Programming</dc:title>
  <dc:creator>Home</dc:creator>
  <cp:lastModifiedBy>NTS</cp:lastModifiedBy>
  <cp:revision>54</cp:revision>
  <dcterms:created xsi:type="dcterms:W3CDTF">2012-06-25T14:07:38Z</dcterms:created>
  <dcterms:modified xsi:type="dcterms:W3CDTF">2012-07-07T07:02:57Z</dcterms:modified>
</cp:coreProperties>
</file>