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47"/>
  </p:notesMasterIdLst>
  <p:sldIdLst>
    <p:sldId id="430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6" r:id="rId21"/>
    <p:sldId id="427" r:id="rId22"/>
    <p:sldId id="428" r:id="rId23"/>
    <p:sldId id="429" r:id="rId24"/>
    <p:sldId id="270" r:id="rId25"/>
    <p:sldId id="407" r:id="rId26"/>
    <p:sldId id="276" r:id="rId27"/>
    <p:sldId id="277" r:id="rId28"/>
    <p:sldId id="280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3" r:id="rId42"/>
    <p:sldId id="344" r:id="rId43"/>
    <p:sldId id="345" r:id="rId44"/>
    <p:sldId id="346" r:id="rId45"/>
    <p:sldId id="34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6D374-5B55-4C0F-A703-C03C3451AA6B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C3D1-6FBC-42B0-91ED-CB19156247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5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9F624-0F45-40C1-A9AD-C0F24DF1F867}" type="slidenum">
              <a:rPr lang="en-US"/>
              <a:pPr/>
              <a:t>4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Available via the course home page in code/functions/add2nums.cpp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126CA-9A2B-46D8-8A32-24A27D1DB314}" type="slidenum">
              <a:rPr lang="ar-SA"/>
              <a:pPr/>
              <a:t>38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DEED5-5CEC-48C3-BFD0-9FDF26516C9D}" type="slidenum">
              <a:rPr lang="ar-SA"/>
              <a:pPr/>
              <a:t>39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430FE-12D8-46CE-B63A-185BDAFF93D3}" type="slidenum">
              <a:rPr lang="ar-SA"/>
              <a:pPr/>
              <a:t>40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6C7AF-DC93-4E5B-8178-7F619E5EB643}" type="slidenum">
              <a:rPr lang="ar-SA"/>
              <a:pPr/>
              <a:t>41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4C2F5-AFB3-4D70-ABDB-AC557285A2E6}" type="slidenum">
              <a:rPr lang="ar-SA"/>
              <a:pPr/>
              <a:t>42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34D82-8ECD-4166-8C64-A1722E765924}" type="slidenum">
              <a:rPr lang="ar-SA"/>
              <a:pPr/>
              <a:t>43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995FB-BC95-42DD-9AE8-49FDCC249780}" type="slidenum">
              <a:rPr lang="ar-SA"/>
              <a:pPr/>
              <a:t>44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C5E3F-7D66-4340-AB74-A853D41C7B8B}" type="slidenum">
              <a:rPr lang="en-US"/>
              <a:pPr/>
              <a:t>14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Available on the course home page in code/functions/blockscope.cpp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FEF37-F9F4-4DC7-AD21-E3E6711D34E2}" type="slidenum">
              <a:rPr lang="ar-SA"/>
              <a:pPr/>
              <a:t>29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492AC-BBC6-4F01-8F85-0B5B8DBB83D3}" type="slidenum">
              <a:rPr lang="ar-SA"/>
              <a:pPr/>
              <a:t>32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765D8-A4FD-4100-8D69-EC813FF3AC06}" type="slidenum">
              <a:rPr lang="ar-SA"/>
              <a:pPr/>
              <a:t>33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5804C-357F-49C5-911A-C0830F73ED88}" type="slidenum">
              <a:rPr lang="ar-SA"/>
              <a:pPr/>
              <a:t>34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A3466-57F0-4AE1-9CCE-B6F4A6E719DD}" type="slidenum">
              <a:rPr lang="ar-SA"/>
              <a:pPr/>
              <a:t>35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8207C-5EF0-4E30-8CE3-9B964E097D91}" type="slidenum">
              <a:rPr lang="ar-SA"/>
              <a:pPr/>
              <a:t>36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04E6F-F285-4AFA-A693-DD9E303C27D0}" type="slidenum">
              <a:rPr lang="ar-SA"/>
              <a:pPr/>
              <a:t>37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5171-4DC2-43F8-8B92-4D74F2FF0750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88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FC91-04E5-4C21-AA2A-DD9AEBE50479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01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A2D9-3B7A-458A-82D4-CFE11F663E0A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26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29CE-5E6E-40BA-8415-1BE45B645565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39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94ABCE-7090-4705-BF03-E867FC7478C9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15C109-0AB9-42A3-8AA3-85ED67F644B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5954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E476-03C5-4D46-A645-E67CB8ED0FDE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2720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1331-FC61-42C2-917C-0695B72B5A52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7342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25EE-0885-4BAD-9C43-79183BEA36D7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85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BC01-6A3B-4BFA-BF84-9DE9046728F8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725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EE83-F7D7-4FF7-9546-509E9C375D5E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9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632A-1863-4982-9067-E04D2A9B1AD2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23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4D5-0913-4217-B20F-9A02E56FE2D1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7478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DDF8F-3D4A-4E26-87ED-D3444D69DD10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57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D6A-1209-4C68-BC1D-19927490768E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614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D3C0-4616-4D64-B5BD-E6A4EC121EEF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00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8BC3-640E-4E66-94AC-D66B6117EF7C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5665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FEE0-597F-45CE-A1C8-97986B98ABBC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6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6946-5989-4A51-96D2-5F2B1AF05B1B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64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87C9-4CF7-4BA5-BD7E-87FE969EAF81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667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5771-66E3-427E-8233-2A1545731045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82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76E19-725D-493A-A53C-BE915634ECF3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98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A2CA-3739-43F7-9667-AF48E691CC08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06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CD8E-C59A-423C-8BBB-7381DDABD3FC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9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5000-264A-4EA9-A833-0D777DC9A860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15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5A4BF-0639-4769-B21F-41703CD3D6CF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B6BF0-4B87-4303-94DD-7A5C66B73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65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3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81BD4-BDEB-46CD-9904-5D75B3DEE6A1}" type="datetime1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50ED9-2BCD-4A54-993C-67DDB9480D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95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CSC141- Introduction to Computer Programming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077200" cy="4419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AHMED MUMTAZ MUSTEHSAN</a:t>
            </a: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Lecture – 12</a:t>
            </a:r>
          </a:p>
          <a:p>
            <a:pPr algn="l"/>
            <a:endParaRPr lang="en-US" sz="51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3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scope </a:t>
            </a:r>
            <a:r>
              <a:rPr lang="en-US" dirty="0"/>
              <a:t> of a variable is the portion of a program where the variable has meaning (where it exists).</a:t>
            </a:r>
          </a:p>
          <a:p>
            <a:r>
              <a:rPr lang="en-US" dirty="0"/>
              <a:t>A global variable has global (unlimited) scope.</a:t>
            </a:r>
          </a:p>
          <a:p>
            <a:r>
              <a:rPr lang="en-US" dirty="0"/>
              <a:t>A local variable’s scope is restricted to the function that declares the variable. </a:t>
            </a:r>
          </a:p>
          <a:p>
            <a:r>
              <a:rPr lang="en-US" dirty="0"/>
              <a:t>A block variable’s scope is restricted to the block in which the variable is declared.</a:t>
            </a:r>
          </a:p>
        </p:txBody>
      </p:sp>
    </p:spTree>
    <p:extLst>
      <p:ext uri="{BB962C8B-B14F-4D97-AF65-F5344CB8AC3E}">
        <p14:creationId xmlns:p14="http://schemas.microsoft.com/office/powerpoint/2010/main" xmlns="" val="12005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about </a:t>
            </a:r>
            <a:br>
              <a:rPr lang="en-US" dirty="0"/>
            </a:br>
            <a:r>
              <a:rPr lang="en-US" dirty="0"/>
              <a:t>Global vs. File scope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variable declared outside of a function is available everywhere, but only the functions that follow it in the file know about it.</a:t>
            </a:r>
          </a:p>
          <a:p>
            <a:endParaRPr lang="en-US" dirty="0"/>
          </a:p>
          <a:p>
            <a:r>
              <a:rPr lang="en-US" dirty="0"/>
              <a:t>The book talks about </a:t>
            </a:r>
            <a:r>
              <a:rPr lang="en-US" i="1" dirty="0"/>
              <a:t>file scope</a:t>
            </a:r>
            <a:r>
              <a:rPr lang="en-US" dirty="0"/>
              <a:t>, I’m calling it </a:t>
            </a:r>
            <a:r>
              <a:rPr lang="en-US" i="1" dirty="0"/>
              <a:t>global scope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570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/>
              <a:t>Block Scope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main(void)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y;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	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a = y;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</a:rPr>
              <a:t>cout</a:t>
            </a:r>
            <a:r>
              <a:rPr lang="en-US" b="1" dirty="0">
                <a:latin typeface="Courier New" pitchFamily="49" charset="0"/>
              </a:rPr>
              <a:t> &lt;&lt; a &lt;&lt; </a:t>
            </a:r>
            <a:r>
              <a:rPr lang="en-US" b="1" dirty="0" err="1">
                <a:latin typeface="Courier New" pitchFamily="49" charset="0"/>
              </a:rPr>
              <a:t>endl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&lt;&lt; a &lt;&lt; </a:t>
            </a:r>
            <a:r>
              <a:rPr lang="en-US" b="1" dirty="0" err="1">
                <a:latin typeface="Courier New" pitchFamily="49" charset="0"/>
              </a:rPr>
              <a:t>endl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 rot="20440462">
            <a:off x="5203809" y="2977993"/>
            <a:ext cx="33710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folHlink"/>
                </a:solidFill>
                <a:latin typeface="Helvetica" pitchFamily="34" charset="0"/>
              </a:rPr>
              <a:t>Error – a doesn’t exist outside the block!</a:t>
            </a: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H="1">
            <a:off x="3048001" y="3537042"/>
            <a:ext cx="2133600" cy="450451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/>
          <a:lstStyle/>
          <a:p>
            <a:r>
              <a:rPr lang="en-US" dirty="0"/>
              <a:t>Nesting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C++:</a:t>
            </a:r>
          </a:p>
          <a:p>
            <a:pPr lvl="1"/>
            <a:r>
              <a:rPr lang="en-US" dirty="0"/>
              <a:t>There is no nesting of function definitions.</a:t>
            </a:r>
          </a:p>
          <a:p>
            <a:pPr lvl="2"/>
            <a:r>
              <a:rPr lang="en-US" dirty="0"/>
              <a:t>You don’t need to know who calls a function to know the scope of it’s variables!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nesting of variable scope in blocks.</a:t>
            </a:r>
          </a:p>
        </p:txBody>
      </p:sp>
    </p:spTree>
    <p:extLst>
      <p:ext uri="{BB962C8B-B14F-4D97-AF65-F5344CB8AC3E}">
        <p14:creationId xmlns:p14="http://schemas.microsoft.com/office/powerpoint/2010/main" xmlns="" val="26723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Nested Blocks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228600" y="7620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void foo(void) {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	for (int j=0;j&lt;10;j++) {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		</a:t>
            </a:r>
            <a:r>
              <a:rPr lang="en-US" b="1">
                <a:solidFill>
                  <a:schemeClr val="accent1"/>
                </a:solidFill>
                <a:latin typeface="Courier New" pitchFamily="49" charset="0"/>
              </a:rPr>
              <a:t>int k = j*10;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1"/>
                </a:solidFill>
                <a:latin typeface="Courier New" pitchFamily="49" charset="0"/>
              </a:rPr>
              <a:t>		cout &lt;&lt; j &lt;&lt; “,” &lt;&lt; k &lt;&lt; endl;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1"/>
                </a:solidFill>
                <a:latin typeface="Courier New" pitchFamily="49" charset="0"/>
              </a:rPr>
              <a:t>		{ 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		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int m = j+k;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		cout &lt;&lt; m &lt;&lt; “,” &lt;&lt; j &lt;&lt; endl;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	</a:t>
            </a:r>
            <a:r>
              <a:rPr lang="en-US" b="1">
                <a:solidFill>
                  <a:schemeClr val="accent1"/>
                </a:solidFill>
                <a:latin typeface="Courier New" pitchFamily="49" charset="0"/>
              </a:rPr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	}</a:t>
            </a:r>
          </a:p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6705600" y="2971800"/>
            <a:ext cx="457200" cy="914400"/>
          </a:xfrm>
          <a:prstGeom prst="rect">
            <a:avLst/>
          </a:prstGeom>
          <a:solidFill>
            <a:srgbClr val="DDDDDD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Courier New" pitchFamily="49" charset="0"/>
              </a:rPr>
              <a:t>m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7391400" y="1752600"/>
            <a:ext cx="457200" cy="2590800"/>
          </a:xfrm>
          <a:prstGeom prst="rect">
            <a:avLst/>
          </a:prstGeom>
          <a:solidFill>
            <a:srgbClr val="DDDDDD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accent1"/>
                </a:solidFill>
                <a:latin typeface="Courier New" pitchFamily="49" charset="0"/>
              </a:rPr>
              <a:t>k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8077200" y="1219200"/>
            <a:ext cx="457200" cy="3505200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latin typeface="Courier New" pitchFamily="49" charset="0"/>
              </a:rPr>
              <a:t>j</a:t>
            </a:r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457200" y="4724400"/>
            <a:ext cx="7467600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762000" y="4343400"/>
            <a:ext cx="6477000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1295400" y="3886200"/>
            <a:ext cx="52578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>
            <a:off x="1295400" y="2971800"/>
            <a:ext cx="52578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>
            <a:off x="1295400" y="1752600"/>
            <a:ext cx="5943600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9" name="Line 15"/>
          <p:cNvSpPr>
            <a:spLocks noChangeShapeType="1"/>
          </p:cNvSpPr>
          <p:nvPr/>
        </p:nvSpPr>
        <p:spPr bwMode="auto">
          <a:xfrm>
            <a:off x="685800" y="1219200"/>
            <a:ext cx="7239000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4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/>
              <a:t>Storage Class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/>
              <a:t>Each variable has a </a:t>
            </a:r>
            <a:r>
              <a:rPr lang="en-US" i="1" dirty="0"/>
              <a:t>storage class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Determines the period during which the variable exists </a:t>
            </a:r>
            <a:r>
              <a:rPr lang="en-US" i="1" dirty="0"/>
              <a:t>in memory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Some variables are created only once (memory is set aside to hold the variable value)</a:t>
            </a:r>
          </a:p>
          <a:p>
            <a:pPr lvl="2"/>
            <a:r>
              <a:rPr lang="en-US" dirty="0"/>
              <a:t>Global variables are created only once.</a:t>
            </a:r>
          </a:p>
          <a:p>
            <a:pPr lvl="1"/>
            <a:r>
              <a:rPr lang="en-US" dirty="0"/>
              <a:t>Some variables are re-created many times</a:t>
            </a:r>
          </a:p>
          <a:p>
            <a:pPr lvl="2"/>
            <a:r>
              <a:rPr lang="en-US" dirty="0"/>
              <a:t>Local variables are re-created each time a function is called.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64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Classes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auto</a:t>
            </a:r>
            <a:r>
              <a:rPr lang="en-US" dirty="0"/>
              <a:t> – created each time the block in which they exist is </a:t>
            </a:r>
            <a:r>
              <a:rPr lang="en-US" i="1" dirty="0"/>
              <a:t>entered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register</a:t>
            </a:r>
            <a:r>
              <a:rPr lang="en-US" dirty="0"/>
              <a:t> – same as </a:t>
            </a:r>
            <a:r>
              <a:rPr lang="en-US" b="1" dirty="0">
                <a:latin typeface="Courier New" pitchFamily="49" charset="0"/>
              </a:rPr>
              <a:t>auto</a:t>
            </a:r>
            <a:r>
              <a:rPr lang="en-US" dirty="0"/>
              <a:t>, but tells the compiler to make as fast as possible.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static</a:t>
            </a:r>
            <a:r>
              <a:rPr lang="en-US" dirty="0"/>
              <a:t> – created only once, even if it is a local variable.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extern </a:t>
            </a:r>
            <a:r>
              <a:rPr lang="en-US" dirty="0"/>
              <a:t>– global variable declared elsewhere.</a:t>
            </a:r>
          </a:p>
        </p:txBody>
      </p:sp>
    </p:spTree>
    <p:extLst>
      <p:ext uri="{BB962C8B-B14F-4D97-AF65-F5344CB8AC3E}">
        <p14:creationId xmlns:p14="http://schemas.microsoft.com/office/powerpoint/2010/main" xmlns="" val="23244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Storage Class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auto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j;</a:t>
            </a:r>
          </a:p>
          <a:p>
            <a:pPr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register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i_need_to_be_fast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static char </a:t>
            </a:r>
            <a:r>
              <a:rPr lang="en-US" b="1" dirty="0" err="1">
                <a:latin typeface="Courier New" pitchFamily="49" charset="0"/>
              </a:rPr>
              <a:t>remember_me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extern double </a:t>
            </a:r>
            <a:r>
              <a:rPr lang="en-US" b="1" dirty="0" err="1">
                <a:latin typeface="Courier New" pitchFamily="49" charset="0"/>
              </a:rPr>
              <a:t>a_global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27495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Use of Storage Class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Local variables are </a:t>
            </a:r>
            <a:r>
              <a:rPr lang="en-US" b="1" dirty="0">
                <a:latin typeface="Courier New" pitchFamily="49" charset="0"/>
              </a:rPr>
              <a:t>auto</a:t>
            </a:r>
            <a:r>
              <a:rPr lang="en-US" dirty="0"/>
              <a:t> by default.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Global variables are </a:t>
            </a:r>
            <a:r>
              <a:rPr lang="en-US" b="1" dirty="0">
                <a:latin typeface="Courier New" pitchFamily="49" charset="0"/>
              </a:rPr>
              <a:t>static</a:t>
            </a:r>
            <a:r>
              <a:rPr lang="en-US" dirty="0"/>
              <a:t> by default.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Declaring a local variable as </a:t>
            </a:r>
            <a:r>
              <a:rPr lang="en-US" b="1" dirty="0">
                <a:latin typeface="Courier New" pitchFamily="49" charset="0"/>
              </a:rPr>
              <a:t>static</a:t>
            </a:r>
            <a:r>
              <a:rPr lang="en-US" dirty="0"/>
              <a:t> means it will </a:t>
            </a:r>
            <a:r>
              <a:rPr lang="en-US" i="1" dirty="0"/>
              <a:t>remember</a:t>
            </a:r>
            <a:r>
              <a:rPr lang="en-US" dirty="0"/>
              <a:t> it’s last value (it’s not destroyed and recreated each time it’s scope is entered).</a:t>
            </a:r>
          </a:p>
        </p:txBody>
      </p:sp>
    </p:spTree>
    <p:extLst>
      <p:ext uri="{BB962C8B-B14F-4D97-AF65-F5344CB8AC3E}">
        <p14:creationId xmlns:p14="http://schemas.microsoft.com/office/powerpoint/2010/main" xmlns="" val="19411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Scope of Functions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In C++ we really talk about the scope of an identifier (name). </a:t>
            </a:r>
          </a:p>
          <a:p>
            <a:pPr lvl="1"/>
            <a:r>
              <a:rPr lang="en-US" sz="2400" dirty="0"/>
              <a:t>Could be a function or a variable (or a class).</a:t>
            </a:r>
          </a:p>
          <a:p>
            <a:r>
              <a:rPr lang="en-US" sz="2800" dirty="0"/>
              <a:t>Function names have </a:t>
            </a:r>
            <a:r>
              <a:rPr lang="en-US" sz="2800" i="1" dirty="0"/>
              <a:t>file</a:t>
            </a:r>
            <a:r>
              <a:rPr lang="en-US" sz="2800" dirty="0"/>
              <a:t> scope </a:t>
            </a:r>
          </a:p>
          <a:p>
            <a:pPr lvl="1"/>
            <a:r>
              <a:rPr lang="en-US" sz="2400" dirty="0"/>
              <a:t>everything that follows a function definition in the same file can use the function.</a:t>
            </a:r>
          </a:p>
          <a:p>
            <a:r>
              <a:rPr lang="en-US" sz="2800" dirty="0"/>
              <a:t>Sometimes this is not convenient</a:t>
            </a:r>
          </a:p>
          <a:p>
            <a:pPr lvl="1"/>
            <a:r>
              <a:rPr lang="en-US" sz="2400" dirty="0"/>
              <a:t>We want to call the function from the top of the file and define it at the bottom of the file.</a:t>
            </a:r>
          </a:p>
        </p:txBody>
      </p:sp>
    </p:spTree>
    <p:extLst>
      <p:ext uri="{BB962C8B-B14F-4D97-AF65-F5344CB8AC3E}">
        <p14:creationId xmlns:p14="http://schemas.microsoft.com/office/powerpoint/2010/main" xmlns="" val="4403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function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smtClean="0"/>
              <a:t>need to decide that how </a:t>
            </a:r>
            <a:r>
              <a:rPr lang="en-US" dirty="0"/>
              <a:t>the function will </a:t>
            </a:r>
            <a:r>
              <a:rPr lang="en-US" i="1" dirty="0"/>
              <a:t>look </a:t>
            </a:r>
            <a:r>
              <a:rPr lang="en-US" dirty="0"/>
              <a:t>like:</a:t>
            </a:r>
          </a:p>
          <a:p>
            <a:pPr lvl="1"/>
            <a:r>
              <a:rPr lang="en-US" dirty="0"/>
              <a:t>Return type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Types of parameters (number of parameters)</a:t>
            </a:r>
          </a:p>
          <a:p>
            <a:r>
              <a:rPr lang="en-US" dirty="0"/>
              <a:t>You have to write the body (the actual code). </a:t>
            </a:r>
          </a:p>
        </p:txBody>
      </p:sp>
    </p:spTree>
    <p:extLst>
      <p:ext uri="{BB962C8B-B14F-4D97-AF65-F5344CB8AC3E}">
        <p14:creationId xmlns:p14="http://schemas.microsoft.com/office/powerpoint/2010/main" xmlns="" val="35252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Prototypes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Function prototype can be used to </a:t>
            </a:r>
            <a:r>
              <a:rPr lang="en-US" i="1" dirty="0"/>
              <a:t>tell</a:t>
            </a:r>
            <a:r>
              <a:rPr lang="en-US" dirty="0"/>
              <a:t> the compiler what a function looks like</a:t>
            </a:r>
          </a:p>
          <a:p>
            <a:pPr lvl="1"/>
            <a:r>
              <a:rPr lang="en-US" dirty="0"/>
              <a:t>So that it can be called even though the compiler has not yet seen the function definition.</a:t>
            </a:r>
          </a:p>
          <a:p>
            <a:r>
              <a:rPr lang="en-US" dirty="0"/>
              <a:t>A function prototype specifies the function name, return type and parameter types.</a:t>
            </a:r>
          </a:p>
        </p:txBody>
      </p:sp>
    </p:spTree>
    <p:extLst>
      <p:ext uri="{BB962C8B-B14F-4D97-AF65-F5344CB8AC3E}">
        <p14:creationId xmlns:p14="http://schemas.microsoft.com/office/powerpoint/2010/main" xmlns="" val="27132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prototypes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</a:rPr>
              <a:t>sqrt</a:t>
            </a:r>
            <a:r>
              <a:rPr lang="en-US" b="1" dirty="0">
                <a:latin typeface="Courier New" pitchFamily="49" charset="0"/>
              </a:rPr>
              <a:t>( double);</a:t>
            </a:r>
          </a:p>
          <a:p>
            <a:pPr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add2nums(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counter(void);</a:t>
            </a:r>
          </a:p>
        </p:txBody>
      </p:sp>
    </p:spTree>
    <p:extLst>
      <p:ext uri="{BB962C8B-B14F-4D97-AF65-F5344CB8AC3E}">
        <p14:creationId xmlns:p14="http://schemas.microsoft.com/office/powerpoint/2010/main" xmlns="" val="20043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a prototype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counter(void);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main(void)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counter()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counter()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counter()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counter(void)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count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count++;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return(count);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3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Flow of Control 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When the program is executed (that is, run) execution always begins at the first statement in the function main no matter where it is placed in the program.</a:t>
            </a:r>
          </a:p>
          <a:p>
            <a:endParaRPr lang="en-US" dirty="0" smtClean="0"/>
          </a:p>
          <a:p>
            <a:r>
              <a:rPr lang="en-US" dirty="0" smtClean="0"/>
              <a:t>Other functions are executed only when they are called.</a:t>
            </a:r>
          </a:p>
          <a:p>
            <a:endParaRPr lang="en-US" dirty="0" smtClean="0"/>
          </a:p>
          <a:p>
            <a:r>
              <a:rPr lang="en-US" dirty="0" smtClean="0"/>
              <a:t>Function prototypes appear before any function definition, so the compiler translates these first.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compiler can then correctly translate a function call.</a:t>
            </a:r>
          </a:p>
        </p:txBody>
      </p:sp>
    </p:spTree>
    <p:extLst>
      <p:ext uri="{BB962C8B-B14F-4D97-AF65-F5344CB8AC3E}">
        <p14:creationId xmlns:p14="http://schemas.microsoft.com/office/powerpoint/2010/main" xmlns="" val="33929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Flow of Control in </a:t>
            </a:r>
            <a:r>
              <a:rPr lang="en-US" dirty="0" smtClean="0"/>
              <a:t>Functions   ……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A function call statement results in the transfer of control to the first statement in the body of the called function.</a:t>
            </a:r>
          </a:p>
          <a:p>
            <a:endParaRPr lang="en-US" dirty="0" smtClean="0"/>
          </a:p>
          <a:p>
            <a:r>
              <a:rPr lang="en-US" dirty="0" smtClean="0"/>
              <a:t>After the last statement of the called function is executed, the control is passed back to the point immediately following the function call.</a:t>
            </a:r>
          </a:p>
          <a:p>
            <a:endParaRPr lang="en-US" dirty="0" smtClean="0"/>
          </a:p>
          <a:p>
            <a:r>
              <a:rPr lang="en-US" dirty="0" smtClean="0"/>
              <a:t>A value-returning function returns a value. Therefore, for value-returning functions, after executing the function when the control goes back to the caller, the value that the function returns replaces the function call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92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/>
              <a:t>Formal and </a:t>
            </a:r>
            <a:r>
              <a:rPr lang="en-US" dirty="0" smtClean="0"/>
              <a:t>actual </a:t>
            </a:r>
            <a:r>
              <a:rPr lang="en-US" dirty="0"/>
              <a:t>a</a:t>
            </a:r>
            <a:r>
              <a:rPr lang="en-US" dirty="0" smtClean="0"/>
              <a:t>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sum(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); </a:t>
            </a:r>
            <a:r>
              <a:rPr lang="en-US" dirty="0" smtClean="0"/>
              <a:t>			//</a:t>
            </a:r>
            <a:r>
              <a:rPr lang="en-US" dirty="0"/>
              <a:t>declaration</a:t>
            </a:r>
          </a:p>
          <a:p>
            <a:pPr marL="0" indent="0">
              <a:buNone/>
            </a:pPr>
            <a:r>
              <a:rPr lang="en-US" dirty="0"/>
              <a:t>void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285750" lvl="1" indent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a=5, b=6,ans;</a:t>
            </a:r>
          </a:p>
          <a:p>
            <a:pPr marL="285750" lvl="1" indent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ans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=sum(a , 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			//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calling function</a:t>
            </a:r>
          </a:p>
          <a:p>
            <a:pPr marL="285750" lvl="1" indent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(“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Answer : %d”,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fr-FR" dirty="0" err="1"/>
              <a:t>int</a:t>
            </a:r>
            <a:r>
              <a:rPr lang="fr-FR" dirty="0"/>
              <a:t> </a:t>
            </a:r>
            <a:r>
              <a:rPr lang="fr-FR" dirty="0" err="1" smtClean="0"/>
              <a:t>sum</a:t>
            </a:r>
            <a:r>
              <a:rPr lang="fr-FR" dirty="0" smtClean="0"/>
              <a:t> (</a:t>
            </a:r>
            <a:r>
              <a:rPr lang="fr-FR" dirty="0" err="1"/>
              <a:t>int</a:t>
            </a:r>
            <a:r>
              <a:rPr lang="fr-FR" dirty="0"/>
              <a:t> x, </a:t>
            </a:r>
            <a:r>
              <a:rPr lang="fr-FR" dirty="0" err="1"/>
              <a:t>int</a:t>
            </a:r>
            <a:r>
              <a:rPr lang="fr-FR" dirty="0"/>
              <a:t> y</a:t>
            </a:r>
            <a:r>
              <a:rPr lang="fr-FR" dirty="0" smtClean="0"/>
              <a:t>)			</a:t>
            </a:r>
            <a:r>
              <a:rPr lang="en-US" dirty="0" smtClean="0"/>
              <a:t>//</a:t>
            </a:r>
            <a:r>
              <a:rPr lang="en-US" dirty="0"/>
              <a:t>function definition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285750" lvl="1" indent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1" indent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val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x +y;</a:t>
            </a:r>
          </a:p>
          <a:p>
            <a:pPr marL="285750" lvl="1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return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3929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Formal and actual </a:t>
            </a:r>
            <a:r>
              <a:rPr lang="en-US" dirty="0"/>
              <a:t>a</a:t>
            </a:r>
            <a:r>
              <a:rPr lang="en-US" dirty="0" smtClean="0"/>
              <a:t>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argument listed in the function calling statement are referred to as actual arguments.</a:t>
            </a:r>
          </a:p>
          <a:p>
            <a:endParaRPr lang="en-US" dirty="0" smtClean="0"/>
          </a:p>
          <a:p>
            <a:r>
              <a:rPr lang="en-US" dirty="0" smtClean="0"/>
              <a:t>They are the actual values passed to a function to compute a value or to perform a task.</a:t>
            </a:r>
          </a:p>
          <a:p>
            <a:endParaRPr lang="en-US" dirty="0"/>
          </a:p>
          <a:p>
            <a:r>
              <a:rPr lang="en-US" dirty="0" smtClean="0"/>
              <a:t>The argument used in the function declaration are referred as formal arguments.</a:t>
            </a:r>
          </a:p>
          <a:p>
            <a:endParaRPr lang="en-US" dirty="0" smtClean="0"/>
          </a:p>
          <a:p>
            <a:r>
              <a:rPr lang="en-US" dirty="0" smtClean="0"/>
              <a:t>They are simply formal variables that accepts or receive the values supplied by the calling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9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Return values and their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We can pass n numbers of values to the called function, but the called function can only return one value per call.</a:t>
            </a:r>
          </a:p>
          <a:p>
            <a:endParaRPr lang="en-US" dirty="0" smtClean="0"/>
          </a:p>
          <a:p>
            <a:r>
              <a:rPr lang="en-US" dirty="0" smtClean="0"/>
              <a:t>The return statement can take one of the following form:</a:t>
            </a:r>
          </a:p>
          <a:p>
            <a:pPr marL="685800" lvl="2" indent="0">
              <a:buNone/>
            </a:pPr>
            <a:r>
              <a:rPr lang="en-US" dirty="0"/>
              <a:t>r</a:t>
            </a:r>
            <a:r>
              <a:rPr lang="en-US" dirty="0" smtClean="0"/>
              <a:t>eturn</a:t>
            </a:r>
            <a:r>
              <a:rPr lang="en-US" dirty="0"/>
              <a:t>;</a:t>
            </a:r>
            <a:endParaRPr lang="en-US" dirty="0" smtClean="0"/>
          </a:p>
          <a:p>
            <a:pPr marL="685800" lvl="2" indent="0">
              <a:buNone/>
            </a:pPr>
            <a:r>
              <a:rPr lang="en-US" dirty="0" smtClean="0"/>
              <a:t>return(expression);</a:t>
            </a:r>
          </a:p>
          <a:p>
            <a:r>
              <a:rPr lang="en-US" dirty="0" smtClean="0"/>
              <a:t>The  return only does not return any value.</a:t>
            </a:r>
          </a:p>
          <a:p>
            <a:r>
              <a:rPr lang="en-US" dirty="0" smtClean="0"/>
              <a:t>return statement with expression returns the value of the expression</a:t>
            </a:r>
          </a:p>
          <a:p>
            <a:r>
              <a:rPr lang="en-US" dirty="0" smtClean="0"/>
              <a:t>There can be more than one return statement if there is use of conditional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08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0" y="0"/>
            <a:ext cx="7467600" cy="426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tIns="182880" bIns="182880"/>
          <a:lstStyle/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Creating and using a programmer-defined function.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square(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);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// function prototype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// loop 10 times and calculate and output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// square of x each time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sz="1400" b="1" dirty="0">
                <a:solidFill>
                  <a:srgbClr val="0099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x &lt;= </a:t>
            </a:r>
            <a:r>
              <a:rPr lang="en-US" sz="1400" b="1" dirty="0">
                <a:solidFill>
                  <a:srgbClr val="0099FF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x++ ) 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square( x ) &lt;&lt; </a:t>
            </a:r>
            <a:r>
              <a:rPr lang="en-US" sz="1400" b="1" dirty="0">
                <a:solidFill>
                  <a:srgbClr val="0099FF"/>
                </a:solidFill>
                <a:latin typeface="Courier New" pitchFamily="49" charset="0"/>
                <a:cs typeface="Courier New" pitchFamily="49" charset="0"/>
              </a:rPr>
              <a:t>"  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function call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99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indicates successful termination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end main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0" y="4076700"/>
            <a:ext cx="7467600" cy="182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square function definition returns square of an integer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square( </a:t>
            </a: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y )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y is a copy of argument to function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                                                        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y * y;   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// returns square of y as an </a:t>
            </a:r>
            <a:r>
              <a:rPr lang="en-US" sz="14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400" b="1" dirty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end function square  </a:t>
            </a:r>
            <a:r>
              <a:rPr lang="en-US" sz="12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                             </a:t>
            </a:r>
            <a:endParaRPr lang="en-US" sz="1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9281" name="Group 17"/>
          <p:cNvGrpSpPr>
            <a:grpSpLocks/>
          </p:cNvGrpSpPr>
          <p:nvPr/>
        </p:nvGrpSpPr>
        <p:grpSpPr bwMode="auto">
          <a:xfrm>
            <a:off x="2057400" y="5013325"/>
            <a:ext cx="6858000" cy="1079500"/>
            <a:chOff x="1296" y="3158"/>
            <a:chExt cx="4320" cy="680"/>
          </a:xfrm>
        </p:grpSpPr>
        <p:sp>
          <p:nvSpPr>
            <p:cNvPr id="139271" name="Text Box 7"/>
            <p:cNvSpPr txBox="1">
              <a:spLocks noChangeArrowheads="1"/>
            </p:cNvSpPr>
            <p:nvPr/>
          </p:nvSpPr>
          <p:spPr bwMode="auto">
            <a:xfrm>
              <a:off x="3936" y="3158"/>
              <a:ext cx="1680" cy="68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Definition of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square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y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is a copy of the argument passed. Returns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y * y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or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y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squared.</a:t>
              </a:r>
            </a:p>
          </p:txBody>
        </p:sp>
        <p:sp>
          <p:nvSpPr>
            <p:cNvPr id="139272" name="Line 8"/>
            <p:cNvSpPr>
              <a:spLocks noChangeShapeType="1"/>
            </p:cNvSpPr>
            <p:nvPr/>
          </p:nvSpPr>
          <p:spPr bwMode="auto">
            <a:xfrm flipH="1" flipV="1">
              <a:off x="1296" y="3158"/>
              <a:ext cx="259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9279" name="Group 15"/>
          <p:cNvGrpSpPr>
            <a:grpSpLocks/>
          </p:cNvGrpSpPr>
          <p:nvPr/>
        </p:nvGrpSpPr>
        <p:grpSpPr bwMode="auto">
          <a:xfrm>
            <a:off x="990778" y="549275"/>
            <a:ext cx="8128825" cy="1323975"/>
            <a:chOff x="1445" y="346"/>
            <a:chExt cx="3522" cy="834"/>
          </a:xfrm>
        </p:grpSpPr>
        <p:sp>
          <p:nvSpPr>
            <p:cNvPr id="139274" name="Text Box 10"/>
            <p:cNvSpPr txBox="1">
              <a:spLocks noChangeArrowheads="1"/>
            </p:cNvSpPr>
            <p:nvPr/>
          </p:nvSpPr>
          <p:spPr bwMode="auto">
            <a:xfrm>
              <a:off x="3287" y="346"/>
              <a:ext cx="1680" cy="83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Function prototype: specifies data types of arguments and return values.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square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expects an </a:t>
              </a:r>
              <a:r>
                <a:rPr lang="en-US" sz="1600" b="1" dirty="0" err="1">
                  <a:latin typeface="Courier New" pitchFamily="49" charset="0"/>
                  <a:cs typeface="Times New Roman" pitchFamily="18" charset="0"/>
                </a:rPr>
                <a:t>int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and returns an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int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139275" name="Line 11"/>
            <p:cNvSpPr>
              <a:spLocks noChangeShapeType="1"/>
            </p:cNvSpPr>
            <p:nvPr/>
          </p:nvSpPr>
          <p:spPr bwMode="auto">
            <a:xfrm flipH="1">
              <a:off x="1445" y="442"/>
              <a:ext cx="1842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9280" name="Group 16"/>
          <p:cNvGrpSpPr>
            <a:grpSpLocks/>
          </p:cNvGrpSpPr>
          <p:nvPr/>
        </p:nvGrpSpPr>
        <p:grpSpPr bwMode="auto">
          <a:xfrm>
            <a:off x="3116459" y="2971802"/>
            <a:ext cx="5397304" cy="728663"/>
            <a:chOff x="2064" y="1872"/>
            <a:chExt cx="3299" cy="459"/>
          </a:xfrm>
        </p:grpSpPr>
        <p:sp>
          <p:nvSpPr>
            <p:cNvPr id="139277" name="Text Box 13"/>
            <p:cNvSpPr txBox="1">
              <a:spLocks noChangeArrowheads="1"/>
            </p:cNvSpPr>
            <p:nvPr/>
          </p:nvSpPr>
          <p:spPr bwMode="auto">
            <a:xfrm>
              <a:off x="2895" y="1959"/>
              <a:ext cx="2468" cy="37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Parentheses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()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cause function to be called. When done, it returns the result.</a:t>
              </a:r>
            </a:p>
          </p:txBody>
        </p:sp>
        <p:sp>
          <p:nvSpPr>
            <p:cNvPr id="139278" name="Line 14"/>
            <p:cNvSpPr>
              <a:spLocks noChangeShapeType="1"/>
            </p:cNvSpPr>
            <p:nvPr/>
          </p:nvSpPr>
          <p:spPr bwMode="auto">
            <a:xfrm flipH="1" flipV="1">
              <a:off x="2064" y="1872"/>
              <a:ext cx="816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0" y="5949950"/>
            <a:ext cx="7010400" cy="6096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tIns="182880" bIns="182880"/>
          <a:lstStyle/>
          <a:p>
            <a:pPr marL="342900" indent="-342900" algn="l" rtl="0">
              <a:spcBef>
                <a:spcPct val="20000"/>
              </a:spcBef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1  4  9  16  25  36  49  64  81  100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endParaRPr lang="en-US" sz="12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1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351837" cy="457200"/>
          </a:xfrm>
        </p:spPr>
        <p:txBody>
          <a:bodyPr/>
          <a:lstStyle/>
          <a:p>
            <a:pPr rtl="0"/>
            <a:r>
              <a:rPr lang="en-US" sz="2000" b="1"/>
              <a:t>compute square and cube of numbers [1..10] using 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908050"/>
            <a:ext cx="7772400" cy="5473700"/>
          </a:xfrm>
          <a:noFill/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prototype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cube(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  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prototype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i=1;i&lt;=10;i++){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i&lt;&lt; “square=“ &lt;&lt; square(i)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i&lt;&lt; “cube=“   &lt;&lt;cube(i)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end for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end main function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y)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//function definition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 y*y;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returned Result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cube(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y)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//function definition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 y*y*y; </a:t>
            </a:r>
            <a:r>
              <a:rPr lang="en-US" sz="1600" b="1" dirty="0">
                <a:solidFill>
                  <a:srgbClr val="336600"/>
                </a:solidFill>
                <a:latin typeface="Courier New" pitchFamily="49" charset="0"/>
                <a:cs typeface="Courier New" pitchFamily="49" charset="0"/>
              </a:rPr>
              <a:t>// returned Result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58000" y="1406383"/>
            <a:ext cx="1906587" cy="3886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Output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 square=1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 cube=1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2 square=4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2 cube=8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10  square=100</a:t>
            </a:r>
          </a:p>
          <a:p>
            <a:pPr marL="457200" indent="-457200" algn="l" rtl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10 cube=1000</a:t>
            </a: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1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parameters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parameters are </a:t>
            </a:r>
            <a:r>
              <a:rPr lang="en-US" i="1" dirty="0"/>
              <a:t>local variables</a:t>
            </a:r>
            <a:r>
              <a:rPr lang="en-US" dirty="0"/>
              <a:t> inside the body of the function.</a:t>
            </a:r>
          </a:p>
          <a:p>
            <a:pPr lvl="1"/>
            <a:r>
              <a:rPr lang="en-US" dirty="0"/>
              <a:t>When the function is called they will have the values </a:t>
            </a:r>
            <a:r>
              <a:rPr lang="en-US" i="1" dirty="0"/>
              <a:t>passed in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function gets </a:t>
            </a:r>
            <a:r>
              <a:rPr lang="en-US" i="1" dirty="0"/>
              <a:t>a copy</a:t>
            </a:r>
            <a:r>
              <a:rPr lang="en-US" dirty="0"/>
              <a:t> of the values passed in (we will later see how to pass a </a:t>
            </a:r>
            <a:r>
              <a:rPr lang="en-US" i="1" dirty="0"/>
              <a:t>reference</a:t>
            </a:r>
            <a:r>
              <a:rPr lang="en-US" dirty="0"/>
              <a:t> to a variable).</a:t>
            </a:r>
          </a:p>
        </p:txBody>
      </p:sp>
    </p:spTree>
    <p:extLst>
      <p:ext uri="{BB962C8B-B14F-4D97-AF65-F5344CB8AC3E}">
        <p14:creationId xmlns:p14="http://schemas.microsoft.com/office/powerpoint/2010/main" xmlns="" val="20869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98" name="Group 10"/>
          <p:cNvGrpSpPr>
            <a:grpSpLocks/>
          </p:cNvGrpSpPr>
          <p:nvPr/>
        </p:nvGrpSpPr>
        <p:grpSpPr bwMode="auto">
          <a:xfrm>
            <a:off x="0" y="0"/>
            <a:ext cx="8027988" cy="6353175"/>
            <a:chOff x="0" y="0"/>
            <a:chExt cx="5057" cy="4002"/>
          </a:xfrm>
        </p:grpSpPr>
        <p:sp>
          <p:nvSpPr>
            <p:cNvPr id="140296" name="Rectangle 8"/>
            <p:cNvSpPr>
              <a:spLocks noChangeArrowheads="1"/>
            </p:cNvSpPr>
            <p:nvPr/>
          </p:nvSpPr>
          <p:spPr bwMode="auto">
            <a:xfrm>
              <a:off x="0" y="2205"/>
              <a:ext cx="5057" cy="17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82880" bIns="182880"/>
            <a:lstStyle/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end main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function maximum definition. x, y and z are parameters           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maximum(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x,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y,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z )  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                                               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max = x;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assume x is largest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   if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 y &gt; max )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// if y is larger,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max = y;   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assign y to max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	   if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 z &gt; max )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if z is larger,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max = z;   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assign z to max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max;   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max is largest value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                               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end function maximum                   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029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057" cy="22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82880" bIns="182880"/>
            <a:lstStyle/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14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Finding the maximum of three floating-point (real) numbers.</a:t>
              </a:r>
              <a:endPara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#include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iostream.h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maximum(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);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function prototype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main()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number1, number2;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number3;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cout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&lt;&lt; </a:t>
              </a:r>
              <a:r>
                <a:rPr lang="en-US" sz="1200" b="1" dirty="0">
                  <a:solidFill>
                    <a:srgbClr val="0099FF"/>
                  </a:solidFill>
                  <a:latin typeface="Courier New" pitchFamily="49" charset="0"/>
                  <a:cs typeface="Courier New" pitchFamily="49" charset="0"/>
                </a:rPr>
                <a:t>"Enter three real numbers: "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cin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&gt;&gt; number1 &gt;&gt; number2 &gt;&gt; number3;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   // number1, number2 and number3 are arguments to the maximum function call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cout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&lt;&lt; </a:t>
              </a:r>
              <a:r>
                <a:rPr lang="en-US" sz="1200" b="1" dirty="0">
                  <a:solidFill>
                    <a:srgbClr val="0099FF"/>
                  </a:solidFill>
                  <a:latin typeface="Courier New" pitchFamily="49" charset="0"/>
                  <a:cs typeface="Courier New" pitchFamily="49" charset="0"/>
                </a:rPr>
                <a:t>"Maximum is: "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&lt;&lt; maximum( number1, number2, number3 ) &lt;&lt; </a:t>
              </a:r>
              <a:r>
                <a:rPr lang="en-US" sz="12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endl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342900" indent="-342900" algn="l" rtl="0">
                <a:spcBef>
                  <a:spcPct val="20000"/>
                </a:spcBef>
              </a:pPr>
              <a:r>
                <a:rPr lang="en-US" sz="1200" b="1" dirty="0">
                  <a:solidFill>
                    <a:srgbClr val="5F5F5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sz="12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200" b="1" dirty="0">
                  <a:solidFill>
                    <a:srgbClr val="0099FF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2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 </a:t>
              </a:r>
              <a:r>
                <a:rPr lang="en-US" sz="12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// indicates successful termination</a:t>
              </a:r>
              <a:endPara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342900" indent="-342900" algn="l" rtl="0">
                <a:spcBef>
                  <a:spcPct val="20000"/>
                </a:spcBef>
              </a:pP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4787900" y="4581525"/>
            <a:ext cx="4321175" cy="1981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182880" bIns="182880"/>
          <a:lstStyle/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three real numbers: 99.32 37.3 27.1928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Maximum is: 99.32</a:t>
            </a:r>
          </a:p>
          <a:p>
            <a:pPr marL="342900" indent="-342900" algn="l" rtl="0">
              <a:spcBef>
                <a:spcPct val="20000"/>
              </a:spcBef>
            </a:pPr>
            <a:endParaRPr lang="en-US" sz="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three real numbers: 1.1 3.333 2.22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Maximum is: 3.333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0293" name="Group 5"/>
          <p:cNvGrpSpPr>
            <a:grpSpLocks/>
          </p:cNvGrpSpPr>
          <p:nvPr/>
        </p:nvGrpSpPr>
        <p:grpSpPr bwMode="auto">
          <a:xfrm>
            <a:off x="4140200" y="831850"/>
            <a:ext cx="3810000" cy="1444625"/>
            <a:chOff x="1152" y="1392"/>
            <a:chExt cx="2400" cy="910"/>
          </a:xfrm>
        </p:grpSpPr>
        <p:sp>
          <p:nvSpPr>
            <p:cNvPr id="140294" name="Text Box 6"/>
            <p:cNvSpPr txBox="1">
              <a:spLocks noChangeArrowheads="1"/>
            </p:cNvSpPr>
            <p:nvPr/>
          </p:nvSpPr>
          <p:spPr bwMode="auto">
            <a:xfrm>
              <a:off x="1872" y="1776"/>
              <a:ext cx="1680" cy="52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/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Function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maximum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takes 3 arguments (all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double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 and returns a </a:t>
              </a:r>
              <a:r>
                <a:rPr lang="en-US" sz="1600" b="1" dirty="0">
                  <a:latin typeface="Courier New" pitchFamily="49" charset="0"/>
                  <a:cs typeface="Times New Roman" pitchFamily="18" charset="0"/>
                </a:rPr>
                <a:t>double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sp>
          <p:nvSpPr>
            <p:cNvPr id="140295" name="Line 7"/>
            <p:cNvSpPr>
              <a:spLocks noChangeShapeType="1"/>
            </p:cNvSpPr>
            <p:nvPr/>
          </p:nvSpPr>
          <p:spPr bwMode="auto">
            <a:xfrm flipH="1" flipV="1">
              <a:off x="1152" y="1392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697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  <a:noFill/>
          <a:ln/>
        </p:spPr>
        <p:txBody>
          <a:bodyPr/>
          <a:lstStyle/>
          <a:p>
            <a:pPr rtl="0"/>
            <a:r>
              <a:rPr lang="en-US"/>
              <a:t>Function Prototypes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257800"/>
          </a:xfrm>
          <a:noFill/>
          <a:ln/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Function prototype contains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Function name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Parameters (number and data type)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Return type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void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if returns nothing)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Only needed if function definition after function call</a:t>
            </a:r>
          </a:p>
          <a:p>
            <a:pPr algn="l" rtl="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Prototype must match function definition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Function prototype</a:t>
            </a:r>
          </a:p>
          <a:p>
            <a:pPr lvl="2" algn="l" rtl="0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 maximum( double, double, double );</a:t>
            </a:r>
          </a:p>
          <a:p>
            <a:pPr lvl="1" algn="l" rtl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lvl="2" algn="l" rtl="0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 maximum( double x, double y, double z )</a:t>
            </a:r>
          </a:p>
          <a:p>
            <a:pPr lvl="2" algn="l" rtl="0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 algn="l" rtl="0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2" algn="l" rtl="0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4355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rtl="0"/>
            <a:r>
              <a:rPr lang="en-US" b="1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/>
              <a:t> Function takes arguments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43001"/>
            <a:ext cx="8353425" cy="4878388"/>
          </a:xfrm>
          <a:noFill/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the Function does not RETURN result, it is called void Function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void add2Nums(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main()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{ 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&lt;&lt;“enter tow Number:”;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 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&gt;&gt;a &gt;&gt; b;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add2Nums(a, b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return 0;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		void add2Nums(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x&lt;&lt; “+” &lt;&lt; y &lt;&lt; “=“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xmlns="" val="239591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7772400" cy="5386388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sym typeface="Wingdings" pitchFamily="2" charset="2"/>
              </a:rPr>
              <a:t>If the function Does Not Take Arguments specify this with EMPTY-LIST OR write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void</a:t>
            </a:r>
            <a:r>
              <a:rPr lang="en-US" sz="1600" b="1" dirty="0">
                <a:sym typeface="Wingdings" pitchFamily="2" charset="2"/>
              </a:rPr>
              <a:t> inside</a:t>
            </a:r>
            <a:endParaRPr lang="en-US" sz="1600" b="1" dirty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/>
              <a:t>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funA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funB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main()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funA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funB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void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funA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&lt;&lt; “Function-A takes no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arquments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\n”;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funB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&lt;&lt; “Also Function-B takes No arguments\n”;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427538" y="2133600"/>
            <a:ext cx="3649662" cy="1943100"/>
          </a:xfrm>
          <a:prstGeom prst="cloudCallout">
            <a:avLst>
              <a:gd name="adj1" fmla="val -73532"/>
              <a:gd name="adj2" fmla="val -3259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Will be the same in all cases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noFill/>
          <a:ln/>
        </p:spPr>
        <p:txBody>
          <a:bodyPr>
            <a:normAutofit fontScale="90000"/>
          </a:bodyPr>
          <a:lstStyle/>
          <a:p>
            <a:pPr rtl="0"/>
            <a:r>
              <a:rPr lang="en-US" sz="4000" b="1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4000"/>
              <a:t> Function take no arguments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6084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507413" cy="5400675"/>
          </a:xfrm>
        </p:spPr>
        <p:txBody>
          <a:bodyPr/>
          <a:lstStyle/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Local variables</a:t>
            </a:r>
          </a:p>
          <a:p>
            <a:pPr lvl="1"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Known only in the function in which they are defined</a:t>
            </a:r>
          </a:p>
          <a:p>
            <a:pPr lvl="1"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variables declared inside a function are local variables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Parameters</a:t>
            </a:r>
          </a:p>
          <a:p>
            <a:pPr lvl="1"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Local variables passed to function when called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passing-parameters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Variables defined outside and before function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Called global variables</a:t>
            </a:r>
          </a:p>
          <a:p>
            <a:pPr lvl="1"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Can be accessible and used anywhere in the entire program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Remember</a:t>
            </a:r>
          </a:p>
        </p:txBody>
      </p:sp>
    </p:spTree>
    <p:extLst>
      <p:ext uri="{BB962C8B-B14F-4D97-AF65-F5344CB8AC3E}">
        <p14:creationId xmlns:p14="http://schemas.microsoft.com/office/powerpoint/2010/main" xmlns="" val="22535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762000"/>
          </a:xfrm>
        </p:spPr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772400" cy="4662487"/>
          </a:xfrm>
        </p:spPr>
        <p:txBody>
          <a:bodyPr/>
          <a:lstStyle/>
          <a:p>
            <a:pPr algn="l" rtl="0">
              <a:lnSpc>
                <a:spcPct val="12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Omitting the type of returned result defaults to </a:t>
            </a:r>
            <a:r>
              <a:rPr lang="en-US" sz="2400" b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 but omitting a non-integer type is a Syntax Error</a:t>
            </a:r>
          </a:p>
          <a:p>
            <a:pPr algn="l" rtl="0">
              <a:lnSpc>
                <a:spcPct val="12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If a Global variable defined again as a local variable in a function, then  the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Local-definition overrides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the Global defining</a:t>
            </a:r>
          </a:p>
          <a:p>
            <a:pPr algn="l" rtl="0">
              <a:lnSpc>
                <a:spcPct val="12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Function prototype,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function definition, and function call must be consistent in: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1- Number of arguments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2- Type of those arguments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3-Order of those arguments</a:t>
            </a:r>
          </a:p>
        </p:txBody>
      </p:sp>
    </p:spTree>
    <p:extLst>
      <p:ext uri="{BB962C8B-B14F-4D97-AF65-F5344CB8AC3E}">
        <p14:creationId xmlns:p14="http://schemas.microsoft.com/office/powerpoint/2010/main" xmlns="" val="42739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305800" cy="609600"/>
          </a:xfrm>
        </p:spPr>
        <p:txBody>
          <a:bodyPr/>
          <a:lstStyle/>
          <a:p>
            <a:r>
              <a:rPr lang="en-US" sz="3200" b="1"/>
              <a:t>Local vs Global Variables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66788"/>
            <a:ext cx="7772400" cy="5486400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#include&lt;iostream.h&gt;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int x,y;  </a:t>
            </a:r>
            <a:r>
              <a:rPr lang="en-US" sz="1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//Global Variables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int add2(int, int); </a:t>
            </a:r>
            <a:r>
              <a:rPr lang="en-US" sz="1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//prototype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{	int s;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x = 11;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y = 22;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cout &lt;&lt; “global x=” &lt;&lt; x &lt;&lt; endl;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cout &lt;&lt; “Global y=” &lt;&lt; y &lt;&lt; endl;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s = add2(x, y);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cout &lt;&lt; x &lt;&lt; “+” &lt;&lt; y &lt;&lt; “=“ &lt;&lt; s;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cout&lt;&lt;endl;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cout&lt;&lt;“\n---end of output---\n”;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int add2(int x1,int y1)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{  int x; </a:t>
            </a:r>
            <a:r>
              <a:rPr lang="en-US" sz="16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//local variables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x=44;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cout &lt;&lt; “\nLocal x=” &lt;&lt; x &lt;&lt; endl;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return x1+y1;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580063" y="1600200"/>
            <a:ext cx="3038475" cy="25146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r>
              <a:rPr lang="en-US" sz="2000" b="1">
                <a:latin typeface="Times New Roman" pitchFamily="18" charset="0"/>
                <a:cs typeface="Times New Roman" pitchFamily="18" charset="0"/>
              </a:rPr>
              <a:t>global x=11</a:t>
            </a:r>
          </a:p>
          <a:p>
            <a:pPr algn="l" rtl="0"/>
            <a:r>
              <a:rPr lang="en-US" sz="2000" b="1">
                <a:latin typeface="Times New Roman" pitchFamily="18" charset="0"/>
                <a:cs typeface="Times New Roman" pitchFamily="18" charset="0"/>
              </a:rPr>
              <a:t>global y=22</a:t>
            </a:r>
          </a:p>
          <a:p>
            <a:pPr algn="l" rtl="0"/>
            <a:r>
              <a:rPr lang="en-US" sz="2000" b="1">
                <a:latin typeface="Times New Roman" pitchFamily="18" charset="0"/>
                <a:cs typeface="Times New Roman" pitchFamily="18" charset="0"/>
              </a:rPr>
              <a:t>Local x=44</a:t>
            </a:r>
          </a:p>
          <a:p>
            <a:pPr algn="l" rtl="0"/>
            <a:r>
              <a:rPr lang="en-US" sz="2000" b="1">
                <a:latin typeface="Times New Roman" pitchFamily="18" charset="0"/>
                <a:cs typeface="Times New Roman" pitchFamily="18" charset="0"/>
              </a:rPr>
              <a:t>11+22=33</a:t>
            </a:r>
          </a:p>
          <a:p>
            <a:pPr algn="l" rtl="0"/>
            <a:r>
              <a:rPr lang="en-US" sz="2000" b="1">
                <a:latin typeface="Times New Roman" pitchFamily="18" charset="0"/>
                <a:cs typeface="Times New Roman" pitchFamily="18" charset="0"/>
              </a:rPr>
              <a:t>---end of output---</a:t>
            </a:r>
          </a:p>
        </p:txBody>
      </p:sp>
    </p:spTree>
    <p:extLst>
      <p:ext uri="{BB962C8B-B14F-4D97-AF65-F5344CB8AC3E}">
        <p14:creationId xmlns:p14="http://schemas.microsoft.com/office/powerpoint/2010/main" xmlns="" val="39886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747713"/>
          </a:xfrm>
        </p:spPr>
        <p:txBody>
          <a:bodyPr/>
          <a:lstStyle/>
          <a:p>
            <a:pPr rtl="0"/>
            <a:r>
              <a:rPr lang="en-US" sz="4000"/>
              <a:t>Finding Errors in Function Code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7772400" cy="5310188"/>
          </a:xfrm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int sum(int x, int y)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int result;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result = x+y;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000">
                <a:sym typeface="Wingdings" pitchFamily="2" charset="2"/>
              </a:rPr>
              <a:t>this function must return an integer value as indicated in the header definition (</a:t>
            </a:r>
            <a:r>
              <a:rPr lang="en-US" sz="2000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 result;</a:t>
            </a:r>
            <a:r>
              <a:rPr lang="en-US" sz="2000">
                <a:sym typeface="Wingdings" pitchFamily="2" charset="2"/>
              </a:rPr>
              <a:t>) should be added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-----------------------------------------------------------------------------------------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int sum (int n)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{ if (n==0)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	n+sum(n-1);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the result of n+sum(n-1) is not returned; sum returns an improper result, the else part should be written as:-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  <a:sym typeface="Wingdings" pitchFamily="2" charset="2"/>
              </a:rPr>
              <a:t>else return n+sum(n-1);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4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41438"/>
            <a:ext cx="7772400" cy="5040312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void f(float a);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float a;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cout&lt;&lt;a&lt;&lt;endl;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800">
                <a:solidFill>
                  <a:srgbClr val="FF3300"/>
                </a:solidFill>
                <a:sym typeface="Wingdings" pitchFamily="2" charset="2"/>
              </a:rPr>
              <a:t>;</a:t>
            </a:r>
            <a:r>
              <a:rPr lang="en-US" sz="2400">
                <a:sym typeface="Wingdings" pitchFamily="2" charset="2"/>
              </a:rPr>
              <a:t> found after function definition header.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400">
                <a:sym typeface="Wingdings" pitchFamily="2" charset="2"/>
              </a:rPr>
              <a:t> redefining the parameter </a:t>
            </a:r>
            <a:r>
              <a:rPr lang="en-US" sz="24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sz="2400">
                <a:sym typeface="Wingdings" pitchFamily="2" charset="2"/>
              </a:rPr>
              <a:t> in the function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void f(float a)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 float a2 = a + 8.9;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	cout &lt;&lt;a2&lt;&lt;endl;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747713"/>
          </a:xfrm>
          <a:noFill/>
          <a:ln/>
        </p:spPr>
        <p:txBody>
          <a:bodyPr/>
          <a:lstStyle/>
          <a:p>
            <a:pPr rtl="0"/>
            <a:r>
              <a:rPr lang="en-US" sz="4000"/>
              <a:t>Finding Errors in Function Code</a:t>
            </a:r>
          </a:p>
        </p:txBody>
      </p:sp>
    </p:spTree>
    <p:extLst>
      <p:ext uri="{BB962C8B-B14F-4D97-AF65-F5344CB8AC3E}">
        <p14:creationId xmlns:p14="http://schemas.microsoft.com/office/powerpoint/2010/main" xmlns="" val="16701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void product(void)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int a, b, c, result;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cout &lt;&lt; “enter three integers:”;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cin &gt;&gt; a &gt;&gt; b &gt;&gt; c;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result = a*b*c;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cout &lt;&lt; “Result is” &lt;&lt; result;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return result;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1800">
                <a:sym typeface="Wingdings" pitchFamily="2" charset="2"/>
              </a:rPr>
              <a:t>According to the definition it should not return a value , but in the block (body) it did &amp; this is WRONG.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1800">
                <a:sym typeface="Wingdings" pitchFamily="2" charset="2"/>
              </a:rPr>
              <a:t> Remove 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Wingdings" pitchFamily="2" charset="2"/>
              </a:rPr>
              <a:t>return Result;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90000"/>
              </a:lnSpc>
              <a:buFontTx/>
              <a:buNone/>
            </a:pPr>
            <a:endParaRPr lang="en-US" sz="180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543800" cy="747713"/>
          </a:xfrm>
          <a:noFill/>
          <a:ln/>
        </p:spPr>
        <p:txBody>
          <a:bodyPr/>
          <a:lstStyle/>
          <a:p>
            <a:pPr rtl="0"/>
            <a:r>
              <a:rPr lang="en-US" sz="4000"/>
              <a:t>Finding Errors in Function Code</a:t>
            </a:r>
          </a:p>
        </p:txBody>
      </p:sp>
    </p:spTree>
    <p:extLst>
      <p:ext uri="{BB962C8B-B14F-4D97-AF65-F5344CB8AC3E}">
        <p14:creationId xmlns:p14="http://schemas.microsoft.com/office/powerpoint/2010/main" xmlns="" val="210745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Function</a:t>
            </a:r>
          </a:p>
        </p:txBody>
      </p:sp>
      <p:sp>
        <p:nvSpPr>
          <p:cNvPr id="10650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4114800"/>
          </a:xfrm>
          <a:noFill/>
          <a:ln/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add2nums(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firstnum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secondnum</a:t>
            </a:r>
            <a:r>
              <a:rPr lang="en-US" sz="2400" b="1" dirty="0">
                <a:latin typeface="Courier New" pitchFamily="49" charset="0"/>
              </a:rPr>
              <a:t> ) 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{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sum;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sum = </a:t>
            </a:r>
            <a:r>
              <a:rPr lang="en-US" sz="2400" b="1" dirty="0" err="1">
                <a:latin typeface="Courier New" pitchFamily="49" charset="0"/>
              </a:rPr>
              <a:t>firstnum</a:t>
            </a:r>
            <a:r>
              <a:rPr lang="en-US" sz="2400" b="1" dirty="0">
                <a:latin typeface="Courier New" pitchFamily="49" charset="0"/>
              </a:rPr>
              <a:t> + </a:t>
            </a:r>
            <a:r>
              <a:rPr lang="en-US" sz="2400" b="1" dirty="0" err="1">
                <a:latin typeface="Courier New" pitchFamily="49" charset="0"/>
              </a:rPr>
              <a:t>secondnum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// just to make a point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firstnum</a:t>
            </a:r>
            <a:r>
              <a:rPr lang="en-US" sz="2400" b="1" dirty="0">
                <a:latin typeface="Courier New" pitchFamily="49" charset="0"/>
              </a:rPr>
              <a:t> = 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secondnum</a:t>
            </a:r>
            <a:r>
              <a:rPr lang="en-US" sz="2400" b="1" dirty="0">
                <a:latin typeface="Courier New" pitchFamily="49" charset="0"/>
              </a:rPr>
              <a:t> = 0;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return(sum);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1606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</p:spPr>
        <p:txBody>
          <a:bodyPr/>
          <a:lstStyle/>
          <a:p>
            <a:pPr rtl="0"/>
            <a:r>
              <a:rPr lang="en-US"/>
              <a:t>Random Number Generator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058863"/>
            <a:ext cx="7772400" cy="5322887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rand</a:t>
            </a:r>
            <a:r>
              <a:rPr lang="en-US" sz="1800"/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function generates an integer between 0 and RAND-MAX(~32767) a symbolic constant defined in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&lt;stdlib.h&gt;</a:t>
            </a:r>
          </a:p>
          <a:p>
            <a:pPr algn="l" rtl="0">
              <a:lnSpc>
                <a:spcPct val="9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You may use modulus operator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(%)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to generate numbers within a specifically range with</a:t>
            </a:r>
            <a:r>
              <a:rPr lang="en-US" sz="1800"/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rand</a:t>
            </a:r>
            <a:r>
              <a:rPr lang="en-US" sz="1800"/>
              <a:t>.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sz="1800" b="1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//generate 10 random numbers open-range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int x;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for( int i=0; i&lt;=10; i++){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x=rand();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cout&lt;&lt;x&lt;&lt;“ “;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ctr" rtl="0">
              <a:lnSpc>
                <a:spcPct val="90000"/>
              </a:lnSpc>
              <a:buFontTx/>
              <a:buNone/>
            </a:pPr>
            <a:r>
              <a:rPr lang="en-US" sz="1800" b="1"/>
              <a:t>-------------------------------------------------------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//generate 10 integers between 0……..49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int x;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for( int i=0; i&lt;10; i++){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x=rand()%50;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cout&lt;&lt;x&lt;&lt;“ “;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1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066800"/>
            <a:ext cx="7772400" cy="5099050"/>
          </a:xfrm>
        </p:spPr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generate 10 integers between  5…15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int x;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for ( int i=1; i&lt;=10; i++){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x= rand()%11 + 5;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cout&lt;&lt;x&lt;&lt;“ “;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ctr" rtl="0">
              <a:lnSpc>
                <a:spcPct val="90000"/>
              </a:lnSpc>
              <a:buFontTx/>
              <a:buNone/>
            </a:pPr>
            <a:r>
              <a:rPr lang="en-US" sz="2000" b="1"/>
              <a:t>------------------------------------</a:t>
            </a:r>
          </a:p>
          <a:p>
            <a:pPr algn="l" rtl="0">
              <a:lnSpc>
                <a:spcPct val="90000"/>
              </a:lnSpc>
              <a:buFontTx/>
              <a:buNone/>
            </a:pPr>
            <a:endParaRPr lang="en-US" sz="200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b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generate 100 number as simulation of rolling a dice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int x;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or (int i=1; i&lt;=100; i++){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x= rand%6 + 1;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cout&lt;&lt;x&lt;&lt;“ “;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8013"/>
          </a:xfrm>
          <a:noFill/>
          <a:ln/>
        </p:spPr>
        <p:txBody>
          <a:bodyPr/>
          <a:lstStyle/>
          <a:p>
            <a:pPr rtl="0"/>
            <a:r>
              <a:rPr lang="en-US"/>
              <a:t>Random Number Generator</a:t>
            </a:r>
          </a:p>
        </p:txBody>
      </p:sp>
    </p:spTree>
    <p:extLst>
      <p:ext uri="{BB962C8B-B14F-4D97-AF65-F5344CB8AC3E}">
        <p14:creationId xmlns:p14="http://schemas.microsoft.com/office/powerpoint/2010/main" xmlns="" val="11432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7772400" cy="4657725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 rand( ) function will generate the same set of random numbers each time you run the program .</a:t>
            </a:r>
          </a:p>
          <a:p>
            <a:pPr algn="l" rtl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force NEW  set of random numbers with each new run use the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randomizing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process</a:t>
            </a:r>
          </a:p>
          <a:p>
            <a:pPr algn="l" rtl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Randomizing is accomplished with the standard library function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(unsigned integer);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which needs a header file 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stdlib.h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Explanation of 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signed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unsigned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integers:</a:t>
            </a:r>
          </a:p>
          <a:p>
            <a:pPr algn="l" rtl="0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à"/>
            </a:pPr>
            <a:r>
              <a:rPr lang="en-US" sz="2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is stored in at least two-bytes of memory and can have positive &amp; negative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values 32767 to -32768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 rtl="0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à"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also stored in at least two-bytes of memory but it can have only positive values 0…..65535	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  <a:noFill/>
          <a:ln/>
        </p:spPr>
        <p:txBody>
          <a:bodyPr/>
          <a:lstStyle/>
          <a:p>
            <a:pPr rtl="0"/>
            <a:r>
              <a:rPr lang="en-US"/>
              <a:t>Random Number Generator</a:t>
            </a:r>
          </a:p>
        </p:txBody>
      </p:sp>
    </p:spTree>
    <p:extLst>
      <p:ext uri="{BB962C8B-B14F-4D97-AF65-F5344CB8AC3E}">
        <p14:creationId xmlns:p14="http://schemas.microsoft.com/office/powerpoint/2010/main" xmlns="" val="13258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81075"/>
            <a:ext cx="7772400" cy="3527425"/>
          </a:xfrm>
          <a:solidFill>
            <a:schemeClr val="bg2"/>
          </a:solidFill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iomanip.h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unsigned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// we will enter a different number each time we run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for(i=1; i&lt;=5; i++)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(10)&lt;&lt; 1+rand()%6;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  <a:noFill/>
          <a:ln/>
        </p:spPr>
        <p:txBody>
          <a:bodyPr/>
          <a:lstStyle/>
          <a:p>
            <a:pPr rtl="0"/>
            <a:r>
              <a:rPr lang="en-US"/>
              <a:t>Randomizing with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srand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187450" y="4510088"/>
            <a:ext cx="6408738" cy="431800"/>
          </a:xfrm>
          <a:prstGeom prst="rect">
            <a:avLst/>
          </a:prstGeom>
          <a:solidFill>
            <a:srgbClr val="92D05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Output for Multiple Runs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11188" y="4916488"/>
            <a:ext cx="7848600" cy="1825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6  1  1  4  2  1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18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6  1  5  1  4  4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1  2  5  6  2  4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1  5  5  3  5  5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1  2  5  6  3  4</a:t>
            </a:r>
          </a:p>
        </p:txBody>
      </p:sp>
      <p:grpSp>
        <p:nvGrpSpPr>
          <p:cNvPr id="24594" name="Group 18"/>
          <p:cNvGrpSpPr>
            <a:grpSpLocks/>
          </p:cNvGrpSpPr>
          <p:nvPr/>
        </p:nvGrpSpPr>
        <p:grpSpPr bwMode="auto">
          <a:xfrm>
            <a:off x="4572000" y="5229225"/>
            <a:ext cx="4321175" cy="863600"/>
            <a:chOff x="2880" y="3294"/>
            <a:chExt cx="2722" cy="544"/>
          </a:xfrm>
        </p:grpSpPr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3470" y="3294"/>
              <a:ext cx="2132" cy="54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 rtl="0">
                <a:spcBef>
                  <a:spcPct val="2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Different-set of Random numbers</a:t>
              </a:r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 flipH="1" flipV="1">
              <a:off x="2880" y="3385"/>
              <a:ext cx="590" cy="9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 flipH="1">
              <a:off x="2971" y="3612"/>
              <a:ext cx="499" cy="18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1987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  <p:bldP spid="2458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81075"/>
            <a:ext cx="7772400" cy="3527425"/>
          </a:xfrm>
          <a:noFill/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#include&lt;iostream.h&gt;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#include&lt;iomanip.h&gt;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#include&lt;stdlib.h&gt;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int i;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for(i=1; i&lt;=5; i++)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	cout&lt;&lt;setw(10)&lt;&lt; 1+rand()%6;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  <a:noFill/>
          <a:ln/>
        </p:spPr>
        <p:txBody>
          <a:bodyPr/>
          <a:lstStyle/>
          <a:p>
            <a:pPr rtl="0"/>
            <a:r>
              <a:rPr lang="en-US"/>
              <a:t>without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srand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187450" y="3962400"/>
            <a:ext cx="6408738" cy="431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Output for Multiple Runs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611188" y="4510088"/>
            <a:ext cx="7848600" cy="1814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457200" indent="-457200"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5  3  3  5  4  2</a:t>
            </a:r>
          </a:p>
          <a:p>
            <a:pPr marL="457200" indent="-457200"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5  3  3  5  4  2</a:t>
            </a:r>
          </a:p>
          <a:p>
            <a:pPr marL="457200" indent="-457200"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5  3  3  5  4  2</a:t>
            </a:r>
          </a:p>
          <a:p>
            <a:pPr marL="457200" indent="-457200" algn="l" rtl="0">
              <a:buFontTx/>
              <a:buAutoNum type="arabicPlain" startAt="5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3  3  5  4  2</a:t>
            </a:r>
          </a:p>
          <a:p>
            <a:pPr algn="l" rtl="0"/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indent="-457200" algn="l" rtl="0"/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42342" name="Group 6"/>
          <p:cNvGrpSpPr>
            <a:grpSpLocks/>
          </p:cNvGrpSpPr>
          <p:nvPr/>
        </p:nvGrpSpPr>
        <p:grpSpPr bwMode="auto">
          <a:xfrm>
            <a:off x="3962400" y="4652963"/>
            <a:ext cx="4321175" cy="863600"/>
            <a:chOff x="2880" y="3294"/>
            <a:chExt cx="2722" cy="544"/>
          </a:xfrm>
        </p:grpSpPr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3470" y="3294"/>
              <a:ext cx="2132" cy="54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 rtl="0">
                <a:spcBef>
                  <a:spcPct val="2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Same set of numbers for each run</a:t>
              </a:r>
            </a:p>
          </p:txBody>
        </p:sp>
        <p:sp>
          <p:nvSpPr>
            <p:cNvPr id="142344" name="Line 8"/>
            <p:cNvSpPr>
              <a:spLocks noChangeShapeType="1"/>
            </p:cNvSpPr>
            <p:nvPr/>
          </p:nvSpPr>
          <p:spPr bwMode="auto">
            <a:xfrm flipH="1" flipV="1">
              <a:off x="2880" y="3385"/>
              <a:ext cx="590" cy="9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2345" name="Line 9"/>
            <p:cNvSpPr>
              <a:spLocks noChangeShapeType="1"/>
            </p:cNvSpPr>
            <p:nvPr/>
          </p:nvSpPr>
          <p:spPr bwMode="auto">
            <a:xfrm flipH="1">
              <a:off x="2971" y="3612"/>
              <a:ext cx="499" cy="18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8824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animBg="1"/>
      <p:bldP spid="1423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/>
              <a:t>Testing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</a:rPr>
              <a:t>add2nums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main(void) 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{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y,a,b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"Enter 2 numbers\n";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cin</a:t>
            </a:r>
            <a:r>
              <a:rPr lang="en-US" sz="2400" b="1" dirty="0">
                <a:latin typeface="Courier New" pitchFamily="49" charset="0"/>
              </a:rPr>
              <a:t> &gt;&gt; a &gt;&gt; b;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y = add2nums(</a:t>
            </a:r>
            <a:r>
              <a:rPr lang="en-US" sz="2400" b="1" dirty="0" err="1">
                <a:latin typeface="Courier New" pitchFamily="49" charset="0"/>
              </a:rPr>
              <a:t>a,b</a:t>
            </a:r>
            <a:r>
              <a:rPr lang="en-US" sz="2400" b="1" dirty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"a is " &lt;&lt; a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"b is " &lt;&lt; b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"y is " &lt;&lt; y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return(0);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n-US" sz="2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5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dirty="0"/>
              <a:t>What happens here?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add2nums(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a,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b) </a:t>
            </a:r>
            <a:endParaRPr lang="en-US" b="1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a=</a:t>
            </a:r>
            <a:r>
              <a:rPr lang="en-US" b="1" dirty="0" err="1">
                <a:latin typeface="Courier New" pitchFamily="49" charset="0"/>
              </a:rPr>
              <a:t>a+b</a:t>
            </a:r>
            <a:r>
              <a:rPr lang="en-US" b="1" dirty="0">
                <a:latin typeface="Courier New" pitchFamily="49" charset="0"/>
              </a:rPr>
              <a:t>; 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return(a);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a,b,y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y = add2nums(</a:t>
            </a:r>
            <a:r>
              <a:rPr lang="en-US" b="1" dirty="0" err="1">
                <a:latin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xmlns="" val="20118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Parameters and variables declared inside the definition of a function are </a:t>
            </a:r>
            <a:r>
              <a:rPr lang="en-US" i="1" dirty="0"/>
              <a:t>local</a:t>
            </a:r>
            <a:r>
              <a:rPr lang="en-US" dirty="0"/>
              <a:t>.</a:t>
            </a:r>
          </a:p>
          <a:p>
            <a:r>
              <a:rPr lang="en-US" dirty="0"/>
              <a:t>They only exist inside the function body.</a:t>
            </a:r>
          </a:p>
          <a:p>
            <a:r>
              <a:rPr lang="en-US" dirty="0"/>
              <a:t>Once the function returns, the variables no longer exist!</a:t>
            </a:r>
          </a:p>
          <a:p>
            <a:pPr lvl="1"/>
            <a:r>
              <a:rPr lang="en-US" dirty="0"/>
              <a:t>That’s fine! We don’t need them anymore!</a:t>
            </a:r>
          </a:p>
        </p:txBody>
      </p:sp>
    </p:spTree>
    <p:extLst>
      <p:ext uri="{BB962C8B-B14F-4D97-AF65-F5344CB8AC3E}">
        <p14:creationId xmlns:p14="http://schemas.microsoft.com/office/powerpoint/2010/main" xmlns="" val="20973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Variables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You can also declare variables that exist only within the </a:t>
            </a:r>
            <a:r>
              <a:rPr lang="en-US" i="1" dirty="0"/>
              <a:t>body</a:t>
            </a:r>
            <a:r>
              <a:rPr lang="en-US" dirty="0"/>
              <a:t> of a compound statement </a:t>
            </a:r>
            <a:r>
              <a:rPr lang="en-US" i="1" dirty="0"/>
              <a:t>(a block</a:t>
            </a:r>
            <a:r>
              <a:rPr lang="en-US" dirty="0"/>
              <a:t>)</a:t>
            </a:r>
            <a:r>
              <a:rPr lang="en-US" i="1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	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foo;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	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	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xmlns="" val="32967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declare variables outside of any function definition – these variables are  </a:t>
            </a:r>
            <a:r>
              <a:rPr lang="en-US" i="1" dirty="0"/>
              <a:t>global variables</a:t>
            </a:r>
            <a:r>
              <a:rPr lang="en-US" dirty="0"/>
              <a:t>.</a:t>
            </a:r>
          </a:p>
          <a:p>
            <a:r>
              <a:rPr lang="en-US" dirty="0"/>
              <a:t>Any function can access/change global variables.</a:t>
            </a:r>
          </a:p>
          <a:p>
            <a:r>
              <a:rPr lang="en-US" dirty="0"/>
              <a:t>Example: flag that indicates whether debugging information should be printed.</a:t>
            </a:r>
          </a:p>
        </p:txBody>
      </p:sp>
    </p:spTree>
    <p:extLst>
      <p:ext uri="{BB962C8B-B14F-4D97-AF65-F5344CB8AC3E}">
        <p14:creationId xmlns:p14="http://schemas.microsoft.com/office/powerpoint/2010/main" xmlns="" val="5186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11  ver 2.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11  ver 2.0</Template>
  <TotalTime>146</TotalTime>
  <Words>2242</Words>
  <Application>Microsoft Office PowerPoint</Application>
  <PresentationFormat>On-screen Show (4:3)</PresentationFormat>
  <Paragraphs>545</Paragraphs>
  <Slides>44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Lecture 11  ver 2.0</vt:lpstr>
      <vt:lpstr>Custom Design</vt:lpstr>
      <vt:lpstr>CSC141- Introduction to Computer Programming </vt:lpstr>
      <vt:lpstr>Writing a function</vt:lpstr>
      <vt:lpstr>Function parameters</vt:lpstr>
      <vt:lpstr>Sample Function</vt:lpstr>
      <vt:lpstr>Testing add2nums</vt:lpstr>
      <vt:lpstr>What happens here?</vt:lpstr>
      <vt:lpstr>Local variables</vt:lpstr>
      <vt:lpstr>Block Variables</vt:lpstr>
      <vt:lpstr>Global variables</vt:lpstr>
      <vt:lpstr>Scope</vt:lpstr>
      <vt:lpstr>A note about  Global vs. File scope</vt:lpstr>
      <vt:lpstr>Block Scope</vt:lpstr>
      <vt:lpstr>Nesting</vt:lpstr>
      <vt:lpstr>Nested Blocks</vt:lpstr>
      <vt:lpstr>Storage Class</vt:lpstr>
      <vt:lpstr>Storage Classes</vt:lpstr>
      <vt:lpstr>Specifying Storage Class </vt:lpstr>
      <vt:lpstr>Practical Use of Storage Class</vt:lpstr>
      <vt:lpstr>The Scope of Functions</vt:lpstr>
      <vt:lpstr>Function Prototypes</vt:lpstr>
      <vt:lpstr>Example prototypes</vt:lpstr>
      <vt:lpstr>Using a prototype</vt:lpstr>
      <vt:lpstr>Flow of Control in Functions</vt:lpstr>
      <vt:lpstr>Flow of Control in Functions   …… contd</vt:lpstr>
      <vt:lpstr>Formal and actual arguments</vt:lpstr>
      <vt:lpstr>Formal and actual arguments</vt:lpstr>
      <vt:lpstr>Return values and their types</vt:lpstr>
      <vt:lpstr>Slide 28</vt:lpstr>
      <vt:lpstr>compute square and cube of numbers [1..10] using functions</vt:lpstr>
      <vt:lpstr>Slide 30</vt:lpstr>
      <vt:lpstr>Function Prototypes</vt:lpstr>
      <vt:lpstr>void Function takes arguments</vt:lpstr>
      <vt:lpstr>void Function take no arguments</vt:lpstr>
      <vt:lpstr>Remember</vt:lpstr>
      <vt:lpstr>Remember</vt:lpstr>
      <vt:lpstr>Local vs Global Variables</vt:lpstr>
      <vt:lpstr>Finding Errors in Function Code</vt:lpstr>
      <vt:lpstr>Finding Errors in Function Code</vt:lpstr>
      <vt:lpstr>Finding Errors in Function Code</vt:lpstr>
      <vt:lpstr>Random Number Generator</vt:lpstr>
      <vt:lpstr>Random Number Generator</vt:lpstr>
      <vt:lpstr>Random Number Generator</vt:lpstr>
      <vt:lpstr>Randomizing with srand</vt:lpstr>
      <vt:lpstr>without srand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</dc:creator>
  <cp:lastModifiedBy>NTS</cp:lastModifiedBy>
  <cp:revision>12</cp:revision>
  <dcterms:created xsi:type="dcterms:W3CDTF">2012-05-28T17:06:06Z</dcterms:created>
  <dcterms:modified xsi:type="dcterms:W3CDTF">2012-05-29T13:27:23Z</dcterms:modified>
</cp:coreProperties>
</file>