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ACE2-A205-4C12-A1AD-37AC10507BFF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F8565-C183-45CA-9B81-F195971C8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288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9F624-0F45-40C1-A9AD-C0F24DF1F867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Available via the course home page in code/functions/add2nums.cpp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FEF37-F9F4-4DC7-AD21-E3E6711D34E2}" type="slidenum">
              <a:rPr lang="ar-SA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126CA-9A2B-46D8-8A32-24A27D1DB314}" type="slidenum">
              <a:rPr lang="ar-SA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430FE-12D8-46CE-B63A-185BDAFF93D3}" type="slidenum">
              <a:rPr lang="ar-SA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34D82-8ECD-4166-8C64-A1722E765924}" type="slidenum">
              <a:rPr lang="ar-SA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E909-C701-4FE9-88A7-C7E36428E4B1}" type="slidenum">
              <a:rPr lang="ar-SA"/>
              <a:pPr/>
              <a:t>15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99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6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05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94ABCE-7090-4705-BF03-E867FC7478C9}" type="datetime1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5C109-0AB9-42A3-8AA3-85ED67F644B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33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10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3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98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1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58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8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8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2B36-AF0D-4027-A79B-EE55A7A40335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75F7B-E0D1-4F84-9171-9422863CF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60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3716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CSC141- Introduction to Computer Programming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4419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Teacher: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AHMED MUMTAZ MUSTEHSAN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Lecture – 14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41438"/>
            <a:ext cx="7772400" cy="5040312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f(float a);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float a;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800" dirty="0">
                <a:solidFill>
                  <a:srgbClr val="FF3300"/>
                </a:solidFill>
                <a:sym typeface="Wingdings" pitchFamily="2" charset="2"/>
              </a:rPr>
              <a:t>;</a:t>
            </a:r>
            <a:r>
              <a:rPr lang="en-US" sz="2400" dirty="0">
                <a:sym typeface="Wingdings" pitchFamily="2" charset="2"/>
              </a:rPr>
              <a:t> found after function definition header.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 redefining the parameter 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400" dirty="0">
                <a:sym typeface="Wingdings" pitchFamily="2" charset="2"/>
              </a:rPr>
              <a:t> in the function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float a2 = a + 8.9;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&lt;&lt;a2&lt;&lt;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747713"/>
          </a:xfrm>
          <a:noFill/>
          <a:ln/>
        </p:spPr>
        <p:txBody>
          <a:bodyPr/>
          <a:lstStyle/>
          <a:p>
            <a:pPr rtl="0"/>
            <a:r>
              <a:rPr lang="en-US" sz="4000"/>
              <a:t>Finding Errors in Function Code</a:t>
            </a:r>
          </a:p>
        </p:txBody>
      </p:sp>
    </p:spTree>
    <p:extLst>
      <p:ext uri="{BB962C8B-B14F-4D97-AF65-F5344CB8AC3E}">
        <p14:creationId xmlns:p14="http://schemas.microsoft.com/office/powerpoint/2010/main" xmlns="" val="5212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>
            <a:normAutofit fontScale="90000"/>
          </a:bodyPr>
          <a:lstStyle/>
          <a:p>
            <a:pPr rtl="0"/>
            <a:r>
              <a:rPr lang="en-US"/>
              <a:t>Random Number Generator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58863"/>
            <a:ext cx="7772400" cy="5322887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rand</a:t>
            </a:r>
            <a:r>
              <a:rPr lang="en-US" sz="1800"/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function generates an integer between 0 and RAND-MAX(~32767) a symbolic constant defined in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&lt;stdlib.h&gt;</a:t>
            </a:r>
          </a:p>
          <a:p>
            <a:pPr algn="l" rtl="0"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You may use modulus operator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to generate numbers within a specifically range with</a:t>
            </a:r>
            <a:r>
              <a:rPr lang="en-US" sz="1800"/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rand</a:t>
            </a:r>
            <a:r>
              <a:rPr lang="en-US" sz="1800"/>
              <a:t>.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1800" b="1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//generate 10 random numbers open-range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int x;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for( int i=0; i&lt;=10;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x=rand();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ctr" rtl="0">
              <a:lnSpc>
                <a:spcPct val="90000"/>
              </a:lnSpc>
              <a:buFontTx/>
              <a:buNone/>
            </a:pPr>
            <a:r>
              <a:rPr lang="en-US" sz="1800" b="1"/>
              <a:t>-------------------------------------------------------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//generate 10 integers between 0……..49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int x;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for( int i=0; i&lt;10;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x=rand()%50;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9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81075"/>
            <a:ext cx="7772400" cy="3527425"/>
          </a:xfrm>
          <a:solidFill>
            <a:schemeClr val="bg2"/>
          </a:solidFill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unsigned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// we will enter a different number each time we run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for(i=1; i&lt;=5; i++)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(10)&lt;&lt; 1+rand()%6;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>
            <a:normAutofit fontScale="90000"/>
          </a:bodyPr>
          <a:lstStyle/>
          <a:p>
            <a:pPr rtl="0"/>
            <a:r>
              <a:rPr lang="en-US"/>
              <a:t>Randomizing with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srand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187450" y="4510088"/>
            <a:ext cx="6408738" cy="431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for Multiple Runs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1188" y="4916488"/>
            <a:ext cx="7848600" cy="1825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6  1  1  4  2  1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18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6  1  5  1  4  4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1  2  5  6  2  4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1  5  5  3  5  5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1  2  5  6  3  4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4572000" y="5229225"/>
            <a:ext cx="4321175" cy="863600"/>
            <a:chOff x="2880" y="3294"/>
            <a:chExt cx="2722" cy="544"/>
          </a:xfrm>
        </p:grpSpPr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3470" y="3294"/>
              <a:ext cx="2132" cy="5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Different-set of Random numbers</a:t>
              </a:r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H="1" flipV="1">
              <a:off x="2880" y="3385"/>
              <a:ext cx="590" cy="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H="1">
              <a:off x="2971" y="3612"/>
              <a:ext cx="499" cy="18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2353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Example</a:t>
            </a:r>
            <a:endParaRPr lang="ur-PK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200" dirty="0" smtClean="0"/>
              <a:t>void </a:t>
            </a:r>
            <a:r>
              <a:rPr lang="en-US" sz="2200" dirty="0" err="1" smtClean="0"/>
              <a:t>abc</a:t>
            </a:r>
            <a:r>
              <a:rPr lang="en-US" sz="2200" dirty="0" smtClean="0"/>
              <a:t> (</a:t>
            </a:r>
            <a:r>
              <a:rPr lang="en-US" sz="2200" dirty="0" err="1" smtClean="0"/>
              <a:t>int</a:t>
            </a:r>
            <a:r>
              <a:rPr lang="en-US" sz="2200" dirty="0" smtClean="0"/>
              <a:t>&amp;);</a:t>
            </a:r>
          </a:p>
          <a:p>
            <a:pPr algn="l" rtl="0">
              <a:buFontTx/>
              <a:buNone/>
            </a:pPr>
            <a:r>
              <a:rPr lang="en-US" sz="22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2200" dirty="0" smtClean="0"/>
              <a:t>{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int</a:t>
            </a:r>
            <a:r>
              <a:rPr lang="en-US" sz="2200" dirty="0" smtClean="0"/>
              <a:t> temp, x;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abc</a:t>
            </a:r>
            <a:r>
              <a:rPr lang="en-US" sz="2200" dirty="0" smtClean="0"/>
              <a:t>(temp);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abc</a:t>
            </a:r>
            <a:r>
              <a:rPr lang="en-US" sz="2200" dirty="0" smtClean="0"/>
              <a:t>(x);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&lt;&lt;temp&lt;&lt;</a:t>
            </a:r>
            <a:r>
              <a:rPr lang="en-US" sz="2200" dirty="0" err="1" smtClean="0"/>
              <a:t>endl</a:t>
            </a:r>
            <a:r>
              <a:rPr lang="en-US" sz="2200" dirty="0" smtClean="0"/>
              <a:t>&lt;&lt;x;</a:t>
            </a:r>
          </a:p>
          <a:p>
            <a:pPr algn="l" rtl="0">
              <a:buFontTx/>
              <a:buNone/>
            </a:pPr>
            <a:r>
              <a:rPr lang="en-US" sz="2200" dirty="0" smtClean="0"/>
              <a:t>}</a:t>
            </a:r>
          </a:p>
          <a:p>
            <a:pPr algn="l" rtl="0">
              <a:buFontTx/>
              <a:buNone/>
            </a:pPr>
            <a:r>
              <a:rPr lang="en-US" sz="2200" dirty="0" smtClean="0"/>
              <a:t>void </a:t>
            </a:r>
            <a:r>
              <a:rPr lang="en-US" sz="2200" dirty="0" err="1" smtClean="0"/>
              <a:t>abc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  &amp;t)</a:t>
            </a:r>
          </a:p>
          <a:p>
            <a:pPr algn="l" rtl="0">
              <a:buFontTx/>
              <a:buNone/>
            </a:pPr>
            <a:r>
              <a:rPr lang="en-US" sz="2200" dirty="0" smtClean="0"/>
              <a:t>{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cout</a:t>
            </a:r>
            <a:r>
              <a:rPr lang="en-US" sz="2200" dirty="0" smtClean="0"/>
              <a:t>&lt;&lt;"enter number=";</a:t>
            </a:r>
          </a:p>
          <a:p>
            <a:pPr algn="l" rtl="0"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cin</a:t>
            </a:r>
            <a:r>
              <a:rPr lang="en-US" sz="2200" dirty="0" smtClean="0"/>
              <a:t>&gt;&gt;t;</a:t>
            </a:r>
          </a:p>
          <a:p>
            <a:pPr algn="l" rtl="0">
              <a:buFontTx/>
              <a:buNone/>
            </a:pPr>
            <a:r>
              <a:rPr lang="en-US" sz="2200" dirty="0" smtClean="0"/>
              <a:t>}</a:t>
            </a:r>
            <a:endParaRPr lang="ur-PK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59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>
            <a:normAutofit fontScale="90000"/>
          </a:bodyPr>
          <a:lstStyle/>
          <a:p>
            <a:pPr rtl="0">
              <a:defRPr/>
            </a:pPr>
            <a:r>
              <a:rPr lang="en-US" dirty="0" smtClean="0"/>
              <a:t>Default arguments example</a:t>
            </a:r>
            <a:endParaRPr lang="ur-PK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ts val="2100"/>
              </a:lnSpc>
              <a:buFontTx/>
              <a:buNone/>
            </a:pPr>
            <a:r>
              <a:rPr lang="en-US" sz="2200" dirty="0" smtClean="0"/>
              <a:t>	</a:t>
            </a:r>
            <a:r>
              <a:rPr lang="en-US" sz="2900" dirty="0" smtClean="0"/>
              <a:t>#include &lt;</a:t>
            </a:r>
            <a:r>
              <a:rPr lang="en-US" sz="2900" dirty="0" err="1" smtClean="0"/>
              <a:t>iostream.h</a:t>
            </a:r>
            <a:r>
              <a:rPr lang="en-US" sz="2900" dirty="0" smtClean="0"/>
              <a:t>&gt;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(char = ‘ </a:t>
            </a:r>
            <a:r>
              <a:rPr lang="en-US" sz="2900" b="1" dirty="0" smtClean="0"/>
              <a:t>#</a:t>
            </a:r>
            <a:r>
              <a:rPr lang="en-US" sz="2900" dirty="0" smtClean="0"/>
              <a:t> ’, </a:t>
            </a:r>
            <a:r>
              <a:rPr lang="en-US" sz="2900" dirty="0" err="1" smtClean="0"/>
              <a:t>int</a:t>
            </a:r>
            <a:r>
              <a:rPr lang="en-US" sz="2900" dirty="0" smtClean="0"/>
              <a:t> = 45 );  //function declaration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main ( )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 );			//function Call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&lt;&lt;“Hello World”;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 ‘@’ );			//function call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(‘$’,30);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getche</a:t>
            </a:r>
            <a:r>
              <a:rPr lang="en-US" sz="2900" dirty="0" smtClean="0"/>
              <a:t>( );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}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//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function definition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void  </a:t>
            </a:r>
            <a:r>
              <a:rPr lang="en-US" sz="2900" dirty="0" err="1" smtClean="0"/>
              <a:t>starline</a:t>
            </a:r>
            <a:r>
              <a:rPr lang="en-US" sz="2900" dirty="0" smtClean="0"/>
              <a:t> (char </a:t>
            </a:r>
            <a:r>
              <a:rPr lang="en-US" sz="2900" dirty="0" err="1" smtClean="0"/>
              <a:t>ch</a:t>
            </a:r>
            <a:r>
              <a:rPr lang="en-US" sz="2900" dirty="0" smtClean="0"/>
              <a:t>, </a:t>
            </a:r>
            <a:r>
              <a:rPr lang="en-US" sz="2900" dirty="0" err="1" smtClean="0"/>
              <a:t>int</a:t>
            </a:r>
            <a:r>
              <a:rPr lang="en-US" sz="2900" dirty="0" smtClean="0"/>
              <a:t> n )	//function </a:t>
            </a:r>
            <a:r>
              <a:rPr lang="en-US" sz="2900" dirty="0" err="1" smtClean="0"/>
              <a:t>Declarator</a:t>
            </a:r>
            <a:endParaRPr lang="en-US" sz="2900" dirty="0" smtClean="0"/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{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for ( </a:t>
            </a:r>
            <a:r>
              <a:rPr lang="en-US" sz="2900" dirty="0" err="1" smtClean="0"/>
              <a:t>int</a:t>
            </a:r>
            <a:r>
              <a:rPr lang="en-US" sz="2900" dirty="0" smtClean="0"/>
              <a:t> j=0; j &lt; n; j++ )	//function body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</a:t>
            </a:r>
            <a:r>
              <a:rPr lang="en-US" sz="2900" dirty="0" err="1" smtClean="0"/>
              <a:t>ch</a:t>
            </a:r>
            <a:r>
              <a:rPr lang="en-US" sz="29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	</a:t>
            </a:r>
            <a:r>
              <a:rPr lang="en-US" sz="2900" dirty="0" err="1" smtClean="0"/>
              <a:t>cout</a:t>
            </a:r>
            <a:r>
              <a:rPr lang="en-US" sz="2900" dirty="0" smtClean="0"/>
              <a:t>&lt;&lt;</a:t>
            </a:r>
            <a:r>
              <a:rPr lang="en-US" sz="2900" dirty="0" err="1" smtClean="0"/>
              <a:t>endl</a:t>
            </a:r>
            <a:r>
              <a:rPr lang="en-US" sz="2900" dirty="0" smtClean="0"/>
              <a:t>;</a:t>
            </a:r>
          </a:p>
          <a:p>
            <a:pPr algn="l" rtl="0">
              <a:lnSpc>
                <a:spcPts val="2100"/>
              </a:lnSpc>
              <a:buFontTx/>
              <a:buNone/>
            </a:pPr>
            <a:r>
              <a:rPr lang="en-US" sz="2900" dirty="0" smtClean="0"/>
              <a:t>	}</a:t>
            </a:r>
            <a:endParaRPr lang="ur-PK" sz="2900" dirty="0" smtClean="0"/>
          </a:p>
        </p:txBody>
      </p:sp>
    </p:spTree>
    <p:extLst>
      <p:ext uri="{BB962C8B-B14F-4D97-AF65-F5344CB8AC3E}">
        <p14:creationId xmlns:p14="http://schemas.microsoft.com/office/powerpoint/2010/main" xmlns="" val="39745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96975"/>
            <a:ext cx="7772400" cy="5111750"/>
          </a:xfrm>
          <a:solidFill>
            <a:schemeClr val="bg1"/>
          </a:solidFill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//Recursive factorial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lion factorial(unsigned long);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&lt;&lt;“enter a positive integer:”;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&lt;&lt;“factorial=“&lt;&lt;factorial(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unsigned long factorial(unsigned long n)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if ( n &lt;= 1)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n * factorial (n 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Finding Factorial Recursively</a:t>
            </a:r>
          </a:p>
        </p:txBody>
      </p:sp>
    </p:spTree>
    <p:extLst>
      <p:ext uri="{BB962C8B-B14F-4D97-AF65-F5344CB8AC3E}">
        <p14:creationId xmlns:p14="http://schemas.microsoft.com/office/powerpoint/2010/main" xmlns="" val="15471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914400"/>
            <a:ext cx="8115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= 2); //prototype</a:t>
            </a:r>
          </a:p>
          <a:p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r>
              <a:rPr lang="pt-BR" dirty="0" smtClean="0"/>
              <a:t>    cout</a:t>
            </a:r>
            <a:r>
              <a:rPr lang="pt-BR" dirty="0"/>
              <a:t>&lt;&lt;" \n enter a positive integer:\n";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/>
              <a:t>&gt;&gt;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num</a:t>
            </a:r>
            <a:r>
              <a:rPr lang="en-US" dirty="0"/>
              <a:t> &lt;&lt; " is a prime number\n";</a:t>
            </a:r>
          </a:p>
          <a:p>
            <a:r>
              <a:rPr lang="en-US" dirty="0" smtClean="0"/>
              <a:t>   else</a:t>
            </a:r>
            <a:endParaRPr lang="en-US" dirty="0"/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"Not a Prime Number\n";</a:t>
            </a:r>
          </a:p>
          <a:p>
            <a:r>
              <a:rPr lang="en-US" dirty="0" smtClean="0"/>
              <a:t>    system </a:t>
            </a:r>
            <a:r>
              <a:rPr lang="en-US" dirty="0"/>
              <a:t>("pause");</a:t>
            </a:r>
          </a:p>
          <a:p>
            <a:r>
              <a:rPr lang="en-US" dirty="0" smtClean="0"/>
              <a:t>    return </a:t>
            </a:r>
            <a:r>
              <a:rPr lang="en-US" dirty="0"/>
              <a:t>0;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p, </a:t>
            </a:r>
            <a:r>
              <a:rPr lang="en-US" dirty="0" err="1"/>
              <a:t>int</a:t>
            </a:r>
            <a:r>
              <a:rPr lang="en-US" dirty="0"/>
              <a:t> i</a:t>
            </a:r>
            <a:r>
              <a:rPr lang="en-US" dirty="0" smtClean="0"/>
              <a:t>) {</a:t>
            </a:r>
            <a:endParaRPr lang="en-US" dirty="0"/>
          </a:p>
          <a:p>
            <a:r>
              <a:rPr lang="en-US" dirty="0" smtClean="0"/>
              <a:t>	if </a:t>
            </a:r>
            <a:r>
              <a:rPr lang="en-US" dirty="0"/>
              <a:t>(i==p) </a:t>
            </a:r>
            <a:r>
              <a:rPr lang="en-US" dirty="0" smtClean="0"/>
              <a:t>			//</a:t>
            </a:r>
            <a:r>
              <a:rPr lang="en-US" dirty="0"/>
              <a:t>or better  if (i*i&gt;p) return 1;</a:t>
            </a:r>
          </a:p>
          <a:p>
            <a:r>
              <a:rPr lang="en-US" dirty="0" smtClean="0"/>
              <a:t>	      return </a:t>
            </a:r>
            <a:r>
              <a:rPr lang="en-US" dirty="0"/>
              <a:t>1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p%i</a:t>
            </a:r>
            <a:r>
              <a:rPr lang="en-US" dirty="0"/>
              <a:t> == 0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/>
              <a:t>return 0;</a:t>
            </a:r>
          </a:p>
          <a:p>
            <a:r>
              <a:rPr lang="en-US" dirty="0" smtClean="0"/>
              <a:t>	else	</a:t>
            </a:r>
          </a:p>
          <a:p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/>
              <a:t>isprime</a:t>
            </a:r>
            <a:r>
              <a:rPr lang="en-US" dirty="0"/>
              <a:t> (p, i+1);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33363"/>
            <a:ext cx="7772400" cy="681038"/>
          </a:xfrm>
        </p:spPr>
        <p:txBody>
          <a:bodyPr>
            <a:noAutofit/>
          </a:bodyPr>
          <a:lstStyle/>
          <a:p>
            <a:pPr rtl="0">
              <a:defRPr/>
            </a:pP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ur-PK" sz="3200" b="0" dirty="0"/>
          </a:p>
        </p:txBody>
      </p:sp>
      <p:sp>
        <p:nvSpPr>
          <p:cNvPr id="7" name="Rectangle 6"/>
          <p:cNvSpPr/>
          <p:nvPr/>
        </p:nvSpPr>
        <p:spPr>
          <a:xfrm>
            <a:off x="1371600" y="228600"/>
            <a:ext cx="3755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Example of Recursion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9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3716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Demonstration of </a:t>
            </a:r>
            <a:b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Examples used in previous lectures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1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1"/>
            <a:ext cx="8258204" cy="53959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void main(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message( ) ; 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 “\</a:t>
            </a:r>
            <a:r>
              <a:rPr lang="en-US" dirty="0" err="1" smtClean="0"/>
              <a:t>nI</a:t>
            </a:r>
            <a:r>
              <a:rPr lang="en-US" dirty="0" smtClean="0"/>
              <a:t> wrote my first function in C!" ) 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pPr>
              <a:buNone/>
            </a:pPr>
            <a:r>
              <a:rPr lang="en-US" dirty="0" smtClean="0"/>
              <a:t>message(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 "\</a:t>
            </a:r>
            <a:r>
              <a:rPr lang="en-US" dirty="0" err="1" smtClean="0"/>
              <a:t>nThis</a:t>
            </a:r>
            <a:r>
              <a:rPr lang="en-US" dirty="0" smtClean="0"/>
              <a:t> is my first function in C.." ) ; </a:t>
            </a:r>
          </a:p>
          <a:p>
            <a:pPr>
              <a:buNone/>
            </a:pPr>
            <a:r>
              <a:rPr lang="en-US" dirty="0" smtClean="0"/>
              <a:t>}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6/2/2012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9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85750" lvl="1" indent="0">
              <a:buNone/>
            </a:pPr>
            <a:r>
              <a:rPr lang="en-US" dirty="0" err="1"/>
              <a:t>printline</a:t>
            </a:r>
            <a:r>
              <a:rPr lang="en-US" dirty="0"/>
              <a:t>();</a:t>
            </a:r>
          </a:p>
          <a:p>
            <a:pPr marL="285750" lvl="1" indent="0">
              <a:buNone/>
            </a:pPr>
            <a:r>
              <a:rPr lang="en-US" dirty="0" err="1"/>
              <a:t>printf</a:t>
            </a:r>
            <a:r>
              <a:rPr lang="en-US" dirty="0"/>
              <a:t>(“I love my parents !!!”);</a:t>
            </a:r>
          </a:p>
          <a:p>
            <a:pPr marL="285750" lvl="1" indent="0">
              <a:buNone/>
            </a:pPr>
            <a:r>
              <a:rPr lang="en-US" dirty="0" err="1"/>
              <a:t>printline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printline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85750" lvl="1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i;</a:t>
            </a:r>
            <a:endParaRPr lang="en-US" dirty="0"/>
          </a:p>
          <a:p>
            <a:pPr marL="285750" lvl="1" indent="0">
              <a:buNone/>
            </a:pPr>
            <a:r>
              <a:rPr lang="en-US" dirty="0"/>
              <a:t>for(i=0;i&lt;40;i++)</a:t>
            </a:r>
          </a:p>
          <a:p>
            <a:pPr marL="28575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(“-”);</a:t>
            </a:r>
            <a:endParaRPr lang="en-US" dirty="0"/>
          </a:p>
          <a:p>
            <a:pPr marL="285750" lvl="1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 (“\</a:t>
            </a:r>
            <a:r>
              <a:rPr lang="en-US" dirty="0"/>
              <a:t>n”);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6370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Function</a:t>
            </a:r>
          </a:p>
        </p:txBody>
      </p:sp>
      <p:sp>
        <p:nvSpPr>
          <p:cNvPr id="10650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114800"/>
          </a:xfrm>
          <a:noFill/>
          <a:ln/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add2nums(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 )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sum;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sum =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// just to make a point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 = 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return(sum);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8131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/>
              <a:t>Testing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</a:rPr>
              <a:t>add2nums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main(void)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y,a,b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"Enter 2 numbers\n";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cin</a:t>
            </a:r>
            <a:r>
              <a:rPr lang="en-US" sz="2400" b="1" dirty="0">
                <a:latin typeface="Courier New" pitchFamily="49" charset="0"/>
              </a:rPr>
              <a:t> &gt;&gt; a &gt;&gt; b;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y = add2nums(</a:t>
            </a:r>
            <a:r>
              <a:rPr lang="en-US" sz="2400" b="1" dirty="0" err="1">
                <a:latin typeface="Courier New" pitchFamily="49" charset="0"/>
              </a:rPr>
              <a:t>a,b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"a is " &lt;&lt; a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"b is " &lt;&lt; b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"y is " &lt;&lt; y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return(0);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US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8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7467600" cy="426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Creating and using a programmer-defined function.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square(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);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// function prototype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// loop 10 times and calculate and output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// square of x each time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x &lt;=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x++ )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square( x ) &lt;&lt;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"  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function call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indicates successful termination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main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4076700"/>
            <a:ext cx="74676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square function definition returns square of an integer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square(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 )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y is a copy of argument to function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                                                 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 * y;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// returns square of y as an </a:t>
            </a:r>
            <a:r>
              <a:rPr lang="en-US" sz="1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function square  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</a:t>
            </a: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9281" name="Group 17"/>
          <p:cNvGrpSpPr>
            <a:grpSpLocks/>
          </p:cNvGrpSpPr>
          <p:nvPr/>
        </p:nvGrpSpPr>
        <p:grpSpPr bwMode="auto">
          <a:xfrm>
            <a:off x="2057400" y="5013325"/>
            <a:ext cx="6858000" cy="1079500"/>
            <a:chOff x="1296" y="3158"/>
            <a:chExt cx="4320" cy="680"/>
          </a:xfrm>
        </p:grpSpPr>
        <p:sp>
          <p:nvSpPr>
            <p:cNvPr id="139271" name="Text Box 7"/>
            <p:cNvSpPr txBox="1">
              <a:spLocks noChangeArrowheads="1"/>
            </p:cNvSpPr>
            <p:nvPr/>
          </p:nvSpPr>
          <p:spPr bwMode="auto">
            <a:xfrm>
              <a:off x="3936" y="3158"/>
              <a:ext cx="1680" cy="68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Definition of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square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is a copy of the argument passed. Returns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 * 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or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squared.</a:t>
              </a:r>
            </a:p>
          </p:txBody>
        </p: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 flipH="1" flipV="1">
              <a:off x="1296" y="3158"/>
              <a:ext cx="259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9279" name="Group 15"/>
          <p:cNvGrpSpPr>
            <a:grpSpLocks/>
          </p:cNvGrpSpPr>
          <p:nvPr/>
        </p:nvGrpSpPr>
        <p:grpSpPr bwMode="auto">
          <a:xfrm>
            <a:off x="990778" y="549275"/>
            <a:ext cx="8128825" cy="1323975"/>
            <a:chOff x="1445" y="346"/>
            <a:chExt cx="3522" cy="834"/>
          </a:xfrm>
        </p:grpSpPr>
        <p:sp>
          <p:nvSpPr>
            <p:cNvPr id="139274" name="Text Box 10"/>
            <p:cNvSpPr txBox="1">
              <a:spLocks noChangeArrowheads="1"/>
            </p:cNvSpPr>
            <p:nvPr/>
          </p:nvSpPr>
          <p:spPr bwMode="auto">
            <a:xfrm>
              <a:off x="3287" y="346"/>
              <a:ext cx="1680" cy="83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Function prototype: specifies data types of arguments and return values.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square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expects an </a:t>
              </a:r>
              <a:r>
                <a:rPr lang="en-US" sz="1600" b="1" dirty="0" err="1">
                  <a:latin typeface="Courier New" pitchFamily="49" charset="0"/>
                  <a:cs typeface="Times New Roman" pitchFamily="18" charset="0"/>
                </a:rPr>
                <a:t>int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and returns an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int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 flipH="1">
              <a:off x="1445" y="442"/>
              <a:ext cx="1842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9280" name="Group 16"/>
          <p:cNvGrpSpPr>
            <a:grpSpLocks/>
          </p:cNvGrpSpPr>
          <p:nvPr/>
        </p:nvGrpSpPr>
        <p:grpSpPr bwMode="auto">
          <a:xfrm>
            <a:off x="3116459" y="2971802"/>
            <a:ext cx="5397304" cy="728663"/>
            <a:chOff x="2064" y="1872"/>
            <a:chExt cx="3299" cy="459"/>
          </a:xfrm>
        </p:grpSpPr>
        <p:sp>
          <p:nvSpPr>
            <p:cNvPr id="139277" name="Text Box 13"/>
            <p:cNvSpPr txBox="1">
              <a:spLocks noChangeArrowheads="1"/>
            </p:cNvSpPr>
            <p:nvPr/>
          </p:nvSpPr>
          <p:spPr bwMode="auto">
            <a:xfrm>
              <a:off x="2895" y="1959"/>
              <a:ext cx="2468" cy="37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Parentheses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()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cause function to be called. When done, it returns the result.</a:t>
              </a:r>
            </a:p>
          </p:txBody>
        </p:sp>
        <p:sp>
          <p:nvSpPr>
            <p:cNvPr id="139278" name="Line 14"/>
            <p:cNvSpPr>
              <a:spLocks noChangeShapeType="1"/>
            </p:cNvSpPr>
            <p:nvPr/>
          </p:nvSpPr>
          <p:spPr bwMode="auto">
            <a:xfrm flipH="1" flipV="1">
              <a:off x="2064" y="1872"/>
              <a:ext cx="816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0" y="5949950"/>
            <a:ext cx="7010400" cy="6096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1  4  9  16  25  36  49  64  81  100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endParaRPr lang="en-US" sz="12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7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351837" cy="457200"/>
          </a:xfrm>
        </p:spPr>
        <p:txBody>
          <a:bodyPr/>
          <a:lstStyle/>
          <a:p>
            <a:pPr rtl="0"/>
            <a:r>
              <a:rPr lang="en-US" sz="2000" b="1"/>
              <a:t>compute square and cube of numbers [1..10] using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908050"/>
            <a:ext cx="7772400" cy="5473700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cube(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  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i=1;i&lt;=10;i++){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i&lt;&lt; “square=“ &lt;&lt; square(i)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i&lt;&lt; “cube=“   &lt;&lt;cube(i)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end for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end main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//function definition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 y*y;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returned Result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cube(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//function definition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 y*y*y;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returned Result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0" y="1406383"/>
            <a:ext cx="1906587" cy="3886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Output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 square=1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 cube=1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 square=4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 cube=8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10  square=100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10 cube=1000</a:t>
            </a: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0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8" name="Group 10"/>
          <p:cNvGrpSpPr>
            <a:grpSpLocks/>
          </p:cNvGrpSpPr>
          <p:nvPr/>
        </p:nvGrpSpPr>
        <p:grpSpPr bwMode="auto">
          <a:xfrm>
            <a:off x="0" y="0"/>
            <a:ext cx="8027988" cy="6353175"/>
            <a:chOff x="0" y="0"/>
            <a:chExt cx="5057" cy="4002"/>
          </a:xfrm>
        </p:grpSpPr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0" y="2205"/>
              <a:ext cx="5057" cy="17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2880" bIns="182880"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end main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function maximum definition. x, y and z are parameters           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maximum(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x,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y,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z )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                                             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 = x;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assume x is largest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   if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 y &gt; max )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if y is larger,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max = y;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assign y to max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   if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 z &gt; max )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if z is larger,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max = z;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assign z to max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max is largest value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                             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end function maximum              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29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057" cy="22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2880" bIns="182880"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Finding the maximum of three floating-point (real) numbers.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#include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iostream.h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maximum(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);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function prototype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main()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number1, number2;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number3;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&lt;&lt;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"Enter three real numbers: "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cin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&gt;&gt; number1 &gt;&gt; number2 &gt;&gt; number3;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 // number1, number2 and number3 are arguments to the maximum function call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&lt;&lt;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"Maximum is: "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&lt;&lt; maximum( number1, number2, number3 ) &lt;&lt;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endl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indicates successful termination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4787900" y="4581525"/>
            <a:ext cx="4321175" cy="1981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three real numbers: 99.32 37.3 27.1928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Maximum is: 99.32</a:t>
            </a:r>
          </a:p>
          <a:p>
            <a:pPr marL="342900" indent="-342900" algn="l" rtl="0">
              <a:spcBef>
                <a:spcPct val="20000"/>
              </a:spcBef>
            </a:pPr>
            <a:endParaRPr lang="en-US" sz="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three real numbers: 1.1 3.333 2.22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Maximum is: 3.333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0293" name="Group 5"/>
          <p:cNvGrpSpPr>
            <a:grpSpLocks/>
          </p:cNvGrpSpPr>
          <p:nvPr/>
        </p:nvGrpSpPr>
        <p:grpSpPr bwMode="auto">
          <a:xfrm>
            <a:off x="4140200" y="831850"/>
            <a:ext cx="3810000" cy="1444625"/>
            <a:chOff x="1152" y="1392"/>
            <a:chExt cx="2400" cy="910"/>
          </a:xfrm>
        </p:grpSpPr>
        <p:sp>
          <p:nvSpPr>
            <p:cNvPr id="140294" name="Text Box 6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52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Function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maximum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takes 3 arguments (all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double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 and returns a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double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40295" name="Line 7"/>
            <p:cNvSpPr>
              <a:spLocks noChangeShapeType="1"/>
            </p:cNvSpPr>
            <p:nvPr/>
          </p:nvSpPr>
          <p:spPr bwMode="auto">
            <a:xfrm flipH="1" flipV="1">
              <a:off x="1152" y="1392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365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880</Words>
  <Application>Microsoft Office PowerPoint</Application>
  <PresentationFormat>On-screen Show (4:3)</PresentationFormat>
  <Paragraphs>292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CSC141- Introduction to Computer Programming</vt:lpstr>
      <vt:lpstr>Demonstration of  Examples used in previous lectures</vt:lpstr>
      <vt:lpstr>Slide 3</vt:lpstr>
      <vt:lpstr>Simple Example</vt:lpstr>
      <vt:lpstr>Sample Function</vt:lpstr>
      <vt:lpstr>Testing add2nums</vt:lpstr>
      <vt:lpstr>Slide 7</vt:lpstr>
      <vt:lpstr>compute square and cube of numbers [1..10] using functions</vt:lpstr>
      <vt:lpstr>Slide 9</vt:lpstr>
      <vt:lpstr>Finding Errors in Function Code</vt:lpstr>
      <vt:lpstr>Random Number Generator</vt:lpstr>
      <vt:lpstr>Randomizing with srand</vt:lpstr>
      <vt:lpstr>Example</vt:lpstr>
      <vt:lpstr>Default arguments example</vt:lpstr>
      <vt:lpstr>Finding Factorial Recursively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12</cp:revision>
  <dcterms:created xsi:type="dcterms:W3CDTF">2012-06-02T07:15:18Z</dcterms:created>
  <dcterms:modified xsi:type="dcterms:W3CDTF">2012-06-02T12:12:44Z</dcterms:modified>
</cp:coreProperties>
</file>