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1" r:id="rId14"/>
    <p:sldId id="272" r:id="rId15"/>
    <p:sldId id="273" r:id="rId16"/>
    <p:sldId id="312" r:id="rId17"/>
    <p:sldId id="311" r:id="rId18"/>
    <p:sldId id="275" r:id="rId19"/>
    <p:sldId id="277" r:id="rId20"/>
    <p:sldId id="279" r:id="rId21"/>
    <p:sldId id="280" r:id="rId22"/>
    <p:sldId id="283" r:id="rId23"/>
    <p:sldId id="284" r:id="rId24"/>
    <p:sldId id="285" r:id="rId25"/>
    <p:sldId id="286" r:id="rId26"/>
    <p:sldId id="287" r:id="rId27"/>
    <p:sldId id="288" r:id="rId28"/>
    <p:sldId id="313" r:id="rId29"/>
    <p:sldId id="290" r:id="rId30"/>
    <p:sldId id="291" r:id="rId31"/>
    <p:sldId id="292" r:id="rId32"/>
    <p:sldId id="294" r:id="rId33"/>
    <p:sldId id="295" r:id="rId34"/>
    <p:sldId id="296" r:id="rId35"/>
    <p:sldId id="297" r:id="rId36"/>
    <p:sldId id="29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01ACE2-A205-4C12-A1AD-37AC10507BFF}" type="datetimeFigureOut">
              <a:rPr lang="en-US" smtClean="0"/>
              <a:pPr/>
              <a:t>6/5/2012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F8565-C183-45CA-9B81-F195971C8C34}" type="slidenum">
              <a:rPr lang="en-US" smtClean="0"/>
              <a:pPr/>
              <a:t>‹#›</a:t>
            </a:fld>
            <a:endParaRPr lang="en-US"/>
          </a:p>
        </p:txBody>
      </p:sp>
    </p:spTree>
    <p:extLst>
      <p:ext uri="{BB962C8B-B14F-4D97-AF65-F5344CB8AC3E}">
        <p14:creationId xmlns="" xmlns:p14="http://schemas.microsoft.com/office/powerpoint/2010/main" val="3292887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21E9B05-01E3-43CB-8DD8-030B810E0CD3}" type="slidenum">
              <a:rPr lang="en-US" smtClean="0"/>
              <a:pPr>
                <a:defRPr/>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CC2B36-AF0D-4027-A79B-EE55A7A40335}"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2767991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C2B36-AF0D-4027-A79B-EE55A7A40335}"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2813638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C2B36-AF0D-4027-A79B-EE55A7A40335}"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400205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C2B36-AF0D-4027-A79B-EE55A7A40335}"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2903100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C2B36-AF0D-4027-A79B-EE55A7A40335}" type="datetimeFigureOut">
              <a:rPr lang="en-US" smtClean="0"/>
              <a:pPr/>
              <a:t>6/5/2012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1390339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CC2B36-AF0D-4027-A79B-EE55A7A40335}"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66198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C2B36-AF0D-4027-A79B-EE55A7A40335}" type="datetimeFigureOut">
              <a:rPr lang="en-US" smtClean="0"/>
              <a:pPr/>
              <a:t>6/5/2012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3203156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CC2B36-AF0D-4027-A79B-EE55A7A40335}" type="datetimeFigureOut">
              <a:rPr lang="en-US" smtClean="0"/>
              <a:pPr/>
              <a:t>6/5/2012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2600580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C2B36-AF0D-4027-A79B-EE55A7A40335}" type="datetimeFigureOut">
              <a:rPr lang="en-US" smtClean="0"/>
              <a:pPr/>
              <a:t>6/5/2012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287778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C2B36-AF0D-4027-A79B-EE55A7A40335}"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4234823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C2B36-AF0D-4027-A79B-EE55A7A40335}" type="datetimeFigureOut">
              <a:rPr lang="en-US" smtClean="0"/>
              <a:pPr/>
              <a:t>6/5/2012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2252828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C2B36-AF0D-4027-A79B-EE55A7A40335}" type="datetimeFigureOut">
              <a:rPr lang="en-US" smtClean="0"/>
              <a:pPr/>
              <a:t>6/5/2012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75F7B-E0D1-4F84-9171-9422863CFB87}" type="slidenum">
              <a:rPr lang="en-US" smtClean="0"/>
              <a:pPr/>
              <a:t>‹#›</a:t>
            </a:fld>
            <a:endParaRPr lang="en-US"/>
          </a:p>
        </p:txBody>
      </p:sp>
    </p:spTree>
    <p:extLst>
      <p:ext uri="{BB962C8B-B14F-4D97-AF65-F5344CB8AC3E}">
        <p14:creationId xmlns="" xmlns:p14="http://schemas.microsoft.com/office/powerpoint/2010/main" val="104660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7772400" cy="1371601"/>
          </a:xfrm>
        </p:spPr>
        <p:txBody>
          <a:bodyPr>
            <a:normAutofit/>
          </a:bodyPr>
          <a:lstStyle/>
          <a:p>
            <a:r>
              <a:rPr lang="en-US" sz="3200" smtClean="0">
                <a:solidFill>
                  <a:srgbClr val="0000FF"/>
                </a:solidFill>
                <a:latin typeface="Arial" pitchFamily="34" charset="0"/>
                <a:cs typeface="Arial" pitchFamily="34" charset="0"/>
              </a:rPr>
              <a:t>CSC141- Introduction to Computer Programming</a:t>
            </a:r>
            <a:endParaRPr lang="en-US" sz="3200">
              <a:solidFill>
                <a:srgbClr val="0000FF"/>
              </a:solidFill>
              <a:latin typeface="Arial" pitchFamily="34" charset="0"/>
              <a:cs typeface="Arial" pitchFamily="34" charset="0"/>
            </a:endParaRPr>
          </a:p>
        </p:txBody>
      </p:sp>
      <p:sp>
        <p:nvSpPr>
          <p:cNvPr id="3" name="Subtitle 2"/>
          <p:cNvSpPr>
            <a:spLocks noGrp="1"/>
          </p:cNvSpPr>
          <p:nvPr>
            <p:ph type="subTitle" idx="1"/>
          </p:nvPr>
        </p:nvSpPr>
        <p:spPr>
          <a:xfrm>
            <a:off x="609600" y="1981200"/>
            <a:ext cx="8077200" cy="4419600"/>
          </a:xfrm>
        </p:spPr>
        <p:txBody>
          <a:bodyPr>
            <a:normAutofit/>
          </a:bodyPr>
          <a:lstStyle/>
          <a:p>
            <a:pPr algn="l"/>
            <a:r>
              <a:rPr lang="en-US" sz="2400" smtClean="0">
                <a:solidFill>
                  <a:schemeClr val="tx1"/>
                </a:solidFill>
                <a:latin typeface="Arial" pitchFamily="34" charset="0"/>
                <a:cs typeface="Arial" pitchFamily="34" charset="0"/>
              </a:rPr>
              <a:t>Teacher:</a:t>
            </a:r>
          </a:p>
          <a:p>
            <a:pPr algn="l"/>
            <a:endParaRPr lang="en-US" sz="2400" smtClean="0">
              <a:solidFill>
                <a:schemeClr val="tx1"/>
              </a:solidFill>
              <a:latin typeface="Arial" pitchFamily="34" charset="0"/>
              <a:cs typeface="Arial" pitchFamily="34" charset="0"/>
            </a:endParaRPr>
          </a:p>
          <a:p>
            <a:pPr algn="l"/>
            <a:r>
              <a:rPr lang="en-US" sz="2400" smtClean="0">
                <a:solidFill>
                  <a:schemeClr val="tx1"/>
                </a:solidFill>
                <a:latin typeface="Arial" pitchFamily="34" charset="0"/>
                <a:cs typeface="Arial" pitchFamily="34" charset="0"/>
              </a:rPr>
              <a:t>AHMED MUMTAZ MUSTEHSAN</a:t>
            </a:r>
          </a:p>
          <a:p>
            <a:pPr algn="l"/>
            <a:endParaRPr lang="en-US" sz="2400" smtClean="0">
              <a:solidFill>
                <a:schemeClr val="tx1"/>
              </a:solidFill>
              <a:latin typeface="Arial" pitchFamily="34" charset="0"/>
              <a:cs typeface="Arial" pitchFamily="34" charset="0"/>
            </a:endParaRPr>
          </a:p>
          <a:p>
            <a:pPr algn="l"/>
            <a:r>
              <a:rPr lang="en-US" sz="2400" smtClean="0">
                <a:solidFill>
                  <a:schemeClr val="tx1"/>
                </a:solidFill>
                <a:latin typeface="Arial" pitchFamily="34" charset="0"/>
                <a:cs typeface="Arial" pitchFamily="34" charset="0"/>
              </a:rPr>
              <a:t>Lecture – 15</a:t>
            </a:r>
          </a:p>
          <a:p>
            <a:pPr algn="l"/>
            <a:endParaRPr lang="en-US" sz="2400" smtClean="0">
              <a:solidFill>
                <a:schemeClr val="tx1"/>
              </a:solidFill>
              <a:latin typeface="Arial" pitchFamily="34" charset="0"/>
              <a:cs typeface="Arial" pitchFamily="34" charset="0"/>
            </a:endParaRPr>
          </a:p>
          <a:p>
            <a:pPr algn="l"/>
            <a:endParaRPr lang="en-US"/>
          </a:p>
          <a:p>
            <a:pPr algn="l"/>
            <a:endParaRPr lang="en-US" smtClean="0">
              <a:solidFill>
                <a:schemeClr val="tx1"/>
              </a:solidFill>
            </a:endParaRPr>
          </a:p>
        </p:txBody>
      </p:sp>
    </p:spTree>
    <p:extLst>
      <p:ext uri="{BB962C8B-B14F-4D97-AF65-F5344CB8AC3E}">
        <p14:creationId xmlns="" xmlns:p14="http://schemas.microsoft.com/office/powerpoint/2010/main" val="354723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1"/>
            <a:ext cx="8258204" cy="5395930"/>
          </a:xfrm>
        </p:spPr>
        <p:txBody>
          <a:bodyPr>
            <a:normAutofit fontScale="92500"/>
          </a:bodyPr>
          <a:lstStyle/>
          <a:p>
            <a:pPr algn="just"/>
            <a:r>
              <a:rPr lang="en-US" sz="2400" dirty="0" smtClean="0">
                <a:latin typeface="Arial" pitchFamily="34" charset="0"/>
                <a:cs typeface="Arial" pitchFamily="34" charset="0"/>
              </a:rPr>
              <a:t>After resolving preprocessor directives the code is transferred/handed over  to the compiler. </a:t>
            </a:r>
          </a:p>
          <a:p>
            <a:pPr marL="0" indent="0" algn="just">
              <a:buNone/>
            </a:pP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In C programming it is customary to use </a:t>
            </a:r>
            <a:r>
              <a:rPr lang="en-US" sz="2400" b="1" i="1" dirty="0" smtClean="0">
                <a:latin typeface="Arial" pitchFamily="34" charset="0"/>
                <a:cs typeface="Arial" pitchFamily="34" charset="0"/>
              </a:rPr>
              <a:t>capital letters </a:t>
            </a:r>
            <a:r>
              <a:rPr lang="en-US" sz="2400" dirty="0" smtClean="0">
                <a:latin typeface="Arial" pitchFamily="34" charset="0"/>
                <a:cs typeface="Arial" pitchFamily="34" charset="0"/>
              </a:rPr>
              <a:t>for </a:t>
            </a:r>
            <a:r>
              <a:rPr lang="en-US" sz="2400" dirty="0" smtClean="0">
                <a:solidFill>
                  <a:srgbClr val="0000FF"/>
                </a:solidFill>
                <a:latin typeface="Arial" pitchFamily="34" charset="0"/>
                <a:cs typeface="Arial" pitchFamily="34" charset="0"/>
              </a:rPr>
              <a:t>macro template</a:t>
            </a:r>
            <a:r>
              <a:rPr lang="en-US" sz="2400" dirty="0" smtClean="0">
                <a:latin typeface="Arial" pitchFamily="34" charset="0"/>
                <a:cs typeface="Arial" pitchFamily="34" charset="0"/>
              </a:rPr>
              <a:t>. That makes easy for the programmers to pick up all the macro templates when reading through the program. </a:t>
            </a:r>
          </a:p>
          <a:p>
            <a:pPr marL="0" indent="0" algn="just">
              <a:buNone/>
            </a:pPr>
            <a:endParaRPr lang="en-US" sz="2400" dirty="0" smtClean="0">
              <a:latin typeface="Arial" pitchFamily="34" charset="0"/>
              <a:cs typeface="Arial" pitchFamily="34" charset="0"/>
            </a:endParaRPr>
          </a:p>
          <a:p>
            <a:pPr algn="just"/>
            <a:r>
              <a:rPr lang="en-US" sz="2400" dirty="0">
                <a:latin typeface="Arial" pitchFamily="34" charset="0"/>
                <a:cs typeface="Arial" pitchFamily="34" charset="0"/>
              </a:rPr>
              <a:t>A</a:t>
            </a:r>
            <a:r>
              <a:rPr lang="en-US" sz="2400" dirty="0" smtClean="0">
                <a:latin typeface="Arial" pitchFamily="34" charset="0"/>
                <a:cs typeface="Arial" pitchFamily="34" charset="0"/>
              </a:rPr>
              <a:t> </a:t>
            </a:r>
            <a:r>
              <a:rPr lang="en-US" sz="2400" dirty="0" smtClean="0">
                <a:solidFill>
                  <a:srgbClr val="0000FF"/>
                </a:solidFill>
                <a:latin typeface="Arial" pitchFamily="34" charset="0"/>
                <a:cs typeface="Arial" pitchFamily="34" charset="0"/>
              </a:rPr>
              <a:t>macro template </a:t>
            </a:r>
            <a:r>
              <a:rPr lang="en-US" sz="2400" dirty="0" smtClean="0">
                <a:latin typeface="Arial" pitchFamily="34" charset="0"/>
                <a:cs typeface="Arial" pitchFamily="34" charset="0"/>
              </a:rPr>
              <a:t>and its </a:t>
            </a:r>
            <a:r>
              <a:rPr lang="en-US" sz="2400" dirty="0" smtClean="0">
                <a:solidFill>
                  <a:srgbClr val="0000FF"/>
                </a:solidFill>
                <a:latin typeface="Arial" pitchFamily="34" charset="0"/>
                <a:cs typeface="Arial" pitchFamily="34" charset="0"/>
              </a:rPr>
              <a:t>macro expansion </a:t>
            </a:r>
            <a:r>
              <a:rPr lang="en-US" sz="2400" dirty="0" smtClean="0">
                <a:latin typeface="Arial" pitchFamily="34" charset="0"/>
                <a:cs typeface="Arial" pitchFamily="34" charset="0"/>
              </a:rPr>
              <a:t>both are separated by </a:t>
            </a:r>
            <a:r>
              <a:rPr lang="en-US" sz="2400" b="1" i="1" dirty="0" smtClean="0">
                <a:latin typeface="Arial" pitchFamily="34" charset="0"/>
                <a:cs typeface="Arial" pitchFamily="34" charset="0"/>
              </a:rPr>
              <a:t>blanks</a:t>
            </a:r>
            <a:r>
              <a:rPr lang="en-US" sz="2400" dirty="0" smtClean="0">
                <a:latin typeface="Arial" pitchFamily="34" charset="0"/>
                <a:cs typeface="Arial" pitchFamily="34" charset="0"/>
              </a:rPr>
              <a:t> or </a:t>
            </a:r>
            <a:r>
              <a:rPr lang="en-US" sz="2400" b="1" i="1" dirty="0" smtClean="0">
                <a:latin typeface="Arial" pitchFamily="34" charset="0"/>
                <a:cs typeface="Arial" pitchFamily="34" charset="0"/>
              </a:rPr>
              <a:t>tabs</a:t>
            </a:r>
            <a:r>
              <a:rPr lang="en-US" sz="2400" dirty="0" smtClean="0">
                <a:latin typeface="Arial" pitchFamily="34" charset="0"/>
                <a:cs typeface="Arial" pitchFamily="34" charset="0"/>
              </a:rPr>
              <a:t>. </a:t>
            </a:r>
          </a:p>
          <a:p>
            <a:pPr marL="0" indent="0" algn="just">
              <a:buNone/>
            </a:pPr>
            <a:endParaRPr lang="en-US" sz="2400" dirty="0">
              <a:latin typeface="Arial" pitchFamily="34" charset="0"/>
              <a:cs typeface="Arial" pitchFamily="34" charset="0"/>
            </a:endParaRPr>
          </a:p>
          <a:p>
            <a:pPr algn="just"/>
            <a:r>
              <a:rPr lang="en-US" sz="2400" dirty="0" smtClean="0">
                <a:latin typeface="Arial" pitchFamily="34" charset="0"/>
                <a:cs typeface="Arial" pitchFamily="34" charset="0"/>
              </a:rPr>
              <a:t>A </a:t>
            </a:r>
            <a:r>
              <a:rPr lang="en-US" sz="2400" b="1" i="1" dirty="0" smtClean="0">
                <a:latin typeface="Arial" pitchFamily="34" charset="0"/>
                <a:cs typeface="Arial" pitchFamily="34" charset="0"/>
              </a:rPr>
              <a:t>space</a:t>
            </a:r>
            <a:r>
              <a:rPr lang="en-US" sz="2400" dirty="0" smtClean="0">
                <a:latin typeface="Arial" pitchFamily="34" charset="0"/>
                <a:cs typeface="Arial" pitchFamily="34" charset="0"/>
              </a:rPr>
              <a:t> between </a:t>
            </a:r>
            <a:r>
              <a:rPr lang="en-US" sz="2400" b="1" i="1" dirty="0" smtClean="0">
                <a:latin typeface="Arial" pitchFamily="34" charset="0"/>
                <a:cs typeface="Arial" pitchFamily="34" charset="0"/>
              </a:rPr>
              <a:t>#</a:t>
            </a:r>
            <a:r>
              <a:rPr lang="en-US" sz="2400" dirty="0" smtClean="0">
                <a:latin typeface="Arial" pitchFamily="34" charset="0"/>
                <a:cs typeface="Arial" pitchFamily="34" charset="0"/>
              </a:rPr>
              <a:t> and </a:t>
            </a:r>
            <a:r>
              <a:rPr lang="en-US" sz="2400" b="1" i="1" dirty="0" smtClean="0">
                <a:latin typeface="Arial" pitchFamily="34" charset="0"/>
                <a:cs typeface="Arial" pitchFamily="34" charset="0"/>
              </a:rPr>
              <a:t>define</a:t>
            </a:r>
            <a:r>
              <a:rPr lang="en-US" sz="2400" dirty="0" smtClean="0">
                <a:latin typeface="Arial" pitchFamily="34" charset="0"/>
                <a:cs typeface="Arial" pitchFamily="34" charset="0"/>
              </a:rPr>
              <a:t> is optional.</a:t>
            </a:r>
          </a:p>
          <a:p>
            <a:pPr marL="0" indent="0" algn="just">
              <a:buNone/>
            </a:pPr>
            <a:r>
              <a:rPr lang="en-US" sz="2400" dirty="0" smtClean="0">
                <a:latin typeface="Arial" pitchFamily="34" charset="0"/>
                <a:cs typeface="Arial" pitchFamily="34" charset="0"/>
              </a:rPr>
              <a:t> </a:t>
            </a:r>
          </a:p>
          <a:p>
            <a:pPr algn="just"/>
            <a:r>
              <a:rPr lang="en-US" sz="2400" dirty="0" smtClean="0">
                <a:latin typeface="Arial" pitchFamily="34" charset="0"/>
                <a:cs typeface="Arial" pitchFamily="34" charset="0"/>
              </a:rPr>
              <a:t>Remember that a macro definition </a:t>
            </a:r>
            <a:r>
              <a:rPr lang="en-US" sz="2400" dirty="0" smtClean="0">
                <a:solidFill>
                  <a:srgbClr val="FF0000"/>
                </a:solidFill>
                <a:latin typeface="Arial" pitchFamily="34" charset="0"/>
                <a:cs typeface="Arial" pitchFamily="34" charset="0"/>
              </a:rPr>
              <a:t>should never be terminated by a semicolon. </a:t>
            </a:r>
            <a:endParaRPr lang="en-US" sz="2400" dirty="0">
              <a:solidFill>
                <a:srgbClr val="FF0000"/>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10</a:t>
            </a:fld>
            <a:endParaRPr lang="en-US"/>
          </a:p>
        </p:txBody>
      </p:sp>
      <p:sp>
        <p:nvSpPr>
          <p:cNvPr id="6" name="Title 1"/>
          <p:cNvSpPr>
            <a:spLocks noGrp="1"/>
          </p:cNvSpPr>
          <p:nvPr>
            <p:ph type="title"/>
          </p:nvPr>
        </p:nvSpPr>
        <p:spPr>
          <a:xfrm>
            <a:off x="381000" y="152400"/>
            <a:ext cx="8229600" cy="715962"/>
          </a:xfrm>
        </p:spPr>
        <p:txBody>
          <a:bodyPr>
            <a:normAutofit fontScale="90000"/>
          </a:bodyPr>
          <a:lstStyle/>
          <a:p>
            <a:pPr algn="l"/>
            <a:r>
              <a:rPr lang="en-US" sz="3200" smtClean="0">
                <a:solidFill>
                  <a:srgbClr val="0000FF"/>
                </a:solidFill>
                <a:latin typeface="Arial" pitchFamily="34" charset="0"/>
                <a:cs typeface="Arial" pitchFamily="34" charset="0"/>
              </a:rPr>
              <a:t>Macro Expansion and related concepts .. </a:t>
            </a:r>
            <a:r>
              <a:rPr lang="en-US" sz="3200" err="1" smtClean="0">
                <a:solidFill>
                  <a:srgbClr val="0000FF"/>
                </a:solidFill>
                <a:latin typeface="Arial" pitchFamily="34" charset="0"/>
                <a:cs typeface="Arial" pitchFamily="34" charset="0"/>
              </a:rPr>
              <a:t>contd</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757227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258204" cy="5324492"/>
          </a:xfrm>
        </p:spPr>
        <p:txBody>
          <a:bodyPr>
            <a:noAutofit/>
          </a:bodyPr>
          <a:lstStyle/>
          <a:p>
            <a:pPr marL="457200" indent="-457200" algn="just">
              <a:buFont typeface="+mj-lt"/>
              <a:buAutoNum type="arabicPeriod"/>
            </a:pPr>
            <a:r>
              <a:rPr lang="en-US" sz="2400" dirty="0" smtClean="0">
                <a:solidFill>
                  <a:srgbClr val="0000FF"/>
                </a:solidFill>
                <a:latin typeface="Arial" pitchFamily="34" charset="0"/>
                <a:cs typeface="Arial" pitchFamily="34" charset="0"/>
              </a:rPr>
              <a:t>Improve Readability</a:t>
            </a:r>
          </a:p>
          <a:p>
            <a:pPr lvl="1" algn="just">
              <a:buFont typeface="Arial" pitchFamily="34" charset="0"/>
              <a:buChar char="•"/>
            </a:pPr>
            <a:r>
              <a:rPr lang="en-US" sz="2000" dirty="0" smtClean="0">
                <a:latin typeface="Arial" pitchFamily="34" charset="0"/>
                <a:cs typeface="Arial" pitchFamily="34" charset="0"/>
              </a:rPr>
              <a:t> made the program easier to read. </a:t>
            </a:r>
          </a:p>
          <a:p>
            <a:pPr marL="457200" lvl="1" indent="0" algn="just">
              <a:buNone/>
            </a:pPr>
            <a:endParaRPr lang="en-US" sz="2000" dirty="0" smtClean="0">
              <a:latin typeface="Arial" pitchFamily="34" charset="0"/>
              <a:cs typeface="Arial" pitchFamily="34" charset="0"/>
            </a:endParaRPr>
          </a:p>
          <a:p>
            <a:pPr lvl="1" algn="just">
              <a:buFont typeface="Arial" pitchFamily="34" charset="0"/>
              <a:buChar char="•"/>
            </a:pPr>
            <a:r>
              <a:rPr lang="en-US" sz="2000" dirty="0" smtClean="0">
                <a:latin typeface="Arial" pitchFamily="34" charset="0"/>
                <a:cs typeface="Arial" pitchFamily="34" charset="0"/>
              </a:rPr>
              <a:t>Even though 3.1415 is a common constant which is easily recognizable, yet there are many instances where a constant doesn’t reveal its purpose so readily. </a:t>
            </a:r>
          </a:p>
          <a:p>
            <a:pPr marL="457200" lvl="1" indent="0" algn="just">
              <a:buNone/>
            </a:pPr>
            <a:endParaRPr lang="en-US" sz="2000" dirty="0" smtClean="0">
              <a:latin typeface="Arial" pitchFamily="34" charset="0"/>
              <a:cs typeface="Arial" pitchFamily="34" charset="0"/>
            </a:endParaRPr>
          </a:p>
          <a:p>
            <a:pPr lvl="1" algn="just">
              <a:buFont typeface="Arial" pitchFamily="34" charset="0"/>
              <a:buChar char="•"/>
            </a:pPr>
            <a:r>
              <a:rPr lang="en-US" sz="2000" dirty="0" smtClean="0">
                <a:latin typeface="Arial" pitchFamily="34" charset="0"/>
                <a:cs typeface="Arial" pitchFamily="34" charset="0"/>
              </a:rPr>
              <a:t>For example, the string </a:t>
            </a:r>
            <a:r>
              <a:rPr lang="en-US" sz="2000" dirty="0" smtClean="0">
                <a:solidFill>
                  <a:srgbClr val="0000FF"/>
                </a:solidFill>
                <a:latin typeface="Arial" pitchFamily="34" charset="0"/>
                <a:cs typeface="Arial" pitchFamily="34" charset="0"/>
              </a:rPr>
              <a:t>“\n”</a:t>
            </a:r>
            <a:r>
              <a:rPr lang="en-US" sz="2000" dirty="0" smtClean="0">
                <a:latin typeface="Arial" pitchFamily="34" charset="0"/>
                <a:cs typeface="Arial" pitchFamily="34" charset="0"/>
              </a:rPr>
              <a:t> causes the cursor to move down one line, causes control transfer to newline.</a:t>
            </a:r>
          </a:p>
          <a:p>
            <a:pPr marL="457200" lvl="1" indent="0" algn="just">
              <a:buNone/>
            </a:pPr>
            <a:r>
              <a:rPr lang="en-US" sz="2000" dirty="0" smtClean="0">
                <a:latin typeface="Arial" pitchFamily="34" charset="0"/>
                <a:cs typeface="Arial" pitchFamily="34" charset="0"/>
              </a:rPr>
              <a:t> </a:t>
            </a:r>
          </a:p>
          <a:p>
            <a:pPr lvl="1" indent="-342900" algn="just">
              <a:buFont typeface="Arial" pitchFamily="34" charset="0"/>
              <a:buChar char="•"/>
            </a:pPr>
            <a:r>
              <a:rPr lang="en-US" sz="2000" dirty="0" smtClean="0">
                <a:solidFill>
                  <a:srgbClr val="0000FF"/>
                </a:solidFill>
                <a:latin typeface="Arial" pitchFamily="34" charset="0"/>
                <a:cs typeface="Arial" pitchFamily="34" charset="0"/>
              </a:rPr>
              <a:t>“\n”</a:t>
            </a:r>
            <a:r>
              <a:rPr lang="en-US" sz="2000" dirty="0" smtClean="0">
                <a:latin typeface="Arial" pitchFamily="34" charset="0"/>
                <a:cs typeface="Arial" pitchFamily="34" charset="0"/>
              </a:rPr>
              <a:t> or </a:t>
            </a:r>
            <a:r>
              <a:rPr lang="en-US" sz="2000" dirty="0" smtClean="0">
                <a:solidFill>
                  <a:srgbClr val="0000FF"/>
                </a:solidFill>
                <a:latin typeface="Arial" pitchFamily="34" charset="0"/>
                <a:cs typeface="Arial" pitchFamily="34" charset="0"/>
              </a:rPr>
              <a:t>“NEWLINE”, </a:t>
            </a:r>
            <a:r>
              <a:rPr lang="en-US" sz="2000" dirty="0" smtClean="0">
                <a:latin typeface="Arial" pitchFamily="34" charset="0"/>
                <a:cs typeface="Arial" pitchFamily="34" charset="0"/>
              </a:rPr>
              <a:t>we may use the macro definition #define NEWLINE "\n“, wherever NEWLINE appears in the program it will automatically be replaced with “\n” before compilation begins. </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11</a:t>
            </a:fld>
            <a:endParaRPr lang="en-US"/>
          </a:p>
        </p:txBody>
      </p:sp>
      <p:sp>
        <p:nvSpPr>
          <p:cNvPr id="6" name="Title 1"/>
          <p:cNvSpPr>
            <a:spLocks noGrp="1"/>
          </p:cNvSpPr>
          <p:nvPr>
            <p:ph type="title"/>
          </p:nvPr>
        </p:nvSpPr>
        <p:spPr>
          <a:xfrm>
            <a:off x="381000" y="152400"/>
            <a:ext cx="8229600" cy="715962"/>
          </a:xfrm>
        </p:spPr>
        <p:txBody>
          <a:bodyPr>
            <a:normAutofit/>
          </a:bodyPr>
          <a:lstStyle/>
          <a:p>
            <a:pPr algn="l"/>
            <a:r>
              <a:rPr lang="en-US" sz="3200" smtClean="0">
                <a:solidFill>
                  <a:srgbClr val="0000FF"/>
                </a:solidFill>
                <a:latin typeface="Arial" pitchFamily="34" charset="0"/>
                <a:cs typeface="Arial" pitchFamily="34" charset="0"/>
              </a:rPr>
              <a:t>Why we use macros?</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212376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9"/>
            <a:ext cx="8258204" cy="4943491"/>
          </a:xfrm>
        </p:spPr>
        <p:txBody>
          <a:bodyPr>
            <a:normAutofit fontScale="92500"/>
          </a:bodyPr>
          <a:lstStyle/>
          <a:p>
            <a:pPr marL="0" indent="0" algn="just">
              <a:buNone/>
            </a:pPr>
            <a:r>
              <a:rPr lang="en-US" sz="2400" smtClean="0">
                <a:solidFill>
                  <a:srgbClr val="0000FF"/>
                </a:solidFill>
                <a:latin typeface="Arial" pitchFamily="34" charset="0"/>
                <a:cs typeface="Arial" pitchFamily="34" charset="0"/>
              </a:rPr>
              <a:t>2.  Easier to update many occurrences of a constant</a:t>
            </a:r>
            <a:endParaRPr lang="en-US" sz="2400">
              <a:solidFill>
                <a:srgbClr val="0000FF"/>
              </a:solidFill>
              <a:latin typeface="Arial" pitchFamily="34" charset="0"/>
              <a:cs typeface="Arial" pitchFamily="34" charset="0"/>
            </a:endParaRPr>
          </a:p>
          <a:p>
            <a:pPr algn="just"/>
            <a:r>
              <a:rPr lang="en-US" sz="2400" smtClean="0">
                <a:latin typeface="Arial" pitchFamily="34" charset="0"/>
                <a:cs typeface="Arial" pitchFamily="34" charset="0"/>
              </a:rPr>
              <a:t>Suppose a constant like 3.1415 appears many times in your program. If required to be changed then need to change every occurrence. However, if you have defined PI in a #define directive, you only need to make one change, in the #define directive itself: #define PI 3.141592 </a:t>
            </a:r>
          </a:p>
          <a:p>
            <a:pPr marL="0" indent="0" algn="just">
              <a:buNone/>
            </a:pPr>
            <a:endParaRPr lang="en-US" sz="2400" smtClean="0">
              <a:latin typeface="Arial" pitchFamily="34" charset="0"/>
              <a:cs typeface="Arial" pitchFamily="34" charset="0"/>
            </a:endParaRPr>
          </a:p>
          <a:p>
            <a:pPr algn="just"/>
            <a:r>
              <a:rPr lang="en-US" sz="2400" smtClean="0">
                <a:latin typeface="Arial" pitchFamily="34" charset="0"/>
                <a:cs typeface="Arial" pitchFamily="34" charset="0"/>
              </a:rPr>
              <a:t>Beyond this the change will be made automatically to all occurrences of PI before the beginning of compilation.</a:t>
            </a:r>
          </a:p>
          <a:p>
            <a:pPr marL="0" indent="0" algn="just">
              <a:buNone/>
            </a:pPr>
            <a:r>
              <a:rPr lang="en-US" sz="2400" smtClean="0">
                <a:latin typeface="Arial" pitchFamily="34" charset="0"/>
                <a:cs typeface="Arial" pitchFamily="34" charset="0"/>
              </a:rPr>
              <a:t> </a:t>
            </a:r>
          </a:p>
          <a:p>
            <a:pPr algn="just"/>
            <a:r>
              <a:rPr lang="en-US" sz="2600"/>
              <a:t>This convenience may not matter for small programs shown above, but with large programs macro definitions are almost indispensable. </a:t>
            </a:r>
          </a:p>
          <a:p>
            <a:pPr algn="just"/>
            <a:endParaRPr lang="en-US" sz="260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12</a:t>
            </a:fld>
            <a:endParaRPr lang="en-US"/>
          </a:p>
        </p:txBody>
      </p:sp>
      <p:sp>
        <p:nvSpPr>
          <p:cNvPr id="7" name="Title 1"/>
          <p:cNvSpPr>
            <a:spLocks noGrp="1"/>
          </p:cNvSpPr>
          <p:nvPr>
            <p:ph type="title"/>
          </p:nvPr>
        </p:nvSpPr>
        <p:spPr>
          <a:xfrm>
            <a:off x="381000" y="152400"/>
            <a:ext cx="8229600" cy="715962"/>
          </a:xfrm>
        </p:spPr>
        <p:txBody>
          <a:bodyPr>
            <a:normAutofit/>
          </a:bodyPr>
          <a:lstStyle/>
          <a:p>
            <a:pPr algn="l"/>
            <a:r>
              <a:rPr lang="en-US" sz="3200" smtClean="0">
                <a:solidFill>
                  <a:srgbClr val="0000FF"/>
                </a:solidFill>
                <a:latin typeface="Arial" pitchFamily="34" charset="0"/>
                <a:cs typeface="Arial" pitchFamily="34" charset="0"/>
              </a:rPr>
              <a:t>Why we use macros?</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3016534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389437"/>
          </a:xfrm>
        </p:spPr>
        <p:txBody>
          <a:bodyPr>
            <a:normAutofit/>
          </a:bodyPr>
          <a:lstStyle/>
          <a:p>
            <a:pPr algn="just"/>
            <a:r>
              <a:rPr lang="en-US" sz="2400" dirty="0" smtClean="0"/>
              <a:t>But the same purpose could have been served had we used a variable pi instead of a macro template PI. </a:t>
            </a:r>
          </a:p>
          <a:p>
            <a:pPr marL="0" indent="0" algn="just">
              <a:buNone/>
            </a:pPr>
            <a:endParaRPr lang="en-US" sz="2400" dirty="0" smtClean="0"/>
          </a:p>
          <a:p>
            <a:pPr algn="just"/>
            <a:r>
              <a:rPr lang="en-US" sz="2400" dirty="0" smtClean="0"/>
              <a:t>A variable could also have provided a meaningful name for a constant and permitted one change to effect many occurrences of the constant. </a:t>
            </a:r>
          </a:p>
          <a:p>
            <a:pPr marL="0" indent="0" algn="just">
              <a:buNone/>
            </a:pPr>
            <a:endParaRPr lang="en-US" sz="2400" dirty="0" smtClean="0"/>
          </a:p>
          <a:p>
            <a:pPr algn="just"/>
            <a:r>
              <a:rPr lang="en-US" sz="2400" dirty="0"/>
              <a:t>A</a:t>
            </a:r>
            <a:r>
              <a:rPr lang="en-US" sz="2400" dirty="0" smtClean="0"/>
              <a:t> variable can be used instead of macro templates.</a:t>
            </a:r>
          </a:p>
          <a:p>
            <a:pPr marL="0" indent="0" algn="just">
              <a:buNone/>
            </a:pPr>
            <a:r>
              <a:rPr lang="en-US" sz="2400" dirty="0"/>
              <a:t>	</a:t>
            </a:r>
            <a:r>
              <a:rPr lang="en-US" sz="2400" dirty="0" smtClean="0"/>
              <a:t>Then, why not use it? </a:t>
            </a:r>
          </a:p>
          <a:p>
            <a:pPr marL="0" indent="0" algn="just">
              <a:buNone/>
            </a:pPr>
            <a:r>
              <a:rPr lang="en-US" sz="2400" dirty="0" smtClean="0"/>
              <a:t>	For three reasons it’s a bad idea. </a:t>
            </a:r>
            <a:endParaRPr lang="en-US" sz="2400"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13</a:t>
            </a:fld>
            <a:endParaRPr lang="en-US"/>
          </a:p>
        </p:txBody>
      </p:sp>
      <p:sp>
        <p:nvSpPr>
          <p:cNvPr id="6" name="Title 1"/>
          <p:cNvSpPr>
            <a:spLocks noGrp="1"/>
          </p:cNvSpPr>
          <p:nvPr>
            <p:ph type="title"/>
          </p:nvPr>
        </p:nvSpPr>
        <p:spPr>
          <a:xfrm>
            <a:off x="381000" y="152400"/>
            <a:ext cx="8458200" cy="715962"/>
          </a:xfrm>
        </p:spPr>
        <p:txBody>
          <a:bodyPr>
            <a:normAutofit/>
          </a:bodyPr>
          <a:lstStyle/>
          <a:p>
            <a:pPr algn="l"/>
            <a:r>
              <a:rPr lang="en-US" sz="3200" smtClean="0">
                <a:solidFill>
                  <a:srgbClr val="0000FF"/>
                </a:solidFill>
                <a:latin typeface="Arial" pitchFamily="34" charset="0"/>
                <a:cs typeface="Arial" pitchFamily="34" charset="0"/>
              </a:rPr>
              <a:t>Why not variable instead macro templates?</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258527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7"/>
            <a:ext cx="8258204" cy="5253054"/>
          </a:xfrm>
        </p:spPr>
        <p:txBody>
          <a:bodyPr>
            <a:normAutofit/>
          </a:bodyPr>
          <a:lstStyle/>
          <a:p>
            <a:pPr marL="457200" indent="-457200" algn="just">
              <a:buFont typeface="+mj-lt"/>
              <a:buAutoNum type="arabicPeriod"/>
            </a:pPr>
            <a:r>
              <a:rPr lang="en-US" sz="2400" dirty="0">
                <a:latin typeface="Arial" pitchFamily="34" charset="0"/>
                <a:cs typeface="Arial" pitchFamily="34" charset="0"/>
              </a:rPr>
              <a:t>I</a:t>
            </a:r>
            <a:r>
              <a:rPr lang="en-US" sz="2400" dirty="0" smtClean="0">
                <a:latin typeface="Arial" pitchFamily="34" charset="0"/>
                <a:cs typeface="Arial" pitchFamily="34" charset="0"/>
              </a:rPr>
              <a:t>t is inefficient, since the compiler can generate faster and more compact code for constants than it can for variables.</a:t>
            </a:r>
          </a:p>
          <a:p>
            <a:pPr marL="457200" indent="-457200" algn="just">
              <a:buFont typeface="+mj-lt"/>
              <a:buAutoNum type="arabicPeriod"/>
            </a:pPr>
            <a:endParaRPr lang="en-US" sz="2400" dirty="0">
              <a:latin typeface="Arial" pitchFamily="34" charset="0"/>
              <a:cs typeface="Arial" pitchFamily="34" charset="0"/>
            </a:endParaRPr>
          </a:p>
          <a:p>
            <a:pPr marL="457200" indent="-457200" algn="just">
              <a:buFont typeface="+mj-lt"/>
              <a:buAutoNum type="arabicPeriod"/>
            </a:pPr>
            <a:r>
              <a:rPr lang="en-US" sz="2400" dirty="0" smtClean="0">
                <a:latin typeface="Arial" pitchFamily="34" charset="0"/>
                <a:cs typeface="Arial" pitchFamily="34" charset="0"/>
              </a:rPr>
              <a:t>Using a variable for what is really a constant encourages sloppy thinking and makes the program more difficult to understand: if something never changes, it is hard to imagine it as a variable. </a:t>
            </a:r>
          </a:p>
          <a:p>
            <a:pPr marL="457200" indent="-457200" algn="just">
              <a:buFont typeface="+mj-lt"/>
              <a:buAutoNum type="arabicPeriod"/>
            </a:pPr>
            <a:endParaRPr lang="en-US" sz="2400" dirty="0" smtClean="0">
              <a:latin typeface="Arial" pitchFamily="34" charset="0"/>
              <a:cs typeface="Arial" pitchFamily="34" charset="0"/>
            </a:endParaRPr>
          </a:p>
          <a:p>
            <a:pPr marL="457200" indent="-457200" algn="just">
              <a:buFont typeface="+mj-lt"/>
              <a:buAutoNum type="arabicPeriod"/>
            </a:pPr>
            <a:r>
              <a:rPr lang="en-US" sz="2400" dirty="0" smtClean="0">
                <a:latin typeface="Arial" pitchFamily="34" charset="0"/>
                <a:cs typeface="Arial" pitchFamily="34" charset="0"/>
              </a:rPr>
              <a:t>There is always a danger that the variable may inadvertently get altered somewhere in the program. So it’s no longer a constant that you think it is. </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14</a:t>
            </a:fld>
            <a:endParaRPr lang="en-US"/>
          </a:p>
        </p:txBody>
      </p:sp>
      <p:sp>
        <p:nvSpPr>
          <p:cNvPr id="7" name="Title 1"/>
          <p:cNvSpPr>
            <a:spLocks noGrp="1"/>
          </p:cNvSpPr>
          <p:nvPr>
            <p:ph type="title"/>
          </p:nvPr>
        </p:nvSpPr>
        <p:spPr>
          <a:xfrm>
            <a:off x="381000" y="152400"/>
            <a:ext cx="8458200" cy="715962"/>
          </a:xfrm>
        </p:spPr>
        <p:txBody>
          <a:bodyPr>
            <a:normAutofit/>
          </a:bodyPr>
          <a:lstStyle/>
          <a:p>
            <a:pPr algn="l"/>
            <a:r>
              <a:rPr lang="en-US" sz="3200" smtClean="0">
                <a:solidFill>
                  <a:srgbClr val="0000FF"/>
                </a:solidFill>
                <a:latin typeface="Arial" pitchFamily="34" charset="0"/>
                <a:cs typeface="Arial" pitchFamily="34" charset="0"/>
              </a:rPr>
              <a:t>Why not variable instead macro templates?</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4271513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58204" cy="5395931"/>
          </a:xfrm>
        </p:spPr>
        <p:txBody>
          <a:bodyPr>
            <a:noAutofit/>
          </a:bodyPr>
          <a:lstStyle/>
          <a:p>
            <a:pPr marL="0" indent="0" algn="just">
              <a:buNone/>
            </a:pPr>
            <a:r>
              <a:rPr lang="en-US" sz="2000" dirty="0" smtClean="0">
                <a:latin typeface="Arial" pitchFamily="34" charset="0"/>
                <a:cs typeface="Arial" pitchFamily="34" charset="0"/>
              </a:rPr>
              <a:t># define directive many be used to define operators as shown below: </a:t>
            </a:r>
          </a:p>
          <a:p>
            <a:pPr algn="just">
              <a:buNone/>
            </a:pPr>
            <a:r>
              <a:rPr lang="en-US" sz="2000" dirty="0" smtClean="0">
                <a:latin typeface="Arial" pitchFamily="34" charset="0"/>
                <a:cs typeface="Arial" pitchFamily="34" charset="0"/>
              </a:rPr>
              <a:t># define AND &amp;&amp; </a:t>
            </a:r>
          </a:p>
          <a:p>
            <a:pPr algn="just">
              <a:buNone/>
            </a:pPr>
            <a:r>
              <a:rPr lang="en-US" sz="2000" dirty="0" smtClean="0">
                <a:latin typeface="Arial" pitchFamily="34" charset="0"/>
                <a:cs typeface="Arial" pitchFamily="34" charset="0"/>
              </a:rPr>
              <a:t># define OR || </a:t>
            </a:r>
          </a:p>
          <a:p>
            <a:pPr algn="just">
              <a:buNone/>
            </a:pPr>
            <a:r>
              <a:rPr lang="en-US" sz="2000" dirty="0" smtClean="0">
                <a:latin typeface="Arial" pitchFamily="34" charset="0"/>
                <a:cs typeface="Arial" pitchFamily="34" charset="0"/>
              </a:rPr>
              <a:t>main( ) </a:t>
            </a:r>
          </a:p>
          <a:p>
            <a:pPr algn="just">
              <a:buNone/>
            </a:pPr>
            <a:r>
              <a:rPr lang="en-US" sz="2000" dirty="0" smtClean="0">
                <a:latin typeface="Arial" pitchFamily="34" charset="0"/>
                <a:cs typeface="Arial" pitchFamily="34" charset="0"/>
              </a:rPr>
              <a:t>{ </a:t>
            </a:r>
          </a:p>
          <a:p>
            <a:pPr lvl="1" algn="just">
              <a:buNone/>
            </a:pPr>
            <a:r>
              <a:rPr lang="fr-FR" sz="2000" dirty="0" err="1" smtClean="0">
                <a:latin typeface="Arial" pitchFamily="34" charset="0"/>
                <a:cs typeface="Arial" pitchFamily="34" charset="0"/>
              </a:rPr>
              <a:t>int</a:t>
            </a:r>
            <a:r>
              <a:rPr lang="fr-FR" sz="2000" dirty="0" smtClean="0">
                <a:latin typeface="Arial" pitchFamily="34" charset="0"/>
                <a:cs typeface="Arial" pitchFamily="34" charset="0"/>
              </a:rPr>
              <a:t> f = 1, x = 4, y = 90 ; </a:t>
            </a:r>
          </a:p>
          <a:p>
            <a:pPr lvl="1" algn="just">
              <a:buNone/>
            </a:pPr>
            <a:endParaRPr lang="en-US" sz="2000" dirty="0" smtClean="0">
              <a:latin typeface="Arial" pitchFamily="34" charset="0"/>
              <a:cs typeface="Arial" pitchFamily="34" charset="0"/>
            </a:endParaRPr>
          </a:p>
          <a:p>
            <a:pPr lvl="1" algn="just">
              <a:buNone/>
            </a:pPr>
            <a:r>
              <a:rPr lang="en-US" sz="2000" dirty="0" smtClean="0">
                <a:latin typeface="Arial" pitchFamily="34" charset="0"/>
                <a:cs typeface="Arial" pitchFamily="34" charset="0"/>
              </a:rPr>
              <a:t>if ( ( f &lt; 5 ) AND ( x &lt;= 20 OR y &lt;= 45 ) ) </a:t>
            </a:r>
          </a:p>
          <a:p>
            <a:pPr lvl="1" algn="just">
              <a:buNone/>
            </a:pP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"\n Inside the if block.." ) ; </a:t>
            </a:r>
          </a:p>
          <a:p>
            <a:pPr lvl="1" algn="just">
              <a:buNone/>
            </a:pPr>
            <a:r>
              <a:rPr lang="en-US" sz="2000" dirty="0" smtClean="0">
                <a:latin typeface="Arial" pitchFamily="34" charset="0"/>
                <a:cs typeface="Arial" pitchFamily="34" charset="0"/>
              </a:rPr>
              <a:t>else </a:t>
            </a:r>
          </a:p>
          <a:p>
            <a:pPr lvl="1" algn="just">
              <a:buNone/>
            </a:pP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"\n Inside the else block" ) ; </a:t>
            </a:r>
            <a:endParaRPr lang="en-US" sz="1600" dirty="0" smtClean="0">
              <a:latin typeface="Arial" pitchFamily="34" charset="0"/>
              <a:cs typeface="Arial" pitchFamily="34" charset="0"/>
            </a:endParaRPr>
          </a:p>
          <a:p>
            <a:pPr algn="just">
              <a:buNone/>
            </a:pPr>
            <a:r>
              <a:rPr lang="en-US" sz="2000" dirty="0" smtClean="0">
                <a:latin typeface="Arial" pitchFamily="34" charset="0"/>
                <a:cs typeface="Arial" pitchFamily="34" charset="0"/>
              </a:rPr>
              <a:t>} </a:t>
            </a:r>
          </a:p>
          <a:p>
            <a:pPr algn="just">
              <a:buNone/>
            </a:pPr>
            <a:r>
              <a:rPr lang="fr-FR" sz="2000" b="1" dirty="0" smtClean="0">
                <a:latin typeface="Arial" pitchFamily="34" charset="0"/>
                <a:cs typeface="Arial" pitchFamily="34" charset="0"/>
              </a:rPr>
              <a:t>Output: </a:t>
            </a:r>
            <a:r>
              <a:rPr lang="fr-FR" sz="2000" dirty="0" smtClean="0">
                <a:latin typeface="Arial" pitchFamily="34" charset="0"/>
                <a:cs typeface="Arial" pitchFamily="34" charset="0"/>
              </a:rPr>
              <a:t>Inside the if block..</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15</a:t>
            </a:fld>
            <a:endParaRPr lang="en-US"/>
          </a:p>
        </p:txBody>
      </p:sp>
      <p:sp>
        <p:nvSpPr>
          <p:cNvPr id="6" name="Title 1"/>
          <p:cNvSpPr>
            <a:spLocks noGrp="1"/>
          </p:cNvSpPr>
          <p:nvPr>
            <p:ph type="title"/>
          </p:nvPr>
        </p:nvSpPr>
        <p:spPr>
          <a:xfrm>
            <a:off x="381000" y="152400"/>
            <a:ext cx="8229600" cy="715962"/>
          </a:xfrm>
        </p:spPr>
        <p:txBody>
          <a:bodyPr>
            <a:normAutofit fontScale="90000"/>
          </a:bodyPr>
          <a:lstStyle/>
          <a:p>
            <a:pPr algn="l"/>
            <a:r>
              <a:rPr lang="en-US" sz="3200" smtClean="0">
                <a:solidFill>
                  <a:srgbClr val="0000FF"/>
                </a:solidFill>
                <a:latin typeface="Arial" pitchFamily="34" charset="0"/>
                <a:cs typeface="Arial" pitchFamily="34" charset="0"/>
              </a:rPr>
              <a:t>Example-1 macro Template  defining Operators</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5597979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329642" cy="5181616"/>
          </a:xfrm>
        </p:spPr>
        <p:txBody>
          <a:bodyPr/>
          <a:lstStyle/>
          <a:p>
            <a:pPr marL="0" indent="0">
              <a:buNone/>
            </a:pPr>
            <a:r>
              <a:rPr lang="en-US" sz="2000" dirty="0" smtClean="0">
                <a:latin typeface="Arial" pitchFamily="34" charset="0"/>
                <a:cs typeface="Arial" pitchFamily="34" charset="0"/>
              </a:rPr>
              <a:t>A #define directive could be used even to replace a condition, as shown below. </a:t>
            </a:r>
          </a:p>
          <a:p>
            <a:pPr>
              <a:buNone/>
            </a:pPr>
            <a:r>
              <a:rPr lang="en-US" sz="2000" dirty="0" smtClean="0">
                <a:latin typeface="Arial" pitchFamily="34" charset="0"/>
                <a:cs typeface="Arial" pitchFamily="34" charset="0"/>
              </a:rPr>
              <a:t># define AND &amp;&amp; </a:t>
            </a:r>
          </a:p>
          <a:p>
            <a:pPr>
              <a:buNone/>
            </a:pPr>
            <a:r>
              <a:rPr lang="en-US" sz="2000" dirty="0" smtClean="0">
                <a:latin typeface="Arial" pitchFamily="34" charset="0"/>
                <a:cs typeface="Arial" pitchFamily="34" charset="0"/>
              </a:rPr>
              <a:t># define ARANGE ( a &gt; 25 AND a &lt; 50 ) </a:t>
            </a:r>
          </a:p>
          <a:p>
            <a:pPr>
              <a:buNone/>
            </a:pPr>
            <a:r>
              <a:rPr lang="en-US" sz="2000" dirty="0" smtClean="0">
                <a:latin typeface="Arial" pitchFamily="34" charset="0"/>
                <a:cs typeface="Arial" pitchFamily="34" charset="0"/>
              </a:rPr>
              <a:t>main( ) </a:t>
            </a:r>
          </a:p>
          <a:p>
            <a:pPr>
              <a:buNone/>
            </a:pPr>
            <a:r>
              <a:rPr lang="en-US" sz="2000" dirty="0" smtClean="0">
                <a:latin typeface="Arial" pitchFamily="34" charset="0"/>
                <a:cs typeface="Arial" pitchFamily="34" charset="0"/>
              </a:rPr>
              <a:t>{ </a:t>
            </a:r>
          </a:p>
          <a:p>
            <a:pPr lvl="1">
              <a:buNone/>
            </a:pPr>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a = 30 ; </a:t>
            </a:r>
          </a:p>
          <a:p>
            <a:pPr lvl="1">
              <a:buNone/>
            </a:pPr>
            <a:r>
              <a:rPr lang="en-US" sz="2000" dirty="0" smtClean="0">
                <a:latin typeface="Arial" pitchFamily="34" charset="0"/>
                <a:cs typeface="Arial" pitchFamily="34" charset="0"/>
              </a:rPr>
              <a:t>if ( ARANGE ) </a:t>
            </a:r>
          </a:p>
          <a:p>
            <a:pPr lvl="1">
              <a:buNone/>
            </a:pP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"with in range" ) ; </a:t>
            </a:r>
          </a:p>
          <a:p>
            <a:pPr lvl="1">
              <a:buNone/>
            </a:pPr>
            <a:r>
              <a:rPr lang="en-US" sz="2000" dirty="0" smtClean="0">
                <a:latin typeface="Arial" pitchFamily="34" charset="0"/>
                <a:cs typeface="Arial" pitchFamily="34" charset="0"/>
              </a:rPr>
              <a:t>else </a:t>
            </a:r>
          </a:p>
          <a:p>
            <a:pPr lvl="1">
              <a:buNone/>
            </a:pP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"out of range" ) ; </a:t>
            </a:r>
            <a:endParaRPr lang="en-US" sz="1600" dirty="0" smtClean="0">
              <a:latin typeface="Arial" pitchFamily="34" charset="0"/>
              <a:cs typeface="Arial" pitchFamily="34" charset="0"/>
            </a:endParaRPr>
          </a:p>
          <a:p>
            <a:pPr>
              <a:buNone/>
            </a:pPr>
            <a:r>
              <a:rPr lang="en-US" sz="2000" dirty="0" smtClean="0">
                <a:latin typeface="Arial" pitchFamily="34" charset="0"/>
                <a:cs typeface="Arial" pitchFamily="34" charset="0"/>
              </a:rPr>
              <a:t>} </a:t>
            </a:r>
          </a:p>
          <a:p>
            <a:pPr>
              <a:buNone/>
            </a:pPr>
            <a:r>
              <a:rPr lang="fr-FR" sz="2000" b="1" dirty="0" smtClean="0">
                <a:latin typeface="Arial" pitchFamily="34" charset="0"/>
                <a:cs typeface="Arial" pitchFamily="34" charset="0"/>
              </a:rPr>
              <a:t>Output:</a:t>
            </a:r>
            <a:r>
              <a:rPr lang="fr-FR" sz="2000" dirty="0" smtClean="0">
                <a:latin typeface="Arial" pitchFamily="34" charset="0"/>
                <a:cs typeface="Arial" pitchFamily="34" charset="0"/>
              </a:rPr>
              <a:t> </a:t>
            </a:r>
            <a:r>
              <a:rPr lang="fr-FR" sz="2000" dirty="0" err="1" smtClean="0">
                <a:latin typeface="Arial" pitchFamily="34" charset="0"/>
                <a:cs typeface="Arial" pitchFamily="34" charset="0"/>
              </a:rPr>
              <a:t>with</a:t>
            </a:r>
            <a:r>
              <a:rPr lang="fr-FR" sz="2000" dirty="0" smtClean="0">
                <a:latin typeface="Arial" pitchFamily="34" charset="0"/>
                <a:cs typeface="Arial" pitchFamily="34" charset="0"/>
              </a:rPr>
              <a:t> in range</a:t>
            </a: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16</a:t>
            </a:fld>
            <a:endParaRPr lang="en-US"/>
          </a:p>
        </p:txBody>
      </p:sp>
      <p:sp>
        <p:nvSpPr>
          <p:cNvPr id="6" name="Title 1"/>
          <p:cNvSpPr>
            <a:spLocks noGrp="1"/>
          </p:cNvSpPr>
          <p:nvPr>
            <p:ph type="title"/>
          </p:nvPr>
        </p:nvSpPr>
        <p:spPr>
          <a:xfrm>
            <a:off x="381000" y="304800"/>
            <a:ext cx="8229600" cy="715962"/>
          </a:xfrm>
        </p:spPr>
        <p:txBody>
          <a:bodyPr>
            <a:normAutofit/>
          </a:bodyPr>
          <a:lstStyle/>
          <a:p>
            <a:pPr algn="l"/>
            <a:r>
              <a:rPr lang="en-US" sz="3200" smtClean="0">
                <a:solidFill>
                  <a:srgbClr val="0000FF"/>
                </a:solidFill>
                <a:latin typeface="Arial" pitchFamily="34" charset="0"/>
                <a:cs typeface="Arial" pitchFamily="34" charset="0"/>
              </a:rPr>
              <a:t>Example-2 Nested macro Template </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860330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5"/>
            <a:ext cx="8258204" cy="5181616"/>
          </a:xfrm>
        </p:spPr>
        <p:txBody>
          <a:bodyPr/>
          <a:lstStyle/>
          <a:p>
            <a:pPr>
              <a:buNone/>
            </a:pPr>
            <a:r>
              <a:rPr lang="es-ES" sz="2400" dirty="0" smtClean="0"/>
              <a:t>#define ISDIGIT(y) ( y &gt;= 48 &amp;&amp; y &lt;= 57 ) //</a:t>
            </a:r>
            <a:r>
              <a:rPr lang="es-ES" sz="2400" dirty="0" err="1" smtClean="0"/>
              <a:t>Between</a:t>
            </a:r>
            <a:r>
              <a:rPr lang="es-ES" sz="2400" dirty="0" smtClean="0"/>
              <a:t>  ‘0’ &amp; ‘9’</a:t>
            </a:r>
          </a:p>
          <a:p>
            <a:pPr>
              <a:buNone/>
            </a:pPr>
            <a:r>
              <a:rPr lang="en-US" sz="2400" dirty="0" smtClean="0"/>
              <a:t>main( ) </a:t>
            </a:r>
          </a:p>
          <a:p>
            <a:pPr>
              <a:buNone/>
            </a:pPr>
            <a:r>
              <a:rPr lang="en-US" sz="2400" dirty="0" smtClean="0"/>
              <a:t>{ </a:t>
            </a:r>
          </a:p>
          <a:p>
            <a:pPr lvl="1">
              <a:buNone/>
            </a:pPr>
            <a:r>
              <a:rPr lang="en-US" sz="2400" dirty="0" smtClean="0"/>
              <a:t>char </a:t>
            </a:r>
            <a:r>
              <a:rPr lang="en-US" sz="2400" dirty="0" err="1" smtClean="0"/>
              <a:t>ch</a:t>
            </a:r>
            <a:r>
              <a:rPr lang="en-US" sz="2400" dirty="0" smtClean="0"/>
              <a:t> ; </a:t>
            </a:r>
          </a:p>
          <a:p>
            <a:pPr lvl="1">
              <a:buNone/>
            </a:pPr>
            <a:r>
              <a:rPr lang="en-US" sz="2400" dirty="0" err="1" smtClean="0"/>
              <a:t>printf</a:t>
            </a:r>
            <a:r>
              <a:rPr lang="en-US" sz="2400" dirty="0" smtClean="0"/>
              <a:t> ( "Enter any digit " ) ; </a:t>
            </a:r>
          </a:p>
          <a:p>
            <a:pPr lvl="1">
              <a:buNone/>
            </a:pPr>
            <a:r>
              <a:rPr lang="en-US" sz="2400" dirty="0" err="1" smtClean="0"/>
              <a:t>scanf</a:t>
            </a:r>
            <a:r>
              <a:rPr lang="en-US" sz="2400" dirty="0" smtClean="0"/>
              <a:t>("%c",&amp;</a:t>
            </a:r>
            <a:r>
              <a:rPr lang="en-US" sz="2400" dirty="0" err="1" smtClean="0"/>
              <a:t>ch</a:t>
            </a:r>
            <a:r>
              <a:rPr lang="en-US" sz="2400" dirty="0" smtClean="0"/>
              <a:t>);</a:t>
            </a:r>
          </a:p>
          <a:p>
            <a:pPr lvl="1">
              <a:buNone/>
            </a:pPr>
            <a:r>
              <a:rPr lang="en-US" sz="2400" dirty="0" smtClean="0"/>
              <a:t>if ( ISDIGIT ( </a:t>
            </a:r>
            <a:r>
              <a:rPr lang="en-US" sz="2400" dirty="0" err="1" smtClean="0"/>
              <a:t>ch</a:t>
            </a:r>
            <a:r>
              <a:rPr lang="en-US" sz="2400" dirty="0" smtClean="0"/>
              <a:t> ) ) </a:t>
            </a:r>
          </a:p>
          <a:p>
            <a:pPr lvl="1">
              <a:buNone/>
            </a:pPr>
            <a:r>
              <a:rPr lang="en-US" sz="2400" dirty="0" err="1" smtClean="0"/>
              <a:t>printf</a:t>
            </a:r>
            <a:r>
              <a:rPr lang="en-US" sz="2400" dirty="0" smtClean="0"/>
              <a:t> ( "\n You entered a digit" ) ; </a:t>
            </a:r>
          </a:p>
          <a:p>
            <a:pPr lvl="1">
              <a:buNone/>
            </a:pPr>
            <a:r>
              <a:rPr lang="en-US" sz="2400" dirty="0" smtClean="0"/>
              <a:t>else </a:t>
            </a:r>
          </a:p>
          <a:p>
            <a:pPr lvl="1">
              <a:buNone/>
            </a:pPr>
            <a:r>
              <a:rPr lang="en-US" sz="2400" dirty="0" err="1" smtClean="0"/>
              <a:t>printf</a:t>
            </a:r>
            <a:r>
              <a:rPr lang="en-US" sz="2400" dirty="0" smtClean="0"/>
              <a:t> ( "\n You entered  an invalid digit" ) ; </a:t>
            </a:r>
          </a:p>
          <a:p>
            <a:pPr>
              <a:buNone/>
            </a:pPr>
            <a:r>
              <a:rPr lang="fr-FR" sz="2400" dirty="0" smtClean="0"/>
              <a:t>}</a:t>
            </a:r>
            <a:endParaRPr lang="en-US" sz="2400"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17</a:t>
            </a:fld>
            <a:endParaRPr lang="en-US"/>
          </a:p>
        </p:txBody>
      </p:sp>
      <p:sp>
        <p:nvSpPr>
          <p:cNvPr id="6" name="Title 1"/>
          <p:cNvSpPr>
            <a:spLocks noGrp="1"/>
          </p:cNvSpPr>
          <p:nvPr>
            <p:ph type="title"/>
          </p:nvPr>
        </p:nvSpPr>
        <p:spPr>
          <a:xfrm>
            <a:off x="457200" y="357166"/>
            <a:ext cx="8229600" cy="633434"/>
          </a:xfrm>
        </p:spPr>
        <p:txBody>
          <a:bodyPr>
            <a:noAutofit/>
          </a:bodyPr>
          <a:lstStyle/>
          <a:p>
            <a:pPr algn="l"/>
            <a:r>
              <a:rPr lang="en-US" sz="3200" smtClean="0">
                <a:solidFill>
                  <a:srgbClr val="0000FF"/>
                </a:solidFill>
                <a:latin typeface="Arial" pitchFamily="34" charset="0"/>
                <a:cs typeface="Arial" pitchFamily="34" charset="0"/>
              </a:rPr>
              <a:t>Example-3: Macros with Arguments </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2914792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33434"/>
          </a:xfrm>
        </p:spPr>
        <p:txBody>
          <a:bodyPr>
            <a:noAutofit/>
          </a:bodyPr>
          <a:lstStyle/>
          <a:p>
            <a:pPr algn="l"/>
            <a:r>
              <a:rPr lang="en-US" sz="3200" smtClean="0">
                <a:solidFill>
                  <a:srgbClr val="0000FF"/>
                </a:solidFill>
                <a:latin typeface="Arial" pitchFamily="34" charset="0"/>
                <a:cs typeface="Arial" pitchFamily="34" charset="0"/>
              </a:rPr>
              <a:t>Example-4: Macros with Arguments </a:t>
            </a:r>
            <a:endParaRPr lang="en-US" sz="3200">
              <a:solidFill>
                <a:srgbClr val="0000FF"/>
              </a:solidFill>
              <a:latin typeface="Arial" pitchFamily="34" charset="0"/>
              <a:cs typeface="Arial" pitchFamily="34" charset="0"/>
            </a:endParaRPr>
          </a:p>
        </p:txBody>
      </p:sp>
      <p:sp>
        <p:nvSpPr>
          <p:cNvPr id="3" name="Content Placeholder 2"/>
          <p:cNvSpPr>
            <a:spLocks noGrp="1"/>
          </p:cNvSpPr>
          <p:nvPr>
            <p:ph idx="1"/>
          </p:nvPr>
        </p:nvSpPr>
        <p:spPr>
          <a:xfrm>
            <a:off x="457200" y="1066800"/>
            <a:ext cx="8229600" cy="4953000"/>
          </a:xfrm>
        </p:spPr>
        <p:txBody>
          <a:bodyPr>
            <a:noAutofit/>
          </a:bodyPr>
          <a:lstStyle/>
          <a:p>
            <a:pPr>
              <a:buNone/>
            </a:pPr>
            <a:r>
              <a:rPr lang="en-US" sz="2000" smtClean="0">
                <a:latin typeface="Arial" pitchFamily="34" charset="0"/>
                <a:cs typeface="Arial" pitchFamily="34" charset="0"/>
              </a:rPr>
              <a:t>#define AREA(x) ( 3.14 * x * x ) </a:t>
            </a:r>
          </a:p>
          <a:p>
            <a:pPr>
              <a:buNone/>
            </a:pPr>
            <a:r>
              <a:rPr lang="en-US" sz="2000" smtClean="0">
                <a:latin typeface="Arial" pitchFamily="34" charset="0"/>
                <a:cs typeface="Arial" pitchFamily="34" charset="0"/>
              </a:rPr>
              <a:t>main( ) </a:t>
            </a:r>
          </a:p>
          <a:p>
            <a:pPr>
              <a:buNone/>
            </a:pPr>
            <a:r>
              <a:rPr lang="en-US" sz="2000" smtClean="0">
                <a:latin typeface="Arial" pitchFamily="34" charset="0"/>
                <a:cs typeface="Arial" pitchFamily="34" charset="0"/>
              </a:rPr>
              <a:t>{ </a:t>
            </a:r>
          </a:p>
          <a:p>
            <a:pPr lvl="1">
              <a:buNone/>
            </a:pPr>
            <a:r>
              <a:rPr lang="pt-BR" sz="2000" smtClean="0">
                <a:latin typeface="Arial" pitchFamily="34" charset="0"/>
                <a:cs typeface="Arial" pitchFamily="34" charset="0"/>
              </a:rPr>
              <a:t>float r1 = 6.25, r2 = 2.5, a ; </a:t>
            </a:r>
          </a:p>
          <a:p>
            <a:pPr lvl="1">
              <a:buNone/>
            </a:pPr>
            <a:endParaRPr lang="en-US" sz="2000" smtClean="0">
              <a:latin typeface="Arial" pitchFamily="34" charset="0"/>
              <a:cs typeface="Arial" pitchFamily="34" charset="0"/>
            </a:endParaRPr>
          </a:p>
          <a:p>
            <a:pPr lvl="1">
              <a:buNone/>
            </a:pPr>
            <a:r>
              <a:rPr lang="en-US" sz="2000" smtClean="0">
                <a:latin typeface="Arial" pitchFamily="34" charset="0"/>
                <a:cs typeface="Arial" pitchFamily="34" charset="0"/>
              </a:rPr>
              <a:t>a = AREA ( r1 ) ; </a:t>
            </a:r>
          </a:p>
          <a:p>
            <a:pPr lvl="1">
              <a:buNone/>
            </a:pPr>
            <a:r>
              <a:rPr lang="en-US" sz="2000" err="1" smtClean="0">
                <a:latin typeface="Arial" pitchFamily="34" charset="0"/>
                <a:cs typeface="Arial" pitchFamily="34" charset="0"/>
              </a:rPr>
              <a:t>printf</a:t>
            </a:r>
            <a:r>
              <a:rPr lang="en-US" sz="2000" smtClean="0">
                <a:latin typeface="Arial" pitchFamily="34" charset="0"/>
                <a:cs typeface="Arial" pitchFamily="34" charset="0"/>
              </a:rPr>
              <a:t> ( "\n Area of circle = %f", a ) ; </a:t>
            </a:r>
          </a:p>
          <a:p>
            <a:pPr lvl="1">
              <a:buNone/>
            </a:pPr>
            <a:r>
              <a:rPr lang="en-US" sz="2000" smtClean="0">
                <a:latin typeface="Arial" pitchFamily="34" charset="0"/>
                <a:cs typeface="Arial" pitchFamily="34" charset="0"/>
              </a:rPr>
              <a:t>a = AREA ( r2 ) ; </a:t>
            </a:r>
          </a:p>
          <a:p>
            <a:pPr lvl="1">
              <a:buNone/>
            </a:pPr>
            <a:r>
              <a:rPr lang="en-US" sz="2000" err="1" smtClean="0">
                <a:latin typeface="Arial" pitchFamily="34" charset="0"/>
                <a:cs typeface="Arial" pitchFamily="34" charset="0"/>
              </a:rPr>
              <a:t>printf</a:t>
            </a:r>
            <a:r>
              <a:rPr lang="en-US" sz="2000" smtClean="0">
                <a:latin typeface="Arial" pitchFamily="34" charset="0"/>
                <a:cs typeface="Arial" pitchFamily="34" charset="0"/>
              </a:rPr>
              <a:t> ( "\n Area of circle = %f", a ) ;</a:t>
            </a:r>
            <a:r>
              <a:rPr lang="en-US" sz="1600" smtClean="0">
                <a:latin typeface="Arial" pitchFamily="34" charset="0"/>
                <a:cs typeface="Arial" pitchFamily="34" charset="0"/>
              </a:rPr>
              <a:t> </a:t>
            </a:r>
          </a:p>
          <a:p>
            <a:pPr>
              <a:buNone/>
            </a:pPr>
            <a:r>
              <a:rPr lang="en-US" sz="2000" smtClean="0">
                <a:latin typeface="Arial" pitchFamily="34" charset="0"/>
                <a:cs typeface="Arial" pitchFamily="34" charset="0"/>
              </a:rPr>
              <a:t>} </a:t>
            </a:r>
          </a:p>
          <a:p>
            <a:pPr>
              <a:buNone/>
            </a:pPr>
            <a:r>
              <a:rPr lang="fr-FR" sz="2000" smtClean="0">
                <a:latin typeface="Arial" pitchFamily="34" charset="0"/>
                <a:cs typeface="Arial" pitchFamily="34" charset="0"/>
              </a:rPr>
              <a:t>Output: </a:t>
            </a:r>
          </a:p>
          <a:p>
            <a:pPr>
              <a:buNone/>
            </a:pPr>
            <a:r>
              <a:rPr lang="en-US" sz="2000" smtClean="0">
                <a:latin typeface="Arial" pitchFamily="34" charset="0"/>
                <a:cs typeface="Arial" pitchFamily="34" charset="0"/>
              </a:rPr>
              <a:t>Area of circle = 122.656250</a:t>
            </a:r>
          </a:p>
          <a:p>
            <a:pPr>
              <a:buNone/>
            </a:pPr>
            <a:r>
              <a:rPr lang="en-US" sz="2000" smtClean="0">
                <a:latin typeface="Arial" pitchFamily="34" charset="0"/>
                <a:cs typeface="Arial" pitchFamily="34" charset="0"/>
              </a:rPr>
              <a:t>Area of circle = 19.625000</a:t>
            </a:r>
            <a:endParaRPr lang="en-US" sz="200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18</a:t>
            </a:fld>
            <a:endParaRPr lang="en-US"/>
          </a:p>
        </p:txBody>
      </p:sp>
    </p:spTree>
    <p:extLst>
      <p:ext uri="{BB962C8B-B14F-4D97-AF65-F5344CB8AC3E}">
        <p14:creationId xmlns="" xmlns:p14="http://schemas.microsoft.com/office/powerpoint/2010/main" val="17511614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1"/>
            <a:ext cx="8258204" cy="5395930"/>
          </a:xfrm>
        </p:spPr>
        <p:txBody>
          <a:bodyPr/>
          <a:lstStyle/>
          <a:p>
            <a:pPr algn="just"/>
            <a:r>
              <a:rPr lang="en-US" sz="2400" smtClean="0"/>
              <a:t>After the above source code has passed through the preprocessor, what the compiler gets to work on will be this: </a:t>
            </a:r>
          </a:p>
          <a:p>
            <a:pPr>
              <a:buNone/>
            </a:pPr>
            <a:r>
              <a:rPr lang="en-US" sz="2400" smtClean="0"/>
              <a:t>main( ) </a:t>
            </a:r>
          </a:p>
          <a:p>
            <a:pPr>
              <a:buNone/>
            </a:pPr>
            <a:r>
              <a:rPr lang="en-US" sz="2400" smtClean="0"/>
              <a:t>{ </a:t>
            </a:r>
          </a:p>
          <a:p>
            <a:pPr lvl="1">
              <a:buNone/>
            </a:pPr>
            <a:r>
              <a:rPr lang="pt-BR" sz="2000" smtClean="0">
                <a:latin typeface="Arial" pitchFamily="34" charset="0"/>
                <a:cs typeface="Arial" pitchFamily="34" charset="0"/>
              </a:rPr>
              <a:t>float r1 = 6.25, r2 = 2.5, a ; </a:t>
            </a:r>
            <a:endParaRPr lang="en-US" sz="2000" smtClean="0">
              <a:latin typeface="Arial" pitchFamily="34" charset="0"/>
              <a:cs typeface="Arial" pitchFamily="34" charset="0"/>
            </a:endParaRPr>
          </a:p>
          <a:p>
            <a:pPr lvl="1">
              <a:buNone/>
            </a:pPr>
            <a:r>
              <a:rPr lang="en-US" sz="2000" smtClean="0">
                <a:latin typeface="Arial" pitchFamily="34" charset="0"/>
                <a:cs typeface="Arial" pitchFamily="34" charset="0"/>
              </a:rPr>
              <a:t>a = 3.14 * r1 *r1 ; 			// Area (x) replaces 3.14*r1*r1</a:t>
            </a:r>
          </a:p>
          <a:p>
            <a:pPr lvl="1">
              <a:buNone/>
            </a:pPr>
            <a:r>
              <a:rPr lang="en-US" sz="2000" err="1" smtClean="0">
                <a:latin typeface="Arial" pitchFamily="34" charset="0"/>
                <a:cs typeface="Arial" pitchFamily="34" charset="0"/>
              </a:rPr>
              <a:t>printf</a:t>
            </a:r>
            <a:r>
              <a:rPr lang="en-US" sz="2000" smtClean="0">
                <a:latin typeface="Arial" pitchFamily="34" charset="0"/>
                <a:cs typeface="Arial" pitchFamily="34" charset="0"/>
              </a:rPr>
              <a:t> ( "Area of circle = %f\n", a ) ; </a:t>
            </a:r>
          </a:p>
          <a:p>
            <a:pPr lvl="1">
              <a:buNone/>
            </a:pPr>
            <a:r>
              <a:rPr lang="en-US" sz="2000" smtClean="0">
                <a:latin typeface="Arial" pitchFamily="34" charset="0"/>
                <a:cs typeface="Arial" pitchFamily="34" charset="0"/>
              </a:rPr>
              <a:t>a = 3.14 *r2 * r2 ; </a:t>
            </a:r>
            <a:r>
              <a:rPr lang="en-US" sz="2000">
                <a:latin typeface="Arial" pitchFamily="34" charset="0"/>
                <a:cs typeface="Arial" pitchFamily="34" charset="0"/>
              </a:rPr>
              <a:t>		</a:t>
            </a:r>
            <a:r>
              <a:rPr lang="en-US" sz="2000" smtClean="0">
                <a:latin typeface="Arial" pitchFamily="34" charset="0"/>
                <a:cs typeface="Arial" pitchFamily="34" charset="0"/>
              </a:rPr>
              <a:t>             // </a:t>
            </a:r>
            <a:r>
              <a:rPr lang="en-US" sz="2000">
                <a:latin typeface="Arial" pitchFamily="34" charset="0"/>
                <a:cs typeface="Arial" pitchFamily="34" charset="0"/>
              </a:rPr>
              <a:t>Area </a:t>
            </a:r>
            <a:r>
              <a:rPr lang="en-US" sz="2000" smtClean="0">
                <a:latin typeface="Arial" pitchFamily="34" charset="0"/>
                <a:cs typeface="Arial" pitchFamily="34" charset="0"/>
              </a:rPr>
              <a:t>(x</a:t>
            </a:r>
            <a:r>
              <a:rPr lang="en-US" sz="2000">
                <a:latin typeface="Arial" pitchFamily="34" charset="0"/>
                <a:cs typeface="Arial" pitchFamily="34" charset="0"/>
              </a:rPr>
              <a:t>) replaces </a:t>
            </a:r>
            <a:r>
              <a:rPr lang="en-US" sz="2000" smtClean="0">
                <a:latin typeface="Arial" pitchFamily="34" charset="0"/>
                <a:cs typeface="Arial" pitchFamily="34" charset="0"/>
              </a:rPr>
              <a:t>3.14*r2*r2</a:t>
            </a:r>
          </a:p>
          <a:p>
            <a:pPr lvl="1">
              <a:buNone/>
            </a:pPr>
            <a:r>
              <a:rPr lang="en-US" sz="2000" err="1" smtClean="0">
                <a:latin typeface="Arial" pitchFamily="34" charset="0"/>
                <a:cs typeface="Arial" pitchFamily="34" charset="0"/>
              </a:rPr>
              <a:t>printf</a:t>
            </a:r>
            <a:r>
              <a:rPr lang="en-US" sz="2000" smtClean="0">
                <a:latin typeface="Arial" pitchFamily="34" charset="0"/>
                <a:cs typeface="Arial" pitchFamily="34" charset="0"/>
              </a:rPr>
              <a:t> ( "Area of circle = %f", a ) ; </a:t>
            </a:r>
          </a:p>
          <a:p>
            <a:pPr>
              <a:buNone/>
            </a:pPr>
            <a:r>
              <a:rPr lang="en-US" sz="2400" smtClean="0"/>
              <a:t>} </a:t>
            </a:r>
            <a:endParaRPr lang="en-US" sz="240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19</a:t>
            </a:fld>
            <a:endParaRPr lang="en-US"/>
          </a:p>
        </p:txBody>
      </p:sp>
      <p:sp>
        <p:nvSpPr>
          <p:cNvPr id="6" name="Title 1"/>
          <p:cNvSpPr>
            <a:spLocks noGrp="1"/>
          </p:cNvSpPr>
          <p:nvPr>
            <p:ph type="title"/>
          </p:nvPr>
        </p:nvSpPr>
        <p:spPr>
          <a:xfrm>
            <a:off x="457200" y="274638"/>
            <a:ext cx="8534400" cy="715962"/>
          </a:xfrm>
        </p:spPr>
        <p:txBody>
          <a:bodyPr>
            <a:normAutofit/>
          </a:bodyPr>
          <a:lstStyle/>
          <a:p>
            <a:pPr algn="l"/>
            <a:r>
              <a:rPr lang="en-US" sz="3200" dirty="0" smtClean="0">
                <a:solidFill>
                  <a:srgbClr val="0000FF"/>
                </a:solidFill>
              </a:rPr>
              <a:t>Preprocessor</a:t>
            </a:r>
            <a:r>
              <a:rPr lang="fr-FR" sz="3200" dirty="0" smtClean="0">
                <a:solidFill>
                  <a:srgbClr val="0000FF"/>
                </a:solidFill>
              </a:rPr>
              <a:t> output for the compiler input</a:t>
            </a:r>
            <a:endParaRPr lang="en-US" dirty="0">
              <a:solidFill>
                <a:srgbClr val="0000FF"/>
              </a:solidFill>
            </a:endParaRPr>
          </a:p>
        </p:txBody>
      </p:sp>
    </p:spTree>
    <p:extLst>
      <p:ext uri="{BB962C8B-B14F-4D97-AF65-F5344CB8AC3E}">
        <p14:creationId xmlns="" xmlns:p14="http://schemas.microsoft.com/office/powerpoint/2010/main" val="2913353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1371601"/>
          </a:xfrm>
        </p:spPr>
        <p:txBody>
          <a:bodyPr>
            <a:normAutofit/>
          </a:bodyPr>
          <a:lstStyle/>
          <a:p>
            <a:r>
              <a:rPr lang="en-US" sz="3200" smtClean="0">
                <a:solidFill>
                  <a:srgbClr val="0000FF"/>
                </a:solidFill>
                <a:latin typeface="Arial" pitchFamily="34" charset="0"/>
                <a:cs typeface="Arial" pitchFamily="34" charset="0"/>
              </a:rPr>
              <a:t>Preprocessor Directives</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3958112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329642" cy="4857784"/>
          </a:xfrm>
        </p:spPr>
        <p:txBody>
          <a:bodyPr>
            <a:normAutofit/>
          </a:bodyPr>
          <a:lstStyle/>
          <a:p>
            <a:pPr marL="0" indent="0" algn="just">
              <a:buNone/>
            </a:pPr>
            <a:r>
              <a:rPr lang="en-US" sz="2400" dirty="0" smtClean="0">
                <a:latin typeface="Arial" pitchFamily="34" charset="0"/>
                <a:cs typeface="Arial" pitchFamily="34" charset="0"/>
              </a:rPr>
              <a:t>while writing macros with arguments: </a:t>
            </a:r>
          </a:p>
          <a:p>
            <a:pPr algn="just"/>
            <a:r>
              <a:rPr lang="en-US" sz="2400" dirty="0" smtClean="0">
                <a:latin typeface="Arial" pitchFamily="34" charset="0"/>
                <a:cs typeface="Arial" pitchFamily="34" charset="0"/>
              </a:rPr>
              <a:t>Be careful not to leave a blank between the macro template and its argument. For example, there should be no blank between AREA and (x) in the definition, </a:t>
            </a: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#define AREA(x) ( 3.14 * x * x ) . . . . . . Correct</a:t>
            </a:r>
          </a:p>
          <a:p>
            <a:pPr marL="0" indent="0" algn="just">
              <a:buNone/>
            </a:pPr>
            <a:r>
              <a:rPr lang="en-US" sz="2400" dirty="0">
                <a:latin typeface="Arial" pitchFamily="34" charset="0"/>
                <a:cs typeface="Arial" pitchFamily="34" charset="0"/>
              </a:rPr>
              <a:t>		 AREA </a:t>
            </a:r>
            <a:r>
              <a:rPr lang="en-US" sz="2400" dirty="0" smtClean="0">
                <a:solidFill>
                  <a:srgbClr val="FF0000"/>
                </a:solidFill>
                <a:latin typeface="Arial" pitchFamily="34" charset="0"/>
                <a:cs typeface="Arial" pitchFamily="34" charset="0"/>
              </a:rPr>
              <a:t>-</a:t>
            </a:r>
            <a:r>
              <a:rPr lang="en-US" sz="2400" dirty="0" smtClean="0">
                <a:latin typeface="Arial" pitchFamily="34" charset="0"/>
                <a:cs typeface="Arial" pitchFamily="34" charset="0"/>
              </a:rPr>
              <a:t>(</a:t>
            </a:r>
            <a:r>
              <a:rPr lang="en-US" sz="2400" dirty="0">
                <a:latin typeface="Arial" pitchFamily="34" charset="0"/>
                <a:cs typeface="Arial" pitchFamily="34" charset="0"/>
              </a:rPr>
              <a:t>x) ( 3.14 * x * x </a:t>
            </a:r>
            <a:r>
              <a:rPr lang="en-US" sz="2400" dirty="0" smtClean="0">
                <a:latin typeface="Arial" pitchFamily="34" charset="0"/>
                <a:cs typeface="Arial" pitchFamily="34" charset="0"/>
              </a:rPr>
              <a:t>)  . . . . Incorrect</a:t>
            </a: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AREA will be translated as (x) </a:t>
            </a: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and remaining part will be ignored. </a:t>
            </a: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The template would be expanded </a:t>
            </a: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to  ( r1 ) instead of expanding to ( 3.14 * r1 * r1 ) </a:t>
            </a: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20</a:t>
            </a:fld>
            <a:endParaRPr lang="en-US"/>
          </a:p>
        </p:txBody>
      </p:sp>
      <p:sp>
        <p:nvSpPr>
          <p:cNvPr id="6" name="Title 1"/>
          <p:cNvSpPr>
            <a:spLocks noGrp="1"/>
          </p:cNvSpPr>
          <p:nvPr>
            <p:ph type="title"/>
          </p:nvPr>
        </p:nvSpPr>
        <p:spPr>
          <a:xfrm>
            <a:off x="457200" y="274638"/>
            <a:ext cx="8534400" cy="715962"/>
          </a:xfrm>
        </p:spPr>
        <p:txBody>
          <a:bodyPr>
            <a:normAutofit/>
          </a:bodyPr>
          <a:lstStyle/>
          <a:p>
            <a:pPr algn="l"/>
            <a:r>
              <a:rPr lang="fr-FR" sz="3200" dirty="0" smtClean="0">
                <a:solidFill>
                  <a:srgbClr val="0000FF"/>
                </a:solidFill>
              </a:rPr>
              <a:t>Points to </a:t>
            </a:r>
            <a:r>
              <a:rPr lang="en-US" sz="3200" dirty="0" smtClean="0">
                <a:solidFill>
                  <a:srgbClr val="0000FF"/>
                </a:solidFill>
              </a:rPr>
              <a:t>Remember</a:t>
            </a:r>
            <a:r>
              <a:rPr lang="fr-FR" sz="3200" dirty="0" smtClean="0">
                <a:solidFill>
                  <a:srgbClr val="0000FF"/>
                </a:solidFill>
              </a:rPr>
              <a:t>: (1. not to </a:t>
            </a:r>
            <a:r>
              <a:rPr lang="en-US" sz="3200" dirty="0" smtClean="0">
                <a:solidFill>
                  <a:srgbClr val="0000FF"/>
                </a:solidFill>
              </a:rPr>
              <a:t>leave</a:t>
            </a:r>
            <a:r>
              <a:rPr lang="fr-FR" sz="3200" dirty="0" smtClean="0">
                <a:solidFill>
                  <a:srgbClr val="0000FF"/>
                </a:solidFill>
              </a:rPr>
              <a:t> </a:t>
            </a:r>
            <a:r>
              <a:rPr lang="en-US" sz="3200" dirty="0" smtClean="0">
                <a:solidFill>
                  <a:srgbClr val="0000FF"/>
                </a:solidFill>
              </a:rPr>
              <a:t>blanks)</a:t>
            </a:r>
            <a:endParaRPr lang="en-US" dirty="0">
              <a:solidFill>
                <a:srgbClr val="0000FF"/>
              </a:solidFill>
            </a:endParaRPr>
          </a:p>
        </p:txBody>
      </p:sp>
    </p:spTree>
    <p:extLst>
      <p:ext uri="{BB962C8B-B14F-4D97-AF65-F5344CB8AC3E}">
        <p14:creationId xmlns="" xmlns:p14="http://schemas.microsoft.com/office/powerpoint/2010/main" val="16020377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58204" cy="5395931"/>
          </a:xfrm>
        </p:spPr>
        <p:txBody>
          <a:bodyPr>
            <a:noAutofit/>
          </a:bodyPr>
          <a:lstStyle/>
          <a:p>
            <a:pPr marL="0" indent="0" algn="just">
              <a:buNone/>
            </a:pPr>
            <a:r>
              <a:rPr lang="en-US" sz="2000" dirty="0" smtClean="0">
                <a:latin typeface="Arial" pitchFamily="34" charset="0"/>
                <a:cs typeface="Arial" pitchFamily="34" charset="0"/>
              </a:rPr>
              <a:t>The entire macro expansion should be enclosed within parentheses. what would happen if we fail to enclose the macro expansion within parentheses: </a:t>
            </a:r>
          </a:p>
          <a:p>
            <a:pPr algn="just">
              <a:buNone/>
            </a:pPr>
            <a:r>
              <a:rPr lang="en-US" sz="2000" dirty="0" smtClean="0">
                <a:latin typeface="Arial" pitchFamily="34" charset="0"/>
                <a:cs typeface="Arial" pitchFamily="34" charset="0"/>
              </a:rPr>
              <a:t>#define SQUARE(n) n * n </a:t>
            </a:r>
          </a:p>
          <a:p>
            <a:pPr algn="just">
              <a:buNone/>
            </a:pPr>
            <a:r>
              <a:rPr lang="en-US" sz="2000" dirty="0" smtClean="0">
                <a:latin typeface="Arial" pitchFamily="34" charset="0"/>
                <a:cs typeface="Arial" pitchFamily="34" charset="0"/>
              </a:rPr>
              <a:t>main( ) </a:t>
            </a:r>
          </a:p>
          <a:p>
            <a:pPr algn="just">
              <a:buNone/>
            </a:pPr>
            <a:r>
              <a:rPr lang="en-US" sz="2000" dirty="0" smtClean="0">
                <a:latin typeface="Arial" pitchFamily="34" charset="0"/>
                <a:cs typeface="Arial" pitchFamily="34" charset="0"/>
              </a:rPr>
              <a:t>{ </a:t>
            </a:r>
          </a:p>
          <a:p>
            <a:pPr algn="just">
              <a:buNone/>
            </a:pPr>
            <a:r>
              <a:rPr lang="en-US" sz="2000" dirty="0" err="1" smtClean="0">
                <a:latin typeface="Arial" pitchFamily="34" charset="0"/>
                <a:cs typeface="Arial" pitchFamily="34" charset="0"/>
              </a:rPr>
              <a:t>int</a:t>
            </a:r>
            <a:r>
              <a:rPr lang="en-US" sz="2000" dirty="0" smtClean="0">
                <a:latin typeface="Arial" pitchFamily="34" charset="0"/>
                <a:cs typeface="Arial" pitchFamily="34" charset="0"/>
              </a:rPr>
              <a:t> j ; </a:t>
            </a:r>
          </a:p>
          <a:p>
            <a:pPr algn="just">
              <a:buNone/>
            </a:pPr>
            <a:r>
              <a:rPr lang="en-US" sz="2000" dirty="0" smtClean="0">
                <a:latin typeface="Arial" pitchFamily="34" charset="0"/>
                <a:cs typeface="Arial" pitchFamily="34" charset="0"/>
              </a:rPr>
              <a:t>j = 64 / SQUARE ( 4 ) ; </a:t>
            </a:r>
          </a:p>
          <a:p>
            <a:pPr algn="just">
              <a:buNone/>
            </a:pPr>
            <a:r>
              <a:rPr lang="en-US" sz="2000" dirty="0" err="1" smtClean="0">
                <a:latin typeface="Arial" pitchFamily="34" charset="0"/>
                <a:cs typeface="Arial" pitchFamily="34" charset="0"/>
              </a:rPr>
              <a:t>printf</a:t>
            </a:r>
            <a:r>
              <a:rPr lang="en-US" sz="2000" dirty="0" smtClean="0">
                <a:latin typeface="Arial" pitchFamily="34" charset="0"/>
                <a:cs typeface="Arial" pitchFamily="34" charset="0"/>
              </a:rPr>
              <a:t> ( "j = %d", j ) ; </a:t>
            </a:r>
          </a:p>
          <a:p>
            <a:pPr algn="just">
              <a:buNone/>
            </a:pPr>
            <a:r>
              <a:rPr lang="en-US" sz="2000" dirty="0" smtClean="0">
                <a:latin typeface="Arial" pitchFamily="34" charset="0"/>
                <a:cs typeface="Arial" pitchFamily="34" charset="0"/>
              </a:rPr>
              <a:t>} </a:t>
            </a:r>
          </a:p>
          <a:p>
            <a:pPr algn="just">
              <a:buNone/>
            </a:pPr>
            <a:r>
              <a:rPr lang="en-US" sz="2000" dirty="0" smtClean="0">
                <a:latin typeface="Arial" pitchFamily="34" charset="0"/>
                <a:cs typeface="Arial" pitchFamily="34" charset="0"/>
              </a:rPr>
              <a:t>The output of the above program would be: </a:t>
            </a:r>
          </a:p>
          <a:p>
            <a:pPr algn="just">
              <a:buNone/>
            </a:pPr>
            <a:r>
              <a:rPr lang="en-US" sz="2000" dirty="0" smtClean="0">
                <a:latin typeface="Arial" pitchFamily="34" charset="0"/>
                <a:cs typeface="Arial" pitchFamily="34" charset="0"/>
              </a:rPr>
              <a:t>j = 64 </a:t>
            </a:r>
          </a:p>
          <a:p>
            <a:pPr algn="just">
              <a:buNone/>
            </a:pPr>
            <a:r>
              <a:rPr lang="en-US" sz="2000" dirty="0" smtClean="0">
                <a:latin typeface="Arial" pitchFamily="34" charset="0"/>
                <a:cs typeface="Arial" pitchFamily="34" charset="0"/>
              </a:rPr>
              <a:t>Where as, it should be j = 4. What went wrong? </a:t>
            </a:r>
          </a:p>
          <a:p>
            <a:pPr algn="just">
              <a:buNone/>
            </a:pPr>
            <a:r>
              <a:rPr lang="en-US" sz="2000" dirty="0" smtClean="0">
                <a:latin typeface="Arial" pitchFamily="34" charset="0"/>
                <a:cs typeface="Arial" pitchFamily="34" charset="0"/>
              </a:rPr>
              <a:t>The macro was expanded into j = 64 / 4 * 4 ; which resulted 64. </a:t>
            </a:r>
          </a:p>
          <a:p>
            <a:pPr algn="just">
              <a:buNone/>
            </a:pPr>
            <a:endParaRPr lang="en-US" sz="20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21</a:t>
            </a:fld>
            <a:endParaRPr lang="en-US"/>
          </a:p>
        </p:txBody>
      </p:sp>
      <p:sp>
        <p:nvSpPr>
          <p:cNvPr id="8" name="Title 1"/>
          <p:cNvSpPr>
            <a:spLocks noGrp="1"/>
          </p:cNvSpPr>
          <p:nvPr>
            <p:ph type="title"/>
          </p:nvPr>
        </p:nvSpPr>
        <p:spPr>
          <a:xfrm>
            <a:off x="457200" y="274638"/>
            <a:ext cx="8534400" cy="715962"/>
          </a:xfrm>
        </p:spPr>
        <p:txBody>
          <a:bodyPr>
            <a:normAutofit/>
          </a:bodyPr>
          <a:lstStyle/>
          <a:p>
            <a:pPr algn="l"/>
            <a:r>
              <a:rPr lang="fr-FR" sz="3200" dirty="0" smtClean="0">
                <a:solidFill>
                  <a:srgbClr val="0000FF"/>
                </a:solidFill>
              </a:rPr>
              <a:t>Points to </a:t>
            </a:r>
            <a:r>
              <a:rPr lang="en-US" sz="3200" dirty="0" smtClean="0">
                <a:solidFill>
                  <a:srgbClr val="0000FF"/>
                </a:solidFill>
              </a:rPr>
              <a:t>Remember</a:t>
            </a:r>
            <a:r>
              <a:rPr lang="fr-FR" sz="3200" dirty="0" smtClean="0">
                <a:solidFill>
                  <a:srgbClr val="0000FF"/>
                </a:solidFill>
              </a:rPr>
              <a:t>: (2. enclose in </a:t>
            </a:r>
            <a:r>
              <a:rPr lang="en-US" sz="3200" dirty="0" smtClean="0">
                <a:solidFill>
                  <a:srgbClr val="0000FF"/>
                </a:solidFill>
              </a:rPr>
              <a:t>parenthesis)</a:t>
            </a:r>
            <a:endParaRPr lang="en-US" dirty="0">
              <a:solidFill>
                <a:srgbClr val="0000FF"/>
              </a:solidFill>
            </a:endParaRPr>
          </a:p>
        </p:txBody>
      </p:sp>
    </p:spTree>
    <p:extLst>
      <p:ext uri="{BB962C8B-B14F-4D97-AF65-F5344CB8AC3E}">
        <p14:creationId xmlns="" xmlns:p14="http://schemas.microsoft.com/office/powerpoint/2010/main" val="3657713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633434"/>
          </a:xfrm>
        </p:spPr>
        <p:txBody>
          <a:bodyPr>
            <a:normAutofit/>
          </a:bodyPr>
          <a:lstStyle/>
          <a:p>
            <a:pPr algn="l"/>
            <a:r>
              <a:rPr lang="en-US" sz="3200" dirty="0" smtClean="0">
                <a:solidFill>
                  <a:srgbClr val="0000FF"/>
                </a:solidFill>
                <a:latin typeface="Arial" pitchFamily="34" charset="0"/>
                <a:cs typeface="Arial" pitchFamily="34" charset="0"/>
              </a:rPr>
              <a:t>Macros versus Functions </a:t>
            </a:r>
            <a:endParaRPr lang="en-US" sz="3200" dirty="0">
              <a:solidFill>
                <a:srgbClr val="0000FF"/>
              </a:solidFill>
              <a:latin typeface="Arial" pitchFamily="34" charset="0"/>
              <a:cs typeface="Arial" pitchFamily="34" charset="0"/>
            </a:endParaRPr>
          </a:p>
        </p:txBody>
      </p:sp>
      <p:sp>
        <p:nvSpPr>
          <p:cNvPr id="3" name="Content Placeholder 2"/>
          <p:cNvSpPr>
            <a:spLocks noGrp="1"/>
          </p:cNvSpPr>
          <p:nvPr>
            <p:ph idx="1"/>
          </p:nvPr>
        </p:nvSpPr>
        <p:spPr>
          <a:xfrm>
            <a:off x="381000" y="1066800"/>
            <a:ext cx="8229600" cy="5105400"/>
          </a:xfrm>
        </p:spPr>
        <p:txBody>
          <a:bodyPr>
            <a:noAutofit/>
          </a:bodyPr>
          <a:lstStyle/>
          <a:p>
            <a:pPr algn="just"/>
            <a:r>
              <a:rPr lang="en-US" sz="2400" dirty="0" smtClean="0">
                <a:latin typeface="Arial" pitchFamily="34" charset="0"/>
                <a:cs typeface="Arial" pitchFamily="34" charset="0"/>
              </a:rPr>
              <a:t>In the previous example a macro was used to calculate the area of the circle. As we know, even a function can be written to calculate the area of the circle. Though macro calls are ‘like’ function calls, they are not really the same things. Then what is the difference between the two? </a:t>
            </a:r>
          </a:p>
          <a:p>
            <a:pPr algn="just"/>
            <a:r>
              <a:rPr lang="en-US" sz="2400" dirty="0" smtClean="0">
                <a:latin typeface="Arial" pitchFamily="34" charset="0"/>
                <a:cs typeface="Arial" pitchFamily="34" charset="0"/>
              </a:rPr>
              <a:t>In a macro call the preprocessor replaces the macro template with its macro expansion, where as in a function call the control is passed to a function along with certain arguments, some calculations are performed in the function and a useful value is returned back from the function. </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22</a:t>
            </a:fld>
            <a:endParaRPr lang="en-US"/>
          </a:p>
        </p:txBody>
      </p:sp>
    </p:spTree>
    <p:extLst>
      <p:ext uri="{BB962C8B-B14F-4D97-AF65-F5344CB8AC3E}">
        <p14:creationId xmlns="" xmlns:p14="http://schemas.microsoft.com/office/powerpoint/2010/main" val="42648390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23</a:t>
            </a:fld>
            <a:endParaRPr lang="en-US"/>
          </a:p>
        </p:txBody>
      </p:sp>
      <p:sp>
        <p:nvSpPr>
          <p:cNvPr id="6" name="Title 1"/>
          <p:cNvSpPr>
            <a:spLocks noGrp="1"/>
          </p:cNvSpPr>
          <p:nvPr>
            <p:ph type="title"/>
          </p:nvPr>
        </p:nvSpPr>
        <p:spPr>
          <a:xfrm>
            <a:off x="311726" y="152400"/>
            <a:ext cx="8229600" cy="633434"/>
          </a:xfrm>
        </p:spPr>
        <p:txBody>
          <a:bodyPr>
            <a:normAutofit/>
          </a:bodyPr>
          <a:lstStyle/>
          <a:p>
            <a:pPr algn="l"/>
            <a:r>
              <a:rPr lang="en-US" sz="3200" dirty="0" smtClean="0">
                <a:solidFill>
                  <a:srgbClr val="0000FF"/>
                </a:solidFill>
                <a:latin typeface="Arial" pitchFamily="34" charset="0"/>
                <a:cs typeface="Arial" pitchFamily="34" charset="0"/>
              </a:rPr>
              <a:t>Macros versus Functions . . . . </a:t>
            </a:r>
            <a:r>
              <a:rPr lang="en-US" sz="3200" dirty="0" err="1" smtClean="0">
                <a:solidFill>
                  <a:srgbClr val="0000FF"/>
                </a:solidFill>
                <a:latin typeface="Arial" pitchFamily="34" charset="0"/>
                <a:cs typeface="Arial" pitchFamily="34" charset="0"/>
              </a:rPr>
              <a:t>contd</a:t>
            </a:r>
            <a:endParaRPr lang="en-US" sz="3200" dirty="0">
              <a:solidFill>
                <a:srgbClr val="0000FF"/>
              </a:solidFill>
              <a:latin typeface="Arial" pitchFamily="34" charset="0"/>
              <a:cs typeface="Arial" pitchFamily="34" charset="0"/>
            </a:endParaRPr>
          </a:p>
        </p:txBody>
      </p:sp>
      <p:sp>
        <p:nvSpPr>
          <p:cNvPr id="8" name="TextBox 7"/>
          <p:cNvSpPr txBox="1"/>
          <p:nvPr/>
        </p:nvSpPr>
        <p:spPr>
          <a:xfrm rot="10800000" flipH="1" flipV="1">
            <a:off x="4696691" y="825316"/>
            <a:ext cx="4191000" cy="4770537"/>
          </a:xfrm>
          <a:prstGeom prst="rect">
            <a:avLst/>
          </a:prstGeom>
          <a:noFill/>
        </p:spPr>
        <p:txBody>
          <a:bodyPr wrap="square" rtlCol="0">
            <a:spAutoFit/>
          </a:bodyPr>
          <a:lstStyle/>
          <a:p>
            <a:pPr algn="just"/>
            <a:r>
              <a:rPr lang="en-US" sz="2400" dirty="0" smtClean="0">
                <a:solidFill>
                  <a:srgbClr val="0000FF"/>
                </a:solidFill>
                <a:latin typeface="Arial" pitchFamily="34" charset="0"/>
                <a:cs typeface="Arial" pitchFamily="34" charset="0"/>
              </a:rPr>
              <a:t>function</a:t>
            </a:r>
            <a:r>
              <a:rPr lang="en-US" sz="2400" dirty="0">
                <a:solidFill>
                  <a:srgbClr val="0000FF"/>
                </a:solidFill>
                <a:latin typeface="Arial" pitchFamily="34" charset="0"/>
                <a:cs typeface="Arial" pitchFamily="34" charset="0"/>
              </a:rPr>
              <a:t>? </a:t>
            </a:r>
            <a:endParaRPr lang="en-US" sz="2000" dirty="0">
              <a:latin typeface="Arial" pitchFamily="34" charset="0"/>
              <a:cs typeface="Arial" pitchFamily="34" charset="0"/>
            </a:endParaRPr>
          </a:p>
          <a:p>
            <a:pPr marL="285750" indent="-285750" algn="just">
              <a:buFont typeface="Arial" pitchFamily="34" charset="0"/>
              <a:buChar char="•"/>
            </a:pPr>
            <a:r>
              <a:rPr lang="en-US" sz="2000" dirty="0" smtClean="0">
                <a:latin typeface="Arial" pitchFamily="34" charset="0"/>
                <a:cs typeface="Arial" pitchFamily="34" charset="0"/>
              </a:rPr>
              <a:t>Functions </a:t>
            </a:r>
            <a:r>
              <a:rPr lang="en-US" sz="2000" dirty="0">
                <a:latin typeface="Arial" pitchFamily="34" charset="0"/>
                <a:cs typeface="Arial" pitchFamily="34" charset="0"/>
              </a:rPr>
              <a:t>make the program smaller and compact. </a:t>
            </a:r>
            <a:endParaRPr lang="en-US" sz="2000" dirty="0" smtClean="0">
              <a:latin typeface="Arial" pitchFamily="34" charset="0"/>
              <a:cs typeface="Arial" pitchFamily="34" charset="0"/>
            </a:endParaRPr>
          </a:p>
          <a:p>
            <a:pPr marL="285750" indent="-285750" algn="just">
              <a:buFont typeface="Arial" pitchFamily="34" charset="0"/>
              <a:buChar char="•"/>
            </a:pPr>
            <a:r>
              <a:rPr lang="en-US" sz="2000" dirty="0" smtClean="0">
                <a:latin typeface="Arial" pitchFamily="34" charset="0"/>
                <a:cs typeface="Arial" pitchFamily="34" charset="0"/>
              </a:rPr>
              <a:t>On </a:t>
            </a:r>
            <a:r>
              <a:rPr lang="en-US" sz="2000" dirty="0">
                <a:latin typeface="Arial" pitchFamily="34" charset="0"/>
                <a:cs typeface="Arial" pitchFamily="34" charset="0"/>
              </a:rPr>
              <a:t>the other hand, if a function is used, then even if it is called from hundred different places in the program, it would take the same amount of space in the program. </a:t>
            </a:r>
            <a:endParaRPr lang="en-US" sz="2000" dirty="0" smtClean="0">
              <a:latin typeface="Arial" pitchFamily="34" charset="0"/>
              <a:cs typeface="Arial" pitchFamily="34" charset="0"/>
            </a:endParaRPr>
          </a:p>
          <a:p>
            <a:pPr marL="285750" indent="-285750" algn="just">
              <a:buFont typeface="Arial" pitchFamily="34" charset="0"/>
              <a:buChar char="•"/>
            </a:pPr>
            <a:r>
              <a:rPr lang="en-US" sz="2000" dirty="0" smtClean="0">
                <a:latin typeface="Arial" pitchFamily="34" charset="0"/>
                <a:cs typeface="Arial" pitchFamily="34" charset="0"/>
              </a:rPr>
              <a:t>Passing </a:t>
            </a:r>
            <a:r>
              <a:rPr lang="en-US" sz="2000" dirty="0">
                <a:latin typeface="Arial" pitchFamily="34" charset="0"/>
                <a:cs typeface="Arial" pitchFamily="34" charset="0"/>
              </a:rPr>
              <a:t>arguments to a function and getting back the returned value does take time and would therefore slow down the program. </a:t>
            </a:r>
          </a:p>
          <a:p>
            <a:pPr algn="just"/>
            <a:endParaRPr lang="en-US" sz="2000" dirty="0">
              <a:latin typeface="Arial" pitchFamily="34" charset="0"/>
              <a:cs typeface="Arial" pitchFamily="34" charset="0"/>
            </a:endParaRPr>
          </a:p>
        </p:txBody>
      </p:sp>
      <p:sp>
        <p:nvSpPr>
          <p:cNvPr id="9" name="TextBox 8"/>
          <p:cNvSpPr txBox="1"/>
          <p:nvPr/>
        </p:nvSpPr>
        <p:spPr>
          <a:xfrm rot="10800000" flipH="1" flipV="1">
            <a:off x="339433" y="825316"/>
            <a:ext cx="3941618" cy="5324535"/>
          </a:xfrm>
          <a:prstGeom prst="rect">
            <a:avLst/>
          </a:prstGeom>
          <a:noFill/>
        </p:spPr>
        <p:txBody>
          <a:bodyPr wrap="square" rtlCol="0">
            <a:spAutoFit/>
          </a:bodyPr>
          <a:lstStyle/>
          <a:p>
            <a:pPr algn="just"/>
            <a:r>
              <a:rPr lang="en-US" sz="2400" dirty="0" smtClean="0">
                <a:solidFill>
                  <a:srgbClr val="0000FF"/>
                </a:solidFill>
                <a:latin typeface="Arial" pitchFamily="34" charset="0"/>
                <a:cs typeface="Arial" pitchFamily="34" charset="0"/>
              </a:rPr>
              <a:t>macros </a:t>
            </a:r>
            <a:r>
              <a:rPr lang="en-US" sz="2400" dirty="0">
                <a:solidFill>
                  <a:srgbClr val="0000FF"/>
                </a:solidFill>
                <a:latin typeface="Arial" pitchFamily="34" charset="0"/>
                <a:cs typeface="Arial" pitchFamily="34" charset="0"/>
              </a:rPr>
              <a:t>with </a:t>
            </a:r>
            <a:r>
              <a:rPr lang="en-US" sz="2400" dirty="0" smtClean="0">
                <a:solidFill>
                  <a:srgbClr val="0000FF"/>
                </a:solidFill>
                <a:latin typeface="Arial" pitchFamily="34" charset="0"/>
                <a:cs typeface="Arial" pitchFamily="34" charset="0"/>
              </a:rPr>
              <a:t>arguments</a:t>
            </a:r>
            <a:endParaRPr lang="en-US" sz="2000" dirty="0" smtClean="0">
              <a:latin typeface="Arial" pitchFamily="34" charset="0"/>
              <a:cs typeface="Arial" pitchFamily="34" charset="0"/>
            </a:endParaRPr>
          </a:p>
          <a:p>
            <a:pPr marL="285750" indent="-285750" algn="just">
              <a:buFont typeface="Arial" pitchFamily="34" charset="0"/>
              <a:buChar char="•"/>
            </a:pPr>
            <a:r>
              <a:rPr lang="en-US" sz="2000" dirty="0" smtClean="0">
                <a:latin typeface="Arial" pitchFamily="34" charset="0"/>
                <a:cs typeface="Arial" pitchFamily="34" charset="0"/>
              </a:rPr>
              <a:t>macros </a:t>
            </a:r>
            <a:r>
              <a:rPr lang="en-US" sz="2000" dirty="0">
                <a:latin typeface="Arial" pitchFamily="34" charset="0"/>
                <a:cs typeface="Arial" pitchFamily="34" charset="0"/>
              </a:rPr>
              <a:t>make the program run faster but increase the program </a:t>
            </a:r>
            <a:r>
              <a:rPr lang="en-US" sz="2000" dirty="0" smtClean="0">
                <a:latin typeface="Arial" pitchFamily="34" charset="0"/>
                <a:cs typeface="Arial" pitchFamily="34" charset="0"/>
              </a:rPr>
              <a:t>size.</a:t>
            </a:r>
          </a:p>
          <a:p>
            <a:pPr marL="285750" indent="-285750" algn="just">
              <a:buFont typeface="Arial" pitchFamily="34" charset="0"/>
              <a:buChar char="•"/>
            </a:pPr>
            <a:r>
              <a:rPr lang="en-US" sz="2000" dirty="0">
                <a:latin typeface="Arial" pitchFamily="34" charset="0"/>
                <a:cs typeface="Arial" pitchFamily="34" charset="0"/>
              </a:rPr>
              <a:t>If we use a macro hundred times in a program, the macro expansion goes into our source code at hundred </a:t>
            </a:r>
            <a:r>
              <a:rPr lang="en-US" sz="2000" dirty="0" smtClean="0">
                <a:latin typeface="Arial" pitchFamily="34" charset="0"/>
                <a:cs typeface="Arial" pitchFamily="34" charset="0"/>
              </a:rPr>
              <a:t>different places</a:t>
            </a:r>
            <a:r>
              <a:rPr lang="en-US" sz="2000" dirty="0">
                <a:latin typeface="Arial" pitchFamily="34" charset="0"/>
                <a:cs typeface="Arial" pitchFamily="34" charset="0"/>
              </a:rPr>
              <a:t>, thus increasing the program size</a:t>
            </a:r>
            <a:r>
              <a:rPr lang="en-US" sz="2000" dirty="0" smtClean="0">
                <a:latin typeface="Arial" pitchFamily="34" charset="0"/>
                <a:cs typeface="Arial" pitchFamily="34" charset="0"/>
              </a:rPr>
              <a:t>.</a:t>
            </a:r>
          </a:p>
          <a:p>
            <a:pPr marL="285750" indent="-285750" algn="just">
              <a:buFont typeface="Arial" pitchFamily="34" charset="0"/>
              <a:buChar char="•"/>
            </a:pPr>
            <a:r>
              <a:rPr lang="en-US" sz="2000" dirty="0" smtClean="0">
                <a:latin typeface="Arial" pitchFamily="34" charset="0"/>
                <a:cs typeface="Arial" pitchFamily="34" charset="0"/>
              </a:rPr>
              <a:t>Passing arguments is nullified  </a:t>
            </a:r>
            <a:r>
              <a:rPr lang="en-US" sz="2000" dirty="0">
                <a:latin typeface="Arial" pitchFamily="34" charset="0"/>
                <a:cs typeface="Arial" pitchFamily="34" charset="0"/>
              </a:rPr>
              <a:t>with macros since they have already been expanded and placed in the source code before compilation. </a:t>
            </a:r>
          </a:p>
          <a:p>
            <a:pPr algn="just"/>
            <a:endParaRPr lang="en-US" dirty="0" smtClean="0"/>
          </a:p>
          <a:p>
            <a:pPr algn="just"/>
            <a:endParaRPr lang="en-US" dirty="0"/>
          </a:p>
        </p:txBody>
      </p:sp>
    </p:spTree>
    <p:extLst>
      <p:ext uri="{BB962C8B-B14F-4D97-AF65-F5344CB8AC3E}">
        <p14:creationId xmlns="" xmlns:p14="http://schemas.microsoft.com/office/powerpoint/2010/main" val="3708742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8229600" cy="4389437"/>
          </a:xfrm>
        </p:spPr>
        <p:txBody>
          <a:bodyPr/>
          <a:lstStyle/>
          <a:p>
            <a:pPr marL="0" indent="0" algn="just">
              <a:buNone/>
            </a:pPr>
            <a:r>
              <a:rPr lang="en-US" sz="2400" dirty="0" smtClean="0">
                <a:solidFill>
                  <a:srgbClr val="0000FF"/>
                </a:solidFill>
                <a:latin typeface="Arial" pitchFamily="34" charset="0"/>
                <a:cs typeface="Arial" pitchFamily="34" charset="0"/>
              </a:rPr>
              <a:t>Moral of the story:</a:t>
            </a:r>
          </a:p>
          <a:p>
            <a:pPr algn="just"/>
            <a:endParaRPr lang="en-US" sz="2000" dirty="0"/>
          </a:p>
          <a:p>
            <a:pPr algn="just"/>
            <a:r>
              <a:rPr lang="en-US" sz="2400" dirty="0" smtClean="0">
                <a:latin typeface="Arial" pitchFamily="34" charset="0"/>
                <a:cs typeface="Arial" pitchFamily="34" charset="0"/>
              </a:rPr>
              <a:t>if the macro is simple like in our examples, it makes nice shorthand and avoids the overheads associated with function calls. </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On the other hand, if we have a fairly large macro and it is used most often, </a:t>
            </a:r>
            <a:r>
              <a:rPr lang="en-US" sz="2400" dirty="0">
                <a:latin typeface="Arial" pitchFamily="34" charset="0"/>
                <a:cs typeface="Arial" pitchFamily="34" charset="0"/>
              </a:rPr>
              <a:t>t</a:t>
            </a:r>
            <a:r>
              <a:rPr lang="en-US" sz="2400" dirty="0" smtClean="0">
                <a:latin typeface="Arial" pitchFamily="34" charset="0"/>
                <a:cs typeface="Arial" pitchFamily="34" charset="0"/>
              </a:rPr>
              <a:t>hen we ought to replace it with a function. </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24</a:t>
            </a:fld>
            <a:endParaRPr lang="en-US"/>
          </a:p>
        </p:txBody>
      </p:sp>
      <p:sp>
        <p:nvSpPr>
          <p:cNvPr id="6" name="Title 1"/>
          <p:cNvSpPr>
            <a:spLocks noGrp="1"/>
          </p:cNvSpPr>
          <p:nvPr>
            <p:ph type="title"/>
          </p:nvPr>
        </p:nvSpPr>
        <p:spPr>
          <a:xfrm>
            <a:off x="311726" y="152400"/>
            <a:ext cx="8229600" cy="633434"/>
          </a:xfrm>
        </p:spPr>
        <p:txBody>
          <a:bodyPr>
            <a:normAutofit/>
          </a:bodyPr>
          <a:lstStyle/>
          <a:p>
            <a:pPr algn="l"/>
            <a:r>
              <a:rPr lang="en-US" sz="3200" dirty="0" smtClean="0">
                <a:solidFill>
                  <a:srgbClr val="0000FF"/>
                </a:solidFill>
                <a:latin typeface="Arial" pitchFamily="34" charset="0"/>
                <a:cs typeface="Arial" pitchFamily="34" charset="0"/>
              </a:rPr>
              <a:t>Macros versus Functions . . . . </a:t>
            </a:r>
            <a:r>
              <a:rPr lang="en-US" sz="3200" dirty="0" err="1" smtClean="0">
                <a:solidFill>
                  <a:srgbClr val="0000FF"/>
                </a:solidFill>
                <a:latin typeface="Arial" pitchFamily="34" charset="0"/>
                <a:cs typeface="Arial" pitchFamily="34" charset="0"/>
              </a:rPr>
              <a:t>contd</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353672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12"/>
            <a:ext cx="8229600" cy="714388"/>
          </a:xfrm>
        </p:spPr>
        <p:txBody>
          <a:bodyPr>
            <a:normAutofit/>
          </a:bodyPr>
          <a:lstStyle/>
          <a:p>
            <a:pPr algn="l"/>
            <a:r>
              <a:rPr lang="en-US" sz="3200" dirty="0" smtClean="0">
                <a:solidFill>
                  <a:srgbClr val="0000FF"/>
                </a:solidFill>
                <a:latin typeface="Arial" pitchFamily="34" charset="0"/>
                <a:cs typeface="Arial" pitchFamily="34" charset="0"/>
              </a:rPr>
              <a:t>Preprocessor Directive: # include  </a:t>
            </a:r>
            <a:endParaRPr lang="en-US" sz="3200" dirty="0">
              <a:solidFill>
                <a:srgbClr val="0000FF"/>
              </a:solidFill>
              <a:latin typeface="Arial" pitchFamily="34" charset="0"/>
              <a:cs typeface="Arial" pitchFamily="34" charset="0"/>
            </a:endParaRPr>
          </a:p>
        </p:txBody>
      </p:sp>
      <p:sp>
        <p:nvSpPr>
          <p:cNvPr id="3" name="Content Placeholder 2"/>
          <p:cNvSpPr>
            <a:spLocks noGrp="1"/>
          </p:cNvSpPr>
          <p:nvPr>
            <p:ph idx="1"/>
          </p:nvPr>
        </p:nvSpPr>
        <p:spPr>
          <a:xfrm>
            <a:off x="381000" y="1219200"/>
            <a:ext cx="8229600" cy="4525963"/>
          </a:xfrm>
        </p:spPr>
        <p:txBody>
          <a:bodyPr>
            <a:normAutofit lnSpcReduction="10000"/>
          </a:bodyPr>
          <a:lstStyle/>
          <a:p>
            <a:pPr marL="0" indent="0" algn="just">
              <a:buNone/>
            </a:pPr>
            <a:r>
              <a:rPr lang="en-US" sz="2400" dirty="0" smtClean="0"/>
              <a:t>The second preprocessor directive is for a file inclusion. </a:t>
            </a:r>
          </a:p>
          <a:p>
            <a:pPr algn="just"/>
            <a:r>
              <a:rPr lang="en-US" sz="2400" dirty="0" smtClean="0"/>
              <a:t>This directive causes one file to be included in another. The preprocessor command for file inclusion is: </a:t>
            </a:r>
          </a:p>
          <a:p>
            <a:pPr marL="0" indent="0" algn="just">
              <a:buNone/>
            </a:pPr>
            <a:r>
              <a:rPr lang="en-US" sz="2400" dirty="0"/>
              <a:t>	</a:t>
            </a:r>
            <a:r>
              <a:rPr lang="en-US" sz="2400" dirty="0" smtClean="0"/>
              <a:t>#include "filename" </a:t>
            </a:r>
          </a:p>
          <a:p>
            <a:pPr marL="0" indent="0" algn="just">
              <a:buNone/>
            </a:pPr>
            <a:endParaRPr lang="en-US" sz="2400" dirty="0" smtClean="0"/>
          </a:p>
          <a:p>
            <a:pPr algn="just"/>
            <a:r>
              <a:rPr lang="en-US" sz="2400" dirty="0" smtClean="0"/>
              <a:t>It causes the entire contents of filename to be inserted into the source code at that point in the program.</a:t>
            </a:r>
          </a:p>
          <a:p>
            <a:pPr marL="0" indent="0" algn="just">
              <a:buNone/>
            </a:pPr>
            <a:endParaRPr lang="en-US" sz="2400" dirty="0" smtClean="0"/>
          </a:p>
          <a:p>
            <a:pPr algn="just"/>
            <a:r>
              <a:rPr lang="en-US" sz="2400" dirty="0" smtClean="0"/>
              <a:t> Of course it presumes that the file to be included exists. When and why this feature is used? </a:t>
            </a:r>
          </a:p>
          <a:p>
            <a:pPr marL="0" indent="0" algn="just">
              <a:buNone/>
            </a:pPr>
            <a:r>
              <a:rPr lang="en-US" sz="2400" dirty="0" smtClean="0"/>
              <a:t>      It can be used in two cases: </a:t>
            </a:r>
            <a:endParaRPr lang="en-US" sz="2400"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25</a:t>
            </a:fld>
            <a:endParaRPr lang="en-US"/>
          </a:p>
        </p:txBody>
      </p:sp>
    </p:spTree>
    <p:extLst>
      <p:ext uri="{BB962C8B-B14F-4D97-AF65-F5344CB8AC3E}">
        <p14:creationId xmlns="" xmlns:p14="http://schemas.microsoft.com/office/powerpoint/2010/main" val="14166731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9"/>
            <a:ext cx="8186766" cy="5324492"/>
          </a:xfrm>
        </p:spPr>
        <p:txBody>
          <a:bodyPr/>
          <a:lstStyle/>
          <a:p>
            <a:pPr algn="just"/>
            <a:r>
              <a:rPr lang="en-US" sz="2400" dirty="0" smtClean="0"/>
              <a:t>If we have a very large program, the code is best divided into several different files, each containing a set of related functions. It is a good programming practice to keep different sections of a large program separate. These files are #included at the beginning of main program file. </a:t>
            </a:r>
          </a:p>
          <a:p>
            <a:pPr marL="0" indent="0" algn="just">
              <a:buNone/>
            </a:pPr>
            <a:endParaRPr lang="en-US" sz="2400" dirty="0" smtClean="0"/>
          </a:p>
          <a:p>
            <a:pPr algn="just"/>
            <a:r>
              <a:rPr lang="en-US" sz="2400" dirty="0" smtClean="0"/>
              <a:t>There are some </a:t>
            </a:r>
            <a:r>
              <a:rPr lang="en-US" sz="2400" b="1" i="1" dirty="0" smtClean="0"/>
              <a:t>functions</a:t>
            </a:r>
            <a:r>
              <a:rPr lang="en-US" sz="2400" dirty="0" smtClean="0"/>
              <a:t> and some </a:t>
            </a:r>
            <a:r>
              <a:rPr lang="en-US" sz="2400" b="1" i="1" dirty="0" smtClean="0"/>
              <a:t>macro definitions </a:t>
            </a:r>
            <a:r>
              <a:rPr lang="en-US" sz="2400" dirty="0" smtClean="0"/>
              <a:t>that we need almost in all programs that we write. These commonly needed functions and macro definitions can be stored in a file, and that file can be </a:t>
            </a:r>
            <a:r>
              <a:rPr lang="en-US" sz="2400" b="1" i="1" dirty="0" smtClean="0"/>
              <a:t>included</a:t>
            </a:r>
            <a:r>
              <a:rPr lang="en-US" sz="2400" dirty="0" smtClean="0"/>
              <a:t> in every program we write, which would add all the statements in this file to our program as if we have typed them in. </a:t>
            </a:r>
          </a:p>
          <a:p>
            <a:pPr algn="just"/>
            <a:endParaRPr lang="en-US" sz="2400" dirty="0" smtClean="0"/>
          </a:p>
          <a:p>
            <a:pPr algn="just"/>
            <a:endParaRPr lang="en-US" sz="2400"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26</a:t>
            </a:fld>
            <a:endParaRPr lang="en-US"/>
          </a:p>
        </p:txBody>
      </p:sp>
      <p:sp>
        <p:nvSpPr>
          <p:cNvPr id="6" name="Title 1"/>
          <p:cNvSpPr>
            <a:spLocks noGrp="1"/>
          </p:cNvSpPr>
          <p:nvPr>
            <p:ph type="title"/>
          </p:nvPr>
        </p:nvSpPr>
        <p:spPr>
          <a:xfrm>
            <a:off x="381000" y="228600"/>
            <a:ext cx="8229600" cy="714388"/>
          </a:xfrm>
        </p:spPr>
        <p:txBody>
          <a:bodyPr>
            <a:normAutofit/>
          </a:bodyPr>
          <a:lstStyle/>
          <a:p>
            <a:pPr algn="l"/>
            <a:r>
              <a:rPr lang="en-US" sz="3200" dirty="0" smtClean="0">
                <a:solidFill>
                  <a:srgbClr val="0000FF"/>
                </a:solidFill>
                <a:latin typeface="Arial" pitchFamily="34" charset="0"/>
                <a:cs typeface="Arial" pitchFamily="34" charset="0"/>
              </a:rPr>
              <a:t># include : When; why; and where to use?</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7553395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58204" cy="5181600"/>
          </a:xfrm>
        </p:spPr>
        <p:txBody>
          <a:bodyPr>
            <a:noAutofit/>
          </a:bodyPr>
          <a:lstStyle/>
          <a:p>
            <a:pPr algn="just"/>
            <a:r>
              <a:rPr lang="en-US" sz="2000" dirty="0" smtClean="0">
                <a:latin typeface="Arial" pitchFamily="34" charset="0"/>
                <a:cs typeface="Arial" pitchFamily="34" charset="0"/>
              </a:rPr>
              <a:t>It is common for the files that are to be included to have a:</a:t>
            </a:r>
          </a:p>
          <a:p>
            <a:pPr marL="0" indent="0" algn="just">
              <a:buNone/>
            </a:pPr>
            <a:r>
              <a:rPr lang="en-US" sz="2000" dirty="0">
                <a:latin typeface="Arial" pitchFamily="34" charset="0"/>
                <a:cs typeface="Arial" pitchFamily="34" charset="0"/>
              </a:rPr>
              <a:t>	</a:t>
            </a:r>
            <a:r>
              <a:rPr lang="en-US" sz="2000" dirty="0" smtClean="0">
                <a:latin typeface="Arial" pitchFamily="34" charset="0"/>
                <a:cs typeface="Arial" pitchFamily="34" charset="0"/>
              </a:rPr>
              <a:t>  </a:t>
            </a:r>
            <a:r>
              <a:rPr lang="en-US" sz="2000" dirty="0" smtClean="0">
                <a:solidFill>
                  <a:srgbClr val="0000FF"/>
                </a:solidFill>
                <a:latin typeface="Arial" pitchFamily="34" charset="0"/>
                <a:cs typeface="Arial" pitchFamily="34" charset="0"/>
              </a:rPr>
              <a:t>.h extension  </a:t>
            </a:r>
            <a:r>
              <a:rPr lang="en-US" sz="2000" dirty="0" smtClean="0">
                <a:latin typeface="Arial" pitchFamily="34" charset="0"/>
                <a:cs typeface="Arial" pitchFamily="34" charset="0"/>
              </a:rPr>
              <a:t>		stands for 	</a:t>
            </a:r>
            <a:r>
              <a:rPr lang="en-US" sz="2000" dirty="0" smtClean="0">
                <a:solidFill>
                  <a:srgbClr val="0000FF"/>
                </a:solidFill>
                <a:latin typeface="Arial" pitchFamily="34" charset="0"/>
                <a:cs typeface="Arial" pitchFamily="34" charset="0"/>
              </a:rPr>
              <a:t>‘header file’, </a:t>
            </a:r>
          </a:p>
          <a:p>
            <a:pPr marL="0" indent="0" algn="just">
              <a:buNone/>
            </a:pPr>
            <a:r>
              <a:rPr lang="en-US" sz="2000" dirty="0" smtClean="0">
                <a:latin typeface="Arial" pitchFamily="34" charset="0"/>
                <a:cs typeface="Arial" pitchFamily="34" charset="0"/>
              </a:rPr>
              <a:t>	possibly because it contains statements which go to </a:t>
            </a:r>
          </a:p>
          <a:p>
            <a:pPr marL="0" indent="0" algn="just">
              <a:buNone/>
            </a:pPr>
            <a:r>
              <a:rPr lang="en-US" sz="2000" dirty="0" smtClean="0">
                <a:latin typeface="Arial" pitchFamily="34" charset="0"/>
                <a:cs typeface="Arial" pitchFamily="34" charset="0"/>
              </a:rPr>
              <a:t>	the head of your program</a:t>
            </a:r>
          </a:p>
          <a:p>
            <a:pPr marL="0" indent="0" algn="just">
              <a:buNone/>
            </a:pPr>
            <a:r>
              <a:rPr lang="en-US" sz="2000" dirty="0" smtClean="0">
                <a:latin typeface="Arial" pitchFamily="34" charset="0"/>
                <a:cs typeface="Arial" pitchFamily="34" charset="0"/>
              </a:rPr>
              <a:t>. </a:t>
            </a:r>
          </a:p>
          <a:p>
            <a:pPr algn="just"/>
            <a:r>
              <a:rPr lang="en-US" sz="2000" dirty="0" smtClean="0">
                <a:latin typeface="Arial" pitchFamily="34" charset="0"/>
                <a:cs typeface="Arial" pitchFamily="34" charset="0"/>
              </a:rPr>
              <a:t>The prototypes of all the library functions are grouped into different categories and then stored in different header files:</a:t>
            </a:r>
          </a:p>
          <a:p>
            <a:pPr algn="just"/>
            <a:endParaRPr lang="en-US" sz="2000" dirty="0">
              <a:latin typeface="Arial" pitchFamily="34" charset="0"/>
              <a:cs typeface="Arial" pitchFamily="34" charset="0"/>
            </a:endParaRPr>
          </a:p>
          <a:p>
            <a:pPr algn="just"/>
            <a:r>
              <a:rPr lang="en-US" sz="2000" dirty="0" smtClean="0">
                <a:latin typeface="Arial" pitchFamily="34" charset="0"/>
                <a:cs typeface="Arial" pitchFamily="34" charset="0"/>
              </a:rPr>
              <a:t>Examples</a:t>
            </a:r>
          </a:p>
          <a:p>
            <a:pPr marL="0" indent="0" algn="just">
              <a:buNone/>
            </a:pPr>
            <a:r>
              <a:rPr lang="en-US" sz="2000" dirty="0" smtClean="0">
                <a:latin typeface="Arial" pitchFamily="34" charset="0"/>
                <a:cs typeface="Arial" pitchFamily="34" charset="0"/>
              </a:rPr>
              <a:t>	prototypes of all mathematics related functions are stored in the 	header file ‘</a:t>
            </a:r>
            <a:r>
              <a:rPr lang="en-US" sz="2000" dirty="0" err="1" smtClean="0">
                <a:solidFill>
                  <a:srgbClr val="0000FF"/>
                </a:solidFill>
                <a:latin typeface="Arial" pitchFamily="34" charset="0"/>
                <a:cs typeface="Arial" pitchFamily="34" charset="0"/>
              </a:rPr>
              <a:t>math.h</a:t>
            </a:r>
            <a:r>
              <a:rPr lang="en-US" sz="2000" dirty="0" smtClean="0">
                <a:latin typeface="Arial" pitchFamily="34" charset="0"/>
                <a:cs typeface="Arial" pitchFamily="34" charset="0"/>
              </a:rPr>
              <a:t>’, </a:t>
            </a:r>
          </a:p>
          <a:p>
            <a:pPr marL="0" indent="0" algn="just">
              <a:buNone/>
            </a:pPr>
            <a:endParaRPr lang="en-US" sz="2000" dirty="0" smtClean="0">
              <a:latin typeface="Arial" pitchFamily="34" charset="0"/>
              <a:cs typeface="Arial" pitchFamily="34" charset="0"/>
            </a:endParaRPr>
          </a:p>
          <a:p>
            <a:pPr marL="0" indent="0" algn="just">
              <a:buNone/>
            </a:pPr>
            <a:r>
              <a:rPr lang="en-US" sz="2000" dirty="0">
                <a:latin typeface="Arial" pitchFamily="34" charset="0"/>
                <a:cs typeface="Arial" pitchFamily="34" charset="0"/>
              </a:rPr>
              <a:t>	</a:t>
            </a:r>
            <a:r>
              <a:rPr lang="en-US" sz="2000" dirty="0" smtClean="0">
                <a:latin typeface="Arial" pitchFamily="34" charset="0"/>
                <a:cs typeface="Arial" pitchFamily="34" charset="0"/>
              </a:rPr>
              <a:t>prototypes of console input/output functions are 	stored in the 	header file ‘</a:t>
            </a:r>
            <a:r>
              <a:rPr lang="en-US" sz="2000" dirty="0" err="1" smtClean="0">
                <a:solidFill>
                  <a:srgbClr val="0000FF"/>
                </a:solidFill>
                <a:latin typeface="Arial" pitchFamily="34" charset="0"/>
                <a:cs typeface="Arial" pitchFamily="34" charset="0"/>
              </a:rPr>
              <a:t>conio.h</a:t>
            </a:r>
            <a:r>
              <a:rPr lang="en-US" sz="2000" dirty="0" smtClean="0">
                <a:latin typeface="Arial" pitchFamily="34" charset="0"/>
                <a:cs typeface="Arial" pitchFamily="34" charset="0"/>
              </a:rPr>
              <a:t>’, and so on. </a:t>
            </a:r>
          </a:p>
          <a:p>
            <a:pPr marL="0" indent="0" algn="just">
              <a:buNone/>
            </a:pPr>
            <a:endParaRPr lang="en-US" sz="20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27</a:t>
            </a:fld>
            <a:endParaRPr lang="en-US"/>
          </a:p>
        </p:txBody>
      </p:sp>
      <p:sp>
        <p:nvSpPr>
          <p:cNvPr id="6" name="Title 1"/>
          <p:cNvSpPr>
            <a:spLocks noGrp="1"/>
          </p:cNvSpPr>
          <p:nvPr>
            <p:ph type="title"/>
          </p:nvPr>
        </p:nvSpPr>
        <p:spPr>
          <a:xfrm>
            <a:off x="381000" y="228600"/>
            <a:ext cx="8229600" cy="457200"/>
          </a:xfrm>
        </p:spPr>
        <p:txBody>
          <a:bodyPr>
            <a:normAutofit fontScale="90000"/>
          </a:bodyPr>
          <a:lstStyle/>
          <a:p>
            <a:pPr algn="l"/>
            <a:r>
              <a:rPr lang="en-US" sz="3200" dirty="0" smtClean="0">
                <a:solidFill>
                  <a:srgbClr val="0000FF"/>
                </a:solidFill>
                <a:latin typeface="Arial" pitchFamily="34" charset="0"/>
                <a:cs typeface="Arial" pitchFamily="34" charset="0"/>
              </a:rPr>
              <a:t># include </a:t>
            </a:r>
            <a:r>
              <a:rPr lang="en-US" sz="3200" dirty="0">
                <a:solidFill>
                  <a:srgbClr val="0000FF"/>
                </a:solidFill>
                <a:latin typeface="Arial" pitchFamily="34" charset="0"/>
                <a:cs typeface="Arial" pitchFamily="34" charset="0"/>
              </a:rPr>
              <a:t> </a:t>
            </a:r>
            <a:r>
              <a:rPr lang="en-US" sz="3200" dirty="0" smtClean="0">
                <a:solidFill>
                  <a:srgbClr val="0000FF"/>
                </a:solidFill>
                <a:latin typeface="Arial" pitchFamily="34" charset="0"/>
                <a:cs typeface="Arial" pitchFamily="34" charset="0"/>
              </a:rPr>
              <a:t>( Header File   .h extension) </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423971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58204" cy="5410200"/>
          </a:xfrm>
        </p:spPr>
        <p:txBody>
          <a:bodyPr>
            <a:noAutofit/>
          </a:bodyPr>
          <a:lstStyle/>
          <a:p>
            <a:pPr algn="just"/>
            <a:r>
              <a:rPr lang="en-US" sz="2400" dirty="0" smtClean="0">
                <a:latin typeface="Arial" pitchFamily="34" charset="0"/>
                <a:cs typeface="Arial" pitchFamily="34" charset="0"/>
              </a:rPr>
              <a:t>Actually there exist two ways to write #include statement. These are: </a:t>
            </a:r>
          </a:p>
          <a:p>
            <a:pPr marL="857250" lvl="1" indent="-457200" algn="just">
              <a:buFont typeface="+mj-lt"/>
              <a:buAutoNum type="arabicPeriod"/>
            </a:pPr>
            <a:r>
              <a:rPr lang="en-US" sz="2400" dirty="0" smtClean="0">
                <a:latin typeface="Arial" pitchFamily="34" charset="0"/>
                <a:cs typeface="Arial" pitchFamily="34" charset="0"/>
              </a:rPr>
              <a:t>#include "filename" </a:t>
            </a:r>
          </a:p>
          <a:p>
            <a:pPr marL="857250" lvl="1" indent="-457200" algn="just">
              <a:buFont typeface="+mj-lt"/>
              <a:buAutoNum type="arabicPeriod"/>
            </a:pPr>
            <a:r>
              <a:rPr lang="en-US" sz="2400" dirty="0" smtClean="0">
                <a:latin typeface="Arial" pitchFamily="34" charset="0"/>
                <a:cs typeface="Arial" pitchFamily="34" charset="0"/>
              </a:rPr>
              <a:t>#include &lt;filename&gt; </a:t>
            </a:r>
          </a:p>
          <a:p>
            <a:pPr algn="just"/>
            <a:r>
              <a:rPr lang="en-US" sz="2400" dirty="0" smtClean="0">
                <a:latin typeface="Arial" pitchFamily="34" charset="0"/>
                <a:cs typeface="Arial" pitchFamily="34" charset="0"/>
              </a:rPr>
              <a:t>#include “</a:t>
            </a:r>
            <a:r>
              <a:rPr lang="en-US" sz="2400" dirty="0" err="1" smtClean="0">
                <a:latin typeface="Arial" pitchFamily="34" charset="0"/>
                <a:cs typeface="Arial" pitchFamily="34" charset="0"/>
              </a:rPr>
              <a:t>goto.c</a:t>
            </a:r>
            <a:r>
              <a:rPr lang="en-US" sz="2400" dirty="0" smtClean="0">
                <a:latin typeface="Arial" pitchFamily="34" charset="0"/>
                <a:cs typeface="Arial" pitchFamily="34" charset="0"/>
              </a:rPr>
              <a:t>” command would look for the file </a:t>
            </a:r>
            <a:r>
              <a:rPr lang="en-US" sz="2400" dirty="0" err="1" smtClean="0">
                <a:latin typeface="Arial" pitchFamily="34" charset="0"/>
                <a:cs typeface="Arial" pitchFamily="34" charset="0"/>
              </a:rPr>
              <a:t>goto.c</a:t>
            </a:r>
            <a:r>
              <a:rPr lang="en-US" sz="2400" dirty="0" smtClean="0">
                <a:latin typeface="Arial" pitchFamily="34" charset="0"/>
                <a:cs typeface="Arial" pitchFamily="34" charset="0"/>
              </a:rPr>
              <a:t> in the current directory as well as the specified list of directories as mentioned in the include search path that might have been set up. </a:t>
            </a:r>
          </a:p>
          <a:p>
            <a:pPr marL="0" indent="0" algn="just">
              <a:buNone/>
            </a:pPr>
            <a:r>
              <a:rPr lang="en-US" sz="2400" dirty="0" smtClean="0">
                <a:latin typeface="Arial" pitchFamily="34" charset="0"/>
                <a:cs typeface="Arial" pitchFamily="34" charset="0"/>
              </a:rPr>
              <a:t> </a:t>
            </a:r>
          </a:p>
          <a:p>
            <a:pPr algn="just"/>
            <a:r>
              <a:rPr lang="en-US" sz="2400" dirty="0" smtClean="0">
                <a:latin typeface="Arial" pitchFamily="34" charset="0"/>
                <a:cs typeface="Arial" pitchFamily="34" charset="0"/>
              </a:rPr>
              <a:t>Whereas #include &lt;</a:t>
            </a:r>
            <a:r>
              <a:rPr lang="en-US" sz="2400" dirty="0" err="1" smtClean="0">
                <a:latin typeface="Arial" pitchFamily="34" charset="0"/>
                <a:cs typeface="Arial" pitchFamily="34" charset="0"/>
              </a:rPr>
              <a:t>goto.c</a:t>
            </a:r>
            <a:r>
              <a:rPr lang="en-US" sz="2400" dirty="0" smtClean="0">
                <a:latin typeface="Arial" pitchFamily="34" charset="0"/>
                <a:cs typeface="Arial" pitchFamily="34" charset="0"/>
              </a:rPr>
              <a:t>&gt; command would look for the file </a:t>
            </a:r>
            <a:r>
              <a:rPr lang="en-US" sz="2400" dirty="0" err="1" smtClean="0">
                <a:latin typeface="Arial" pitchFamily="34" charset="0"/>
                <a:cs typeface="Arial" pitchFamily="34" charset="0"/>
              </a:rPr>
              <a:t>goto.c</a:t>
            </a:r>
            <a:r>
              <a:rPr lang="en-US" sz="2400" dirty="0" smtClean="0">
                <a:latin typeface="Arial" pitchFamily="34" charset="0"/>
                <a:cs typeface="Arial" pitchFamily="34" charset="0"/>
              </a:rPr>
              <a:t> in the specified list of directories only. </a:t>
            </a:r>
          </a:p>
          <a:p>
            <a:pPr marL="0" indent="0" algn="just">
              <a:buNone/>
            </a:pPr>
            <a:endParaRPr lang="en-US" sz="2400" dirty="0" smtClean="0">
              <a:latin typeface="Arial" pitchFamily="34" charset="0"/>
              <a:cs typeface="Arial" pitchFamily="34" charset="0"/>
            </a:endParaRPr>
          </a:p>
          <a:p>
            <a:pPr algn="just"/>
            <a:r>
              <a:rPr lang="en-US" sz="2400" dirty="0" smtClean="0">
                <a:solidFill>
                  <a:srgbClr val="FF0000"/>
                </a:solidFill>
                <a:latin typeface="Arial" pitchFamily="34" charset="0"/>
                <a:cs typeface="Arial" pitchFamily="34" charset="0"/>
              </a:rPr>
              <a:t>To setup the path</a:t>
            </a:r>
            <a:r>
              <a:rPr lang="en-US" sz="2400" dirty="0">
                <a:solidFill>
                  <a:srgbClr val="FF0000"/>
                </a:solidFill>
                <a:latin typeface="Arial" pitchFamily="34" charset="0"/>
                <a:cs typeface="Arial" pitchFamily="34" charset="0"/>
              </a:rPr>
              <a:t>:  will be </a:t>
            </a:r>
            <a:r>
              <a:rPr lang="en-US" sz="2400" dirty="0" smtClean="0">
                <a:solidFill>
                  <a:srgbClr val="FF0000"/>
                </a:solidFill>
                <a:latin typeface="Arial" pitchFamily="34" charset="0"/>
                <a:cs typeface="Arial" pitchFamily="34" charset="0"/>
              </a:rPr>
              <a:t>demonstration practically</a:t>
            </a:r>
            <a:endParaRPr lang="en-US" sz="2400" dirty="0">
              <a:solidFill>
                <a:srgbClr val="FF0000"/>
              </a:solidFill>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28</a:t>
            </a:fld>
            <a:endParaRPr lang="en-US"/>
          </a:p>
        </p:txBody>
      </p:sp>
      <p:sp>
        <p:nvSpPr>
          <p:cNvPr id="6" name="Title 1"/>
          <p:cNvSpPr>
            <a:spLocks noGrp="1"/>
          </p:cNvSpPr>
          <p:nvPr>
            <p:ph type="title"/>
          </p:nvPr>
        </p:nvSpPr>
        <p:spPr>
          <a:xfrm>
            <a:off x="381000" y="228600"/>
            <a:ext cx="8229600" cy="457200"/>
          </a:xfrm>
        </p:spPr>
        <p:txBody>
          <a:bodyPr>
            <a:normAutofit fontScale="90000"/>
          </a:bodyPr>
          <a:lstStyle/>
          <a:p>
            <a:pPr algn="l"/>
            <a:r>
              <a:rPr lang="en-US" sz="3200" dirty="0" smtClean="0">
                <a:solidFill>
                  <a:srgbClr val="0000FF"/>
                </a:solidFill>
                <a:latin typeface="Arial" pitchFamily="34" charset="0"/>
                <a:cs typeface="Arial" pitchFamily="34" charset="0"/>
              </a:rPr>
              <a:t># include :  (How can we include files?)</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9181881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38196"/>
          </a:xfrm>
        </p:spPr>
        <p:txBody>
          <a:bodyPr>
            <a:normAutofit/>
          </a:bodyPr>
          <a:lstStyle/>
          <a:p>
            <a:pPr algn="l"/>
            <a:r>
              <a:rPr lang="en-US" sz="3200" dirty="0" smtClean="0">
                <a:solidFill>
                  <a:srgbClr val="0000FF"/>
                </a:solidFill>
                <a:latin typeface="Arial" pitchFamily="34" charset="0"/>
                <a:cs typeface="Arial" pitchFamily="34" charset="0"/>
              </a:rPr>
              <a:t>Conditional Compilation with #</a:t>
            </a:r>
            <a:r>
              <a:rPr lang="en-US" sz="3200" dirty="0" err="1" smtClean="0">
                <a:solidFill>
                  <a:srgbClr val="0000FF"/>
                </a:solidFill>
                <a:latin typeface="Arial" pitchFamily="34" charset="0"/>
                <a:cs typeface="Arial" pitchFamily="34" charset="0"/>
              </a:rPr>
              <a:t>ifdef</a:t>
            </a:r>
            <a:r>
              <a:rPr lang="en-US" sz="3200" dirty="0" smtClean="0">
                <a:solidFill>
                  <a:srgbClr val="0000FF"/>
                </a:solidFill>
                <a:latin typeface="Arial" pitchFamily="34" charset="0"/>
                <a:cs typeface="Arial" pitchFamily="34" charset="0"/>
              </a:rPr>
              <a:t>,  #</a:t>
            </a:r>
            <a:r>
              <a:rPr lang="en-US" sz="3200" dirty="0" err="1" smtClean="0">
                <a:solidFill>
                  <a:srgbClr val="0000FF"/>
                </a:solidFill>
                <a:latin typeface="Arial" pitchFamily="34" charset="0"/>
                <a:cs typeface="Arial" pitchFamily="34" charset="0"/>
              </a:rPr>
              <a:t>endif</a:t>
            </a:r>
            <a:endParaRPr lang="en-US" sz="3200" dirty="0">
              <a:solidFill>
                <a:srgbClr val="0000FF"/>
              </a:solidFill>
              <a:latin typeface="Arial" pitchFamily="34" charset="0"/>
              <a:cs typeface="Arial" pitchFamily="34" charset="0"/>
            </a:endParaRPr>
          </a:p>
        </p:txBody>
      </p:sp>
      <p:sp>
        <p:nvSpPr>
          <p:cNvPr id="3" name="Content Placeholder 2"/>
          <p:cNvSpPr>
            <a:spLocks noGrp="1"/>
          </p:cNvSpPr>
          <p:nvPr>
            <p:ph idx="1"/>
          </p:nvPr>
        </p:nvSpPr>
        <p:spPr>
          <a:xfrm>
            <a:off x="381000" y="990600"/>
            <a:ext cx="8229600" cy="4953000"/>
          </a:xfrm>
        </p:spPr>
        <p:txBody>
          <a:bodyPr/>
          <a:lstStyle/>
          <a:p>
            <a:r>
              <a:rPr lang="en-US" sz="2000" dirty="0" smtClean="0">
                <a:latin typeface="Arial" pitchFamily="34" charset="0"/>
                <a:cs typeface="Arial" pitchFamily="34" charset="0"/>
              </a:rPr>
              <a:t>If required we can direct the compile </a:t>
            </a:r>
            <a:r>
              <a:rPr lang="en-US" sz="2000" dirty="0" err="1" smtClean="0">
                <a:latin typeface="Arial" pitchFamily="34" charset="0"/>
                <a:cs typeface="Arial" pitchFamily="34" charset="0"/>
              </a:rPr>
              <a:t>rto</a:t>
            </a:r>
            <a:r>
              <a:rPr lang="en-US" sz="2000" dirty="0" smtClean="0">
                <a:latin typeface="Arial" pitchFamily="34" charset="0"/>
                <a:cs typeface="Arial" pitchFamily="34" charset="0"/>
              </a:rPr>
              <a:t> skip over part of a source code by inserting the preprocessing commands:</a:t>
            </a:r>
          </a:p>
          <a:p>
            <a:pPr marL="0" indent="0">
              <a:buNone/>
            </a:pPr>
            <a:r>
              <a:rPr lang="en-US" sz="2000" dirty="0" smtClean="0">
                <a:latin typeface="Arial" pitchFamily="34" charset="0"/>
                <a:cs typeface="Arial" pitchFamily="34" charset="0"/>
              </a:rPr>
              <a:t> </a:t>
            </a:r>
          </a:p>
          <a:p>
            <a:pPr marL="0" indent="0">
              <a:buNone/>
            </a:pPr>
            <a:r>
              <a:rPr lang="en-US" sz="2000" dirty="0">
                <a:latin typeface="Arial" pitchFamily="34" charset="0"/>
                <a:cs typeface="Arial" pitchFamily="34" charset="0"/>
              </a:rPr>
              <a:t>	</a:t>
            </a:r>
            <a:r>
              <a:rPr lang="en-US" sz="2400" dirty="0" smtClean="0">
                <a:solidFill>
                  <a:srgbClr val="0000FF"/>
                </a:solidFill>
                <a:latin typeface="Arial" pitchFamily="34" charset="0"/>
                <a:cs typeface="Arial" pitchFamily="34" charset="0"/>
              </a:rPr>
              <a:t>#</a:t>
            </a:r>
            <a:r>
              <a:rPr lang="en-US" sz="2400" dirty="0" err="1" smtClean="0">
                <a:solidFill>
                  <a:srgbClr val="0000FF"/>
                </a:solidFill>
                <a:latin typeface="Arial" pitchFamily="34" charset="0"/>
                <a:cs typeface="Arial" pitchFamily="34" charset="0"/>
              </a:rPr>
              <a:t>ifdef</a:t>
            </a:r>
            <a:r>
              <a:rPr lang="en-US" sz="2400" dirty="0" smtClean="0">
                <a:solidFill>
                  <a:srgbClr val="0000FF"/>
                </a:solidFill>
                <a:latin typeface="Arial" pitchFamily="34" charset="0"/>
                <a:cs typeface="Arial" pitchFamily="34" charset="0"/>
              </a:rPr>
              <a:t>  </a:t>
            </a:r>
            <a:r>
              <a:rPr lang="en-US" sz="2000" dirty="0" smtClean="0">
                <a:latin typeface="Arial" pitchFamily="34" charset="0"/>
                <a:cs typeface="Arial" pitchFamily="34" charset="0"/>
              </a:rPr>
              <a:t>and  </a:t>
            </a:r>
            <a:r>
              <a:rPr lang="en-US" sz="2400" dirty="0" smtClean="0">
                <a:solidFill>
                  <a:srgbClr val="0000FF"/>
                </a:solidFill>
                <a:latin typeface="Arial" pitchFamily="34" charset="0"/>
                <a:cs typeface="Arial" pitchFamily="34" charset="0"/>
              </a:rPr>
              <a:t>#</a:t>
            </a:r>
            <a:r>
              <a:rPr lang="en-US" sz="2400" dirty="0" err="1" smtClean="0">
                <a:solidFill>
                  <a:srgbClr val="0000FF"/>
                </a:solidFill>
                <a:latin typeface="Arial" pitchFamily="34" charset="0"/>
                <a:cs typeface="Arial" pitchFamily="34" charset="0"/>
              </a:rPr>
              <a:t>endif</a:t>
            </a:r>
            <a:r>
              <a:rPr lang="en-US" sz="2000" dirty="0" smtClean="0">
                <a:latin typeface="Arial" pitchFamily="34" charset="0"/>
                <a:cs typeface="Arial" pitchFamily="34" charset="0"/>
              </a:rPr>
              <a:t>, which have the general form: </a:t>
            </a:r>
          </a:p>
          <a:p>
            <a:pPr marL="800100" lvl="2" indent="0">
              <a:buNone/>
            </a:pPr>
            <a:r>
              <a:rPr lang="en-US" sz="2000" dirty="0" smtClean="0">
                <a:latin typeface="Arial" pitchFamily="34" charset="0"/>
                <a:cs typeface="Arial" pitchFamily="34" charset="0"/>
              </a:rPr>
              <a:t>Example</a:t>
            </a:r>
          </a:p>
          <a:p>
            <a:pPr marL="800100" lvl="2" indent="0">
              <a:buNone/>
            </a:pPr>
            <a:r>
              <a:rPr lang="en-US" sz="2000" dirty="0" smtClean="0">
                <a:latin typeface="Arial" pitchFamily="34" charset="0"/>
                <a:cs typeface="Arial" pitchFamily="34" charset="0"/>
              </a:rPr>
              <a:t>#</a:t>
            </a:r>
            <a:r>
              <a:rPr lang="en-US" sz="2000" dirty="0" err="1" smtClean="0">
                <a:latin typeface="Arial" pitchFamily="34" charset="0"/>
                <a:cs typeface="Arial" pitchFamily="34" charset="0"/>
              </a:rPr>
              <a:t>ifdef</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macroname</a:t>
            </a:r>
            <a:r>
              <a:rPr lang="en-US" sz="2000" dirty="0" smtClean="0">
                <a:latin typeface="Arial" pitchFamily="34" charset="0"/>
                <a:cs typeface="Arial" pitchFamily="34" charset="0"/>
              </a:rPr>
              <a:t> </a:t>
            </a:r>
          </a:p>
          <a:p>
            <a:pPr marL="800100" lvl="2" indent="0">
              <a:buNone/>
            </a:pPr>
            <a:r>
              <a:rPr lang="en-US" sz="2000" dirty="0" smtClean="0">
                <a:latin typeface="Arial" pitchFamily="34" charset="0"/>
                <a:cs typeface="Arial" pitchFamily="34" charset="0"/>
              </a:rPr>
              <a:t>statement 1 ; </a:t>
            </a:r>
          </a:p>
          <a:p>
            <a:pPr marL="800100" lvl="2" indent="0">
              <a:buNone/>
            </a:pPr>
            <a:r>
              <a:rPr lang="en-US" sz="2000" dirty="0" smtClean="0">
                <a:latin typeface="Arial" pitchFamily="34" charset="0"/>
                <a:cs typeface="Arial" pitchFamily="34" charset="0"/>
              </a:rPr>
              <a:t>statement 2 ; </a:t>
            </a:r>
          </a:p>
          <a:p>
            <a:pPr marL="800100" lvl="2" indent="0">
              <a:buNone/>
            </a:pPr>
            <a:r>
              <a:rPr lang="en-US" sz="2000" dirty="0" smtClean="0">
                <a:latin typeface="Arial" pitchFamily="34" charset="0"/>
                <a:cs typeface="Arial" pitchFamily="34" charset="0"/>
              </a:rPr>
              <a:t>statement 3 ; </a:t>
            </a:r>
          </a:p>
          <a:p>
            <a:pPr marL="800100" lvl="2" indent="0">
              <a:buNone/>
            </a:pP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endif</a:t>
            </a:r>
            <a:r>
              <a:rPr lang="en-US" sz="2000" dirty="0" smtClean="0">
                <a:latin typeface="Arial" pitchFamily="34" charset="0"/>
                <a:cs typeface="Arial" pitchFamily="34" charset="0"/>
              </a:rPr>
              <a:t> </a:t>
            </a:r>
          </a:p>
          <a:p>
            <a:pPr marL="0" indent="0">
              <a:buNone/>
            </a:pPr>
            <a:endParaRPr lang="en-US" sz="2000" dirty="0" smtClean="0">
              <a:latin typeface="Arial" pitchFamily="34" charset="0"/>
              <a:cs typeface="Arial" pitchFamily="34" charset="0"/>
            </a:endParaRPr>
          </a:p>
          <a:p>
            <a:pPr marL="0" indent="0">
              <a:buNone/>
            </a:pPr>
            <a:r>
              <a:rPr lang="en-US" sz="2000" dirty="0" smtClean="0">
                <a:latin typeface="Arial" pitchFamily="34" charset="0"/>
                <a:cs typeface="Arial" pitchFamily="34" charset="0"/>
              </a:rPr>
              <a:t>If </a:t>
            </a:r>
            <a:r>
              <a:rPr lang="en-US" sz="2000" dirty="0" err="1" smtClean="0">
                <a:latin typeface="Arial" pitchFamily="34" charset="0"/>
                <a:cs typeface="Arial" pitchFamily="34" charset="0"/>
              </a:rPr>
              <a:t>macroname</a:t>
            </a:r>
            <a:r>
              <a:rPr lang="en-US" sz="2000" dirty="0" smtClean="0">
                <a:latin typeface="Arial" pitchFamily="34" charset="0"/>
                <a:cs typeface="Arial" pitchFamily="34" charset="0"/>
              </a:rPr>
              <a:t> has been #defined, the block of code will be processed as usual; otherwise not. </a:t>
            </a:r>
          </a:p>
          <a:p>
            <a:pPr marL="0" indent="0">
              <a:buNone/>
            </a:pPr>
            <a:endParaRPr lang="en-US" sz="20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29</a:t>
            </a:fld>
            <a:endParaRPr lang="en-US"/>
          </a:p>
        </p:txBody>
      </p:sp>
    </p:spTree>
    <p:extLst>
      <p:ext uri="{BB962C8B-B14F-4D97-AF65-F5344CB8AC3E}">
        <p14:creationId xmlns="" xmlns:p14="http://schemas.microsoft.com/office/powerpoint/2010/main" val="3499428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389437"/>
          </a:xfrm>
        </p:spPr>
        <p:txBody>
          <a:bodyPr>
            <a:normAutofit/>
          </a:bodyPr>
          <a:lstStyle/>
          <a:p>
            <a:pPr algn="just"/>
            <a:r>
              <a:rPr lang="en-US" sz="2400" smtClean="0">
                <a:latin typeface="Arial" pitchFamily="34" charset="0"/>
                <a:cs typeface="Arial" pitchFamily="34" charset="0"/>
              </a:rPr>
              <a:t>A program that processes the source code before passing it to the compiler.</a:t>
            </a:r>
          </a:p>
          <a:p>
            <a:pPr marL="0" indent="0" algn="just">
              <a:buNone/>
            </a:pPr>
            <a:endParaRPr lang="en-US" sz="2400" smtClean="0">
              <a:latin typeface="Arial" pitchFamily="34" charset="0"/>
              <a:cs typeface="Arial" pitchFamily="34" charset="0"/>
            </a:endParaRPr>
          </a:p>
          <a:p>
            <a:pPr algn="just"/>
            <a:r>
              <a:rPr lang="en-US" sz="2400" smtClean="0">
                <a:latin typeface="Arial" pitchFamily="34" charset="0"/>
                <a:cs typeface="Arial" pitchFamily="34" charset="0"/>
              </a:rPr>
              <a:t> Preprocessor commands (known as directives) can be considered a language within C language. </a:t>
            </a:r>
          </a:p>
          <a:p>
            <a:pPr marL="0" indent="0" algn="just">
              <a:buNone/>
            </a:pPr>
            <a:endParaRPr lang="en-US" sz="2400" smtClean="0">
              <a:latin typeface="Arial" pitchFamily="34" charset="0"/>
              <a:cs typeface="Arial" pitchFamily="34" charset="0"/>
            </a:endParaRPr>
          </a:p>
          <a:p>
            <a:pPr algn="just"/>
            <a:r>
              <a:rPr lang="en-US" sz="2400" smtClean="0">
                <a:latin typeface="Arial" pitchFamily="34" charset="0"/>
                <a:cs typeface="Arial" pitchFamily="34" charset="0"/>
              </a:rPr>
              <a:t>We can write C programs even without knowing anything about the preprocessor or its facilities. </a:t>
            </a:r>
            <a:endParaRPr lang="en-US" sz="240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a:t>
            </a:fld>
            <a:endParaRPr lang="en-US"/>
          </a:p>
        </p:txBody>
      </p:sp>
      <p:sp>
        <p:nvSpPr>
          <p:cNvPr id="2" name="Rectangle 1"/>
          <p:cNvSpPr/>
          <p:nvPr/>
        </p:nvSpPr>
        <p:spPr>
          <a:xfrm>
            <a:off x="457200" y="400339"/>
            <a:ext cx="4535216" cy="584775"/>
          </a:xfrm>
          <a:prstGeom prst="rect">
            <a:avLst/>
          </a:prstGeom>
        </p:spPr>
        <p:txBody>
          <a:bodyPr wrap="none">
            <a:spAutoFit/>
          </a:bodyPr>
          <a:lstStyle/>
          <a:p>
            <a:r>
              <a:rPr lang="en-US" sz="3200">
                <a:solidFill>
                  <a:srgbClr val="0000FF"/>
                </a:solidFill>
                <a:latin typeface="Arial" pitchFamily="34" charset="0"/>
                <a:cs typeface="Arial" pitchFamily="34" charset="0"/>
              </a:rPr>
              <a:t>Preprocessor Directives</a:t>
            </a:r>
            <a:endParaRPr lang="en-US" sz="3200"/>
          </a:p>
        </p:txBody>
      </p:sp>
    </p:spTree>
    <p:extLst>
      <p:ext uri="{BB962C8B-B14F-4D97-AF65-F5344CB8AC3E}">
        <p14:creationId xmlns="" xmlns:p14="http://schemas.microsoft.com/office/powerpoint/2010/main" val="23123403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10600" cy="5486400"/>
          </a:xfrm>
        </p:spPr>
        <p:txBody>
          <a:bodyPr>
            <a:normAutofit/>
          </a:bodyPr>
          <a:lstStyle/>
          <a:p>
            <a:pPr marL="0" indent="0" algn="just">
              <a:buNone/>
            </a:pPr>
            <a:r>
              <a:rPr lang="en-US" sz="2000" dirty="0">
                <a:latin typeface="Arial" pitchFamily="34" charset="0"/>
                <a:cs typeface="Arial" pitchFamily="34" charset="0"/>
              </a:rPr>
              <a:t>When would you like to compile only a part of your program</a:t>
            </a:r>
            <a:r>
              <a:rPr lang="en-US" sz="2000" dirty="0" smtClean="0">
                <a:latin typeface="Arial" pitchFamily="34" charset="0"/>
                <a:cs typeface="Arial" pitchFamily="34" charset="0"/>
              </a:rPr>
              <a:t>? Three cases: </a:t>
            </a:r>
          </a:p>
          <a:p>
            <a:pPr marL="0" indent="0" algn="just">
              <a:buNone/>
            </a:pPr>
            <a:r>
              <a:rPr lang="en-US" sz="2400" b="1" i="1" dirty="0" smtClean="0">
                <a:solidFill>
                  <a:srgbClr val="0000FF"/>
                </a:solidFill>
                <a:latin typeface="Arial" pitchFamily="34" charset="0"/>
                <a:cs typeface="Arial" pitchFamily="34" charset="0"/>
              </a:rPr>
              <a:t>Case-1:</a:t>
            </a:r>
          </a:p>
          <a:p>
            <a:pPr algn="just"/>
            <a:r>
              <a:rPr lang="en-US" sz="2000" dirty="0" smtClean="0">
                <a:latin typeface="Arial" pitchFamily="34" charset="0"/>
                <a:cs typeface="Arial" pitchFamily="34" charset="0"/>
              </a:rPr>
              <a:t>To “comment out” obsolete lines of code. It happens that a program is changed at the last minute to satisfy a client. </a:t>
            </a:r>
          </a:p>
          <a:p>
            <a:pPr algn="just"/>
            <a:r>
              <a:rPr lang="en-US" sz="2000" dirty="0" smtClean="0">
                <a:latin typeface="Arial" pitchFamily="34" charset="0"/>
                <a:cs typeface="Arial" pitchFamily="34" charset="0"/>
              </a:rPr>
              <a:t>This involves rewriting some part of source </a:t>
            </a:r>
            <a:r>
              <a:rPr lang="en-US" sz="2000" dirty="0">
                <a:latin typeface="Arial" pitchFamily="34" charset="0"/>
                <a:cs typeface="Arial" pitchFamily="34" charset="0"/>
              </a:rPr>
              <a:t>code and </a:t>
            </a:r>
            <a:r>
              <a:rPr lang="en-US" sz="2000" dirty="0" err="1">
                <a:latin typeface="Arial" pitchFamily="34" charset="0"/>
                <a:cs typeface="Arial" pitchFamily="34" charset="0"/>
              </a:rPr>
              <a:t>and</a:t>
            </a:r>
            <a:r>
              <a:rPr lang="en-US" sz="2000" dirty="0">
                <a:latin typeface="Arial" pitchFamily="34" charset="0"/>
                <a:cs typeface="Arial" pitchFamily="34" charset="0"/>
              </a:rPr>
              <a:t> deleting the old code </a:t>
            </a:r>
            <a:r>
              <a:rPr lang="en-US" sz="2000" dirty="0" smtClean="0">
                <a:latin typeface="Arial" pitchFamily="34" charset="0"/>
                <a:cs typeface="Arial" pitchFamily="34" charset="0"/>
              </a:rPr>
              <a:t>for client’s satisfaction. </a:t>
            </a:r>
          </a:p>
          <a:p>
            <a:pPr algn="just"/>
            <a:r>
              <a:rPr lang="en-US" sz="2000" dirty="0" smtClean="0">
                <a:latin typeface="Arial" pitchFamily="34" charset="0"/>
                <a:cs typeface="Arial" pitchFamily="34" charset="0"/>
              </a:rPr>
              <a:t>The veteran programmers are familiar with the clients who change their mind and want the old code back again just the way it was. </a:t>
            </a:r>
          </a:p>
          <a:p>
            <a:pPr algn="just"/>
            <a:r>
              <a:rPr lang="en-US" sz="2000" dirty="0" smtClean="0">
                <a:latin typeface="Arial" pitchFamily="34" charset="0"/>
                <a:cs typeface="Arial" pitchFamily="34" charset="0"/>
              </a:rPr>
              <a:t>Now you would definitely not like to retype the deleted code again. One solution in such a situation is to put the old code within a pair of /* */ combination. </a:t>
            </a:r>
          </a:p>
          <a:p>
            <a:pPr algn="just"/>
            <a:r>
              <a:rPr lang="en-US" sz="2000" dirty="0" smtClean="0">
                <a:latin typeface="Arial" pitchFamily="34" charset="0"/>
                <a:cs typeface="Arial" pitchFamily="34" charset="0"/>
              </a:rPr>
              <a:t>But we might have already written a comment in the code that we are about to “comment out”. This would mean we end up with nested comments. Obviously, this solution won’t work since we can’t nest comments in C. Therefore the solution is to use conditional compilation as shown below. </a:t>
            </a:r>
          </a:p>
          <a:p>
            <a:pPr algn="just"/>
            <a:endParaRPr lang="en-US" sz="2000" dirty="0" smtClean="0">
              <a:latin typeface="Arial" pitchFamily="34" charset="0"/>
              <a:cs typeface="Arial" pitchFamily="34" charset="0"/>
            </a:endParaRPr>
          </a:p>
          <a:p>
            <a:pPr algn="just"/>
            <a:endParaRPr lang="en-US" sz="2000" dirty="0" smtClean="0"/>
          </a:p>
          <a:p>
            <a:pPr algn="just"/>
            <a:endParaRPr lang="en-US" sz="2000"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30</a:t>
            </a:fld>
            <a:endParaRPr lang="en-US"/>
          </a:p>
        </p:txBody>
      </p:sp>
      <p:sp>
        <p:nvSpPr>
          <p:cNvPr id="6" name="Title 1"/>
          <p:cNvSpPr>
            <a:spLocks noGrp="1"/>
          </p:cNvSpPr>
          <p:nvPr>
            <p:ph type="title"/>
          </p:nvPr>
        </p:nvSpPr>
        <p:spPr>
          <a:xfrm>
            <a:off x="339436" y="145473"/>
            <a:ext cx="8229600" cy="638196"/>
          </a:xfrm>
        </p:spPr>
        <p:txBody>
          <a:bodyPr>
            <a:normAutofit/>
          </a:bodyPr>
          <a:lstStyle/>
          <a:p>
            <a:pPr algn="l"/>
            <a:r>
              <a:rPr lang="en-US" sz="3200" dirty="0">
                <a:solidFill>
                  <a:srgbClr val="0000FF"/>
                </a:solidFill>
                <a:latin typeface="Arial" pitchFamily="34" charset="0"/>
                <a:cs typeface="Arial" pitchFamily="34" charset="0"/>
              </a:rPr>
              <a:t>Where would #</a:t>
            </a:r>
            <a:r>
              <a:rPr lang="en-US" sz="3200" dirty="0" err="1">
                <a:solidFill>
                  <a:srgbClr val="0000FF"/>
                </a:solidFill>
                <a:latin typeface="Arial" pitchFamily="34" charset="0"/>
                <a:cs typeface="Arial" pitchFamily="34" charset="0"/>
              </a:rPr>
              <a:t>ifdef</a:t>
            </a:r>
            <a:r>
              <a:rPr lang="en-US" sz="3200" dirty="0">
                <a:solidFill>
                  <a:srgbClr val="0000FF"/>
                </a:solidFill>
                <a:latin typeface="Arial" pitchFamily="34" charset="0"/>
                <a:cs typeface="Arial" pitchFamily="34" charset="0"/>
              </a:rPr>
              <a:t> be useful?</a:t>
            </a:r>
          </a:p>
        </p:txBody>
      </p:sp>
    </p:spTree>
    <p:extLst>
      <p:ext uri="{BB962C8B-B14F-4D97-AF65-F5344CB8AC3E}">
        <p14:creationId xmlns="" xmlns:p14="http://schemas.microsoft.com/office/powerpoint/2010/main" val="779303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9"/>
            <a:ext cx="8401080" cy="5324492"/>
          </a:xfrm>
        </p:spPr>
        <p:txBody>
          <a:bodyPr/>
          <a:lstStyle/>
          <a:p>
            <a:pPr>
              <a:buNone/>
            </a:pPr>
            <a:r>
              <a:rPr lang="en-US" sz="2400" dirty="0" smtClean="0"/>
              <a:t>main( ) </a:t>
            </a:r>
          </a:p>
          <a:p>
            <a:pPr>
              <a:buNone/>
            </a:pPr>
            <a:r>
              <a:rPr lang="en-US" sz="2400" dirty="0" smtClean="0"/>
              <a:t>{ </a:t>
            </a:r>
          </a:p>
          <a:p>
            <a:pPr lvl="1">
              <a:buNone/>
            </a:pPr>
            <a:r>
              <a:rPr lang="en-US" sz="2400" dirty="0" smtClean="0">
                <a:latin typeface="Arial" pitchFamily="34" charset="0"/>
                <a:cs typeface="Arial" pitchFamily="34" charset="0"/>
              </a:rPr>
              <a:t>#</a:t>
            </a:r>
            <a:r>
              <a:rPr lang="en-US" sz="2400" dirty="0" err="1" smtClean="0">
                <a:latin typeface="Arial" pitchFamily="34" charset="0"/>
                <a:cs typeface="Arial" pitchFamily="34" charset="0"/>
              </a:rPr>
              <a:t>ifdef</a:t>
            </a:r>
            <a:r>
              <a:rPr lang="en-US" sz="2400" dirty="0" smtClean="0">
                <a:latin typeface="Arial" pitchFamily="34" charset="0"/>
                <a:cs typeface="Arial" pitchFamily="34" charset="0"/>
              </a:rPr>
              <a:t> OKAY </a:t>
            </a:r>
          </a:p>
          <a:p>
            <a:pPr lvl="1">
              <a:buNone/>
            </a:pPr>
            <a:r>
              <a:rPr lang="en-US" sz="2400" dirty="0" smtClean="0">
                <a:latin typeface="Arial" pitchFamily="34" charset="0"/>
                <a:cs typeface="Arial" pitchFamily="34" charset="0"/>
              </a:rPr>
              <a:t>statement 1 ; </a:t>
            </a:r>
          </a:p>
          <a:p>
            <a:pPr lvl="1">
              <a:buNone/>
            </a:pPr>
            <a:r>
              <a:rPr lang="en-US" sz="2400" dirty="0" smtClean="0">
                <a:latin typeface="Arial" pitchFamily="34" charset="0"/>
                <a:cs typeface="Arial" pitchFamily="34" charset="0"/>
              </a:rPr>
              <a:t>statement 2 ;		 /* old code */ </a:t>
            </a:r>
          </a:p>
          <a:p>
            <a:pPr lvl="1">
              <a:buNone/>
            </a:pPr>
            <a:r>
              <a:rPr lang="en-US" sz="2400" dirty="0" smtClean="0">
                <a:latin typeface="Arial" pitchFamily="34" charset="0"/>
                <a:cs typeface="Arial" pitchFamily="34" charset="0"/>
              </a:rPr>
              <a:t>statement 3 ; </a:t>
            </a:r>
          </a:p>
          <a:p>
            <a:pPr lvl="1">
              <a:buNone/>
            </a:pPr>
            <a:r>
              <a:rPr lang="en-US" sz="2400" dirty="0" smtClean="0">
                <a:latin typeface="Arial" pitchFamily="34" charset="0"/>
                <a:cs typeface="Arial" pitchFamily="34" charset="0"/>
              </a:rPr>
              <a:t>statement 4 ;		 /* specific options */ </a:t>
            </a:r>
          </a:p>
          <a:p>
            <a:pPr lvl="1">
              <a:buNone/>
            </a:pPr>
            <a:r>
              <a:rPr lang="en-US" sz="2400" dirty="0" smtClean="0">
                <a:latin typeface="Arial" pitchFamily="34" charset="0"/>
                <a:cs typeface="Arial" pitchFamily="34" charset="0"/>
              </a:rPr>
              <a:t>#</a:t>
            </a:r>
            <a:r>
              <a:rPr lang="en-US" sz="2400" dirty="0" err="1" smtClean="0">
                <a:latin typeface="Arial" pitchFamily="34" charset="0"/>
                <a:cs typeface="Arial" pitchFamily="34" charset="0"/>
              </a:rPr>
              <a:t>endif</a:t>
            </a:r>
            <a:r>
              <a:rPr lang="en-US" sz="2400" dirty="0" smtClean="0">
                <a:latin typeface="Arial" pitchFamily="34" charset="0"/>
                <a:cs typeface="Arial" pitchFamily="34" charset="0"/>
              </a:rPr>
              <a:t> </a:t>
            </a:r>
          </a:p>
          <a:p>
            <a:pPr lvl="1">
              <a:buNone/>
            </a:pPr>
            <a:r>
              <a:rPr lang="en-US" sz="2400" dirty="0" smtClean="0">
                <a:latin typeface="Arial" pitchFamily="34" charset="0"/>
                <a:cs typeface="Arial" pitchFamily="34" charset="0"/>
              </a:rPr>
              <a:t>statement 5 ; </a:t>
            </a:r>
          </a:p>
          <a:p>
            <a:pPr lvl="1">
              <a:buNone/>
            </a:pPr>
            <a:r>
              <a:rPr lang="en-US" sz="2400" dirty="0" smtClean="0">
                <a:latin typeface="Arial" pitchFamily="34" charset="0"/>
                <a:cs typeface="Arial" pitchFamily="34" charset="0"/>
              </a:rPr>
              <a:t>statement 6 ; </a:t>
            </a:r>
          </a:p>
          <a:p>
            <a:pPr lvl="1">
              <a:buNone/>
            </a:pPr>
            <a:r>
              <a:rPr lang="en-US" sz="2400" dirty="0" smtClean="0">
                <a:latin typeface="Arial" pitchFamily="34" charset="0"/>
                <a:cs typeface="Arial" pitchFamily="34" charset="0"/>
              </a:rPr>
              <a:t>statement 7 ; </a:t>
            </a:r>
            <a:endParaRPr lang="en-US" sz="2000" dirty="0" smtClean="0">
              <a:latin typeface="Arial" pitchFamily="34" charset="0"/>
              <a:cs typeface="Arial" pitchFamily="34" charset="0"/>
            </a:endParaRPr>
          </a:p>
          <a:p>
            <a:pPr>
              <a:buNone/>
            </a:pPr>
            <a:r>
              <a:rPr lang="en-US" sz="2400" dirty="0" smtClean="0"/>
              <a:t>} </a:t>
            </a:r>
          </a:p>
          <a:p>
            <a:endParaRPr lang="en-US"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31</a:t>
            </a:fld>
            <a:endParaRPr lang="en-US"/>
          </a:p>
        </p:txBody>
      </p:sp>
    </p:spTree>
    <p:extLst>
      <p:ext uri="{BB962C8B-B14F-4D97-AF65-F5344CB8AC3E}">
        <p14:creationId xmlns="" xmlns:p14="http://schemas.microsoft.com/office/powerpoint/2010/main" val="26408032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5257800"/>
          </a:xfrm>
        </p:spPr>
        <p:txBody>
          <a:bodyPr>
            <a:normAutofit/>
          </a:bodyPr>
          <a:lstStyle/>
          <a:p>
            <a:pPr algn="just">
              <a:buNone/>
            </a:pPr>
            <a:r>
              <a:rPr lang="en-US" sz="2400" dirty="0" smtClean="0"/>
              <a:t>	</a:t>
            </a:r>
            <a:r>
              <a:rPr lang="en-US" sz="2000" dirty="0" smtClean="0">
                <a:latin typeface="Arial" pitchFamily="34" charset="0"/>
                <a:cs typeface="Arial" pitchFamily="34" charset="0"/>
              </a:rPr>
              <a:t>Suppose an organization has two different types of computers and you are expected to write a program that works on both the machines. You can do so by isolating the lines of code that must be different for each machine by marking them off with #</a:t>
            </a:r>
            <a:r>
              <a:rPr lang="en-US" sz="2000" dirty="0" err="1" smtClean="0">
                <a:latin typeface="Arial" pitchFamily="34" charset="0"/>
                <a:cs typeface="Arial" pitchFamily="34" charset="0"/>
              </a:rPr>
              <a:t>ifdef</a:t>
            </a:r>
            <a:r>
              <a:rPr lang="en-US" sz="2000" dirty="0" smtClean="0">
                <a:latin typeface="Arial" pitchFamily="34" charset="0"/>
                <a:cs typeface="Arial" pitchFamily="34" charset="0"/>
              </a:rPr>
              <a:t>. </a:t>
            </a:r>
          </a:p>
          <a:p>
            <a:pPr algn="just">
              <a:buNone/>
            </a:pPr>
            <a:r>
              <a:rPr lang="en-US" sz="2000" dirty="0" smtClean="0">
                <a:latin typeface="Arial" pitchFamily="34" charset="0"/>
                <a:cs typeface="Arial" pitchFamily="34" charset="0"/>
              </a:rPr>
              <a:t>For example:</a:t>
            </a:r>
          </a:p>
          <a:p>
            <a:pPr algn="just">
              <a:buNone/>
            </a:pPr>
            <a:r>
              <a:rPr lang="en-US" sz="2000" dirty="0" smtClean="0">
                <a:latin typeface="Arial" pitchFamily="34" charset="0"/>
                <a:cs typeface="Arial" pitchFamily="34" charset="0"/>
              </a:rPr>
              <a:t> main( ) </a:t>
            </a:r>
          </a:p>
          <a:p>
            <a:pPr algn="just">
              <a:buNone/>
            </a:pPr>
            <a:r>
              <a:rPr lang="en-US" sz="2000" dirty="0" smtClean="0">
                <a:latin typeface="Arial" pitchFamily="34" charset="0"/>
                <a:cs typeface="Arial" pitchFamily="34" charset="0"/>
              </a:rPr>
              <a:t>{ </a:t>
            </a:r>
          </a:p>
          <a:p>
            <a:pPr lvl="1" algn="just">
              <a:buNone/>
            </a:pPr>
            <a:r>
              <a:rPr lang="en-US" sz="2000" dirty="0" smtClean="0">
                <a:latin typeface="Arial" pitchFamily="34" charset="0"/>
                <a:cs typeface="Arial" pitchFamily="34" charset="0"/>
              </a:rPr>
              <a:t>#</a:t>
            </a:r>
            <a:r>
              <a:rPr lang="en-US" sz="2000" dirty="0" err="1" smtClean="0">
                <a:latin typeface="Arial" pitchFamily="34" charset="0"/>
                <a:cs typeface="Arial" pitchFamily="34" charset="0"/>
              </a:rPr>
              <a:t>ifdef</a:t>
            </a:r>
            <a:r>
              <a:rPr lang="en-US" sz="2000" dirty="0" smtClean="0">
                <a:latin typeface="Arial" pitchFamily="34" charset="0"/>
                <a:cs typeface="Arial" pitchFamily="34" charset="0"/>
              </a:rPr>
              <a:t> INTEL </a:t>
            </a:r>
          </a:p>
          <a:p>
            <a:pPr lvl="1" algn="just">
              <a:buNone/>
            </a:pPr>
            <a:r>
              <a:rPr lang="fr-FR" sz="2000" dirty="0" smtClean="0">
                <a:latin typeface="Arial" pitchFamily="34" charset="0"/>
                <a:cs typeface="Arial" pitchFamily="34" charset="0"/>
              </a:rPr>
              <a:t>code </a:t>
            </a:r>
            <a:r>
              <a:rPr lang="fr-FR" sz="2000" dirty="0" err="1" smtClean="0">
                <a:latin typeface="Arial" pitchFamily="34" charset="0"/>
                <a:cs typeface="Arial" pitchFamily="34" charset="0"/>
              </a:rPr>
              <a:t>suitable</a:t>
            </a:r>
            <a:r>
              <a:rPr lang="fr-FR" sz="2000" dirty="0" smtClean="0">
                <a:latin typeface="Arial" pitchFamily="34" charset="0"/>
                <a:cs typeface="Arial" pitchFamily="34" charset="0"/>
              </a:rPr>
              <a:t> for a Intel PC </a:t>
            </a:r>
          </a:p>
          <a:p>
            <a:pPr lvl="1" algn="just">
              <a:buNone/>
            </a:pPr>
            <a:r>
              <a:rPr lang="en-US" sz="2000" dirty="0" smtClean="0">
                <a:latin typeface="Arial" pitchFamily="34" charset="0"/>
                <a:cs typeface="Arial" pitchFamily="34" charset="0"/>
              </a:rPr>
              <a:t>#else </a:t>
            </a:r>
          </a:p>
          <a:p>
            <a:pPr lvl="1" algn="just">
              <a:buNone/>
            </a:pPr>
            <a:r>
              <a:rPr lang="en-US" sz="2000" dirty="0" smtClean="0">
                <a:latin typeface="Arial" pitchFamily="34" charset="0"/>
                <a:cs typeface="Arial" pitchFamily="34" charset="0"/>
              </a:rPr>
              <a:t>code suitable for a Motorola PC </a:t>
            </a:r>
          </a:p>
          <a:p>
            <a:pPr lvl="1" algn="just">
              <a:buNone/>
            </a:pPr>
            <a:r>
              <a:rPr lang="en-US" sz="2000" dirty="0" smtClean="0">
                <a:latin typeface="Arial" pitchFamily="34" charset="0"/>
                <a:cs typeface="Arial" pitchFamily="34" charset="0"/>
              </a:rPr>
              <a:t>#</a:t>
            </a:r>
            <a:r>
              <a:rPr lang="en-US" sz="2000" dirty="0" err="1" smtClean="0">
                <a:latin typeface="Arial" pitchFamily="34" charset="0"/>
                <a:cs typeface="Arial" pitchFamily="34" charset="0"/>
              </a:rPr>
              <a:t>endif</a:t>
            </a:r>
            <a:r>
              <a:rPr lang="en-US" sz="2000" dirty="0" smtClean="0">
                <a:latin typeface="Arial" pitchFamily="34" charset="0"/>
                <a:cs typeface="Arial" pitchFamily="34" charset="0"/>
              </a:rPr>
              <a:t> </a:t>
            </a:r>
          </a:p>
          <a:p>
            <a:pPr lvl="1" algn="just">
              <a:buNone/>
            </a:pPr>
            <a:r>
              <a:rPr lang="en-US" sz="2000" dirty="0" smtClean="0">
                <a:latin typeface="Arial" pitchFamily="34" charset="0"/>
                <a:cs typeface="Arial" pitchFamily="34" charset="0"/>
              </a:rPr>
              <a:t>code common to both the computers </a:t>
            </a:r>
            <a:endParaRPr lang="en-US" sz="2000" dirty="0">
              <a:latin typeface="Arial" pitchFamily="34" charset="0"/>
              <a:cs typeface="Arial" pitchFamily="34" charset="0"/>
            </a:endParaRPr>
          </a:p>
          <a:p>
            <a:pPr lvl="1" algn="just">
              <a:buNone/>
            </a:pPr>
            <a:r>
              <a:rPr lang="en-US" sz="2000" dirty="0" smtClean="0">
                <a:latin typeface="Arial" pitchFamily="34" charset="0"/>
                <a:cs typeface="Arial" pitchFamily="34" charset="0"/>
              </a:rPr>
              <a:t>} </a:t>
            </a: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32</a:t>
            </a:fld>
            <a:endParaRPr lang="en-US"/>
          </a:p>
        </p:txBody>
      </p:sp>
      <p:sp>
        <p:nvSpPr>
          <p:cNvPr id="6" name="Title 1"/>
          <p:cNvSpPr>
            <a:spLocks noGrp="1"/>
          </p:cNvSpPr>
          <p:nvPr>
            <p:ph type="title"/>
          </p:nvPr>
        </p:nvSpPr>
        <p:spPr>
          <a:xfrm>
            <a:off x="339436" y="145472"/>
            <a:ext cx="8229600" cy="921327"/>
          </a:xfrm>
        </p:spPr>
        <p:txBody>
          <a:bodyPr>
            <a:normAutofit fontScale="90000"/>
          </a:bodyPr>
          <a:lstStyle/>
          <a:p>
            <a:pPr algn="l"/>
            <a:r>
              <a:rPr lang="en-US" sz="3200" dirty="0">
                <a:solidFill>
                  <a:srgbClr val="0000FF"/>
                </a:solidFill>
                <a:latin typeface="Arial" pitchFamily="34" charset="0"/>
                <a:cs typeface="Arial" pitchFamily="34" charset="0"/>
              </a:rPr>
              <a:t>Where would #</a:t>
            </a:r>
            <a:r>
              <a:rPr lang="en-US" sz="3200" dirty="0" err="1">
                <a:solidFill>
                  <a:srgbClr val="0000FF"/>
                </a:solidFill>
                <a:latin typeface="Arial" pitchFamily="34" charset="0"/>
                <a:cs typeface="Arial" pitchFamily="34" charset="0"/>
              </a:rPr>
              <a:t>ifdef</a:t>
            </a:r>
            <a:r>
              <a:rPr lang="en-US" sz="3200" dirty="0">
                <a:solidFill>
                  <a:srgbClr val="0000FF"/>
                </a:solidFill>
                <a:latin typeface="Arial" pitchFamily="34" charset="0"/>
                <a:cs typeface="Arial" pitchFamily="34" charset="0"/>
              </a:rPr>
              <a:t> be useful</a:t>
            </a:r>
            <a:r>
              <a:rPr lang="en-US" sz="3200" dirty="0" smtClean="0">
                <a:solidFill>
                  <a:srgbClr val="0000FF"/>
                </a:solidFill>
                <a:latin typeface="Arial" pitchFamily="34" charset="0"/>
                <a:cs typeface="Arial" pitchFamily="34" charset="0"/>
              </a:rPr>
              <a:t>?</a:t>
            </a:r>
            <a:br>
              <a:rPr lang="en-US" sz="3200" dirty="0" smtClean="0">
                <a:solidFill>
                  <a:srgbClr val="0000FF"/>
                </a:solidFill>
                <a:latin typeface="Arial" pitchFamily="34" charset="0"/>
                <a:cs typeface="Arial" pitchFamily="34" charset="0"/>
              </a:rPr>
            </a:br>
            <a:r>
              <a:rPr lang="en-US" sz="3200" i="1" dirty="0">
                <a:solidFill>
                  <a:srgbClr val="0000FF"/>
                </a:solidFill>
                <a:latin typeface="Arial" pitchFamily="34" charset="0"/>
                <a:cs typeface="Arial" pitchFamily="34" charset="0"/>
              </a:rPr>
              <a:t>Case-2:</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7305143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928671"/>
            <a:ext cx="8401080" cy="5395930"/>
          </a:xfrm>
        </p:spPr>
        <p:txBody>
          <a:bodyPr/>
          <a:lstStyle/>
          <a:p>
            <a:pPr algn="just"/>
            <a:r>
              <a:rPr lang="en-US" sz="2400" dirty="0" smtClean="0">
                <a:latin typeface="Arial" pitchFamily="34" charset="0"/>
                <a:cs typeface="Arial" pitchFamily="34" charset="0"/>
              </a:rPr>
              <a:t>When you compile the above  program it would compile only the code suitable for a </a:t>
            </a:r>
            <a:r>
              <a:rPr lang="en-US" sz="2400" dirty="0" err="1" smtClean="0">
                <a:latin typeface="Arial" pitchFamily="34" charset="0"/>
                <a:cs typeface="Arial" pitchFamily="34" charset="0"/>
              </a:rPr>
              <a:t>motorola</a:t>
            </a:r>
            <a:r>
              <a:rPr lang="en-US" sz="2400" dirty="0" smtClean="0">
                <a:latin typeface="Arial" pitchFamily="34" charset="0"/>
                <a:cs typeface="Arial" pitchFamily="34" charset="0"/>
              </a:rPr>
              <a:t> PC and the common code. This is because the macro INTEL has not been defined. Note that the working of :</a:t>
            </a: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ifdef</a:t>
            </a:r>
            <a:r>
              <a:rPr lang="en-US" sz="2400" dirty="0" smtClean="0">
                <a:latin typeface="Arial" pitchFamily="34" charset="0"/>
                <a:cs typeface="Arial" pitchFamily="34" charset="0"/>
              </a:rPr>
              <a:t>  </a:t>
            </a: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#else  </a:t>
            </a:r>
          </a:p>
          <a:p>
            <a:pPr marL="0" indent="0" algn="just">
              <a:buNone/>
            </a:pPr>
            <a:r>
              <a:rPr lang="en-US" sz="2400" dirty="0">
                <a:latin typeface="Arial" pitchFamily="34" charset="0"/>
                <a:cs typeface="Arial" pitchFamily="34" charset="0"/>
              </a:rPr>
              <a:t>	</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endif</a:t>
            </a:r>
            <a:r>
              <a:rPr lang="en-US" sz="2400" dirty="0" smtClean="0">
                <a:latin typeface="Arial" pitchFamily="34" charset="0"/>
                <a:cs typeface="Arial" pitchFamily="34" charset="0"/>
              </a:rPr>
              <a:t> </a:t>
            </a:r>
          </a:p>
          <a:p>
            <a:pPr marL="0" indent="0" algn="just">
              <a:buNone/>
            </a:pPr>
            <a:r>
              <a:rPr lang="en-US" sz="2400" dirty="0" smtClean="0">
                <a:latin typeface="Arial" pitchFamily="34" charset="0"/>
                <a:cs typeface="Arial" pitchFamily="34" charset="0"/>
              </a:rPr>
              <a:t>    is similar to the ordinary if - else control instruction of C. </a:t>
            </a:r>
          </a:p>
          <a:p>
            <a:pPr marL="0" indent="0" algn="just">
              <a:buNone/>
            </a:pP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If you want to run your program on an INTEL PC, just add a statement at the top saying, #define INTEL </a:t>
            </a:r>
          </a:p>
          <a:p>
            <a:pPr algn="just"/>
            <a:endParaRPr lang="en-US"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33</a:t>
            </a:fld>
            <a:endParaRPr lang="en-US"/>
          </a:p>
        </p:txBody>
      </p:sp>
      <p:sp>
        <p:nvSpPr>
          <p:cNvPr id="6" name="Title 1"/>
          <p:cNvSpPr>
            <a:spLocks noGrp="1"/>
          </p:cNvSpPr>
          <p:nvPr>
            <p:ph type="title"/>
          </p:nvPr>
        </p:nvSpPr>
        <p:spPr>
          <a:xfrm>
            <a:off x="339436" y="145473"/>
            <a:ext cx="8229600" cy="638196"/>
          </a:xfrm>
        </p:spPr>
        <p:txBody>
          <a:bodyPr>
            <a:normAutofit/>
          </a:bodyPr>
          <a:lstStyle/>
          <a:p>
            <a:pPr algn="l"/>
            <a:r>
              <a:rPr lang="en-US" sz="3200" dirty="0" smtClean="0">
                <a:solidFill>
                  <a:srgbClr val="0000FF"/>
                </a:solidFill>
                <a:latin typeface="Arial" pitchFamily="34" charset="0"/>
                <a:cs typeface="Arial" pitchFamily="34" charset="0"/>
              </a:rPr>
              <a:t>Explanation </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37594130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9"/>
            <a:ext cx="8186766" cy="5324492"/>
          </a:xfrm>
        </p:spPr>
        <p:txBody>
          <a:bodyPr/>
          <a:lstStyle/>
          <a:p>
            <a:pPr algn="just"/>
            <a:r>
              <a:rPr lang="en-US" sz="2000" dirty="0" smtClean="0"/>
              <a:t>Sometimes, instead of #</a:t>
            </a:r>
            <a:r>
              <a:rPr lang="en-US" sz="2000" dirty="0" err="1" smtClean="0"/>
              <a:t>ifdef</a:t>
            </a:r>
            <a:r>
              <a:rPr lang="en-US" sz="2000" dirty="0" smtClean="0"/>
              <a:t> the #</a:t>
            </a:r>
            <a:r>
              <a:rPr lang="en-US" sz="2000" dirty="0" err="1" smtClean="0"/>
              <a:t>ifndef</a:t>
            </a:r>
            <a:r>
              <a:rPr lang="en-US" sz="2000" dirty="0" smtClean="0"/>
              <a:t> directive is used. The #</a:t>
            </a:r>
            <a:r>
              <a:rPr lang="en-US" sz="2000" dirty="0" err="1" smtClean="0"/>
              <a:t>ifndef</a:t>
            </a:r>
            <a:r>
              <a:rPr lang="en-US" sz="2000" dirty="0" smtClean="0"/>
              <a:t> (which means ‘if not defined’) works exactly opposite to #</a:t>
            </a:r>
            <a:r>
              <a:rPr lang="en-US" sz="2000" dirty="0" err="1" smtClean="0"/>
              <a:t>ifdef</a:t>
            </a:r>
            <a:r>
              <a:rPr lang="en-US" sz="2000" dirty="0" smtClean="0"/>
              <a:t>. The above example if written using #</a:t>
            </a:r>
            <a:r>
              <a:rPr lang="en-US" sz="2000" dirty="0" err="1" smtClean="0"/>
              <a:t>ifndef</a:t>
            </a:r>
            <a:r>
              <a:rPr lang="en-US" sz="2000" dirty="0" smtClean="0"/>
              <a:t>, would look like this: </a:t>
            </a:r>
          </a:p>
          <a:p>
            <a:pPr algn="just">
              <a:buNone/>
            </a:pPr>
            <a:r>
              <a:rPr lang="en-US" sz="2000" dirty="0" smtClean="0"/>
              <a:t>main( ) </a:t>
            </a:r>
          </a:p>
          <a:p>
            <a:pPr algn="just">
              <a:buNone/>
            </a:pPr>
            <a:r>
              <a:rPr lang="en-US" sz="2000" dirty="0" smtClean="0"/>
              <a:t>{ </a:t>
            </a:r>
          </a:p>
          <a:p>
            <a:pPr lvl="1" algn="just">
              <a:buNone/>
            </a:pPr>
            <a:r>
              <a:rPr lang="en-US" sz="2400" dirty="0" smtClean="0"/>
              <a:t>#</a:t>
            </a:r>
            <a:r>
              <a:rPr lang="en-US" sz="2400" dirty="0" err="1" smtClean="0"/>
              <a:t>ifndef</a:t>
            </a:r>
            <a:r>
              <a:rPr lang="en-US" sz="2400" dirty="0" smtClean="0"/>
              <a:t> INTEL </a:t>
            </a:r>
          </a:p>
          <a:p>
            <a:pPr lvl="1" algn="just">
              <a:buNone/>
            </a:pPr>
            <a:r>
              <a:rPr lang="fr-FR" sz="2400" dirty="0" smtClean="0"/>
              <a:t>code </a:t>
            </a:r>
            <a:r>
              <a:rPr lang="fr-FR" sz="2400" dirty="0" err="1" smtClean="0"/>
              <a:t>suitable</a:t>
            </a:r>
            <a:r>
              <a:rPr lang="fr-FR" sz="2400" dirty="0" smtClean="0"/>
              <a:t> for a Intel PC </a:t>
            </a:r>
          </a:p>
          <a:p>
            <a:pPr lvl="1" algn="just">
              <a:buNone/>
            </a:pPr>
            <a:r>
              <a:rPr lang="en-US" sz="2400" dirty="0" smtClean="0"/>
              <a:t>#else </a:t>
            </a:r>
          </a:p>
          <a:p>
            <a:pPr lvl="1" algn="just">
              <a:buNone/>
            </a:pPr>
            <a:r>
              <a:rPr lang="en-US" sz="2400" dirty="0" smtClean="0"/>
              <a:t>code suitable for a Motorola PC </a:t>
            </a:r>
          </a:p>
          <a:p>
            <a:pPr lvl="1" algn="just">
              <a:buNone/>
            </a:pPr>
            <a:r>
              <a:rPr lang="en-US" sz="2400" dirty="0" smtClean="0"/>
              <a:t>#</a:t>
            </a:r>
            <a:r>
              <a:rPr lang="en-US" sz="2400" dirty="0" err="1" smtClean="0"/>
              <a:t>endif</a:t>
            </a:r>
            <a:r>
              <a:rPr lang="en-US" sz="2400" dirty="0" smtClean="0"/>
              <a:t> </a:t>
            </a:r>
          </a:p>
          <a:p>
            <a:pPr lvl="1" algn="just">
              <a:buNone/>
            </a:pPr>
            <a:r>
              <a:rPr lang="en-US" sz="2400" dirty="0" smtClean="0"/>
              <a:t>code common to both the computers </a:t>
            </a:r>
          </a:p>
          <a:p>
            <a:pPr algn="just">
              <a:buNone/>
            </a:pPr>
            <a:r>
              <a:rPr lang="en-US" sz="2000" dirty="0" smtClean="0"/>
              <a:t>} </a:t>
            </a:r>
          </a:p>
          <a:p>
            <a:pPr algn="just"/>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34</a:t>
            </a:fld>
            <a:endParaRPr lang="en-US"/>
          </a:p>
        </p:txBody>
      </p:sp>
      <p:sp>
        <p:nvSpPr>
          <p:cNvPr id="6" name="Title 1"/>
          <p:cNvSpPr>
            <a:spLocks noGrp="1"/>
          </p:cNvSpPr>
          <p:nvPr>
            <p:ph type="title"/>
          </p:nvPr>
        </p:nvSpPr>
        <p:spPr>
          <a:xfrm>
            <a:off x="339436" y="145472"/>
            <a:ext cx="8229600" cy="921327"/>
          </a:xfrm>
        </p:spPr>
        <p:txBody>
          <a:bodyPr>
            <a:normAutofit/>
          </a:bodyPr>
          <a:lstStyle/>
          <a:p>
            <a:pPr algn="l"/>
            <a:r>
              <a:rPr lang="en-US" sz="3200" dirty="0" smtClean="0">
                <a:solidFill>
                  <a:srgbClr val="0000FF"/>
                </a:solidFill>
                <a:latin typeface="Arial" pitchFamily="34" charset="0"/>
                <a:cs typeface="Arial" pitchFamily="34" charset="0"/>
              </a:rPr>
              <a:t>May use #</a:t>
            </a:r>
            <a:r>
              <a:rPr lang="en-US" sz="3200" dirty="0" err="1" smtClean="0">
                <a:solidFill>
                  <a:srgbClr val="0000FF"/>
                </a:solidFill>
                <a:latin typeface="Arial" pitchFamily="34" charset="0"/>
                <a:cs typeface="Arial" pitchFamily="34" charset="0"/>
              </a:rPr>
              <a:t>ifndef</a:t>
            </a:r>
            <a:r>
              <a:rPr lang="en-US" sz="3200" dirty="0" smtClean="0">
                <a:solidFill>
                  <a:srgbClr val="0000FF"/>
                </a:solidFill>
                <a:latin typeface="Arial" pitchFamily="34" charset="0"/>
                <a:cs typeface="Arial" pitchFamily="34" charset="0"/>
              </a:rPr>
              <a:t>  instead of #</a:t>
            </a:r>
            <a:r>
              <a:rPr lang="en-US" sz="3200" dirty="0" err="1" smtClean="0">
                <a:solidFill>
                  <a:srgbClr val="0000FF"/>
                </a:solidFill>
                <a:latin typeface="Arial" pitchFamily="34" charset="0"/>
                <a:cs typeface="Arial" pitchFamily="34" charset="0"/>
              </a:rPr>
              <a:t>ifdef</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26253277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5029200"/>
          </a:xfrm>
        </p:spPr>
        <p:txBody>
          <a:bodyPr>
            <a:normAutofit fontScale="92500" lnSpcReduction="10000"/>
          </a:bodyPr>
          <a:lstStyle/>
          <a:p>
            <a:pPr algn="just">
              <a:buNone/>
            </a:pPr>
            <a:r>
              <a:rPr lang="en-US" sz="2200" dirty="0" smtClean="0">
                <a:latin typeface="Arial" pitchFamily="34" charset="0"/>
                <a:cs typeface="Arial" pitchFamily="34" charset="0"/>
              </a:rPr>
              <a:t>Suppose a function </a:t>
            </a:r>
            <a:r>
              <a:rPr lang="en-US" sz="2200" dirty="0" err="1" smtClean="0">
                <a:latin typeface="Arial" pitchFamily="34" charset="0"/>
                <a:cs typeface="Arial" pitchFamily="34" charset="0"/>
              </a:rPr>
              <a:t>myfunc</a:t>
            </a:r>
            <a:r>
              <a:rPr lang="en-US" sz="2200" dirty="0" smtClean="0">
                <a:latin typeface="Arial" pitchFamily="34" charset="0"/>
                <a:cs typeface="Arial" pitchFamily="34" charset="0"/>
              </a:rPr>
              <a:t>( ) is defined in a file ‘</a:t>
            </a:r>
            <a:r>
              <a:rPr lang="en-US" sz="2200" dirty="0" err="1" smtClean="0">
                <a:latin typeface="Arial" pitchFamily="34" charset="0"/>
                <a:cs typeface="Arial" pitchFamily="34" charset="0"/>
              </a:rPr>
              <a:t>myfile.h</a:t>
            </a:r>
            <a:r>
              <a:rPr lang="en-US" sz="2200" dirty="0" smtClean="0">
                <a:latin typeface="Arial" pitchFamily="34" charset="0"/>
                <a:cs typeface="Arial" pitchFamily="34" charset="0"/>
              </a:rPr>
              <a:t>’ </a:t>
            </a:r>
          </a:p>
          <a:p>
            <a:pPr algn="just">
              <a:buNone/>
            </a:pPr>
            <a:r>
              <a:rPr lang="en-US" sz="2200" dirty="0" smtClean="0">
                <a:latin typeface="Arial" pitchFamily="34" charset="0"/>
                <a:cs typeface="Arial" pitchFamily="34" charset="0"/>
              </a:rPr>
              <a:t>which is #included in a file ‘myfile1.h’. </a:t>
            </a:r>
          </a:p>
          <a:p>
            <a:pPr algn="just">
              <a:buNone/>
            </a:pPr>
            <a:r>
              <a:rPr lang="en-US" sz="2200" dirty="0" smtClean="0">
                <a:latin typeface="Arial" pitchFamily="34" charset="0"/>
                <a:cs typeface="Arial" pitchFamily="34" charset="0"/>
              </a:rPr>
              <a:t>Now in your program file if you #include both </a:t>
            </a:r>
          </a:p>
          <a:p>
            <a:pPr algn="just">
              <a:buNone/>
            </a:pPr>
            <a:r>
              <a:rPr lang="en-US" sz="2200" dirty="0" smtClean="0">
                <a:latin typeface="Arial" pitchFamily="34" charset="0"/>
                <a:cs typeface="Arial" pitchFamily="34" charset="0"/>
              </a:rPr>
              <a:t>‘</a:t>
            </a:r>
            <a:r>
              <a:rPr lang="en-US" sz="2200" dirty="0" err="1" smtClean="0">
                <a:latin typeface="Arial" pitchFamily="34" charset="0"/>
                <a:cs typeface="Arial" pitchFamily="34" charset="0"/>
              </a:rPr>
              <a:t>myfile.h</a:t>
            </a:r>
            <a:r>
              <a:rPr lang="en-US" sz="2200" dirty="0" smtClean="0">
                <a:latin typeface="Arial" pitchFamily="34" charset="0"/>
                <a:cs typeface="Arial" pitchFamily="34" charset="0"/>
              </a:rPr>
              <a:t>’ and ‘myfile1.h’ </a:t>
            </a:r>
          </a:p>
          <a:p>
            <a:pPr algn="just">
              <a:buNone/>
            </a:pPr>
            <a:r>
              <a:rPr lang="en-US" sz="2200" dirty="0" smtClean="0">
                <a:latin typeface="Arial" pitchFamily="34" charset="0"/>
                <a:cs typeface="Arial" pitchFamily="34" charset="0"/>
              </a:rPr>
              <a:t>The compiler flashes an error ‘Multiple declaration for </a:t>
            </a:r>
            <a:r>
              <a:rPr lang="en-US" sz="2200" dirty="0" err="1" smtClean="0">
                <a:latin typeface="Arial" pitchFamily="34" charset="0"/>
                <a:cs typeface="Arial" pitchFamily="34" charset="0"/>
              </a:rPr>
              <a:t>myfunc</a:t>
            </a:r>
            <a:r>
              <a:rPr lang="en-US" sz="2200" dirty="0" smtClean="0">
                <a:latin typeface="Arial" pitchFamily="34" charset="0"/>
                <a:cs typeface="Arial" pitchFamily="34" charset="0"/>
              </a:rPr>
              <a:t>’. </a:t>
            </a:r>
          </a:p>
          <a:p>
            <a:pPr algn="just">
              <a:buNone/>
            </a:pPr>
            <a:r>
              <a:rPr lang="en-US" sz="2200" dirty="0" smtClean="0">
                <a:latin typeface="Arial" pitchFamily="34" charset="0"/>
                <a:cs typeface="Arial" pitchFamily="34" charset="0"/>
              </a:rPr>
              <a:t>This is because the same file ‘</a:t>
            </a:r>
            <a:r>
              <a:rPr lang="en-US" sz="2200" dirty="0" err="1" smtClean="0">
                <a:latin typeface="Arial" pitchFamily="34" charset="0"/>
                <a:cs typeface="Arial" pitchFamily="34" charset="0"/>
              </a:rPr>
              <a:t>myfile.h</a:t>
            </a:r>
            <a:r>
              <a:rPr lang="en-US" sz="2200" dirty="0" smtClean="0">
                <a:latin typeface="Arial" pitchFamily="34" charset="0"/>
                <a:cs typeface="Arial" pitchFamily="34" charset="0"/>
              </a:rPr>
              <a:t>’ gets included twice. </a:t>
            </a:r>
          </a:p>
          <a:p>
            <a:pPr algn="just">
              <a:buNone/>
            </a:pPr>
            <a:r>
              <a:rPr lang="en-US" sz="2200" dirty="0" smtClean="0">
                <a:latin typeface="Arial" pitchFamily="34" charset="0"/>
                <a:cs typeface="Arial" pitchFamily="34" charset="0"/>
              </a:rPr>
              <a:t>To avoid this we can write following code in the header file. /* </a:t>
            </a:r>
            <a:r>
              <a:rPr lang="en-US" sz="2200" dirty="0" err="1" smtClean="0">
                <a:latin typeface="Arial" pitchFamily="34" charset="0"/>
                <a:cs typeface="Arial" pitchFamily="34" charset="0"/>
              </a:rPr>
              <a:t>myfile.h</a:t>
            </a:r>
            <a:r>
              <a:rPr lang="en-US" sz="2200" dirty="0" smtClean="0">
                <a:latin typeface="Arial" pitchFamily="34" charset="0"/>
                <a:cs typeface="Arial" pitchFamily="34" charset="0"/>
              </a:rPr>
              <a:t> */ </a:t>
            </a:r>
          </a:p>
          <a:p>
            <a:pPr algn="just"/>
            <a:r>
              <a:rPr lang="en-US" sz="2200" dirty="0" smtClean="0">
                <a:latin typeface="Arial" pitchFamily="34" charset="0"/>
                <a:cs typeface="Arial" pitchFamily="34" charset="0"/>
              </a:rPr>
              <a:t>#</a:t>
            </a:r>
            <a:r>
              <a:rPr lang="en-US" sz="2200" dirty="0" err="1" smtClean="0">
                <a:latin typeface="Arial" pitchFamily="34" charset="0"/>
                <a:cs typeface="Arial" pitchFamily="34" charset="0"/>
              </a:rPr>
              <a:t>ifndef</a:t>
            </a:r>
            <a:r>
              <a:rPr lang="en-US" sz="2200" dirty="0" smtClean="0">
                <a:latin typeface="Arial" pitchFamily="34" charset="0"/>
                <a:cs typeface="Arial" pitchFamily="34" charset="0"/>
              </a:rPr>
              <a:t> __</a:t>
            </a:r>
            <a:r>
              <a:rPr lang="en-US" sz="2200" dirty="0" err="1" smtClean="0">
                <a:latin typeface="Arial" pitchFamily="34" charset="0"/>
                <a:cs typeface="Arial" pitchFamily="34" charset="0"/>
              </a:rPr>
              <a:t>myfile_h</a:t>
            </a:r>
            <a:r>
              <a:rPr lang="en-US" sz="2200" dirty="0" smtClean="0">
                <a:latin typeface="Arial" pitchFamily="34" charset="0"/>
                <a:cs typeface="Arial" pitchFamily="34" charset="0"/>
              </a:rPr>
              <a:t> </a:t>
            </a:r>
          </a:p>
          <a:p>
            <a:pPr algn="just"/>
            <a:r>
              <a:rPr lang="en-US" sz="2200" dirty="0" smtClean="0">
                <a:latin typeface="Arial" pitchFamily="34" charset="0"/>
                <a:cs typeface="Arial" pitchFamily="34" charset="0"/>
              </a:rPr>
              <a:t>#define __</a:t>
            </a:r>
            <a:r>
              <a:rPr lang="en-US" sz="2200" dirty="0" err="1" smtClean="0">
                <a:latin typeface="Arial" pitchFamily="34" charset="0"/>
                <a:cs typeface="Arial" pitchFamily="34" charset="0"/>
              </a:rPr>
              <a:t>myfile_h</a:t>
            </a:r>
            <a:r>
              <a:rPr lang="en-US" sz="2200" dirty="0" smtClean="0">
                <a:latin typeface="Arial" pitchFamily="34" charset="0"/>
                <a:cs typeface="Arial" pitchFamily="34" charset="0"/>
              </a:rPr>
              <a:t> </a:t>
            </a:r>
          </a:p>
          <a:p>
            <a:pPr algn="just"/>
            <a:r>
              <a:rPr lang="en-US" sz="2200" dirty="0" err="1" smtClean="0">
                <a:latin typeface="Arial" pitchFamily="34" charset="0"/>
                <a:cs typeface="Arial" pitchFamily="34" charset="0"/>
              </a:rPr>
              <a:t>myfunc</a:t>
            </a:r>
            <a:r>
              <a:rPr lang="en-US" sz="2200" dirty="0" smtClean="0">
                <a:latin typeface="Arial" pitchFamily="34" charset="0"/>
                <a:cs typeface="Arial" pitchFamily="34" charset="0"/>
              </a:rPr>
              <a:t>( ) </a:t>
            </a:r>
          </a:p>
          <a:p>
            <a:pPr algn="just"/>
            <a:r>
              <a:rPr lang="en-US" sz="2200" dirty="0" smtClean="0">
                <a:latin typeface="Arial" pitchFamily="34" charset="0"/>
                <a:cs typeface="Arial" pitchFamily="34" charset="0"/>
              </a:rPr>
              <a:t>{ </a:t>
            </a:r>
          </a:p>
          <a:p>
            <a:pPr algn="just"/>
            <a:r>
              <a:rPr lang="en-US" sz="2200" dirty="0" smtClean="0">
                <a:latin typeface="Arial" pitchFamily="34" charset="0"/>
                <a:cs typeface="Arial" pitchFamily="34" charset="0"/>
              </a:rPr>
              <a:t>/* some code */ </a:t>
            </a:r>
          </a:p>
          <a:p>
            <a:pPr algn="just"/>
            <a:r>
              <a:rPr lang="en-US" sz="2200" dirty="0" smtClean="0">
                <a:latin typeface="Arial" pitchFamily="34" charset="0"/>
                <a:cs typeface="Arial" pitchFamily="34" charset="0"/>
              </a:rPr>
              <a:t>} </a:t>
            </a:r>
          </a:p>
          <a:p>
            <a:pPr algn="just"/>
            <a:r>
              <a:rPr lang="en-US" sz="2200" dirty="0" smtClean="0">
                <a:latin typeface="Arial" pitchFamily="34" charset="0"/>
                <a:cs typeface="Arial" pitchFamily="34" charset="0"/>
              </a:rPr>
              <a:t>#</a:t>
            </a:r>
            <a:r>
              <a:rPr lang="en-US" sz="2200" dirty="0" err="1" smtClean="0">
                <a:latin typeface="Arial" pitchFamily="34" charset="0"/>
                <a:cs typeface="Arial" pitchFamily="34" charset="0"/>
              </a:rPr>
              <a:t>endif</a:t>
            </a:r>
            <a:r>
              <a:rPr lang="en-US" sz="2200" dirty="0" smtClean="0">
                <a:latin typeface="Arial" pitchFamily="34" charset="0"/>
                <a:cs typeface="Arial" pitchFamily="34" charset="0"/>
              </a:rPr>
              <a:t> </a:t>
            </a:r>
          </a:p>
          <a:p>
            <a:pPr algn="just"/>
            <a:endParaRPr lang="en-US" sz="2400"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35</a:t>
            </a:fld>
            <a:endParaRPr lang="en-US"/>
          </a:p>
        </p:txBody>
      </p:sp>
      <p:sp>
        <p:nvSpPr>
          <p:cNvPr id="6" name="Title 1"/>
          <p:cNvSpPr>
            <a:spLocks noGrp="1"/>
          </p:cNvSpPr>
          <p:nvPr>
            <p:ph type="title"/>
          </p:nvPr>
        </p:nvSpPr>
        <p:spPr>
          <a:xfrm>
            <a:off x="339436" y="145472"/>
            <a:ext cx="8229600" cy="921327"/>
          </a:xfrm>
        </p:spPr>
        <p:txBody>
          <a:bodyPr>
            <a:normAutofit fontScale="90000"/>
          </a:bodyPr>
          <a:lstStyle/>
          <a:p>
            <a:pPr algn="l"/>
            <a:r>
              <a:rPr lang="en-US" sz="3200" dirty="0">
                <a:solidFill>
                  <a:srgbClr val="0000FF"/>
                </a:solidFill>
                <a:latin typeface="Arial" pitchFamily="34" charset="0"/>
                <a:cs typeface="Arial" pitchFamily="34" charset="0"/>
              </a:rPr>
              <a:t>Where would #</a:t>
            </a:r>
            <a:r>
              <a:rPr lang="en-US" sz="3200" dirty="0" err="1">
                <a:solidFill>
                  <a:srgbClr val="0000FF"/>
                </a:solidFill>
                <a:latin typeface="Arial" pitchFamily="34" charset="0"/>
                <a:cs typeface="Arial" pitchFamily="34" charset="0"/>
              </a:rPr>
              <a:t>ifdef</a:t>
            </a:r>
            <a:r>
              <a:rPr lang="en-US" sz="3200" dirty="0">
                <a:solidFill>
                  <a:srgbClr val="0000FF"/>
                </a:solidFill>
                <a:latin typeface="Arial" pitchFamily="34" charset="0"/>
                <a:cs typeface="Arial" pitchFamily="34" charset="0"/>
              </a:rPr>
              <a:t> be useful</a:t>
            </a:r>
            <a:r>
              <a:rPr lang="en-US" sz="3200" dirty="0" smtClean="0">
                <a:solidFill>
                  <a:srgbClr val="0000FF"/>
                </a:solidFill>
                <a:latin typeface="Arial" pitchFamily="34" charset="0"/>
                <a:cs typeface="Arial" pitchFamily="34" charset="0"/>
              </a:rPr>
              <a:t>?</a:t>
            </a:r>
            <a:br>
              <a:rPr lang="en-US" sz="3200" dirty="0" smtClean="0">
                <a:solidFill>
                  <a:srgbClr val="0000FF"/>
                </a:solidFill>
                <a:latin typeface="Arial" pitchFamily="34" charset="0"/>
                <a:cs typeface="Arial" pitchFamily="34" charset="0"/>
              </a:rPr>
            </a:br>
            <a:r>
              <a:rPr lang="en-US" sz="3200" i="1" dirty="0" smtClean="0">
                <a:solidFill>
                  <a:srgbClr val="0000FF"/>
                </a:solidFill>
                <a:latin typeface="Arial" pitchFamily="34" charset="0"/>
                <a:cs typeface="Arial" pitchFamily="34" charset="0"/>
              </a:rPr>
              <a:t>Case-3:</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21803283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3"/>
            <a:ext cx="8258204" cy="5467368"/>
          </a:xfrm>
        </p:spPr>
        <p:txBody>
          <a:bodyPr/>
          <a:lstStyle/>
          <a:p>
            <a:pPr algn="just"/>
            <a:r>
              <a:rPr lang="en-US" dirty="0" smtClean="0"/>
              <a:t>First time the file ‘</a:t>
            </a:r>
            <a:r>
              <a:rPr lang="en-US" dirty="0" err="1" smtClean="0"/>
              <a:t>myfile.h</a:t>
            </a:r>
            <a:r>
              <a:rPr lang="en-US" dirty="0" smtClean="0"/>
              <a:t>’ gets included the preprocessor checks whether a macro called __</a:t>
            </a:r>
            <a:r>
              <a:rPr lang="en-US" dirty="0" err="1" smtClean="0"/>
              <a:t>myfile_h</a:t>
            </a:r>
            <a:r>
              <a:rPr lang="en-US" dirty="0" smtClean="0"/>
              <a:t> has been defined or not. If it has not been defined then it gets defined and the rest of the code gets included. </a:t>
            </a:r>
          </a:p>
          <a:p>
            <a:pPr algn="just"/>
            <a:r>
              <a:rPr lang="en-US" dirty="0" smtClean="0"/>
              <a:t>Next time we attempt to include the same file, the inclusion is prevented since __</a:t>
            </a:r>
            <a:r>
              <a:rPr lang="en-US" dirty="0" err="1" smtClean="0"/>
              <a:t>myfile_h</a:t>
            </a:r>
            <a:r>
              <a:rPr lang="en-US" dirty="0" smtClean="0"/>
              <a:t> already stands defined. Note that there is nothing special about __</a:t>
            </a:r>
            <a:r>
              <a:rPr lang="en-US" dirty="0" err="1" smtClean="0"/>
              <a:t>myfile_h</a:t>
            </a:r>
            <a:r>
              <a:rPr lang="en-US" dirty="0" smtClean="0"/>
              <a:t>. In its place we can use any other macro as well. </a:t>
            </a:r>
          </a:p>
          <a:p>
            <a:pPr algn="just"/>
            <a:endParaRPr lang="en-US" dirty="0"/>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36</a:t>
            </a:fld>
            <a:endParaRPr lang="en-US"/>
          </a:p>
        </p:txBody>
      </p:sp>
      <p:sp>
        <p:nvSpPr>
          <p:cNvPr id="6" name="Title 1"/>
          <p:cNvSpPr>
            <a:spLocks noGrp="1"/>
          </p:cNvSpPr>
          <p:nvPr>
            <p:ph type="title"/>
          </p:nvPr>
        </p:nvSpPr>
        <p:spPr>
          <a:xfrm>
            <a:off x="339436" y="145473"/>
            <a:ext cx="8229600" cy="638196"/>
          </a:xfrm>
        </p:spPr>
        <p:txBody>
          <a:bodyPr>
            <a:normAutofit/>
          </a:bodyPr>
          <a:lstStyle/>
          <a:p>
            <a:pPr algn="l"/>
            <a:r>
              <a:rPr lang="en-US" sz="3200" dirty="0" smtClean="0">
                <a:solidFill>
                  <a:srgbClr val="0000FF"/>
                </a:solidFill>
                <a:latin typeface="Arial" pitchFamily="34" charset="0"/>
                <a:cs typeface="Arial" pitchFamily="34" charset="0"/>
              </a:rPr>
              <a:t>Explanation </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09902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smtClean="0">
                <a:solidFill>
                  <a:srgbClr val="0000FF"/>
                </a:solidFill>
                <a:latin typeface="Arial" pitchFamily="34" charset="0"/>
                <a:cs typeface="Arial" pitchFamily="34" charset="0"/>
              </a:rPr>
              <a:t>Function of utilities </a:t>
            </a:r>
            <a:endParaRPr lang="en-US" sz="3200">
              <a:solidFill>
                <a:srgbClr val="0000FF"/>
              </a:solidFill>
              <a:latin typeface="Arial" pitchFamily="34" charset="0"/>
              <a:cs typeface="Arial" pitchFamily="34" charset="0"/>
            </a:endParaRPr>
          </a:p>
        </p:txBody>
      </p:sp>
      <p:pic>
        <p:nvPicPr>
          <p:cNvPr id="6" name="Content Placeholder 5" descr="1.PNG"/>
          <p:cNvPicPr>
            <a:picLocks noGrp="1" noChangeAspect="1"/>
          </p:cNvPicPr>
          <p:nvPr>
            <p:ph idx="1"/>
          </p:nvPr>
        </p:nvPicPr>
        <p:blipFill>
          <a:blip r:embed="rId3"/>
          <a:stretch>
            <a:fillRect/>
          </a:stretch>
        </p:blipFill>
        <p:spPr>
          <a:xfrm>
            <a:off x="6019800" y="1447800"/>
            <a:ext cx="3038475" cy="4324350"/>
          </a:xfrm>
        </p:spPr>
      </p:pic>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4</a:t>
            </a:fld>
            <a:endParaRPr lang="en-US"/>
          </a:p>
        </p:txBody>
      </p:sp>
      <p:pic>
        <p:nvPicPr>
          <p:cNvPr id="7" name="Picture 6" descr="2.PNG"/>
          <p:cNvPicPr>
            <a:picLocks noChangeAspect="1"/>
          </p:cNvPicPr>
          <p:nvPr/>
        </p:nvPicPr>
        <p:blipFill>
          <a:blip r:embed="rId4"/>
          <a:stretch>
            <a:fillRect/>
          </a:stretch>
        </p:blipFill>
        <p:spPr>
          <a:xfrm>
            <a:off x="228600" y="1371600"/>
            <a:ext cx="5906638" cy="4495800"/>
          </a:xfrm>
          <a:prstGeom prst="rect">
            <a:avLst/>
          </a:prstGeom>
        </p:spPr>
      </p:pic>
    </p:spTree>
    <p:extLst>
      <p:ext uri="{BB962C8B-B14F-4D97-AF65-F5344CB8AC3E}">
        <p14:creationId xmlns="" xmlns:p14="http://schemas.microsoft.com/office/powerpoint/2010/main" val="1831037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186766" cy="5324492"/>
          </a:xfrm>
        </p:spPr>
        <p:txBody>
          <a:bodyPr>
            <a:normAutofit/>
          </a:bodyPr>
          <a:lstStyle/>
          <a:p>
            <a:pPr marL="0" indent="0" algn="just">
              <a:buNone/>
            </a:pPr>
            <a:r>
              <a:rPr lang="en-US" sz="2400" dirty="0" smtClean="0">
                <a:latin typeface="Arial" pitchFamily="34" charset="0"/>
                <a:cs typeface="Arial" pitchFamily="34" charset="0"/>
              </a:rPr>
              <a:t>The preprocessor offers several features called preprocessor directives. </a:t>
            </a:r>
          </a:p>
          <a:p>
            <a:pPr algn="just"/>
            <a:r>
              <a:rPr lang="en-US" sz="2400" dirty="0" smtClean="0">
                <a:latin typeface="Arial" pitchFamily="34" charset="0"/>
                <a:cs typeface="Arial" pitchFamily="34" charset="0"/>
              </a:rPr>
              <a:t>Each directive begin with a # symbol. </a:t>
            </a:r>
          </a:p>
          <a:p>
            <a:pPr algn="just"/>
            <a:r>
              <a:rPr lang="en-US" sz="2400" dirty="0" smtClean="0">
                <a:latin typeface="Arial" pitchFamily="34" charset="0"/>
                <a:cs typeface="Arial" pitchFamily="34" charset="0"/>
              </a:rPr>
              <a:t>The directives can be placed anywhere in a program but are mostly placed at the beginning of a program and before the first function definition.</a:t>
            </a:r>
          </a:p>
          <a:p>
            <a:pPr marL="0" indent="0" algn="just">
              <a:buNone/>
            </a:pPr>
            <a:r>
              <a:rPr lang="en-US" sz="2400" dirty="0" smtClean="0">
                <a:latin typeface="Arial" pitchFamily="34" charset="0"/>
                <a:cs typeface="Arial" pitchFamily="34" charset="0"/>
              </a:rPr>
              <a:t> </a:t>
            </a:r>
          </a:p>
          <a:p>
            <a:pPr algn="just"/>
            <a:r>
              <a:rPr lang="en-US" sz="2400" dirty="0" smtClean="0">
                <a:latin typeface="Arial" pitchFamily="34" charset="0"/>
                <a:cs typeface="Arial" pitchFamily="34" charset="0"/>
              </a:rPr>
              <a:t>Categories of these directives are:</a:t>
            </a:r>
          </a:p>
          <a:p>
            <a:pPr lvl="1" algn="just">
              <a:buNone/>
            </a:pPr>
            <a:r>
              <a:rPr lang="en-US" sz="2400" dirty="0" smtClean="0">
                <a:latin typeface="Arial" pitchFamily="34" charset="0"/>
                <a:cs typeface="Arial" pitchFamily="34" charset="0"/>
              </a:rPr>
              <a:t>(a) Macro expansion 		#define</a:t>
            </a:r>
          </a:p>
          <a:p>
            <a:pPr lvl="1" algn="just">
              <a:buNone/>
            </a:pPr>
            <a:r>
              <a:rPr lang="en-US" sz="2400" dirty="0" smtClean="0">
                <a:latin typeface="Arial" pitchFamily="34" charset="0"/>
                <a:cs typeface="Arial" pitchFamily="34" charset="0"/>
              </a:rPr>
              <a:t>(b) File inclusion 		# include</a:t>
            </a:r>
          </a:p>
          <a:p>
            <a:pPr lvl="1" algn="just">
              <a:buNone/>
            </a:pPr>
            <a:r>
              <a:rPr lang="en-US" sz="2400" dirty="0" smtClean="0">
                <a:latin typeface="Arial" pitchFamily="34" charset="0"/>
                <a:cs typeface="Arial" pitchFamily="34" charset="0"/>
              </a:rPr>
              <a:t>(c) Conditional Compilation 	#if, #</a:t>
            </a:r>
            <a:r>
              <a:rPr lang="en-US" sz="2400" dirty="0" err="1" smtClean="0">
                <a:latin typeface="Arial" pitchFamily="34" charset="0"/>
                <a:cs typeface="Arial" pitchFamily="34" charset="0"/>
              </a:rPr>
              <a:t>elif</a:t>
            </a:r>
            <a:endParaRPr lang="en-US" sz="2400" dirty="0" smtClean="0">
              <a:latin typeface="Arial" pitchFamily="34" charset="0"/>
              <a:cs typeface="Arial" pitchFamily="34" charset="0"/>
            </a:endParaRPr>
          </a:p>
          <a:p>
            <a:pPr lvl="1" algn="just">
              <a:buNone/>
            </a:pPr>
            <a:r>
              <a:rPr lang="en-US" sz="2400" dirty="0" smtClean="0">
                <a:latin typeface="Arial" pitchFamily="34" charset="0"/>
                <a:cs typeface="Arial" pitchFamily="34" charset="0"/>
              </a:rPr>
              <a:t>(d) Miscellaneous 		#</a:t>
            </a:r>
            <a:r>
              <a:rPr lang="en-US" sz="2400" dirty="0" err="1" smtClean="0">
                <a:latin typeface="Arial" pitchFamily="34" charset="0"/>
                <a:cs typeface="Arial" pitchFamily="34" charset="0"/>
              </a:rPr>
              <a:t>undef</a:t>
            </a:r>
            <a:endParaRPr lang="en-US" sz="2400" dirty="0" smtClean="0">
              <a:latin typeface="Arial" pitchFamily="34" charset="0"/>
              <a:cs typeface="Arial" pitchFamily="34" charset="0"/>
            </a:endParaRPr>
          </a:p>
          <a:p>
            <a:pPr algn="just"/>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5</a:t>
            </a:fld>
            <a:endParaRPr lang="en-US"/>
          </a:p>
        </p:txBody>
      </p:sp>
      <p:sp>
        <p:nvSpPr>
          <p:cNvPr id="6" name="Title 1"/>
          <p:cNvSpPr>
            <a:spLocks noGrp="1"/>
          </p:cNvSpPr>
          <p:nvPr>
            <p:ph type="title"/>
          </p:nvPr>
        </p:nvSpPr>
        <p:spPr>
          <a:xfrm>
            <a:off x="457200" y="274638"/>
            <a:ext cx="8229600" cy="715962"/>
          </a:xfrm>
        </p:spPr>
        <p:txBody>
          <a:bodyPr>
            <a:normAutofit/>
          </a:bodyPr>
          <a:lstStyle/>
          <a:p>
            <a:pPr algn="l"/>
            <a:r>
              <a:rPr lang="en-US" sz="3200" dirty="0" smtClean="0">
                <a:solidFill>
                  <a:srgbClr val="0000FF"/>
                </a:solidFill>
                <a:latin typeface="Arial" pitchFamily="34" charset="0"/>
                <a:cs typeface="Arial" pitchFamily="34" charset="0"/>
              </a:rPr>
              <a:t>Preprocessor Directives</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021681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3200" dirty="0" smtClean="0">
                <a:solidFill>
                  <a:srgbClr val="0000FF"/>
                </a:solidFill>
                <a:latin typeface="Arial" pitchFamily="34" charset="0"/>
                <a:cs typeface="Arial" pitchFamily="34" charset="0"/>
              </a:rPr>
              <a:t># define directive used for macro </a:t>
            </a:r>
            <a:r>
              <a:rPr lang="en-US" sz="3200" dirty="0">
                <a:solidFill>
                  <a:srgbClr val="0000FF"/>
                </a:solidFill>
                <a:latin typeface="Arial" pitchFamily="34" charset="0"/>
                <a:cs typeface="Arial" pitchFamily="34" charset="0"/>
              </a:rPr>
              <a:t>e</a:t>
            </a:r>
            <a:r>
              <a:rPr lang="en-US" sz="3200" dirty="0" smtClean="0">
                <a:solidFill>
                  <a:srgbClr val="0000FF"/>
                </a:solidFill>
                <a:latin typeface="Arial" pitchFamily="34" charset="0"/>
                <a:cs typeface="Arial" pitchFamily="34" charset="0"/>
              </a:rPr>
              <a:t>xpansion </a:t>
            </a:r>
            <a:endParaRPr lang="en-US" sz="3200" dirty="0">
              <a:solidFill>
                <a:srgbClr val="0000FF"/>
              </a:solidFill>
              <a:latin typeface="Arial" pitchFamily="34" charset="0"/>
              <a:cs typeface="Arial" pitchFamily="34" charset="0"/>
            </a:endParaRPr>
          </a:p>
        </p:txBody>
      </p:sp>
      <p:sp>
        <p:nvSpPr>
          <p:cNvPr id="3" name="Content Placeholder 2"/>
          <p:cNvSpPr>
            <a:spLocks noGrp="1"/>
          </p:cNvSpPr>
          <p:nvPr>
            <p:ph idx="1"/>
          </p:nvPr>
        </p:nvSpPr>
        <p:spPr>
          <a:xfrm>
            <a:off x="381000" y="990600"/>
            <a:ext cx="8229600" cy="4525963"/>
          </a:xfrm>
        </p:spPr>
        <p:txBody>
          <a:bodyPr>
            <a:normAutofit/>
          </a:bodyPr>
          <a:lstStyle/>
          <a:p>
            <a:pPr>
              <a:buNone/>
            </a:pPr>
            <a:r>
              <a:rPr lang="en-US" sz="2400" dirty="0" smtClean="0">
                <a:latin typeface="Arial" pitchFamily="34" charset="0"/>
                <a:cs typeface="Arial" pitchFamily="34" charset="0"/>
              </a:rPr>
              <a:t>Example-1:</a:t>
            </a:r>
          </a:p>
          <a:p>
            <a:pPr>
              <a:buNone/>
            </a:pPr>
            <a:endParaRPr lang="en-US" sz="2400" dirty="0" smtClean="0">
              <a:latin typeface="Arial" pitchFamily="34" charset="0"/>
              <a:cs typeface="Arial" pitchFamily="34" charset="0"/>
            </a:endParaRPr>
          </a:p>
          <a:p>
            <a:pPr>
              <a:buNone/>
            </a:pPr>
            <a:r>
              <a:rPr lang="en-US" sz="2400" dirty="0" smtClean="0">
                <a:latin typeface="Arial" pitchFamily="34" charset="0"/>
                <a:cs typeface="Arial" pitchFamily="34" charset="0"/>
              </a:rPr>
              <a:t>#define UPPER 25 </a:t>
            </a:r>
          </a:p>
          <a:p>
            <a:pPr>
              <a:buNone/>
            </a:pPr>
            <a:r>
              <a:rPr lang="en-US" sz="2400" dirty="0" smtClean="0">
                <a:latin typeface="Arial" pitchFamily="34" charset="0"/>
                <a:cs typeface="Arial" pitchFamily="34" charset="0"/>
              </a:rPr>
              <a:t>main( ) </a:t>
            </a:r>
          </a:p>
          <a:p>
            <a:pPr>
              <a:buNone/>
            </a:pPr>
            <a:r>
              <a:rPr lang="en-US" sz="2400" dirty="0" smtClean="0">
                <a:latin typeface="Arial" pitchFamily="34" charset="0"/>
                <a:cs typeface="Arial" pitchFamily="34" charset="0"/>
              </a:rPr>
              <a:t>{ </a:t>
            </a:r>
          </a:p>
          <a:p>
            <a:pPr lvl="1">
              <a:buNone/>
            </a:pPr>
            <a:r>
              <a:rPr lang="en-US" sz="2400" dirty="0" err="1" smtClean="0">
                <a:latin typeface="Arial" pitchFamily="34" charset="0"/>
                <a:cs typeface="Arial" pitchFamily="34" charset="0"/>
              </a:rPr>
              <a:t>int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 </a:t>
            </a:r>
          </a:p>
          <a:p>
            <a:pPr lvl="1">
              <a:buNone/>
            </a:pPr>
            <a:r>
              <a:rPr lang="en-US" sz="2400" dirty="0" smtClean="0">
                <a:latin typeface="Arial" pitchFamily="34" charset="0"/>
                <a:cs typeface="Arial" pitchFamily="34" charset="0"/>
              </a:rPr>
              <a:t>for (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 1 ;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&lt;= UPPER ;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 </a:t>
            </a:r>
          </a:p>
          <a:p>
            <a:pPr lvl="1">
              <a:buNone/>
            </a:pPr>
            <a:r>
              <a:rPr lang="en-US" sz="2400" dirty="0" err="1" smtClean="0">
                <a:latin typeface="Arial" pitchFamily="34" charset="0"/>
                <a:cs typeface="Arial" pitchFamily="34" charset="0"/>
              </a:rPr>
              <a:t>printf</a:t>
            </a:r>
            <a:r>
              <a:rPr lang="en-US" sz="2400" dirty="0" smtClean="0">
                <a:latin typeface="Arial" pitchFamily="34" charset="0"/>
                <a:cs typeface="Arial" pitchFamily="34" charset="0"/>
              </a:rPr>
              <a:t> ( "\</a:t>
            </a:r>
            <a:r>
              <a:rPr lang="en-US" sz="2400" dirty="0" err="1" smtClean="0">
                <a:latin typeface="Arial" pitchFamily="34" charset="0"/>
                <a:cs typeface="Arial" pitchFamily="34" charset="0"/>
              </a:rPr>
              <a:t>n%d</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 ; </a:t>
            </a:r>
          </a:p>
          <a:p>
            <a:pPr>
              <a:buNone/>
            </a:pPr>
            <a:r>
              <a:rPr lang="en-US" sz="2400" dirty="0" smtClean="0">
                <a:latin typeface="Arial" pitchFamily="34" charset="0"/>
                <a:cs typeface="Arial" pitchFamily="34" charset="0"/>
              </a:rPr>
              <a:t>} </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6</a:t>
            </a:fld>
            <a:endParaRPr lang="en-US"/>
          </a:p>
        </p:txBody>
      </p:sp>
    </p:spTree>
    <p:extLst>
      <p:ext uri="{BB962C8B-B14F-4D97-AF65-F5344CB8AC3E}">
        <p14:creationId xmlns="" xmlns:p14="http://schemas.microsoft.com/office/powerpoint/2010/main" val="3285974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525963"/>
          </a:xfrm>
        </p:spPr>
        <p:txBody>
          <a:bodyPr>
            <a:normAutofit lnSpcReduction="10000"/>
          </a:bodyPr>
          <a:lstStyle/>
          <a:p>
            <a:pPr algn="just"/>
            <a:r>
              <a:rPr lang="en-US" sz="2400" smtClean="0">
                <a:latin typeface="Arial" pitchFamily="34" charset="0"/>
                <a:cs typeface="Arial" pitchFamily="34" charset="0"/>
              </a:rPr>
              <a:t>Instead of writing 25 in the for loop we have defined a constantan before the start of the definition of main( ) function. </a:t>
            </a:r>
          </a:p>
          <a:p>
            <a:pPr marL="0" indent="0" algn="just">
              <a:buNone/>
            </a:pPr>
            <a:endParaRPr lang="en-US" sz="2400" smtClean="0">
              <a:latin typeface="Arial" pitchFamily="34" charset="0"/>
              <a:cs typeface="Arial" pitchFamily="34" charset="0"/>
            </a:endParaRPr>
          </a:p>
          <a:p>
            <a:pPr marL="0" indent="0" algn="just">
              <a:buNone/>
            </a:pPr>
            <a:r>
              <a:rPr lang="en-US" sz="2400">
                <a:latin typeface="Arial" pitchFamily="34" charset="0"/>
                <a:cs typeface="Arial" pitchFamily="34" charset="0"/>
              </a:rPr>
              <a:t>	</a:t>
            </a:r>
            <a:r>
              <a:rPr lang="en-US" sz="2400" smtClean="0">
                <a:latin typeface="Arial" pitchFamily="34" charset="0"/>
                <a:cs typeface="Arial" pitchFamily="34" charset="0"/>
              </a:rPr>
              <a:t>#define UPPER 25 </a:t>
            </a:r>
          </a:p>
          <a:p>
            <a:pPr algn="just">
              <a:buNone/>
            </a:pPr>
            <a:endParaRPr lang="en-US" sz="2400" smtClean="0">
              <a:latin typeface="Arial" pitchFamily="34" charset="0"/>
              <a:cs typeface="Arial" pitchFamily="34" charset="0"/>
            </a:endParaRPr>
          </a:p>
          <a:p>
            <a:pPr algn="just"/>
            <a:r>
              <a:rPr lang="en-US" sz="2400" smtClean="0">
                <a:latin typeface="Arial" pitchFamily="34" charset="0"/>
                <a:cs typeface="Arial" pitchFamily="34" charset="0"/>
              </a:rPr>
              <a:t>This above statement is called ‘macro definition’ </a:t>
            </a:r>
          </a:p>
          <a:p>
            <a:pPr marL="0" indent="0" algn="just">
              <a:buNone/>
            </a:pPr>
            <a:r>
              <a:rPr lang="en-US" sz="2400" smtClean="0">
                <a:latin typeface="Arial" pitchFamily="34" charset="0"/>
                <a:cs typeface="Arial" pitchFamily="34" charset="0"/>
              </a:rPr>
              <a:t>    or more commonly, just a ‘macro’. </a:t>
            </a:r>
            <a:endParaRPr lang="en-US" sz="2400">
              <a:latin typeface="Arial" pitchFamily="34" charset="0"/>
              <a:cs typeface="Arial" pitchFamily="34" charset="0"/>
            </a:endParaRPr>
          </a:p>
          <a:p>
            <a:pPr marL="0" indent="0" algn="just">
              <a:buNone/>
            </a:pPr>
            <a:endParaRPr lang="en-US" sz="2400">
              <a:latin typeface="Arial" pitchFamily="34" charset="0"/>
              <a:cs typeface="Arial" pitchFamily="34" charset="0"/>
            </a:endParaRPr>
          </a:p>
          <a:p>
            <a:pPr algn="just"/>
            <a:r>
              <a:rPr lang="en-US" sz="2400" smtClean="0">
                <a:latin typeface="Arial" pitchFamily="34" charset="0"/>
                <a:cs typeface="Arial" pitchFamily="34" charset="0"/>
              </a:rPr>
              <a:t>During preprocessing, the preprocessor replaces every occurrence of UPPER in the program with 25. </a:t>
            </a:r>
            <a:endParaRPr lang="en-US" sz="240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7</a:t>
            </a:fld>
            <a:endParaRPr lang="en-US"/>
          </a:p>
        </p:txBody>
      </p:sp>
      <p:sp>
        <p:nvSpPr>
          <p:cNvPr id="6" name="Title 1"/>
          <p:cNvSpPr>
            <a:spLocks noGrp="1"/>
          </p:cNvSpPr>
          <p:nvPr>
            <p:ph type="title"/>
          </p:nvPr>
        </p:nvSpPr>
        <p:spPr>
          <a:xfrm>
            <a:off x="457200" y="304800"/>
            <a:ext cx="8229600" cy="715962"/>
          </a:xfrm>
        </p:spPr>
        <p:txBody>
          <a:bodyPr>
            <a:normAutofit/>
          </a:bodyPr>
          <a:lstStyle/>
          <a:p>
            <a:pPr algn="l"/>
            <a:r>
              <a:rPr lang="en-US" sz="3200" dirty="0" smtClean="0">
                <a:solidFill>
                  <a:srgbClr val="0000FF"/>
                </a:solidFill>
                <a:latin typeface="Arial" pitchFamily="34" charset="0"/>
                <a:cs typeface="Arial" pitchFamily="34" charset="0"/>
              </a:rPr>
              <a:t>Explanation Macro Expansion </a:t>
            </a:r>
            <a:endParaRPr lang="en-US" sz="3200" dirty="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2510233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876800"/>
          </a:xfrm>
        </p:spPr>
        <p:txBody>
          <a:bodyPr>
            <a:noAutofit/>
          </a:bodyPr>
          <a:lstStyle/>
          <a:p>
            <a:pPr>
              <a:buNone/>
            </a:pPr>
            <a:r>
              <a:rPr lang="en-US" sz="2400" dirty="0" smtClean="0">
                <a:latin typeface="Arial" pitchFamily="34" charset="0"/>
                <a:cs typeface="Arial" pitchFamily="34" charset="0"/>
              </a:rPr>
              <a:t>Example - 2:</a:t>
            </a:r>
            <a:endParaRPr lang="en-US" sz="2400" dirty="0" smtClean="0"/>
          </a:p>
          <a:p>
            <a:pPr>
              <a:buNone/>
            </a:pPr>
            <a:r>
              <a:rPr lang="en-US" sz="2400" dirty="0">
                <a:latin typeface="Arial" pitchFamily="34" charset="0"/>
                <a:cs typeface="Arial" pitchFamily="34" charset="0"/>
              </a:rPr>
              <a:t>#define PI 3.1415 </a:t>
            </a:r>
          </a:p>
          <a:p>
            <a:pPr>
              <a:buNone/>
            </a:pPr>
            <a:r>
              <a:rPr lang="en-US" sz="2400" dirty="0">
                <a:latin typeface="Arial" pitchFamily="34" charset="0"/>
                <a:cs typeface="Arial" pitchFamily="34" charset="0"/>
              </a:rPr>
              <a:t>main( ) </a:t>
            </a:r>
          </a:p>
          <a:p>
            <a:pPr>
              <a:buNone/>
            </a:pPr>
            <a:r>
              <a:rPr lang="en-US" sz="2400" dirty="0">
                <a:latin typeface="Arial" pitchFamily="34" charset="0"/>
                <a:cs typeface="Arial" pitchFamily="34" charset="0"/>
              </a:rPr>
              <a:t>{ </a:t>
            </a:r>
          </a:p>
          <a:p>
            <a:pPr lvl="1">
              <a:buNone/>
            </a:pPr>
            <a:r>
              <a:rPr lang="en-US" sz="2400" dirty="0">
                <a:latin typeface="Arial" pitchFamily="34" charset="0"/>
                <a:cs typeface="Arial" pitchFamily="34" charset="0"/>
              </a:rPr>
              <a:t>float r = 6.25 ; </a:t>
            </a:r>
          </a:p>
          <a:p>
            <a:pPr lvl="1">
              <a:buNone/>
            </a:pPr>
            <a:r>
              <a:rPr lang="en-US" sz="2400" dirty="0">
                <a:latin typeface="Arial" pitchFamily="34" charset="0"/>
                <a:cs typeface="Arial" pitchFamily="34" charset="0"/>
              </a:rPr>
              <a:t>float area ; </a:t>
            </a:r>
          </a:p>
          <a:p>
            <a:pPr lvl="1">
              <a:buNone/>
            </a:pPr>
            <a:r>
              <a:rPr lang="en-US" sz="2400" dirty="0">
                <a:latin typeface="Arial" pitchFamily="34" charset="0"/>
                <a:cs typeface="Arial" pitchFamily="34" charset="0"/>
              </a:rPr>
              <a:t>area = PI * r * r ; </a:t>
            </a:r>
          </a:p>
          <a:p>
            <a:pPr lvl="1">
              <a:buNone/>
            </a:pPr>
            <a:r>
              <a:rPr lang="en-US" sz="2400" dirty="0" err="1">
                <a:latin typeface="Arial" pitchFamily="34" charset="0"/>
                <a:cs typeface="Arial" pitchFamily="34" charset="0"/>
              </a:rPr>
              <a:t>printf</a:t>
            </a:r>
            <a:r>
              <a:rPr lang="en-US" sz="2400" dirty="0">
                <a:latin typeface="Arial" pitchFamily="34" charset="0"/>
                <a:cs typeface="Arial" pitchFamily="34" charset="0"/>
              </a:rPr>
              <a:t> ( "\</a:t>
            </a:r>
            <a:r>
              <a:rPr lang="en-US" sz="2400" dirty="0" err="1">
                <a:latin typeface="Arial" pitchFamily="34" charset="0"/>
                <a:cs typeface="Arial" pitchFamily="34" charset="0"/>
              </a:rPr>
              <a:t>nArea</a:t>
            </a:r>
            <a:r>
              <a:rPr lang="en-US" sz="2400" dirty="0">
                <a:latin typeface="Arial" pitchFamily="34" charset="0"/>
                <a:cs typeface="Arial" pitchFamily="34" charset="0"/>
              </a:rPr>
              <a:t> of circle = %f", area ) ; </a:t>
            </a:r>
          </a:p>
          <a:p>
            <a:pPr>
              <a:buNone/>
            </a:pPr>
            <a:r>
              <a:rPr lang="en-US" sz="2400" dirty="0">
                <a:latin typeface="Arial" pitchFamily="34" charset="0"/>
                <a:cs typeface="Arial" pitchFamily="34" charset="0"/>
              </a:rPr>
              <a:t>} </a:t>
            </a:r>
          </a:p>
          <a:p>
            <a:pPr>
              <a:buNone/>
            </a:pPr>
            <a:r>
              <a:rPr lang="fr-FR" sz="2400" dirty="0">
                <a:latin typeface="Arial" pitchFamily="34" charset="0"/>
                <a:cs typeface="Arial" pitchFamily="34" charset="0"/>
              </a:rPr>
              <a:t>Output: Area of </a:t>
            </a:r>
            <a:r>
              <a:rPr lang="fr-FR" sz="2400" dirty="0" err="1">
                <a:latin typeface="Arial" pitchFamily="34" charset="0"/>
                <a:cs typeface="Arial" pitchFamily="34" charset="0"/>
              </a:rPr>
              <a:t>circle</a:t>
            </a:r>
            <a:r>
              <a:rPr lang="fr-FR" sz="2400" dirty="0">
                <a:latin typeface="Arial" pitchFamily="34" charset="0"/>
                <a:cs typeface="Arial" pitchFamily="34" charset="0"/>
              </a:rPr>
              <a:t> = 122.714844</a:t>
            </a:r>
            <a:endParaRPr lang="en-US" sz="2400"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8</a:t>
            </a:fld>
            <a:endParaRPr lang="en-US"/>
          </a:p>
        </p:txBody>
      </p:sp>
      <p:sp>
        <p:nvSpPr>
          <p:cNvPr id="6" name="Title 1"/>
          <p:cNvSpPr>
            <a:spLocks noGrp="1"/>
          </p:cNvSpPr>
          <p:nvPr>
            <p:ph type="title"/>
          </p:nvPr>
        </p:nvSpPr>
        <p:spPr>
          <a:xfrm>
            <a:off x="457200" y="274638"/>
            <a:ext cx="8229600" cy="715962"/>
          </a:xfrm>
        </p:spPr>
        <p:txBody>
          <a:bodyPr>
            <a:normAutofit/>
          </a:bodyPr>
          <a:lstStyle/>
          <a:p>
            <a:pPr algn="l"/>
            <a:r>
              <a:rPr lang="en-US" sz="3200" smtClean="0">
                <a:solidFill>
                  <a:srgbClr val="0000FF"/>
                </a:solidFill>
                <a:latin typeface="Arial" pitchFamily="34" charset="0"/>
                <a:cs typeface="Arial" pitchFamily="34" charset="0"/>
              </a:rPr>
              <a:t>Macro Expansion </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954879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9"/>
            <a:ext cx="8258204" cy="5324492"/>
          </a:xfrm>
        </p:spPr>
        <p:txBody>
          <a:bodyPr>
            <a:noAutofit/>
          </a:bodyPr>
          <a:lstStyle/>
          <a:p>
            <a:pPr algn="just"/>
            <a:r>
              <a:rPr lang="en-US" sz="2400" smtClean="0">
                <a:latin typeface="Arial" pitchFamily="34" charset="0"/>
                <a:cs typeface="Arial" pitchFamily="34" charset="0"/>
              </a:rPr>
              <a:t>UPPER and PI in the above programs are often called </a:t>
            </a:r>
            <a:r>
              <a:rPr lang="en-US" sz="2400" smtClean="0">
                <a:solidFill>
                  <a:srgbClr val="0000FF"/>
                </a:solidFill>
                <a:latin typeface="Arial" pitchFamily="34" charset="0"/>
                <a:cs typeface="Arial" pitchFamily="34" charset="0"/>
              </a:rPr>
              <a:t>‘macro templates’</a:t>
            </a:r>
            <a:r>
              <a:rPr lang="en-US" sz="2400" smtClean="0">
                <a:latin typeface="Arial" pitchFamily="34" charset="0"/>
                <a:cs typeface="Arial" pitchFamily="34" charset="0"/>
              </a:rPr>
              <a:t>, whereas, 25 and 3.1415 are called their corresponding </a:t>
            </a:r>
            <a:r>
              <a:rPr lang="en-US" sz="2400" smtClean="0">
                <a:solidFill>
                  <a:srgbClr val="0000FF"/>
                </a:solidFill>
                <a:latin typeface="Arial" pitchFamily="34" charset="0"/>
                <a:cs typeface="Arial" pitchFamily="34" charset="0"/>
              </a:rPr>
              <a:t>‘macro expansions’.</a:t>
            </a:r>
          </a:p>
          <a:p>
            <a:pPr marL="0" indent="0" algn="just">
              <a:buNone/>
            </a:pPr>
            <a:r>
              <a:rPr lang="en-US" sz="2400" smtClean="0">
                <a:latin typeface="Arial" pitchFamily="34" charset="0"/>
                <a:cs typeface="Arial" pitchFamily="34" charset="0"/>
              </a:rPr>
              <a:t> </a:t>
            </a:r>
          </a:p>
          <a:p>
            <a:pPr algn="just"/>
            <a:r>
              <a:rPr lang="en-US" sz="2400" smtClean="0">
                <a:latin typeface="Arial" pitchFamily="34" charset="0"/>
                <a:cs typeface="Arial" pitchFamily="34" charset="0"/>
              </a:rPr>
              <a:t>When we compile the program, before the source code passes to the compiler it is examined by the C preprocessor for any macro definitions. </a:t>
            </a:r>
          </a:p>
          <a:p>
            <a:pPr marL="0" indent="0" algn="just">
              <a:buNone/>
            </a:pPr>
            <a:endParaRPr lang="en-US" sz="2400" smtClean="0">
              <a:latin typeface="Arial" pitchFamily="34" charset="0"/>
              <a:cs typeface="Arial" pitchFamily="34" charset="0"/>
            </a:endParaRPr>
          </a:p>
          <a:p>
            <a:pPr algn="just"/>
            <a:r>
              <a:rPr lang="en-US" sz="2400" smtClean="0">
                <a:latin typeface="Arial" pitchFamily="34" charset="0"/>
                <a:cs typeface="Arial" pitchFamily="34" charset="0"/>
              </a:rPr>
              <a:t>When it sees the #define directive, it goes through the entire program in search of the </a:t>
            </a:r>
            <a:r>
              <a:rPr lang="en-US" sz="2400" smtClean="0">
                <a:solidFill>
                  <a:srgbClr val="0000FF"/>
                </a:solidFill>
                <a:latin typeface="Arial" pitchFamily="34" charset="0"/>
                <a:cs typeface="Arial" pitchFamily="34" charset="0"/>
              </a:rPr>
              <a:t>macro templates</a:t>
            </a:r>
            <a:r>
              <a:rPr lang="en-US" sz="2400" smtClean="0">
                <a:latin typeface="Arial" pitchFamily="34" charset="0"/>
                <a:cs typeface="Arial" pitchFamily="34" charset="0"/>
              </a:rPr>
              <a:t>; wherever it finds one, it replaces the macro template with the appropriate </a:t>
            </a:r>
            <a:r>
              <a:rPr lang="en-US" sz="2400" smtClean="0">
                <a:solidFill>
                  <a:srgbClr val="0000FF"/>
                </a:solidFill>
                <a:latin typeface="Arial" pitchFamily="34" charset="0"/>
                <a:cs typeface="Arial" pitchFamily="34" charset="0"/>
              </a:rPr>
              <a:t>macro expansion</a:t>
            </a:r>
            <a:r>
              <a:rPr lang="en-US" sz="2400" smtClean="0">
                <a:latin typeface="Arial" pitchFamily="34" charset="0"/>
                <a:cs typeface="Arial" pitchFamily="34" charset="0"/>
              </a:rPr>
              <a:t>. </a:t>
            </a:r>
            <a:endParaRPr lang="en-US" sz="2400">
              <a:latin typeface="Arial" pitchFamily="34" charset="0"/>
              <a:cs typeface="Arial" pitchFamily="34" charset="0"/>
            </a:endParaRPr>
          </a:p>
        </p:txBody>
      </p:sp>
      <p:sp>
        <p:nvSpPr>
          <p:cNvPr id="4" name="Date Placeholder 3"/>
          <p:cNvSpPr>
            <a:spLocks noGrp="1"/>
          </p:cNvSpPr>
          <p:nvPr>
            <p:ph type="dt" sz="half" idx="10"/>
          </p:nvPr>
        </p:nvSpPr>
        <p:spPr/>
        <p:txBody>
          <a:bodyPr/>
          <a:lstStyle/>
          <a:p>
            <a:pPr>
              <a:defRPr/>
            </a:pPr>
            <a:fld id="{5DD7E7D3-E8B0-41A6-A8AB-D7AC96F4254F}" type="datetime1">
              <a:rPr lang="en-US" smtClean="0"/>
              <a:pPr>
                <a:defRPr/>
              </a:pPr>
              <a:t>6/5/2012</a:t>
            </a:fld>
            <a:endParaRPr lang="en-US"/>
          </a:p>
        </p:txBody>
      </p:sp>
      <p:sp>
        <p:nvSpPr>
          <p:cNvPr id="5" name="Slide Number Placeholder 4"/>
          <p:cNvSpPr>
            <a:spLocks noGrp="1"/>
          </p:cNvSpPr>
          <p:nvPr>
            <p:ph type="sldNum" sz="quarter" idx="12"/>
          </p:nvPr>
        </p:nvSpPr>
        <p:spPr/>
        <p:txBody>
          <a:bodyPr/>
          <a:lstStyle/>
          <a:p>
            <a:pPr>
              <a:defRPr/>
            </a:pPr>
            <a:fld id="{B5D47DE8-7ED8-4F42-9EB9-9320E0F134A2}" type="slidenum">
              <a:rPr lang="en-US" smtClean="0"/>
              <a:pPr>
                <a:defRPr/>
              </a:pPr>
              <a:t>9</a:t>
            </a:fld>
            <a:endParaRPr lang="en-US"/>
          </a:p>
        </p:txBody>
      </p:sp>
      <p:sp>
        <p:nvSpPr>
          <p:cNvPr id="6" name="Title 1"/>
          <p:cNvSpPr>
            <a:spLocks noGrp="1"/>
          </p:cNvSpPr>
          <p:nvPr>
            <p:ph type="title"/>
          </p:nvPr>
        </p:nvSpPr>
        <p:spPr>
          <a:xfrm>
            <a:off x="457200" y="274638"/>
            <a:ext cx="8229600" cy="715962"/>
          </a:xfrm>
        </p:spPr>
        <p:txBody>
          <a:bodyPr>
            <a:normAutofit/>
          </a:bodyPr>
          <a:lstStyle/>
          <a:p>
            <a:pPr algn="l"/>
            <a:r>
              <a:rPr lang="en-US" sz="3200" smtClean="0">
                <a:solidFill>
                  <a:srgbClr val="0000FF"/>
                </a:solidFill>
                <a:latin typeface="Arial" pitchFamily="34" charset="0"/>
                <a:cs typeface="Arial" pitchFamily="34" charset="0"/>
              </a:rPr>
              <a:t>Macro Expansion and related concepts </a:t>
            </a:r>
            <a:endParaRPr lang="en-US" sz="3200">
              <a:solidFill>
                <a:srgbClr val="0000FF"/>
              </a:solidFill>
              <a:latin typeface="Arial" pitchFamily="34" charset="0"/>
              <a:cs typeface="Arial" pitchFamily="34" charset="0"/>
            </a:endParaRPr>
          </a:p>
        </p:txBody>
      </p:sp>
    </p:spTree>
    <p:extLst>
      <p:ext uri="{BB962C8B-B14F-4D97-AF65-F5344CB8AC3E}">
        <p14:creationId xmlns="" xmlns:p14="http://schemas.microsoft.com/office/powerpoint/2010/main" val="1892248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2589</Words>
  <Application>Microsoft Office PowerPoint</Application>
  <PresentationFormat>On-screen Show (4:3)</PresentationFormat>
  <Paragraphs>388</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CSC141- Introduction to Computer Programming</vt:lpstr>
      <vt:lpstr>Preprocessor Directives</vt:lpstr>
      <vt:lpstr>Slide 3</vt:lpstr>
      <vt:lpstr>Function of utilities </vt:lpstr>
      <vt:lpstr>Preprocessor Directives</vt:lpstr>
      <vt:lpstr># define directive used for macro expansion </vt:lpstr>
      <vt:lpstr>Explanation Macro Expansion </vt:lpstr>
      <vt:lpstr>Macro Expansion </vt:lpstr>
      <vt:lpstr>Macro Expansion and related concepts </vt:lpstr>
      <vt:lpstr>Macro Expansion and related concepts .. contd</vt:lpstr>
      <vt:lpstr>Why we use macros?</vt:lpstr>
      <vt:lpstr>Why we use macros?</vt:lpstr>
      <vt:lpstr>Why not variable instead macro templates?</vt:lpstr>
      <vt:lpstr>Why not variable instead macro templates?</vt:lpstr>
      <vt:lpstr>Example-1 macro Template  defining Operators</vt:lpstr>
      <vt:lpstr>Example-2 Nested macro Template </vt:lpstr>
      <vt:lpstr>Example-3: Macros with Arguments </vt:lpstr>
      <vt:lpstr>Example-4: Macros with Arguments </vt:lpstr>
      <vt:lpstr>Preprocessor output for the compiler input</vt:lpstr>
      <vt:lpstr>Points to Remember: (1. not to leave blanks)</vt:lpstr>
      <vt:lpstr>Points to Remember: (2. enclose in parenthesis)</vt:lpstr>
      <vt:lpstr>Macros versus Functions </vt:lpstr>
      <vt:lpstr>Macros versus Functions . . . . contd</vt:lpstr>
      <vt:lpstr>Macros versus Functions . . . . contd</vt:lpstr>
      <vt:lpstr>Preprocessor Directive: # include  </vt:lpstr>
      <vt:lpstr># include : When; why; and where to use?</vt:lpstr>
      <vt:lpstr># include  ( Header File   .h extension) </vt:lpstr>
      <vt:lpstr># include :  (How can we include files?)</vt:lpstr>
      <vt:lpstr>Conditional Compilation with #ifdef,  #endif</vt:lpstr>
      <vt:lpstr>Where would #ifdef be useful?</vt:lpstr>
      <vt:lpstr>Slide 31</vt:lpstr>
      <vt:lpstr>Where would #ifdef be useful? Case-2:</vt:lpstr>
      <vt:lpstr>Explanation </vt:lpstr>
      <vt:lpstr>May use #ifndef  instead of #ifdef</vt:lpstr>
      <vt:lpstr>Where would #ifdef be useful? Case-3:</vt:lpstr>
      <vt:lpstr>Explanation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CSC141- Introduction to Computer Programming</dc:title>
  <dc:creator>Home</dc:creator>
  <cp:lastModifiedBy>NTS</cp:lastModifiedBy>
  <cp:revision>47</cp:revision>
  <dcterms:created xsi:type="dcterms:W3CDTF">2012-06-02T07:15:18Z</dcterms:created>
  <dcterms:modified xsi:type="dcterms:W3CDTF">2012-06-05T13:27:28Z</dcterms:modified>
</cp:coreProperties>
</file>