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2"/>
  </p:notesMasterIdLst>
  <p:sldIdLst>
    <p:sldId id="411" r:id="rId2"/>
    <p:sldId id="476" r:id="rId3"/>
    <p:sldId id="466" r:id="rId4"/>
    <p:sldId id="467" r:id="rId5"/>
    <p:sldId id="468" r:id="rId6"/>
    <p:sldId id="469" r:id="rId7"/>
    <p:sldId id="470" r:id="rId8"/>
    <p:sldId id="471" r:id="rId9"/>
    <p:sldId id="472" r:id="rId10"/>
    <p:sldId id="473" r:id="rId11"/>
    <p:sldId id="474" r:id="rId12"/>
    <p:sldId id="413" r:id="rId13"/>
    <p:sldId id="414" r:id="rId14"/>
    <p:sldId id="415" r:id="rId15"/>
    <p:sldId id="416" r:id="rId16"/>
    <p:sldId id="417" r:id="rId17"/>
    <p:sldId id="418" r:id="rId18"/>
    <p:sldId id="419" r:id="rId19"/>
    <p:sldId id="420" r:id="rId20"/>
    <p:sldId id="452" r:id="rId21"/>
    <p:sldId id="453" r:id="rId22"/>
    <p:sldId id="454" r:id="rId23"/>
    <p:sldId id="457" r:id="rId24"/>
    <p:sldId id="459" r:id="rId25"/>
    <p:sldId id="460" r:id="rId26"/>
    <p:sldId id="455" r:id="rId27"/>
    <p:sldId id="461" r:id="rId28"/>
    <p:sldId id="462" r:id="rId29"/>
    <p:sldId id="463" r:id="rId30"/>
    <p:sldId id="464" r:id="rId31"/>
    <p:sldId id="421" r:id="rId32"/>
    <p:sldId id="428" r:id="rId33"/>
    <p:sldId id="433" r:id="rId34"/>
    <p:sldId id="432" r:id="rId35"/>
    <p:sldId id="440" r:id="rId36"/>
    <p:sldId id="441" r:id="rId37"/>
    <p:sldId id="442" r:id="rId38"/>
    <p:sldId id="443" r:id="rId39"/>
    <p:sldId id="444" r:id="rId40"/>
    <p:sldId id="46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41" autoAdjust="0"/>
    <p:restoredTop sz="94671" autoAdjust="0"/>
  </p:normalViewPr>
  <p:slideViewPr>
    <p:cSldViewPr>
      <p:cViewPr varScale="1">
        <p:scale>
          <a:sx n="66" d="100"/>
          <a:sy n="66" d="100"/>
        </p:scale>
        <p:origin x="-1512" y="-102"/>
      </p:cViewPr>
      <p:guideLst>
        <p:guide orient="horz" pos="2160"/>
        <p:guide pos="2880"/>
      </p:guideLst>
    </p:cSldViewPr>
  </p:slideViewPr>
  <p:outlineViewPr>
    <p:cViewPr>
      <p:scale>
        <a:sx n="33" d="100"/>
        <a:sy n="33" d="100"/>
      </p:scale>
      <p:origin x="48" y="4245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86D374-5B55-4C0F-A703-C03C3451AA6B}" type="datetimeFigureOut">
              <a:rPr lang="en-US" smtClean="0"/>
              <a:pPr/>
              <a:t>6/5/2012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FDC3D1-6FBC-42B0-91ED-CB19156247E1}" type="slidenum">
              <a:rPr lang="en-US" smtClean="0"/>
              <a:pPr/>
              <a:t>‹#›</a:t>
            </a:fld>
            <a:endParaRPr lang="en-US"/>
          </a:p>
        </p:txBody>
      </p:sp>
    </p:spTree>
    <p:extLst>
      <p:ext uri="{BB962C8B-B14F-4D97-AF65-F5344CB8AC3E}">
        <p14:creationId xmlns:p14="http://schemas.microsoft.com/office/powerpoint/2010/main" xmlns="" val="101050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FDC3D1-6FBC-42B0-91ED-CB19156247E1}" type="slidenum">
              <a:rPr lang="en-US" smtClean="0"/>
              <a:pPr/>
              <a:t>1</a:t>
            </a:fld>
            <a:endParaRPr lang="en-US"/>
          </a:p>
        </p:txBody>
      </p:sp>
    </p:spTree>
    <p:extLst>
      <p:ext uri="{BB962C8B-B14F-4D97-AF65-F5344CB8AC3E}">
        <p14:creationId xmlns:p14="http://schemas.microsoft.com/office/powerpoint/2010/main" xmlns="" val="2017252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229600" cy="5105400"/>
          </a:xfrm>
        </p:spPr>
        <p:txBody>
          <a:bodyPr/>
          <a:lstStyle>
            <a:lvl2pPr>
              <a:defRPr lang="en-US" sz="2400" kern="1200" dirty="0" smtClean="0">
                <a:solidFill>
                  <a:schemeClr val="tx1"/>
                </a:solidFill>
                <a:latin typeface="Arial" pitchFamily="34" charset="0"/>
                <a:ea typeface="+mn-ea"/>
                <a:cs typeface="Arial" pitchFamily="34" charset="0"/>
              </a:defRPr>
            </a:lvl2pPr>
            <a:lvl3pPr marL="914400" indent="-457200">
              <a:defRPr/>
            </a:lvl3pPr>
          </a:lstStyle>
          <a:p>
            <a:pPr lvl="0"/>
            <a:r>
              <a:rPr lang="en-US" dirty="0" smtClean="0"/>
              <a:t>Click to edit Master text styles</a:t>
            </a:r>
          </a:p>
          <a:p>
            <a:pPr lvl="1"/>
            <a:r>
              <a:rPr lang="en-US" dirty="0" smtClean="0"/>
              <a:t>Second level</a:t>
            </a:r>
          </a:p>
          <a:p>
            <a:pPr marL="914400" lvl="1" indent="-457200" algn="l" defTabSz="914400" rtl="0" eaLnBrk="1" latinLnBrk="0" hangingPunct="1">
              <a:spcBef>
                <a:spcPct val="20000"/>
              </a:spcBef>
              <a:buFont typeface="Arial" pitchFamily="34" charset="0"/>
              <a:buChar char="•"/>
            </a:pPr>
            <a:r>
              <a:rPr lang="en-US" dirty="0" smtClean="0"/>
              <a:t>Third level</a:t>
            </a:r>
          </a:p>
        </p:txBody>
      </p:sp>
      <p:sp>
        <p:nvSpPr>
          <p:cNvPr id="5" name="Footer Placeholder 4"/>
          <p:cNvSpPr>
            <a:spLocks noGrp="1"/>
          </p:cNvSpPr>
          <p:nvPr>
            <p:ph type="ftr" sz="quarter" idx="11"/>
          </p:nvPr>
        </p:nvSpPr>
        <p:spPr>
          <a:xfrm>
            <a:off x="1828800" y="6324600"/>
            <a:ext cx="4267200" cy="304800"/>
          </a:xfrm>
        </p:spPr>
        <p:txBody>
          <a:bodyPr/>
          <a:lstStyle>
            <a:lvl1pPr>
              <a:defRPr sz="1400">
                <a:latin typeface="Arial" pitchFamily="34" charset="0"/>
                <a:cs typeface="Arial" pitchFamily="34" charset="0"/>
              </a:defRPr>
            </a:lvl1pPr>
          </a:lstStyle>
          <a:p>
            <a:r>
              <a:rPr lang="en-US" smtClean="0"/>
              <a:t>CSC 141 Introduction to computer programming</a:t>
            </a:r>
            <a:endParaRPr lang="en-US" dirty="0"/>
          </a:p>
        </p:txBody>
      </p:sp>
      <p:sp>
        <p:nvSpPr>
          <p:cNvPr id="6" name="Slide Number Placeholder 5"/>
          <p:cNvSpPr>
            <a:spLocks noGrp="1"/>
          </p:cNvSpPr>
          <p:nvPr>
            <p:ph type="sldNum" sz="quarter" idx="12"/>
          </p:nvPr>
        </p:nvSpPr>
        <p:spPr>
          <a:xfrm>
            <a:off x="609600" y="6324600"/>
            <a:ext cx="1066800" cy="365125"/>
          </a:xfrm>
        </p:spPr>
        <p:txBody>
          <a:bodyPr/>
          <a:lstStyle/>
          <a:p>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4074786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8468809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2"/>
          <p:cNvSpPr>
            <a:spLocks noGrp="1"/>
          </p:cNvSpPr>
          <p:nvPr>
            <p:ph type="ftr" sz="quarter" idx="10"/>
          </p:nvPr>
        </p:nvSpPr>
        <p:spPr>
          <a:xfrm>
            <a:off x="2286000" y="6324600"/>
            <a:ext cx="4343400" cy="304800"/>
          </a:xfrm>
        </p:spPr>
        <p:txBody>
          <a:bodyPr/>
          <a:lstStyle/>
          <a:p>
            <a:r>
              <a:rPr lang="en-US" dirty="0" smtClean="0"/>
              <a:t>CSC 141 Introduction to computer programming</a:t>
            </a:r>
            <a:endParaRPr lang="en-US" dirty="0"/>
          </a:p>
        </p:txBody>
      </p:sp>
      <p:sp>
        <p:nvSpPr>
          <p:cNvPr id="4" name="Slide Number Placeholder 3"/>
          <p:cNvSpPr>
            <a:spLocks noGrp="1"/>
          </p:cNvSpPr>
          <p:nvPr>
            <p:ph type="sldNum" sz="quarter" idx="11"/>
          </p:nvPr>
        </p:nvSpPr>
        <p:spPr>
          <a:xfrm>
            <a:off x="609600" y="6324600"/>
            <a:ext cx="1371600" cy="365125"/>
          </a:xfrm>
        </p:spPr>
        <p:txBody>
          <a:bodyPr/>
          <a:lstStyle/>
          <a:p>
            <a:endParaRPr lang="en-US" dirty="0"/>
          </a:p>
        </p:txBody>
      </p:sp>
      <p:sp>
        <p:nvSpPr>
          <p:cNvPr id="5" name="Content Placeholder 2"/>
          <p:cNvSpPr>
            <a:spLocks noGrp="1"/>
          </p:cNvSpPr>
          <p:nvPr>
            <p:ph idx="1"/>
          </p:nvPr>
        </p:nvSpPr>
        <p:spPr>
          <a:xfrm>
            <a:off x="533400" y="1447800"/>
            <a:ext cx="8229600" cy="4724400"/>
          </a:xfrm>
        </p:spPr>
        <p:txBody>
          <a:bodyPr/>
          <a:lstStyle>
            <a:lvl2pPr>
              <a:defRPr lang="en-US" sz="2400" kern="1200" dirty="0" smtClean="0">
                <a:solidFill>
                  <a:schemeClr val="tx1"/>
                </a:solidFill>
                <a:latin typeface="Arial" pitchFamily="34" charset="0"/>
                <a:ea typeface="+mn-ea"/>
                <a:cs typeface="Arial" pitchFamily="34" charset="0"/>
              </a:defRPr>
            </a:lvl2pPr>
            <a:lvl3pPr marL="914400" indent="-457200">
              <a:defRPr/>
            </a:lvl3pPr>
          </a:lstStyle>
          <a:p>
            <a:pPr lvl="0"/>
            <a:r>
              <a:rPr lang="en-US" dirty="0" smtClean="0"/>
              <a:t>Click to edit Master text styles</a:t>
            </a:r>
          </a:p>
          <a:p>
            <a:pPr lvl="1"/>
            <a:r>
              <a:rPr lang="en-US" dirty="0" smtClean="0"/>
              <a:t>Second level</a:t>
            </a:r>
          </a:p>
          <a:p>
            <a:pPr marL="914400" lvl="1" indent="-457200" algn="l" defTabSz="914400" rtl="0" eaLnBrk="1" latinLnBrk="0" hangingPunct="1">
              <a:spcBef>
                <a:spcPct val="20000"/>
              </a:spcBef>
              <a:buFont typeface="Arial" pitchFamily="34" charset="0"/>
              <a:buChar char="•"/>
            </a:pPr>
            <a:r>
              <a:rPr lang="en-US" dirty="0" smtClean="0"/>
              <a:t>Third level</a:t>
            </a:r>
          </a:p>
        </p:txBody>
      </p:sp>
    </p:spTree>
    <p:extLst>
      <p:ext uri="{BB962C8B-B14F-4D97-AF65-F5344CB8AC3E}">
        <p14:creationId xmlns:p14="http://schemas.microsoft.com/office/powerpoint/2010/main" xmlns="" val="12963255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marL="914400" lvl="1" indent="-457200" algn="l" defTabSz="914400" rtl="0" eaLnBrk="1" latinLnBrk="0" hangingPunct="1">
              <a:spcBef>
                <a:spcPct val="20000"/>
              </a:spcBef>
              <a:buFont typeface="Arial" pitchFamily="34" charset="0"/>
              <a:buChar char="•"/>
            </a:pPr>
            <a:r>
              <a:rPr lang="en-US" dirty="0" smtClean="0"/>
              <a:t>Third level</a:t>
            </a:r>
          </a:p>
        </p:txBody>
      </p:sp>
      <p:sp>
        <p:nvSpPr>
          <p:cNvPr id="5" name="Footer Placeholder 4"/>
          <p:cNvSpPr>
            <a:spLocks noGrp="1"/>
          </p:cNvSpPr>
          <p:nvPr>
            <p:ph type="ftr" sz="quarter" idx="3"/>
          </p:nvPr>
        </p:nvSpPr>
        <p:spPr>
          <a:xfrm>
            <a:off x="3124200" y="6248400"/>
            <a:ext cx="3276600" cy="473075"/>
          </a:xfrm>
          <a:prstGeom prst="rect">
            <a:avLst/>
          </a:prstGeom>
        </p:spPr>
        <p:txBody>
          <a:bodyPr vert="horz" lIns="91440" tIns="45720" rIns="91440" bIns="45720" rtlCol="0" anchor="ctr"/>
          <a:lstStyle>
            <a:lvl1pPr algn="ctr">
              <a:defRPr sz="1400">
                <a:solidFill>
                  <a:schemeClr val="tx1">
                    <a:tint val="75000"/>
                  </a:schemeClr>
                </a:solidFill>
              </a:defRPr>
            </a:lvl1pPr>
          </a:lstStyle>
          <a:p>
            <a:r>
              <a:rPr lang="en-US" dirty="0" smtClean="0"/>
              <a:t>CSC 141 Introduction to computer programming</a:t>
            </a:r>
            <a:endParaRPr lang="en-US" dirty="0"/>
          </a:p>
        </p:txBody>
      </p:sp>
      <p:sp>
        <p:nvSpPr>
          <p:cNvPr id="6" name="Slide Number Placeholder 5"/>
          <p:cNvSpPr>
            <a:spLocks noGrp="1"/>
          </p:cNvSpPr>
          <p:nvPr>
            <p:ph type="sldNum" sz="quarter" idx="4"/>
          </p:nvPr>
        </p:nvSpPr>
        <p:spPr>
          <a:xfrm>
            <a:off x="6096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xmlns="" val="1196656007"/>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Lst>
  <p:timing>
    <p:tnLst>
      <p:par>
        <p:cTn id="1" dur="indefinite" restart="never" nodeType="tmRoot"/>
      </p:par>
    </p:tnLst>
  </p:timing>
  <p:hf hdr="0" dt="0"/>
  <p:txStyles>
    <p:titleStyle>
      <a:lvl1pPr algn="l" defTabSz="914400" rtl="0" eaLnBrk="1" latinLnBrk="0" hangingPunct="1">
        <a:spcBef>
          <a:spcPct val="0"/>
        </a:spcBef>
        <a:buNone/>
        <a:defRPr sz="3200" kern="1200">
          <a:solidFill>
            <a:srgbClr val="0000FF"/>
          </a:solidFill>
          <a:latin typeface="Arial" pitchFamily="34" charset="0"/>
          <a:ea typeface="+mj-ea"/>
          <a:cs typeface="Arial" pitchFamily="34" charset="0"/>
        </a:defRPr>
      </a:lvl1pPr>
    </p:titleStyle>
    <p:bodyStyle>
      <a:lvl1pPr marL="0" indent="0" algn="l" defTabSz="914400" rtl="0" eaLnBrk="1" latinLnBrk="0" hangingPunct="1">
        <a:spcBef>
          <a:spcPct val="20000"/>
        </a:spcBef>
        <a:buFont typeface="Arial" pitchFamily="34" charset="0"/>
        <a:buNone/>
        <a:defRPr sz="2400" kern="1200">
          <a:solidFill>
            <a:schemeClr val="tx1"/>
          </a:solidFill>
          <a:latin typeface="Arial" pitchFamily="34" charset="0"/>
          <a:ea typeface="+mn-ea"/>
          <a:cs typeface="Arial" pitchFamily="34" charset="0"/>
        </a:defRPr>
      </a:lvl1pPr>
      <a:lvl2pPr marL="914400" indent="-457200" algn="l" defTabSz="914400" rtl="0" eaLnBrk="1" latinLnBrk="0" hangingPunct="1">
        <a:spcBef>
          <a:spcPct val="20000"/>
        </a:spcBef>
        <a:buFont typeface="Arial" pitchFamily="34" charset="0"/>
        <a:buChar char="•"/>
        <a:defRPr lang="en-US" sz="2400" kern="1200" dirty="0" smtClean="0">
          <a:solidFill>
            <a:schemeClr val="tx1"/>
          </a:solidFill>
          <a:latin typeface="Arial" pitchFamily="34" charset="0"/>
          <a:ea typeface="+mn-ea"/>
          <a:cs typeface="Arial" pitchFamily="34" charset="0"/>
        </a:defRPr>
      </a:lvl2pPr>
      <a:lvl3pPr marL="914400" indent="-4572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4.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5.v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6.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7.v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8.v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9.v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10.v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mlDrawing" Target="../drawings/vmlDrawing11.v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12.v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13.v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14.v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15.v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16.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17.v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18.v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19.v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20.v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21.v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22.v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23.v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24.v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25.v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09600" y="609600"/>
            <a:ext cx="7162800" cy="1143000"/>
          </a:xfrm>
        </p:spPr>
        <p:txBody>
          <a:bodyPr>
            <a:noAutofit/>
          </a:bodyPr>
          <a:lstStyle/>
          <a:p>
            <a:pPr algn="ctr"/>
            <a:r>
              <a:rPr lang="en-US" dirty="0" smtClean="0"/>
              <a:t>CSC141- Introduction to Computer programming</a:t>
            </a:r>
            <a:endParaRPr lang="en-US" dirty="0"/>
          </a:p>
        </p:txBody>
      </p:sp>
      <p:sp>
        <p:nvSpPr>
          <p:cNvPr id="3" name="Subtitle 2"/>
          <p:cNvSpPr>
            <a:spLocks noGrp="1"/>
          </p:cNvSpPr>
          <p:nvPr>
            <p:ph type="subTitle" idx="4294967295"/>
          </p:nvPr>
        </p:nvSpPr>
        <p:spPr>
          <a:xfrm>
            <a:off x="609600" y="1981200"/>
            <a:ext cx="8077200" cy="3886200"/>
          </a:xfrm>
        </p:spPr>
        <p:txBody>
          <a:bodyPr>
            <a:normAutofit/>
          </a:bodyPr>
          <a:lstStyle/>
          <a:p>
            <a:pPr algn="ctr"/>
            <a:r>
              <a:rPr lang="en-US" sz="3200" dirty="0" smtClean="0">
                <a:solidFill>
                  <a:schemeClr val="tx1"/>
                </a:solidFill>
              </a:rPr>
              <a:t>Teacher:</a:t>
            </a:r>
          </a:p>
          <a:p>
            <a:pPr algn="ctr"/>
            <a:endParaRPr lang="en-US" sz="3200" dirty="0" smtClean="0">
              <a:solidFill>
                <a:schemeClr val="tx1"/>
              </a:solidFill>
            </a:endParaRPr>
          </a:p>
          <a:p>
            <a:pPr algn="ctr"/>
            <a:r>
              <a:rPr lang="en-US" sz="3200" b="1" i="1" dirty="0" smtClean="0">
                <a:solidFill>
                  <a:schemeClr val="tx1"/>
                </a:solidFill>
                <a:effectLst>
                  <a:outerShdw blurRad="38100" dist="38100" dir="2700000" algn="tl">
                    <a:srgbClr val="000000">
                      <a:alpha val="43137"/>
                    </a:srgbClr>
                  </a:outerShdw>
                </a:effectLst>
              </a:rPr>
              <a:t>AHMED MUMTAZ MUSTEHSAN</a:t>
            </a:r>
          </a:p>
          <a:p>
            <a:pPr algn="ctr"/>
            <a:r>
              <a:rPr lang="en-US" sz="3200" i="1" dirty="0" smtClean="0">
                <a:solidFill>
                  <a:schemeClr val="tx1"/>
                </a:solidFill>
                <a:effectLst>
                  <a:outerShdw blurRad="38100" dist="38100" dir="2700000" algn="tl">
                    <a:srgbClr val="000000">
                      <a:alpha val="43137"/>
                    </a:srgbClr>
                  </a:outerShdw>
                </a:effectLst>
              </a:rPr>
              <a:t>Lecture – 16</a:t>
            </a:r>
          </a:p>
          <a:p>
            <a:pPr algn="l"/>
            <a:endParaRPr lang="en-US" sz="3200" dirty="0" smtClean="0">
              <a:solidFill>
                <a:schemeClr val="tx1"/>
              </a:solidFill>
            </a:endParaRPr>
          </a:p>
          <a:p>
            <a:pPr algn="l"/>
            <a:r>
              <a:rPr lang="en-US" sz="2000" dirty="0" smtClean="0">
                <a:solidFill>
                  <a:srgbClr val="0000FF"/>
                </a:solidFill>
              </a:rPr>
              <a:t>Thanks for Lecture </a:t>
            </a:r>
            <a:r>
              <a:rPr lang="en-US" sz="2000" dirty="0">
                <a:solidFill>
                  <a:srgbClr val="0000FF"/>
                </a:solidFill>
              </a:rPr>
              <a:t>S</a:t>
            </a:r>
            <a:r>
              <a:rPr lang="en-US" sz="2000" dirty="0" smtClean="0">
                <a:solidFill>
                  <a:srgbClr val="0000FF"/>
                </a:solidFill>
              </a:rPr>
              <a:t>lides: </a:t>
            </a:r>
          </a:p>
          <a:p>
            <a:pPr algn="l"/>
            <a:r>
              <a:rPr lang="en-US" sz="2000" dirty="0" smtClean="0">
                <a:solidFill>
                  <a:srgbClr val="0000FF"/>
                </a:solidFill>
                <a:effectLst>
                  <a:outerShdw blurRad="38100" dist="38100" dir="2700000" algn="tl">
                    <a:srgbClr val="000000">
                      <a:alpha val="43137"/>
                    </a:srgbClr>
                  </a:outerShdw>
                </a:effectLst>
              </a:rPr>
              <a:t>Dr. </a:t>
            </a:r>
            <a:r>
              <a:rPr lang="en-US" sz="2000" dirty="0" err="1">
                <a:solidFill>
                  <a:srgbClr val="0000FF"/>
                </a:solidFill>
                <a:effectLst>
                  <a:outerShdw blurRad="38100" dist="38100" dir="2700000" algn="tl">
                    <a:srgbClr val="000000">
                      <a:alpha val="43137"/>
                    </a:srgbClr>
                  </a:outerShdw>
                </a:effectLst>
              </a:rPr>
              <a:t>S</a:t>
            </a:r>
            <a:r>
              <a:rPr lang="en-US" sz="2000" dirty="0" err="1" smtClean="0">
                <a:solidFill>
                  <a:srgbClr val="0000FF"/>
                </a:solidFill>
                <a:effectLst>
                  <a:outerShdw blurRad="38100" dist="38100" dir="2700000" algn="tl">
                    <a:srgbClr val="000000">
                      <a:alpha val="43137"/>
                    </a:srgbClr>
                  </a:outerShdw>
                </a:effectLst>
              </a:rPr>
              <a:t>adaf</a:t>
            </a:r>
            <a:r>
              <a:rPr lang="en-US" sz="2000" dirty="0" smtClean="0">
                <a:solidFill>
                  <a:srgbClr val="0000FF"/>
                </a:solidFill>
                <a:effectLst>
                  <a:outerShdw blurRad="38100" dist="38100" dir="2700000" algn="tl">
                    <a:srgbClr val="000000">
                      <a:alpha val="43137"/>
                    </a:srgbClr>
                  </a:outerShdw>
                </a:effectLst>
              </a:rPr>
              <a:t> </a:t>
            </a:r>
            <a:r>
              <a:rPr lang="en-US" sz="2000" dirty="0" err="1" smtClean="0">
                <a:solidFill>
                  <a:srgbClr val="0000FF"/>
                </a:solidFill>
                <a:effectLst>
                  <a:outerShdw blurRad="38100" dist="38100" dir="2700000" algn="tl">
                    <a:srgbClr val="000000">
                      <a:alpha val="43137"/>
                    </a:srgbClr>
                  </a:outerShdw>
                </a:effectLst>
              </a:rPr>
              <a:t>Tanveer</a:t>
            </a:r>
            <a:r>
              <a:rPr lang="en-US" sz="2000" dirty="0" smtClean="0">
                <a:solidFill>
                  <a:srgbClr val="0000FF"/>
                </a:solidFill>
              </a:rPr>
              <a:t>, Assistant Professor, CIIT</a:t>
            </a:r>
            <a:endParaRPr lang="en-US" sz="5100" dirty="0" smtClean="0">
              <a:solidFill>
                <a:schemeClr val="tx1"/>
              </a:solidFill>
            </a:endParaRPr>
          </a:p>
          <a:p>
            <a:pPr algn="l"/>
            <a:endParaRPr lang="en-US" dirty="0"/>
          </a:p>
          <a:p>
            <a:pPr algn="l"/>
            <a:endParaRPr lang="en-US" dirty="0" smtClean="0">
              <a:solidFill>
                <a:schemeClr val="tx1"/>
              </a:solidFill>
            </a:endParaRPr>
          </a:p>
        </p:txBody>
      </p:sp>
    </p:spTree>
    <p:extLst>
      <p:ext uri="{BB962C8B-B14F-4D97-AF65-F5344CB8AC3E}">
        <p14:creationId xmlns:p14="http://schemas.microsoft.com/office/powerpoint/2010/main" xmlns="" val="2093159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229600" cy="4953000"/>
          </a:xfrm>
        </p:spPr>
        <p:txBody>
          <a:bodyPr>
            <a:normAutofit/>
          </a:bodyPr>
          <a:lstStyle/>
          <a:p>
            <a:pPr marL="0" indent="0" algn="just">
              <a:buNone/>
            </a:pPr>
            <a:r>
              <a:rPr lang="en-US" dirty="0" smtClean="0"/>
              <a:t>Note that the functions fun1( ) and fun2( ) should neither receive nor return any value. If we want two functions to get executed at startup then their pragmas should be defined in the reverse order in which you want to get them called. </a:t>
            </a:r>
          </a:p>
          <a:p>
            <a:pPr marL="0" indent="0" algn="just">
              <a:buNone/>
            </a:pPr>
            <a:endParaRPr lang="en-US" sz="2600" dirty="0" smtClean="0">
              <a:latin typeface="Arial" pitchFamily="34" charset="0"/>
              <a:cs typeface="Arial" pitchFamily="34" charset="0"/>
            </a:endParaRPr>
          </a:p>
          <a:p>
            <a:pPr marL="0" indent="0" algn="just">
              <a:buNone/>
            </a:pPr>
            <a:r>
              <a:rPr lang="en-US" sz="2600" dirty="0" smtClean="0">
                <a:latin typeface="Arial" pitchFamily="34" charset="0"/>
                <a:cs typeface="Arial" pitchFamily="34" charset="0"/>
              </a:rPr>
              <a:t>And here is the output of the program. </a:t>
            </a:r>
          </a:p>
          <a:p>
            <a:pPr algn="just"/>
            <a:r>
              <a:rPr lang="en-US" sz="2600" dirty="0" smtClean="0">
                <a:latin typeface="Arial" pitchFamily="34" charset="0"/>
                <a:cs typeface="Arial" pitchFamily="34" charset="0"/>
              </a:rPr>
              <a:t>Inside fun1 </a:t>
            </a:r>
          </a:p>
          <a:p>
            <a:pPr algn="just"/>
            <a:r>
              <a:rPr lang="en-US" sz="2600" dirty="0" smtClean="0">
                <a:latin typeface="Arial" pitchFamily="34" charset="0"/>
                <a:cs typeface="Arial" pitchFamily="34" charset="0"/>
              </a:rPr>
              <a:t>Inside main </a:t>
            </a:r>
          </a:p>
          <a:p>
            <a:pPr algn="just"/>
            <a:r>
              <a:rPr lang="en-US" sz="2600" dirty="0" smtClean="0">
                <a:latin typeface="Arial" pitchFamily="34" charset="0"/>
                <a:cs typeface="Arial" pitchFamily="34" charset="0"/>
              </a:rPr>
              <a:t>Inside fun2</a:t>
            </a:r>
          </a:p>
          <a:p>
            <a:endParaRPr lang="en-US" sz="2600" dirty="0">
              <a:latin typeface="Arial" pitchFamily="34" charset="0"/>
              <a:cs typeface="Arial" pitchFamily="34" charset="0"/>
            </a:endParaRPr>
          </a:p>
        </p:txBody>
      </p:sp>
      <p:sp>
        <p:nvSpPr>
          <p:cNvPr id="4" name="Date Placeholder 3"/>
          <p:cNvSpPr>
            <a:spLocks noGrp="1"/>
          </p:cNvSpPr>
          <p:nvPr>
            <p:ph type="dt" sz="half" idx="4294967295"/>
          </p:nvPr>
        </p:nvSpPr>
        <p:spPr>
          <a:xfrm>
            <a:off x="457200" y="6356350"/>
            <a:ext cx="2133600" cy="365125"/>
          </a:xfrm>
          <a:prstGeom prst="rect">
            <a:avLst/>
          </a:prstGeom>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10</a:t>
            </a:fld>
            <a:endParaRPr lang="en-US"/>
          </a:p>
        </p:txBody>
      </p:sp>
      <p:sp>
        <p:nvSpPr>
          <p:cNvPr id="6" name="Title 1"/>
          <p:cNvSpPr>
            <a:spLocks noGrp="1"/>
          </p:cNvSpPr>
          <p:nvPr>
            <p:ph type="title"/>
          </p:nvPr>
        </p:nvSpPr>
        <p:spPr>
          <a:xfrm>
            <a:off x="381000" y="152400"/>
            <a:ext cx="8229600" cy="685799"/>
          </a:xfrm>
        </p:spPr>
        <p:txBody>
          <a:bodyPr>
            <a:normAutofit/>
          </a:bodyPr>
          <a:lstStyle/>
          <a:p>
            <a:pPr marL="0" indent="0" algn="l"/>
            <a:r>
              <a:rPr lang="en-US" sz="3200" i="1" dirty="0" smtClean="0">
                <a:solidFill>
                  <a:srgbClr val="0070C0"/>
                </a:solidFill>
                <a:latin typeface="Arial" pitchFamily="34" charset="0"/>
                <a:cs typeface="Arial" pitchFamily="34" charset="0"/>
              </a:rPr>
              <a:t>Explanation </a:t>
            </a:r>
            <a:endParaRPr lang="en-US" sz="3200" i="1"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xmlns="" val="4258511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solidFill>
                  <a:srgbClr val="0070C0"/>
                </a:solidFill>
              </a:rPr>
              <a:t>Summary </a:t>
            </a:r>
            <a:endParaRPr lang="en-US" sz="3200" dirty="0">
              <a:solidFill>
                <a:srgbClr val="0070C0"/>
              </a:solidFill>
            </a:endParaRPr>
          </a:p>
        </p:txBody>
      </p:sp>
      <p:sp>
        <p:nvSpPr>
          <p:cNvPr id="3" name="Content Placeholder 2"/>
          <p:cNvSpPr>
            <a:spLocks noGrp="1"/>
          </p:cNvSpPr>
          <p:nvPr>
            <p:ph idx="1"/>
          </p:nvPr>
        </p:nvSpPr>
        <p:spPr>
          <a:xfrm>
            <a:off x="457200" y="1295400"/>
            <a:ext cx="8229600" cy="4389437"/>
          </a:xfrm>
        </p:spPr>
        <p:txBody>
          <a:bodyPr>
            <a:normAutofit/>
          </a:bodyPr>
          <a:lstStyle/>
          <a:p>
            <a:pPr algn="just"/>
            <a:r>
              <a:rPr lang="en-US" dirty="0" smtClean="0"/>
              <a:t>The preprocessor directives enable the programmer to write programs that are easy to develop, read, modify and transport to a different computer system.</a:t>
            </a:r>
          </a:p>
          <a:p>
            <a:pPr marL="0" indent="0" algn="just">
              <a:buNone/>
            </a:pPr>
            <a:r>
              <a:rPr lang="en-US" dirty="0" smtClean="0"/>
              <a:t> </a:t>
            </a:r>
          </a:p>
          <a:p>
            <a:pPr algn="just"/>
            <a:r>
              <a:rPr lang="en-US" dirty="0" smtClean="0"/>
              <a:t>We can make use of various preprocessor directives such as #define, #include, #</a:t>
            </a:r>
            <a:r>
              <a:rPr lang="en-US" dirty="0" err="1" smtClean="0"/>
              <a:t>ifdef</a:t>
            </a:r>
            <a:r>
              <a:rPr lang="en-US" dirty="0" smtClean="0"/>
              <a:t> - #else - #</a:t>
            </a:r>
            <a:r>
              <a:rPr lang="en-US" dirty="0" err="1" smtClean="0"/>
              <a:t>endif</a:t>
            </a:r>
            <a:r>
              <a:rPr lang="en-US" dirty="0" smtClean="0"/>
              <a:t>, #if and #</a:t>
            </a:r>
            <a:r>
              <a:rPr lang="en-US" dirty="0" err="1" smtClean="0"/>
              <a:t>elif</a:t>
            </a:r>
            <a:r>
              <a:rPr lang="en-US" dirty="0" smtClean="0"/>
              <a:t> in our program. </a:t>
            </a:r>
          </a:p>
          <a:p>
            <a:pPr marL="0" indent="0" algn="just">
              <a:buNone/>
            </a:pPr>
            <a:endParaRPr lang="en-US" dirty="0" smtClean="0"/>
          </a:p>
          <a:p>
            <a:pPr algn="just"/>
            <a:r>
              <a:rPr lang="en-US" dirty="0" smtClean="0"/>
              <a:t>The directives like #</a:t>
            </a:r>
            <a:r>
              <a:rPr lang="en-US" dirty="0" err="1" smtClean="0"/>
              <a:t>undef</a:t>
            </a:r>
            <a:r>
              <a:rPr lang="en-US" dirty="0" smtClean="0"/>
              <a:t> and #pragma are also useful although they are seldom used. </a:t>
            </a:r>
          </a:p>
          <a:p>
            <a:endParaRPr lang="en-US" dirty="0"/>
          </a:p>
        </p:txBody>
      </p:sp>
      <p:sp>
        <p:nvSpPr>
          <p:cNvPr id="4" name="Date Placeholder 3"/>
          <p:cNvSpPr>
            <a:spLocks noGrp="1"/>
          </p:cNvSpPr>
          <p:nvPr>
            <p:ph type="dt" sz="half" idx="4294967295"/>
          </p:nvPr>
        </p:nvSpPr>
        <p:spPr>
          <a:xfrm>
            <a:off x="457200" y="6356350"/>
            <a:ext cx="2133600" cy="365125"/>
          </a:xfrm>
          <a:prstGeom prst="rect">
            <a:avLst/>
          </a:prstGeom>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11</a:t>
            </a:fld>
            <a:endParaRPr lang="en-US"/>
          </a:p>
        </p:txBody>
      </p:sp>
    </p:spTree>
    <p:extLst>
      <p:ext uri="{BB962C8B-B14F-4D97-AF65-F5344CB8AC3E}">
        <p14:creationId xmlns:p14="http://schemas.microsoft.com/office/powerpoint/2010/main" xmlns="" val="3434698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idx="4294967295"/>
          </p:nvPr>
        </p:nvSpPr>
        <p:spPr>
          <a:xfrm>
            <a:off x="685800" y="2130425"/>
            <a:ext cx="7772400" cy="1470025"/>
          </a:xfrm>
        </p:spPr>
        <p:txBody>
          <a:bodyPr>
            <a:normAutofit/>
          </a:bodyPr>
          <a:lstStyle/>
          <a:p>
            <a:pPr algn="ctr"/>
            <a:r>
              <a:rPr lang="en-US" sz="4400" dirty="0" smtClean="0"/>
              <a:t>New Lesson</a:t>
            </a:r>
            <a:br>
              <a:rPr lang="en-US" sz="4400" dirty="0" smtClean="0"/>
            </a:br>
            <a:r>
              <a:rPr lang="en-US" sz="4400" dirty="0" smtClean="0"/>
              <a:t>Arrays</a:t>
            </a:r>
            <a:endParaRPr lang="ur-PK" sz="4400" dirty="0" smtClean="0"/>
          </a:p>
        </p:txBody>
      </p:sp>
    </p:spTree>
    <p:extLst>
      <p:ext uri="{BB962C8B-B14F-4D97-AF65-F5344CB8AC3E}">
        <p14:creationId xmlns:p14="http://schemas.microsoft.com/office/powerpoint/2010/main" xmlns="" val="476439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142985"/>
            <a:ext cx="8258204" cy="5181616"/>
          </a:xfrm>
        </p:spPr>
        <p:txBody>
          <a:bodyPr/>
          <a:lstStyle/>
          <a:p>
            <a:pPr marL="0" indent="0">
              <a:buNone/>
            </a:pPr>
            <a:r>
              <a:rPr lang="en-US" dirty="0" smtClean="0"/>
              <a:t>C language provides a capability that enables the user to design a set of similar data types, called array. </a:t>
            </a:r>
          </a:p>
          <a:p>
            <a:pPr>
              <a:buNone/>
            </a:pPr>
            <a:endParaRPr lang="fr-FR" dirty="0" smtClean="0"/>
          </a:p>
          <a:p>
            <a:pPr>
              <a:buNone/>
            </a:pPr>
            <a:r>
              <a:rPr lang="fr-FR" dirty="0" smtClean="0"/>
              <a:t>main( ) </a:t>
            </a:r>
          </a:p>
          <a:p>
            <a:pPr>
              <a:buNone/>
            </a:pPr>
            <a:r>
              <a:rPr lang="fr-FR" dirty="0" smtClean="0"/>
              <a:t>{</a:t>
            </a:r>
          </a:p>
          <a:p>
            <a:pPr lvl="1">
              <a:buNone/>
            </a:pPr>
            <a:r>
              <a:rPr lang="fr-FR" dirty="0" smtClean="0"/>
              <a:t> </a:t>
            </a:r>
            <a:r>
              <a:rPr lang="fr-FR" dirty="0" err="1" smtClean="0"/>
              <a:t>int</a:t>
            </a:r>
            <a:r>
              <a:rPr lang="fr-FR" dirty="0" smtClean="0"/>
              <a:t> x ; </a:t>
            </a:r>
          </a:p>
          <a:p>
            <a:pPr lvl="1">
              <a:buNone/>
            </a:pPr>
            <a:r>
              <a:rPr lang="fr-FR" dirty="0" smtClean="0"/>
              <a:t>x = 5 ;</a:t>
            </a:r>
          </a:p>
          <a:p>
            <a:pPr lvl="1">
              <a:buNone/>
            </a:pPr>
            <a:r>
              <a:rPr lang="fr-FR" dirty="0" smtClean="0"/>
              <a:t>x = 10 ;</a:t>
            </a:r>
          </a:p>
          <a:p>
            <a:pPr lvl="1">
              <a:buNone/>
            </a:pPr>
            <a:r>
              <a:rPr lang="fr-FR" dirty="0" smtClean="0"/>
              <a:t> </a:t>
            </a:r>
            <a:r>
              <a:rPr lang="fr-FR" dirty="0" err="1" smtClean="0"/>
              <a:t>printf</a:t>
            </a:r>
            <a:r>
              <a:rPr lang="fr-FR" dirty="0" smtClean="0"/>
              <a:t> ( "\</a:t>
            </a:r>
            <a:r>
              <a:rPr lang="fr-FR" dirty="0" err="1" smtClean="0"/>
              <a:t>nx</a:t>
            </a:r>
            <a:r>
              <a:rPr lang="fr-FR" dirty="0" smtClean="0"/>
              <a:t> = %d", x ) ; </a:t>
            </a:r>
          </a:p>
          <a:p>
            <a:pPr>
              <a:buNone/>
            </a:pPr>
            <a:r>
              <a:rPr lang="fr-FR" dirty="0" smtClean="0"/>
              <a:t>} </a:t>
            </a:r>
            <a:endParaRPr lang="en-US" dirty="0"/>
          </a:p>
        </p:txBody>
      </p:sp>
      <p:sp>
        <p:nvSpPr>
          <p:cNvPr id="2" name="TextBox 1"/>
          <p:cNvSpPr txBox="1"/>
          <p:nvPr/>
        </p:nvSpPr>
        <p:spPr>
          <a:xfrm>
            <a:off x="685800" y="457200"/>
            <a:ext cx="7467600" cy="584775"/>
          </a:xfrm>
          <a:prstGeom prst="rect">
            <a:avLst/>
          </a:prstGeom>
          <a:noFill/>
        </p:spPr>
        <p:txBody>
          <a:bodyPr wrap="square" rtlCol="0">
            <a:spAutoFit/>
          </a:bodyPr>
          <a:lstStyle/>
          <a:p>
            <a:r>
              <a:rPr lang="en-US" sz="3200" dirty="0">
                <a:solidFill>
                  <a:srgbClr val="0000FF"/>
                </a:solidFill>
                <a:latin typeface="Arial" pitchFamily="34" charset="0"/>
                <a:cs typeface="Arial" pitchFamily="34" charset="0"/>
              </a:rPr>
              <a:t>I</a:t>
            </a:r>
            <a:r>
              <a:rPr lang="en-US" sz="3200" dirty="0" smtClean="0">
                <a:solidFill>
                  <a:srgbClr val="0000FF"/>
                </a:solidFill>
                <a:latin typeface="Arial" pitchFamily="34" charset="0"/>
                <a:cs typeface="Arial" pitchFamily="34" charset="0"/>
              </a:rPr>
              <a:t>ntroduction</a:t>
            </a:r>
            <a:endParaRPr lang="en-US" sz="3200" dirty="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xmlns="" val="25753935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Explanation</a:t>
            </a:r>
            <a:endParaRPr lang="en-US" dirty="0"/>
          </a:p>
        </p:txBody>
      </p:sp>
      <p:sp>
        <p:nvSpPr>
          <p:cNvPr id="3" name="Content Placeholder 2"/>
          <p:cNvSpPr>
            <a:spLocks noGrp="1"/>
          </p:cNvSpPr>
          <p:nvPr>
            <p:ph idx="1"/>
          </p:nvPr>
        </p:nvSpPr>
        <p:spPr/>
        <p:txBody>
          <a:bodyPr/>
          <a:lstStyle/>
          <a:p>
            <a:pPr algn="just"/>
            <a:r>
              <a:rPr lang="en-US" dirty="0" smtClean="0"/>
              <a:t>This program will print the value of x as 10. </a:t>
            </a:r>
          </a:p>
          <a:p>
            <a:pPr algn="just"/>
            <a:r>
              <a:rPr lang="en-US" dirty="0" smtClean="0"/>
              <a:t>Why so? </a:t>
            </a:r>
          </a:p>
          <a:p>
            <a:pPr marL="342900" indent="-342900" algn="just">
              <a:buFont typeface="Arial" pitchFamily="34" charset="0"/>
              <a:buChar char="•"/>
            </a:pPr>
            <a:r>
              <a:rPr lang="en-US" dirty="0" smtClean="0"/>
              <a:t>Because when a value 10 is assigned to x, the earlier value of x, i.e. 5, is lost. </a:t>
            </a:r>
          </a:p>
          <a:p>
            <a:pPr algn="just"/>
            <a:endParaRPr lang="en-US" dirty="0" smtClean="0"/>
          </a:p>
          <a:p>
            <a:pPr marL="342900" indent="-342900" algn="just">
              <a:buFont typeface="Arial" pitchFamily="34" charset="0"/>
              <a:buChar char="•"/>
            </a:pPr>
            <a:r>
              <a:rPr lang="en-US" dirty="0"/>
              <a:t>O</a:t>
            </a:r>
            <a:r>
              <a:rPr lang="en-US" dirty="0" smtClean="0"/>
              <a:t>rdinary variables are capable of holding only one value at a time (as in the above example). </a:t>
            </a:r>
          </a:p>
          <a:p>
            <a:pPr algn="just"/>
            <a:endParaRPr lang="en-US" dirty="0" smtClean="0"/>
          </a:p>
          <a:p>
            <a:pPr marL="342900" indent="-342900" algn="just">
              <a:buFont typeface="Arial" pitchFamily="34" charset="0"/>
              <a:buChar char="•"/>
            </a:pPr>
            <a:r>
              <a:rPr lang="en-US" dirty="0" smtClean="0"/>
              <a:t>However, there are situations in which we want to store more than one value at a time in a single variable. </a:t>
            </a:r>
            <a:endParaRPr lang="en-US" dirty="0"/>
          </a:p>
        </p:txBody>
      </p:sp>
    </p:spTree>
    <p:extLst>
      <p:ext uri="{BB962C8B-B14F-4D97-AF65-F5344CB8AC3E}">
        <p14:creationId xmlns:p14="http://schemas.microsoft.com/office/powerpoint/2010/main" xmlns="" val="42027229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Introduction … </a:t>
            </a:r>
            <a:r>
              <a:rPr lang="en-US" dirty="0" err="1" smtClean="0"/>
              <a:t>contd</a:t>
            </a:r>
            <a:endParaRPr lang="en-US" dirty="0"/>
          </a:p>
        </p:txBody>
      </p:sp>
      <p:sp>
        <p:nvSpPr>
          <p:cNvPr id="3" name="Content Placeholder 2"/>
          <p:cNvSpPr>
            <a:spLocks noGrp="1"/>
          </p:cNvSpPr>
          <p:nvPr>
            <p:ph idx="1"/>
          </p:nvPr>
        </p:nvSpPr>
        <p:spPr/>
        <p:txBody>
          <a:bodyPr/>
          <a:lstStyle/>
          <a:p>
            <a:pPr algn="just"/>
            <a:r>
              <a:rPr lang="en-US" dirty="0" smtClean="0"/>
              <a:t>For example, suppose we wish to arrange the percentage marks obtained by 100 students in ascending order. In such a case we have two options to store these marks in memory: </a:t>
            </a:r>
          </a:p>
          <a:p>
            <a:pPr algn="just"/>
            <a:endParaRPr lang="en-US" dirty="0" smtClean="0"/>
          </a:p>
          <a:p>
            <a:pPr marL="342900" indent="-342900" algn="just">
              <a:buFont typeface="Arial" pitchFamily="34" charset="0"/>
              <a:buChar char="•"/>
            </a:pPr>
            <a:r>
              <a:rPr lang="en-US" dirty="0" smtClean="0"/>
              <a:t>Construct 100 variables to store percentage marks obtained by 100 different students, i.e. each variable containing one student’s marks. </a:t>
            </a:r>
          </a:p>
          <a:p>
            <a:pPr algn="just"/>
            <a:endParaRPr lang="en-US" dirty="0" smtClean="0"/>
          </a:p>
          <a:p>
            <a:pPr marL="342900" indent="-342900" algn="just">
              <a:buFont typeface="Arial" pitchFamily="34" charset="0"/>
              <a:buChar char="•"/>
            </a:pPr>
            <a:r>
              <a:rPr lang="en-US" dirty="0" smtClean="0"/>
              <a:t>Construct one variable (called array or subscripted variable) capable of storing or holding all the hundred values. </a:t>
            </a:r>
          </a:p>
          <a:p>
            <a:endParaRPr lang="en-US" dirty="0"/>
          </a:p>
        </p:txBody>
      </p:sp>
    </p:spTree>
    <p:extLst>
      <p:ext uri="{BB962C8B-B14F-4D97-AF65-F5344CB8AC3E}">
        <p14:creationId xmlns:p14="http://schemas.microsoft.com/office/powerpoint/2010/main" xmlns="" val="1264008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400" dirty="0" smtClean="0"/>
              <a:t>Obviously, the second alternative is better. </a:t>
            </a:r>
          </a:p>
          <a:p>
            <a:pPr marL="342900" indent="-342900" algn="just">
              <a:buFont typeface="Arial" pitchFamily="34" charset="0"/>
              <a:buChar char="•"/>
            </a:pPr>
            <a:r>
              <a:rPr lang="en-US" sz="2400" dirty="0" smtClean="0"/>
              <a:t>A simple reason for this is, it would be much easier to handle one variable than handling 100 different variables. </a:t>
            </a:r>
          </a:p>
          <a:p>
            <a:pPr algn="just"/>
            <a:endParaRPr lang="en-US" sz="2400" dirty="0" smtClean="0"/>
          </a:p>
          <a:p>
            <a:pPr marL="342900" indent="-342900" algn="just">
              <a:buFont typeface="Arial" pitchFamily="34" charset="0"/>
              <a:buChar char="•"/>
            </a:pPr>
            <a:r>
              <a:rPr lang="en-US" sz="2400" dirty="0" smtClean="0"/>
              <a:t>Moreover, there are certain logics that cannot be dealt with, without the use of an array. </a:t>
            </a:r>
          </a:p>
          <a:p>
            <a:pPr algn="just"/>
            <a:r>
              <a:rPr lang="en-US" sz="3200" dirty="0" smtClean="0">
                <a:solidFill>
                  <a:srgbClr val="0000FF"/>
                </a:solidFill>
              </a:rPr>
              <a:t>Array</a:t>
            </a:r>
            <a:r>
              <a:rPr lang="en-US" sz="2400" dirty="0" smtClean="0"/>
              <a:t> is a collective name given to a group of ‘similar quantities’. These similar quantities could be percentage marks of 100 students, or salaries of 300 employees, or ages of 50 employees. </a:t>
            </a:r>
            <a:endParaRPr lang="en-US" sz="2400" dirty="0"/>
          </a:p>
        </p:txBody>
      </p:sp>
      <p:sp>
        <p:nvSpPr>
          <p:cNvPr id="6" name="Title 1"/>
          <p:cNvSpPr>
            <a:spLocks noGrp="1"/>
          </p:cNvSpPr>
          <p:nvPr>
            <p:ph type="title"/>
          </p:nvPr>
        </p:nvSpPr>
        <p:spPr>
          <a:xfrm>
            <a:off x="457200" y="274638"/>
            <a:ext cx="8229600" cy="639762"/>
          </a:xfrm>
        </p:spPr>
        <p:txBody>
          <a:bodyPr/>
          <a:lstStyle/>
          <a:p>
            <a:r>
              <a:rPr lang="en-US" dirty="0" smtClean="0"/>
              <a:t>Introduction … </a:t>
            </a:r>
            <a:r>
              <a:rPr lang="en-US" dirty="0" err="1" smtClean="0"/>
              <a:t>contd</a:t>
            </a:r>
            <a:endParaRPr lang="en-US" dirty="0"/>
          </a:p>
        </p:txBody>
      </p:sp>
    </p:spTree>
    <p:extLst>
      <p:ext uri="{BB962C8B-B14F-4D97-AF65-F5344CB8AC3E}">
        <p14:creationId xmlns:p14="http://schemas.microsoft.com/office/powerpoint/2010/main" xmlns="" val="2825357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3657600"/>
          </a:xfrm>
        </p:spPr>
        <p:txBody>
          <a:bodyPr/>
          <a:lstStyle/>
          <a:p>
            <a:r>
              <a:rPr lang="en-US" dirty="0" smtClean="0"/>
              <a:t>What is important is that the quantities must be ‘similar in data types’, (means homogeneous data type). </a:t>
            </a:r>
          </a:p>
          <a:p>
            <a:endParaRPr lang="en-US" dirty="0"/>
          </a:p>
          <a:p>
            <a:r>
              <a:rPr lang="en-US" dirty="0" smtClean="0"/>
              <a:t>Each member in the group is referred to by its position in the group. For example, assume the following group of numbers, which represent percentage marks obtained by five students. </a:t>
            </a:r>
          </a:p>
          <a:p>
            <a:r>
              <a:rPr lang="it-IT" dirty="0" smtClean="0"/>
              <a:t>percentage[] = { 48, 88, 34, 23, 96 } </a:t>
            </a:r>
            <a:endParaRPr lang="en-US" dirty="0"/>
          </a:p>
        </p:txBody>
      </p:sp>
      <p:sp>
        <p:nvSpPr>
          <p:cNvPr id="6" name="Title 1"/>
          <p:cNvSpPr>
            <a:spLocks noGrp="1"/>
          </p:cNvSpPr>
          <p:nvPr>
            <p:ph type="title"/>
          </p:nvPr>
        </p:nvSpPr>
        <p:spPr>
          <a:xfrm>
            <a:off x="457200" y="274638"/>
            <a:ext cx="8229600" cy="639762"/>
          </a:xfrm>
        </p:spPr>
        <p:txBody>
          <a:bodyPr/>
          <a:lstStyle/>
          <a:p>
            <a:r>
              <a:rPr lang="en-US" dirty="0" smtClean="0"/>
              <a:t>Introduction … </a:t>
            </a:r>
            <a:r>
              <a:rPr lang="en-US" dirty="0" err="1" smtClean="0"/>
              <a:t>contd</a:t>
            </a:r>
            <a:endParaRPr lang="en-US" dirty="0"/>
          </a:p>
        </p:txBody>
      </p:sp>
    </p:spTree>
    <p:extLst>
      <p:ext uri="{BB962C8B-B14F-4D97-AF65-F5344CB8AC3E}">
        <p14:creationId xmlns:p14="http://schemas.microsoft.com/office/powerpoint/2010/main" xmlns="" val="24234510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indent="-342900" algn="just">
              <a:buFont typeface="Arial" pitchFamily="34" charset="0"/>
              <a:buChar char="•"/>
            </a:pPr>
            <a:r>
              <a:rPr lang="en-US" sz="2400" dirty="0" smtClean="0"/>
              <a:t>The fourth number is referred as percentage[3]. </a:t>
            </a:r>
          </a:p>
          <a:p>
            <a:pPr marL="342900" indent="-342900" algn="just">
              <a:buFont typeface="Arial" pitchFamily="34" charset="0"/>
              <a:buChar char="•"/>
            </a:pPr>
            <a:r>
              <a:rPr lang="en-US" sz="2400" dirty="0" smtClean="0"/>
              <a:t>Because in C the counting of elements begins with 0 not with 1. </a:t>
            </a:r>
          </a:p>
          <a:p>
            <a:pPr marL="342900" indent="-342900" algn="just">
              <a:buFont typeface="Arial" pitchFamily="34" charset="0"/>
              <a:buChar char="•"/>
            </a:pPr>
            <a:r>
              <a:rPr lang="en-US" sz="2400" dirty="0" smtClean="0"/>
              <a:t>Thus, in this example percentage [3] refers to 23 and percentage [4] refers to 96. </a:t>
            </a:r>
          </a:p>
          <a:p>
            <a:pPr marL="342900" indent="-342900" algn="just">
              <a:buFont typeface="Arial" pitchFamily="34" charset="0"/>
              <a:buChar char="•"/>
            </a:pPr>
            <a:endParaRPr lang="en-US" sz="2400" dirty="0" smtClean="0"/>
          </a:p>
          <a:p>
            <a:pPr marL="342900" indent="-342900" algn="just">
              <a:buFont typeface="Arial" pitchFamily="34" charset="0"/>
              <a:buChar char="•"/>
            </a:pPr>
            <a:r>
              <a:rPr lang="en-US" sz="2400" dirty="0" smtClean="0"/>
              <a:t>In general, the notation would be per[i], where, i can take a value 0, 1, 2, 3, or 4, depending on the position of the element being referred. </a:t>
            </a:r>
          </a:p>
          <a:p>
            <a:pPr marL="342900" indent="-342900" algn="just">
              <a:buFont typeface="Arial" pitchFamily="34" charset="0"/>
              <a:buChar char="•"/>
            </a:pPr>
            <a:endParaRPr lang="en-US" sz="2400" dirty="0" smtClean="0"/>
          </a:p>
          <a:p>
            <a:pPr marL="342900" indent="-342900" algn="just">
              <a:buFont typeface="Arial" pitchFamily="34" charset="0"/>
              <a:buChar char="•"/>
            </a:pPr>
            <a:r>
              <a:rPr lang="en-US" sz="2400" dirty="0" smtClean="0"/>
              <a:t>Here per is the subscripted variable (array), whereas </a:t>
            </a:r>
            <a:r>
              <a:rPr lang="en-US" sz="2400" dirty="0" err="1" smtClean="0"/>
              <a:t>i</a:t>
            </a:r>
            <a:r>
              <a:rPr lang="en-US" sz="2400" dirty="0" smtClean="0"/>
              <a:t> is its subscript. </a:t>
            </a:r>
            <a:endParaRPr lang="en-US" sz="2400" dirty="0"/>
          </a:p>
        </p:txBody>
      </p:sp>
      <p:sp>
        <p:nvSpPr>
          <p:cNvPr id="6" name="Title 1"/>
          <p:cNvSpPr>
            <a:spLocks noGrp="1"/>
          </p:cNvSpPr>
          <p:nvPr>
            <p:ph type="title"/>
          </p:nvPr>
        </p:nvSpPr>
        <p:spPr>
          <a:xfrm>
            <a:off x="457200" y="274638"/>
            <a:ext cx="8229600" cy="639762"/>
          </a:xfrm>
        </p:spPr>
        <p:txBody>
          <a:bodyPr/>
          <a:lstStyle/>
          <a:p>
            <a:r>
              <a:rPr lang="en-US" dirty="0" smtClean="0"/>
              <a:t>Introduction … </a:t>
            </a:r>
            <a:r>
              <a:rPr lang="en-US" dirty="0" err="1" smtClean="0"/>
              <a:t>contd</a:t>
            </a:r>
            <a:endParaRPr lang="en-US" dirty="0"/>
          </a:p>
        </p:txBody>
      </p:sp>
    </p:spTree>
    <p:extLst>
      <p:ext uri="{BB962C8B-B14F-4D97-AF65-F5344CB8AC3E}">
        <p14:creationId xmlns:p14="http://schemas.microsoft.com/office/powerpoint/2010/main" xmlns="" val="7740990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038600"/>
          </a:xfrm>
        </p:spPr>
        <p:txBody>
          <a:bodyPr>
            <a:normAutofit lnSpcReduction="10000"/>
          </a:bodyPr>
          <a:lstStyle/>
          <a:p>
            <a:pPr algn="just"/>
            <a:r>
              <a:rPr lang="en-US" dirty="0" smtClean="0"/>
              <a:t>Thus, an array is a collection of similar (homogenous)  elements. These similar elements could be all </a:t>
            </a:r>
          </a:p>
          <a:p>
            <a:pPr algn="just"/>
            <a:r>
              <a:rPr lang="en-US" dirty="0" err="1" smtClean="0"/>
              <a:t>int</a:t>
            </a:r>
            <a:r>
              <a:rPr lang="en-US" dirty="0" smtClean="0"/>
              <a:t>, float, char, or double</a:t>
            </a:r>
          </a:p>
          <a:p>
            <a:pPr algn="just"/>
            <a:endParaRPr lang="en-US" dirty="0" smtClean="0"/>
          </a:p>
          <a:p>
            <a:pPr algn="just"/>
            <a:r>
              <a:rPr lang="en-US" dirty="0" smtClean="0"/>
              <a:t>Usually, the array of characters is called a ‘string’, </a:t>
            </a:r>
          </a:p>
          <a:p>
            <a:pPr algn="just"/>
            <a:r>
              <a:rPr lang="en-US" dirty="0" smtClean="0"/>
              <a:t>whereas an array of </a:t>
            </a:r>
            <a:r>
              <a:rPr lang="en-US" dirty="0" err="1" smtClean="0"/>
              <a:t>int</a:t>
            </a:r>
            <a:r>
              <a:rPr lang="en-US" dirty="0" smtClean="0"/>
              <a:t> or floats is called simply an array. </a:t>
            </a:r>
          </a:p>
          <a:p>
            <a:pPr algn="just"/>
            <a:endParaRPr lang="en-US" dirty="0" smtClean="0"/>
          </a:p>
          <a:p>
            <a:pPr algn="just"/>
            <a:r>
              <a:rPr lang="en-US" dirty="0" smtClean="0"/>
              <a:t>Remember that each element of any given array has the same size (in bytes) as they are same data types.</a:t>
            </a:r>
          </a:p>
          <a:p>
            <a:pPr algn="just"/>
            <a:r>
              <a:rPr lang="en-US" dirty="0" smtClean="0"/>
              <a:t> </a:t>
            </a:r>
            <a:endParaRPr lang="en-US" dirty="0"/>
          </a:p>
        </p:txBody>
      </p:sp>
      <p:sp>
        <p:nvSpPr>
          <p:cNvPr id="6" name="Title 1"/>
          <p:cNvSpPr>
            <a:spLocks noGrp="1"/>
          </p:cNvSpPr>
          <p:nvPr>
            <p:ph type="title"/>
          </p:nvPr>
        </p:nvSpPr>
        <p:spPr>
          <a:xfrm>
            <a:off x="457200" y="274638"/>
            <a:ext cx="8229600" cy="639762"/>
          </a:xfrm>
        </p:spPr>
        <p:txBody>
          <a:bodyPr/>
          <a:lstStyle/>
          <a:p>
            <a:r>
              <a:rPr lang="en-US" dirty="0" smtClean="0"/>
              <a:t>Introduction … </a:t>
            </a:r>
            <a:r>
              <a:rPr lang="en-US" dirty="0" err="1" smtClean="0"/>
              <a:t>contd</a:t>
            </a:r>
            <a:endParaRPr lang="en-US" dirty="0"/>
          </a:p>
        </p:txBody>
      </p:sp>
    </p:spTree>
    <p:extLst>
      <p:ext uri="{BB962C8B-B14F-4D97-AF65-F5344CB8AC3E}">
        <p14:creationId xmlns:p14="http://schemas.microsoft.com/office/powerpoint/2010/main" xmlns="" val="3007863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idx="4294967295"/>
          </p:nvPr>
        </p:nvSpPr>
        <p:spPr>
          <a:xfrm>
            <a:off x="685800" y="2130425"/>
            <a:ext cx="7772400" cy="1470025"/>
          </a:xfrm>
        </p:spPr>
        <p:txBody>
          <a:bodyPr>
            <a:normAutofit fontScale="90000"/>
          </a:bodyPr>
          <a:lstStyle/>
          <a:p>
            <a:pPr algn="ctr"/>
            <a:r>
              <a:rPr lang="en-US" sz="4400" dirty="0" smtClean="0"/>
              <a:t>Continuation of previous Lecture</a:t>
            </a:r>
            <a:br>
              <a:rPr lang="en-US" sz="4400" dirty="0" smtClean="0"/>
            </a:br>
            <a:r>
              <a:rPr lang="en-US" sz="4400" dirty="0" smtClean="0"/>
              <a:t>Preprocessor Directives</a:t>
            </a:r>
            <a:endParaRPr lang="ur-PK" sz="4400" dirty="0" smtClean="0"/>
          </a:p>
        </p:txBody>
      </p:sp>
    </p:spTree>
    <p:extLst>
      <p:ext uri="{BB962C8B-B14F-4D97-AF65-F5344CB8AC3E}">
        <p14:creationId xmlns:p14="http://schemas.microsoft.com/office/powerpoint/2010/main" xmlns="" val="22087469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Examples</a:t>
            </a:r>
            <a:endParaRPr lang="en-US" dirty="0"/>
          </a:p>
        </p:txBody>
      </p:sp>
      <p:sp>
        <p:nvSpPr>
          <p:cNvPr id="4" name="Content Placeholder 3"/>
          <p:cNvSpPr>
            <a:spLocks noGrp="1"/>
          </p:cNvSpPr>
          <p:nvPr>
            <p:ph idx="1"/>
          </p:nvPr>
        </p:nvSpPr>
        <p:spPr>
          <a:xfrm>
            <a:off x="381000" y="762000"/>
            <a:ext cx="8229600" cy="4093428"/>
          </a:xfrm>
          <a:prstGeom prst="rect">
            <a:avLst/>
          </a:prstGeom>
        </p:spPr>
        <p:txBody>
          <a:bodyPr>
            <a:spAutoFit/>
          </a:bodyPr>
          <a:lstStyle/>
          <a:p>
            <a:pPr marL="342900" indent="-342900">
              <a:buFont typeface="Arial" pitchFamily="34" charset="0"/>
              <a:buChar char="•"/>
            </a:pPr>
            <a:r>
              <a:rPr lang="en-US" sz="2000" dirty="0" err="1" smtClean="0"/>
              <a:t>int</a:t>
            </a:r>
            <a:r>
              <a:rPr lang="en-US" sz="2000" dirty="0" smtClean="0"/>
              <a:t>  a[10</a:t>
            </a:r>
            <a:r>
              <a:rPr lang="en-US" sz="2000" dirty="0"/>
              <a:t>]</a:t>
            </a:r>
          </a:p>
          <a:p>
            <a:pPr marL="0" indent="0">
              <a:buNone/>
            </a:pPr>
            <a:r>
              <a:rPr lang="en-US" sz="2000" dirty="0" smtClean="0"/>
              <a:t>Is an </a:t>
            </a:r>
            <a:r>
              <a:rPr lang="en-US" sz="2000" dirty="0"/>
              <a:t>array of ten integers</a:t>
            </a:r>
          </a:p>
          <a:p>
            <a:pPr marL="0" indent="0">
              <a:buNone/>
            </a:pPr>
            <a:r>
              <a:rPr lang="en-US" sz="2000" dirty="0" smtClean="0"/>
              <a:t>Each of which has the unique name	a[0</a:t>
            </a:r>
            <a:r>
              <a:rPr lang="en-US" sz="2000" dirty="0"/>
              <a:t>], </a:t>
            </a:r>
            <a:r>
              <a:rPr lang="en-US" sz="2000" dirty="0" smtClean="0"/>
              <a:t>a[1</a:t>
            </a:r>
            <a:r>
              <a:rPr lang="en-US" sz="2000" dirty="0"/>
              <a:t>], …, </a:t>
            </a:r>
            <a:r>
              <a:rPr lang="en-US" sz="2000" dirty="0" smtClean="0"/>
              <a:t>a[9</a:t>
            </a:r>
            <a:r>
              <a:rPr lang="en-US" sz="2000" dirty="0"/>
              <a:t>]</a:t>
            </a:r>
          </a:p>
          <a:p>
            <a:pPr marL="0" indent="0">
              <a:buNone/>
            </a:pPr>
            <a:r>
              <a:rPr lang="en-US" sz="2000" dirty="0" smtClean="0"/>
              <a:t>a is the name of the array and  0,1,2,3,…..9 are index of the array</a:t>
            </a:r>
            <a:endParaRPr lang="en-US" sz="2000" dirty="0"/>
          </a:p>
          <a:p>
            <a:pPr marL="0" indent="0">
              <a:buNone/>
            </a:pPr>
            <a:endParaRPr lang="en-US" sz="2000" dirty="0" smtClean="0"/>
          </a:p>
          <a:p>
            <a:pPr marL="342900" indent="-342900">
              <a:buFont typeface="Arial" pitchFamily="34" charset="0"/>
              <a:buChar char="•"/>
            </a:pPr>
            <a:r>
              <a:rPr lang="en-US" sz="2000" dirty="0" smtClean="0"/>
              <a:t>float b[20</a:t>
            </a:r>
            <a:r>
              <a:rPr lang="en-US" sz="2000" dirty="0"/>
              <a:t>]</a:t>
            </a:r>
          </a:p>
          <a:p>
            <a:pPr marL="0" indent="0">
              <a:buNone/>
            </a:pPr>
            <a:r>
              <a:rPr lang="en-US" sz="2000" dirty="0" smtClean="0"/>
              <a:t>An </a:t>
            </a:r>
            <a:r>
              <a:rPr lang="en-US" sz="2000" dirty="0"/>
              <a:t>array of twenty </a:t>
            </a:r>
            <a:r>
              <a:rPr lang="en-US" sz="2000" dirty="0" smtClean="0"/>
              <a:t>floating </a:t>
            </a:r>
            <a:r>
              <a:rPr lang="en-US" sz="2000" dirty="0"/>
              <a:t>point numbers</a:t>
            </a:r>
          </a:p>
          <a:p>
            <a:pPr marL="0" indent="0">
              <a:buNone/>
            </a:pPr>
            <a:r>
              <a:rPr lang="en-US" sz="2000" dirty="0" smtClean="0"/>
              <a:t>b[0</a:t>
            </a:r>
            <a:r>
              <a:rPr lang="en-US" sz="2000" dirty="0"/>
              <a:t>], </a:t>
            </a:r>
            <a:r>
              <a:rPr lang="en-US" sz="2000" dirty="0" smtClean="0"/>
              <a:t>b[1</a:t>
            </a:r>
            <a:r>
              <a:rPr lang="en-US" sz="2000" dirty="0"/>
              <a:t>], …, </a:t>
            </a:r>
            <a:r>
              <a:rPr lang="en-US" sz="2000" dirty="0" smtClean="0"/>
              <a:t>b[19</a:t>
            </a:r>
            <a:r>
              <a:rPr lang="en-US" sz="2000" dirty="0"/>
              <a:t>]</a:t>
            </a:r>
          </a:p>
          <a:p>
            <a:r>
              <a:rPr lang="en-US" sz="2000" dirty="0" smtClean="0"/>
              <a:t>b </a:t>
            </a:r>
            <a:r>
              <a:rPr lang="en-US" sz="2000" dirty="0"/>
              <a:t>is the name of the array and  0,1,2,3</a:t>
            </a:r>
            <a:r>
              <a:rPr lang="en-US" sz="2000" dirty="0" smtClean="0"/>
              <a:t>,…..19 </a:t>
            </a:r>
            <a:r>
              <a:rPr lang="en-US" sz="2000" dirty="0"/>
              <a:t>are index of the array</a:t>
            </a:r>
          </a:p>
          <a:p>
            <a:pPr marL="0" indent="0">
              <a:buNone/>
            </a:pPr>
            <a:endParaRPr lang="en-US" sz="2000" dirty="0"/>
          </a:p>
          <a:p>
            <a:pPr marL="0" indent="0">
              <a:buNone/>
            </a:pPr>
            <a:r>
              <a:rPr lang="en-US" sz="2000" dirty="0" smtClean="0"/>
              <a:t>• An array </a:t>
            </a:r>
            <a:r>
              <a:rPr lang="en-US" sz="2000" dirty="0"/>
              <a:t>indexes always start at zero in </a:t>
            </a:r>
            <a:r>
              <a:rPr lang="en-US" sz="2000" dirty="0" smtClean="0"/>
              <a:t>C language.</a:t>
            </a:r>
            <a:endParaRPr lang="en-US" sz="2000" dirty="0"/>
          </a:p>
        </p:txBody>
      </p:sp>
    </p:spTree>
    <p:extLst>
      <p:ext uri="{BB962C8B-B14F-4D97-AF65-F5344CB8AC3E}">
        <p14:creationId xmlns:p14="http://schemas.microsoft.com/office/powerpoint/2010/main" xmlns="" val="41710710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dirty="0"/>
              <a:t>Examples (continued</a:t>
            </a:r>
            <a:r>
              <a:rPr lang="en-US" dirty="0" smtClean="0"/>
              <a:t>)</a:t>
            </a:r>
            <a:endParaRPr lang="en-US" dirty="0"/>
          </a:p>
        </p:txBody>
      </p:sp>
      <p:sp>
        <p:nvSpPr>
          <p:cNvPr id="3" name="Content Placeholder 2"/>
          <p:cNvSpPr>
            <a:spLocks noGrp="1"/>
          </p:cNvSpPr>
          <p:nvPr>
            <p:ph idx="1"/>
          </p:nvPr>
        </p:nvSpPr>
        <p:spPr>
          <a:xfrm>
            <a:off x="457200" y="1066801"/>
            <a:ext cx="8229600" cy="2895600"/>
          </a:xfrm>
        </p:spPr>
        <p:txBody>
          <a:bodyPr>
            <a:normAutofit/>
          </a:bodyPr>
          <a:lstStyle/>
          <a:p>
            <a:pPr marL="0" indent="0">
              <a:buNone/>
            </a:pPr>
            <a:r>
              <a:rPr lang="en-US" dirty="0" smtClean="0"/>
              <a:t>• </a:t>
            </a:r>
            <a:r>
              <a:rPr lang="en-US" dirty="0" err="1"/>
              <a:t>int</a:t>
            </a:r>
            <a:r>
              <a:rPr lang="en-US" dirty="0"/>
              <a:t> </a:t>
            </a:r>
            <a:r>
              <a:rPr lang="en-US" dirty="0" smtClean="0"/>
              <a:t>d[10</a:t>
            </a:r>
            <a:r>
              <a:rPr lang="en-US" dirty="0"/>
              <a:t>][20</a:t>
            </a:r>
            <a:r>
              <a:rPr lang="en-US" dirty="0" smtClean="0"/>
              <a:t>]  (two dimension array)</a:t>
            </a:r>
            <a:endParaRPr lang="en-US" dirty="0"/>
          </a:p>
          <a:p>
            <a:pPr marL="0" indent="0">
              <a:buNone/>
            </a:pPr>
            <a:endParaRPr lang="en-US" dirty="0"/>
          </a:p>
          <a:p>
            <a:pPr marL="0" indent="0">
              <a:buNone/>
            </a:pPr>
            <a:r>
              <a:rPr lang="en-US" dirty="0"/>
              <a:t>• An array of ten rows, each of which is an array of</a:t>
            </a:r>
          </a:p>
          <a:p>
            <a:pPr marL="0" indent="0">
              <a:buNone/>
            </a:pPr>
            <a:r>
              <a:rPr lang="en-US" dirty="0"/>
              <a:t>twenty integers</a:t>
            </a:r>
          </a:p>
          <a:p>
            <a:pPr marL="0" indent="0">
              <a:buNone/>
            </a:pPr>
            <a:r>
              <a:rPr lang="en-US" dirty="0"/>
              <a:t>• </a:t>
            </a:r>
            <a:r>
              <a:rPr lang="en-US" dirty="0" smtClean="0"/>
              <a:t>d[0</a:t>
            </a:r>
            <a:r>
              <a:rPr lang="en-US" dirty="0"/>
              <a:t>][0], </a:t>
            </a:r>
            <a:r>
              <a:rPr lang="en-US" dirty="0" smtClean="0"/>
              <a:t>d[0</a:t>
            </a:r>
            <a:r>
              <a:rPr lang="en-US" dirty="0"/>
              <a:t>][1], …, </a:t>
            </a:r>
            <a:r>
              <a:rPr lang="en-US" dirty="0" smtClean="0"/>
              <a:t>d[1</a:t>
            </a:r>
            <a:r>
              <a:rPr lang="en-US" dirty="0"/>
              <a:t>][0</a:t>
            </a:r>
            <a:r>
              <a:rPr lang="en-US" dirty="0" smtClean="0"/>
              <a:t>], d[1][</a:t>
            </a:r>
            <a:r>
              <a:rPr lang="en-US" dirty="0"/>
              <a:t>1],</a:t>
            </a:r>
          </a:p>
          <a:p>
            <a:pPr marL="0" indent="0">
              <a:buNone/>
            </a:pPr>
            <a:r>
              <a:rPr lang="en-US" dirty="0"/>
              <a:t>…, </a:t>
            </a:r>
            <a:r>
              <a:rPr lang="en-US" dirty="0" smtClean="0"/>
              <a:t>d[9</a:t>
            </a:r>
            <a:r>
              <a:rPr lang="en-US" dirty="0"/>
              <a:t>][19</a:t>
            </a:r>
            <a:r>
              <a:rPr lang="en-US" dirty="0" smtClean="0"/>
              <a:t>]</a:t>
            </a:r>
            <a:endParaRPr lang="en-US" dirty="0"/>
          </a:p>
        </p:txBody>
      </p:sp>
    </p:spTree>
    <p:extLst>
      <p:ext uri="{BB962C8B-B14F-4D97-AF65-F5344CB8AC3E}">
        <p14:creationId xmlns:p14="http://schemas.microsoft.com/office/powerpoint/2010/main" xmlns="" val="3170754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dirty="0" smtClean="0"/>
              <a:t>Use </a:t>
            </a:r>
            <a:r>
              <a:rPr lang="en-US" dirty="0"/>
              <a:t>of Array </a:t>
            </a:r>
            <a:r>
              <a:rPr lang="en-US" dirty="0" smtClean="0"/>
              <a:t>Element</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pPr marL="0" indent="0">
              <a:buNone/>
            </a:pPr>
            <a:r>
              <a:rPr lang="en-US" dirty="0" smtClean="0"/>
              <a:t>• </a:t>
            </a:r>
            <a:r>
              <a:rPr lang="en-US" dirty="0"/>
              <a:t>May be used wherever a variable </a:t>
            </a:r>
            <a:r>
              <a:rPr lang="en-US" dirty="0" smtClean="0"/>
              <a:t>may </a:t>
            </a:r>
            <a:r>
              <a:rPr lang="en-US" dirty="0"/>
              <a:t>be </a:t>
            </a:r>
            <a:r>
              <a:rPr lang="en-US" dirty="0" smtClean="0"/>
              <a:t>used.</a:t>
            </a:r>
            <a:endParaRPr lang="en-US" dirty="0"/>
          </a:p>
          <a:p>
            <a:pPr marL="0" indent="0">
              <a:buNone/>
            </a:pPr>
            <a:r>
              <a:rPr lang="en-US" dirty="0" smtClean="0"/>
              <a:t>  such as:</a:t>
            </a:r>
            <a:endParaRPr lang="en-US" dirty="0"/>
          </a:p>
          <a:p>
            <a:pPr marL="457200" lvl="1" indent="0">
              <a:buNone/>
            </a:pPr>
            <a:r>
              <a:rPr lang="en-US" dirty="0" smtClean="0"/>
              <a:t>In </a:t>
            </a:r>
            <a:r>
              <a:rPr lang="en-US" dirty="0"/>
              <a:t>an expression (including arguments)</a:t>
            </a:r>
          </a:p>
          <a:p>
            <a:pPr marL="457200" lvl="1" indent="0">
              <a:buNone/>
            </a:pPr>
            <a:r>
              <a:rPr lang="en-US" dirty="0" smtClean="0"/>
              <a:t>On </a:t>
            </a:r>
            <a:r>
              <a:rPr lang="en-US" dirty="0"/>
              <a:t>left side of assignment</a:t>
            </a:r>
          </a:p>
          <a:p>
            <a:pPr marL="0" indent="0">
              <a:buNone/>
            </a:pPr>
            <a:endParaRPr lang="en-US" dirty="0"/>
          </a:p>
          <a:p>
            <a:pPr marL="0" indent="0">
              <a:buNone/>
            </a:pPr>
            <a:r>
              <a:rPr lang="en-US" dirty="0" smtClean="0"/>
              <a:t>Examples:</a:t>
            </a:r>
            <a:endParaRPr lang="en-US" dirty="0"/>
          </a:p>
          <a:p>
            <a:pPr lvl="1" indent="0">
              <a:buNone/>
            </a:pPr>
            <a:r>
              <a:rPr lang="en-US" dirty="0" smtClean="0"/>
              <a:t>A[3</a:t>
            </a:r>
            <a:r>
              <a:rPr lang="en-US" dirty="0"/>
              <a:t>] = x + y;</a:t>
            </a:r>
          </a:p>
          <a:p>
            <a:pPr lvl="1" indent="0">
              <a:buNone/>
            </a:pPr>
            <a:r>
              <a:rPr lang="en-US" dirty="0"/>
              <a:t>x = y – A[3];</a:t>
            </a:r>
          </a:p>
          <a:p>
            <a:pPr lvl="1" indent="0">
              <a:buNone/>
            </a:pPr>
            <a:r>
              <a:rPr lang="en-US" dirty="0"/>
              <a:t>z = sin(A[i]) + </a:t>
            </a:r>
            <a:r>
              <a:rPr lang="en-US" dirty="0" err="1"/>
              <a:t>cos</a:t>
            </a:r>
            <a:r>
              <a:rPr lang="en-US" dirty="0"/>
              <a:t>(B[j]);</a:t>
            </a:r>
          </a:p>
        </p:txBody>
      </p:sp>
    </p:spTree>
    <p:extLst>
      <p:ext uri="{BB962C8B-B14F-4D97-AF65-F5344CB8AC3E}">
        <p14:creationId xmlns:p14="http://schemas.microsoft.com/office/powerpoint/2010/main" xmlns="" val="39834532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dirty="0"/>
              <a:t>Array Elements in Memory </a:t>
            </a:r>
          </a:p>
        </p:txBody>
      </p:sp>
      <p:sp>
        <p:nvSpPr>
          <p:cNvPr id="3" name="Content Placeholder 2"/>
          <p:cNvSpPr>
            <a:spLocks noGrp="1"/>
          </p:cNvSpPr>
          <p:nvPr>
            <p:ph idx="1"/>
          </p:nvPr>
        </p:nvSpPr>
        <p:spPr/>
        <p:txBody>
          <a:bodyPr>
            <a:normAutofit/>
          </a:bodyPr>
          <a:lstStyle/>
          <a:p>
            <a:r>
              <a:rPr lang="en-US" dirty="0" smtClean="0"/>
              <a:t>A </a:t>
            </a:r>
            <a:r>
              <a:rPr lang="en-US" dirty="0"/>
              <a:t>collection of </a:t>
            </a:r>
            <a:r>
              <a:rPr lang="en-US" dirty="0" smtClean="0"/>
              <a:t>data elements of </a:t>
            </a:r>
            <a:r>
              <a:rPr lang="en-US" dirty="0"/>
              <a:t>the same </a:t>
            </a:r>
            <a:r>
              <a:rPr lang="en-US" dirty="0" smtClean="0"/>
              <a:t>type stored </a:t>
            </a:r>
            <a:r>
              <a:rPr lang="en-US" dirty="0"/>
              <a:t>contiguously in memory under </a:t>
            </a:r>
            <a:r>
              <a:rPr lang="en-US" dirty="0" smtClean="0"/>
              <a:t>one name:</a:t>
            </a:r>
          </a:p>
          <a:p>
            <a:pPr algn="just"/>
            <a:r>
              <a:rPr lang="en-US" dirty="0" err="1"/>
              <a:t>int</a:t>
            </a:r>
            <a:r>
              <a:rPr lang="en-US" dirty="0"/>
              <a:t> </a:t>
            </a:r>
            <a:r>
              <a:rPr lang="en-US" dirty="0" err="1"/>
              <a:t>arr</a:t>
            </a:r>
            <a:r>
              <a:rPr lang="en-US" dirty="0"/>
              <a:t>[8] ; </a:t>
            </a:r>
          </a:p>
          <a:p>
            <a:pPr algn="just"/>
            <a:r>
              <a:rPr lang="en-US" dirty="0"/>
              <a:t>What happens in memory when we make this declaration? </a:t>
            </a:r>
          </a:p>
          <a:p>
            <a:pPr marL="342900" indent="-342900" algn="just">
              <a:buFont typeface="Arial" pitchFamily="34" charset="0"/>
              <a:buChar char="•"/>
            </a:pPr>
            <a:r>
              <a:rPr lang="en-US" dirty="0"/>
              <a:t>16 bytes get immediately reserved in memory, 2 bytes each for the 8 integers. </a:t>
            </a:r>
          </a:p>
          <a:p>
            <a:pPr marL="342900" indent="-342900" algn="just">
              <a:buFont typeface="Arial" pitchFamily="34" charset="0"/>
              <a:buChar char="•"/>
            </a:pPr>
            <a:r>
              <a:rPr lang="en-US" dirty="0"/>
              <a:t>Since the array is not being initialized, all eight values present in it would be garbage values. </a:t>
            </a:r>
          </a:p>
          <a:p>
            <a:pPr marL="342900" indent="-342900" algn="just">
              <a:buFont typeface="Arial" pitchFamily="34" charset="0"/>
              <a:buChar char="•"/>
            </a:pPr>
            <a:r>
              <a:rPr lang="en-US" dirty="0"/>
              <a:t>Whatever be the initial values, all the array elements would always be present in contiguous memory locations. </a:t>
            </a:r>
          </a:p>
          <a:p>
            <a:endParaRPr lang="en-US" dirty="0"/>
          </a:p>
          <a:p>
            <a:endParaRPr lang="en-US" dirty="0"/>
          </a:p>
        </p:txBody>
      </p:sp>
    </p:spTree>
    <p:extLst>
      <p:ext uri="{BB962C8B-B14F-4D97-AF65-F5344CB8AC3E}">
        <p14:creationId xmlns:p14="http://schemas.microsoft.com/office/powerpoint/2010/main" xmlns="" val="37064687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1.PNG"/>
          <p:cNvPicPr>
            <a:picLocks noGrp="1" noChangeAspect="1"/>
          </p:cNvPicPr>
          <p:nvPr>
            <p:ph idx="1"/>
          </p:nvPr>
        </p:nvPicPr>
        <p:blipFill>
          <a:blip r:embed="rId3"/>
          <a:stretch>
            <a:fillRect/>
          </a:stretch>
        </p:blipFill>
        <p:spPr>
          <a:xfrm>
            <a:off x="457200" y="1219200"/>
            <a:ext cx="7266680" cy="1629571"/>
          </a:xfrm>
        </p:spPr>
      </p:pic>
      <p:sp>
        <p:nvSpPr>
          <p:cNvPr id="7" name="Title 1"/>
          <p:cNvSpPr>
            <a:spLocks noGrp="1"/>
          </p:cNvSpPr>
          <p:nvPr>
            <p:ph type="title"/>
          </p:nvPr>
        </p:nvSpPr>
        <p:spPr>
          <a:xfrm>
            <a:off x="457200" y="274638"/>
            <a:ext cx="8229600" cy="639762"/>
          </a:xfrm>
        </p:spPr>
        <p:txBody>
          <a:bodyPr>
            <a:normAutofit/>
          </a:bodyPr>
          <a:lstStyle/>
          <a:p>
            <a:r>
              <a:rPr lang="en-US" dirty="0"/>
              <a:t>Array Elements in Memory </a:t>
            </a:r>
            <a:r>
              <a:rPr lang="en-US" dirty="0" smtClean="0"/>
              <a:t>…. </a:t>
            </a:r>
            <a:r>
              <a:rPr lang="en-US" dirty="0" err="1" smtClean="0"/>
              <a:t>contd</a:t>
            </a:r>
            <a:endParaRPr lang="en-US" dirty="0"/>
          </a:p>
        </p:txBody>
      </p:sp>
    </p:spTree>
    <p:extLst>
      <p:ext uri="{BB962C8B-B14F-4D97-AF65-F5344CB8AC3E}">
        <p14:creationId xmlns:p14="http://schemas.microsoft.com/office/powerpoint/2010/main" xmlns="" val="9566184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Array Declaration </a:t>
            </a:r>
            <a:endParaRPr lang="en-US" dirty="0"/>
          </a:p>
        </p:txBody>
      </p:sp>
      <p:sp>
        <p:nvSpPr>
          <p:cNvPr id="3" name="Content Placeholder 2"/>
          <p:cNvSpPr>
            <a:spLocks noGrp="1"/>
          </p:cNvSpPr>
          <p:nvPr>
            <p:ph idx="1"/>
          </p:nvPr>
        </p:nvSpPr>
        <p:spPr/>
        <p:txBody>
          <a:bodyPr>
            <a:normAutofit/>
          </a:bodyPr>
          <a:lstStyle/>
          <a:p>
            <a:pPr marL="342900" indent="-342900" algn="just">
              <a:buFont typeface="Arial" pitchFamily="34" charset="0"/>
              <a:buChar char="•"/>
            </a:pPr>
            <a:r>
              <a:rPr lang="en-US" sz="2400" dirty="0" smtClean="0"/>
              <a:t>To begin with, like other variables an array needs to be declared so that the compiler will know what kind of an array and how large an array we want. </a:t>
            </a:r>
          </a:p>
          <a:p>
            <a:pPr algn="just"/>
            <a:r>
              <a:rPr lang="en-US" sz="2400" dirty="0" smtClean="0"/>
              <a:t>	</a:t>
            </a:r>
            <a:r>
              <a:rPr lang="en-US" sz="2400" dirty="0" err="1" smtClean="0"/>
              <a:t>int</a:t>
            </a:r>
            <a:r>
              <a:rPr lang="en-US" sz="2400" dirty="0" smtClean="0"/>
              <a:t> marks[30] ; </a:t>
            </a:r>
          </a:p>
          <a:p>
            <a:pPr marL="342900" indent="-342900" algn="just">
              <a:buFont typeface="Arial" pitchFamily="34" charset="0"/>
              <a:buChar char="•"/>
            </a:pPr>
            <a:r>
              <a:rPr lang="en-US" sz="2400" dirty="0" smtClean="0"/>
              <a:t>Here, </a:t>
            </a:r>
            <a:r>
              <a:rPr lang="en-US" sz="2400" dirty="0" err="1" smtClean="0"/>
              <a:t>int</a:t>
            </a:r>
            <a:r>
              <a:rPr lang="en-US" sz="2400" dirty="0" smtClean="0"/>
              <a:t> specifies the type of the variable, just as it does with ordinary variables and marks specifies the name of the variable. </a:t>
            </a:r>
          </a:p>
          <a:p>
            <a:pPr marL="342900" indent="-342900" algn="just">
              <a:buFont typeface="Arial" pitchFamily="34" charset="0"/>
              <a:buChar char="•"/>
            </a:pPr>
            <a:r>
              <a:rPr lang="en-US" sz="2400" dirty="0" smtClean="0"/>
              <a:t> [30] something new. The number 30 tells how many elements of the type </a:t>
            </a:r>
            <a:r>
              <a:rPr lang="en-US" sz="2400" dirty="0" err="1" smtClean="0"/>
              <a:t>int</a:t>
            </a:r>
            <a:r>
              <a:rPr lang="en-US" sz="2400" dirty="0" smtClean="0"/>
              <a:t> will be in our array. This number is often called the ‘dimension’ of the array. </a:t>
            </a:r>
          </a:p>
          <a:p>
            <a:pPr marL="342900" indent="-342900" algn="just">
              <a:buFont typeface="Arial" pitchFamily="34" charset="0"/>
              <a:buChar char="•"/>
            </a:pPr>
            <a:r>
              <a:rPr lang="en-US" sz="2400" dirty="0" smtClean="0"/>
              <a:t>The bracket ( [ ] ) tells the compiler that we are dealing with an array. </a:t>
            </a:r>
            <a:endParaRPr lang="en-US" sz="2400" dirty="0"/>
          </a:p>
        </p:txBody>
      </p:sp>
    </p:spTree>
    <p:extLst>
      <p:ext uri="{BB962C8B-B14F-4D97-AF65-F5344CB8AC3E}">
        <p14:creationId xmlns:p14="http://schemas.microsoft.com/office/powerpoint/2010/main" xmlns="" val="42558143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dirty="0" smtClean="0"/>
              <a:t>Declaration of an array</a:t>
            </a:r>
            <a:endParaRPr lang="en-US" dirty="0"/>
          </a:p>
        </p:txBody>
      </p:sp>
      <p:sp>
        <p:nvSpPr>
          <p:cNvPr id="3" name="Content Placeholder 2"/>
          <p:cNvSpPr>
            <a:spLocks noGrp="1"/>
          </p:cNvSpPr>
          <p:nvPr>
            <p:ph idx="1"/>
          </p:nvPr>
        </p:nvSpPr>
        <p:spPr>
          <a:xfrm>
            <a:off x="457200" y="1066801"/>
            <a:ext cx="8534400" cy="4038600"/>
          </a:xfrm>
        </p:spPr>
        <p:txBody>
          <a:bodyPr/>
          <a:lstStyle/>
          <a:p>
            <a:pPr marL="0" indent="0">
              <a:buNone/>
            </a:pPr>
            <a:r>
              <a:rPr lang="en-US" dirty="0" smtClean="0"/>
              <a:t>Generic form for declaration</a:t>
            </a:r>
            <a:endParaRPr lang="en-US" dirty="0"/>
          </a:p>
          <a:p>
            <a:pPr marL="0" indent="0">
              <a:buNone/>
            </a:pPr>
            <a:r>
              <a:rPr lang="en-US" sz="2000" dirty="0" smtClean="0"/>
              <a:t>data-type array-name [array-size]</a:t>
            </a:r>
            <a:endParaRPr lang="en-US" sz="2000" dirty="0"/>
          </a:p>
          <a:p>
            <a:r>
              <a:rPr lang="en-US" sz="2000" dirty="0"/>
              <a:t>data-type </a:t>
            </a:r>
            <a:r>
              <a:rPr lang="en-US" sz="2000" dirty="0" smtClean="0"/>
              <a:t>array-name </a:t>
            </a:r>
            <a:r>
              <a:rPr lang="en-US" sz="2000" dirty="0"/>
              <a:t>[</a:t>
            </a:r>
            <a:r>
              <a:rPr lang="en-US" sz="2000" dirty="0" smtClean="0"/>
              <a:t>array-size[array-size ]</a:t>
            </a:r>
            <a:endParaRPr lang="en-US" sz="2000" dirty="0"/>
          </a:p>
          <a:p>
            <a:pPr marL="0" indent="0">
              <a:buNone/>
            </a:pPr>
            <a:endParaRPr lang="en-US" dirty="0"/>
          </a:p>
          <a:p>
            <a:pPr marL="0" indent="0">
              <a:buNone/>
            </a:pPr>
            <a:r>
              <a:rPr lang="en-US" dirty="0" smtClean="0">
                <a:solidFill>
                  <a:srgbClr val="0000FF"/>
                </a:solidFill>
              </a:rPr>
              <a:t>Data-type:  </a:t>
            </a:r>
            <a:r>
              <a:rPr lang="en-US" dirty="0" smtClean="0"/>
              <a:t>is the underlying </a:t>
            </a:r>
            <a:r>
              <a:rPr lang="en-US" dirty="0"/>
              <a:t>type of the array</a:t>
            </a:r>
          </a:p>
          <a:p>
            <a:r>
              <a:rPr lang="en-US" dirty="0" smtClean="0">
                <a:solidFill>
                  <a:srgbClr val="0000FF"/>
                </a:solidFill>
              </a:rPr>
              <a:t>array-name:  </a:t>
            </a:r>
            <a:r>
              <a:rPr lang="en-US" dirty="0" smtClean="0"/>
              <a:t>The name assigned to a set of memory location</a:t>
            </a:r>
            <a:endParaRPr lang="en-US" dirty="0"/>
          </a:p>
          <a:p>
            <a:pPr marL="0" indent="0">
              <a:buNone/>
            </a:pPr>
            <a:r>
              <a:rPr lang="en-US" dirty="0" smtClean="0">
                <a:solidFill>
                  <a:srgbClr val="0000FF"/>
                </a:solidFill>
              </a:rPr>
              <a:t>array-size: </a:t>
            </a:r>
            <a:r>
              <a:rPr lang="en-US" dirty="0" smtClean="0"/>
              <a:t>the expression between </a:t>
            </a:r>
            <a:r>
              <a:rPr lang="en-US" dirty="0"/>
              <a:t>the square </a:t>
            </a:r>
            <a:r>
              <a:rPr lang="en-US" dirty="0" smtClean="0"/>
              <a:t>brackets is the requested number of data elements each of which has a size equivalent to that of data type.</a:t>
            </a:r>
            <a:endParaRPr lang="en-US" dirty="0"/>
          </a:p>
        </p:txBody>
      </p:sp>
    </p:spTree>
    <p:extLst>
      <p:ext uri="{BB962C8B-B14F-4D97-AF65-F5344CB8AC3E}">
        <p14:creationId xmlns:p14="http://schemas.microsoft.com/office/powerpoint/2010/main" xmlns="" val="35352485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Accessing Elements of an Array </a:t>
            </a:r>
            <a:endParaRPr lang="en-US" dirty="0"/>
          </a:p>
        </p:txBody>
      </p:sp>
      <p:sp>
        <p:nvSpPr>
          <p:cNvPr id="3" name="Content Placeholder 2"/>
          <p:cNvSpPr>
            <a:spLocks noGrp="1"/>
          </p:cNvSpPr>
          <p:nvPr>
            <p:ph idx="1"/>
          </p:nvPr>
        </p:nvSpPr>
        <p:spPr/>
        <p:txBody>
          <a:bodyPr>
            <a:normAutofit/>
          </a:bodyPr>
          <a:lstStyle/>
          <a:p>
            <a:pPr marL="342900" indent="-342900" algn="just">
              <a:buFont typeface="Arial" pitchFamily="34" charset="0"/>
              <a:buChar char="•"/>
            </a:pPr>
            <a:r>
              <a:rPr lang="en-US" sz="2000" dirty="0" smtClean="0"/>
              <a:t>Once an array is declared, its individual elements are referred by a subscript, the number in the brackets following the array name. </a:t>
            </a:r>
          </a:p>
          <a:p>
            <a:pPr algn="just"/>
            <a:endParaRPr lang="en-US" sz="2000" dirty="0" smtClean="0"/>
          </a:p>
          <a:p>
            <a:pPr marL="342900" indent="-342900" algn="just">
              <a:buFont typeface="Arial" pitchFamily="34" charset="0"/>
              <a:buChar char="•"/>
            </a:pPr>
            <a:r>
              <a:rPr lang="en-US" sz="2000" dirty="0" smtClean="0"/>
              <a:t>This number specifies the element’s position in the array. </a:t>
            </a:r>
          </a:p>
          <a:p>
            <a:pPr algn="just"/>
            <a:endParaRPr lang="en-US" sz="2000" dirty="0" smtClean="0"/>
          </a:p>
          <a:p>
            <a:pPr marL="342900" indent="-342900" algn="just">
              <a:buFont typeface="Arial" pitchFamily="34" charset="0"/>
              <a:buChar char="•"/>
            </a:pPr>
            <a:r>
              <a:rPr lang="en-US" sz="2000" dirty="0" smtClean="0"/>
              <a:t>All the array elements are numbered, starting with 0. </a:t>
            </a:r>
          </a:p>
          <a:p>
            <a:pPr algn="just"/>
            <a:endParaRPr lang="en-US" sz="2000" dirty="0" smtClean="0"/>
          </a:p>
          <a:p>
            <a:pPr marL="342900" indent="-342900" algn="just">
              <a:buFont typeface="Arial" pitchFamily="34" charset="0"/>
              <a:buChar char="•"/>
            </a:pPr>
            <a:r>
              <a:rPr lang="en-US" sz="2000" dirty="0" smtClean="0"/>
              <a:t>Thus, </a:t>
            </a:r>
            <a:r>
              <a:rPr lang="en-US" sz="2000" dirty="0" smtClean="0">
                <a:solidFill>
                  <a:srgbClr val="0000FF"/>
                </a:solidFill>
              </a:rPr>
              <a:t>marks[2]  </a:t>
            </a:r>
            <a:r>
              <a:rPr lang="en-US" sz="2000" dirty="0" smtClean="0"/>
              <a:t>is not the second element of the array, but the third.</a:t>
            </a:r>
          </a:p>
          <a:p>
            <a:pPr algn="just"/>
            <a:r>
              <a:rPr lang="en-US" sz="2000" dirty="0" smtClean="0"/>
              <a:t> </a:t>
            </a:r>
          </a:p>
          <a:p>
            <a:pPr marL="342900" indent="-342900" algn="just">
              <a:buFont typeface="Arial" pitchFamily="34" charset="0"/>
              <a:buChar char="•"/>
            </a:pPr>
            <a:r>
              <a:rPr lang="en-US" sz="2000" dirty="0"/>
              <a:t>The </a:t>
            </a:r>
            <a:r>
              <a:rPr lang="en-US" sz="2000" dirty="0" smtClean="0"/>
              <a:t>subscript is a variable that refers to various elements of the array. This variable can take different values and hence can refer to the different elements in the array in turn. </a:t>
            </a:r>
          </a:p>
          <a:p>
            <a:pPr algn="just"/>
            <a:endParaRPr lang="en-US" sz="2000" dirty="0" smtClean="0"/>
          </a:p>
          <a:p>
            <a:pPr marL="342900" indent="-342900" algn="just">
              <a:buFont typeface="Arial" pitchFamily="34" charset="0"/>
              <a:buChar char="•"/>
            </a:pPr>
            <a:r>
              <a:rPr lang="en-US" sz="2000" dirty="0" smtClean="0"/>
              <a:t>This ability to use variables as subscripts makes arrays so useful. </a:t>
            </a:r>
            <a:endParaRPr lang="en-US" sz="2000" dirty="0"/>
          </a:p>
        </p:txBody>
      </p:sp>
    </p:spTree>
    <p:extLst>
      <p:ext uri="{BB962C8B-B14F-4D97-AF65-F5344CB8AC3E}">
        <p14:creationId xmlns:p14="http://schemas.microsoft.com/office/powerpoint/2010/main" xmlns="" val="38466807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533400"/>
          </a:xfrm>
        </p:spPr>
        <p:txBody>
          <a:bodyPr>
            <a:noAutofit/>
          </a:bodyPr>
          <a:lstStyle/>
          <a:p>
            <a:r>
              <a:rPr lang="en-US" dirty="0" smtClean="0"/>
              <a:t>Entering data into an array </a:t>
            </a:r>
            <a:endParaRPr lang="en-US" dirty="0"/>
          </a:p>
        </p:txBody>
      </p:sp>
      <p:sp>
        <p:nvSpPr>
          <p:cNvPr id="3" name="Content Placeholder 2"/>
          <p:cNvSpPr>
            <a:spLocks noGrp="1"/>
          </p:cNvSpPr>
          <p:nvPr>
            <p:ph idx="1"/>
          </p:nvPr>
        </p:nvSpPr>
        <p:spPr>
          <a:xfrm>
            <a:off x="457200" y="838200"/>
            <a:ext cx="8229600" cy="5334000"/>
          </a:xfrm>
        </p:spPr>
        <p:txBody>
          <a:bodyPr>
            <a:normAutofit lnSpcReduction="10000"/>
          </a:bodyPr>
          <a:lstStyle/>
          <a:p>
            <a:pPr algn="just"/>
            <a:r>
              <a:rPr lang="en-US" sz="2000" dirty="0" smtClean="0"/>
              <a:t>for ( i = 0 ; i &lt;= 29 ; i++ ) </a:t>
            </a:r>
          </a:p>
          <a:p>
            <a:pPr algn="just"/>
            <a:r>
              <a:rPr lang="en-US" sz="2000" dirty="0" smtClean="0"/>
              <a:t>{ </a:t>
            </a:r>
          </a:p>
          <a:p>
            <a:pPr lvl="1" algn="just">
              <a:buNone/>
            </a:pPr>
            <a:r>
              <a:rPr lang="en-US" sz="2000" dirty="0" err="1" smtClean="0"/>
              <a:t>printf</a:t>
            </a:r>
            <a:r>
              <a:rPr lang="en-US" sz="2000" dirty="0" smtClean="0"/>
              <a:t> ( "\n Enter marks " ) ; </a:t>
            </a:r>
          </a:p>
          <a:p>
            <a:pPr lvl="1" algn="just">
              <a:buNone/>
            </a:pPr>
            <a:r>
              <a:rPr lang="en-US" sz="2000" dirty="0" err="1" smtClean="0"/>
              <a:t>scanf</a:t>
            </a:r>
            <a:r>
              <a:rPr lang="en-US" sz="2000" dirty="0" smtClean="0"/>
              <a:t> ( "%d", &amp;marks[i] ) ; </a:t>
            </a:r>
            <a:endParaRPr lang="en-US" sz="2000" dirty="0"/>
          </a:p>
          <a:p>
            <a:pPr marL="457200" lvl="1" algn="just">
              <a:buNone/>
            </a:pPr>
            <a:r>
              <a:rPr lang="en-US" sz="2000" dirty="0" smtClean="0"/>
              <a:t>} </a:t>
            </a:r>
          </a:p>
          <a:p>
            <a:pPr marL="342900" indent="-342900" algn="just">
              <a:buFont typeface="Arial" pitchFamily="34" charset="0"/>
              <a:buChar char="•"/>
            </a:pPr>
            <a:r>
              <a:rPr lang="en-US" sz="2000" dirty="0" smtClean="0"/>
              <a:t>The for loop causes the process of Entering student’s marks from the user to be repeated 30 times. </a:t>
            </a:r>
          </a:p>
          <a:p>
            <a:pPr algn="just"/>
            <a:endParaRPr lang="en-US" sz="2000" dirty="0" smtClean="0"/>
          </a:p>
          <a:p>
            <a:pPr marL="342900" indent="-342900" algn="just">
              <a:buFont typeface="Arial" pitchFamily="34" charset="0"/>
              <a:buChar char="•"/>
            </a:pPr>
            <a:r>
              <a:rPr lang="en-US" sz="2000" dirty="0" smtClean="0"/>
              <a:t>The first time through the loop, i has a value 0, so the </a:t>
            </a:r>
            <a:r>
              <a:rPr lang="en-US" sz="2000" dirty="0" err="1" smtClean="0"/>
              <a:t>scanf</a:t>
            </a:r>
            <a:r>
              <a:rPr lang="en-US" sz="2000" dirty="0" smtClean="0"/>
              <a:t>( ) function will cause the value typed to be stored in the array element marks[0], the first element of the array. </a:t>
            </a:r>
          </a:p>
          <a:p>
            <a:pPr algn="just"/>
            <a:endParaRPr lang="en-US" sz="2000" dirty="0" smtClean="0"/>
          </a:p>
          <a:p>
            <a:pPr marL="342900" indent="-342900" algn="just">
              <a:buFont typeface="Arial" pitchFamily="34" charset="0"/>
              <a:buChar char="•"/>
            </a:pPr>
            <a:r>
              <a:rPr lang="en-US" sz="2000" dirty="0" smtClean="0"/>
              <a:t>This process will be repeated until i becomes 29. </a:t>
            </a:r>
          </a:p>
          <a:p>
            <a:pPr algn="just"/>
            <a:endParaRPr lang="en-US" sz="2000" dirty="0" smtClean="0"/>
          </a:p>
          <a:p>
            <a:pPr marL="342900" indent="-342900" algn="just">
              <a:buFont typeface="Arial" pitchFamily="34" charset="0"/>
              <a:buChar char="•"/>
            </a:pPr>
            <a:r>
              <a:rPr lang="en-US" sz="2000" dirty="0" smtClean="0"/>
              <a:t>This is last time valid subscript of array in the loop, remember there is no array element like marks[30]. </a:t>
            </a:r>
          </a:p>
        </p:txBody>
      </p:sp>
    </p:spTree>
    <p:extLst>
      <p:ext uri="{BB962C8B-B14F-4D97-AF65-F5344CB8AC3E}">
        <p14:creationId xmlns:p14="http://schemas.microsoft.com/office/powerpoint/2010/main" xmlns="" val="16294680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Revisit </a:t>
            </a:r>
            <a:r>
              <a:rPr lang="en-US" dirty="0" err="1" smtClean="0"/>
              <a:t>scanf</a:t>
            </a:r>
            <a:r>
              <a:rPr lang="en-US" dirty="0" smtClean="0"/>
              <a:t>( ) function</a:t>
            </a:r>
            <a:endParaRPr lang="en-US" dirty="0"/>
          </a:p>
        </p:txBody>
      </p:sp>
      <p:sp>
        <p:nvSpPr>
          <p:cNvPr id="3" name="Content Placeholder 2"/>
          <p:cNvSpPr>
            <a:spLocks noGrp="1"/>
          </p:cNvSpPr>
          <p:nvPr>
            <p:ph idx="1"/>
          </p:nvPr>
        </p:nvSpPr>
        <p:spPr>
          <a:xfrm>
            <a:off x="457200" y="1066800"/>
            <a:ext cx="8229600" cy="4038600"/>
          </a:xfrm>
        </p:spPr>
        <p:txBody>
          <a:bodyPr/>
          <a:lstStyle/>
          <a:p>
            <a:pPr marL="342900" indent="-342900" algn="just">
              <a:buFont typeface="Arial" pitchFamily="34" charset="0"/>
              <a:buChar char="•"/>
            </a:pPr>
            <a:r>
              <a:rPr lang="en-US" dirty="0" smtClean="0"/>
              <a:t>In </a:t>
            </a:r>
            <a:r>
              <a:rPr lang="en-US" dirty="0" err="1" smtClean="0"/>
              <a:t>scanf</a:t>
            </a:r>
            <a:r>
              <a:rPr lang="en-US" dirty="0" smtClean="0"/>
              <a:t>( ) function, we have used the “address of” operator (&amp;) on the element marks[i] of the array, just as we have used it earlier on other variables (&amp;rate, for example). </a:t>
            </a:r>
          </a:p>
          <a:p>
            <a:pPr marL="342900" indent="-342900" algn="just">
              <a:buFont typeface="Arial" pitchFamily="34" charset="0"/>
              <a:buChar char="•"/>
            </a:pPr>
            <a:endParaRPr lang="en-US" dirty="0" smtClean="0"/>
          </a:p>
          <a:p>
            <a:pPr marL="342900" indent="-342900" algn="just">
              <a:buFont typeface="Arial" pitchFamily="34" charset="0"/>
              <a:buChar char="•"/>
            </a:pPr>
            <a:r>
              <a:rPr lang="en-US" dirty="0" smtClean="0"/>
              <a:t>In doing so, we are passing the address of that particular array element to the </a:t>
            </a:r>
            <a:r>
              <a:rPr lang="en-US" dirty="0" err="1" smtClean="0"/>
              <a:t>scanf</a:t>
            </a:r>
            <a:r>
              <a:rPr lang="en-US" dirty="0" smtClean="0"/>
              <a:t>( ) function, rather than its value; </a:t>
            </a:r>
          </a:p>
          <a:p>
            <a:pPr algn="just"/>
            <a:r>
              <a:rPr lang="en-US" dirty="0" smtClean="0">
                <a:solidFill>
                  <a:srgbClr val="0000FF"/>
                </a:solidFill>
              </a:rPr>
              <a:t>	( Remember Passing by reference )</a:t>
            </a:r>
            <a:endParaRPr lang="en-US" dirty="0">
              <a:solidFill>
                <a:srgbClr val="0000FF"/>
              </a:solidFill>
            </a:endParaRPr>
          </a:p>
        </p:txBody>
      </p:sp>
    </p:spTree>
    <p:extLst>
      <p:ext uri="{BB962C8B-B14F-4D97-AF65-F5344CB8AC3E}">
        <p14:creationId xmlns:p14="http://schemas.microsoft.com/office/powerpoint/2010/main" xmlns="" val="2415930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481034"/>
          </a:xfrm>
        </p:spPr>
        <p:txBody>
          <a:bodyPr>
            <a:normAutofit fontScale="90000"/>
          </a:bodyPr>
          <a:lstStyle/>
          <a:p>
            <a:pPr algn="l"/>
            <a:r>
              <a:rPr lang="en-US" sz="3200" dirty="0" smtClean="0">
                <a:solidFill>
                  <a:srgbClr val="0070C0"/>
                </a:solidFill>
                <a:latin typeface="Arial" pitchFamily="34" charset="0"/>
                <a:cs typeface="Arial" pitchFamily="34" charset="0"/>
              </a:rPr>
              <a:t>#if and #</a:t>
            </a:r>
            <a:r>
              <a:rPr lang="en-US" sz="3200" dirty="0" err="1" smtClean="0">
                <a:solidFill>
                  <a:srgbClr val="0070C0"/>
                </a:solidFill>
                <a:latin typeface="Arial" pitchFamily="34" charset="0"/>
                <a:cs typeface="Arial" pitchFamily="34" charset="0"/>
              </a:rPr>
              <a:t>elif</a:t>
            </a:r>
            <a:r>
              <a:rPr lang="en-US" sz="3200" dirty="0" smtClean="0">
                <a:solidFill>
                  <a:srgbClr val="0070C0"/>
                </a:solidFill>
                <a:latin typeface="Arial" pitchFamily="34" charset="0"/>
                <a:cs typeface="Arial" pitchFamily="34" charset="0"/>
              </a:rPr>
              <a:t> Directives </a:t>
            </a:r>
            <a:endParaRPr lang="en-US" sz="3200" dirty="0">
              <a:solidFill>
                <a:srgbClr val="0070C0"/>
              </a:solidFill>
              <a:latin typeface="Arial" pitchFamily="34" charset="0"/>
              <a:cs typeface="Arial" pitchFamily="34" charset="0"/>
            </a:endParaRPr>
          </a:p>
        </p:txBody>
      </p:sp>
      <p:sp>
        <p:nvSpPr>
          <p:cNvPr id="3" name="Content Placeholder 2"/>
          <p:cNvSpPr>
            <a:spLocks noGrp="1"/>
          </p:cNvSpPr>
          <p:nvPr>
            <p:ph idx="1"/>
          </p:nvPr>
        </p:nvSpPr>
        <p:spPr>
          <a:xfrm>
            <a:off x="381000" y="838200"/>
            <a:ext cx="8229600" cy="5867400"/>
          </a:xfrm>
        </p:spPr>
        <p:txBody>
          <a:bodyPr>
            <a:noAutofit/>
          </a:bodyPr>
          <a:lstStyle/>
          <a:p>
            <a:pPr marL="0" indent="0" algn="just">
              <a:buNone/>
            </a:pPr>
            <a:r>
              <a:rPr lang="en-US" sz="1800" dirty="0" smtClean="0">
                <a:latin typeface="Arial" pitchFamily="34" charset="0"/>
                <a:cs typeface="Arial" pitchFamily="34" charset="0"/>
              </a:rPr>
              <a:t>The #if directive can be used to test whether an expression evaluates to a nonzero value or not. If the result of the expression is nonzero, then subsequent lines </a:t>
            </a:r>
            <a:r>
              <a:rPr lang="en-US" sz="1800" dirty="0" err="1" smtClean="0">
                <a:latin typeface="Arial" pitchFamily="34" charset="0"/>
                <a:cs typeface="Arial" pitchFamily="34" charset="0"/>
              </a:rPr>
              <a:t>upto</a:t>
            </a:r>
            <a:r>
              <a:rPr lang="en-US" sz="1800" dirty="0" smtClean="0">
                <a:latin typeface="Arial" pitchFamily="34" charset="0"/>
                <a:cs typeface="Arial" pitchFamily="34" charset="0"/>
              </a:rPr>
              <a:t> a #else, #</a:t>
            </a:r>
            <a:r>
              <a:rPr lang="en-US" sz="1800" dirty="0" err="1" smtClean="0">
                <a:latin typeface="Arial" pitchFamily="34" charset="0"/>
                <a:cs typeface="Arial" pitchFamily="34" charset="0"/>
              </a:rPr>
              <a:t>elif</a:t>
            </a:r>
            <a:r>
              <a:rPr lang="en-US" sz="1800" dirty="0" smtClean="0">
                <a:latin typeface="Arial" pitchFamily="34" charset="0"/>
                <a:cs typeface="Arial" pitchFamily="34" charset="0"/>
              </a:rPr>
              <a:t> or #</a:t>
            </a:r>
            <a:r>
              <a:rPr lang="en-US" sz="1800" dirty="0" err="1" smtClean="0">
                <a:latin typeface="Arial" pitchFamily="34" charset="0"/>
                <a:cs typeface="Arial" pitchFamily="34" charset="0"/>
              </a:rPr>
              <a:t>endif</a:t>
            </a:r>
            <a:r>
              <a:rPr lang="en-US" sz="1800" dirty="0" smtClean="0">
                <a:latin typeface="Arial" pitchFamily="34" charset="0"/>
                <a:cs typeface="Arial" pitchFamily="34" charset="0"/>
              </a:rPr>
              <a:t> are compiled, otherwise they are skipped. </a:t>
            </a:r>
          </a:p>
          <a:p>
            <a:pPr marL="0" indent="0" algn="just">
              <a:buNone/>
            </a:pPr>
            <a:r>
              <a:rPr lang="en-US" sz="1800" dirty="0" smtClean="0">
                <a:latin typeface="Arial" pitchFamily="34" charset="0"/>
                <a:cs typeface="Arial" pitchFamily="34" charset="0"/>
              </a:rPr>
              <a:t>A simple example of #if directive is shown below: </a:t>
            </a:r>
          </a:p>
          <a:p>
            <a:pPr marL="0" indent="0" algn="just">
              <a:buNone/>
            </a:pPr>
            <a:r>
              <a:rPr lang="en-US" sz="1800" dirty="0" smtClean="0">
                <a:latin typeface="Arial" pitchFamily="34" charset="0"/>
                <a:cs typeface="Arial" pitchFamily="34" charset="0"/>
              </a:rPr>
              <a:t>main( ) </a:t>
            </a:r>
          </a:p>
          <a:p>
            <a:pPr marL="0" indent="0" algn="just">
              <a:buNone/>
            </a:pPr>
            <a:r>
              <a:rPr lang="en-US" sz="1800" dirty="0" smtClean="0">
                <a:latin typeface="Arial" pitchFamily="34" charset="0"/>
                <a:cs typeface="Arial" pitchFamily="34" charset="0"/>
              </a:rPr>
              <a:t>{ </a:t>
            </a:r>
          </a:p>
          <a:p>
            <a:pPr marL="400050" lvl="1" indent="0" algn="just">
              <a:buNone/>
            </a:pPr>
            <a:r>
              <a:rPr lang="en-US" sz="2000" dirty="0" smtClean="0">
                <a:latin typeface="Arial" pitchFamily="34" charset="0"/>
                <a:cs typeface="Arial" pitchFamily="34" charset="0"/>
              </a:rPr>
              <a:t>#if TEST &lt;= 5 </a:t>
            </a:r>
          </a:p>
          <a:p>
            <a:pPr marL="400050" lvl="1" indent="0" algn="just">
              <a:buNone/>
            </a:pPr>
            <a:r>
              <a:rPr lang="en-US" sz="2000" dirty="0" smtClean="0">
                <a:latin typeface="Arial" pitchFamily="34" charset="0"/>
                <a:cs typeface="Arial" pitchFamily="34" charset="0"/>
              </a:rPr>
              <a:t>statement 1 ; </a:t>
            </a:r>
          </a:p>
          <a:p>
            <a:pPr marL="400050" lvl="1" indent="0" algn="just">
              <a:buNone/>
            </a:pPr>
            <a:r>
              <a:rPr lang="en-US" sz="2000" dirty="0" smtClean="0">
                <a:latin typeface="Arial" pitchFamily="34" charset="0"/>
                <a:cs typeface="Arial" pitchFamily="34" charset="0"/>
              </a:rPr>
              <a:t>statement 2 ; </a:t>
            </a:r>
          </a:p>
          <a:p>
            <a:pPr marL="400050" lvl="1" indent="0" algn="just">
              <a:buNone/>
            </a:pPr>
            <a:r>
              <a:rPr lang="en-US" sz="2000" dirty="0" smtClean="0">
                <a:latin typeface="Arial" pitchFamily="34" charset="0"/>
                <a:cs typeface="Arial" pitchFamily="34" charset="0"/>
              </a:rPr>
              <a:t>statement 3 ; </a:t>
            </a:r>
          </a:p>
          <a:p>
            <a:pPr marL="400050" lvl="1" indent="0" algn="just">
              <a:buNone/>
            </a:pPr>
            <a:r>
              <a:rPr lang="en-US" sz="2000" dirty="0" smtClean="0">
                <a:latin typeface="Arial" pitchFamily="34" charset="0"/>
                <a:cs typeface="Arial" pitchFamily="34" charset="0"/>
              </a:rPr>
              <a:t>#else </a:t>
            </a:r>
          </a:p>
          <a:p>
            <a:pPr marL="400050" lvl="1" indent="0" algn="just">
              <a:buNone/>
            </a:pPr>
            <a:r>
              <a:rPr lang="en-US" sz="2000" dirty="0" smtClean="0">
                <a:latin typeface="Arial" pitchFamily="34" charset="0"/>
                <a:cs typeface="Arial" pitchFamily="34" charset="0"/>
              </a:rPr>
              <a:t>statement 4 ; </a:t>
            </a:r>
          </a:p>
          <a:p>
            <a:pPr marL="400050" lvl="1" indent="0" algn="just">
              <a:buNone/>
            </a:pPr>
            <a:r>
              <a:rPr lang="en-US" sz="2000" dirty="0" smtClean="0">
                <a:latin typeface="Arial" pitchFamily="34" charset="0"/>
                <a:cs typeface="Arial" pitchFamily="34" charset="0"/>
              </a:rPr>
              <a:t>statement 5 ; </a:t>
            </a:r>
          </a:p>
          <a:p>
            <a:pPr marL="400050" lvl="1" indent="0" algn="just">
              <a:buNone/>
            </a:pPr>
            <a:r>
              <a:rPr lang="en-US" sz="2000" dirty="0" smtClean="0">
                <a:latin typeface="Arial" pitchFamily="34" charset="0"/>
                <a:cs typeface="Arial" pitchFamily="34" charset="0"/>
              </a:rPr>
              <a:t>statement 6 ; </a:t>
            </a:r>
          </a:p>
          <a:p>
            <a:pPr marL="400050" lvl="1" indent="0" algn="just">
              <a:buNone/>
            </a:pPr>
            <a:r>
              <a:rPr lang="en-US" sz="2000" dirty="0" smtClean="0">
                <a:latin typeface="Arial" pitchFamily="34" charset="0"/>
                <a:cs typeface="Arial" pitchFamily="34" charset="0"/>
              </a:rPr>
              <a:t>#</a:t>
            </a:r>
            <a:r>
              <a:rPr lang="en-US" sz="2000" dirty="0" err="1" smtClean="0">
                <a:latin typeface="Arial" pitchFamily="34" charset="0"/>
                <a:cs typeface="Arial" pitchFamily="34" charset="0"/>
              </a:rPr>
              <a:t>endif</a:t>
            </a:r>
            <a:r>
              <a:rPr lang="en-US" sz="2000" dirty="0" smtClean="0">
                <a:latin typeface="Arial" pitchFamily="34" charset="0"/>
                <a:cs typeface="Arial" pitchFamily="34" charset="0"/>
              </a:rPr>
              <a:t> </a:t>
            </a:r>
          </a:p>
          <a:p>
            <a:pPr marL="0" indent="0" algn="just">
              <a:buNone/>
            </a:pPr>
            <a:r>
              <a:rPr lang="en-US" sz="1800" dirty="0" smtClean="0">
                <a:latin typeface="Arial" pitchFamily="34" charset="0"/>
                <a:cs typeface="Arial" pitchFamily="34" charset="0"/>
              </a:rPr>
              <a:t>} </a:t>
            </a:r>
            <a:endParaRPr lang="en-US" sz="1800" dirty="0">
              <a:latin typeface="Arial" pitchFamily="34" charset="0"/>
              <a:cs typeface="Arial" pitchFamily="34" charset="0"/>
            </a:endParaRPr>
          </a:p>
        </p:txBody>
      </p:sp>
      <p:sp>
        <p:nvSpPr>
          <p:cNvPr id="4" name="Date Placeholder 3"/>
          <p:cNvSpPr>
            <a:spLocks noGrp="1"/>
          </p:cNvSpPr>
          <p:nvPr>
            <p:ph type="dt" sz="half" idx="4294967295"/>
          </p:nvPr>
        </p:nvSpPr>
        <p:spPr>
          <a:xfrm>
            <a:off x="457200" y="6356350"/>
            <a:ext cx="2133600" cy="365125"/>
          </a:xfrm>
          <a:prstGeom prst="rect">
            <a:avLst/>
          </a:prstGeom>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3</a:t>
            </a:fld>
            <a:endParaRPr lang="en-US"/>
          </a:p>
        </p:txBody>
      </p:sp>
    </p:spTree>
    <p:extLst>
      <p:ext uri="{BB962C8B-B14F-4D97-AF65-F5344CB8AC3E}">
        <p14:creationId xmlns:p14="http://schemas.microsoft.com/office/powerpoint/2010/main" xmlns="" val="31290311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Reading data from an array </a:t>
            </a:r>
            <a:endParaRPr lang="en-US" dirty="0"/>
          </a:p>
        </p:txBody>
      </p:sp>
      <p:sp>
        <p:nvSpPr>
          <p:cNvPr id="3" name="Content Placeholder 2"/>
          <p:cNvSpPr>
            <a:spLocks noGrp="1"/>
          </p:cNvSpPr>
          <p:nvPr>
            <p:ph idx="1"/>
          </p:nvPr>
        </p:nvSpPr>
        <p:spPr/>
        <p:txBody>
          <a:bodyPr>
            <a:normAutofit lnSpcReduction="10000"/>
          </a:bodyPr>
          <a:lstStyle/>
          <a:p>
            <a:pPr marL="0" lvl="2" indent="0">
              <a:buNone/>
            </a:pPr>
            <a:r>
              <a:rPr lang="nn-NO" sz="2000" dirty="0" smtClean="0">
                <a:latin typeface="Arial" pitchFamily="34" charset="0"/>
                <a:cs typeface="Arial" pitchFamily="34" charset="0"/>
              </a:rPr>
              <a:t>Example-1:</a:t>
            </a:r>
            <a:endParaRPr lang="en-US" sz="2000" dirty="0" smtClean="0"/>
          </a:p>
          <a:p>
            <a:pPr marL="457200" lvl="1" indent="0">
              <a:buNone/>
            </a:pPr>
            <a:r>
              <a:rPr lang="en-US" sz="2000" dirty="0" smtClean="0"/>
              <a:t>for(i=0</a:t>
            </a:r>
            <a:r>
              <a:rPr lang="en-US" sz="2000" dirty="0"/>
              <a:t>; i &lt; max; i++)</a:t>
            </a:r>
          </a:p>
          <a:p>
            <a:pPr marL="457200" lvl="1" indent="0">
              <a:buNone/>
            </a:pPr>
            <a:r>
              <a:rPr lang="en-US" sz="2000" dirty="0" smtClean="0"/>
              <a:t>  	a[i</a:t>
            </a:r>
            <a:r>
              <a:rPr lang="en-US" sz="2000" dirty="0"/>
              <a:t>] = i*i;</a:t>
            </a:r>
          </a:p>
          <a:p>
            <a:endParaRPr lang="en-US" sz="2000" dirty="0" smtClean="0"/>
          </a:p>
          <a:p>
            <a:pPr marL="0" lvl="2" indent="0">
              <a:buNone/>
            </a:pPr>
            <a:r>
              <a:rPr lang="nn-NO" sz="2000" dirty="0" smtClean="0">
                <a:latin typeface="Arial" pitchFamily="34" charset="0"/>
                <a:cs typeface="Arial" pitchFamily="34" charset="0"/>
              </a:rPr>
              <a:t>Example-2:</a:t>
            </a:r>
            <a:endParaRPr lang="en-US" sz="2000" dirty="0"/>
          </a:p>
          <a:p>
            <a:pPr marL="457200" lvl="1" indent="0">
              <a:buNone/>
            </a:pPr>
            <a:r>
              <a:rPr lang="en-US" sz="2000" dirty="0" smtClean="0"/>
              <a:t>sum </a:t>
            </a:r>
            <a:r>
              <a:rPr lang="en-US" sz="2000" dirty="0"/>
              <a:t>= 0; </a:t>
            </a:r>
          </a:p>
          <a:p>
            <a:pPr marL="457200" lvl="1" indent="0">
              <a:buNone/>
            </a:pPr>
            <a:r>
              <a:rPr lang="en-US" sz="2000" dirty="0" smtClean="0"/>
              <a:t>for(j=0</a:t>
            </a:r>
            <a:r>
              <a:rPr lang="en-US" sz="2000" dirty="0"/>
              <a:t>; j &lt; max; j++)</a:t>
            </a:r>
          </a:p>
          <a:p>
            <a:pPr marL="457200" lvl="1" indent="0">
              <a:buNone/>
            </a:pPr>
            <a:r>
              <a:rPr lang="en-US" sz="2000" dirty="0" smtClean="0"/>
              <a:t>      sum </a:t>
            </a:r>
            <a:r>
              <a:rPr lang="en-US" sz="2000" dirty="0"/>
              <a:t>+= B[j];</a:t>
            </a:r>
          </a:p>
          <a:p>
            <a:pPr lvl="2" indent="-914400">
              <a:buNone/>
            </a:pPr>
            <a:endParaRPr lang="nn-NO" sz="2000" dirty="0" smtClean="0">
              <a:latin typeface="Arial" pitchFamily="34" charset="0"/>
              <a:cs typeface="Arial" pitchFamily="34" charset="0"/>
            </a:endParaRPr>
          </a:p>
          <a:p>
            <a:pPr lvl="2" indent="-914400">
              <a:buNone/>
            </a:pPr>
            <a:r>
              <a:rPr lang="nn-NO" sz="2000" dirty="0" smtClean="0">
                <a:latin typeface="Arial" pitchFamily="34" charset="0"/>
                <a:cs typeface="Arial" pitchFamily="34" charset="0"/>
              </a:rPr>
              <a:t>Example-3:</a:t>
            </a:r>
            <a:endParaRPr lang="nn-NO" sz="2000" dirty="0">
              <a:latin typeface="Arial" pitchFamily="34" charset="0"/>
              <a:cs typeface="Arial" pitchFamily="34" charset="0"/>
            </a:endParaRPr>
          </a:p>
          <a:p>
            <a:pPr lvl="2">
              <a:buNone/>
            </a:pPr>
            <a:r>
              <a:rPr lang="nn-NO" sz="2000" dirty="0" smtClean="0">
                <a:latin typeface="Arial" pitchFamily="34" charset="0"/>
                <a:cs typeface="Arial" pitchFamily="34" charset="0"/>
              </a:rPr>
              <a:t>   for </a:t>
            </a:r>
            <a:r>
              <a:rPr lang="nn-NO" sz="2000" dirty="0">
                <a:latin typeface="Arial" pitchFamily="34" charset="0"/>
                <a:cs typeface="Arial" pitchFamily="34" charset="0"/>
              </a:rPr>
              <a:t>( i = 0 ; i &lt;= 29 ; i++ )</a:t>
            </a:r>
          </a:p>
          <a:p>
            <a:pPr lvl="3">
              <a:buNone/>
            </a:pPr>
            <a:r>
              <a:rPr lang="nn-NO" dirty="0">
                <a:latin typeface="Arial" pitchFamily="34" charset="0"/>
                <a:cs typeface="Arial" pitchFamily="34" charset="0"/>
              </a:rPr>
              <a:t>sum = sum + marks[i] ; </a:t>
            </a:r>
          </a:p>
          <a:p>
            <a:pPr lvl="3" indent="-914400">
              <a:buNone/>
            </a:pPr>
            <a:r>
              <a:rPr lang="en-US" dirty="0" err="1">
                <a:latin typeface="Arial" pitchFamily="34" charset="0"/>
                <a:cs typeface="Arial" pitchFamily="34" charset="0"/>
              </a:rPr>
              <a:t>avg</a:t>
            </a:r>
            <a:r>
              <a:rPr lang="en-US" dirty="0">
                <a:latin typeface="Arial" pitchFamily="34" charset="0"/>
                <a:cs typeface="Arial" pitchFamily="34" charset="0"/>
              </a:rPr>
              <a:t> = sum / 30 ; </a:t>
            </a:r>
          </a:p>
          <a:p>
            <a:pPr lvl="3" indent="-914400">
              <a:buNone/>
            </a:pPr>
            <a:r>
              <a:rPr lang="en-US" dirty="0" err="1">
                <a:latin typeface="Arial" pitchFamily="34" charset="0"/>
                <a:cs typeface="Arial" pitchFamily="34" charset="0"/>
              </a:rPr>
              <a:t>printf</a:t>
            </a:r>
            <a:r>
              <a:rPr lang="en-US" dirty="0">
                <a:latin typeface="Arial" pitchFamily="34" charset="0"/>
                <a:cs typeface="Arial" pitchFamily="34" charset="0"/>
              </a:rPr>
              <a:t> ( "\n Average marks = %d", </a:t>
            </a:r>
            <a:r>
              <a:rPr lang="en-US" dirty="0" err="1">
                <a:latin typeface="Arial" pitchFamily="34" charset="0"/>
                <a:cs typeface="Arial" pitchFamily="34" charset="0"/>
              </a:rPr>
              <a:t>avg</a:t>
            </a:r>
            <a:r>
              <a:rPr lang="en-US" dirty="0">
                <a:latin typeface="Arial" pitchFamily="34" charset="0"/>
                <a:cs typeface="Arial" pitchFamily="34" charset="0"/>
              </a:rPr>
              <a:t> ) ; </a:t>
            </a:r>
          </a:p>
          <a:p>
            <a:endParaRPr lang="en-US" sz="2000" dirty="0"/>
          </a:p>
          <a:p>
            <a:pPr marL="457200" lvl="1">
              <a:buNone/>
            </a:pPr>
            <a:endParaRPr lang="en-US" sz="2000" dirty="0" smtClean="0"/>
          </a:p>
          <a:p>
            <a:pPr marL="457200" lvl="1">
              <a:buNone/>
            </a:pPr>
            <a:endParaRPr lang="en-US" dirty="0" smtClean="0"/>
          </a:p>
        </p:txBody>
      </p:sp>
    </p:spTree>
    <p:extLst>
      <p:ext uri="{BB962C8B-B14F-4D97-AF65-F5344CB8AC3E}">
        <p14:creationId xmlns:p14="http://schemas.microsoft.com/office/powerpoint/2010/main" xmlns="" val="27820388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381000" y="152400"/>
            <a:ext cx="8229600" cy="523868"/>
          </a:xfrm>
        </p:spPr>
        <p:txBody>
          <a:bodyPr>
            <a:normAutofit fontScale="90000"/>
          </a:bodyPr>
          <a:lstStyle/>
          <a:p>
            <a:r>
              <a:rPr lang="en-US" dirty="0" smtClean="0"/>
              <a:t>Putting together</a:t>
            </a:r>
            <a:endParaRPr lang="en-US" dirty="0"/>
          </a:p>
        </p:txBody>
      </p:sp>
      <p:sp>
        <p:nvSpPr>
          <p:cNvPr id="3" name="Content Placeholder 2"/>
          <p:cNvSpPr>
            <a:spLocks noGrp="1"/>
          </p:cNvSpPr>
          <p:nvPr>
            <p:ph idx="1"/>
          </p:nvPr>
        </p:nvSpPr>
        <p:spPr>
          <a:xfrm>
            <a:off x="381000" y="762000"/>
            <a:ext cx="8229600" cy="5638800"/>
          </a:xfrm>
        </p:spPr>
        <p:txBody>
          <a:bodyPr>
            <a:noAutofit/>
          </a:bodyPr>
          <a:lstStyle/>
          <a:p>
            <a:pPr>
              <a:buNone/>
            </a:pPr>
            <a:r>
              <a:rPr lang="en-US" sz="2000" dirty="0" smtClean="0"/>
              <a:t>main( )</a:t>
            </a:r>
          </a:p>
          <a:p>
            <a:pPr>
              <a:buNone/>
            </a:pPr>
            <a:r>
              <a:rPr lang="en-US" sz="2000" dirty="0" smtClean="0"/>
              <a:t> { </a:t>
            </a:r>
          </a:p>
          <a:p>
            <a:pPr>
              <a:buNone/>
            </a:pPr>
            <a:r>
              <a:rPr lang="en-US" sz="2000" dirty="0" err="1" smtClean="0"/>
              <a:t>int</a:t>
            </a:r>
            <a:r>
              <a:rPr lang="en-US" sz="2000" dirty="0" smtClean="0"/>
              <a:t> </a:t>
            </a:r>
            <a:r>
              <a:rPr lang="en-US" sz="2000" dirty="0" err="1" smtClean="0"/>
              <a:t>avg</a:t>
            </a:r>
            <a:r>
              <a:rPr lang="en-US" sz="2000" dirty="0" smtClean="0"/>
              <a:t>, sum = 0 ; </a:t>
            </a:r>
          </a:p>
          <a:p>
            <a:pPr>
              <a:buNone/>
            </a:pPr>
            <a:r>
              <a:rPr lang="en-US" sz="2000" dirty="0" err="1" smtClean="0"/>
              <a:t>int</a:t>
            </a:r>
            <a:r>
              <a:rPr lang="en-US" sz="2000" dirty="0" smtClean="0"/>
              <a:t> </a:t>
            </a:r>
            <a:r>
              <a:rPr lang="en-US" sz="2000" dirty="0" err="1" smtClean="0"/>
              <a:t>i</a:t>
            </a:r>
            <a:r>
              <a:rPr lang="en-US" sz="2000" dirty="0" smtClean="0"/>
              <a:t> ; </a:t>
            </a:r>
          </a:p>
          <a:p>
            <a:pPr>
              <a:buNone/>
            </a:pPr>
            <a:r>
              <a:rPr lang="en-US" sz="2000" dirty="0" err="1" smtClean="0"/>
              <a:t>int</a:t>
            </a:r>
            <a:r>
              <a:rPr lang="en-US" sz="2000" dirty="0" smtClean="0"/>
              <a:t> marks[30] ; /* array declaration */ </a:t>
            </a:r>
          </a:p>
          <a:p>
            <a:pPr>
              <a:buNone/>
            </a:pPr>
            <a:r>
              <a:rPr lang="en-US" sz="2000" dirty="0" smtClean="0"/>
              <a:t>for ( </a:t>
            </a:r>
            <a:r>
              <a:rPr lang="en-US" sz="2000" dirty="0" err="1" smtClean="0"/>
              <a:t>i</a:t>
            </a:r>
            <a:r>
              <a:rPr lang="en-US" sz="2000" dirty="0" smtClean="0"/>
              <a:t> = 0 ; </a:t>
            </a:r>
            <a:r>
              <a:rPr lang="en-US" sz="2000" dirty="0" err="1" smtClean="0"/>
              <a:t>i</a:t>
            </a:r>
            <a:r>
              <a:rPr lang="en-US" sz="2000" dirty="0" smtClean="0"/>
              <a:t> &lt;= 29 ; </a:t>
            </a:r>
            <a:r>
              <a:rPr lang="en-US" sz="2000" dirty="0" err="1" smtClean="0"/>
              <a:t>i</a:t>
            </a:r>
            <a:r>
              <a:rPr lang="en-US" sz="2000" dirty="0" smtClean="0"/>
              <a:t>++ )</a:t>
            </a:r>
          </a:p>
          <a:p>
            <a:pPr>
              <a:buNone/>
            </a:pPr>
            <a:r>
              <a:rPr lang="en-US" sz="2000" dirty="0" smtClean="0"/>
              <a:t> { </a:t>
            </a:r>
          </a:p>
          <a:p>
            <a:pPr>
              <a:buNone/>
            </a:pPr>
            <a:r>
              <a:rPr lang="en-US" sz="2000" dirty="0" smtClean="0"/>
              <a:t>	</a:t>
            </a:r>
            <a:r>
              <a:rPr lang="en-US" sz="2000" dirty="0" err="1" smtClean="0"/>
              <a:t>printf</a:t>
            </a:r>
            <a:r>
              <a:rPr lang="en-US" sz="2000" dirty="0" smtClean="0"/>
              <a:t> ( "\</a:t>
            </a:r>
            <a:r>
              <a:rPr lang="en-US" sz="2000" dirty="0" err="1" smtClean="0"/>
              <a:t>nEnter</a:t>
            </a:r>
            <a:r>
              <a:rPr lang="en-US" sz="2000" dirty="0" smtClean="0"/>
              <a:t> marks " ) ;</a:t>
            </a:r>
          </a:p>
          <a:p>
            <a:pPr>
              <a:buNone/>
            </a:pPr>
            <a:r>
              <a:rPr lang="en-US" sz="2000" dirty="0" smtClean="0"/>
              <a:t> 	</a:t>
            </a:r>
            <a:r>
              <a:rPr lang="en-US" sz="2000" dirty="0" err="1" smtClean="0"/>
              <a:t>scanf</a:t>
            </a:r>
            <a:r>
              <a:rPr lang="en-US" sz="2000" dirty="0" smtClean="0"/>
              <a:t> ( "%d", &amp;marks[</a:t>
            </a:r>
            <a:r>
              <a:rPr lang="en-US" sz="2000" dirty="0" err="1" smtClean="0"/>
              <a:t>i</a:t>
            </a:r>
            <a:r>
              <a:rPr lang="en-US" sz="2000" dirty="0" smtClean="0"/>
              <a:t>] ) ; /* store data in array */ </a:t>
            </a:r>
          </a:p>
          <a:p>
            <a:pPr>
              <a:buNone/>
            </a:pPr>
            <a:r>
              <a:rPr lang="en-US" sz="2000" dirty="0" smtClean="0"/>
              <a:t>} </a:t>
            </a:r>
          </a:p>
          <a:p>
            <a:pPr>
              <a:buNone/>
            </a:pPr>
            <a:r>
              <a:rPr lang="en-US" sz="2000" dirty="0" smtClean="0"/>
              <a:t>for ( </a:t>
            </a:r>
            <a:r>
              <a:rPr lang="en-US" sz="2000" dirty="0" err="1" smtClean="0"/>
              <a:t>i</a:t>
            </a:r>
            <a:r>
              <a:rPr lang="en-US" sz="2000" dirty="0" smtClean="0"/>
              <a:t> = 0 ; </a:t>
            </a:r>
            <a:r>
              <a:rPr lang="en-US" sz="2000" dirty="0" err="1" smtClean="0"/>
              <a:t>i</a:t>
            </a:r>
            <a:r>
              <a:rPr lang="en-US" sz="2000" dirty="0" smtClean="0"/>
              <a:t> &lt;= 29 ; </a:t>
            </a:r>
            <a:r>
              <a:rPr lang="en-US" sz="2000" dirty="0" err="1" smtClean="0"/>
              <a:t>i</a:t>
            </a:r>
            <a:r>
              <a:rPr lang="en-US" sz="2000" dirty="0" smtClean="0"/>
              <a:t>++ )</a:t>
            </a:r>
          </a:p>
          <a:p>
            <a:pPr>
              <a:buNone/>
            </a:pPr>
            <a:r>
              <a:rPr lang="en-US" sz="2000" dirty="0" smtClean="0"/>
              <a:t>	 sum = sum + marks[</a:t>
            </a:r>
            <a:r>
              <a:rPr lang="en-US" sz="2000" dirty="0" err="1" smtClean="0"/>
              <a:t>i</a:t>
            </a:r>
            <a:r>
              <a:rPr lang="en-US" sz="2000" dirty="0" smtClean="0"/>
              <a:t>] ; /* read data from an array*/ </a:t>
            </a:r>
          </a:p>
          <a:p>
            <a:pPr>
              <a:buNone/>
            </a:pPr>
            <a:r>
              <a:rPr lang="en-US" sz="2000" dirty="0" err="1" smtClean="0"/>
              <a:t>avg</a:t>
            </a:r>
            <a:r>
              <a:rPr lang="en-US" sz="2000" dirty="0" smtClean="0"/>
              <a:t> = sum / 30 ;</a:t>
            </a:r>
          </a:p>
          <a:p>
            <a:pPr>
              <a:buNone/>
            </a:pPr>
            <a:r>
              <a:rPr lang="en-US" sz="2000" dirty="0" smtClean="0"/>
              <a:t> </a:t>
            </a:r>
            <a:r>
              <a:rPr lang="en-US" sz="2000" dirty="0" err="1" smtClean="0"/>
              <a:t>printf</a:t>
            </a:r>
            <a:r>
              <a:rPr lang="en-US" sz="2000" dirty="0" smtClean="0"/>
              <a:t> ( "\</a:t>
            </a:r>
            <a:r>
              <a:rPr lang="en-US" sz="2000" dirty="0" err="1" smtClean="0"/>
              <a:t>nAverage</a:t>
            </a:r>
            <a:r>
              <a:rPr lang="en-US" sz="2000" dirty="0" smtClean="0"/>
              <a:t> marks = %d", </a:t>
            </a:r>
            <a:r>
              <a:rPr lang="en-US" sz="2000" dirty="0" err="1" smtClean="0"/>
              <a:t>avg</a:t>
            </a:r>
            <a:r>
              <a:rPr lang="en-US" sz="2000" dirty="0" smtClean="0"/>
              <a:t> ) ; </a:t>
            </a:r>
          </a:p>
          <a:p>
            <a:pPr>
              <a:buNone/>
            </a:pPr>
            <a:r>
              <a:rPr lang="en-US" sz="2000" dirty="0" smtClean="0"/>
              <a:t>} </a:t>
            </a:r>
            <a:endParaRPr lang="en-US" sz="2000" dirty="0"/>
          </a:p>
        </p:txBody>
      </p:sp>
    </p:spTree>
    <p:extLst>
      <p:ext uri="{BB962C8B-B14F-4D97-AF65-F5344CB8AC3E}">
        <p14:creationId xmlns:p14="http://schemas.microsoft.com/office/powerpoint/2010/main" xmlns="" val="2127807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Array Initialisation </a:t>
            </a:r>
            <a:endParaRPr lang="en-US" dirty="0"/>
          </a:p>
        </p:txBody>
      </p:sp>
      <p:sp>
        <p:nvSpPr>
          <p:cNvPr id="3" name="Content Placeholder 2"/>
          <p:cNvSpPr>
            <a:spLocks noGrp="1"/>
          </p:cNvSpPr>
          <p:nvPr>
            <p:ph idx="1"/>
          </p:nvPr>
        </p:nvSpPr>
        <p:spPr>
          <a:xfrm>
            <a:off x="457200" y="1066800"/>
            <a:ext cx="8382000" cy="4876800"/>
          </a:xfrm>
        </p:spPr>
        <p:txBody>
          <a:bodyPr>
            <a:normAutofit lnSpcReduction="10000"/>
          </a:bodyPr>
          <a:lstStyle/>
          <a:p>
            <a:r>
              <a:rPr lang="en-US" dirty="0" smtClean="0"/>
              <a:t>So far we have used arrays that did not have any values in them to begin with. We managed to store values in them during program execution. </a:t>
            </a:r>
          </a:p>
          <a:p>
            <a:r>
              <a:rPr lang="en-US" dirty="0" smtClean="0"/>
              <a:t>Let us see how to initialize an array while declaring it. Following are a few examples. </a:t>
            </a:r>
          </a:p>
          <a:p>
            <a:endParaRPr lang="en-US" dirty="0" smtClean="0"/>
          </a:p>
          <a:p>
            <a:pPr lvl="1">
              <a:buFont typeface="+mj-lt"/>
              <a:buAutoNum type="arabicPeriod"/>
            </a:pPr>
            <a:r>
              <a:rPr lang="en-US" dirty="0" err="1" smtClean="0"/>
              <a:t>int</a:t>
            </a:r>
            <a:r>
              <a:rPr lang="en-US" dirty="0" smtClean="0"/>
              <a:t> num[6] = { 2, 4, 12, 5, 45, 5 } ; </a:t>
            </a:r>
          </a:p>
          <a:p>
            <a:pPr lvl="1">
              <a:buFont typeface="+mj-lt"/>
              <a:buAutoNum type="arabicPeriod"/>
            </a:pPr>
            <a:r>
              <a:rPr lang="en-US" dirty="0" err="1" smtClean="0"/>
              <a:t>int</a:t>
            </a:r>
            <a:r>
              <a:rPr lang="en-US" dirty="0" smtClean="0"/>
              <a:t> n[ ] = { 2, 4, 12, 5, 45, 5 } ; </a:t>
            </a:r>
          </a:p>
          <a:p>
            <a:pPr lvl="1">
              <a:buFont typeface="+mj-lt"/>
              <a:buAutoNum type="arabicPeriod"/>
            </a:pPr>
            <a:r>
              <a:rPr lang="en-US" dirty="0" smtClean="0"/>
              <a:t>float press[ ] = { 12.3, 34.2, -23.4, -11.3 } ; </a:t>
            </a:r>
            <a:endParaRPr lang="en-US" dirty="0"/>
          </a:p>
          <a:p>
            <a:pPr marL="0" lvl="1" indent="0">
              <a:buNone/>
            </a:pPr>
            <a:r>
              <a:rPr lang="en-US" dirty="0"/>
              <a:t>If the array is initialized when it is declared, </a:t>
            </a:r>
            <a:r>
              <a:rPr lang="en-US" dirty="0" smtClean="0"/>
              <a:t>then mentioning </a:t>
            </a:r>
            <a:r>
              <a:rPr lang="en-US" dirty="0"/>
              <a:t>the dimension of the array is optional</a:t>
            </a:r>
            <a:r>
              <a:rPr lang="en-US" dirty="0" smtClean="0"/>
              <a:t>. As in example 2 above.</a:t>
            </a:r>
            <a:endParaRPr lang="en-US" dirty="0"/>
          </a:p>
          <a:p>
            <a:pPr marL="0" lvl="1" indent="0">
              <a:buNone/>
            </a:pPr>
            <a:endParaRPr lang="en-US" dirty="0" smtClean="0"/>
          </a:p>
        </p:txBody>
      </p:sp>
    </p:spTree>
    <p:extLst>
      <p:ext uri="{BB962C8B-B14F-4D97-AF65-F5344CB8AC3E}">
        <p14:creationId xmlns:p14="http://schemas.microsoft.com/office/powerpoint/2010/main" xmlns="" val="37482587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main( ) { </a:t>
            </a:r>
          </a:p>
          <a:p>
            <a:pPr>
              <a:buNone/>
            </a:pPr>
            <a:r>
              <a:rPr lang="en-US" dirty="0" err="1" smtClean="0"/>
              <a:t>int</a:t>
            </a:r>
            <a:r>
              <a:rPr lang="en-US" dirty="0" smtClean="0"/>
              <a:t> num[40], </a:t>
            </a:r>
            <a:r>
              <a:rPr lang="en-US" dirty="0" err="1" smtClean="0"/>
              <a:t>i</a:t>
            </a:r>
            <a:r>
              <a:rPr lang="en-US" dirty="0" smtClean="0"/>
              <a:t> ; </a:t>
            </a:r>
          </a:p>
          <a:p>
            <a:pPr>
              <a:buNone/>
            </a:pPr>
            <a:r>
              <a:rPr lang="nn-NO" dirty="0" smtClean="0"/>
              <a:t>for ( i = 0 ; i &lt;= 100 ; i++ ) </a:t>
            </a:r>
          </a:p>
          <a:p>
            <a:pPr>
              <a:buNone/>
            </a:pPr>
            <a:r>
              <a:rPr lang="nn-NO" dirty="0" smtClean="0"/>
              <a:t>num[i] = i ;</a:t>
            </a:r>
          </a:p>
          <a:p>
            <a:pPr>
              <a:buNone/>
            </a:pPr>
            <a:r>
              <a:rPr lang="nn-NO" dirty="0" smtClean="0"/>
              <a:t> } </a:t>
            </a:r>
          </a:p>
          <a:p>
            <a:pPr algn="just">
              <a:buNone/>
            </a:pPr>
            <a:r>
              <a:rPr lang="en-US" dirty="0" smtClean="0"/>
              <a:t>Will not generate an error message.</a:t>
            </a:r>
          </a:p>
          <a:p>
            <a:pPr algn="just">
              <a:buNone/>
            </a:pPr>
            <a:r>
              <a:rPr lang="en-US" dirty="0" smtClean="0"/>
              <a:t>To see that we do not go beyond the array</a:t>
            </a:r>
          </a:p>
          <a:p>
            <a:pPr algn="just">
              <a:buNone/>
            </a:pPr>
            <a:r>
              <a:rPr lang="en-US" dirty="0" smtClean="0"/>
              <a:t>size is entirely programmer’s responsibility and not</a:t>
            </a:r>
          </a:p>
          <a:p>
            <a:pPr algn="just">
              <a:buNone/>
            </a:pPr>
            <a:r>
              <a:rPr lang="en-US" dirty="0" smtClean="0"/>
              <a:t>the compiler’s. </a:t>
            </a:r>
            <a:endParaRPr lang="en-US" dirty="0"/>
          </a:p>
        </p:txBody>
      </p:sp>
      <p:sp>
        <p:nvSpPr>
          <p:cNvPr id="6" name="Title 1"/>
          <p:cNvSpPr>
            <a:spLocks noGrp="1"/>
          </p:cNvSpPr>
          <p:nvPr>
            <p:ph type="title"/>
          </p:nvPr>
        </p:nvSpPr>
        <p:spPr>
          <a:xfrm>
            <a:off x="457200" y="274638"/>
            <a:ext cx="8229600" cy="639762"/>
          </a:xfrm>
        </p:spPr>
        <p:txBody>
          <a:bodyPr/>
          <a:lstStyle/>
          <a:p>
            <a:r>
              <a:rPr lang="en-US" dirty="0" smtClean="0"/>
              <a:t>Bounds Checking </a:t>
            </a:r>
            <a:endParaRPr lang="en-US" dirty="0"/>
          </a:p>
        </p:txBody>
      </p:sp>
    </p:spTree>
    <p:extLst>
      <p:ext uri="{BB962C8B-B14F-4D97-AF65-F5344CB8AC3E}">
        <p14:creationId xmlns:p14="http://schemas.microsoft.com/office/powerpoint/2010/main" xmlns="" val="17076774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Bounds Checking </a:t>
            </a:r>
            <a:endParaRPr lang="en-US" dirty="0"/>
          </a:p>
        </p:txBody>
      </p:sp>
      <p:sp>
        <p:nvSpPr>
          <p:cNvPr id="3" name="Content Placeholder 2"/>
          <p:cNvSpPr>
            <a:spLocks noGrp="1"/>
          </p:cNvSpPr>
          <p:nvPr>
            <p:ph idx="1"/>
          </p:nvPr>
        </p:nvSpPr>
        <p:spPr/>
        <p:txBody>
          <a:bodyPr/>
          <a:lstStyle/>
          <a:p>
            <a:pPr marL="342900" indent="-342900" algn="just">
              <a:buFont typeface="Arial" pitchFamily="34" charset="0"/>
              <a:buChar char="•"/>
            </a:pPr>
            <a:r>
              <a:rPr lang="en-US" dirty="0" smtClean="0"/>
              <a:t>In C there is no check to see if the subscript used for an array exceeds the size of the array. </a:t>
            </a:r>
          </a:p>
          <a:p>
            <a:pPr algn="just"/>
            <a:endParaRPr lang="en-US" dirty="0" smtClean="0"/>
          </a:p>
          <a:p>
            <a:pPr marL="342900" indent="-342900" algn="just">
              <a:buFont typeface="Arial" pitchFamily="34" charset="0"/>
              <a:buChar char="•"/>
            </a:pPr>
            <a:r>
              <a:rPr lang="en-US" dirty="0" smtClean="0"/>
              <a:t>Data entered with a subscript exceeding the array size will simply be placed in memory outside the array; probably on top of other data, or on the program itself. </a:t>
            </a:r>
          </a:p>
          <a:p>
            <a:pPr algn="just"/>
            <a:endParaRPr lang="en-US" dirty="0" smtClean="0"/>
          </a:p>
          <a:p>
            <a:pPr marL="342900" indent="-342900" algn="just">
              <a:buFont typeface="Arial" pitchFamily="34" charset="0"/>
              <a:buChar char="•"/>
            </a:pPr>
            <a:r>
              <a:rPr lang="en-US" dirty="0" smtClean="0"/>
              <a:t>This will lead to unpredictable results, to say the least, and there will be no error message to warn you that you are going beyond the array size.</a:t>
            </a:r>
          </a:p>
          <a:p>
            <a:pPr algn="just"/>
            <a:endParaRPr lang="en-US" dirty="0" smtClean="0"/>
          </a:p>
          <a:p>
            <a:pPr marL="342900" indent="-342900" algn="just">
              <a:buFont typeface="Arial" pitchFamily="34" charset="0"/>
              <a:buChar char="•"/>
            </a:pPr>
            <a:r>
              <a:rPr lang="en-US" dirty="0" smtClean="0"/>
              <a:t> In some cases the computer may just hang. </a:t>
            </a:r>
            <a:endParaRPr lang="en-US" dirty="0"/>
          </a:p>
        </p:txBody>
      </p:sp>
    </p:spTree>
    <p:extLst>
      <p:ext uri="{BB962C8B-B14F-4D97-AF65-F5344CB8AC3E}">
        <p14:creationId xmlns:p14="http://schemas.microsoft.com/office/powerpoint/2010/main" xmlns="" val="22586848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dirty="0"/>
              <a:t>Caution! Caution! Caution</a:t>
            </a:r>
            <a:r>
              <a:rPr lang="en-US" dirty="0" smtClean="0"/>
              <a:t>!</a:t>
            </a:r>
            <a:endParaRPr lang="en-US" dirty="0"/>
          </a:p>
        </p:txBody>
      </p:sp>
      <p:sp>
        <p:nvSpPr>
          <p:cNvPr id="3" name="Content Placeholder 2"/>
          <p:cNvSpPr>
            <a:spLocks noGrp="1"/>
          </p:cNvSpPr>
          <p:nvPr>
            <p:ph idx="1"/>
          </p:nvPr>
        </p:nvSpPr>
        <p:spPr>
          <a:xfrm>
            <a:off x="457200" y="1066800"/>
            <a:ext cx="8229600" cy="5059363"/>
          </a:xfrm>
        </p:spPr>
        <p:txBody>
          <a:bodyPr>
            <a:normAutofit fontScale="92500"/>
          </a:bodyPr>
          <a:lstStyle/>
          <a:p>
            <a:pPr marL="0" indent="0">
              <a:buNone/>
            </a:pPr>
            <a:endParaRPr lang="en-US" dirty="0"/>
          </a:p>
          <a:p>
            <a:pPr marL="342900" indent="-342900">
              <a:buFont typeface="Arial" pitchFamily="34" charset="0"/>
              <a:buChar char="•"/>
            </a:pPr>
            <a:r>
              <a:rPr lang="en-US" dirty="0" smtClean="0"/>
              <a:t>It </a:t>
            </a:r>
            <a:r>
              <a:rPr lang="en-US" dirty="0"/>
              <a:t>is the programmer’s responsibility </a:t>
            </a:r>
            <a:r>
              <a:rPr lang="en-US" dirty="0" smtClean="0"/>
              <a:t>to avoid </a:t>
            </a:r>
            <a:r>
              <a:rPr lang="en-US" dirty="0"/>
              <a:t>indexing off the end of an array</a:t>
            </a:r>
          </a:p>
          <a:p>
            <a:pPr marL="342900" indent="-342900">
              <a:buFont typeface="Arial" pitchFamily="34" charset="0"/>
              <a:buChar char="•"/>
            </a:pPr>
            <a:endParaRPr lang="en-US" dirty="0"/>
          </a:p>
          <a:p>
            <a:pPr marL="342900" indent="-342900">
              <a:buFont typeface="Arial" pitchFamily="34" charset="0"/>
              <a:buChar char="•"/>
            </a:pPr>
            <a:r>
              <a:rPr lang="en-US" dirty="0" smtClean="0"/>
              <a:t>Likely </a:t>
            </a:r>
            <a:r>
              <a:rPr lang="en-US" dirty="0"/>
              <a:t>to corrupt </a:t>
            </a:r>
            <a:r>
              <a:rPr lang="en-US" dirty="0" smtClean="0"/>
              <a:t>data.</a:t>
            </a:r>
          </a:p>
          <a:p>
            <a:pPr marL="342900" indent="-342900">
              <a:buFont typeface="Arial" pitchFamily="34" charset="0"/>
              <a:buChar char="•"/>
            </a:pPr>
            <a:r>
              <a:rPr lang="en-US" dirty="0" smtClean="0"/>
              <a:t>May </a:t>
            </a:r>
            <a:r>
              <a:rPr lang="en-US" dirty="0"/>
              <a:t>cause a segmentation fault</a:t>
            </a:r>
          </a:p>
          <a:p>
            <a:pPr marL="342900" indent="-342900">
              <a:buFont typeface="Arial" pitchFamily="34" charset="0"/>
              <a:buChar char="•"/>
            </a:pPr>
            <a:r>
              <a:rPr lang="en-US" dirty="0" smtClean="0"/>
              <a:t>Could </a:t>
            </a:r>
            <a:r>
              <a:rPr lang="en-US" dirty="0"/>
              <a:t>expose system to a security hole!</a:t>
            </a:r>
          </a:p>
          <a:p>
            <a:pPr marL="342900" indent="-342900">
              <a:buFont typeface="Arial" pitchFamily="34" charset="0"/>
              <a:buChar char="•"/>
            </a:pPr>
            <a:endParaRPr lang="en-US" dirty="0"/>
          </a:p>
          <a:p>
            <a:r>
              <a:rPr lang="en-US" sz="2600" b="1" dirty="0" smtClean="0">
                <a:solidFill>
                  <a:srgbClr val="FF0000"/>
                </a:solidFill>
                <a:effectLst>
                  <a:outerShdw blurRad="38100" dist="38100" dir="2700000" algn="tl">
                    <a:srgbClr val="000000">
                      <a:alpha val="43137"/>
                    </a:srgbClr>
                  </a:outerShdw>
                </a:effectLst>
              </a:rPr>
              <a:t>C </a:t>
            </a:r>
            <a:r>
              <a:rPr lang="en-US" sz="2600" b="1" dirty="0">
                <a:solidFill>
                  <a:srgbClr val="FF0000"/>
                </a:solidFill>
                <a:effectLst>
                  <a:outerShdw blurRad="38100" dist="38100" dir="2700000" algn="tl">
                    <a:srgbClr val="000000">
                      <a:alpha val="43137"/>
                    </a:srgbClr>
                  </a:outerShdw>
                </a:effectLst>
              </a:rPr>
              <a:t>does NOT check array bounds</a:t>
            </a:r>
          </a:p>
          <a:p>
            <a:pPr marL="342900" indent="-342900">
              <a:buFont typeface="Arial" pitchFamily="34" charset="0"/>
              <a:buChar char="•"/>
            </a:pPr>
            <a:endParaRPr lang="en-US" dirty="0"/>
          </a:p>
          <a:p>
            <a:r>
              <a:rPr lang="en-US" dirty="0">
                <a:solidFill>
                  <a:srgbClr val="FF0000"/>
                </a:solidFill>
              </a:rPr>
              <a:t>i</a:t>
            </a:r>
            <a:r>
              <a:rPr lang="en-US" dirty="0" smtClean="0">
                <a:solidFill>
                  <a:srgbClr val="FF0000"/>
                </a:solidFill>
              </a:rPr>
              <a:t>.e</a:t>
            </a:r>
            <a:r>
              <a:rPr lang="en-US" dirty="0">
                <a:solidFill>
                  <a:srgbClr val="FF0000"/>
                </a:solidFill>
              </a:rPr>
              <a:t>., whether index points to an element within </a:t>
            </a:r>
            <a:r>
              <a:rPr lang="en-US" dirty="0" smtClean="0">
                <a:solidFill>
                  <a:srgbClr val="FF0000"/>
                </a:solidFill>
              </a:rPr>
              <a:t>the array, may be </a:t>
            </a:r>
            <a:r>
              <a:rPr lang="en-US" dirty="0">
                <a:solidFill>
                  <a:srgbClr val="FF0000"/>
                </a:solidFill>
              </a:rPr>
              <a:t>high (beyond the end) or negative (</a:t>
            </a:r>
            <a:r>
              <a:rPr lang="en-US" dirty="0" smtClean="0">
                <a:solidFill>
                  <a:srgbClr val="FF0000"/>
                </a:solidFill>
              </a:rPr>
              <a:t>before the </a:t>
            </a:r>
            <a:r>
              <a:rPr lang="en-US" dirty="0">
                <a:solidFill>
                  <a:srgbClr val="FF0000"/>
                </a:solidFill>
              </a:rPr>
              <a:t>array starts)</a:t>
            </a:r>
          </a:p>
        </p:txBody>
      </p:sp>
    </p:spTree>
    <p:extLst>
      <p:ext uri="{BB962C8B-B14F-4D97-AF65-F5344CB8AC3E}">
        <p14:creationId xmlns:p14="http://schemas.microsoft.com/office/powerpoint/2010/main" xmlns="" val="13600867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dirty="0"/>
              <a:t>Declaring </a:t>
            </a:r>
            <a:r>
              <a:rPr lang="en-US" dirty="0" smtClean="0"/>
              <a:t>Arrays</a:t>
            </a:r>
            <a:endParaRPr lang="en-US" dirty="0"/>
          </a:p>
        </p:txBody>
      </p:sp>
      <p:sp>
        <p:nvSpPr>
          <p:cNvPr id="3" name="Content Placeholder 2"/>
          <p:cNvSpPr>
            <a:spLocks noGrp="1"/>
          </p:cNvSpPr>
          <p:nvPr>
            <p:ph idx="1"/>
          </p:nvPr>
        </p:nvSpPr>
        <p:spPr>
          <a:xfrm>
            <a:off x="457200" y="1066800"/>
            <a:ext cx="8229600" cy="5059363"/>
          </a:xfrm>
        </p:spPr>
        <p:txBody>
          <a:bodyPr/>
          <a:lstStyle/>
          <a:p>
            <a:r>
              <a:rPr lang="en-US" dirty="0">
                <a:solidFill>
                  <a:srgbClr val="0000FF"/>
                </a:solidFill>
              </a:rPr>
              <a:t>Scope of this course</a:t>
            </a:r>
          </a:p>
          <a:p>
            <a:pPr marL="0" indent="0">
              <a:buNone/>
            </a:pPr>
            <a:r>
              <a:rPr lang="en-US" dirty="0" smtClean="0"/>
              <a:t>• </a:t>
            </a:r>
            <a:r>
              <a:rPr lang="en-US" dirty="0"/>
              <a:t>Static or automatic</a:t>
            </a:r>
          </a:p>
          <a:p>
            <a:pPr marL="0" indent="0">
              <a:buNone/>
            </a:pPr>
            <a:r>
              <a:rPr lang="en-US" dirty="0"/>
              <a:t>• Array size determined explicitly </a:t>
            </a:r>
            <a:r>
              <a:rPr lang="en-US" dirty="0" smtClean="0"/>
              <a:t>or implicitly</a:t>
            </a:r>
            <a:endParaRPr lang="en-US" dirty="0"/>
          </a:p>
          <a:p>
            <a:pPr marL="0" indent="0">
              <a:buNone/>
            </a:pPr>
            <a:r>
              <a:rPr lang="en-US" dirty="0" smtClean="0"/>
              <a:t>• </a:t>
            </a:r>
            <a:r>
              <a:rPr lang="en-US" dirty="0"/>
              <a:t>Automatic </a:t>
            </a:r>
            <a:r>
              <a:rPr lang="en-US" dirty="0" smtClean="0"/>
              <a:t>only</a:t>
            </a:r>
          </a:p>
          <a:p>
            <a:endParaRPr lang="en-US" dirty="0" smtClean="0"/>
          </a:p>
          <a:p>
            <a:r>
              <a:rPr lang="en-US" dirty="0" smtClean="0">
                <a:solidFill>
                  <a:srgbClr val="0000FF"/>
                </a:solidFill>
              </a:rPr>
              <a:t>Beyond </a:t>
            </a:r>
            <a:r>
              <a:rPr lang="en-US" dirty="0">
                <a:solidFill>
                  <a:srgbClr val="0000FF"/>
                </a:solidFill>
              </a:rPr>
              <a:t>the scope of this course</a:t>
            </a:r>
          </a:p>
          <a:p>
            <a:pPr marL="342900" indent="-342900">
              <a:buFont typeface="Arial" pitchFamily="34" charset="0"/>
              <a:buChar char="•"/>
            </a:pPr>
            <a:r>
              <a:rPr lang="en-US" dirty="0" smtClean="0"/>
              <a:t>Array </a:t>
            </a:r>
            <a:r>
              <a:rPr lang="en-US" dirty="0"/>
              <a:t>size may be determined at run-time</a:t>
            </a:r>
          </a:p>
          <a:p>
            <a:pPr marL="0" indent="0">
              <a:buNone/>
            </a:pPr>
            <a:endParaRPr lang="en-US" dirty="0"/>
          </a:p>
        </p:txBody>
      </p:sp>
    </p:spTree>
    <p:extLst>
      <p:ext uri="{BB962C8B-B14F-4D97-AF65-F5344CB8AC3E}">
        <p14:creationId xmlns:p14="http://schemas.microsoft.com/office/powerpoint/2010/main" xmlns="" val="13600867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dirty="0"/>
              <a:t>Declaring Arrays (</a:t>
            </a:r>
            <a:r>
              <a:rPr lang="en-US" dirty="0" smtClean="0"/>
              <a:t>continued)</a:t>
            </a:r>
            <a:endParaRPr lang="en-US" dirty="0"/>
          </a:p>
        </p:txBody>
      </p:sp>
      <p:sp>
        <p:nvSpPr>
          <p:cNvPr id="3" name="Content Placeholder 2"/>
          <p:cNvSpPr>
            <a:spLocks noGrp="1"/>
          </p:cNvSpPr>
          <p:nvPr>
            <p:ph idx="1"/>
          </p:nvPr>
        </p:nvSpPr>
        <p:spPr>
          <a:xfrm>
            <a:off x="457200" y="1066801"/>
            <a:ext cx="8229600" cy="4343400"/>
          </a:xfrm>
        </p:spPr>
        <p:txBody>
          <a:bodyPr>
            <a:normAutofit/>
          </a:bodyPr>
          <a:lstStyle/>
          <a:p>
            <a:pPr marL="0" indent="0">
              <a:buNone/>
            </a:pPr>
            <a:r>
              <a:rPr lang="en-US" dirty="0" smtClean="0">
                <a:solidFill>
                  <a:srgbClr val="0000FF"/>
                </a:solidFill>
              </a:rPr>
              <a:t>Outside </a:t>
            </a:r>
            <a:r>
              <a:rPr lang="en-US" dirty="0">
                <a:solidFill>
                  <a:srgbClr val="0000FF"/>
                </a:solidFill>
              </a:rPr>
              <a:t>of any function – always static</a:t>
            </a:r>
          </a:p>
          <a:p>
            <a:pPr marL="0" indent="0">
              <a:buNone/>
            </a:pPr>
            <a:r>
              <a:rPr lang="en-US" sz="2000" dirty="0" err="1" smtClean="0"/>
              <a:t>int</a:t>
            </a:r>
            <a:r>
              <a:rPr lang="en-US" sz="2000" dirty="0" smtClean="0"/>
              <a:t> </a:t>
            </a:r>
            <a:r>
              <a:rPr lang="en-US" sz="2000" dirty="0"/>
              <a:t>A[13];</a:t>
            </a:r>
          </a:p>
          <a:p>
            <a:pPr marL="0" indent="0">
              <a:buNone/>
            </a:pPr>
            <a:r>
              <a:rPr lang="en-US" sz="2000" dirty="0" smtClean="0"/>
              <a:t>#</a:t>
            </a:r>
            <a:r>
              <a:rPr lang="en-US" sz="2000" dirty="0"/>
              <a:t>define CLASS_SIZE 73</a:t>
            </a:r>
          </a:p>
          <a:p>
            <a:pPr marL="0" indent="0">
              <a:buNone/>
            </a:pPr>
            <a:r>
              <a:rPr lang="en-US" sz="2000" dirty="0"/>
              <a:t>double B[CLASS_SIZE];</a:t>
            </a:r>
          </a:p>
          <a:p>
            <a:pPr marL="0" indent="0">
              <a:buNone/>
            </a:pPr>
            <a:r>
              <a:rPr lang="en-US" sz="2000" dirty="0" err="1" smtClean="0"/>
              <a:t>const</a:t>
            </a:r>
            <a:r>
              <a:rPr lang="en-US" sz="2000" dirty="0" smtClean="0"/>
              <a:t> </a:t>
            </a:r>
            <a:r>
              <a:rPr lang="en-US" sz="2000" dirty="0" err="1"/>
              <a:t>int</a:t>
            </a:r>
            <a:r>
              <a:rPr lang="en-US" sz="2000" dirty="0"/>
              <a:t> </a:t>
            </a:r>
            <a:r>
              <a:rPr lang="en-US" sz="2000" dirty="0" err="1"/>
              <a:t>nElements</a:t>
            </a:r>
            <a:r>
              <a:rPr lang="en-US" sz="2000" dirty="0"/>
              <a:t> = 25</a:t>
            </a:r>
          </a:p>
          <a:p>
            <a:pPr marL="0" indent="0">
              <a:buNone/>
            </a:pPr>
            <a:r>
              <a:rPr lang="en-US" sz="2000" dirty="0" smtClean="0"/>
              <a:t>float </a:t>
            </a:r>
            <a:r>
              <a:rPr lang="en-US" sz="2000" dirty="0"/>
              <a:t>C[</a:t>
            </a:r>
            <a:r>
              <a:rPr lang="en-US" sz="2000" dirty="0" err="1"/>
              <a:t>nElements</a:t>
            </a:r>
            <a:r>
              <a:rPr lang="en-US" sz="2000" dirty="0" smtClean="0"/>
              <a:t>];</a:t>
            </a:r>
          </a:p>
          <a:p>
            <a:pPr marL="0" indent="0">
              <a:buNone/>
            </a:pPr>
            <a:endParaRPr lang="en-US" sz="2000" dirty="0" smtClean="0"/>
          </a:p>
          <a:p>
            <a:pPr marL="0" indent="0">
              <a:buNone/>
            </a:pPr>
            <a:r>
              <a:rPr lang="en-US" sz="2000" dirty="0" smtClean="0"/>
              <a:t>main( )</a:t>
            </a:r>
          </a:p>
          <a:p>
            <a:pPr marL="0" indent="0">
              <a:buNone/>
            </a:pPr>
            <a:r>
              <a:rPr lang="en-US" sz="2000" dirty="0" smtClean="0"/>
              <a:t>{ …</a:t>
            </a:r>
          </a:p>
          <a:p>
            <a:pPr marL="0" indent="0">
              <a:buNone/>
            </a:pPr>
            <a:r>
              <a:rPr lang="en-US" sz="2000" dirty="0" smtClean="0"/>
              <a:t>…</a:t>
            </a:r>
          </a:p>
          <a:p>
            <a:pPr marL="0" indent="0">
              <a:buNone/>
            </a:pPr>
            <a:r>
              <a:rPr lang="en-US" sz="2000" dirty="0"/>
              <a:t>}</a:t>
            </a:r>
          </a:p>
        </p:txBody>
      </p:sp>
    </p:spTree>
    <p:extLst>
      <p:ext uri="{BB962C8B-B14F-4D97-AF65-F5344CB8AC3E}">
        <p14:creationId xmlns:p14="http://schemas.microsoft.com/office/powerpoint/2010/main" xmlns="" val="13600867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dirty="0" smtClean="0"/>
              <a:t>Some example of array Initialization</a:t>
            </a:r>
            <a:endParaRPr lang="en-US" dirty="0"/>
          </a:p>
        </p:txBody>
      </p:sp>
      <p:sp>
        <p:nvSpPr>
          <p:cNvPr id="3" name="Content Placeholder 2"/>
          <p:cNvSpPr>
            <a:spLocks noGrp="1"/>
          </p:cNvSpPr>
          <p:nvPr>
            <p:ph idx="1"/>
          </p:nvPr>
        </p:nvSpPr>
        <p:spPr>
          <a:xfrm>
            <a:off x="457200" y="1066800"/>
            <a:ext cx="8229600" cy="5410200"/>
          </a:xfrm>
        </p:spPr>
        <p:txBody>
          <a:bodyPr>
            <a:normAutofit/>
          </a:bodyPr>
          <a:lstStyle/>
          <a:p>
            <a:r>
              <a:rPr lang="en-US" dirty="0" err="1" smtClean="0"/>
              <a:t>int</a:t>
            </a:r>
            <a:r>
              <a:rPr lang="en-US" dirty="0" smtClean="0"/>
              <a:t>   a[5</a:t>
            </a:r>
            <a:r>
              <a:rPr lang="en-US" dirty="0"/>
              <a:t>] = {2, 4, 8, 16, 32};</a:t>
            </a:r>
          </a:p>
          <a:p>
            <a:r>
              <a:rPr lang="en-US" dirty="0" err="1"/>
              <a:t>int</a:t>
            </a:r>
            <a:r>
              <a:rPr lang="en-US" dirty="0"/>
              <a:t> D[5] = {2*n, 4*n, 8*n, 16*n, 32*n};</a:t>
            </a:r>
          </a:p>
          <a:p>
            <a:r>
              <a:rPr lang="en-US" dirty="0" err="1"/>
              <a:t>int</a:t>
            </a:r>
            <a:r>
              <a:rPr lang="en-US" dirty="0"/>
              <a:t> E[n] = {1};</a:t>
            </a:r>
          </a:p>
          <a:p>
            <a:pPr lvl="0"/>
            <a:r>
              <a:rPr lang="en-US" dirty="0" smtClean="0">
                <a:solidFill>
                  <a:prstClr val="black"/>
                </a:solidFill>
              </a:rPr>
              <a:t>Static </a:t>
            </a:r>
            <a:r>
              <a:rPr lang="en-US" dirty="0">
                <a:solidFill>
                  <a:prstClr val="black"/>
                </a:solidFill>
              </a:rPr>
              <a:t>or automatic</a:t>
            </a:r>
          </a:p>
          <a:p>
            <a:endParaRPr lang="en-US" dirty="0"/>
          </a:p>
          <a:p>
            <a:r>
              <a:rPr lang="en-US" dirty="0" err="1" smtClean="0"/>
              <a:t>int</a:t>
            </a:r>
            <a:r>
              <a:rPr lang="en-US" dirty="0" smtClean="0"/>
              <a:t> </a:t>
            </a:r>
            <a:r>
              <a:rPr lang="en-US" dirty="0"/>
              <a:t>b[20] = {2, 4, 8, 16, 32};</a:t>
            </a:r>
          </a:p>
          <a:p>
            <a:r>
              <a:rPr lang="en-US" dirty="0"/>
              <a:t>Unspecified elements are guaranteed to be zero</a:t>
            </a:r>
          </a:p>
          <a:p>
            <a:endParaRPr lang="en-US" dirty="0" smtClean="0"/>
          </a:p>
          <a:p>
            <a:r>
              <a:rPr lang="en-US" dirty="0" err="1" smtClean="0"/>
              <a:t>int</a:t>
            </a:r>
            <a:r>
              <a:rPr lang="en-US" dirty="0" smtClean="0"/>
              <a:t> </a:t>
            </a:r>
            <a:r>
              <a:rPr lang="en-US" dirty="0"/>
              <a:t>C[4] = {2, 4, 8, 16, 32};</a:t>
            </a:r>
          </a:p>
          <a:p>
            <a:r>
              <a:rPr lang="en-US" dirty="0"/>
              <a:t>Error — compiler detects too many initial values</a:t>
            </a:r>
          </a:p>
          <a:p>
            <a:endParaRPr lang="en-US" sz="4200" dirty="0"/>
          </a:p>
          <a:p>
            <a:endParaRPr lang="en-US" sz="4200" dirty="0"/>
          </a:p>
          <a:p>
            <a:endParaRPr lang="en-US" sz="4200" dirty="0"/>
          </a:p>
        </p:txBody>
      </p:sp>
    </p:spTree>
    <p:extLst>
      <p:ext uri="{BB962C8B-B14F-4D97-AF65-F5344CB8AC3E}">
        <p14:creationId xmlns:p14="http://schemas.microsoft.com/office/powerpoint/2010/main" xmlns="" val="14851513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105400"/>
          </a:xfrm>
        </p:spPr>
        <p:txBody>
          <a:bodyPr>
            <a:normAutofit/>
          </a:bodyPr>
          <a:lstStyle/>
          <a:p>
            <a:pPr marL="0" indent="0">
              <a:buNone/>
            </a:pPr>
            <a:r>
              <a:rPr lang="en-US" dirty="0"/>
              <a:t>Implicit Array Size Determination</a:t>
            </a:r>
          </a:p>
          <a:p>
            <a:pPr marL="0" indent="0">
              <a:buNone/>
            </a:pPr>
            <a:r>
              <a:rPr lang="en-US" dirty="0" err="1" smtClean="0"/>
              <a:t>int</a:t>
            </a:r>
            <a:r>
              <a:rPr lang="en-US" dirty="0" smtClean="0"/>
              <a:t> </a:t>
            </a:r>
            <a:r>
              <a:rPr lang="en-US" dirty="0"/>
              <a:t>days[] = {31, 28, 31, 30, 31,</a:t>
            </a:r>
          </a:p>
          <a:p>
            <a:pPr marL="0" indent="0">
              <a:buNone/>
            </a:pPr>
            <a:r>
              <a:rPr lang="en-US" dirty="0"/>
              <a:t>30, 31, 31, 30, 31, 30, 31};</a:t>
            </a:r>
          </a:p>
          <a:p>
            <a:pPr marL="0" indent="0">
              <a:buNone/>
            </a:pPr>
            <a:endParaRPr lang="en-US" dirty="0"/>
          </a:p>
          <a:p>
            <a:pPr marL="0" indent="0">
              <a:buNone/>
            </a:pPr>
            <a:r>
              <a:rPr lang="en-US" dirty="0" smtClean="0"/>
              <a:t>Array </a:t>
            </a:r>
            <a:r>
              <a:rPr lang="en-US" dirty="0"/>
              <a:t>is created with as many elements as initial values</a:t>
            </a:r>
          </a:p>
          <a:p>
            <a:pPr marL="0" indent="0">
              <a:buNone/>
            </a:pPr>
            <a:r>
              <a:rPr lang="en-US" dirty="0" smtClean="0"/>
              <a:t>In </a:t>
            </a:r>
            <a:r>
              <a:rPr lang="en-US" dirty="0"/>
              <a:t>this case, 12 elements</a:t>
            </a:r>
          </a:p>
          <a:p>
            <a:pPr marL="0" indent="0">
              <a:buNone/>
            </a:pPr>
            <a:endParaRPr lang="en-US" dirty="0"/>
          </a:p>
          <a:p>
            <a:pPr marL="0" indent="0">
              <a:buNone/>
            </a:pPr>
            <a:r>
              <a:rPr lang="en-US" dirty="0" smtClean="0"/>
              <a:t>Values </a:t>
            </a:r>
            <a:r>
              <a:rPr lang="en-US" dirty="0"/>
              <a:t>must be compile-time constants (for </a:t>
            </a:r>
            <a:r>
              <a:rPr lang="en-US" dirty="0" smtClean="0"/>
              <a:t>static arrays</a:t>
            </a:r>
            <a:r>
              <a:rPr lang="en-US" dirty="0"/>
              <a:t>)</a:t>
            </a:r>
          </a:p>
          <a:p>
            <a:pPr marL="0" indent="0">
              <a:buNone/>
            </a:pPr>
            <a:r>
              <a:rPr lang="en-US" dirty="0" smtClean="0"/>
              <a:t>Values </a:t>
            </a:r>
            <a:r>
              <a:rPr lang="en-US" dirty="0"/>
              <a:t>may be run-time expressions (for </a:t>
            </a:r>
            <a:r>
              <a:rPr lang="en-US" dirty="0" smtClean="0"/>
              <a:t>automatic arrays</a:t>
            </a:r>
            <a:r>
              <a:rPr lang="en-US" dirty="0"/>
              <a:t>)</a:t>
            </a:r>
          </a:p>
        </p:txBody>
      </p:sp>
      <p:sp>
        <p:nvSpPr>
          <p:cNvPr id="4" name="Title 1"/>
          <p:cNvSpPr>
            <a:spLocks noGrp="1"/>
          </p:cNvSpPr>
          <p:nvPr>
            <p:ph type="title"/>
          </p:nvPr>
        </p:nvSpPr>
        <p:spPr>
          <a:xfrm>
            <a:off x="457200" y="274638"/>
            <a:ext cx="8229600" cy="639762"/>
          </a:xfrm>
        </p:spPr>
        <p:txBody>
          <a:bodyPr>
            <a:normAutofit/>
          </a:bodyPr>
          <a:lstStyle/>
          <a:p>
            <a:r>
              <a:rPr lang="en-US" dirty="0" smtClean="0"/>
              <a:t>Some example of array Initialization .. </a:t>
            </a:r>
            <a:r>
              <a:rPr lang="en-US" dirty="0" err="1" smtClean="0"/>
              <a:t>contd</a:t>
            </a:r>
            <a:endParaRPr lang="en-US" dirty="0"/>
          </a:p>
        </p:txBody>
      </p:sp>
    </p:spTree>
    <p:extLst>
      <p:ext uri="{BB962C8B-B14F-4D97-AF65-F5344CB8AC3E}">
        <p14:creationId xmlns:p14="http://schemas.microsoft.com/office/powerpoint/2010/main" xmlns="" val="3417831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58204" cy="5638800"/>
          </a:xfrm>
        </p:spPr>
        <p:txBody>
          <a:bodyPr>
            <a:noAutofit/>
          </a:bodyPr>
          <a:lstStyle/>
          <a:p>
            <a:pPr algn="just"/>
            <a:r>
              <a:rPr lang="en-US" sz="2000" dirty="0" smtClean="0">
                <a:latin typeface="Arial" pitchFamily="34" charset="0"/>
                <a:cs typeface="Arial" pitchFamily="34" charset="0"/>
              </a:rPr>
              <a:t>If the expression, TEST &lt;= 5 evaluates to true then statements 1, 2 and 3 are compiled otherwise statements 4, 5 and 6 are compiled. In place of the expression TEST &lt;= 5 other expressions like ( LEVEL == HIGH || LEVEL == LOW ) or ADAPTER == CGA can also be used. </a:t>
            </a:r>
          </a:p>
          <a:p>
            <a:pPr algn="just"/>
            <a:r>
              <a:rPr lang="en-US" sz="2000" dirty="0" smtClean="0">
                <a:latin typeface="Arial" pitchFamily="34" charset="0"/>
                <a:cs typeface="Arial" pitchFamily="34" charset="0"/>
              </a:rPr>
              <a:t>If we want, we can have nested conditional compilation directives. An example that uses such directives is shown below. </a:t>
            </a:r>
          </a:p>
          <a:p>
            <a:pPr algn="just"/>
            <a:r>
              <a:rPr lang="en-US" sz="2000" dirty="0" smtClean="0">
                <a:latin typeface="Arial" pitchFamily="34" charset="0"/>
                <a:cs typeface="Arial" pitchFamily="34" charset="0"/>
              </a:rPr>
              <a:t>#if ADAPTER == VGA </a:t>
            </a:r>
          </a:p>
          <a:p>
            <a:pPr algn="just"/>
            <a:r>
              <a:rPr lang="en-US" sz="2000" dirty="0" smtClean="0">
                <a:latin typeface="Arial" pitchFamily="34" charset="0"/>
                <a:cs typeface="Arial" pitchFamily="34" charset="0"/>
              </a:rPr>
              <a:t>code for video graphics array </a:t>
            </a:r>
          </a:p>
          <a:p>
            <a:pPr algn="just"/>
            <a:r>
              <a:rPr lang="en-US" sz="2000" dirty="0" smtClean="0">
                <a:latin typeface="Arial" pitchFamily="34" charset="0"/>
                <a:cs typeface="Arial" pitchFamily="34" charset="0"/>
              </a:rPr>
              <a:t>#else </a:t>
            </a:r>
          </a:p>
          <a:p>
            <a:pPr algn="just"/>
            <a:r>
              <a:rPr lang="en-US" sz="2000" dirty="0" smtClean="0">
                <a:latin typeface="Arial" pitchFamily="34" charset="0"/>
                <a:cs typeface="Arial" pitchFamily="34" charset="0"/>
              </a:rPr>
              <a:t>#if ADAPTER == SVGA </a:t>
            </a:r>
          </a:p>
          <a:p>
            <a:pPr algn="just"/>
            <a:r>
              <a:rPr lang="en-US" sz="2000" dirty="0" smtClean="0">
                <a:latin typeface="Arial" pitchFamily="34" charset="0"/>
                <a:cs typeface="Arial" pitchFamily="34" charset="0"/>
              </a:rPr>
              <a:t>code for super video graphics array </a:t>
            </a:r>
          </a:p>
          <a:p>
            <a:pPr algn="just"/>
            <a:r>
              <a:rPr lang="en-US" sz="2000" dirty="0" smtClean="0">
                <a:latin typeface="Arial" pitchFamily="34" charset="0"/>
                <a:cs typeface="Arial" pitchFamily="34" charset="0"/>
              </a:rPr>
              <a:t>#else </a:t>
            </a:r>
          </a:p>
          <a:p>
            <a:pPr algn="just"/>
            <a:r>
              <a:rPr lang="en-US" sz="2000" dirty="0" smtClean="0">
                <a:latin typeface="Arial" pitchFamily="34" charset="0"/>
                <a:cs typeface="Arial" pitchFamily="34" charset="0"/>
              </a:rPr>
              <a:t>code for extended graphics adapter </a:t>
            </a:r>
          </a:p>
          <a:p>
            <a:pPr algn="just"/>
            <a:r>
              <a:rPr lang="en-US" sz="2000" dirty="0" smtClean="0">
                <a:latin typeface="Arial" pitchFamily="34" charset="0"/>
                <a:cs typeface="Arial" pitchFamily="34" charset="0"/>
              </a:rPr>
              <a:t>#</a:t>
            </a:r>
            <a:r>
              <a:rPr lang="en-US" sz="2000" dirty="0" err="1" smtClean="0">
                <a:latin typeface="Arial" pitchFamily="34" charset="0"/>
                <a:cs typeface="Arial" pitchFamily="34" charset="0"/>
              </a:rPr>
              <a:t>endif</a:t>
            </a:r>
            <a:r>
              <a:rPr lang="en-US" sz="2000" dirty="0" smtClean="0">
                <a:latin typeface="Arial" pitchFamily="34" charset="0"/>
                <a:cs typeface="Arial" pitchFamily="34" charset="0"/>
              </a:rPr>
              <a:t> </a:t>
            </a:r>
          </a:p>
          <a:p>
            <a:pPr algn="just"/>
            <a:r>
              <a:rPr lang="en-US" sz="2000" dirty="0" smtClean="0">
                <a:latin typeface="Arial" pitchFamily="34" charset="0"/>
                <a:cs typeface="Arial" pitchFamily="34" charset="0"/>
              </a:rPr>
              <a:t>#</a:t>
            </a:r>
            <a:r>
              <a:rPr lang="en-US" sz="2000" dirty="0" err="1" smtClean="0">
                <a:latin typeface="Arial" pitchFamily="34" charset="0"/>
                <a:cs typeface="Arial" pitchFamily="34" charset="0"/>
              </a:rPr>
              <a:t>endif</a:t>
            </a:r>
            <a:r>
              <a:rPr lang="en-US" sz="2000" dirty="0" smtClean="0">
                <a:latin typeface="Arial" pitchFamily="34" charset="0"/>
                <a:cs typeface="Arial" pitchFamily="34" charset="0"/>
              </a:rPr>
              <a:t> </a:t>
            </a:r>
            <a:endParaRPr lang="en-US" sz="2000" dirty="0">
              <a:latin typeface="Arial" pitchFamily="34" charset="0"/>
              <a:cs typeface="Arial" pitchFamily="34" charset="0"/>
            </a:endParaRPr>
          </a:p>
        </p:txBody>
      </p:sp>
      <p:sp>
        <p:nvSpPr>
          <p:cNvPr id="4" name="Date Placeholder 3"/>
          <p:cNvSpPr>
            <a:spLocks noGrp="1"/>
          </p:cNvSpPr>
          <p:nvPr>
            <p:ph type="dt" sz="half" idx="4294967295"/>
          </p:nvPr>
        </p:nvSpPr>
        <p:spPr>
          <a:xfrm>
            <a:off x="457200" y="6356350"/>
            <a:ext cx="2133600" cy="365125"/>
          </a:xfrm>
          <a:prstGeom prst="rect">
            <a:avLst/>
          </a:prstGeom>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4</a:t>
            </a:fld>
            <a:endParaRPr lang="en-US"/>
          </a:p>
        </p:txBody>
      </p:sp>
      <p:sp>
        <p:nvSpPr>
          <p:cNvPr id="6" name="Title 1"/>
          <p:cNvSpPr>
            <a:spLocks noGrp="1"/>
          </p:cNvSpPr>
          <p:nvPr>
            <p:ph type="title"/>
          </p:nvPr>
        </p:nvSpPr>
        <p:spPr>
          <a:xfrm>
            <a:off x="339436" y="145473"/>
            <a:ext cx="8229600" cy="638196"/>
          </a:xfrm>
        </p:spPr>
        <p:txBody>
          <a:bodyPr>
            <a:normAutofit/>
          </a:bodyPr>
          <a:lstStyle/>
          <a:p>
            <a:pPr algn="l"/>
            <a:r>
              <a:rPr lang="en-US" sz="3200" dirty="0" smtClean="0">
                <a:solidFill>
                  <a:srgbClr val="0000FF"/>
                </a:solidFill>
                <a:latin typeface="Arial" pitchFamily="34" charset="0"/>
                <a:cs typeface="Arial" pitchFamily="34" charset="0"/>
              </a:rPr>
              <a:t>Explanation </a:t>
            </a:r>
            <a:endParaRPr lang="en-US" sz="3200" dirty="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xmlns="" val="27130633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fr-FR" dirty="0" err="1" smtClean="0"/>
              <a:t>Array</a:t>
            </a:r>
            <a:r>
              <a:rPr lang="fr-FR" dirty="0" smtClean="0"/>
              <a:t> </a:t>
            </a:r>
            <a:r>
              <a:rPr lang="fr-FR" dirty="0" err="1" smtClean="0"/>
              <a:t>Revision</a:t>
            </a:r>
            <a:endParaRPr lang="en-US" dirty="0"/>
          </a:p>
        </p:txBody>
      </p:sp>
      <p:sp>
        <p:nvSpPr>
          <p:cNvPr id="3" name="Content Placeholder 2"/>
          <p:cNvSpPr>
            <a:spLocks noGrp="1"/>
          </p:cNvSpPr>
          <p:nvPr>
            <p:ph idx="1"/>
          </p:nvPr>
        </p:nvSpPr>
        <p:spPr/>
        <p:txBody>
          <a:bodyPr/>
          <a:lstStyle/>
          <a:p>
            <a:r>
              <a:rPr lang="en-US" dirty="0" smtClean="0"/>
              <a:t>An array is a collection of similar elements. </a:t>
            </a:r>
          </a:p>
          <a:p>
            <a:r>
              <a:rPr lang="en-US" dirty="0" smtClean="0"/>
              <a:t>The first element in the array is numbered 0, so the last element is 1 less than the size of the array. </a:t>
            </a:r>
          </a:p>
          <a:p>
            <a:r>
              <a:rPr lang="en-US" dirty="0" smtClean="0"/>
              <a:t>An array is also known as a subscripted variable. </a:t>
            </a:r>
          </a:p>
          <a:p>
            <a:r>
              <a:rPr lang="en-US" dirty="0" smtClean="0"/>
              <a:t>Before using an array its type and dimension must be declared. </a:t>
            </a:r>
          </a:p>
          <a:p>
            <a:r>
              <a:rPr lang="en-US" dirty="0" smtClean="0"/>
              <a:t>However big an array its elements are always stored in contiguous memory locations. This is a very important point which we would discuss in more detail later on. </a:t>
            </a:r>
          </a:p>
          <a:p>
            <a:endParaRPr lang="en-US" dirty="0"/>
          </a:p>
        </p:txBody>
      </p:sp>
    </p:spTree>
    <p:extLst>
      <p:ext uri="{BB962C8B-B14F-4D97-AF65-F5344CB8AC3E}">
        <p14:creationId xmlns:p14="http://schemas.microsoft.com/office/powerpoint/2010/main" xmlns="" val="1430449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4389437"/>
          </a:xfrm>
        </p:spPr>
        <p:txBody>
          <a:bodyPr>
            <a:normAutofit lnSpcReduction="10000"/>
          </a:bodyPr>
          <a:lstStyle/>
          <a:p>
            <a:pPr marL="0" indent="0" algn="just">
              <a:buNone/>
            </a:pPr>
            <a:r>
              <a:rPr lang="en-US" sz="2000" dirty="0" smtClean="0">
                <a:latin typeface="Arial" pitchFamily="34" charset="0"/>
                <a:cs typeface="Arial" pitchFamily="34" charset="0"/>
              </a:rPr>
              <a:t>The above program segment can be made more compact by using another conditional compilation directive called #</a:t>
            </a:r>
            <a:r>
              <a:rPr lang="en-US" sz="2000" dirty="0" err="1" smtClean="0">
                <a:latin typeface="Arial" pitchFamily="34" charset="0"/>
                <a:cs typeface="Arial" pitchFamily="34" charset="0"/>
              </a:rPr>
              <a:t>elif</a:t>
            </a:r>
            <a:r>
              <a:rPr lang="en-US" sz="2000" dirty="0" smtClean="0">
                <a:latin typeface="Arial" pitchFamily="34" charset="0"/>
                <a:cs typeface="Arial" pitchFamily="34" charset="0"/>
              </a:rPr>
              <a:t>. The same program using this directive can be rewritten as shown below. </a:t>
            </a:r>
          </a:p>
          <a:p>
            <a:pPr marL="0" indent="0" algn="just">
              <a:buNone/>
            </a:pPr>
            <a:r>
              <a:rPr lang="en-US" sz="2000" dirty="0" smtClean="0">
                <a:latin typeface="Arial" pitchFamily="34" charset="0"/>
                <a:cs typeface="Arial" pitchFamily="34" charset="0"/>
              </a:rPr>
              <a:t>Observe that by using the #</a:t>
            </a:r>
            <a:r>
              <a:rPr lang="en-US" sz="2000" dirty="0" err="1" smtClean="0">
                <a:latin typeface="Arial" pitchFamily="34" charset="0"/>
                <a:cs typeface="Arial" pitchFamily="34" charset="0"/>
              </a:rPr>
              <a:t>elif</a:t>
            </a:r>
            <a:r>
              <a:rPr lang="en-US" sz="2000" dirty="0" smtClean="0">
                <a:latin typeface="Arial" pitchFamily="34" charset="0"/>
                <a:cs typeface="Arial" pitchFamily="34" charset="0"/>
              </a:rPr>
              <a:t> directives the number of #</a:t>
            </a:r>
            <a:r>
              <a:rPr lang="en-US" sz="2000" dirty="0" err="1" smtClean="0">
                <a:latin typeface="Arial" pitchFamily="34" charset="0"/>
                <a:cs typeface="Arial" pitchFamily="34" charset="0"/>
              </a:rPr>
              <a:t>endifs</a:t>
            </a:r>
            <a:r>
              <a:rPr lang="en-US" sz="2000" dirty="0" smtClean="0">
                <a:latin typeface="Arial" pitchFamily="34" charset="0"/>
                <a:cs typeface="Arial" pitchFamily="34" charset="0"/>
              </a:rPr>
              <a:t> used in the program get reduced.</a:t>
            </a:r>
          </a:p>
          <a:p>
            <a:pPr marL="0" indent="0" algn="just">
              <a:buNone/>
            </a:pPr>
            <a:r>
              <a:rPr lang="en-US" sz="2000" dirty="0" smtClean="0">
                <a:latin typeface="Arial" pitchFamily="34" charset="0"/>
                <a:cs typeface="Arial" pitchFamily="34" charset="0"/>
              </a:rPr>
              <a:t> </a:t>
            </a:r>
          </a:p>
          <a:p>
            <a:pPr marL="400050" lvl="1" indent="0" algn="just">
              <a:buNone/>
            </a:pPr>
            <a:r>
              <a:rPr lang="en-US" sz="2000" dirty="0" smtClean="0">
                <a:latin typeface="Arial" pitchFamily="34" charset="0"/>
                <a:cs typeface="Arial" pitchFamily="34" charset="0"/>
              </a:rPr>
              <a:t>#if ADAPTER == VGA </a:t>
            </a:r>
          </a:p>
          <a:p>
            <a:pPr marL="400050" lvl="1" indent="0" algn="just">
              <a:buNone/>
            </a:pPr>
            <a:r>
              <a:rPr lang="en-US" sz="2000" dirty="0" smtClean="0">
                <a:latin typeface="Arial" pitchFamily="34" charset="0"/>
                <a:cs typeface="Arial" pitchFamily="34" charset="0"/>
              </a:rPr>
              <a:t>code for video graphics array </a:t>
            </a:r>
          </a:p>
          <a:p>
            <a:pPr marL="400050" lvl="1" indent="0" algn="just">
              <a:buNone/>
            </a:pPr>
            <a:r>
              <a:rPr lang="en-US" sz="2000" dirty="0" smtClean="0">
                <a:latin typeface="Arial" pitchFamily="34" charset="0"/>
                <a:cs typeface="Arial" pitchFamily="34" charset="0"/>
              </a:rPr>
              <a:t>#</a:t>
            </a:r>
            <a:r>
              <a:rPr lang="en-US" sz="2000" dirty="0" err="1" smtClean="0">
                <a:latin typeface="Arial" pitchFamily="34" charset="0"/>
                <a:cs typeface="Arial" pitchFamily="34" charset="0"/>
              </a:rPr>
              <a:t>elif</a:t>
            </a:r>
            <a:r>
              <a:rPr lang="en-US" sz="2000" dirty="0" smtClean="0">
                <a:latin typeface="Arial" pitchFamily="34" charset="0"/>
                <a:cs typeface="Arial" pitchFamily="34" charset="0"/>
              </a:rPr>
              <a:t> ADAPTER == SVGA </a:t>
            </a:r>
          </a:p>
          <a:p>
            <a:pPr marL="400050" lvl="1" indent="0" algn="just">
              <a:buNone/>
            </a:pPr>
            <a:r>
              <a:rPr lang="en-US" sz="2000" dirty="0" smtClean="0">
                <a:latin typeface="Arial" pitchFamily="34" charset="0"/>
                <a:cs typeface="Arial" pitchFamily="34" charset="0"/>
              </a:rPr>
              <a:t>code for super video graphics array </a:t>
            </a:r>
          </a:p>
          <a:p>
            <a:pPr marL="400050" lvl="1" indent="0" algn="just">
              <a:buNone/>
            </a:pPr>
            <a:r>
              <a:rPr lang="en-US" sz="2000" dirty="0" smtClean="0">
                <a:latin typeface="Arial" pitchFamily="34" charset="0"/>
                <a:cs typeface="Arial" pitchFamily="34" charset="0"/>
              </a:rPr>
              <a:t>#else </a:t>
            </a:r>
          </a:p>
          <a:p>
            <a:pPr marL="400050" lvl="1" indent="0" algn="just">
              <a:buNone/>
            </a:pPr>
            <a:r>
              <a:rPr lang="en-US" sz="2000" dirty="0" smtClean="0">
                <a:latin typeface="Arial" pitchFamily="34" charset="0"/>
                <a:cs typeface="Arial" pitchFamily="34" charset="0"/>
              </a:rPr>
              <a:t>code for extended graphics adapter </a:t>
            </a:r>
          </a:p>
          <a:p>
            <a:pPr marL="400050" lvl="1" indent="0" algn="just">
              <a:buNone/>
            </a:pPr>
            <a:r>
              <a:rPr lang="en-US" sz="2000" dirty="0" smtClean="0">
                <a:latin typeface="Arial" pitchFamily="34" charset="0"/>
                <a:cs typeface="Arial" pitchFamily="34" charset="0"/>
              </a:rPr>
              <a:t>#</a:t>
            </a:r>
            <a:r>
              <a:rPr lang="en-US" sz="2000" dirty="0" err="1" smtClean="0">
                <a:latin typeface="Arial" pitchFamily="34" charset="0"/>
                <a:cs typeface="Arial" pitchFamily="34" charset="0"/>
              </a:rPr>
              <a:t>endif</a:t>
            </a:r>
            <a:r>
              <a:rPr lang="en-US" sz="2000" dirty="0" smtClean="0">
                <a:latin typeface="Arial" pitchFamily="34" charset="0"/>
                <a:cs typeface="Arial" pitchFamily="34" charset="0"/>
              </a:rPr>
              <a:t> </a:t>
            </a:r>
            <a:endParaRPr lang="en-US" sz="1800" dirty="0">
              <a:latin typeface="Arial" pitchFamily="34" charset="0"/>
              <a:cs typeface="Arial" pitchFamily="34" charset="0"/>
            </a:endParaRPr>
          </a:p>
        </p:txBody>
      </p:sp>
      <p:sp>
        <p:nvSpPr>
          <p:cNvPr id="4" name="Date Placeholder 3"/>
          <p:cNvSpPr>
            <a:spLocks noGrp="1"/>
          </p:cNvSpPr>
          <p:nvPr>
            <p:ph type="dt" sz="half" idx="4294967295"/>
          </p:nvPr>
        </p:nvSpPr>
        <p:spPr>
          <a:xfrm>
            <a:off x="457200" y="6356350"/>
            <a:ext cx="2133600" cy="365125"/>
          </a:xfrm>
          <a:prstGeom prst="rect">
            <a:avLst/>
          </a:prstGeom>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5</a:t>
            </a:fld>
            <a:endParaRPr lang="en-US"/>
          </a:p>
        </p:txBody>
      </p:sp>
      <p:sp>
        <p:nvSpPr>
          <p:cNvPr id="6" name="Title 1"/>
          <p:cNvSpPr>
            <a:spLocks noGrp="1"/>
          </p:cNvSpPr>
          <p:nvPr>
            <p:ph type="title"/>
          </p:nvPr>
        </p:nvSpPr>
        <p:spPr>
          <a:xfrm>
            <a:off x="339436" y="145473"/>
            <a:ext cx="8229600" cy="638196"/>
          </a:xfrm>
        </p:spPr>
        <p:txBody>
          <a:bodyPr>
            <a:normAutofit/>
          </a:bodyPr>
          <a:lstStyle/>
          <a:p>
            <a:pPr algn="l"/>
            <a:r>
              <a:rPr lang="en-US" sz="3200" dirty="0" smtClean="0">
                <a:solidFill>
                  <a:srgbClr val="0000FF"/>
                </a:solidFill>
                <a:latin typeface="Arial" pitchFamily="34" charset="0"/>
                <a:cs typeface="Arial" pitchFamily="34" charset="0"/>
              </a:rPr>
              <a:t>#</a:t>
            </a:r>
            <a:r>
              <a:rPr lang="en-US" sz="3200" dirty="0" err="1">
                <a:solidFill>
                  <a:srgbClr val="0000FF"/>
                </a:solidFill>
                <a:latin typeface="Arial" pitchFamily="34" charset="0"/>
                <a:cs typeface="Arial" pitchFamily="34" charset="0"/>
              </a:rPr>
              <a:t>e</a:t>
            </a:r>
            <a:r>
              <a:rPr lang="en-US" sz="3200" dirty="0" err="1" smtClean="0">
                <a:solidFill>
                  <a:srgbClr val="0000FF"/>
                </a:solidFill>
                <a:latin typeface="Arial" pitchFamily="34" charset="0"/>
                <a:cs typeface="Arial" pitchFamily="34" charset="0"/>
              </a:rPr>
              <a:t>lif</a:t>
            </a:r>
            <a:r>
              <a:rPr lang="en-US" sz="3200" dirty="0" smtClean="0">
                <a:solidFill>
                  <a:srgbClr val="0000FF"/>
                </a:solidFill>
                <a:latin typeface="Arial" pitchFamily="34" charset="0"/>
                <a:cs typeface="Arial" pitchFamily="34" charset="0"/>
              </a:rPr>
              <a:t> directive Explanation </a:t>
            </a:r>
            <a:endParaRPr lang="en-US" sz="3200" dirty="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xmlns="" val="3524126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143000"/>
          </a:xfrm>
        </p:spPr>
        <p:txBody>
          <a:bodyPr>
            <a:normAutofit/>
          </a:bodyPr>
          <a:lstStyle/>
          <a:p>
            <a:pPr algn="l"/>
            <a:r>
              <a:rPr lang="en-US" sz="3200" dirty="0" smtClean="0">
                <a:solidFill>
                  <a:srgbClr val="0070C0"/>
                </a:solidFill>
                <a:latin typeface="Arial" pitchFamily="34" charset="0"/>
                <a:cs typeface="Arial" pitchFamily="34" charset="0"/>
              </a:rPr>
              <a:t>Miscellaneous Directives </a:t>
            </a:r>
            <a:endParaRPr lang="en-US" sz="3200" dirty="0">
              <a:solidFill>
                <a:srgbClr val="0070C0"/>
              </a:solidFill>
              <a:latin typeface="Arial" pitchFamily="34" charset="0"/>
              <a:cs typeface="Arial" pitchFamily="34" charset="0"/>
            </a:endParaRPr>
          </a:p>
        </p:txBody>
      </p:sp>
      <p:sp>
        <p:nvSpPr>
          <p:cNvPr id="3" name="Content Placeholder 2"/>
          <p:cNvSpPr>
            <a:spLocks noGrp="1"/>
          </p:cNvSpPr>
          <p:nvPr>
            <p:ph idx="1"/>
          </p:nvPr>
        </p:nvSpPr>
        <p:spPr>
          <a:xfrm>
            <a:off x="457200" y="1371600"/>
            <a:ext cx="8229600" cy="4389437"/>
          </a:xfrm>
        </p:spPr>
        <p:txBody>
          <a:bodyPr>
            <a:normAutofit/>
          </a:bodyPr>
          <a:lstStyle/>
          <a:p>
            <a:pPr algn="just"/>
            <a:r>
              <a:rPr lang="en-US" sz="2400" dirty="0" smtClean="0">
                <a:latin typeface="Arial" pitchFamily="34" charset="0"/>
                <a:cs typeface="Arial" pitchFamily="34" charset="0"/>
              </a:rPr>
              <a:t>There are two more preprocessor directives available, though they are not very commonly used. They are: </a:t>
            </a:r>
          </a:p>
          <a:p>
            <a:pPr algn="just"/>
            <a:endParaRPr lang="en-US" sz="2400" dirty="0" smtClean="0">
              <a:latin typeface="Arial" pitchFamily="34" charset="0"/>
              <a:cs typeface="Arial" pitchFamily="34" charset="0"/>
            </a:endParaRPr>
          </a:p>
          <a:p>
            <a:pPr lvl="2" algn="just">
              <a:buNone/>
            </a:pPr>
            <a:r>
              <a:rPr lang="en-US" sz="2000" dirty="0" smtClean="0">
                <a:latin typeface="Arial" pitchFamily="34" charset="0"/>
                <a:cs typeface="Arial" pitchFamily="34" charset="0"/>
              </a:rPr>
              <a:t>(a) #</a:t>
            </a:r>
            <a:r>
              <a:rPr lang="en-US" sz="2000" dirty="0" err="1" smtClean="0">
                <a:latin typeface="Arial" pitchFamily="34" charset="0"/>
                <a:cs typeface="Arial" pitchFamily="34" charset="0"/>
              </a:rPr>
              <a:t>undef</a:t>
            </a:r>
            <a:r>
              <a:rPr lang="en-US" sz="2000" dirty="0" smtClean="0">
                <a:latin typeface="Arial" pitchFamily="34" charset="0"/>
                <a:cs typeface="Arial" pitchFamily="34" charset="0"/>
              </a:rPr>
              <a:t> </a:t>
            </a:r>
          </a:p>
          <a:p>
            <a:pPr lvl="2" algn="just">
              <a:buNone/>
            </a:pPr>
            <a:r>
              <a:rPr lang="en-US" sz="2000" dirty="0" smtClean="0">
                <a:latin typeface="Arial" pitchFamily="34" charset="0"/>
                <a:cs typeface="Arial" pitchFamily="34" charset="0"/>
              </a:rPr>
              <a:t>(b) #pragma </a:t>
            </a:r>
            <a:endParaRPr lang="en-US" sz="1600" dirty="0" smtClean="0">
              <a:latin typeface="Arial" pitchFamily="34" charset="0"/>
              <a:cs typeface="Arial" pitchFamily="34" charset="0"/>
            </a:endParaRPr>
          </a:p>
          <a:p>
            <a:pPr marL="0" indent="0" algn="just">
              <a:buNone/>
            </a:pPr>
            <a:r>
              <a:rPr lang="en-US" sz="2400" i="1" dirty="0" smtClean="0">
                <a:latin typeface="Arial" pitchFamily="34" charset="0"/>
                <a:cs typeface="Arial" pitchFamily="34" charset="0"/>
              </a:rPr>
              <a:t>#</a:t>
            </a:r>
            <a:r>
              <a:rPr lang="en-US" sz="2400" i="1" dirty="0" err="1" smtClean="0">
                <a:latin typeface="Arial" pitchFamily="34" charset="0"/>
                <a:cs typeface="Arial" pitchFamily="34" charset="0"/>
              </a:rPr>
              <a:t>undef</a:t>
            </a:r>
            <a:r>
              <a:rPr lang="en-US" sz="2400" i="1" dirty="0" smtClean="0">
                <a:latin typeface="Arial" pitchFamily="34" charset="0"/>
                <a:cs typeface="Arial" pitchFamily="34" charset="0"/>
              </a:rPr>
              <a:t> Directive </a:t>
            </a:r>
          </a:p>
          <a:p>
            <a:pPr algn="just"/>
            <a:r>
              <a:rPr lang="en-US" sz="2400" dirty="0" smtClean="0">
                <a:latin typeface="Arial" pitchFamily="34" charset="0"/>
                <a:cs typeface="Arial" pitchFamily="34" charset="0"/>
              </a:rPr>
              <a:t>On some occasions it may be desirable to cause a defined name to become ‘undefined’. This can be accomplished by means of the #</a:t>
            </a:r>
            <a:r>
              <a:rPr lang="en-US" sz="2400" dirty="0" err="1" smtClean="0">
                <a:latin typeface="Arial" pitchFamily="34" charset="0"/>
                <a:cs typeface="Arial" pitchFamily="34" charset="0"/>
              </a:rPr>
              <a:t>undef</a:t>
            </a:r>
            <a:r>
              <a:rPr lang="en-US" sz="2400" dirty="0" smtClean="0">
                <a:latin typeface="Arial" pitchFamily="34" charset="0"/>
                <a:cs typeface="Arial" pitchFamily="34" charset="0"/>
              </a:rPr>
              <a:t> directive. In order to </a:t>
            </a:r>
            <a:r>
              <a:rPr lang="en-US" sz="2400" dirty="0" err="1" smtClean="0">
                <a:latin typeface="Arial" pitchFamily="34" charset="0"/>
                <a:cs typeface="Arial" pitchFamily="34" charset="0"/>
              </a:rPr>
              <a:t>undefine</a:t>
            </a:r>
            <a:r>
              <a:rPr lang="en-US" sz="2400" dirty="0" smtClean="0">
                <a:latin typeface="Arial" pitchFamily="34" charset="0"/>
                <a:cs typeface="Arial" pitchFamily="34" charset="0"/>
              </a:rPr>
              <a:t> a macro that has been earlier #defined, the directive, #</a:t>
            </a:r>
            <a:r>
              <a:rPr lang="en-US" sz="2400" dirty="0" err="1" smtClean="0">
                <a:latin typeface="Arial" pitchFamily="34" charset="0"/>
                <a:cs typeface="Arial" pitchFamily="34" charset="0"/>
              </a:rPr>
              <a:t>undef</a:t>
            </a:r>
            <a:r>
              <a:rPr lang="en-US" sz="2400" dirty="0" smtClean="0">
                <a:latin typeface="Arial" pitchFamily="34" charset="0"/>
                <a:cs typeface="Arial" pitchFamily="34" charset="0"/>
              </a:rPr>
              <a:t> macro template can be used. </a:t>
            </a:r>
            <a:endParaRPr lang="en-US" sz="2400" dirty="0">
              <a:latin typeface="Arial" pitchFamily="34" charset="0"/>
              <a:cs typeface="Arial" pitchFamily="34" charset="0"/>
            </a:endParaRPr>
          </a:p>
        </p:txBody>
      </p:sp>
      <p:sp>
        <p:nvSpPr>
          <p:cNvPr id="4" name="Date Placeholder 3"/>
          <p:cNvSpPr>
            <a:spLocks noGrp="1"/>
          </p:cNvSpPr>
          <p:nvPr>
            <p:ph type="dt" sz="half" idx="4294967295"/>
          </p:nvPr>
        </p:nvSpPr>
        <p:spPr>
          <a:xfrm>
            <a:off x="457200" y="6356350"/>
            <a:ext cx="2133600" cy="365125"/>
          </a:xfrm>
          <a:prstGeom prst="rect">
            <a:avLst/>
          </a:prstGeom>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6</a:t>
            </a:fld>
            <a:endParaRPr lang="en-US"/>
          </a:p>
        </p:txBody>
      </p:sp>
    </p:spTree>
    <p:extLst>
      <p:ext uri="{BB962C8B-B14F-4D97-AF65-F5344CB8AC3E}">
        <p14:creationId xmlns:p14="http://schemas.microsoft.com/office/powerpoint/2010/main" xmlns="" val="698902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85860"/>
            <a:ext cx="8229600" cy="4389437"/>
          </a:xfrm>
        </p:spPr>
        <p:txBody>
          <a:bodyPr>
            <a:normAutofit/>
          </a:bodyPr>
          <a:lstStyle/>
          <a:p>
            <a:pPr algn="just"/>
            <a:r>
              <a:rPr lang="en-US" sz="2800" dirty="0" smtClean="0"/>
              <a:t>Thus the statement, </a:t>
            </a:r>
          </a:p>
          <a:p>
            <a:pPr marL="0" indent="0" algn="just">
              <a:buNone/>
            </a:pPr>
            <a:r>
              <a:rPr lang="en-US" sz="2800" dirty="0"/>
              <a:t>	</a:t>
            </a:r>
            <a:r>
              <a:rPr lang="en-US" sz="2800" dirty="0" smtClean="0"/>
              <a:t>#</a:t>
            </a:r>
            <a:r>
              <a:rPr lang="en-US" sz="2800" dirty="0" err="1" smtClean="0"/>
              <a:t>undef</a:t>
            </a:r>
            <a:r>
              <a:rPr lang="en-US" sz="2800" dirty="0" smtClean="0"/>
              <a:t> PENTIUM </a:t>
            </a:r>
            <a:r>
              <a:rPr lang="en-US" dirty="0" smtClean="0"/>
              <a:t>would cause the definition 	of PENTIUM to be removed from the 	system. All subsequent #</a:t>
            </a:r>
            <a:r>
              <a:rPr lang="en-US" dirty="0" err="1" smtClean="0"/>
              <a:t>ifdef</a:t>
            </a:r>
            <a:r>
              <a:rPr lang="en-US" dirty="0" smtClean="0"/>
              <a:t> PENTIUM 	statements would evaluate to false. </a:t>
            </a:r>
          </a:p>
          <a:p>
            <a:pPr algn="just"/>
            <a:r>
              <a:rPr lang="en-US" dirty="0" smtClean="0"/>
              <a:t>In practice we seldom required to </a:t>
            </a:r>
            <a:r>
              <a:rPr lang="en-US" dirty="0" err="1" smtClean="0"/>
              <a:t>undefine</a:t>
            </a:r>
            <a:r>
              <a:rPr lang="en-US" dirty="0" smtClean="0"/>
              <a:t> a macro, but for some reason if you are required to, then you know that there is something to fall back upon. </a:t>
            </a:r>
            <a:endParaRPr lang="en-US" dirty="0"/>
          </a:p>
        </p:txBody>
      </p:sp>
      <p:sp>
        <p:nvSpPr>
          <p:cNvPr id="4" name="Date Placeholder 3"/>
          <p:cNvSpPr>
            <a:spLocks noGrp="1"/>
          </p:cNvSpPr>
          <p:nvPr>
            <p:ph type="dt" sz="half" idx="4294967295"/>
          </p:nvPr>
        </p:nvSpPr>
        <p:spPr>
          <a:xfrm>
            <a:off x="457200" y="6356350"/>
            <a:ext cx="2133600" cy="365125"/>
          </a:xfrm>
          <a:prstGeom prst="rect">
            <a:avLst/>
          </a:prstGeom>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7</a:t>
            </a:fld>
            <a:endParaRPr lang="en-US"/>
          </a:p>
        </p:txBody>
      </p:sp>
      <p:sp>
        <p:nvSpPr>
          <p:cNvPr id="6" name="Title 1"/>
          <p:cNvSpPr>
            <a:spLocks noGrp="1"/>
          </p:cNvSpPr>
          <p:nvPr>
            <p:ph type="title"/>
          </p:nvPr>
        </p:nvSpPr>
        <p:spPr>
          <a:xfrm>
            <a:off x="457200" y="357166"/>
            <a:ext cx="8229600" cy="848179"/>
          </a:xfrm>
        </p:spPr>
        <p:txBody>
          <a:bodyPr>
            <a:normAutofit/>
          </a:bodyPr>
          <a:lstStyle/>
          <a:p>
            <a:pPr algn="l"/>
            <a:r>
              <a:rPr lang="en-US" sz="3200" dirty="0" smtClean="0">
                <a:solidFill>
                  <a:srgbClr val="0070C0"/>
                </a:solidFill>
                <a:latin typeface="Arial" pitchFamily="34" charset="0"/>
                <a:cs typeface="Arial" pitchFamily="34" charset="0"/>
              </a:rPr>
              <a:t>#</a:t>
            </a:r>
            <a:r>
              <a:rPr lang="en-US" sz="3200" dirty="0" err="1" smtClean="0">
                <a:solidFill>
                  <a:srgbClr val="0070C0"/>
                </a:solidFill>
                <a:latin typeface="Arial" pitchFamily="34" charset="0"/>
                <a:cs typeface="Arial" pitchFamily="34" charset="0"/>
              </a:rPr>
              <a:t>undef</a:t>
            </a:r>
            <a:r>
              <a:rPr lang="en-US" sz="3200" dirty="0" smtClean="0">
                <a:solidFill>
                  <a:srgbClr val="0070C0"/>
                </a:solidFill>
                <a:latin typeface="Arial" pitchFamily="34" charset="0"/>
                <a:cs typeface="Arial" pitchFamily="34" charset="0"/>
              </a:rPr>
              <a:t> Directives </a:t>
            </a:r>
            <a:endParaRPr lang="en-US" sz="3200"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xmlns="" val="2629580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472518" cy="5253054"/>
          </a:xfrm>
        </p:spPr>
        <p:txBody>
          <a:bodyPr>
            <a:normAutofit/>
          </a:bodyPr>
          <a:lstStyle/>
          <a:p>
            <a:pPr algn="just"/>
            <a:r>
              <a:rPr lang="en-US" dirty="0" smtClean="0"/>
              <a:t>This directive is another special-purpose directive that to turn on or off certain features. </a:t>
            </a:r>
          </a:p>
          <a:p>
            <a:pPr algn="just"/>
            <a:r>
              <a:rPr lang="en-US" dirty="0" smtClean="0"/>
              <a:t>Pragma vary from one compiler to another. </a:t>
            </a:r>
          </a:p>
          <a:p>
            <a:pPr algn="just"/>
            <a:r>
              <a:rPr lang="en-US" dirty="0" smtClean="0"/>
              <a:t>There are certain pragmas available with Microsoft C compiler that deal with formatting source listings and placing comments in the object file generated by the compiler. </a:t>
            </a:r>
          </a:p>
          <a:p>
            <a:pPr algn="just"/>
            <a:r>
              <a:rPr lang="en-US" dirty="0" smtClean="0"/>
              <a:t>Turbo C/C++ compiler has got a pragma that allows you to suppress warnings generated by the compiler. </a:t>
            </a:r>
          </a:p>
          <a:p>
            <a:pPr algn="just"/>
            <a:r>
              <a:rPr lang="en-US" dirty="0" smtClean="0"/>
              <a:t>Some of these pragmas are discussed below. </a:t>
            </a:r>
            <a:endParaRPr lang="en-US" dirty="0"/>
          </a:p>
        </p:txBody>
      </p:sp>
      <p:sp>
        <p:nvSpPr>
          <p:cNvPr id="4" name="Date Placeholder 3"/>
          <p:cNvSpPr>
            <a:spLocks noGrp="1"/>
          </p:cNvSpPr>
          <p:nvPr>
            <p:ph type="dt" sz="half" idx="4294967295"/>
          </p:nvPr>
        </p:nvSpPr>
        <p:spPr>
          <a:xfrm>
            <a:off x="457200" y="6356350"/>
            <a:ext cx="2133600" cy="365125"/>
          </a:xfrm>
          <a:prstGeom prst="rect">
            <a:avLst/>
          </a:prstGeom>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8</a:t>
            </a:fld>
            <a:endParaRPr lang="en-US"/>
          </a:p>
        </p:txBody>
      </p:sp>
      <p:sp>
        <p:nvSpPr>
          <p:cNvPr id="6" name="Title 1"/>
          <p:cNvSpPr>
            <a:spLocks noGrp="1"/>
          </p:cNvSpPr>
          <p:nvPr>
            <p:ph type="title"/>
          </p:nvPr>
        </p:nvSpPr>
        <p:spPr>
          <a:xfrm>
            <a:off x="381000" y="152400"/>
            <a:ext cx="8229600" cy="685799"/>
          </a:xfrm>
        </p:spPr>
        <p:txBody>
          <a:bodyPr>
            <a:normAutofit/>
          </a:bodyPr>
          <a:lstStyle/>
          <a:p>
            <a:pPr marL="0" indent="0" algn="l"/>
            <a:r>
              <a:rPr lang="en-US" sz="3200" i="1" dirty="0">
                <a:solidFill>
                  <a:srgbClr val="0070C0"/>
                </a:solidFill>
                <a:latin typeface="Arial" pitchFamily="34" charset="0"/>
                <a:cs typeface="Arial" pitchFamily="34" charset="0"/>
              </a:rPr>
              <a:t>#pragma Directive </a:t>
            </a:r>
          </a:p>
        </p:txBody>
      </p:sp>
    </p:spTree>
    <p:extLst>
      <p:ext uri="{BB962C8B-B14F-4D97-AF65-F5344CB8AC3E}">
        <p14:creationId xmlns:p14="http://schemas.microsoft.com/office/powerpoint/2010/main" xmlns="" val="2477299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Autofit/>
          </a:bodyPr>
          <a:lstStyle/>
          <a:p>
            <a:pPr marL="0" indent="0" algn="just">
              <a:buNone/>
            </a:pPr>
            <a:r>
              <a:rPr lang="en-US" dirty="0" smtClean="0">
                <a:solidFill>
                  <a:srgbClr val="0070C0"/>
                </a:solidFill>
                <a:latin typeface="Arial" pitchFamily="34" charset="0"/>
                <a:cs typeface="Arial" pitchFamily="34" charset="0"/>
              </a:rPr>
              <a:t>#pragma startup and #pragma exit: </a:t>
            </a:r>
          </a:p>
          <a:p>
            <a:pPr marL="0" indent="0" algn="just">
              <a:buNone/>
            </a:pPr>
            <a:r>
              <a:rPr lang="en-US" sz="1800" dirty="0" smtClean="0">
                <a:latin typeface="Arial" pitchFamily="34" charset="0"/>
                <a:cs typeface="Arial" pitchFamily="34" charset="0"/>
              </a:rPr>
              <a:t>These directives allow us to specify functions that are called upon program startup (before main( )) or program exit (just before the program terminates). Their usage is as follows: </a:t>
            </a:r>
          </a:p>
          <a:p>
            <a:pPr lvl="1" algn="just">
              <a:buNone/>
            </a:pPr>
            <a:r>
              <a:rPr lang="en-US" sz="2000" dirty="0" smtClean="0">
                <a:latin typeface="Arial" pitchFamily="34" charset="0"/>
                <a:cs typeface="Arial" pitchFamily="34" charset="0"/>
              </a:rPr>
              <a:t>void fun1( ) ; </a:t>
            </a:r>
          </a:p>
          <a:p>
            <a:pPr lvl="1" algn="just">
              <a:buNone/>
            </a:pPr>
            <a:r>
              <a:rPr lang="en-US" sz="2000" dirty="0" smtClean="0">
                <a:latin typeface="Arial" pitchFamily="34" charset="0"/>
                <a:cs typeface="Arial" pitchFamily="34" charset="0"/>
              </a:rPr>
              <a:t>void fun2( ) ; </a:t>
            </a:r>
          </a:p>
          <a:p>
            <a:pPr lvl="1" algn="just">
              <a:buNone/>
            </a:pPr>
            <a:r>
              <a:rPr lang="en-US" sz="2000" dirty="0" smtClean="0">
                <a:latin typeface="Arial" pitchFamily="34" charset="0"/>
                <a:cs typeface="Arial" pitchFamily="34" charset="0"/>
              </a:rPr>
              <a:t>#pragma startup fun1 </a:t>
            </a:r>
          </a:p>
          <a:p>
            <a:pPr lvl="1" algn="just">
              <a:buNone/>
            </a:pPr>
            <a:r>
              <a:rPr lang="en-US" sz="2000" dirty="0" smtClean="0">
                <a:latin typeface="Arial" pitchFamily="34" charset="0"/>
                <a:cs typeface="Arial" pitchFamily="34" charset="0"/>
              </a:rPr>
              <a:t>#pragma exit fun2 </a:t>
            </a:r>
          </a:p>
          <a:p>
            <a:pPr lvl="1" algn="just">
              <a:buNone/>
            </a:pPr>
            <a:r>
              <a:rPr lang="en-US" sz="2000" dirty="0" smtClean="0">
                <a:latin typeface="Arial" pitchFamily="34" charset="0"/>
                <a:cs typeface="Arial" pitchFamily="34" charset="0"/>
              </a:rPr>
              <a:t>main( ) { </a:t>
            </a:r>
          </a:p>
          <a:p>
            <a:pPr lvl="1" algn="just">
              <a:buNone/>
            </a:pPr>
            <a:r>
              <a:rPr lang="en-US" sz="2000" dirty="0" err="1" smtClean="0">
                <a:latin typeface="Arial" pitchFamily="34" charset="0"/>
                <a:cs typeface="Arial" pitchFamily="34" charset="0"/>
              </a:rPr>
              <a:t>printf</a:t>
            </a:r>
            <a:r>
              <a:rPr lang="en-US" sz="2000" dirty="0" smtClean="0">
                <a:latin typeface="Arial" pitchFamily="34" charset="0"/>
                <a:cs typeface="Arial" pitchFamily="34" charset="0"/>
              </a:rPr>
              <a:t> ( "\</a:t>
            </a:r>
            <a:r>
              <a:rPr lang="en-US" sz="2000" dirty="0" err="1" smtClean="0">
                <a:latin typeface="Arial" pitchFamily="34" charset="0"/>
                <a:cs typeface="Arial" pitchFamily="34" charset="0"/>
              </a:rPr>
              <a:t>nInside</a:t>
            </a:r>
            <a:r>
              <a:rPr lang="en-US" sz="2000" dirty="0" smtClean="0">
                <a:latin typeface="Arial" pitchFamily="34" charset="0"/>
                <a:cs typeface="Arial" pitchFamily="34" charset="0"/>
              </a:rPr>
              <a:t> main" ) ; </a:t>
            </a:r>
          </a:p>
          <a:p>
            <a:pPr lvl="1" algn="just">
              <a:buNone/>
            </a:pPr>
            <a:r>
              <a:rPr lang="en-US" sz="2000" dirty="0" smtClean="0">
                <a:latin typeface="Arial" pitchFamily="34" charset="0"/>
                <a:cs typeface="Arial" pitchFamily="34" charset="0"/>
              </a:rPr>
              <a:t>} </a:t>
            </a:r>
          </a:p>
          <a:p>
            <a:pPr lvl="1" algn="just">
              <a:buNone/>
            </a:pPr>
            <a:r>
              <a:rPr lang="en-US" sz="2000" dirty="0" smtClean="0">
                <a:latin typeface="Arial" pitchFamily="34" charset="0"/>
                <a:cs typeface="Arial" pitchFamily="34" charset="0"/>
              </a:rPr>
              <a:t>void fun1( ) { </a:t>
            </a:r>
          </a:p>
          <a:p>
            <a:pPr lvl="1" algn="just">
              <a:buNone/>
            </a:pPr>
            <a:r>
              <a:rPr lang="en-US" sz="2000" dirty="0" err="1" smtClean="0">
                <a:latin typeface="Arial" pitchFamily="34" charset="0"/>
                <a:cs typeface="Arial" pitchFamily="34" charset="0"/>
              </a:rPr>
              <a:t>printf</a:t>
            </a:r>
            <a:r>
              <a:rPr lang="en-US" sz="2000" dirty="0" smtClean="0">
                <a:latin typeface="Arial" pitchFamily="34" charset="0"/>
                <a:cs typeface="Arial" pitchFamily="34" charset="0"/>
              </a:rPr>
              <a:t> ( "\</a:t>
            </a:r>
            <a:r>
              <a:rPr lang="en-US" sz="2000" dirty="0" err="1" smtClean="0">
                <a:latin typeface="Arial" pitchFamily="34" charset="0"/>
                <a:cs typeface="Arial" pitchFamily="34" charset="0"/>
              </a:rPr>
              <a:t>nInside</a:t>
            </a:r>
            <a:r>
              <a:rPr lang="en-US" sz="2000" dirty="0" smtClean="0">
                <a:latin typeface="Arial" pitchFamily="34" charset="0"/>
                <a:cs typeface="Arial" pitchFamily="34" charset="0"/>
              </a:rPr>
              <a:t> fun1" ) ; </a:t>
            </a:r>
          </a:p>
          <a:p>
            <a:pPr lvl="1" algn="just">
              <a:buNone/>
            </a:pPr>
            <a:r>
              <a:rPr lang="en-US" sz="2000" dirty="0" smtClean="0">
                <a:latin typeface="Arial" pitchFamily="34" charset="0"/>
                <a:cs typeface="Arial" pitchFamily="34" charset="0"/>
              </a:rPr>
              <a:t>} </a:t>
            </a:r>
          </a:p>
          <a:p>
            <a:pPr lvl="1" algn="just">
              <a:buNone/>
            </a:pPr>
            <a:r>
              <a:rPr lang="en-US" sz="2000" dirty="0" smtClean="0">
                <a:latin typeface="Arial" pitchFamily="34" charset="0"/>
                <a:cs typeface="Arial" pitchFamily="34" charset="0"/>
              </a:rPr>
              <a:t>void fun2( ) { </a:t>
            </a:r>
          </a:p>
          <a:p>
            <a:pPr lvl="1" algn="just">
              <a:buNone/>
            </a:pPr>
            <a:r>
              <a:rPr lang="en-US" sz="2000" dirty="0" err="1" smtClean="0">
                <a:latin typeface="Arial" pitchFamily="34" charset="0"/>
                <a:cs typeface="Arial" pitchFamily="34" charset="0"/>
              </a:rPr>
              <a:t>printf</a:t>
            </a:r>
            <a:r>
              <a:rPr lang="en-US" sz="2000" dirty="0" smtClean="0">
                <a:latin typeface="Arial" pitchFamily="34" charset="0"/>
                <a:cs typeface="Arial" pitchFamily="34" charset="0"/>
              </a:rPr>
              <a:t> ( "\</a:t>
            </a:r>
            <a:r>
              <a:rPr lang="en-US" sz="2000" dirty="0" err="1" smtClean="0">
                <a:latin typeface="Arial" pitchFamily="34" charset="0"/>
                <a:cs typeface="Arial" pitchFamily="34" charset="0"/>
              </a:rPr>
              <a:t>nInside</a:t>
            </a:r>
            <a:r>
              <a:rPr lang="en-US" sz="2000" dirty="0" smtClean="0">
                <a:latin typeface="Arial" pitchFamily="34" charset="0"/>
                <a:cs typeface="Arial" pitchFamily="34" charset="0"/>
              </a:rPr>
              <a:t> fun2" ) ; } </a:t>
            </a:r>
          </a:p>
          <a:p>
            <a:pPr lvl="1"/>
            <a:endParaRPr lang="en-US" sz="2000" dirty="0">
              <a:latin typeface="Arial" pitchFamily="34" charset="0"/>
              <a:cs typeface="Arial" pitchFamily="34" charset="0"/>
            </a:endParaRPr>
          </a:p>
        </p:txBody>
      </p:sp>
      <p:sp>
        <p:nvSpPr>
          <p:cNvPr id="4" name="Date Placeholder 3"/>
          <p:cNvSpPr>
            <a:spLocks noGrp="1"/>
          </p:cNvSpPr>
          <p:nvPr>
            <p:ph type="dt" sz="half" idx="4294967295"/>
          </p:nvPr>
        </p:nvSpPr>
        <p:spPr>
          <a:xfrm>
            <a:off x="457200" y="6356350"/>
            <a:ext cx="2133600" cy="365125"/>
          </a:xfrm>
          <a:prstGeom prst="rect">
            <a:avLst/>
          </a:prstGeom>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9</a:t>
            </a:fld>
            <a:endParaRPr lang="en-US"/>
          </a:p>
        </p:txBody>
      </p:sp>
    </p:spTree>
    <p:extLst>
      <p:ext uri="{BB962C8B-B14F-4D97-AF65-F5344CB8AC3E}">
        <p14:creationId xmlns:p14="http://schemas.microsoft.com/office/powerpoint/2010/main" xmlns="" val="12101056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830</TotalTime>
  <Words>2690</Words>
  <Application>Microsoft Office PowerPoint</Application>
  <PresentationFormat>On-screen Show (4:3)</PresentationFormat>
  <Paragraphs>361</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CSC141- Introduction to Computer programming</vt:lpstr>
      <vt:lpstr>Continuation of previous Lecture Preprocessor Directives</vt:lpstr>
      <vt:lpstr>#if and #elif Directives </vt:lpstr>
      <vt:lpstr>Explanation </vt:lpstr>
      <vt:lpstr>#elif directive Explanation </vt:lpstr>
      <vt:lpstr>Miscellaneous Directives </vt:lpstr>
      <vt:lpstr>#undef Directives </vt:lpstr>
      <vt:lpstr>#pragma Directive </vt:lpstr>
      <vt:lpstr>Slide 9</vt:lpstr>
      <vt:lpstr>Explanation </vt:lpstr>
      <vt:lpstr>Summary </vt:lpstr>
      <vt:lpstr>New Lesson Arrays</vt:lpstr>
      <vt:lpstr>Slide 13</vt:lpstr>
      <vt:lpstr>Explanation</vt:lpstr>
      <vt:lpstr>Introduction … contd</vt:lpstr>
      <vt:lpstr>Introduction … contd</vt:lpstr>
      <vt:lpstr>Introduction … contd</vt:lpstr>
      <vt:lpstr>Introduction … contd</vt:lpstr>
      <vt:lpstr>Introduction … contd</vt:lpstr>
      <vt:lpstr>Examples</vt:lpstr>
      <vt:lpstr>Examples (continued)</vt:lpstr>
      <vt:lpstr>Use of Array Element</vt:lpstr>
      <vt:lpstr>Array Elements in Memory </vt:lpstr>
      <vt:lpstr>Array Elements in Memory …. contd</vt:lpstr>
      <vt:lpstr>Array Declaration </vt:lpstr>
      <vt:lpstr>Declaration of an array</vt:lpstr>
      <vt:lpstr>Accessing Elements of an Array </vt:lpstr>
      <vt:lpstr>Entering data into an array </vt:lpstr>
      <vt:lpstr>Revisit scanf( ) function</vt:lpstr>
      <vt:lpstr>Reading data from an array </vt:lpstr>
      <vt:lpstr>Putting together</vt:lpstr>
      <vt:lpstr>Array Initialisation </vt:lpstr>
      <vt:lpstr>Bounds Checking </vt:lpstr>
      <vt:lpstr>Bounds Checking </vt:lpstr>
      <vt:lpstr>Caution! Caution! Caution!</vt:lpstr>
      <vt:lpstr>Declaring Arrays</vt:lpstr>
      <vt:lpstr>Declaring Arrays (continued)</vt:lpstr>
      <vt:lpstr>Some example of array Initialization</vt:lpstr>
      <vt:lpstr>Some example of array Initialization .. contd</vt:lpstr>
      <vt:lpstr>Array Revision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Home</dc:creator>
  <cp:lastModifiedBy>NTS</cp:lastModifiedBy>
  <cp:revision>71</cp:revision>
  <dcterms:created xsi:type="dcterms:W3CDTF">2012-05-27T17:03:21Z</dcterms:created>
  <dcterms:modified xsi:type="dcterms:W3CDTF">2012-06-05T14:50:47Z</dcterms:modified>
</cp:coreProperties>
</file>