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411" r:id="rId2"/>
    <p:sldId id="477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07" r:id="rId33"/>
    <p:sldId id="508" r:id="rId34"/>
    <p:sldId id="510" r:id="rId35"/>
    <p:sldId id="511" r:id="rId36"/>
    <p:sldId id="512" r:id="rId37"/>
    <p:sldId id="518" r:id="rId38"/>
    <p:sldId id="519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527" r:id="rId47"/>
    <p:sldId id="52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919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D374-5B55-4C0F-A703-C03C3451AA6B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C3D1-6FBC-42B0-91ED-CB1915624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5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5529-E188-4437-BFC4-2193B9BA5A89}" type="slidenum">
              <a:rPr lang="ar-SA"/>
              <a:pPr/>
              <a:t>7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19778-B79D-4B8D-AF91-D5E28FCA8E21}" type="slidenum">
              <a:rPr lang="ar-SA"/>
              <a:pPr/>
              <a:t>10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4267200" cy="304800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106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8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88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4343400" cy="30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371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632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7086600" y="6324601"/>
            <a:ext cx="1981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 b="0">
                <a:latin typeface="Times New Roman" pitchFamily="18" charset="0"/>
                <a:sym typeface="Symbol" pitchFamily="18" charset="2"/>
              </a:rPr>
              <a:t></a:t>
            </a:r>
            <a:r>
              <a:rPr lang="en-US" sz="1200" b="0">
                <a:latin typeface="Times New Roman" pitchFamily="18" charset="0"/>
              </a:rPr>
              <a:t> 2003 Prentice Hall, Inc.</a:t>
            </a:r>
            <a:br>
              <a:rPr lang="en-US" sz="1200" b="0">
                <a:latin typeface="Times New Roman" pitchFamily="18" charset="0"/>
              </a:rPr>
            </a:br>
            <a:r>
              <a:rPr lang="en-US" sz="1200" b="0">
                <a:latin typeface="Times New Roman" pitchFamily="18" charset="0"/>
              </a:rPr>
              <a:t>All rights reserved.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7162800" y="152401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0" u="sng">
                <a:solidFill>
                  <a:srgbClr val="000000"/>
                </a:solidFill>
                <a:latin typeface="AvantGarde" pitchFamily="34" charset="0"/>
              </a:rPr>
              <a:t>Outline</a:t>
            </a:r>
          </a:p>
        </p:txBody>
      </p:sp>
      <p:grpSp>
        <p:nvGrpSpPr>
          <p:cNvPr id="33796" name="Group 1028"/>
          <p:cNvGrpSpPr>
            <a:grpSpLocks/>
          </p:cNvGrpSpPr>
          <p:nvPr/>
        </p:nvGrpSpPr>
        <p:grpSpPr bwMode="auto">
          <a:xfrm>
            <a:off x="7053271" y="77796"/>
            <a:ext cx="369888" cy="685801"/>
            <a:chOff x="4011" y="3841"/>
            <a:chExt cx="233" cy="432"/>
          </a:xfrm>
        </p:grpSpPr>
        <p:sp>
          <p:nvSpPr>
            <p:cNvPr id="3379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2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79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6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79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0"/>
              </a:spcBef>
            </a:pPr>
            <a:endParaRPr lang="en-US" sz="1400">
              <a:latin typeface="AvantGarde" pitchFamily="34" charset="0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F42D5A8-C43E-433E-90EF-F18EF234AE53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460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32766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download.is/ppt/c-programming-skills-part-4-arrays-11971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609600"/>
            <a:ext cx="71628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CSC141-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8686800" cy="3886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algn="ctr"/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17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rgbClr val="0000FF"/>
                </a:solidFill>
              </a:rPr>
              <a:t>Thanks for Lecture </a:t>
            </a: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lides: </a:t>
            </a:r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freedownload.is/ppt/c-programming-skills-part-4-arrays-119712.html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2003 Prentice Hall</a:t>
            </a:r>
            <a:r>
              <a:rPr lang="en-US" sz="2000" smtClean="0"/>
              <a:t>, Inc.</a:t>
            </a:r>
            <a:endParaRPr lang="en-US" sz="2000" dirty="0" smtClean="0"/>
          </a:p>
          <a:p>
            <a:endParaRPr lang="en-US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153400" cy="6165850"/>
          </a:xfrm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Initialize array s to the even integers from 2 to 20.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constant variable can be used to specify array size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s[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array s has 10 elements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set the values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s[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+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*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Element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Value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contents of array s in tabular format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j++ )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j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s[ j ]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</a:p>
        </p:txBody>
      </p:sp>
      <p:grpSp>
        <p:nvGrpSpPr>
          <p:cNvPr id="211982" name="Group 14"/>
          <p:cNvGrpSpPr>
            <a:grpSpLocks/>
          </p:cNvGrpSpPr>
          <p:nvPr/>
        </p:nvGrpSpPr>
        <p:grpSpPr bwMode="auto">
          <a:xfrm>
            <a:off x="1714500" y="573088"/>
            <a:ext cx="4780085" cy="1631951"/>
            <a:chOff x="1170" y="361"/>
            <a:chExt cx="3262" cy="1028"/>
          </a:xfrm>
        </p:grpSpPr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2612" y="361"/>
              <a:ext cx="182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Note use of </a:t>
              </a:r>
              <a:r>
                <a:rPr lang="en-US" dirty="0" err="1">
                  <a:latin typeface="Courier New" pitchFamily="49" charset="0"/>
                </a:rPr>
                <a:t>const</a:t>
              </a:r>
              <a:r>
                <a:rPr lang="en-US" b="0" dirty="0">
                  <a:latin typeface="Times New Roman" pitchFamily="18" charset="0"/>
                </a:rPr>
                <a:t> keyword. Only </a:t>
              </a:r>
              <a:r>
                <a:rPr lang="en-US" dirty="0" err="1">
                  <a:latin typeface="Courier New" pitchFamily="49" charset="0"/>
                </a:rPr>
                <a:t>const</a:t>
              </a:r>
              <a:r>
                <a:rPr lang="en-US" b="0" dirty="0">
                  <a:latin typeface="Times New Roman" pitchFamily="18" charset="0"/>
                </a:rPr>
                <a:t> variables can specify array sizes.</a:t>
              </a:r>
            </a:p>
          </p:txBody>
        </p:sp>
        <p:sp>
          <p:nvSpPr>
            <p:cNvPr id="211973" name="Line 5"/>
            <p:cNvSpPr>
              <a:spLocks noChangeShapeType="1"/>
            </p:cNvSpPr>
            <p:nvPr/>
          </p:nvSpPr>
          <p:spPr bwMode="auto">
            <a:xfrm flipH="1">
              <a:off x="1170" y="845"/>
              <a:ext cx="1482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11983" name="Group 15"/>
          <p:cNvGrpSpPr>
            <a:grpSpLocks/>
          </p:cNvGrpSpPr>
          <p:nvPr/>
        </p:nvGrpSpPr>
        <p:grpSpPr bwMode="auto">
          <a:xfrm>
            <a:off x="3826951" y="1773239"/>
            <a:ext cx="5014546" cy="2032000"/>
            <a:chOff x="2236" y="1275"/>
            <a:chExt cx="3422" cy="1280"/>
          </a:xfrm>
        </p:grpSpPr>
        <p:sp>
          <p:nvSpPr>
            <p:cNvPr id="211975" name="Line 7"/>
            <p:cNvSpPr>
              <a:spLocks noChangeShapeType="1"/>
            </p:cNvSpPr>
            <p:nvPr/>
          </p:nvSpPr>
          <p:spPr bwMode="auto">
            <a:xfrm flipH="1">
              <a:off x="2236" y="1584"/>
              <a:ext cx="2064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1977" name="Text Box 9"/>
            <p:cNvSpPr txBox="1">
              <a:spLocks noChangeArrowheads="1"/>
            </p:cNvSpPr>
            <p:nvPr/>
          </p:nvSpPr>
          <p:spPr bwMode="auto">
            <a:xfrm>
              <a:off x="3472" y="1275"/>
              <a:ext cx="2186" cy="12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The program becomes more scalable when we set the array size using a </a:t>
              </a:r>
              <a:r>
                <a:rPr lang="en-US" dirty="0" err="1">
                  <a:latin typeface="Courier New" pitchFamily="49" charset="0"/>
                </a:rPr>
                <a:t>const</a:t>
              </a:r>
              <a:r>
                <a:rPr lang="en-US" b="0" dirty="0">
                  <a:latin typeface="Times New Roman" pitchFamily="18" charset="0"/>
                </a:rPr>
                <a:t> variable. We can change </a:t>
              </a:r>
              <a:r>
                <a:rPr lang="en-US" dirty="0" err="1">
                  <a:latin typeface="Courier New" pitchFamily="49" charset="0"/>
                </a:rPr>
                <a:t>arraySize</a:t>
              </a:r>
              <a:r>
                <a:rPr lang="en-US" b="0" dirty="0">
                  <a:latin typeface="Times New Roman" pitchFamily="18" charset="0"/>
                </a:rPr>
                <a:t>, and all the loops will still work (otherwise, we’d have to update every loop in the program).</a:t>
              </a:r>
            </a:p>
          </p:txBody>
        </p:sp>
      </p:grpSp>
      <p:sp>
        <p:nvSpPr>
          <p:cNvPr id="211980" name="Rectangle 12"/>
          <p:cNvSpPr>
            <a:spLocks noChangeArrowheads="1"/>
          </p:cNvSpPr>
          <p:nvPr/>
        </p:nvSpPr>
        <p:spPr bwMode="auto">
          <a:xfrm>
            <a:off x="6760651" y="3584766"/>
            <a:ext cx="2340219" cy="32686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Program Output</a:t>
            </a: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0            2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1            4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2            6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3            8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4           10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5           12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6           14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7           16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8           18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9           20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1600"/>
            <a:ext cx="8534400" cy="5775325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Compute the sum of the elements of the array.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a[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total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sum contents of array a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total += a[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"Total of array element values is 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total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304800" y="5912608"/>
            <a:ext cx="8534400" cy="94539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 of array element values is 55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915400" cy="6858000"/>
          </a:xfrm>
        </p:spPr>
        <p:txBody>
          <a:bodyPr/>
          <a:lstStyle/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		</a:t>
            </a:r>
            <a:r>
              <a:rPr lang="en-US" sz="2000">
                <a:solidFill>
                  <a:srgbClr val="008000"/>
                </a:solidFill>
                <a:cs typeface="Courier New" pitchFamily="49" charset="0"/>
              </a:rPr>
              <a:t>Histogram printing program.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&lt;iostream.h&gt;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&lt;iomanip.h&gt;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const 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n[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19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15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9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17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cout &lt;&lt;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 "Element"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"Value"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17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"Histogram"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&lt;&lt; endl;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// for each element of array n, output a bar in histogram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 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i++ ) 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cout 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 &lt;&lt; i 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&lt;&lt; n[ i ] 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9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);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 &lt; n[ i ]; j++ )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print one bar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'*'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cout &lt;&lt; endl;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// start next line of output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outer for structure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/>
          </a:p>
        </p:txBody>
      </p:sp>
      <p:grpSp>
        <p:nvGrpSpPr>
          <p:cNvPr id="220167" name="Group 7"/>
          <p:cNvGrpSpPr>
            <a:grpSpLocks/>
          </p:cNvGrpSpPr>
          <p:nvPr/>
        </p:nvGrpSpPr>
        <p:grpSpPr bwMode="auto">
          <a:xfrm>
            <a:off x="4129455" y="3352800"/>
            <a:ext cx="4363915" cy="1012825"/>
            <a:chOff x="2016" y="2770"/>
            <a:chExt cx="2592" cy="638"/>
          </a:xfrm>
        </p:grpSpPr>
        <p:sp>
          <p:nvSpPr>
            <p:cNvPr id="220165" name="Text Box 5"/>
            <p:cNvSpPr txBox="1">
              <a:spLocks noChangeArrowheads="1"/>
            </p:cNvSpPr>
            <p:nvPr/>
          </p:nvSpPr>
          <p:spPr bwMode="auto">
            <a:xfrm>
              <a:off x="2928" y="2770"/>
              <a:ext cx="1680" cy="58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Prints asterisks corresponding to size of array element, </a:t>
              </a:r>
              <a:r>
                <a:rPr lang="en-US" dirty="0">
                  <a:latin typeface="Courier New" pitchFamily="49" charset="0"/>
                </a:rPr>
                <a:t>n[</a:t>
              </a:r>
              <a:r>
                <a:rPr lang="en-US" dirty="0" err="1">
                  <a:latin typeface="Courier New" pitchFamily="49" charset="0"/>
                </a:rPr>
                <a:t>i</a:t>
              </a:r>
              <a:r>
                <a:rPr lang="en-US" dirty="0">
                  <a:latin typeface="Courier New" pitchFamily="49" charset="0"/>
                </a:rPr>
                <a:t>]</a:t>
              </a:r>
              <a:r>
                <a:rPr lang="en-US" b="0" dirty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20166" name="Line 6"/>
            <p:cNvSpPr>
              <a:spLocks noChangeShapeType="1"/>
            </p:cNvSpPr>
            <p:nvPr/>
          </p:nvSpPr>
          <p:spPr bwMode="auto">
            <a:xfrm flipH="1">
              <a:off x="2016" y="297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7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762000" y="1447800"/>
            <a:ext cx="7467600" cy="4114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        Histogram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19        *******************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 3        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15        ***************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 7        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11        ***********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 9        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13        *************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 5        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17        *****************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9            1        *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sz="1400" dirty="0">
              <a:latin typeface="Courier New" pitchFamily="49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Times New Roman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</a:rPr>
              <a:t>Output</a:t>
            </a:r>
            <a:endParaRPr lang="en-US" sz="32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8392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20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// 	Roll a six-sided die 6000 times.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stdlib.h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time.h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endParaRPr lang="en-US" sz="1300" dirty="0" smtClean="0">
              <a:solidFill>
                <a:srgbClr val="5F5F5F"/>
              </a:solidFill>
              <a:latin typeface="AvantGarde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300" dirty="0" smtClean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5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5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frequency[ </a:t>
            </a:r>
            <a:r>
              <a:rPr lang="en-US" sz="15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srand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( time(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) ); 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// seed random-number generator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   // roll die 6000 times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roll =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 roll &lt;=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6000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 roll++ )   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   ++frequency[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+ rand() %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6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];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// replaces 20-line switch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                                             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"Face"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"Frequency"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   // output frequency elements 1-6 in tabular format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5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face =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 face &lt; </a:t>
            </a:r>
            <a:r>
              <a:rPr lang="en-US" sz="15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 face++ )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face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 smtClean="0">
                <a:solidFill>
                  <a:srgbClr val="000000"/>
                </a:solidFill>
                <a:cs typeface="Courier New" pitchFamily="49" charset="0"/>
              </a:rPr>
              <a:t>	     &lt;&lt;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frequency[ face ] &lt;&lt; </a:t>
            </a:r>
            <a:r>
              <a:rPr lang="en-US" sz="15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5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  // indicates successful termination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5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5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500" dirty="0"/>
          </a:p>
        </p:txBody>
      </p:sp>
      <p:grpSp>
        <p:nvGrpSpPr>
          <p:cNvPr id="215053" name="Group 13"/>
          <p:cNvGrpSpPr>
            <a:grpSpLocks/>
          </p:cNvGrpSpPr>
          <p:nvPr/>
        </p:nvGrpSpPr>
        <p:grpSpPr bwMode="auto">
          <a:xfrm>
            <a:off x="2515123" y="435071"/>
            <a:ext cx="6683620" cy="2994025"/>
            <a:chOff x="1643" y="28"/>
            <a:chExt cx="4561" cy="1886"/>
          </a:xfrm>
        </p:grpSpPr>
        <p:sp>
          <p:nvSpPr>
            <p:cNvPr id="215045" name="Text Box 5"/>
            <p:cNvSpPr txBox="1">
              <a:spLocks noChangeArrowheads="1"/>
            </p:cNvSpPr>
            <p:nvPr/>
          </p:nvSpPr>
          <p:spPr bwMode="auto">
            <a:xfrm>
              <a:off x="3949" y="28"/>
              <a:ext cx="2255" cy="162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An array is used instead of 6 regular variables, and the proper element can be updated easily (without needing a </a:t>
              </a:r>
              <a:r>
                <a:rPr lang="en-US" dirty="0">
                  <a:latin typeface="Courier New" pitchFamily="49" charset="0"/>
                </a:rPr>
                <a:t>switch</a:t>
              </a:r>
              <a:r>
                <a:rPr lang="en-US" b="0" dirty="0">
                  <a:latin typeface="Times New Roman" pitchFamily="18" charset="0"/>
                </a:rPr>
                <a:t>).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/>
              </a:r>
              <a:br>
                <a:rPr lang="en-US" b="0" dirty="0">
                  <a:latin typeface="Times New Roman" pitchFamily="18" charset="0"/>
                </a:rPr>
              </a:br>
              <a:r>
                <a:rPr lang="en-US" b="0" dirty="0">
                  <a:latin typeface="Times New Roman" pitchFamily="18" charset="0"/>
                </a:rPr>
                <a:t>This creates a number between 1 and 6, which determines the index of </a:t>
              </a:r>
              <a:r>
                <a:rPr lang="en-US" dirty="0">
                  <a:latin typeface="Courier New" pitchFamily="49" charset="0"/>
                </a:rPr>
                <a:t>frequency[]</a:t>
              </a:r>
              <a:r>
                <a:rPr lang="en-US" b="0" dirty="0">
                  <a:latin typeface="Times New Roman" pitchFamily="18" charset="0"/>
                </a:rPr>
                <a:t> that should be incremented.</a:t>
              </a:r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auto">
            <a:xfrm flipH="1">
              <a:off x="1643" y="1478"/>
              <a:ext cx="3193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6630296" y="3684896"/>
            <a:ext cx="2568447" cy="3173104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Program Output</a:t>
            </a:r>
          </a:p>
          <a:p>
            <a:pPr algn="l">
              <a:spcBef>
                <a:spcPct val="20000"/>
              </a:spcBef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Face    Frequency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1         1003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2         1004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3          999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4          980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5         1013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6         1001</a:t>
            </a:r>
            <a:endParaRPr lang="en-US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949950"/>
          </a:xfrm>
          <a:ln/>
        </p:spPr>
        <p:txBody>
          <a:bodyPr>
            <a:normAutofit/>
          </a:bodyPr>
          <a:lstStyle/>
          <a:p>
            <a:pPr>
              <a:tabLst>
                <a:tab pos="534988" algn="l"/>
              </a:tabLst>
            </a:pPr>
            <a:r>
              <a:rPr lang="en-US" sz="1400"/>
              <a:t>   </a:t>
            </a:r>
            <a:r>
              <a:rPr lang="en-US" sz="2000">
                <a:solidFill>
                  <a:schemeClr val="bg2"/>
                </a:solidFill>
              </a:rPr>
              <a:t>// Finding the maximum and the minimum elements.</a:t>
            </a:r>
          </a:p>
          <a:p>
            <a:pPr>
              <a:tabLst>
                <a:tab pos="534988" algn="l"/>
              </a:tabLst>
            </a:pP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&lt;iostream.h&gt;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	const 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	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a[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-10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50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-6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70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8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90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	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max, min;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max = min = a 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	// search the contents of array a      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; i 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; i++ )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   if ( a[ i ] &gt; max )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		max = a [ i ];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	else if ( a [ i ] &lt; min )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		min = a [ i ];            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“The minimum element value is "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&lt;&lt; min &lt;&lt; endl;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	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cout &lt;&lt;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“The maximum element value is "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&lt;&lt; max &lt;&lt; endl;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 // end main</a:t>
            </a:r>
            <a:r>
              <a:rPr lang="en-US" sz="1600"/>
              <a:t>     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0" y="5949950"/>
            <a:ext cx="9144000" cy="9080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The minimum element value is -10</a:t>
            </a:r>
            <a:endParaRPr lang="en-US"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The maximum element value is 90</a:t>
            </a:r>
            <a:endParaRPr lang="en-US">
              <a:latin typeface="Courier New" pitchFamily="49" charset="0"/>
            </a:endParaRPr>
          </a:p>
        </p:txBody>
      </p:sp>
      <p:grpSp>
        <p:nvGrpSpPr>
          <p:cNvPr id="217101" name="Group 13"/>
          <p:cNvGrpSpPr>
            <a:grpSpLocks/>
          </p:cNvGrpSpPr>
          <p:nvPr/>
        </p:nvGrpSpPr>
        <p:grpSpPr bwMode="auto">
          <a:xfrm>
            <a:off x="2976197" y="2276478"/>
            <a:ext cx="3988777" cy="646113"/>
            <a:chOff x="2621" y="1434"/>
            <a:chExt cx="2722" cy="407"/>
          </a:xfrm>
        </p:grpSpPr>
        <p:sp>
          <p:nvSpPr>
            <p:cNvPr id="217098" name="Text Box 10"/>
            <p:cNvSpPr txBox="1">
              <a:spLocks noChangeArrowheads="1"/>
            </p:cNvSpPr>
            <p:nvPr/>
          </p:nvSpPr>
          <p:spPr bwMode="auto">
            <a:xfrm>
              <a:off x="3562" y="1434"/>
              <a:ext cx="1781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Notice: </a:t>
              </a:r>
              <a:r>
                <a:rPr lang="en-US">
                  <a:latin typeface="Times New Roman" pitchFamily="18" charset="0"/>
                </a:rPr>
                <a:t>Multiple</a:t>
              </a:r>
              <a:r>
                <a:rPr lang="en-US" b="0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</a:rPr>
                <a:t>assignment</a:t>
              </a:r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 flipH="1">
              <a:off x="2621" y="1530"/>
              <a:ext cx="9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290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Sorting </a:t>
            </a:r>
            <a:r>
              <a:rPr lang="en-US" dirty="0"/>
              <a:t>Arrays</a:t>
            </a:r>
            <a:endParaRPr lang="en-US" sz="3600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Sorting </a:t>
            </a:r>
            <a:r>
              <a:rPr lang="en-US" dirty="0" smtClean="0"/>
              <a:t>data: (arranging data elements in ascending or descending order: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Important computing application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organization </a:t>
            </a:r>
            <a:r>
              <a:rPr lang="en-US" dirty="0" smtClean="0"/>
              <a:t>sometimes requires to </a:t>
            </a:r>
            <a:r>
              <a:rPr lang="en-US" dirty="0"/>
              <a:t>sort some data </a:t>
            </a:r>
          </a:p>
          <a:p>
            <a:pPr marL="457200" lvl="2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>Bubble sort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Several passes through the array </a:t>
            </a:r>
          </a:p>
          <a:p>
            <a:pPr lvl="1"/>
            <a:r>
              <a:rPr lang="en-US" dirty="0"/>
              <a:t>Successive pairs of elements are compared 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If increasing order (or identical), no change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If decreasing order, elements exchanged</a:t>
            </a:r>
          </a:p>
          <a:p>
            <a:pPr lvl="1"/>
            <a:r>
              <a:rPr lang="en-US" dirty="0"/>
              <a:t>Repeat these steps for every element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Bubble Sort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Go left to right, and exchange elements as necessary</a:t>
            </a:r>
          </a:p>
          <a:p>
            <a:pPr lvl="2"/>
            <a:r>
              <a:rPr lang="en-US" dirty="0"/>
              <a:t>One pass for each element</a:t>
            </a:r>
          </a:p>
          <a:p>
            <a:pPr lvl="1"/>
            <a:r>
              <a:rPr lang="en-US" dirty="0"/>
              <a:t>Original:   7  3  2  4  6</a:t>
            </a:r>
          </a:p>
          <a:p>
            <a:pPr lvl="1"/>
            <a:r>
              <a:rPr lang="en-US" dirty="0"/>
              <a:t>Pass 1:      3  </a:t>
            </a:r>
            <a:r>
              <a:rPr lang="en-US" u="sng" dirty="0"/>
              <a:t>2  4  6  7</a:t>
            </a:r>
            <a:r>
              <a:rPr lang="en-US" dirty="0"/>
              <a:t>   (elements exchanged)</a:t>
            </a:r>
            <a:endParaRPr lang="en-US" u="sng" dirty="0"/>
          </a:p>
          <a:p>
            <a:pPr lvl="1"/>
            <a:r>
              <a:rPr lang="en-US" dirty="0"/>
              <a:t>Pass 2:      </a:t>
            </a:r>
            <a:r>
              <a:rPr lang="en-US" u="sng" dirty="0"/>
              <a:t>2  3</a:t>
            </a:r>
            <a:r>
              <a:rPr lang="en-US" dirty="0"/>
              <a:t>  4  6  7 </a:t>
            </a:r>
          </a:p>
          <a:p>
            <a:pPr lvl="1"/>
            <a:r>
              <a:rPr lang="en-US" dirty="0"/>
              <a:t>Pass 3:      2  3  4  6  7   (no changes needed)</a:t>
            </a:r>
          </a:p>
          <a:p>
            <a:pPr lvl="1"/>
            <a:r>
              <a:rPr lang="en-US" dirty="0"/>
              <a:t>Pass 4:      2  3  4  6  7 </a:t>
            </a:r>
          </a:p>
          <a:p>
            <a:pPr lvl="1"/>
            <a:r>
              <a:rPr lang="en-US" dirty="0"/>
              <a:t>Pass 5:      2  3  4  6  7 </a:t>
            </a:r>
          </a:p>
          <a:p>
            <a:pPr lvl="1"/>
            <a:r>
              <a:rPr lang="en-US" dirty="0"/>
              <a:t>Small elements "bubble" to the top </a:t>
            </a:r>
            <a:endParaRPr lang="en-US" dirty="0" smtClean="0"/>
          </a:p>
          <a:p>
            <a:pPr marL="1143000" lvl="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like 2 in this example)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Bubble </a:t>
            </a:r>
            <a:r>
              <a:rPr lang="en-US" dirty="0" smtClean="0"/>
              <a:t>Sort  coding guide</a:t>
            </a:r>
            <a:endParaRPr 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Swapping variables</a:t>
            </a:r>
          </a:p>
          <a:p>
            <a:pPr lvl="1">
              <a:buFontTx/>
              <a:buNone/>
            </a:pPr>
            <a:r>
              <a:rPr lang="en-US" sz="2000" dirty="0" err="1"/>
              <a:t>int</a:t>
            </a:r>
            <a:r>
              <a:rPr lang="en-US" sz="2000" dirty="0"/>
              <a:t> x = 3, y = 4;</a:t>
            </a:r>
          </a:p>
          <a:p>
            <a:pPr lvl="1">
              <a:buFontTx/>
              <a:buNone/>
            </a:pPr>
            <a:r>
              <a:rPr lang="en-US" sz="2000" dirty="0"/>
              <a:t>y = x;</a:t>
            </a:r>
          </a:p>
          <a:p>
            <a:pPr lvl="1">
              <a:buFontTx/>
              <a:buNone/>
            </a:pPr>
            <a:r>
              <a:rPr lang="en-US" sz="2000" dirty="0"/>
              <a:t>x = y;</a:t>
            </a:r>
          </a:p>
          <a:p>
            <a:r>
              <a:rPr lang="en-US" dirty="0"/>
              <a:t>What happened?</a:t>
            </a:r>
          </a:p>
          <a:p>
            <a:pPr lvl="1"/>
            <a:r>
              <a:rPr lang="en-US" dirty="0"/>
              <a:t>Both x and y are </a:t>
            </a:r>
            <a:r>
              <a:rPr lang="en-US" dirty="0" smtClean="0"/>
              <a:t>3 ?</a:t>
            </a:r>
            <a:endParaRPr lang="en-US" dirty="0"/>
          </a:p>
          <a:p>
            <a:pPr lvl="1"/>
            <a:r>
              <a:rPr lang="en-US" dirty="0"/>
              <a:t>Need a temporary variable</a:t>
            </a:r>
          </a:p>
          <a:p>
            <a:r>
              <a:rPr lang="en-US" dirty="0"/>
              <a:t>Solution</a:t>
            </a:r>
          </a:p>
          <a:p>
            <a:pPr lvl="1">
              <a:buFontTx/>
              <a:buNone/>
            </a:pPr>
            <a:r>
              <a:rPr lang="en-US" sz="2000" dirty="0" err="1"/>
              <a:t>int</a:t>
            </a:r>
            <a:r>
              <a:rPr lang="en-US" sz="2000" dirty="0"/>
              <a:t> x = 3, y = 4, temp = 0;</a:t>
            </a:r>
          </a:p>
          <a:p>
            <a:pPr lvl="1">
              <a:buFontTx/>
              <a:buNone/>
            </a:pPr>
            <a:r>
              <a:rPr lang="en-US" sz="2000" dirty="0"/>
              <a:t>temp = x;  // temp gets 3</a:t>
            </a:r>
          </a:p>
          <a:p>
            <a:pPr lvl="1">
              <a:buFontTx/>
              <a:buNone/>
            </a:pPr>
            <a:r>
              <a:rPr lang="en-US" sz="2000" dirty="0"/>
              <a:t>x = y;     // x gets 4</a:t>
            </a:r>
          </a:p>
          <a:p>
            <a:pPr lvl="1">
              <a:buFontTx/>
              <a:buNone/>
            </a:pPr>
            <a:r>
              <a:rPr lang="en-US" sz="2000" dirty="0"/>
              <a:t>y = temp;  // y gets 3</a:t>
            </a:r>
          </a:p>
        </p:txBody>
      </p:sp>
    </p:spTree>
    <p:extLst>
      <p:ext uri="{BB962C8B-B14F-4D97-AF65-F5344CB8AC3E}">
        <p14:creationId xmlns:p14="http://schemas.microsoft.com/office/powerpoint/2010/main" val="120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839200" cy="6858000"/>
          </a:xfrm>
        </p:spPr>
        <p:txBody>
          <a:bodyPr>
            <a:normAutofit lnSpcReduction="10000"/>
          </a:bodyPr>
          <a:lstStyle/>
          <a:p>
            <a:pPr>
              <a:tabLst>
                <a:tab pos="266700" algn="l"/>
              </a:tabLst>
            </a:pPr>
            <a:r>
              <a:rPr lang="en-US" sz="13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3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500" dirty="0">
                <a:solidFill>
                  <a:srgbClr val="008000"/>
                </a:solidFill>
                <a:cs typeface="Courier New" pitchFamily="49" charset="0"/>
              </a:rPr>
              <a:t>Bubble sort an array's values into ascending order</a:t>
            </a:r>
            <a:r>
              <a:rPr lang="en-US" sz="1300" dirty="0">
                <a:solidFill>
                  <a:srgbClr val="008000"/>
                </a:solidFill>
                <a:cs typeface="Courier New" pitchFamily="49" charset="0"/>
              </a:rPr>
              <a:t>.</a:t>
            </a:r>
            <a:endParaRPr lang="en-US" sz="13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3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size of array a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a[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89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45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temp;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temporary location used to swap array elements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"Data items in original order\n"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a[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</a:t>
            </a:r>
            <a:endParaRPr lang="en-US" sz="1400" b="0" dirty="0">
              <a:solidFill>
                <a:srgbClr val="000000"/>
              </a:solidFill>
              <a:cs typeface="Courier New" pitchFamily="49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bubble sort. loop to control number of passes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pass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pass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-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pass++ )                   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      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-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j++ )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	 if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a[ j ] &gt; a[ j +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) {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		      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temp = a[ j ];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 a[ j ] = a[ j +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 a[ j +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temp;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	 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if      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endParaRPr lang="en-US" sz="1400" dirty="0">
              <a:solidFill>
                <a:srgbClr val="000000"/>
              </a:solidFill>
              <a:cs typeface="Courier New" pitchFamily="49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nData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items in ascending order\n"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k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k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k++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a[ k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    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4876800" y="3581400"/>
            <a:ext cx="4588119" cy="27813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2000" u="sng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Program Output</a:t>
            </a:r>
          </a:p>
          <a:p>
            <a:pPr algn="l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 items in original order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2   6   4   8  10  12  89  68  45  37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 items in ascending order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2   4   6   8  10  12  37  45  68  89</a:t>
            </a:r>
            <a:endParaRPr lang="en-US" sz="14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0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Arrays a Quick revision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Arrays</a:t>
            </a:r>
          </a:p>
          <a:p>
            <a:pPr lvl="1"/>
            <a:r>
              <a:rPr lang="en-US" dirty="0"/>
              <a:t>Structures of related data items</a:t>
            </a:r>
          </a:p>
          <a:p>
            <a:pPr lvl="1"/>
            <a:r>
              <a:rPr lang="en-US" dirty="0"/>
              <a:t>Static </a:t>
            </a:r>
            <a:r>
              <a:rPr lang="en-US" dirty="0" smtClean="0"/>
              <a:t>allocation </a:t>
            </a:r>
            <a:r>
              <a:rPr lang="en-US" dirty="0"/>
              <a:t>(same size throughout program)</a:t>
            </a:r>
          </a:p>
          <a:p>
            <a:pPr lvl="1"/>
            <a:r>
              <a:rPr lang="en-US" dirty="0"/>
              <a:t>Array is a </a:t>
            </a:r>
            <a:r>
              <a:rPr lang="en-US" i="1" dirty="0"/>
              <a:t>consecutive</a:t>
            </a:r>
            <a:r>
              <a:rPr lang="en-US" dirty="0"/>
              <a:t> </a:t>
            </a:r>
            <a:r>
              <a:rPr lang="en-US" dirty="0" smtClean="0"/>
              <a:t>allocation of </a:t>
            </a:r>
            <a:r>
              <a:rPr lang="en-US" dirty="0"/>
              <a:t>memory </a:t>
            </a:r>
            <a:r>
              <a:rPr lang="en-US" dirty="0" smtClean="0"/>
              <a:t>locations.</a:t>
            </a:r>
            <a:endParaRPr lang="en-US" dirty="0"/>
          </a:p>
          <a:p>
            <a:pPr lvl="1"/>
            <a:r>
              <a:rPr lang="en-US" i="1" dirty="0" smtClean="0"/>
              <a:t>Each element has the same </a:t>
            </a:r>
            <a:r>
              <a:rPr lang="en-US" i="1" dirty="0"/>
              <a:t>name</a:t>
            </a:r>
            <a:r>
              <a:rPr lang="en-US" dirty="0"/>
              <a:t> and the </a:t>
            </a:r>
            <a:r>
              <a:rPr lang="en-US" i="1" dirty="0"/>
              <a:t>same </a:t>
            </a:r>
            <a:r>
              <a:rPr lang="en-US" i="1" dirty="0" smtClean="0"/>
              <a:t>data type such as 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char</a:t>
            </a:r>
            <a:r>
              <a:rPr lang="en-US" dirty="0"/>
              <a:t>, </a:t>
            </a:r>
            <a:r>
              <a:rPr lang="en-US" dirty="0" smtClean="0"/>
              <a:t>float or </a:t>
            </a:r>
            <a:r>
              <a:rPr lang="en-US" dirty="0" smtClean="0"/>
              <a:t>double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How to access an element?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array name and position number (index)</a:t>
            </a:r>
          </a:p>
          <a:p>
            <a:pPr lvl="1"/>
            <a:r>
              <a:rPr lang="en-US" dirty="0" smtClean="0"/>
              <a:t>Generic Format</a:t>
            </a:r>
            <a:r>
              <a:rPr lang="en-US" dirty="0"/>
              <a:t>: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/>
              <a:t>[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dirty="0" smtClean="0"/>
              <a:t> 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First element </a:t>
            </a:r>
            <a:r>
              <a:rPr lang="en-US" dirty="0" smtClean="0"/>
              <a:t>is at </a:t>
            </a:r>
            <a:r>
              <a:rPr lang="en-US" dirty="0"/>
              <a:t>position 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Passing Arrays to Functions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Specify name without brackets </a:t>
            </a:r>
          </a:p>
          <a:p>
            <a:pPr lvl="1"/>
            <a:r>
              <a:rPr lang="en-US"/>
              <a:t>To pass array </a:t>
            </a:r>
            <a:r>
              <a:rPr lang="en-US" b="1">
                <a:latin typeface="Courier New" pitchFamily="49" charset="0"/>
              </a:rPr>
              <a:t>myArray</a:t>
            </a:r>
            <a:r>
              <a:rPr lang="en-US"/>
              <a:t>  to </a:t>
            </a:r>
            <a:r>
              <a:rPr lang="en-US" b="1">
                <a:latin typeface="Courier New" pitchFamily="49" charset="0"/>
              </a:rPr>
              <a:t>myFunction</a:t>
            </a:r>
            <a:endParaRPr lang="en-US"/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int myArray[ 24 ]; </a:t>
            </a:r>
            <a:endParaRPr lang="en-US"/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myFunction( myArray, 24 );</a:t>
            </a:r>
          </a:p>
          <a:p>
            <a:pPr lvl="1"/>
            <a:r>
              <a:rPr lang="en-US"/>
              <a:t>Array size usually passed, but not required	</a:t>
            </a:r>
          </a:p>
          <a:p>
            <a:pPr lvl="2"/>
            <a:r>
              <a:rPr lang="en-US"/>
              <a:t>Useful to iterate over all elements</a:t>
            </a:r>
          </a:p>
        </p:txBody>
      </p:sp>
    </p:spTree>
    <p:extLst>
      <p:ext uri="{BB962C8B-B14F-4D97-AF65-F5344CB8AC3E}">
        <p14:creationId xmlns:p14="http://schemas.microsoft.com/office/powerpoint/2010/main" val="4363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Passing Arrays to Functions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Arrays passed-by-reference </a:t>
            </a:r>
          </a:p>
          <a:p>
            <a:pPr lvl="1"/>
            <a:r>
              <a:rPr lang="en-US" dirty="0"/>
              <a:t>Functions can modify original array data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array is address of </a:t>
            </a:r>
            <a:r>
              <a:rPr lang="en-US" dirty="0" smtClean="0"/>
              <a:t>the first </a:t>
            </a:r>
            <a:r>
              <a:rPr lang="en-US" dirty="0"/>
              <a:t>element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Function knows where the array is stored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Can change original memory locations</a:t>
            </a:r>
          </a:p>
          <a:p>
            <a:r>
              <a:rPr lang="en-US" dirty="0"/>
              <a:t>Individual array elements </a:t>
            </a:r>
            <a:r>
              <a:rPr lang="en-US" dirty="0" smtClean="0"/>
              <a:t>can be passed-by-value Like </a:t>
            </a:r>
            <a:r>
              <a:rPr lang="en-US" dirty="0"/>
              <a:t>regular variables</a:t>
            </a:r>
          </a:p>
          <a:p>
            <a:pPr lvl="1"/>
            <a:r>
              <a:rPr lang="en-US" dirty="0"/>
              <a:t>square( </a:t>
            </a:r>
            <a:r>
              <a:rPr lang="en-US" dirty="0" err="1"/>
              <a:t>myArray</a:t>
            </a:r>
            <a:r>
              <a:rPr lang="en-US" dirty="0"/>
              <a:t>[3] );</a:t>
            </a:r>
          </a:p>
        </p:txBody>
      </p:sp>
    </p:spTree>
    <p:extLst>
      <p:ext uri="{BB962C8B-B14F-4D97-AF65-F5344CB8AC3E}">
        <p14:creationId xmlns:p14="http://schemas.microsoft.com/office/powerpoint/2010/main" val="40104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Passing Arrays to Functions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Functions taking arrays</a:t>
            </a:r>
          </a:p>
          <a:p>
            <a:pPr lvl="1"/>
            <a:r>
              <a:rPr lang="en-US" dirty="0"/>
              <a:t>Function prototype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void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modifyArray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b[],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arraySize</a:t>
            </a:r>
            <a:r>
              <a:rPr lang="en-US" dirty="0">
                <a:latin typeface="Arial" pitchFamily="34" charset="0"/>
                <a:cs typeface="Arial" pitchFamily="34" charset="0"/>
              </a:rPr>
              <a:t> );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void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modifyArray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[],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);</a:t>
            </a:r>
          </a:p>
          <a:p>
            <a:pPr lvl="3"/>
            <a:r>
              <a:rPr lang="en-US" sz="2400" dirty="0">
                <a:latin typeface="Arial" pitchFamily="34" charset="0"/>
                <a:cs typeface="Arial" pitchFamily="34" charset="0"/>
              </a:rPr>
              <a:t>Names optional in prototype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Both take an integer array and a single integer</a:t>
            </a:r>
          </a:p>
          <a:p>
            <a:pPr lvl="1"/>
            <a:r>
              <a:rPr lang="en-US" dirty="0"/>
              <a:t>No need for array size between brackets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Ignored by compiler</a:t>
            </a:r>
          </a:p>
          <a:p>
            <a:pPr lvl="1"/>
            <a:r>
              <a:rPr lang="en-US" dirty="0"/>
              <a:t>If declare array parameter as </a:t>
            </a:r>
            <a:r>
              <a:rPr lang="en-US" dirty="0" err="1" smtClean="0"/>
              <a:t>const</a:t>
            </a:r>
            <a:r>
              <a:rPr lang="en-US" dirty="0" smtClean="0"/>
              <a:t>, then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Array </a:t>
            </a:r>
            <a:r>
              <a:rPr lang="en-US" dirty="0">
                <a:latin typeface="Arial" pitchFamily="34" charset="0"/>
                <a:cs typeface="Arial" pitchFamily="34" charset="0"/>
              </a:rPr>
              <a:t>elements cannot be modified (compiler error)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void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doNotModify</a:t>
            </a:r>
            <a:r>
              <a:rPr lang="en-US" dirty="0">
                <a:latin typeface="Arial" pitchFamily="34" charset="0"/>
                <a:cs typeface="Arial" pitchFamily="34" charset="0"/>
              </a:rPr>
              <a:t>(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[] );</a:t>
            </a:r>
          </a:p>
        </p:txBody>
      </p:sp>
    </p:spTree>
    <p:extLst>
      <p:ext uri="{BB962C8B-B14F-4D97-AF65-F5344CB8AC3E}">
        <p14:creationId xmlns:p14="http://schemas.microsoft.com/office/powerpoint/2010/main" val="5152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tabLst>
                <a:tab pos="450850" algn="l"/>
              </a:tabLst>
            </a:pPr>
            <a:r>
              <a:rPr lang="en-US" sz="11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20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// Passing arrays to function and modify the elements.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 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modifyArray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appears strange</a:t>
            </a: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      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size of array a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a[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initialize a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&lt;&lt; “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Effects of passing entire array by reference:\n\n”;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nThe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values of the original array are:\n"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a[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modifyArray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a,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pass array a to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modifyArray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by reference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"The values of the modified array are:\n"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a[ j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endParaRPr lang="en-US" sz="1400" dirty="0">
              <a:solidFill>
                <a:srgbClr val="0000FF"/>
              </a:solidFill>
              <a:cs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modifyArray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b[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sizeOfArray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           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multiply each array element by 2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for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k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k 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sizeOfArray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k++ )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b[ k ] *=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}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end function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modifyArray</a:t>
            </a:r>
            <a:endParaRPr lang="en-US" sz="1400" dirty="0">
              <a:solidFill>
                <a:srgbClr val="008000"/>
              </a:solidFill>
              <a:cs typeface="Courier New" pitchFamily="49" charset="0"/>
            </a:endParaRPr>
          </a:p>
        </p:txBody>
      </p:sp>
      <p:grpSp>
        <p:nvGrpSpPr>
          <p:cNvPr id="238603" name="Group 11"/>
          <p:cNvGrpSpPr>
            <a:grpSpLocks/>
          </p:cNvGrpSpPr>
          <p:nvPr/>
        </p:nvGrpSpPr>
        <p:grpSpPr bwMode="auto">
          <a:xfrm>
            <a:off x="3641482" y="2459039"/>
            <a:ext cx="5350119" cy="923925"/>
            <a:chOff x="1986" y="1485"/>
            <a:chExt cx="3651" cy="582"/>
          </a:xfrm>
        </p:grpSpPr>
        <p:sp>
          <p:nvSpPr>
            <p:cNvPr id="238601" name="Text Box 9"/>
            <p:cNvSpPr txBox="1">
              <a:spLocks noChangeArrowheads="1"/>
            </p:cNvSpPr>
            <p:nvPr/>
          </p:nvSpPr>
          <p:spPr bwMode="auto">
            <a:xfrm>
              <a:off x="3817" y="1485"/>
              <a:ext cx="1820" cy="58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Pass array name (</a:t>
              </a:r>
              <a:r>
                <a:rPr lang="en-US" dirty="0">
                  <a:latin typeface="Courier New" pitchFamily="49" charset="0"/>
                </a:rPr>
                <a:t>a</a:t>
              </a:r>
              <a:r>
                <a:rPr lang="en-US" b="0" dirty="0">
                  <a:latin typeface="Times New Roman" pitchFamily="18" charset="0"/>
                </a:rPr>
                <a:t>) and size to function. Arrays are passed-by-reference.</a:t>
              </a:r>
            </a:p>
          </p:txBody>
        </p:sp>
        <p:sp>
          <p:nvSpPr>
            <p:cNvPr id="238602" name="Line 10"/>
            <p:cNvSpPr>
              <a:spLocks noChangeShapeType="1"/>
            </p:cNvSpPr>
            <p:nvPr/>
          </p:nvSpPr>
          <p:spPr bwMode="auto">
            <a:xfrm flipH="1">
              <a:off x="1986" y="1621"/>
              <a:ext cx="1831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8607" name="Group 15"/>
          <p:cNvGrpSpPr>
            <a:grpSpLocks/>
          </p:cNvGrpSpPr>
          <p:nvPr/>
        </p:nvGrpSpPr>
        <p:grpSpPr bwMode="auto">
          <a:xfrm>
            <a:off x="3043605" y="3875089"/>
            <a:ext cx="5583115" cy="1200150"/>
            <a:chOff x="1714" y="2622"/>
            <a:chExt cx="3810" cy="756"/>
          </a:xfrm>
        </p:grpSpPr>
        <p:sp>
          <p:nvSpPr>
            <p:cNvPr id="238605" name="Text Box 13"/>
            <p:cNvSpPr txBox="1">
              <a:spLocks noChangeArrowheads="1"/>
            </p:cNvSpPr>
            <p:nvPr/>
          </p:nvSpPr>
          <p:spPr bwMode="auto">
            <a:xfrm>
              <a:off x="3704" y="2622"/>
              <a:ext cx="182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Although named </a:t>
              </a:r>
              <a:r>
                <a:rPr lang="en-US" dirty="0">
                  <a:latin typeface="Courier New" pitchFamily="49" charset="0"/>
                </a:rPr>
                <a:t>b</a:t>
              </a:r>
              <a:r>
                <a:rPr lang="en-US" b="0" dirty="0">
                  <a:latin typeface="Times New Roman" pitchFamily="18" charset="0"/>
                </a:rPr>
                <a:t>, the array points to the original array </a:t>
              </a:r>
              <a:r>
                <a:rPr lang="en-US" dirty="0">
                  <a:latin typeface="Courier New" pitchFamily="49" charset="0"/>
                </a:rPr>
                <a:t>a</a:t>
              </a:r>
              <a:r>
                <a:rPr lang="en-US" b="0" dirty="0">
                  <a:latin typeface="Times New Roman" pitchFamily="18" charset="0"/>
                </a:rPr>
                <a:t>. It can modify </a:t>
              </a:r>
              <a:r>
                <a:rPr lang="en-US" dirty="0">
                  <a:latin typeface="Courier New" pitchFamily="49" charset="0"/>
                </a:rPr>
                <a:t>a</a:t>
              </a:r>
              <a:r>
                <a:rPr lang="en-US" b="0" dirty="0">
                  <a:latin typeface="Times New Roman" pitchFamily="18" charset="0"/>
                </a:rPr>
                <a:t>’s data.</a:t>
              </a:r>
            </a:p>
          </p:txBody>
        </p:sp>
        <p:sp>
          <p:nvSpPr>
            <p:cNvPr id="238606" name="Line 14"/>
            <p:cNvSpPr>
              <a:spLocks noChangeShapeType="1"/>
            </p:cNvSpPr>
            <p:nvPr/>
          </p:nvSpPr>
          <p:spPr bwMode="auto">
            <a:xfrm flipH="1">
              <a:off x="1714" y="3000"/>
              <a:ext cx="199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889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3124200"/>
          </a:xfrm>
          <a:solidFill>
            <a:schemeClr val="hlink"/>
          </a:solidFill>
        </p:spPr>
        <p:txBody>
          <a:bodyPr>
            <a:normAutofit lnSpcReduction="10000"/>
          </a:bodyPr>
          <a:lstStyle/>
          <a:p>
            <a:r>
              <a:rPr lang="en-US" sz="2000">
                <a:solidFill>
                  <a:srgbClr val="000000"/>
                </a:solidFill>
                <a:cs typeface="Courier New" pitchFamily="49" charset="0"/>
              </a:rPr>
              <a:t>Effects of passing entire array by reference:</a:t>
            </a:r>
          </a:p>
          <a:p>
            <a:endParaRPr lang="en-US" sz="2000">
              <a:solidFill>
                <a:srgbClr val="000000"/>
              </a:solidFill>
              <a:cs typeface="Courier New" pitchFamily="49" charset="0"/>
            </a:endParaRPr>
          </a:p>
          <a:p>
            <a:r>
              <a:rPr lang="en-US" sz="2000">
                <a:solidFill>
                  <a:srgbClr val="000000"/>
                </a:solidFill>
                <a:cs typeface="Courier New" pitchFamily="49" charset="0"/>
              </a:rPr>
              <a:t>The values of the original array are: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2000">
                <a:solidFill>
                  <a:srgbClr val="000000"/>
                </a:solidFill>
                <a:cs typeface="Courier New" pitchFamily="49" charset="0"/>
              </a:rPr>
              <a:t>  0  1  2  3  4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2000">
                <a:solidFill>
                  <a:srgbClr val="000000"/>
                </a:solidFill>
                <a:cs typeface="Courier New" pitchFamily="49" charset="0"/>
              </a:rPr>
              <a:t>The values of the modified array are: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2000">
                <a:solidFill>
                  <a:srgbClr val="000000"/>
                </a:solidFill>
                <a:cs typeface="Courier New" pitchFamily="49" charset="0"/>
              </a:rPr>
              <a:t>  0  2  4  6  8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962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826012" cy="68580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0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1800">
                <a:solidFill>
                  <a:srgbClr val="008000"/>
                </a:solidFill>
                <a:cs typeface="Courier New" pitchFamily="49" charset="0"/>
              </a:rPr>
              <a:t>// using function to input and to print arrays.</a:t>
            </a:r>
            <a:endParaRPr lang="en-US" sz="18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0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&lt;iostream.h&gt;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  #include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&lt;iomanip.h&gt;</a:t>
            </a: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inputArray(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[ ],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300">
              <a:solidFill>
                <a:srgbClr val="5F5F5F"/>
              </a:solidFill>
              <a:latin typeface="AvantGarde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printArray(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const 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[ ],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const 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size of array a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a[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];      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declare array a un-initialized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	inputArray( a,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);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pass array a to inputArray by reference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printArray( a,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arraySize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);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pass array a to printArray by reference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}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endParaRPr lang="en-US" sz="1300">
              <a:solidFill>
                <a:srgbClr val="0000FF"/>
              </a:solidFill>
              <a:cs typeface="Courier New" pitchFamily="49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inputArray(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b[ ],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n )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{                                           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   </a:t>
            </a:r>
            <a:r>
              <a:rPr lang="en-US" sz="1300">
                <a:cs typeface="Courier New" pitchFamily="49" charset="0"/>
              </a:rPr>
              <a:t>cout &lt;&lt;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“Please enter “</a:t>
            </a:r>
            <a:r>
              <a:rPr lang="en-US" sz="1300">
                <a:cs typeface="Courier New" pitchFamily="49" charset="0"/>
              </a:rPr>
              <a:t> &lt;&lt; n &lt;&lt;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“ integer elements\n”</a:t>
            </a:r>
            <a:r>
              <a:rPr lang="en-US" sz="1300">
                <a:cs typeface="Courier New" pitchFamily="49" charset="0"/>
              </a:rPr>
              <a:t>;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 for 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k =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; k &lt; n; k++ )  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    cin &gt;&gt; b[ k ];                          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	cout &lt;&lt; endl;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}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 // end function inputArray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  void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printArray(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const 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b[ ],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n )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cs typeface="Courier New" pitchFamily="49" charset="0"/>
              </a:rPr>
              <a:t>	cout &lt;&lt;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“Array elements printed using function:\n”</a:t>
            </a:r>
            <a:r>
              <a:rPr lang="en-US" sz="1300">
                <a:cs typeface="Courier New" pitchFamily="49" charset="0"/>
              </a:rPr>
              <a:t>;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3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k =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; k &lt; </a:t>
            </a:r>
            <a:r>
              <a:rPr lang="en-US" sz="1300">
                <a:cs typeface="Courier New" pitchFamily="49" charset="0"/>
              </a:rPr>
              <a:t>n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; k++ )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    cout &lt;&lt; setw( </a:t>
            </a:r>
            <a:r>
              <a:rPr lang="en-US" sz="13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) &lt;&lt; a[ k ];</a:t>
            </a:r>
            <a:endParaRPr lang="en-US" sz="13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	cout &lt;&lt; endl;</a:t>
            </a:r>
          </a:p>
          <a:p>
            <a:pPr>
              <a:lnSpc>
                <a:spcPct val="90000"/>
              </a:lnSpc>
              <a:tabLst>
                <a:tab pos="450850" algn="l"/>
              </a:tabLst>
            </a:pPr>
            <a:r>
              <a:rPr lang="en-US" sz="1300">
                <a:solidFill>
                  <a:srgbClr val="000000"/>
                </a:solidFill>
                <a:cs typeface="Courier New" pitchFamily="49" charset="0"/>
              </a:rPr>
              <a:t>  }</a:t>
            </a:r>
            <a:r>
              <a:rPr lang="en-US" sz="1300">
                <a:solidFill>
                  <a:srgbClr val="008000"/>
                </a:solidFill>
                <a:cs typeface="Courier New" pitchFamily="49" charset="0"/>
              </a:rPr>
              <a:t> // end function printArray</a:t>
            </a:r>
          </a:p>
        </p:txBody>
      </p:sp>
      <p:sp>
        <p:nvSpPr>
          <p:cNvPr id="317449" name="Rectangle 9"/>
          <p:cNvSpPr>
            <a:spLocks noChangeArrowheads="1"/>
          </p:cNvSpPr>
          <p:nvPr/>
        </p:nvSpPr>
        <p:spPr bwMode="auto">
          <a:xfrm>
            <a:off x="5169877" y="4868863"/>
            <a:ext cx="4040066" cy="191611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Courier New" pitchFamily="49" charset="0"/>
                <a:cs typeface="Courier New" pitchFamily="49" charset="0"/>
              </a:rPr>
              <a:t> Please enter 5 integer elements</a:t>
            </a:r>
            <a:endParaRPr lang="en-US" sz="140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5  10  3  7  14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Array elements printed using function: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5  10  3  7  14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8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Mean, Median and Mode of Arrays Using Functions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</a:t>
            </a:r>
          </a:p>
          <a:p>
            <a:pPr lvl="1"/>
            <a:r>
              <a:rPr lang="en-US"/>
              <a:t>Average (sum/number of elements)</a:t>
            </a:r>
          </a:p>
          <a:p>
            <a:r>
              <a:rPr lang="en-US"/>
              <a:t>Median</a:t>
            </a:r>
          </a:p>
          <a:p>
            <a:pPr lvl="1"/>
            <a:r>
              <a:rPr lang="en-US"/>
              <a:t>Number in middle of sorted list</a:t>
            </a:r>
          </a:p>
          <a:p>
            <a:pPr lvl="1"/>
            <a:r>
              <a:rPr lang="en-US"/>
              <a:t>1, 2, 3, 4, 5  (3 is median)</a:t>
            </a:r>
          </a:p>
          <a:p>
            <a:pPr lvl="1"/>
            <a:r>
              <a:rPr lang="en-US"/>
              <a:t>If even number of elements, take average of middle two</a:t>
            </a:r>
          </a:p>
          <a:p>
            <a:r>
              <a:rPr lang="en-US"/>
              <a:t>Mode</a:t>
            </a:r>
          </a:p>
          <a:p>
            <a:pPr lvl="1"/>
            <a:r>
              <a:rPr lang="en-US"/>
              <a:t>Number that occurs most often</a:t>
            </a:r>
          </a:p>
          <a:p>
            <a:pPr lvl="1"/>
            <a:r>
              <a:rPr lang="en-US"/>
              <a:t>1, 1, 1, 2, 3, 3, 4, 5 (1 is mode)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85825"/>
            <a:ext cx="8154866" cy="5638800"/>
          </a:xfrm>
        </p:spPr>
        <p:txBody>
          <a:bodyPr/>
          <a:lstStyle/>
          <a:p>
            <a:pPr>
              <a:tabLst>
                <a:tab pos="450850" algn="l"/>
              </a:tabLst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This function computes and returns the average of array elements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endParaRPr lang="en-US" sz="1400" dirty="0">
              <a:solidFill>
                <a:srgbClr val="5F5F5F"/>
              </a:solidFill>
              <a:latin typeface="AvantGarde" pitchFamily="34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mean(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x[],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sum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sum the array values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sum += x[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 return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)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sum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/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arraySize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function mean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endParaRPr lang="en-US" sz="1400" dirty="0"/>
          </a:p>
        </p:txBody>
      </p:sp>
      <p:grpSp>
        <p:nvGrpSpPr>
          <p:cNvPr id="262150" name="Group 6"/>
          <p:cNvGrpSpPr>
            <a:grpSpLocks/>
          </p:cNvGrpSpPr>
          <p:nvPr/>
        </p:nvGrpSpPr>
        <p:grpSpPr bwMode="auto">
          <a:xfrm>
            <a:off x="2286000" y="2971800"/>
            <a:ext cx="4876800" cy="1200150"/>
            <a:chOff x="1776" y="2352"/>
            <a:chExt cx="3072" cy="756"/>
          </a:xfrm>
        </p:grpSpPr>
        <p:sp>
          <p:nvSpPr>
            <p:cNvPr id="262148" name="Text Box 4"/>
            <p:cNvSpPr txBox="1">
              <a:spLocks noChangeArrowheads="1"/>
            </p:cNvSpPr>
            <p:nvPr/>
          </p:nvSpPr>
          <p:spPr bwMode="auto">
            <a:xfrm>
              <a:off x="3168" y="2352"/>
              <a:ext cx="168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We cast to a double to get decimal points for the average (instead of an integer).</a:t>
              </a:r>
            </a:p>
          </p:txBody>
        </p:sp>
        <p:sp>
          <p:nvSpPr>
            <p:cNvPr id="262149" name="Line 5"/>
            <p:cNvSpPr>
              <a:spLocks noChangeShapeType="1"/>
            </p:cNvSpPr>
            <p:nvPr/>
          </p:nvSpPr>
          <p:spPr bwMode="auto">
            <a:xfrm flipH="1">
              <a:off x="1776" y="2448"/>
              <a:ext cx="1392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685800" y="76200"/>
            <a:ext cx="77724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Computing Mean (Average)</a:t>
            </a:r>
          </a:p>
        </p:txBody>
      </p:sp>
    </p:spTree>
    <p:extLst>
      <p:ext uri="{BB962C8B-B14F-4D97-AF65-F5344CB8AC3E}">
        <p14:creationId xmlns:p14="http://schemas.microsoft.com/office/powerpoint/2010/main" val="33069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52513"/>
            <a:ext cx="8028843" cy="5761037"/>
          </a:xfrm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This function determines the median element’s value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median(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x[],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size )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	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sort array and determine median element's value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bubbleSort( x, size ); 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sort array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	// If the size is odd the median is x [size /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 ]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	// If the size is even the median is the average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	// of the two middle elements x[(size -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)/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] and x[size/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]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	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(size %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!=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) </a:t>
            </a:r>
            <a:r>
              <a:rPr lang="en-US" sz="1600">
                <a:solidFill>
                  <a:schemeClr val="bg2"/>
                </a:solidFill>
                <a:cs typeface="Courier New" pitchFamily="49" charset="0"/>
              </a:rPr>
              <a:t>// odd size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	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x [ size /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];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else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		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( x [ (size –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) /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] + x [ size /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] ) / 2.0 ;</a:t>
            </a: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 // end function median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600"/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228600" y="76200"/>
            <a:ext cx="827356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Computing </a:t>
            </a:r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Median; (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Element in the Middle)</a:t>
            </a:r>
          </a:p>
        </p:txBody>
      </p:sp>
      <p:grpSp>
        <p:nvGrpSpPr>
          <p:cNvPr id="263179" name="Group 11"/>
          <p:cNvGrpSpPr>
            <a:grpSpLocks/>
          </p:cNvGrpSpPr>
          <p:nvPr/>
        </p:nvGrpSpPr>
        <p:grpSpPr bwMode="auto">
          <a:xfrm>
            <a:off x="2045677" y="2735264"/>
            <a:ext cx="6913685" cy="923925"/>
            <a:chOff x="1396" y="1723"/>
            <a:chExt cx="4718" cy="582"/>
          </a:xfrm>
        </p:grpSpPr>
        <p:sp>
          <p:nvSpPr>
            <p:cNvPr id="263172" name="Text Box 4"/>
            <p:cNvSpPr txBox="1">
              <a:spLocks noChangeArrowheads="1"/>
            </p:cNvSpPr>
            <p:nvPr/>
          </p:nvSpPr>
          <p:spPr bwMode="auto">
            <a:xfrm>
              <a:off x="4294" y="1723"/>
              <a:ext cx="1820" cy="58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Sort array by passing it to a function. This keeps the program modular.</a:t>
              </a:r>
            </a:p>
          </p:txBody>
        </p:sp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 flipH="1">
              <a:off x="1396" y="1979"/>
              <a:ext cx="2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3178" name="Line 10"/>
            <p:cNvSpPr>
              <a:spLocks noChangeShapeType="1"/>
            </p:cNvSpPr>
            <p:nvPr/>
          </p:nvSpPr>
          <p:spPr bwMode="auto">
            <a:xfrm flipV="1">
              <a:off x="1396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014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2850"/>
            <a:ext cx="8160727" cy="5645150"/>
          </a:xfrm>
        </p:spPr>
        <p:txBody>
          <a:bodyPr>
            <a:normAutofit lnSpcReduction="10000"/>
          </a:bodyPr>
          <a:lstStyle/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This function returns the most frequent element in an array</a:t>
            </a: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The elements’ values range between 1 and 9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mode(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x[],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size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largestFreq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represents largest frequency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modeValue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represents most frequent element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declare and initialize frequencies to 0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summarize frequencies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size; j++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++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x[ j ]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&lt;=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9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 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	   // keep track of mode value and largest frequency value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&gt;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largestFreq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{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largestFreq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freq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modeValue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   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if                  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for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	// return the mode value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modeValue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450850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// end function mode</a:t>
            </a:r>
            <a:endParaRPr lang="en-US" sz="1400" dirty="0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85800" y="76201"/>
            <a:ext cx="77724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600">
                <a:latin typeface="AvantGarde" pitchFamily="34" charset="0"/>
              </a:rPr>
              <a:t>Finding the Mode</a:t>
            </a:r>
            <a:br>
              <a:rPr lang="en-US" sz="3600">
                <a:latin typeface="AvantGarde" pitchFamily="34" charset="0"/>
              </a:rPr>
            </a:br>
            <a:r>
              <a:rPr lang="en-US" sz="3600">
                <a:latin typeface="AvantGarde" pitchFamily="34" charset="0"/>
              </a:rPr>
              <a:t>(The most frequent element)</a:t>
            </a:r>
          </a:p>
        </p:txBody>
      </p:sp>
      <p:grpSp>
        <p:nvGrpSpPr>
          <p:cNvPr id="264201" name="Group 9"/>
          <p:cNvGrpSpPr>
            <a:grpSpLocks/>
          </p:cNvGrpSpPr>
          <p:nvPr/>
        </p:nvGrpSpPr>
        <p:grpSpPr bwMode="auto">
          <a:xfrm>
            <a:off x="3840774" y="4462464"/>
            <a:ext cx="3921369" cy="923925"/>
            <a:chOff x="2621" y="2811"/>
            <a:chExt cx="2676" cy="582"/>
          </a:xfrm>
        </p:grpSpPr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477" y="2811"/>
              <a:ext cx="1820" cy="58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The mode is the value that occurs most often (has the highest value in </a:t>
              </a:r>
              <a:r>
                <a:rPr lang="en-US">
                  <a:latin typeface="Courier New" pitchFamily="49" charset="0"/>
                </a:rPr>
                <a:t>freq</a:t>
              </a:r>
              <a:r>
                <a:rPr lang="en-US" b="0">
                  <a:latin typeface="Times New Roman" pitchFamily="18" charset="0"/>
                </a:rPr>
                <a:t>).</a:t>
              </a:r>
            </a:p>
          </p:txBody>
        </p:sp>
        <p:sp>
          <p:nvSpPr>
            <p:cNvPr id="264200" name="Line 8"/>
            <p:cNvSpPr>
              <a:spLocks noChangeShapeType="1"/>
            </p:cNvSpPr>
            <p:nvPr/>
          </p:nvSpPr>
          <p:spPr bwMode="auto">
            <a:xfrm flipH="1">
              <a:off x="2621" y="2907"/>
              <a:ext cx="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76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 to remember</a:t>
            </a:r>
            <a:endParaRPr lang="en-US" sz="4000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array of  N-Elements</a:t>
            </a:r>
            <a:endParaRPr lang="en-US" dirty="0">
              <a:solidFill>
                <a:srgbClr val="0000FF"/>
              </a:solidFill>
            </a:endParaRPr>
          </a:p>
          <a:p>
            <a:pPr lvl="3">
              <a:buFontTx/>
              <a:buNone/>
            </a:pPr>
            <a:r>
              <a:rPr lang="en-US" sz="1800" b="1" dirty="0">
                <a:latin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</a:rPr>
              <a:t>[ </a:t>
            </a:r>
            <a:r>
              <a:rPr lang="en-US" sz="1800" b="1" dirty="0">
                <a:latin typeface="Courier New" pitchFamily="49" charset="0"/>
              </a:rPr>
              <a:t>0 ]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</a:rPr>
              <a:t>[ </a:t>
            </a:r>
            <a:r>
              <a:rPr lang="en-US" sz="1800" b="1" dirty="0">
                <a:latin typeface="Courier New" pitchFamily="49" charset="0"/>
              </a:rPr>
              <a:t>1 ] </a:t>
            </a:r>
            <a:r>
              <a:rPr lang="en-US" sz="1800" dirty="0"/>
              <a:t>… </a:t>
            </a:r>
            <a:r>
              <a:rPr lang="en-US" sz="1800" b="1" dirty="0">
                <a:latin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</a:rPr>
              <a:t>[ </a:t>
            </a:r>
            <a:r>
              <a:rPr lang="en-US" sz="1800" b="1" dirty="0">
                <a:latin typeface="Courier New" pitchFamily="49" charset="0"/>
              </a:rPr>
              <a:t>n - 1 </a:t>
            </a:r>
            <a:r>
              <a:rPr lang="en-US" sz="1800" b="1" dirty="0" smtClean="0">
                <a:latin typeface="Courier New" pitchFamily="49" charset="0"/>
              </a:rPr>
              <a:t>]</a:t>
            </a:r>
          </a:p>
          <a:p>
            <a:pPr indent="-457200"/>
            <a:r>
              <a:rPr lang="en-US" dirty="0" smtClean="0"/>
              <a:t>Last (nth element at position n-1)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Use array </a:t>
            </a:r>
            <a:r>
              <a:rPr lang="en-US" dirty="0">
                <a:solidFill>
                  <a:srgbClr val="0000FF"/>
                </a:solidFill>
              </a:rPr>
              <a:t>elements like other variables</a:t>
            </a:r>
          </a:p>
          <a:p>
            <a:pPr indent="-457200"/>
            <a:r>
              <a:rPr lang="en-US" sz="2600" dirty="0" smtClean="0"/>
              <a:t>Example of using </a:t>
            </a:r>
            <a:r>
              <a:rPr lang="en-US" sz="2600" dirty="0"/>
              <a:t>an integer array </a:t>
            </a:r>
            <a:r>
              <a:rPr lang="en-US" sz="2600" b="1" dirty="0">
                <a:latin typeface="Courier New" pitchFamily="49" charset="0"/>
              </a:rPr>
              <a:t>a</a:t>
            </a:r>
          </a:p>
          <a:p>
            <a:pPr lvl="3">
              <a:buFontTx/>
              <a:buNone/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 </a:t>
            </a:r>
            <a:r>
              <a:rPr lang="en-US" b="1" dirty="0">
                <a:latin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] =  </a:t>
            </a:r>
            <a:r>
              <a:rPr lang="en-US" b="1" dirty="0" smtClean="0">
                <a:latin typeface="Courier New" pitchFamily="49" charset="0"/>
              </a:rPr>
              <a:t>5;</a:t>
            </a:r>
            <a:endParaRPr lang="en-US" b="1" dirty="0">
              <a:latin typeface="Courier New" pitchFamily="49" charset="0"/>
            </a:endParaRPr>
          </a:p>
          <a:p>
            <a:pPr lvl="3">
              <a:buFontTx/>
              <a:buNone/>
            </a:pPr>
            <a:r>
              <a:rPr lang="en-US" b="1" dirty="0" err="1">
                <a:latin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</a:rPr>
              <a:t> &lt;&lt; </a:t>
            </a:r>
            <a:r>
              <a:rPr lang="en-US" b="1" dirty="0" smtClean="0">
                <a:latin typeface="Courier New" pitchFamily="49" charset="0"/>
              </a:rPr>
              <a:t>a[ </a:t>
            </a:r>
            <a:r>
              <a:rPr lang="en-US" b="1" dirty="0">
                <a:latin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];</a:t>
            </a:r>
          </a:p>
          <a:p>
            <a:r>
              <a:rPr lang="en-US" dirty="0" smtClean="0"/>
              <a:t>May use expressions to replace subscript</a:t>
            </a:r>
            <a:endParaRPr lang="en-US" dirty="0"/>
          </a:p>
          <a:p>
            <a:pPr lvl="3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2 + 3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dirty="0"/>
              <a:t> </a:t>
            </a:r>
            <a:r>
              <a:rPr lang="en-US" dirty="0" smtClean="0"/>
              <a:t>is equal to  </a:t>
            </a:r>
            <a:r>
              <a:rPr lang="en-US" b="1" dirty="0" smtClean="0">
                <a:latin typeface="Courier New" pitchFamily="49" charset="0"/>
              </a:rPr>
              <a:t>a[5]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25538"/>
            <a:ext cx="8094785" cy="5732462"/>
          </a:xfrm>
        </p:spPr>
        <p:txBody>
          <a:bodyPr>
            <a:normAutofit lnSpcReduction="10000"/>
          </a:bodyPr>
          <a:lstStyle/>
          <a:p>
            <a:r>
              <a:rPr lang="en-US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800">
                <a:solidFill>
                  <a:srgbClr val="008000"/>
                </a:solidFill>
                <a:cs typeface="Courier New" pitchFamily="49" charset="0"/>
              </a:rPr>
              <a:t>// This function sorts an array with bubble sort algorithm</a:t>
            </a:r>
            <a:endParaRPr lang="en-US" sz="18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>
              <a:solidFill>
                <a:srgbClr val="5F5F5F"/>
              </a:solidFill>
              <a:latin typeface="AvantGarde" pitchFamily="34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bubbleSort(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a[],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size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temp;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temporary variable used to swap elements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// loop to control number of passes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pass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pass &lt; size; pass++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   // loop to control number of comparisons per pass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 &lt; size –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      // swap elements if out of order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a[ j ] &gt; a[ j +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 ) 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temp = a[ j ];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a[ j ] = a[ j +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a[ j +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 = temp;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if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function bubbleSort</a:t>
            </a:r>
            <a:endParaRPr lang="en-US" sz="1400"/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76201"/>
            <a:ext cx="77724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600">
                <a:latin typeface="AvantGarde" pitchFamily="34" charset="0"/>
              </a:rPr>
              <a:t>Bubble Sort Function</a:t>
            </a:r>
          </a:p>
        </p:txBody>
      </p:sp>
      <p:grpSp>
        <p:nvGrpSpPr>
          <p:cNvPr id="266251" name="Group 11"/>
          <p:cNvGrpSpPr>
            <a:grpSpLocks/>
          </p:cNvGrpSpPr>
          <p:nvPr/>
        </p:nvGrpSpPr>
        <p:grpSpPr bwMode="auto">
          <a:xfrm>
            <a:off x="2841381" y="4005263"/>
            <a:ext cx="5816111" cy="3170237"/>
            <a:chOff x="1939" y="2523"/>
            <a:chExt cx="3969" cy="1997"/>
          </a:xfrm>
        </p:grpSpPr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3574" y="2523"/>
              <a:ext cx="2334" cy="199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>
                  <a:latin typeface="Times New Roman" pitchFamily="18" charset="0"/>
                </a:rPr>
                <a:t>To reduce the number of comparisons, the for-loop </a:t>
              </a:r>
              <a:r>
                <a:rPr lang="en-US" i="1">
                  <a:latin typeface="Times New Roman" pitchFamily="18" charset="0"/>
                </a:rPr>
                <a:t>continuation-condition</a:t>
              </a:r>
              <a:r>
                <a:rPr lang="en-US">
                  <a:latin typeface="Times New Roman" pitchFamily="18" charset="0"/>
                </a:rPr>
                <a:t> can be written as: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j &lt; size – pass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e.g., if size=5: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Pass 1 </a:t>
              </a: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 4 </a:t>
              </a:r>
              <a:r>
                <a:rPr lang="en-US" sz="2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comparisons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2  3</a:t>
              </a:r>
              <a:r>
                <a:rPr lang="en-US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</a:t>
              </a: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comparisons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3  2</a:t>
              </a:r>
              <a:r>
                <a:rPr lang="en-US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</a:t>
              </a:r>
              <a:r>
                <a:rPr lang="en-US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comparisons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4  1 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comparison</a:t>
              </a:r>
            </a:p>
          </p:txBody>
        </p:sp>
        <p:sp>
          <p:nvSpPr>
            <p:cNvPr id="266248" name="Line 8"/>
            <p:cNvSpPr>
              <a:spLocks noChangeShapeType="1"/>
            </p:cNvSpPr>
            <p:nvPr/>
          </p:nvSpPr>
          <p:spPr bwMode="auto">
            <a:xfrm flipH="1" flipV="1">
              <a:off x="2122" y="2795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250" name="AutoShape 10"/>
            <p:cNvSpPr>
              <a:spLocks/>
            </p:cNvSpPr>
            <p:nvPr/>
          </p:nvSpPr>
          <p:spPr bwMode="auto">
            <a:xfrm rot="16200000">
              <a:off x="1951" y="2531"/>
              <a:ext cx="251" cy="276"/>
            </a:xfrm>
            <a:prstGeom prst="leftBrace">
              <a:avLst>
                <a:gd name="adj1" fmla="val 16361"/>
                <a:gd name="adj2" fmla="val 55014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75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Searching Arrays: Linear Search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3352800"/>
          </a:xfrm>
        </p:spPr>
        <p:txBody>
          <a:bodyPr/>
          <a:lstStyle/>
          <a:p>
            <a:r>
              <a:rPr lang="en-US" dirty="0"/>
              <a:t>Search array for a key value</a:t>
            </a:r>
          </a:p>
          <a:p>
            <a:r>
              <a:rPr lang="en-US" dirty="0"/>
              <a:t>Linear search</a:t>
            </a:r>
          </a:p>
          <a:p>
            <a:pPr lvl="1"/>
            <a:r>
              <a:rPr lang="en-US" dirty="0"/>
              <a:t>Compare each element of array with key value</a:t>
            </a:r>
          </a:p>
          <a:p>
            <a:pPr lvl="2"/>
            <a:r>
              <a:rPr lang="en-US" dirty="0"/>
              <a:t>Start at one end, go to other</a:t>
            </a:r>
          </a:p>
          <a:p>
            <a:pPr lvl="1"/>
            <a:r>
              <a:rPr lang="en-US" dirty="0"/>
              <a:t>Useful for small and unsorted arrays</a:t>
            </a:r>
          </a:p>
          <a:p>
            <a:pPr lvl="2"/>
            <a:r>
              <a:rPr lang="en-US" dirty="0"/>
              <a:t>Inefficient, if search key not present, examines every element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5638800"/>
          </a:xfrm>
        </p:spPr>
        <p:txBody>
          <a:bodyPr/>
          <a:lstStyle/>
          <a:p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The function compares key to every element of array until location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is found or until end of array is reached; return subscript of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element key or -1 if key not found                       </a:t>
            </a:r>
          </a:p>
          <a:p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Courier New" pitchFamily="49" charset="0"/>
              </a:rPr>
              <a:t>linearSearch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800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array[],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key,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cs typeface="Courier New" pitchFamily="49" charset="0"/>
              </a:rPr>
              <a:t>sizeOfArray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{                                         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8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8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800" dirty="0" err="1">
                <a:solidFill>
                  <a:srgbClr val="000000"/>
                </a:solidFill>
                <a:cs typeface="Courier New" pitchFamily="49" charset="0"/>
              </a:rPr>
              <a:t>sizeOfArray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; j++ )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( array[ j ] == key ) 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// if found,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8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j;             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// return location of key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99FF"/>
                </a:solidFill>
                <a:cs typeface="Courier New" pitchFamily="49" charset="0"/>
              </a:rPr>
              <a:t> -1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// key not found           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  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8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// end function </a:t>
            </a:r>
            <a:r>
              <a:rPr lang="en-US" sz="1800" dirty="0" err="1">
                <a:solidFill>
                  <a:srgbClr val="008000"/>
                </a:solidFill>
                <a:cs typeface="Courier New" pitchFamily="49" charset="0"/>
              </a:rPr>
              <a:t>linearSearch</a:t>
            </a:r>
            <a:endParaRPr lang="en-US" sz="1800" dirty="0">
              <a:solidFill>
                <a:srgbClr val="008000"/>
              </a:solidFill>
              <a:cs typeface="Courier New" pitchFamily="49" charset="0"/>
            </a:endParaRPr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152400" y="762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Linear Search Function</a:t>
            </a:r>
          </a:p>
        </p:txBody>
      </p:sp>
    </p:spTree>
    <p:extLst>
      <p:ext uri="{BB962C8B-B14F-4D97-AF65-F5344CB8AC3E}">
        <p14:creationId xmlns:p14="http://schemas.microsoft.com/office/powerpoint/2010/main" val="21047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Multiple-Subscripted Arrays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799"/>
            <a:ext cx="8229600" cy="5187807"/>
          </a:xfrm>
        </p:spPr>
        <p:txBody>
          <a:bodyPr/>
          <a:lstStyle/>
          <a:p>
            <a:r>
              <a:rPr lang="en-US" dirty="0"/>
              <a:t>Multiple subscripts </a:t>
            </a:r>
          </a:p>
          <a:p>
            <a:pPr lvl="1"/>
            <a:r>
              <a:rPr lang="en-US" b="1" dirty="0">
                <a:latin typeface="Courier New" pitchFamily="49" charset="0"/>
              </a:rPr>
              <a:t>a[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][ j ]</a:t>
            </a:r>
          </a:p>
          <a:p>
            <a:pPr lvl="1"/>
            <a:r>
              <a:rPr lang="en-US" dirty="0"/>
              <a:t>Tables with rows and columns</a:t>
            </a:r>
          </a:p>
          <a:p>
            <a:pPr lvl="1"/>
            <a:r>
              <a:rPr lang="en-US" dirty="0"/>
              <a:t>Specify row, then column</a:t>
            </a:r>
          </a:p>
          <a:p>
            <a:pPr lvl="1"/>
            <a:r>
              <a:rPr lang="en-US" dirty="0"/>
              <a:t>“Array of arrays”</a:t>
            </a:r>
          </a:p>
          <a:p>
            <a:pPr lvl="2"/>
            <a:r>
              <a:rPr lang="en-US" b="1" dirty="0">
                <a:latin typeface="Courier New" pitchFamily="49" charset="0"/>
              </a:rPr>
              <a:t>a[0]</a:t>
            </a:r>
            <a:r>
              <a:rPr lang="en-US" dirty="0"/>
              <a:t> is an array of 4 elements</a:t>
            </a:r>
          </a:p>
          <a:p>
            <a:pPr lvl="2"/>
            <a:r>
              <a:rPr lang="en-US" b="1" dirty="0">
                <a:latin typeface="Courier New" pitchFamily="49" charset="0"/>
              </a:rPr>
              <a:t>a[0][0]</a:t>
            </a:r>
            <a:r>
              <a:rPr lang="en-US" dirty="0"/>
              <a:t> is the first element of that array</a:t>
            </a:r>
          </a:p>
          <a:p>
            <a:endParaRPr lang="en-US" dirty="0"/>
          </a:p>
        </p:txBody>
      </p:sp>
      <p:grpSp>
        <p:nvGrpSpPr>
          <p:cNvPr id="290820" name="Group 4"/>
          <p:cNvGrpSpPr>
            <a:grpSpLocks/>
          </p:cNvGrpSpPr>
          <p:nvPr/>
        </p:nvGrpSpPr>
        <p:grpSpPr bwMode="auto">
          <a:xfrm>
            <a:off x="1134313" y="4965196"/>
            <a:ext cx="6125308" cy="1180018"/>
            <a:chOff x="0" y="0"/>
            <a:chExt cx="19996" cy="19999"/>
          </a:xfrm>
        </p:grpSpPr>
        <p:sp>
          <p:nvSpPr>
            <p:cNvPr id="290821" name="Rectangle 5"/>
            <p:cNvSpPr>
              <a:spLocks noChangeArrowheads="1"/>
            </p:cNvSpPr>
            <p:nvPr/>
          </p:nvSpPr>
          <p:spPr bwMode="auto">
            <a:xfrm>
              <a:off x="0" y="51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Row 0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2" name="Rectangle 6"/>
            <p:cNvSpPr>
              <a:spLocks noChangeArrowheads="1"/>
            </p:cNvSpPr>
            <p:nvPr/>
          </p:nvSpPr>
          <p:spPr bwMode="auto">
            <a:xfrm>
              <a:off x="0" y="106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Row 1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3" name="Rectangle 7"/>
            <p:cNvSpPr>
              <a:spLocks noChangeArrowheads="1"/>
            </p:cNvSpPr>
            <p:nvPr/>
          </p:nvSpPr>
          <p:spPr bwMode="auto">
            <a:xfrm>
              <a:off x="0" y="16103"/>
              <a:ext cx="2322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Row 2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4" name="Rectangle 8"/>
            <p:cNvSpPr>
              <a:spLocks noChangeArrowheads="1"/>
            </p:cNvSpPr>
            <p:nvPr/>
          </p:nvSpPr>
          <p:spPr bwMode="auto">
            <a:xfrm>
              <a:off x="3218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Column 0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5" name="Rectangle 9"/>
            <p:cNvSpPr>
              <a:spLocks noChangeArrowheads="1"/>
            </p:cNvSpPr>
            <p:nvPr/>
          </p:nvSpPr>
          <p:spPr bwMode="auto">
            <a:xfrm>
              <a:off x="7496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Column 1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6" name="Rectangle 10"/>
            <p:cNvSpPr>
              <a:spLocks noChangeArrowheads="1"/>
            </p:cNvSpPr>
            <p:nvPr/>
          </p:nvSpPr>
          <p:spPr bwMode="auto">
            <a:xfrm>
              <a:off x="11774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Column 2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290827" name="Rectangle 11"/>
            <p:cNvSpPr>
              <a:spLocks noChangeArrowheads="1"/>
            </p:cNvSpPr>
            <p:nvPr/>
          </p:nvSpPr>
          <p:spPr bwMode="auto">
            <a:xfrm>
              <a:off x="16052" y="0"/>
              <a:ext cx="3605" cy="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b="0">
                  <a:solidFill>
                    <a:srgbClr val="000000"/>
                  </a:solidFill>
                  <a:latin typeface="Courier New" pitchFamily="49" charset="0"/>
                </a:rPr>
                <a:t>Column 3</a:t>
              </a: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grpSp>
          <p:nvGrpSpPr>
            <p:cNvPr id="290828" name="Group 12"/>
            <p:cNvGrpSpPr>
              <a:grpSpLocks/>
            </p:cNvGrpSpPr>
            <p:nvPr/>
          </p:nvGrpSpPr>
          <p:grpSpPr bwMode="auto">
            <a:xfrm>
              <a:off x="2883" y="3499"/>
              <a:ext cx="4278" cy="16500"/>
              <a:chOff x="0" y="0"/>
              <a:chExt cx="20000" cy="20001"/>
            </a:xfrm>
          </p:grpSpPr>
          <p:grpSp>
            <p:nvGrpSpPr>
              <p:cNvPr id="290829" name="Group 1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90830" name="Freeform 1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31" name="Rectangle 1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urier New" pitchFamily="49" charset="0"/>
                    </a:rPr>
                    <a:t>a[ 0 ][ 0 ]</a:t>
                  </a:r>
                  <a:endParaRPr lang="en-US" sz="1200" b="0" dirty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 dirty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32" name="Group 16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90833" name="Freeform 1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34" name="Rectangle 1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a[ 1 ][ 0 ]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35" name="Group 19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90836" name="Freeform 2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a[ 2 ][ 0 ]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290838" name="Group 22"/>
            <p:cNvGrpSpPr>
              <a:grpSpLocks/>
            </p:cNvGrpSpPr>
            <p:nvPr/>
          </p:nvGrpSpPr>
          <p:grpSpPr bwMode="auto">
            <a:xfrm>
              <a:off x="7161" y="3499"/>
              <a:ext cx="4278" cy="16500"/>
              <a:chOff x="0" y="0"/>
              <a:chExt cx="20002" cy="20001"/>
            </a:xfrm>
          </p:grpSpPr>
          <p:grpSp>
            <p:nvGrpSpPr>
              <p:cNvPr id="290839" name="Group 2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90840" name="Freeform 2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41" name="Rectangle 2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a[ 0 ][ 1 ]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42" name="Group 26"/>
              <p:cNvGrpSpPr>
                <a:grpSpLocks/>
              </p:cNvGrpSpPr>
              <p:nvPr/>
            </p:nvGrpSpPr>
            <p:grpSpPr bwMode="auto">
              <a:xfrm>
                <a:off x="0" y="6667"/>
                <a:ext cx="20002" cy="6667"/>
                <a:chOff x="0" y="0"/>
                <a:chExt cx="20002" cy="20000"/>
              </a:xfrm>
            </p:grpSpPr>
            <p:sp>
              <p:nvSpPr>
                <p:cNvPr id="290843" name="Freeform 2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44" name="Rectangle 28"/>
                <p:cNvSpPr>
                  <a:spLocks noChangeArrowheads="1"/>
                </p:cNvSpPr>
                <p:nvPr/>
              </p:nvSpPr>
              <p:spPr bwMode="auto">
                <a:xfrm>
                  <a:off x="1647" y="2422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urier New" pitchFamily="49" charset="0"/>
                    </a:rPr>
                    <a:t>a[ 1 ][ 1 ]</a:t>
                  </a:r>
                  <a:endParaRPr lang="en-US" sz="1200" b="0" dirty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 dirty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45" name="Group 29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90846" name="Freeform 3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47" name="Rectangle 3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a[ 2 ][ 1 ]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290848" name="Group 32"/>
            <p:cNvGrpSpPr>
              <a:grpSpLocks/>
            </p:cNvGrpSpPr>
            <p:nvPr/>
          </p:nvGrpSpPr>
          <p:grpSpPr bwMode="auto">
            <a:xfrm>
              <a:off x="11439" y="3499"/>
              <a:ext cx="4279" cy="16500"/>
              <a:chOff x="0" y="0"/>
              <a:chExt cx="20000" cy="20001"/>
            </a:xfrm>
          </p:grpSpPr>
          <p:grpSp>
            <p:nvGrpSpPr>
              <p:cNvPr id="290849" name="Group 3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90850" name="Freeform 3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51" name="Rectangle 3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a[ 0 ][ 2 ]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52" name="Group 36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90853" name="Freeform 3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54" name="Rectangle 3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a[ 1 ][ 2 ]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55" name="Group 39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90856" name="Freeform 4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57" name="Rectangle 4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0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rgbClr val="000000"/>
                      </a:solidFill>
                      <a:latin typeface="Courier New" pitchFamily="49" charset="0"/>
                    </a:rPr>
                    <a:t>a[ 2 ][ 2 ]</a:t>
                  </a:r>
                  <a:endParaRPr lang="en-US" sz="1200" b="0" dirty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 dirty="0">
                    <a:latin typeface="Courier New" pitchFamily="49" charset="0"/>
                  </a:endParaRPr>
                </a:p>
              </p:txBody>
            </p:sp>
          </p:grpSp>
        </p:grpSp>
        <p:grpSp>
          <p:nvGrpSpPr>
            <p:cNvPr id="290858" name="Group 42"/>
            <p:cNvGrpSpPr>
              <a:grpSpLocks/>
            </p:cNvGrpSpPr>
            <p:nvPr/>
          </p:nvGrpSpPr>
          <p:grpSpPr bwMode="auto">
            <a:xfrm>
              <a:off x="15718" y="3499"/>
              <a:ext cx="4278" cy="16500"/>
              <a:chOff x="0" y="0"/>
              <a:chExt cx="20000" cy="20001"/>
            </a:xfrm>
          </p:grpSpPr>
          <p:grpSp>
            <p:nvGrpSpPr>
              <p:cNvPr id="290859" name="Group 43"/>
              <p:cNvGrpSpPr>
                <a:grpSpLocks/>
              </p:cNvGrpSpPr>
              <p:nvPr/>
            </p:nvGrpSpPr>
            <p:grpSpPr bwMode="auto">
              <a:xfrm>
                <a:off x="0" y="0"/>
                <a:ext cx="20000" cy="6667"/>
                <a:chOff x="0" y="0"/>
                <a:chExt cx="20000" cy="20000"/>
              </a:xfrm>
            </p:grpSpPr>
            <p:sp>
              <p:nvSpPr>
                <p:cNvPr id="290860" name="Freeform 44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61" name="Rectangle 45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a[ 0 ][ 3 ]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62" name="Group 46"/>
              <p:cNvGrpSpPr>
                <a:grpSpLocks/>
              </p:cNvGrpSpPr>
              <p:nvPr/>
            </p:nvGrpSpPr>
            <p:grpSpPr bwMode="auto">
              <a:xfrm>
                <a:off x="0" y="6667"/>
                <a:ext cx="20000" cy="6667"/>
                <a:chOff x="0" y="0"/>
                <a:chExt cx="20000" cy="20000"/>
              </a:xfrm>
            </p:grpSpPr>
            <p:sp>
              <p:nvSpPr>
                <p:cNvPr id="290863" name="Freeform 47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64" name="Rectangle 48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a[ 1 ][ 3 ]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90865" name="Group 49"/>
              <p:cNvGrpSpPr>
                <a:grpSpLocks/>
              </p:cNvGrpSpPr>
              <p:nvPr/>
            </p:nvGrpSpPr>
            <p:grpSpPr bwMode="auto">
              <a:xfrm>
                <a:off x="0" y="13334"/>
                <a:ext cx="20000" cy="6667"/>
                <a:chOff x="0" y="0"/>
                <a:chExt cx="20000" cy="20000"/>
              </a:xfrm>
            </p:grpSpPr>
            <p:sp>
              <p:nvSpPr>
                <p:cNvPr id="290866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20000"/>
                </a:xfrm>
                <a:custGeom>
                  <a:avLst/>
                  <a:gdLst>
                    <a:gd name="T0" fmla="*/ 19979 w 20000"/>
                    <a:gd name="T1" fmla="*/ 0 h 20000"/>
                    <a:gd name="T2" fmla="*/ 19979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79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79" y="0"/>
                      </a:moveTo>
                      <a:lnTo>
                        <a:pt x="19979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7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0867" name="Rectangle 51"/>
                <p:cNvSpPr>
                  <a:spLocks noChangeArrowheads="1"/>
                </p:cNvSpPr>
                <p:nvPr/>
              </p:nvSpPr>
              <p:spPr bwMode="auto">
                <a:xfrm>
                  <a:off x="813" y="2886"/>
                  <a:ext cx="18355" cy="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000000"/>
                      </a:solidFill>
                      <a:latin typeface="Courier New" pitchFamily="49" charset="0"/>
                    </a:rPr>
                    <a:t>a[ 2 ][ 3 ]</a:t>
                  </a:r>
                  <a:endParaRPr lang="en-US" sz="1200" b="0">
                    <a:solidFill>
                      <a:srgbClr val="000000"/>
                    </a:solidFill>
                    <a:latin typeface="Courier New" pitchFamily="49" charset="0"/>
                  </a:endParaRPr>
                </a:p>
                <a:p>
                  <a:pPr algn="l" eaLnBrk="0" hangingPunct="0">
                    <a:spcBef>
                      <a:spcPct val="0"/>
                    </a:spcBef>
                  </a:pPr>
                  <a:endParaRPr lang="en-US" sz="1200" b="0">
                    <a:latin typeface="Courier New" pitchFamily="49" charset="0"/>
                  </a:endParaRPr>
                </a:p>
              </p:txBody>
            </p:sp>
          </p:grpSp>
        </p:grpSp>
      </p:grpSp>
      <p:sp>
        <p:nvSpPr>
          <p:cNvPr id="290868" name="Rectangle 52"/>
          <p:cNvSpPr>
            <a:spLocks noChangeArrowheads="1"/>
          </p:cNvSpPr>
          <p:nvPr/>
        </p:nvSpPr>
        <p:spPr bwMode="auto">
          <a:xfrm>
            <a:off x="2401582" y="6495346"/>
            <a:ext cx="175992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</a:pPr>
            <a:r>
              <a:rPr lang="en-US" sz="1200" b="0" dirty="0">
                <a:solidFill>
                  <a:srgbClr val="000000"/>
                </a:solidFill>
                <a:latin typeface="Courier New" pitchFamily="49" charset="0"/>
              </a:rPr>
              <a:t>Row subscript</a:t>
            </a:r>
          </a:p>
          <a:p>
            <a:pPr algn="l" eaLnBrk="0" hangingPunct="0">
              <a:spcBef>
                <a:spcPct val="0"/>
              </a:spcBef>
            </a:pP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290869" name="Rectangle 53"/>
          <p:cNvSpPr>
            <a:spLocks noChangeArrowheads="1"/>
          </p:cNvSpPr>
          <p:nvPr/>
        </p:nvSpPr>
        <p:spPr bwMode="auto">
          <a:xfrm>
            <a:off x="1903534" y="4639921"/>
            <a:ext cx="1364274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</a:pPr>
            <a:r>
              <a:rPr lang="en-US" sz="1200" b="0" dirty="0">
                <a:solidFill>
                  <a:srgbClr val="000000"/>
                </a:solidFill>
                <a:latin typeface="Courier New" pitchFamily="49" charset="0"/>
              </a:rPr>
              <a:t>Array name</a:t>
            </a:r>
          </a:p>
          <a:p>
            <a:pPr algn="l" eaLnBrk="0" hangingPunct="0">
              <a:spcBef>
                <a:spcPct val="0"/>
              </a:spcBef>
            </a:pP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290870" name="Rectangle 54"/>
          <p:cNvSpPr>
            <a:spLocks noChangeArrowheads="1"/>
          </p:cNvSpPr>
          <p:nvPr/>
        </p:nvSpPr>
        <p:spPr bwMode="auto">
          <a:xfrm>
            <a:off x="7462381" y="5737535"/>
            <a:ext cx="167685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</a:pPr>
            <a:r>
              <a:rPr lang="en-US" sz="1200" b="0" dirty="0">
                <a:solidFill>
                  <a:srgbClr val="000000"/>
                </a:solidFill>
                <a:latin typeface="Courier New" pitchFamily="49" charset="0"/>
              </a:rPr>
              <a:t>Column subscript</a:t>
            </a:r>
          </a:p>
          <a:p>
            <a:pPr algn="l" eaLnBrk="0" hangingPunct="0">
              <a:spcBef>
                <a:spcPct val="0"/>
              </a:spcBef>
            </a:pP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290871" name="Freeform 55"/>
          <p:cNvSpPr>
            <a:spLocks/>
          </p:cNvSpPr>
          <p:nvPr/>
        </p:nvSpPr>
        <p:spPr bwMode="auto">
          <a:xfrm>
            <a:off x="2374289" y="6004951"/>
            <a:ext cx="73636" cy="6858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19984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0" y="19984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872" name="Freeform 56"/>
          <p:cNvSpPr>
            <a:spLocks/>
          </p:cNvSpPr>
          <p:nvPr/>
        </p:nvSpPr>
        <p:spPr bwMode="auto">
          <a:xfrm flipH="1">
            <a:off x="1994523" y="4817721"/>
            <a:ext cx="73269" cy="898525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19977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0" y="19977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Freeform 57"/>
          <p:cNvSpPr>
            <a:spLocks/>
          </p:cNvSpPr>
          <p:nvPr/>
        </p:nvSpPr>
        <p:spPr bwMode="auto">
          <a:xfrm>
            <a:off x="6913684" y="5249756"/>
            <a:ext cx="73269" cy="4572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19962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0" y="19962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58"/>
          <p:cNvSpPr>
            <a:spLocks/>
          </p:cNvSpPr>
          <p:nvPr/>
        </p:nvSpPr>
        <p:spPr bwMode="auto">
          <a:xfrm flipV="1">
            <a:off x="6913684" y="5632344"/>
            <a:ext cx="762000" cy="74613"/>
          </a:xfrm>
          <a:custGeom>
            <a:avLst/>
            <a:gdLst>
              <a:gd name="T0" fmla="*/ 19925 w 20000"/>
              <a:gd name="T1" fmla="*/ 0 h 20000"/>
              <a:gd name="T2" fmla="*/ 0 w 20000"/>
              <a:gd name="T3" fmla="*/ 0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19925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Two-dimensional Array: Referencing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105400"/>
          </a:xfrm>
        </p:spPr>
        <p:txBody>
          <a:bodyPr/>
          <a:lstStyle/>
          <a:p>
            <a:r>
              <a:rPr lang="en-US" dirty="0"/>
              <a:t>Referenced like normal</a:t>
            </a:r>
          </a:p>
          <a:p>
            <a:pPr lvl="3">
              <a:buFontTx/>
              <a:buNone/>
            </a:pPr>
            <a:r>
              <a:rPr lang="en-US" b="1" dirty="0" err="1">
                <a:latin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</a:rPr>
              <a:t> &lt;&lt; b[ 0 ][ 1 ];</a:t>
            </a:r>
          </a:p>
          <a:p>
            <a:pPr lvl="1"/>
            <a:r>
              <a:rPr lang="en-US" dirty="0"/>
              <a:t>Outputs </a:t>
            </a:r>
            <a:r>
              <a:rPr lang="en-US" b="1" dirty="0">
                <a:latin typeface="Courier New" pitchFamily="49" charset="0"/>
              </a:rPr>
              <a:t>0</a:t>
            </a:r>
          </a:p>
          <a:p>
            <a:pPr lvl="1"/>
            <a:r>
              <a:rPr lang="en-US" dirty="0"/>
              <a:t>Cannot reference using commas, Syntax error</a:t>
            </a:r>
          </a:p>
          <a:p>
            <a:pPr lvl="3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&lt;&lt; b[ 0, 1 ];</a:t>
            </a:r>
          </a:p>
          <a:p>
            <a:r>
              <a:rPr lang="en-US" dirty="0" smtClean="0"/>
              <a:t>Function </a:t>
            </a:r>
            <a:r>
              <a:rPr lang="en-US" dirty="0"/>
              <a:t>prototypes</a:t>
            </a:r>
          </a:p>
          <a:p>
            <a:pPr lvl="1"/>
            <a:r>
              <a:rPr lang="en-US" dirty="0"/>
              <a:t>Must specify sizes of subscripts</a:t>
            </a:r>
          </a:p>
          <a:p>
            <a:pPr lvl="2"/>
            <a:r>
              <a:rPr lang="en-US" dirty="0"/>
              <a:t>First subscript not necessary, as with single-scripted arrays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[][ 3 ] );</a:t>
            </a:r>
          </a:p>
        </p:txBody>
      </p:sp>
      <p:grpSp>
        <p:nvGrpSpPr>
          <p:cNvPr id="294916" name="Group 4"/>
          <p:cNvGrpSpPr>
            <a:grpSpLocks/>
          </p:cNvGrpSpPr>
          <p:nvPr/>
        </p:nvGrpSpPr>
        <p:grpSpPr bwMode="auto">
          <a:xfrm>
            <a:off x="5867400" y="1712916"/>
            <a:ext cx="914400" cy="609600"/>
            <a:chOff x="4224" y="2736"/>
            <a:chExt cx="576" cy="384"/>
          </a:xfrm>
        </p:grpSpPr>
        <p:sp>
          <p:nvSpPr>
            <p:cNvPr id="294917" name="Text Box 5"/>
            <p:cNvSpPr txBox="1">
              <a:spLocks noChangeArrowheads="1"/>
            </p:cNvSpPr>
            <p:nvPr/>
          </p:nvSpPr>
          <p:spPr bwMode="auto">
            <a:xfrm>
              <a:off x="4224" y="2736"/>
              <a:ext cx="576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1    0</a:t>
              </a:r>
            </a:p>
            <a:p>
              <a:pPr algn="l" eaLnBrk="0" hangingPunct="0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3    4</a:t>
              </a:r>
            </a:p>
          </p:txBody>
        </p:sp>
        <p:sp>
          <p:nvSpPr>
            <p:cNvPr id="294918" name="Line 6"/>
            <p:cNvSpPr>
              <a:spLocks noChangeShapeType="1"/>
            </p:cNvSpPr>
            <p:nvPr/>
          </p:nvSpPr>
          <p:spPr bwMode="auto">
            <a:xfrm>
              <a:off x="4512" y="27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4224" y="289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21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429500" cy="6858000"/>
          </a:xfrm>
        </p:spPr>
        <p:txBody>
          <a:bodyPr>
            <a:normAutofit lnSpcReduction="10000"/>
          </a:bodyPr>
          <a:lstStyle/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>
                <a:solidFill>
                  <a:srgbClr val="008000"/>
                </a:solidFill>
                <a:cs typeface="Courier New" pitchFamily="49" charset="0"/>
              </a:rPr>
              <a:t>Initializing and printing multidimensional arrays.</a:t>
            </a:r>
            <a:endParaRPr lang="en-US" sz="18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&lt;iostream.h &gt;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printArray(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);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array1[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},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6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 };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array2[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};      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array3[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}, {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} };     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"Values in array1 by row are:"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&lt;&lt; endl;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printArray( array1 );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"Values in array2 by row are:"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&lt;&lt; endl;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printArray( array2 );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"Values in array3 by row are:"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&lt;&lt; endl;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printArray( array3 );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 // indicates successful termination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</a:t>
            </a:r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600"/>
          </a:p>
        </p:txBody>
      </p:sp>
      <p:grpSp>
        <p:nvGrpSpPr>
          <p:cNvPr id="295950" name="Group 14"/>
          <p:cNvGrpSpPr>
            <a:grpSpLocks/>
          </p:cNvGrpSpPr>
          <p:nvPr/>
        </p:nvGrpSpPr>
        <p:grpSpPr bwMode="auto">
          <a:xfrm>
            <a:off x="5826369" y="2819400"/>
            <a:ext cx="3317631" cy="1477963"/>
            <a:chOff x="3891" y="1752"/>
            <a:chExt cx="2264" cy="931"/>
          </a:xfrm>
        </p:grpSpPr>
        <p:sp>
          <p:nvSpPr>
            <p:cNvPr id="295940" name="Text Box 4"/>
            <p:cNvSpPr txBox="1">
              <a:spLocks noChangeArrowheads="1"/>
            </p:cNvSpPr>
            <p:nvPr/>
          </p:nvSpPr>
          <p:spPr bwMode="auto">
            <a:xfrm>
              <a:off x="4335" y="1752"/>
              <a:ext cx="1820" cy="93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Note the various initialization styles. The elements in </a:t>
              </a:r>
              <a:r>
                <a:rPr lang="en-US">
                  <a:latin typeface="Courier New" pitchFamily="49" charset="0"/>
                </a:rPr>
                <a:t>array2</a:t>
              </a:r>
              <a:r>
                <a:rPr lang="en-US" b="0">
                  <a:latin typeface="Times New Roman" pitchFamily="18" charset="0"/>
                </a:rPr>
                <a:t> are assigned to the first row and then the second.</a:t>
              </a:r>
            </a:p>
          </p:txBody>
        </p:sp>
        <p:sp>
          <p:nvSpPr>
            <p:cNvPr id="295941" name="Line 5"/>
            <p:cNvSpPr>
              <a:spLocks noChangeShapeType="1"/>
            </p:cNvSpPr>
            <p:nvPr/>
          </p:nvSpPr>
          <p:spPr bwMode="auto">
            <a:xfrm flipH="1" flipV="1">
              <a:off x="3891" y="1752"/>
              <a:ext cx="4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95945" name="Group 9"/>
          <p:cNvGrpSpPr>
            <a:grpSpLocks/>
          </p:cNvGrpSpPr>
          <p:nvPr/>
        </p:nvGrpSpPr>
        <p:grpSpPr bwMode="auto">
          <a:xfrm>
            <a:off x="3914043" y="430213"/>
            <a:ext cx="4114800" cy="838200"/>
            <a:chOff x="1632" y="2064"/>
            <a:chExt cx="2592" cy="528"/>
          </a:xfrm>
        </p:grpSpPr>
        <p:sp>
          <p:nvSpPr>
            <p:cNvPr id="295946" name="Text Box 10"/>
            <p:cNvSpPr txBox="1">
              <a:spLocks noChangeArrowheads="1"/>
            </p:cNvSpPr>
            <p:nvPr/>
          </p:nvSpPr>
          <p:spPr bwMode="auto">
            <a:xfrm>
              <a:off x="2544" y="2064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Note the format of the prototype.</a:t>
              </a:r>
            </a:p>
          </p:txBody>
        </p:sp>
        <p:sp>
          <p:nvSpPr>
            <p:cNvPr id="295947" name="Line 11"/>
            <p:cNvSpPr>
              <a:spLocks noChangeShapeType="1"/>
            </p:cNvSpPr>
            <p:nvPr/>
          </p:nvSpPr>
          <p:spPr bwMode="auto">
            <a:xfrm flipH="1">
              <a:off x="1632" y="216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99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"/>
            <a:ext cx="7961435" cy="4149725"/>
          </a:xfrm>
        </p:spPr>
        <p:txBody>
          <a:bodyPr/>
          <a:lstStyle/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Function to output array with two rows and three columns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a[][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 )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r =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r &lt;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r++ ) {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  // for each row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c =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c &lt;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c++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) 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output column values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a[ r ][ c ] &lt;&lt;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 ' '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start new line of output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end outer for structure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end function </a:t>
            </a:r>
            <a:r>
              <a:rPr lang="en-US" sz="1600" dirty="0" err="1">
                <a:solidFill>
                  <a:srgbClr val="008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                                 </a:t>
            </a:r>
            <a:endParaRPr lang="en-US" sz="1600" dirty="0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0" y="4221163"/>
            <a:ext cx="7961435" cy="2565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array1 by row are: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4 5 6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array2 by row are: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4 5 0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array3 by row are: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4 0 0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 sz="1400">
              <a:latin typeface="Courier New" pitchFamily="49" charset="0"/>
            </a:endParaRPr>
          </a:p>
        </p:txBody>
      </p:sp>
      <p:grpSp>
        <p:nvGrpSpPr>
          <p:cNvPr id="296967" name="Group 7"/>
          <p:cNvGrpSpPr>
            <a:grpSpLocks/>
          </p:cNvGrpSpPr>
          <p:nvPr/>
        </p:nvGrpSpPr>
        <p:grpSpPr bwMode="auto">
          <a:xfrm>
            <a:off x="4648200" y="762000"/>
            <a:ext cx="4114800" cy="1477963"/>
            <a:chOff x="1776" y="136"/>
            <a:chExt cx="2592" cy="931"/>
          </a:xfrm>
        </p:grpSpPr>
        <p:sp>
          <p:nvSpPr>
            <p:cNvPr id="296965" name="Text Box 5"/>
            <p:cNvSpPr txBox="1">
              <a:spLocks noChangeArrowheads="1"/>
            </p:cNvSpPr>
            <p:nvPr/>
          </p:nvSpPr>
          <p:spPr bwMode="auto">
            <a:xfrm>
              <a:off x="2688" y="136"/>
              <a:ext cx="1680" cy="93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For-loops are often used to iterate through arrays. Nested loops are helpful with multiple-subscripted arrays.</a:t>
              </a:r>
            </a:p>
          </p:txBody>
        </p:sp>
        <p:sp>
          <p:nvSpPr>
            <p:cNvPr id="296966" name="Line 6"/>
            <p:cNvSpPr>
              <a:spLocks noChangeShapeType="1"/>
            </p:cNvSpPr>
            <p:nvPr/>
          </p:nvSpPr>
          <p:spPr bwMode="auto">
            <a:xfrm flipH="1">
              <a:off x="1776" y="23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27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Two-dimensional Array: Example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3200">
                <a:solidFill>
                  <a:schemeClr val="tx1"/>
                </a:solidFill>
              </a:rPr>
              <a:t>Tracking Students Grades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 showing initialization</a:t>
            </a:r>
          </a:p>
          <a:p>
            <a:pPr lvl="1"/>
            <a:r>
              <a:rPr lang="en-US"/>
              <a:t>Keep track of students grades</a:t>
            </a:r>
          </a:p>
          <a:p>
            <a:pPr lvl="1"/>
            <a:r>
              <a:rPr lang="en-US"/>
              <a:t>Uses two-dimensional array (table)</a:t>
            </a:r>
          </a:p>
          <a:p>
            <a:pPr lvl="2"/>
            <a:r>
              <a:rPr lang="en-US"/>
              <a:t>Rows are students</a:t>
            </a:r>
          </a:p>
          <a:p>
            <a:pPr lvl="2"/>
            <a:r>
              <a:rPr lang="en-US"/>
              <a:t>Columns are grades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  <p:grpSp>
        <p:nvGrpSpPr>
          <p:cNvPr id="323588" name="Group 4"/>
          <p:cNvGrpSpPr>
            <a:grpSpLocks/>
          </p:cNvGrpSpPr>
          <p:nvPr/>
        </p:nvGrpSpPr>
        <p:grpSpPr bwMode="auto">
          <a:xfrm>
            <a:off x="4787411" y="3048001"/>
            <a:ext cx="2284897" cy="1208088"/>
            <a:chOff x="3400" y="3024"/>
            <a:chExt cx="1439" cy="761"/>
          </a:xfrm>
        </p:grpSpPr>
        <p:grpSp>
          <p:nvGrpSpPr>
            <p:cNvPr id="323589" name="Group 5"/>
            <p:cNvGrpSpPr>
              <a:grpSpLocks/>
            </p:cNvGrpSpPr>
            <p:nvPr/>
          </p:nvGrpSpPr>
          <p:grpSpPr bwMode="auto">
            <a:xfrm>
              <a:off x="4095" y="3359"/>
              <a:ext cx="576" cy="336"/>
              <a:chOff x="4224" y="2730"/>
              <a:chExt cx="576" cy="336"/>
            </a:xfrm>
          </p:grpSpPr>
          <p:sp>
            <p:nvSpPr>
              <p:cNvPr id="323590" name="Text Box 6"/>
              <p:cNvSpPr txBox="1">
                <a:spLocks noChangeArrowheads="1"/>
              </p:cNvSpPr>
              <p:nvPr/>
            </p:nvSpPr>
            <p:spPr bwMode="auto">
              <a:xfrm>
                <a:off x="4224" y="2736"/>
                <a:ext cx="576" cy="3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/>
                <a:r>
                  <a:rPr lang="en-US" sz="1400">
                    <a:solidFill>
                      <a:srgbClr val="000000"/>
                    </a:solidFill>
                    <a:latin typeface="Courier New" pitchFamily="49" charset="0"/>
                  </a:rPr>
                  <a:t>95  85</a:t>
                </a:r>
              </a:p>
              <a:p>
                <a:pPr algn="l" eaLnBrk="0" hangingPunct="0"/>
                <a:r>
                  <a:rPr lang="en-US" sz="1400">
                    <a:solidFill>
                      <a:srgbClr val="000000"/>
                    </a:solidFill>
                    <a:latin typeface="Courier New" pitchFamily="49" charset="0"/>
                  </a:rPr>
                  <a:t>89  80</a:t>
                </a:r>
              </a:p>
            </p:txBody>
          </p:sp>
          <p:sp>
            <p:nvSpPr>
              <p:cNvPr id="323591" name="Line 7"/>
              <p:cNvSpPr>
                <a:spLocks noChangeShapeType="1"/>
              </p:cNvSpPr>
              <p:nvPr/>
            </p:nvSpPr>
            <p:spPr bwMode="auto">
              <a:xfrm>
                <a:off x="4501" y="273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3592" name="Line 8"/>
              <p:cNvSpPr>
                <a:spLocks noChangeShapeType="1"/>
              </p:cNvSpPr>
              <p:nvPr/>
            </p:nvSpPr>
            <p:spPr bwMode="auto">
              <a:xfrm>
                <a:off x="4224" y="2875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23593" name="Text Box 9"/>
            <p:cNvSpPr txBox="1">
              <a:spLocks noChangeArrowheads="1"/>
            </p:cNvSpPr>
            <p:nvPr/>
          </p:nvSpPr>
          <p:spPr bwMode="auto">
            <a:xfrm>
              <a:off x="3903" y="3034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Quiz1</a:t>
              </a:r>
            </a:p>
          </p:txBody>
        </p:sp>
        <p:sp>
          <p:nvSpPr>
            <p:cNvPr id="323594" name="Text Box 10"/>
            <p:cNvSpPr txBox="1">
              <a:spLocks noChangeArrowheads="1"/>
            </p:cNvSpPr>
            <p:nvPr/>
          </p:nvSpPr>
          <p:spPr bwMode="auto">
            <a:xfrm>
              <a:off x="4383" y="3024"/>
              <a:ext cx="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Quiz2</a:t>
              </a:r>
            </a:p>
          </p:txBody>
        </p:sp>
        <p:sp>
          <p:nvSpPr>
            <p:cNvPr id="323595" name="Text Box 11"/>
            <p:cNvSpPr txBox="1">
              <a:spLocks noChangeArrowheads="1"/>
            </p:cNvSpPr>
            <p:nvPr/>
          </p:nvSpPr>
          <p:spPr bwMode="auto">
            <a:xfrm>
              <a:off x="3422" y="3332"/>
              <a:ext cx="6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Student0</a:t>
              </a:r>
            </a:p>
          </p:txBody>
        </p:sp>
        <p:sp>
          <p:nvSpPr>
            <p:cNvPr id="323596" name="Text Box 12"/>
            <p:cNvSpPr txBox="1">
              <a:spLocks noChangeArrowheads="1"/>
            </p:cNvSpPr>
            <p:nvPr/>
          </p:nvSpPr>
          <p:spPr bwMode="auto">
            <a:xfrm>
              <a:off x="3400" y="3552"/>
              <a:ext cx="6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Student1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0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" y="0"/>
            <a:ext cx="8760069" cy="6858000"/>
          </a:xfrm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Tracking Students grades example.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number of students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number of exams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function prototypes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minimum(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maximum(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average(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initialize student grades for three students (rows)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},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				    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89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},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				    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output array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studentGrades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"The array is:\n"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determine smallest and largest grade values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"\n\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nLowest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grade: 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minimum(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nHighest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grade: 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maximum(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	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'\n'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01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0"/>
            <a:ext cx="8760069" cy="6669088"/>
          </a:xfrm>
        </p:spPr>
        <p:txBody>
          <a:bodyPr>
            <a:normAutofit lnSpcReduction="10000"/>
          </a:bodyPr>
          <a:lstStyle/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calculate average grade for each student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person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person &lt; students; person++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"The average grade for student 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&lt;&lt; person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 is "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&lt;&lt; average( studentGrades[ person ],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&lt;&lt; endl;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The following function finds minimum grade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minimum(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grades[][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lowGrade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100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initialize to highest possible grade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 &lt; pupils; i++ )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 &lt; tests; j++ )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grades[ i ][ j ] &lt; lowGrade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lowGrade = grades[ i ][ j ];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lowGrade;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function minimum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/>
          </a:p>
        </p:txBody>
      </p:sp>
      <p:grpSp>
        <p:nvGrpSpPr>
          <p:cNvPr id="300038" name="Group 6"/>
          <p:cNvGrpSpPr>
            <a:grpSpLocks/>
          </p:cNvGrpSpPr>
          <p:nvPr/>
        </p:nvGrpSpPr>
        <p:grpSpPr bwMode="auto">
          <a:xfrm>
            <a:off x="4617427" y="1143001"/>
            <a:ext cx="4158177" cy="1754188"/>
            <a:chOff x="2064" y="720"/>
            <a:chExt cx="2409" cy="1105"/>
          </a:xfrm>
        </p:grpSpPr>
        <p:sp>
          <p:nvSpPr>
            <p:cNvPr id="300036" name="Text Box 4"/>
            <p:cNvSpPr txBox="1">
              <a:spLocks noChangeArrowheads="1"/>
            </p:cNvSpPr>
            <p:nvPr/>
          </p:nvSpPr>
          <p:spPr bwMode="auto">
            <a:xfrm>
              <a:off x="2793" y="720"/>
              <a:ext cx="1680" cy="110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Determines the average for one student. We pass the array/row containing the student’s grades. Note that </a:t>
              </a:r>
              <a:r>
                <a:rPr lang="en-US" dirty="0" err="1">
                  <a:latin typeface="Courier New" pitchFamily="49" charset="0"/>
                </a:rPr>
                <a:t>studentGrades</a:t>
              </a:r>
              <a:r>
                <a:rPr lang="en-US" dirty="0">
                  <a:latin typeface="Courier New" pitchFamily="49" charset="0"/>
                </a:rPr>
                <a:t>[0]</a:t>
              </a:r>
              <a:r>
                <a:rPr lang="en-US" b="0" dirty="0">
                  <a:latin typeface="Times New Roman" pitchFamily="18" charset="0"/>
                </a:rPr>
                <a:t> is itself an array.</a:t>
              </a:r>
            </a:p>
          </p:txBody>
        </p:sp>
        <p:sp>
          <p:nvSpPr>
            <p:cNvPr id="300037" name="Line 5"/>
            <p:cNvSpPr>
              <a:spLocks noChangeShapeType="1"/>
            </p:cNvSpPr>
            <p:nvPr/>
          </p:nvSpPr>
          <p:spPr bwMode="auto">
            <a:xfrm flipH="1" flipV="1">
              <a:off x="2064" y="912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037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0583"/>
            <a:ext cx="8229600" cy="676276"/>
          </a:xfrm>
        </p:spPr>
        <p:txBody>
          <a:bodyPr>
            <a:normAutofit/>
          </a:bodyPr>
          <a:lstStyle/>
          <a:p>
            <a:r>
              <a:rPr lang="en-US" dirty="0" smtClean="0"/>
              <a:t>Pictorial form of an Arrays</a:t>
            </a:r>
            <a:endParaRPr lang="en-US" dirty="0"/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1295400" y="1524794"/>
            <a:ext cx="3333750" cy="4425950"/>
            <a:chOff x="1536" y="1016"/>
            <a:chExt cx="2100" cy="2788"/>
          </a:xfrm>
        </p:grpSpPr>
        <p:grpSp>
          <p:nvGrpSpPr>
            <p:cNvPr id="169989" name="Group 5"/>
            <p:cNvGrpSpPr>
              <a:grpSpLocks/>
            </p:cNvGrpSpPr>
            <p:nvPr/>
          </p:nvGrpSpPr>
          <p:grpSpPr bwMode="auto">
            <a:xfrm>
              <a:off x="2032" y="1234"/>
              <a:ext cx="812" cy="2064"/>
              <a:chOff x="0" y="74"/>
              <a:chExt cx="20000" cy="19852"/>
            </a:xfrm>
          </p:grpSpPr>
          <p:sp>
            <p:nvSpPr>
              <p:cNvPr id="169990" name="Freeform 6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6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rgbClr val="4DB3E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9991" name="Group 7"/>
              <p:cNvGrpSpPr>
                <a:grpSpLocks/>
              </p:cNvGrpSpPr>
              <p:nvPr/>
            </p:nvGrpSpPr>
            <p:grpSpPr bwMode="auto">
              <a:xfrm>
                <a:off x="0" y="74"/>
                <a:ext cx="20000" cy="19852"/>
                <a:chOff x="0" y="76"/>
                <a:chExt cx="20000" cy="19852"/>
              </a:xfrm>
            </p:grpSpPr>
            <p:sp>
              <p:nvSpPr>
                <p:cNvPr id="169992" name="Freeform 8"/>
                <p:cNvSpPr>
                  <a:spLocks/>
                </p:cNvSpPr>
                <p:nvPr/>
              </p:nvSpPr>
              <p:spPr bwMode="auto">
                <a:xfrm>
                  <a:off x="0" y="76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3" name="Freeform 9"/>
                <p:cNvSpPr>
                  <a:spLocks/>
                </p:cNvSpPr>
                <p:nvPr/>
              </p:nvSpPr>
              <p:spPr bwMode="auto">
                <a:xfrm>
                  <a:off x="0" y="1743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994" name="Freeform 10"/>
                <p:cNvSpPr>
                  <a:spLocks/>
                </p:cNvSpPr>
                <p:nvPr/>
              </p:nvSpPr>
              <p:spPr bwMode="auto">
                <a:xfrm>
                  <a:off x="0" y="3410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5" name="Freeform 11"/>
                <p:cNvSpPr>
                  <a:spLocks/>
                </p:cNvSpPr>
                <p:nvPr/>
              </p:nvSpPr>
              <p:spPr bwMode="auto">
                <a:xfrm>
                  <a:off x="0" y="5077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6" name="Freeform 12"/>
                <p:cNvSpPr>
                  <a:spLocks/>
                </p:cNvSpPr>
                <p:nvPr/>
              </p:nvSpPr>
              <p:spPr bwMode="auto">
                <a:xfrm>
                  <a:off x="0" y="6744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7" name="Freeform 13"/>
                <p:cNvSpPr>
                  <a:spLocks/>
                </p:cNvSpPr>
                <p:nvPr/>
              </p:nvSpPr>
              <p:spPr bwMode="auto">
                <a:xfrm>
                  <a:off x="0" y="8411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8" name="Freeform 14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999" name="Freeform 15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00" name="Freeform 16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01" name="Freeform 17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02" name="Freeform 18"/>
                <p:cNvSpPr>
                  <a:spLocks/>
                </p:cNvSpPr>
                <p:nvPr/>
              </p:nvSpPr>
              <p:spPr bwMode="auto">
                <a:xfrm>
                  <a:off x="0" y="18413"/>
                  <a:ext cx="20000" cy="1515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0003" name="Rectangle 19"/>
            <p:cNvSpPr>
              <a:spLocks noChangeArrowheads="1"/>
            </p:cNvSpPr>
            <p:nvPr/>
          </p:nvSpPr>
          <p:spPr bwMode="auto">
            <a:xfrm>
              <a:off x="1604" y="229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[6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04" name="Rectangle 20"/>
            <p:cNvSpPr>
              <a:spLocks noChangeArrowheads="1"/>
            </p:cNvSpPr>
            <p:nvPr/>
          </p:nvSpPr>
          <p:spPr bwMode="auto">
            <a:xfrm>
              <a:off x="2304" y="1251"/>
              <a:ext cx="22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-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76</a:t>
              </a: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2439" y="1424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06" name="Rectangle 22"/>
            <p:cNvSpPr>
              <a:spLocks noChangeArrowheads="1"/>
            </p:cNvSpPr>
            <p:nvPr/>
          </p:nvSpPr>
          <p:spPr bwMode="auto">
            <a:xfrm>
              <a:off x="2439" y="1598"/>
              <a:ext cx="9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07" name="Rectangle 23"/>
            <p:cNvSpPr>
              <a:spLocks noChangeArrowheads="1"/>
            </p:cNvSpPr>
            <p:nvPr/>
          </p:nvSpPr>
          <p:spPr bwMode="auto">
            <a:xfrm>
              <a:off x="2372" y="1771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72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08" name="Rectangle 24"/>
            <p:cNvSpPr>
              <a:spLocks noChangeArrowheads="1"/>
            </p:cNvSpPr>
            <p:nvPr/>
          </p:nvSpPr>
          <p:spPr bwMode="auto">
            <a:xfrm>
              <a:off x="2236" y="194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1543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09" name="Rectangle 25"/>
            <p:cNvSpPr>
              <a:spLocks noChangeArrowheads="1"/>
            </p:cNvSpPr>
            <p:nvPr/>
          </p:nvSpPr>
          <p:spPr bwMode="auto">
            <a:xfrm>
              <a:off x="2304" y="2118"/>
              <a:ext cx="2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-89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10" name="Rectangle 26"/>
            <p:cNvSpPr>
              <a:spLocks noChangeArrowheads="1"/>
            </p:cNvSpPr>
            <p:nvPr/>
          </p:nvSpPr>
          <p:spPr bwMode="auto">
            <a:xfrm>
              <a:off x="2439" y="2291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1" name="Rectangle 27"/>
            <p:cNvSpPr>
              <a:spLocks noChangeArrowheads="1"/>
            </p:cNvSpPr>
            <p:nvPr/>
          </p:nvSpPr>
          <p:spPr bwMode="auto">
            <a:xfrm>
              <a:off x="2372" y="2464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62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2" name="Rectangle 28"/>
            <p:cNvSpPr>
              <a:spLocks noChangeArrowheads="1"/>
            </p:cNvSpPr>
            <p:nvPr/>
          </p:nvSpPr>
          <p:spPr bwMode="auto">
            <a:xfrm>
              <a:off x="2372" y="2638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3" name="Rectangle 29"/>
            <p:cNvSpPr>
              <a:spLocks noChangeArrowheads="1"/>
            </p:cNvSpPr>
            <p:nvPr/>
          </p:nvSpPr>
          <p:spPr bwMode="auto">
            <a:xfrm>
              <a:off x="2439" y="2811"/>
              <a:ext cx="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4" name="Rectangle 30"/>
            <p:cNvSpPr>
              <a:spLocks noChangeArrowheads="1"/>
            </p:cNvSpPr>
            <p:nvPr/>
          </p:nvSpPr>
          <p:spPr bwMode="auto">
            <a:xfrm>
              <a:off x="2236" y="298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6453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5" name="Rectangle 31"/>
            <p:cNvSpPr>
              <a:spLocks noChangeArrowheads="1"/>
            </p:cNvSpPr>
            <p:nvPr/>
          </p:nvSpPr>
          <p:spPr bwMode="auto">
            <a:xfrm>
              <a:off x="2372" y="3158"/>
              <a:ext cx="15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78</a:t>
              </a:r>
              <a:endParaRPr lang="en-US" sz="1200" b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>
                <a:latin typeface="Courier New" pitchFamily="49" charset="0"/>
              </a:endParaRPr>
            </a:p>
          </p:txBody>
        </p:sp>
        <p:sp>
          <p:nvSpPr>
            <p:cNvPr id="170017" name="Freeform 33"/>
            <p:cNvSpPr>
              <a:spLocks/>
            </p:cNvSpPr>
            <p:nvPr/>
          </p:nvSpPr>
          <p:spPr bwMode="auto">
            <a:xfrm>
              <a:off x="1677" y="1016"/>
              <a:ext cx="0" cy="231"/>
            </a:xfrm>
            <a:custGeom>
              <a:avLst/>
              <a:gdLst>
                <a:gd name="T0" fmla="*/ 0 w 20000"/>
                <a:gd name="T1" fmla="*/ 19958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18" name="Rectangle 34"/>
            <p:cNvSpPr>
              <a:spLocks noChangeArrowheads="1"/>
            </p:cNvSpPr>
            <p:nvPr/>
          </p:nvSpPr>
          <p:spPr bwMode="auto">
            <a:xfrm>
              <a:off x="1604" y="125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[0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19" name="Rectangle 35"/>
            <p:cNvSpPr>
              <a:spLocks noChangeArrowheads="1"/>
            </p:cNvSpPr>
            <p:nvPr/>
          </p:nvSpPr>
          <p:spPr bwMode="auto">
            <a:xfrm>
              <a:off x="1604" y="142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[1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0" name="Rectangle 36"/>
            <p:cNvSpPr>
              <a:spLocks noChangeArrowheads="1"/>
            </p:cNvSpPr>
            <p:nvPr/>
          </p:nvSpPr>
          <p:spPr bwMode="auto">
            <a:xfrm>
              <a:off x="1604" y="1598"/>
              <a:ext cx="2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[2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1" name="Rectangle 37"/>
            <p:cNvSpPr>
              <a:spLocks noChangeArrowheads="1"/>
            </p:cNvSpPr>
            <p:nvPr/>
          </p:nvSpPr>
          <p:spPr bwMode="auto">
            <a:xfrm>
              <a:off x="1604" y="177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[3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2" name="Rectangle 38"/>
            <p:cNvSpPr>
              <a:spLocks noChangeArrowheads="1"/>
            </p:cNvSpPr>
            <p:nvPr/>
          </p:nvSpPr>
          <p:spPr bwMode="auto">
            <a:xfrm>
              <a:off x="1536" y="3158"/>
              <a:ext cx="3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[11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3" name="Rectangle 39"/>
            <p:cNvSpPr>
              <a:spLocks noChangeArrowheads="1"/>
            </p:cNvSpPr>
            <p:nvPr/>
          </p:nvSpPr>
          <p:spPr bwMode="auto">
            <a:xfrm>
              <a:off x="1536" y="2984"/>
              <a:ext cx="3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[10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4" name="Rectangle 40"/>
            <p:cNvSpPr>
              <a:spLocks noChangeArrowheads="1"/>
            </p:cNvSpPr>
            <p:nvPr/>
          </p:nvSpPr>
          <p:spPr bwMode="auto">
            <a:xfrm>
              <a:off x="1604" y="2811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[9]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70025" name="Rectangle 41"/>
            <p:cNvSpPr>
              <a:spLocks noChangeArrowheads="1"/>
            </p:cNvSpPr>
            <p:nvPr/>
          </p:nvSpPr>
          <p:spPr bwMode="auto">
            <a:xfrm>
              <a:off x="1604" y="2638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[8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6" name="Rectangle 42"/>
            <p:cNvSpPr>
              <a:spLocks noChangeArrowheads="1"/>
            </p:cNvSpPr>
            <p:nvPr/>
          </p:nvSpPr>
          <p:spPr bwMode="auto">
            <a:xfrm>
              <a:off x="1604" y="246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[7]</a:t>
              </a:r>
              <a:r>
                <a:rPr lang="en-US" sz="1200" dirty="0">
                  <a:latin typeface="Courier New" pitchFamily="49" charset="0"/>
                </a:rPr>
                <a:t>a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70027" name="Rectangle 43"/>
            <p:cNvSpPr>
              <a:spLocks noChangeArrowheads="1"/>
            </p:cNvSpPr>
            <p:nvPr/>
          </p:nvSpPr>
          <p:spPr bwMode="auto">
            <a:xfrm>
              <a:off x="1604" y="2118"/>
              <a:ext cx="2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[5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]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b="0" dirty="0">
                <a:latin typeface="Courier New" pitchFamily="49" charset="0"/>
              </a:endParaRPr>
            </a:p>
          </p:txBody>
        </p:sp>
        <p:sp>
          <p:nvSpPr>
            <p:cNvPr id="170028" name="Rectangle 44"/>
            <p:cNvSpPr>
              <a:spLocks noChangeArrowheads="1"/>
            </p:cNvSpPr>
            <p:nvPr/>
          </p:nvSpPr>
          <p:spPr bwMode="auto">
            <a:xfrm>
              <a:off x="1604" y="1944"/>
              <a:ext cx="2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a</a:t>
              </a:r>
              <a:r>
                <a:rPr lang="en-US" sz="1200" dirty="0" smtClean="0">
                  <a:solidFill>
                    <a:srgbClr val="000000"/>
                  </a:solidFill>
                  <a:latin typeface="Courier New" pitchFamily="49" charset="0"/>
                </a:rPr>
                <a:t>[4]</a:t>
              </a:r>
              <a:r>
                <a:rPr lang="en-US" sz="1200" dirty="0">
                  <a:latin typeface="Courier New" pitchFamily="49" charset="0"/>
                </a:rPr>
                <a:t>a</a:t>
              </a:r>
              <a:endParaRPr lang="en-US" sz="1200" b="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70029" name="Rectangle 45"/>
            <p:cNvSpPr>
              <a:spLocks noChangeArrowheads="1"/>
            </p:cNvSpPr>
            <p:nvPr/>
          </p:nvSpPr>
          <p:spPr bwMode="auto">
            <a:xfrm>
              <a:off x="1547" y="3501"/>
              <a:ext cx="2089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Position number of the element within array </a:t>
              </a:r>
              <a:r>
                <a:rPr lang="en-US" sz="2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1200" dirty="0">
                <a:latin typeface="Courier New" pitchFamily="49" charset="0"/>
              </a:endParaRPr>
            </a:p>
          </p:txBody>
        </p:sp>
        <p:sp>
          <p:nvSpPr>
            <p:cNvPr id="170030" name="Freeform 46"/>
            <p:cNvSpPr>
              <a:spLocks/>
            </p:cNvSpPr>
            <p:nvPr/>
          </p:nvSpPr>
          <p:spPr bwMode="auto">
            <a:xfrm>
              <a:off x="1770" y="3270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0031" name="Group 47"/>
            <p:cNvGrpSpPr>
              <a:grpSpLocks/>
            </p:cNvGrpSpPr>
            <p:nvPr/>
          </p:nvGrpSpPr>
          <p:grpSpPr bwMode="auto">
            <a:xfrm>
              <a:off x="2032" y="1226"/>
              <a:ext cx="812" cy="2080"/>
              <a:chOff x="0" y="-2"/>
              <a:chExt cx="20000" cy="20004"/>
            </a:xfrm>
          </p:grpSpPr>
          <p:sp>
            <p:nvSpPr>
              <p:cNvPr id="170032" name="Freeform 48"/>
              <p:cNvSpPr>
                <a:spLocks/>
              </p:cNvSpPr>
              <p:nvPr/>
            </p:nvSpPr>
            <p:spPr bwMode="auto">
              <a:xfrm>
                <a:off x="0" y="10000"/>
                <a:ext cx="20000" cy="1667"/>
              </a:xfrm>
              <a:custGeom>
                <a:avLst/>
                <a:gdLst>
                  <a:gd name="T0" fmla="*/ 19986 w 20000"/>
                  <a:gd name="T1" fmla="*/ 0 h 20000"/>
                  <a:gd name="T2" fmla="*/ 19986 w 20000"/>
                  <a:gd name="T3" fmla="*/ 19944 h 20000"/>
                  <a:gd name="T4" fmla="*/ 0 w 20000"/>
                  <a:gd name="T5" fmla="*/ 19944 h 20000"/>
                  <a:gd name="T6" fmla="*/ 0 w 20000"/>
                  <a:gd name="T7" fmla="*/ 0 h 20000"/>
                  <a:gd name="T8" fmla="*/ 19986 w 20000"/>
                  <a:gd name="T9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00" h="20000">
                    <a:moveTo>
                      <a:pt x="19986" y="0"/>
                    </a:moveTo>
                    <a:lnTo>
                      <a:pt x="19986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86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0033" name="Group 49"/>
              <p:cNvGrpSpPr>
                <a:grpSpLocks/>
              </p:cNvGrpSpPr>
              <p:nvPr/>
            </p:nvGrpSpPr>
            <p:grpSpPr bwMode="auto">
              <a:xfrm>
                <a:off x="0" y="-2"/>
                <a:ext cx="20000" cy="20004"/>
                <a:chOff x="0" y="0"/>
                <a:chExt cx="20000" cy="20004"/>
              </a:xfrm>
            </p:grpSpPr>
            <p:sp>
              <p:nvSpPr>
                <p:cNvPr id="170034" name="Freeform 50"/>
                <p:cNvSpPr>
                  <a:spLocks/>
                </p:cNvSpPr>
                <p:nvPr/>
              </p:nvSpPr>
              <p:spPr bwMode="auto">
                <a:xfrm>
                  <a:off x="0" y="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35" name="Freeform 51"/>
                <p:cNvSpPr>
                  <a:spLocks/>
                </p:cNvSpPr>
                <p:nvPr/>
              </p:nvSpPr>
              <p:spPr bwMode="auto">
                <a:xfrm>
                  <a:off x="0" y="166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36" name="Freeform 52"/>
                <p:cNvSpPr>
                  <a:spLocks/>
                </p:cNvSpPr>
                <p:nvPr/>
              </p:nvSpPr>
              <p:spPr bwMode="auto">
                <a:xfrm>
                  <a:off x="0" y="3334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37" name="Freeform 53"/>
                <p:cNvSpPr>
                  <a:spLocks/>
                </p:cNvSpPr>
                <p:nvPr/>
              </p:nvSpPr>
              <p:spPr bwMode="auto">
                <a:xfrm>
                  <a:off x="0" y="5001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38" name="Freeform 54"/>
                <p:cNvSpPr>
                  <a:spLocks/>
                </p:cNvSpPr>
                <p:nvPr/>
              </p:nvSpPr>
              <p:spPr bwMode="auto">
                <a:xfrm>
                  <a:off x="0" y="6668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39" name="Freeform 55"/>
                <p:cNvSpPr>
                  <a:spLocks/>
                </p:cNvSpPr>
                <p:nvPr/>
              </p:nvSpPr>
              <p:spPr bwMode="auto">
                <a:xfrm>
                  <a:off x="0" y="8335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40" name="Freeform 56"/>
                <p:cNvSpPr>
                  <a:spLocks/>
                </p:cNvSpPr>
                <p:nvPr/>
              </p:nvSpPr>
              <p:spPr bwMode="auto">
                <a:xfrm>
                  <a:off x="0" y="11669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41" name="Freeform 57"/>
                <p:cNvSpPr>
                  <a:spLocks/>
                </p:cNvSpPr>
                <p:nvPr/>
              </p:nvSpPr>
              <p:spPr bwMode="auto">
                <a:xfrm>
                  <a:off x="0" y="13336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42" name="Freeform 58"/>
                <p:cNvSpPr>
                  <a:spLocks/>
                </p:cNvSpPr>
                <p:nvPr/>
              </p:nvSpPr>
              <p:spPr bwMode="auto">
                <a:xfrm>
                  <a:off x="0" y="15003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43" name="Freeform 59"/>
                <p:cNvSpPr>
                  <a:spLocks/>
                </p:cNvSpPr>
                <p:nvPr/>
              </p:nvSpPr>
              <p:spPr bwMode="auto">
                <a:xfrm>
                  <a:off x="0" y="1667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044" name="Freeform 60"/>
                <p:cNvSpPr>
                  <a:spLocks/>
                </p:cNvSpPr>
                <p:nvPr/>
              </p:nvSpPr>
              <p:spPr bwMode="auto">
                <a:xfrm>
                  <a:off x="0" y="18337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0045" name="Group 61"/>
          <p:cNvGrpSpPr>
            <a:grpSpLocks/>
          </p:cNvGrpSpPr>
          <p:nvPr/>
        </p:nvGrpSpPr>
        <p:grpSpPr bwMode="auto">
          <a:xfrm>
            <a:off x="228600" y="103190"/>
            <a:ext cx="5486400" cy="1263650"/>
            <a:chOff x="0" y="2605"/>
            <a:chExt cx="3456" cy="796"/>
          </a:xfrm>
        </p:grpSpPr>
        <p:sp>
          <p:nvSpPr>
            <p:cNvPr id="170046" name="Rectangle 62"/>
            <p:cNvSpPr>
              <a:spLocks noChangeArrowheads="1"/>
            </p:cNvSpPr>
            <p:nvPr/>
          </p:nvSpPr>
          <p:spPr bwMode="auto">
            <a:xfrm>
              <a:off x="0" y="3168"/>
              <a:ext cx="3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0047" name="Rectangle 63"/>
            <p:cNvSpPr>
              <a:spLocks noChangeArrowheads="1"/>
            </p:cNvSpPr>
            <p:nvPr/>
          </p:nvSpPr>
          <p:spPr bwMode="auto">
            <a:xfrm>
              <a:off x="0" y="2605"/>
              <a:ext cx="3456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 </a:t>
              </a:r>
              <a:endParaRPr lang="en-US" sz="2400" b="0">
                <a:latin typeface="Times New Roman" pitchFamily="18" charset="0"/>
              </a:endParaRPr>
            </a:p>
            <a:p>
              <a:pPr algn="l" eaLnBrk="0" hangingPunct="0">
                <a:spcBef>
                  <a:spcPct val="0"/>
                </a:spcBef>
              </a:pPr>
              <a:endParaRPr lang="en-US" sz="2400" b="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0609" y="1155462"/>
            <a:ext cx="2916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Name of array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 index]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"/>
            <a:ext cx="8692662" cy="6092825"/>
          </a:xfrm>
        </p:spPr>
        <p:txBody>
          <a:bodyPr/>
          <a:lstStyle/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The following function finds maximum grade of all grades</a:t>
            </a:r>
          </a:p>
          <a:p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maximum(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grades[][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highGrade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initialize to lowest possible grade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 &lt; pupils; i++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 &lt; tests; j++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grades[ i ][ j ] &gt; highGrade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highGrade = grades[ i ][ j ];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highGrade;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function maximum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15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692662" cy="5373688"/>
          </a:xfrm>
        </p:spPr>
        <p:txBody>
          <a:bodyPr/>
          <a:lstStyle/>
          <a:p>
            <a:r>
              <a:rPr lang="en-US" sz="16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>
                <a:solidFill>
                  <a:srgbClr val="008000"/>
                </a:solidFill>
                <a:cs typeface="Courier New" pitchFamily="49" charset="0"/>
              </a:rPr>
              <a:t>// The following function determines average grade for particular student</a:t>
            </a:r>
          </a:p>
          <a:p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average(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setOfGrades[],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tests )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                      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sum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     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total all grades for one student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 &lt; tests; i++ )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sum += setOfGrades[ i ];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static_cast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&lt;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&gt;( sum ) / tests;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average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function maximum</a:t>
            </a:r>
          </a:p>
        </p:txBody>
      </p:sp>
    </p:spTree>
    <p:extLst>
      <p:ext uri="{BB962C8B-B14F-4D97-AF65-F5344CB8AC3E}">
        <p14:creationId xmlns:p14="http://schemas.microsoft.com/office/powerpoint/2010/main" val="11931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0"/>
            <a:ext cx="8760069" cy="6021388"/>
          </a:xfrm>
        </p:spPr>
        <p:txBody>
          <a:bodyPr/>
          <a:lstStyle/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The following function prints the two-dimensional array of students grades</a:t>
            </a:r>
          </a:p>
          <a:p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printArray(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grades[][ exams ],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set left justification and output column heads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cout &lt;&lt; left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                 [0]  [1]  [2]  [3]"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output grades in tabular format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i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i &lt; pupils; i++ ) 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output label for row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"\nstudentGrades["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&lt;&lt; i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"] 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output one grades for one student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j &lt; tests; j++ 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 cout &lt;&lt; setw(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) &lt;&lt; grades[ i ][ j ];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outer for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end function printArray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50756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"/>
            <a:ext cx="7010400" cy="4437063"/>
          </a:xfrm>
          <a:solidFill>
            <a:schemeClr val="hlink"/>
          </a:solidFill>
        </p:spPr>
        <p:txBody>
          <a:bodyPr/>
          <a:lstStyle/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The array is: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                 [0]  [1]  [2]  [3]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studentGrades[0] 77   68   86   73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studentGrades[1] 96   87   89   78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studentGrades[2] 70   90   86   81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Lowest grade: 68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Highest grade: 96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The average grade for student 0 is 76.00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The average grade for student 1 is 87.50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cs typeface="Courier New" pitchFamily="49" charset="0"/>
              </a:rPr>
              <a:t>The average grade for student 2 is 81.75</a:t>
            </a:r>
            <a:endParaRPr lang="en-US" sz="16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65742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Using Arrays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52578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Strings</a:t>
            </a:r>
          </a:p>
          <a:p>
            <a:pPr lvl="1"/>
            <a:r>
              <a:rPr lang="en-US" dirty="0"/>
              <a:t>Arrays of characters</a:t>
            </a:r>
          </a:p>
          <a:p>
            <a:pPr lvl="1"/>
            <a:r>
              <a:rPr lang="en-US" dirty="0"/>
              <a:t>All strings end with </a:t>
            </a:r>
            <a:r>
              <a:rPr lang="en-US" b="1" dirty="0">
                <a:latin typeface="Courier New" pitchFamily="49" charset="0"/>
              </a:rPr>
              <a:t>null</a:t>
            </a:r>
            <a:r>
              <a:rPr lang="en-US" dirty="0"/>
              <a:t> character denoted by (</a:t>
            </a:r>
            <a:r>
              <a:rPr lang="en-US" b="1" dirty="0">
                <a:latin typeface="Courier New" pitchFamily="49" charset="0"/>
              </a:rPr>
              <a:t>'\0'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char string1[] = "hello";</a:t>
            </a:r>
          </a:p>
          <a:p>
            <a:pPr lvl="3"/>
            <a:r>
              <a:rPr lang="en-US" dirty="0">
                <a:latin typeface="Arial" pitchFamily="34" charset="0"/>
                <a:cs typeface="Arial" pitchFamily="34" charset="0"/>
              </a:rPr>
              <a:t>Null character implicitly added</a:t>
            </a:r>
          </a:p>
          <a:p>
            <a:pPr lvl="3"/>
            <a:r>
              <a:rPr lang="en-US" dirty="0">
                <a:latin typeface="Arial" pitchFamily="34" charset="0"/>
                <a:cs typeface="Arial" pitchFamily="34" charset="0"/>
              </a:rPr>
              <a:t>string1 has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latin typeface="Arial" pitchFamily="34" charset="0"/>
                <a:cs typeface="Arial" pitchFamily="34" charset="0"/>
              </a:rPr>
              <a:t> elements </a:t>
            </a:r>
          </a:p>
          <a:p>
            <a:pPr lvl="2"/>
            <a:r>
              <a:rPr lang="en-US" b="1" dirty="0">
                <a:latin typeface="Courier New" pitchFamily="49" charset="0"/>
              </a:rPr>
              <a:t>char string1[] = { 'h', 'e', 'l', 'l', 'o', '\0’ };</a:t>
            </a:r>
          </a:p>
          <a:p>
            <a:pPr lvl="1"/>
            <a:r>
              <a:rPr lang="en-US" dirty="0"/>
              <a:t>Subscripting is the same</a:t>
            </a:r>
          </a:p>
          <a:p>
            <a:pPr lvl="3">
              <a:buFontTx/>
              <a:buNone/>
            </a:pPr>
            <a:r>
              <a:rPr lang="en-US" b="1" dirty="0">
                <a:latin typeface="Courier New" pitchFamily="49" charset="0"/>
              </a:rPr>
              <a:t>String1[ 0 ]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</a:rPr>
              <a:t>'h'</a:t>
            </a:r>
          </a:p>
          <a:p>
            <a:pPr lvl="3">
              <a:buFontTx/>
              <a:buNone/>
            </a:pPr>
            <a:r>
              <a:rPr lang="en-US" b="1" dirty="0">
                <a:latin typeface="Courier New" pitchFamily="49" charset="0"/>
              </a:rPr>
              <a:t>string1[ 2 ]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</a:rPr>
              <a:t>'l'</a:t>
            </a:r>
          </a:p>
        </p:txBody>
      </p:sp>
    </p:spTree>
    <p:extLst>
      <p:ext uri="{BB962C8B-B14F-4D97-AF65-F5344CB8AC3E}">
        <p14:creationId xmlns:p14="http://schemas.microsoft.com/office/powerpoint/2010/main" val="11641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Examples Using Arrays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r>
              <a:rPr lang="en-US" dirty="0"/>
              <a:t>Input from keyboard</a:t>
            </a:r>
          </a:p>
          <a:p>
            <a:pPr lvl="3">
              <a:buFontTx/>
              <a:buNone/>
            </a:pPr>
            <a:r>
              <a:rPr lang="en-US" sz="2400" b="1" dirty="0">
                <a:latin typeface="Courier New" pitchFamily="49" charset="0"/>
              </a:rPr>
              <a:t>	char string2[ 10 ];</a:t>
            </a:r>
          </a:p>
          <a:p>
            <a:pPr lvl="3">
              <a:buFontTx/>
              <a:buNone/>
            </a:pP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cin</a:t>
            </a:r>
            <a:r>
              <a:rPr lang="en-US" sz="2400" b="1" dirty="0">
                <a:latin typeface="Courier New" pitchFamily="49" charset="0"/>
              </a:rPr>
              <a:t> &gt;&gt; string2;</a:t>
            </a:r>
          </a:p>
          <a:p>
            <a:pPr lvl="1"/>
            <a:r>
              <a:rPr lang="en-US" dirty="0"/>
              <a:t>Puts user input in string</a:t>
            </a:r>
          </a:p>
          <a:p>
            <a:pPr lvl="2"/>
            <a:r>
              <a:rPr lang="en-US" dirty="0"/>
              <a:t>Stops at first whitespace character</a:t>
            </a:r>
          </a:p>
          <a:p>
            <a:pPr lvl="2"/>
            <a:r>
              <a:rPr lang="en-US" dirty="0"/>
              <a:t>Adds </a:t>
            </a:r>
            <a:r>
              <a:rPr lang="en-US" b="1" dirty="0">
                <a:latin typeface="Courier New" pitchFamily="49" charset="0"/>
              </a:rPr>
              <a:t>null</a:t>
            </a:r>
            <a:r>
              <a:rPr lang="en-US" dirty="0"/>
              <a:t> character</a:t>
            </a:r>
          </a:p>
          <a:p>
            <a:pPr lvl="1"/>
            <a:r>
              <a:rPr lang="en-US" dirty="0"/>
              <a:t>If too much text entered, data written beyond </a:t>
            </a:r>
            <a:r>
              <a:rPr lang="en-US" dirty="0" smtClean="0"/>
              <a:t>array</a:t>
            </a:r>
            <a:endParaRPr lang="en-US" dirty="0"/>
          </a:p>
          <a:p>
            <a:r>
              <a:rPr lang="en-US" dirty="0"/>
              <a:t>Printing strings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</a:rPr>
              <a:t> &lt;&lt; string2 &lt;&lt; </a:t>
            </a:r>
            <a:r>
              <a:rPr lang="en-US" b="1" dirty="0" err="1" smtClean="0">
                <a:latin typeface="Courier New" pitchFamily="49" charset="0"/>
              </a:rPr>
              <a:t>endl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lvl="2"/>
            <a:r>
              <a:rPr lang="en-US" dirty="0"/>
              <a:t>Does not work for other array types</a:t>
            </a:r>
          </a:p>
          <a:p>
            <a:pPr lvl="1"/>
            <a:r>
              <a:rPr lang="en-US" dirty="0"/>
              <a:t>Characters printed until </a:t>
            </a:r>
            <a:r>
              <a:rPr lang="en-US" b="1" dirty="0">
                <a:latin typeface="Courier New" pitchFamily="49" charset="0"/>
              </a:rPr>
              <a:t>null</a:t>
            </a:r>
            <a:r>
              <a:rPr lang="en-US" dirty="0"/>
              <a:t> found</a:t>
            </a:r>
          </a:p>
          <a:p>
            <a:pPr lvl="2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5257800"/>
          </a:xfrm>
        </p:spPr>
        <p:txBody>
          <a:bodyPr>
            <a:normAutofit lnSpcReduction="10000"/>
          </a:bodyPr>
          <a:lstStyle/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Treating character arrays as strings.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&lt;iostream.h&gt;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char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string1[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20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],            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reserves 20 characters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>
                <a:solidFill>
                  <a:srgbClr val="0000FF"/>
                </a:solidFill>
                <a:cs typeface="Courier New" pitchFamily="49" charset="0"/>
              </a:rPr>
              <a:t>char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string2[] =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"string literal"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// reserves 15 characters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// read string from user into array string2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"Enter the string \"hello there\": 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cin &gt;&gt; string1;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// reads "hello" [space terminates input]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8000"/>
                </a:solidFill>
                <a:cs typeface="Courier New" pitchFamily="49" charset="0"/>
              </a:rPr>
              <a:t>   // output strings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"string1 is: 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&lt;&lt; string1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 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"\nstring2 is: "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&lt;&lt; string2;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cout &lt;&lt; </a:t>
            </a:r>
            <a:r>
              <a:rPr lang="en-US" sz="1400">
                <a:solidFill>
                  <a:srgbClr val="0099FF"/>
                </a:solidFill>
                <a:cs typeface="Courier New" pitchFamily="49" charset="0"/>
              </a:rPr>
              <a:t>"\nstring1 with spaces between characters is:\n"</a:t>
            </a: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/>
          </a:p>
        </p:txBody>
      </p:sp>
      <p:grpSp>
        <p:nvGrpSpPr>
          <p:cNvPr id="321539" name="Group 3"/>
          <p:cNvGrpSpPr>
            <a:grpSpLocks/>
          </p:cNvGrpSpPr>
          <p:nvPr/>
        </p:nvGrpSpPr>
        <p:grpSpPr bwMode="auto">
          <a:xfrm>
            <a:off x="4312627" y="620713"/>
            <a:ext cx="4114800" cy="1200150"/>
            <a:chOff x="1632" y="1008"/>
            <a:chExt cx="2592" cy="756"/>
          </a:xfrm>
        </p:grpSpPr>
        <p:sp>
          <p:nvSpPr>
            <p:cNvPr id="321540" name="Text Box 4"/>
            <p:cNvSpPr txBox="1">
              <a:spLocks noChangeArrowheads="1"/>
            </p:cNvSpPr>
            <p:nvPr/>
          </p:nvSpPr>
          <p:spPr bwMode="auto">
            <a:xfrm>
              <a:off x="2544" y="1008"/>
              <a:ext cx="168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Two different ways to declare strings. </a:t>
              </a:r>
              <a:r>
                <a:rPr lang="en-US">
                  <a:latin typeface="Courier New" pitchFamily="49" charset="0"/>
                </a:rPr>
                <a:t>string2</a:t>
              </a:r>
              <a:r>
                <a:rPr lang="en-US" b="0">
                  <a:latin typeface="Times New Roman" pitchFamily="18" charset="0"/>
                </a:rPr>
                <a:t> is initialized, and its size determined automatically .</a:t>
              </a:r>
            </a:p>
          </p:txBody>
        </p:sp>
        <p:sp>
          <p:nvSpPr>
            <p:cNvPr id="321541" name="Line 5"/>
            <p:cNvSpPr>
              <a:spLocks noChangeShapeType="1"/>
            </p:cNvSpPr>
            <p:nvPr/>
          </p:nvSpPr>
          <p:spPr bwMode="auto">
            <a:xfrm flipH="1">
              <a:off x="1632" y="1296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1542" name="Group 6"/>
          <p:cNvGrpSpPr>
            <a:grpSpLocks/>
          </p:cNvGrpSpPr>
          <p:nvPr/>
        </p:nvGrpSpPr>
        <p:grpSpPr bwMode="auto">
          <a:xfrm>
            <a:off x="4844562" y="2133600"/>
            <a:ext cx="4114800" cy="1447800"/>
            <a:chOff x="1344" y="1680"/>
            <a:chExt cx="2592" cy="912"/>
          </a:xfrm>
        </p:grpSpPr>
        <p:sp>
          <p:nvSpPr>
            <p:cNvPr id="321543" name="Text Box 7"/>
            <p:cNvSpPr txBox="1">
              <a:spLocks noChangeArrowheads="1"/>
            </p:cNvSpPr>
            <p:nvPr/>
          </p:nvSpPr>
          <p:spPr bwMode="auto">
            <a:xfrm>
              <a:off x="2256" y="1680"/>
              <a:ext cx="1680" cy="58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Examples of reading strings from the keyboard and printing them out.</a:t>
              </a:r>
            </a:p>
          </p:txBody>
        </p:sp>
        <p:sp>
          <p:nvSpPr>
            <p:cNvPr id="321544" name="Line 8"/>
            <p:cNvSpPr>
              <a:spLocks noChangeShapeType="1"/>
            </p:cNvSpPr>
            <p:nvPr/>
          </p:nvSpPr>
          <p:spPr bwMode="auto">
            <a:xfrm flipH="1">
              <a:off x="1344" y="1968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1545" name="Line 9"/>
            <p:cNvSpPr>
              <a:spLocks noChangeShapeType="1"/>
            </p:cNvSpPr>
            <p:nvPr/>
          </p:nvSpPr>
          <p:spPr bwMode="auto">
            <a:xfrm flipH="1">
              <a:off x="1632" y="1968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22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010400" cy="3344863"/>
          </a:xfrm>
        </p:spPr>
        <p:txBody>
          <a:bodyPr/>
          <a:lstStyle/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characters until null character is reached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string1[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!=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'\0'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string1[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' '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cin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&gt;&gt; string1;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reads "there"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"\nstring1 is: 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string1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-12510" y="3352800"/>
            <a:ext cx="7010400" cy="25193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the string "hello there": hello there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string1 is: hello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string2 is: string literal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string1 with spaces between characters is: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 e l l o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string1 is: there</a:t>
            </a:r>
            <a:endParaRPr lang="en-US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endParaRPr lang="en-US">
              <a:latin typeface="Courier New" pitchFamily="49" charset="0"/>
            </a:endParaRPr>
          </a:p>
        </p:txBody>
      </p:sp>
      <p:grpSp>
        <p:nvGrpSpPr>
          <p:cNvPr id="322564" name="Group 4"/>
          <p:cNvGrpSpPr>
            <a:grpSpLocks/>
          </p:cNvGrpSpPr>
          <p:nvPr/>
        </p:nvGrpSpPr>
        <p:grpSpPr bwMode="auto">
          <a:xfrm>
            <a:off x="3472218" y="533399"/>
            <a:ext cx="5138738" cy="1477963"/>
            <a:chOff x="1584" y="424"/>
            <a:chExt cx="3237" cy="931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3141" y="424"/>
              <a:ext cx="1680" cy="93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 dirty="0">
                  <a:latin typeface="Times New Roman" pitchFamily="18" charset="0"/>
                </a:rPr>
                <a:t>Can access the characters in a string using array notation. The loop ends when the </a:t>
              </a:r>
              <a:r>
                <a:rPr lang="en-US" dirty="0">
                  <a:latin typeface="Courier New" pitchFamily="49" charset="0"/>
                </a:rPr>
                <a:t>null</a:t>
              </a:r>
              <a:r>
                <a:rPr lang="en-US" b="0" dirty="0">
                  <a:latin typeface="Times New Roman" pitchFamily="18" charset="0"/>
                </a:rPr>
                <a:t> character is found.</a:t>
              </a:r>
            </a:p>
          </p:txBody>
        </p:sp>
        <p:sp>
          <p:nvSpPr>
            <p:cNvPr id="322566" name="Line 6"/>
            <p:cNvSpPr>
              <a:spLocks noChangeShapeType="1"/>
            </p:cNvSpPr>
            <p:nvPr/>
          </p:nvSpPr>
          <p:spPr bwMode="auto">
            <a:xfrm flipH="1" flipV="1">
              <a:off x="1584" y="520"/>
              <a:ext cx="15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70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Declaring Arrays	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When declaring arrays, specify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Type of </a:t>
            </a:r>
            <a:r>
              <a:rPr lang="en-US" dirty="0" smtClean="0"/>
              <a:t>array </a:t>
            </a:r>
            <a:r>
              <a:rPr lang="en-US" dirty="0" smtClean="0"/>
              <a:t>i.e. any </a:t>
            </a:r>
            <a:r>
              <a:rPr lang="en-US" dirty="0"/>
              <a:t>data type</a:t>
            </a:r>
          </a:p>
          <a:p>
            <a:pPr lvl="1"/>
            <a:r>
              <a:rPr lang="en-US" dirty="0"/>
              <a:t>Number of </a:t>
            </a:r>
            <a:r>
              <a:rPr lang="en-US" dirty="0" smtClean="0"/>
              <a:t>elements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smtClean="0"/>
              <a:t>the size of the array</a:t>
            </a:r>
            <a:endParaRPr lang="en-US" dirty="0"/>
          </a:p>
          <a:p>
            <a:pPr marL="1143000" lvl="3" indent="0">
              <a:buNone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type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arrayName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[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arraySize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];</a:t>
            </a:r>
          </a:p>
          <a:p>
            <a:pPr marL="1143000" lvl="3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[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];  // array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 integers</a:t>
            </a:r>
          </a:p>
          <a:p>
            <a:pPr marL="1143000" lvl="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float f [ 1234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]; // array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1234 float elements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Declaring </a:t>
            </a:r>
            <a:r>
              <a:rPr lang="en-US" dirty="0"/>
              <a:t>multiple arrays of same </a:t>
            </a:r>
            <a:r>
              <a:rPr lang="en-US" dirty="0" smtClean="0"/>
              <a:t>type by using </a:t>
            </a:r>
            <a:r>
              <a:rPr lang="en-US" dirty="0"/>
              <a:t>comma separated list, like </a:t>
            </a:r>
            <a:r>
              <a:rPr lang="en-US" dirty="0" smtClean="0"/>
              <a:t>variable declarations,</a:t>
            </a:r>
            <a:endParaRPr lang="en-US" dirty="0"/>
          </a:p>
          <a:p>
            <a:pPr lvl="4">
              <a:buFontTx/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[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100 ],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 [ 200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]; </a:t>
            </a:r>
          </a:p>
        </p:txBody>
      </p:sp>
    </p:spTree>
    <p:extLst>
      <p:ext uri="{BB962C8B-B14F-4D97-AF65-F5344CB8AC3E}">
        <p14:creationId xmlns:p14="http://schemas.microsoft.com/office/powerpoint/2010/main" val="3421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Initializing Arrays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257800"/>
          </a:xfrm>
        </p:spPr>
        <p:txBody>
          <a:bodyPr>
            <a:noAutofit/>
          </a:bodyPr>
          <a:lstStyle/>
          <a:p>
            <a:r>
              <a:rPr lang="en-US" sz="2000" dirty="0"/>
              <a:t>Initializing arrays </a:t>
            </a:r>
          </a:p>
          <a:p>
            <a:pPr lvl="1"/>
            <a:r>
              <a:rPr lang="en-US" sz="2000" dirty="0" smtClean="0"/>
              <a:t>Use For </a:t>
            </a:r>
            <a:r>
              <a:rPr lang="en-US" sz="2000" dirty="0"/>
              <a:t>loop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Initialize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each element</a:t>
            </a:r>
          </a:p>
          <a:p>
            <a:pPr lvl="1"/>
            <a:r>
              <a:rPr lang="en-US" sz="2000" dirty="0" smtClean="0"/>
              <a:t>Use Initializer </a:t>
            </a:r>
            <a:r>
              <a:rPr lang="en-US" sz="2000" dirty="0" smtClean="0"/>
              <a:t>list,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Specify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each element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array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declaration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3">
              <a:buFontTx/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a[ </a:t>
            </a:r>
            <a:r>
              <a:rPr lang="en-US" dirty="0">
                <a:latin typeface="Arial" pitchFamily="34" charset="0"/>
                <a:cs typeface="Arial" pitchFamily="34" charset="0"/>
              </a:rPr>
              <a:t>5 ] = { 1, 2, 3,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4};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If not enough initializers, rightmost elements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too many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elements then syntax error</a:t>
            </a:r>
          </a:p>
          <a:p>
            <a:pPr marL="457200" lvl="2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a[ 5 ] = { 1, 2, 3, 4, 5, 6};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set every element to same value</a:t>
            </a:r>
          </a:p>
          <a:p>
            <a:pPr lvl="3">
              <a:buFontTx/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[ </a:t>
            </a:r>
            <a:r>
              <a:rPr lang="en-US" dirty="0">
                <a:latin typeface="Arial" pitchFamily="34" charset="0"/>
                <a:cs typeface="Arial" pitchFamily="34" charset="0"/>
              </a:rPr>
              <a:t>5 ] = { 0 };</a:t>
            </a:r>
          </a:p>
          <a:p>
            <a:pPr lvl="1"/>
            <a:r>
              <a:rPr lang="en-US" sz="2000" dirty="0"/>
              <a:t>If array size omitted, initializers determine size</a:t>
            </a:r>
          </a:p>
          <a:p>
            <a:pPr lvl="3">
              <a:buFontTx/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[] </a:t>
            </a:r>
            <a:r>
              <a:rPr lang="en-US" dirty="0">
                <a:latin typeface="Arial" pitchFamily="34" charset="0"/>
                <a:cs typeface="Arial" pitchFamily="34" charset="0"/>
              </a:rPr>
              <a:t>= { 1, 2, 3, 4, 5 }; 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initialization elements,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therefore 5 element array</a:t>
            </a:r>
          </a:p>
        </p:txBody>
      </p:sp>
    </p:spTree>
    <p:extLst>
      <p:ext uri="{BB962C8B-B14F-4D97-AF65-F5344CB8AC3E}">
        <p14:creationId xmlns:p14="http://schemas.microsoft.com/office/powerpoint/2010/main" val="25924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305800" cy="5638800"/>
          </a:xfrm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			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Initializing an array.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n[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 is an array of 10 integers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initialize elements of array n to 0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n[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set element at location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to 0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Element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Value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contents of array n in tabular format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j++ )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j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n[ j ]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/>
          </a:p>
        </p:txBody>
      </p:sp>
      <p:grpSp>
        <p:nvGrpSpPr>
          <p:cNvPr id="205830" name="Group 6"/>
          <p:cNvGrpSpPr>
            <a:grpSpLocks/>
          </p:cNvGrpSpPr>
          <p:nvPr/>
        </p:nvGrpSpPr>
        <p:grpSpPr bwMode="auto">
          <a:xfrm>
            <a:off x="1828800" y="862013"/>
            <a:ext cx="4114800" cy="838200"/>
            <a:chOff x="1152" y="1392"/>
            <a:chExt cx="2592" cy="528"/>
          </a:xfrm>
        </p:grpSpPr>
        <p:sp>
          <p:nvSpPr>
            <p:cNvPr id="205828" name="Text Box 4"/>
            <p:cNvSpPr txBox="1">
              <a:spLocks noChangeArrowheads="1"/>
            </p:cNvSpPr>
            <p:nvPr/>
          </p:nvSpPr>
          <p:spPr bwMode="auto">
            <a:xfrm>
              <a:off x="2064" y="1392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Declare a 10-element array of integers.</a:t>
              </a:r>
            </a:p>
          </p:txBody>
        </p:sp>
        <p:sp>
          <p:nvSpPr>
            <p:cNvPr id="205829" name="Line 5"/>
            <p:cNvSpPr>
              <a:spLocks noChangeShapeType="1"/>
            </p:cNvSpPr>
            <p:nvPr/>
          </p:nvSpPr>
          <p:spPr bwMode="auto">
            <a:xfrm flipH="1">
              <a:off x="1152" y="14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833" name="Group 9"/>
          <p:cNvGrpSpPr>
            <a:grpSpLocks/>
          </p:cNvGrpSpPr>
          <p:nvPr/>
        </p:nvGrpSpPr>
        <p:grpSpPr bwMode="auto">
          <a:xfrm>
            <a:off x="4366846" y="1801814"/>
            <a:ext cx="3733800" cy="1200150"/>
            <a:chOff x="1632" y="1824"/>
            <a:chExt cx="2352" cy="756"/>
          </a:xfrm>
        </p:grpSpPr>
        <p:sp>
          <p:nvSpPr>
            <p:cNvPr id="205831" name="Text Box 7"/>
            <p:cNvSpPr txBox="1">
              <a:spLocks noChangeArrowheads="1"/>
            </p:cNvSpPr>
            <p:nvPr/>
          </p:nvSpPr>
          <p:spPr bwMode="auto">
            <a:xfrm>
              <a:off x="2304" y="1824"/>
              <a:ext cx="168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Initialize array to </a:t>
              </a:r>
              <a:r>
                <a:rPr lang="en-US">
                  <a:latin typeface="Courier New" pitchFamily="49" charset="0"/>
                </a:rPr>
                <a:t>0</a:t>
              </a:r>
              <a:r>
                <a:rPr lang="en-US" b="0">
                  <a:latin typeface="Times New Roman" pitchFamily="18" charset="0"/>
                </a:rPr>
                <a:t> using a for loop. Note that the array has elements </a:t>
              </a:r>
              <a:r>
                <a:rPr lang="en-US">
                  <a:latin typeface="Courier New" pitchFamily="49" charset="0"/>
                </a:rPr>
                <a:t>n[0]</a:t>
              </a:r>
              <a:r>
                <a:rPr lang="en-US" b="0">
                  <a:latin typeface="Times New Roman" pitchFamily="18" charset="0"/>
                </a:rPr>
                <a:t> to </a:t>
              </a:r>
              <a:r>
                <a:rPr lang="en-US">
                  <a:latin typeface="Courier New" pitchFamily="49" charset="0"/>
                </a:rPr>
                <a:t>n[9]</a:t>
              </a:r>
              <a:r>
                <a:rPr lang="en-US" b="0"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5832" name="Line 8"/>
            <p:cNvSpPr>
              <a:spLocks noChangeShapeType="1"/>
            </p:cNvSpPr>
            <p:nvPr/>
          </p:nvSpPr>
          <p:spPr bwMode="auto">
            <a:xfrm flipH="1">
              <a:off x="1632" y="2064"/>
              <a:ext cx="672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6227885" y="3025775"/>
            <a:ext cx="2771043" cy="5476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2000">
                <a:latin typeface="Courier New" pitchFamily="49" charset="0"/>
              </a:rPr>
              <a:t>Program Output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6227885" y="3573464"/>
            <a:ext cx="2771043" cy="32845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  9            0 </a:t>
            </a:r>
          </a:p>
        </p:txBody>
      </p:sp>
    </p:spTree>
    <p:extLst>
      <p:ext uri="{BB962C8B-B14F-4D97-AF65-F5344CB8AC3E}">
        <p14:creationId xmlns:p14="http://schemas.microsoft.com/office/powerpoint/2010/main" val="2941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4" grpId="0" animBg="1"/>
      <p:bldP spid="2058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153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Initializing an array with a declaration.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use initializer list to initialize array n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n[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95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"Element"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"Value"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contents of array n in tabular format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n[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grpSp>
        <p:nvGrpSpPr>
          <p:cNvPr id="207879" name="Group 7"/>
          <p:cNvGrpSpPr>
            <a:grpSpLocks/>
          </p:cNvGrpSpPr>
          <p:nvPr/>
        </p:nvGrpSpPr>
        <p:grpSpPr bwMode="auto">
          <a:xfrm>
            <a:off x="4976446" y="1727200"/>
            <a:ext cx="4114800" cy="838200"/>
            <a:chOff x="1104" y="1536"/>
            <a:chExt cx="2592" cy="528"/>
          </a:xfrm>
        </p:grpSpPr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2016" y="1536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b="0">
                  <a:latin typeface="Times New Roman" pitchFamily="18" charset="0"/>
                </a:rPr>
                <a:t>Note the use of the initializer list.</a:t>
              </a:r>
            </a:p>
          </p:txBody>
        </p:sp>
        <p:sp>
          <p:nvSpPr>
            <p:cNvPr id="207878" name="Line 6"/>
            <p:cNvSpPr>
              <a:spLocks noChangeShapeType="1"/>
            </p:cNvSpPr>
            <p:nvPr/>
          </p:nvSpPr>
          <p:spPr bwMode="auto">
            <a:xfrm flipH="1">
              <a:off x="1104" y="163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6660174" y="2401746"/>
            <a:ext cx="2431072" cy="4380054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Program Output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0           32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1           27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2           64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3           18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4           95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5           14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6           90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7           70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8           60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9           37 </a:t>
            </a:r>
          </a:p>
        </p:txBody>
      </p:sp>
    </p:spTree>
    <p:extLst>
      <p:ext uri="{BB962C8B-B14F-4D97-AF65-F5344CB8AC3E}">
        <p14:creationId xmlns:p14="http://schemas.microsoft.com/office/powerpoint/2010/main" val="423015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Using Arrays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3657600"/>
          </a:xfrm>
        </p:spPr>
        <p:txBody>
          <a:bodyPr/>
          <a:lstStyle/>
          <a:p>
            <a:r>
              <a:rPr lang="en-US" dirty="0"/>
              <a:t>Array size</a:t>
            </a:r>
          </a:p>
          <a:p>
            <a:pPr lvl="1"/>
            <a:r>
              <a:rPr lang="en-US" dirty="0"/>
              <a:t>Can be specified with constant variable (</a:t>
            </a:r>
            <a:r>
              <a:rPr lang="en-US" b="1" dirty="0" err="1">
                <a:latin typeface="Courier New" pitchFamily="49" charset="0"/>
              </a:rPr>
              <a:t>const</a:t>
            </a:r>
            <a:r>
              <a:rPr lang="en-US" dirty="0"/>
              <a:t>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size = 20;</a:t>
            </a:r>
          </a:p>
          <a:p>
            <a:pPr lvl="1"/>
            <a:r>
              <a:rPr lang="en-US" dirty="0"/>
              <a:t>Constants cannot be </a:t>
            </a:r>
            <a:r>
              <a:rPr lang="en-US" dirty="0" smtClean="0"/>
              <a:t>changed throughout the execution of program</a:t>
            </a:r>
            <a:endParaRPr lang="en-US" dirty="0"/>
          </a:p>
          <a:p>
            <a:pPr lvl="1"/>
            <a:r>
              <a:rPr lang="en-US" dirty="0"/>
              <a:t>Constants must be initialized when declared</a:t>
            </a:r>
          </a:p>
          <a:p>
            <a:pPr lvl="1"/>
            <a:r>
              <a:rPr lang="en-US" dirty="0"/>
              <a:t>Also called named constants or read-only variables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4122</Words>
  <Application>Microsoft Office PowerPoint</Application>
  <PresentationFormat>On-screen Show (4:3)</PresentationFormat>
  <Paragraphs>875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CSC141- Introduction to Computer programming</vt:lpstr>
      <vt:lpstr>Arrays a Quick revision</vt:lpstr>
      <vt:lpstr>Concepts  to remember</vt:lpstr>
      <vt:lpstr>Pictorial form of an Arrays</vt:lpstr>
      <vt:lpstr>Declaring Arrays </vt:lpstr>
      <vt:lpstr>Initializing Arrays</vt:lpstr>
      <vt:lpstr>PowerPoint Presentation</vt:lpstr>
      <vt:lpstr>PowerPoint Presentation</vt:lpstr>
      <vt:lpstr>Examples Using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Sorting Arrays</vt:lpstr>
      <vt:lpstr>Bubble Sort</vt:lpstr>
      <vt:lpstr>Bubble Sort  coding guide</vt:lpstr>
      <vt:lpstr>PowerPoint Presentation</vt:lpstr>
      <vt:lpstr>Passing Arrays to Functions</vt:lpstr>
      <vt:lpstr>Passing Arrays to Functions</vt:lpstr>
      <vt:lpstr>Passing Arrays to Functions</vt:lpstr>
      <vt:lpstr>PowerPoint Presentation</vt:lpstr>
      <vt:lpstr>PowerPoint Presentation</vt:lpstr>
      <vt:lpstr>PowerPoint Presentation</vt:lpstr>
      <vt:lpstr>Computing Mean, Median and Mode of Arrays Using Functions</vt:lpstr>
      <vt:lpstr>PowerPoint Presentation</vt:lpstr>
      <vt:lpstr>PowerPoint Presentation</vt:lpstr>
      <vt:lpstr>PowerPoint Presentation</vt:lpstr>
      <vt:lpstr>PowerPoint Presentation</vt:lpstr>
      <vt:lpstr>Searching Arrays: Linear Search</vt:lpstr>
      <vt:lpstr>PowerPoint Presentation</vt:lpstr>
      <vt:lpstr>Multiple-Subscripted Arrays</vt:lpstr>
      <vt:lpstr>Two-dimensional Array: Referencing</vt:lpstr>
      <vt:lpstr>PowerPoint Presentation</vt:lpstr>
      <vt:lpstr>PowerPoint Presentation</vt:lpstr>
      <vt:lpstr>Two-dimensional Array: Example Tracking Students Grades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Using Arrays</vt:lpstr>
      <vt:lpstr>Examples Using Arrays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Public</cp:lastModifiedBy>
  <cp:revision>96</cp:revision>
  <dcterms:created xsi:type="dcterms:W3CDTF">2012-05-27T17:03:21Z</dcterms:created>
  <dcterms:modified xsi:type="dcterms:W3CDTF">2012-06-09T06:25:55Z</dcterms:modified>
</cp:coreProperties>
</file>