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52"/>
  </p:notesMasterIdLst>
  <p:sldIdLst>
    <p:sldId id="411" r:id="rId2"/>
    <p:sldId id="477" r:id="rId3"/>
    <p:sldId id="478" r:id="rId4"/>
    <p:sldId id="479" r:id="rId5"/>
    <p:sldId id="480" r:id="rId6"/>
    <p:sldId id="481" r:id="rId7"/>
    <p:sldId id="484" r:id="rId8"/>
    <p:sldId id="523" r:id="rId9"/>
    <p:sldId id="524" r:id="rId10"/>
    <p:sldId id="534" r:id="rId11"/>
    <p:sldId id="525" r:id="rId12"/>
    <p:sldId id="526" r:id="rId13"/>
    <p:sldId id="527" r:id="rId14"/>
    <p:sldId id="528" r:id="rId15"/>
    <p:sldId id="533" r:id="rId16"/>
    <p:sldId id="531" r:id="rId17"/>
    <p:sldId id="532" r:id="rId18"/>
    <p:sldId id="529" r:id="rId19"/>
    <p:sldId id="488" r:id="rId20"/>
    <p:sldId id="486" r:id="rId21"/>
    <p:sldId id="487" r:id="rId22"/>
    <p:sldId id="557" r:id="rId23"/>
    <p:sldId id="556" r:id="rId24"/>
    <p:sldId id="499" r:id="rId25"/>
    <p:sldId id="500" r:id="rId26"/>
    <p:sldId id="501" r:id="rId27"/>
    <p:sldId id="502" r:id="rId28"/>
    <p:sldId id="515" r:id="rId29"/>
    <p:sldId id="516" r:id="rId30"/>
    <p:sldId id="517" r:id="rId31"/>
    <p:sldId id="535" r:id="rId32"/>
    <p:sldId id="536" r:id="rId33"/>
    <p:sldId id="537" r:id="rId34"/>
    <p:sldId id="538" r:id="rId35"/>
    <p:sldId id="539" r:id="rId36"/>
    <p:sldId id="540" r:id="rId37"/>
    <p:sldId id="541" r:id="rId38"/>
    <p:sldId id="542" r:id="rId39"/>
    <p:sldId id="543" r:id="rId40"/>
    <p:sldId id="544" r:id="rId41"/>
    <p:sldId id="545" r:id="rId42"/>
    <p:sldId id="546" r:id="rId43"/>
    <p:sldId id="547" r:id="rId44"/>
    <p:sldId id="548" r:id="rId45"/>
    <p:sldId id="549" r:id="rId46"/>
    <p:sldId id="550" r:id="rId47"/>
    <p:sldId id="551" r:id="rId48"/>
    <p:sldId id="552" r:id="rId49"/>
    <p:sldId id="553" r:id="rId50"/>
    <p:sldId id="554" r:id="rId5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41" autoAdjust="0"/>
    <p:restoredTop sz="94671" autoAdjust="0"/>
  </p:normalViewPr>
  <p:slideViewPr>
    <p:cSldViewPr>
      <p:cViewPr varScale="1">
        <p:scale>
          <a:sx n="70" d="100"/>
          <a:sy n="70" d="100"/>
        </p:scale>
        <p:origin x="-1392" y="-90"/>
      </p:cViewPr>
      <p:guideLst>
        <p:guide orient="horz" pos="2160"/>
        <p:guide pos="2880"/>
      </p:guideLst>
    </p:cSldViewPr>
  </p:slideViewPr>
  <p:outlineViewPr>
    <p:cViewPr>
      <p:scale>
        <a:sx n="33" d="100"/>
        <a:sy n="33" d="100"/>
      </p:scale>
      <p:origin x="0" y="21594"/>
    </p:cViewPr>
    <p:sldLst>
      <p:sld r:id="rId1" collapse="1"/>
      <p:sld r:id="rId2" collapse="1"/>
      <p:sld r:id="rId3" collapse="1"/>
      <p:sld r:id="rId4" collapse="1"/>
      <p:sld r:id="rId5"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_rels/viewProps.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slide" Target="slides/slide14.xml"/><Relationship Id="rId1" Type="http://schemas.openxmlformats.org/officeDocument/2006/relationships/slide" Target="slides/slide13.xml"/><Relationship Id="rId5" Type="http://schemas.openxmlformats.org/officeDocument/2006/relationships/slide" Target="slides/slide29.xml"/><Relationship Id="rId4" Type="http://schemas.openxmlformats.org/officeDocument/2006/relationships/slide" Target="slides/slide2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786D374-5B55-4C0F-A703-C03C3451AA6B}" type="datetimeFigureOut">
              <a:rPr lang="en-US" smtClean="0"/>
              <a:t>6/9/2012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FDC3D1-6FBC-42B0-91ED-CB19156247E1}" type="slidenum">
              <a:rPr lang="en-US" smtClean="0"/>
              <a:t>‹#›</a:t>
            </a:fld>
            <a:endParaRPr lang="en-US"/>
          </a:p>
        </p:txBody>
      </p:sp>
    </p:spTree>
    <p:extLst>
      <p:ext uri="{BB962C8B-B14F-4D97-AF65-F5344CB8AC3E}">
        <p14:creationId xmlns:p14="http://schemas.microsoft.com/office/powerpoint/2010/main" val="1010505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DC3D1-6FBC-42B0-91ED-CB19156247E1}" type="slidenum">
              <a:rPr lang="en-US" smtClean="0"/>
              <a:t>1</a:t>
            </a:fld>
            <a:endParaRPr lang="en-US"/>
          </a:p>
        </p:txBody>
      </p:sp>
    </p:spTree>
    <p:extLst>
      <p:ext uri="{BB962C8B-B14F-4D97-AF65-F5344CB8AC3E}">
        <p14:creationId xmlns:p14="http://schemas.microsoft.com/office/powerpoint/2010/main" val="20172527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r>
              <a:rPr lang="en-US" sz="1200"/>
              <a:t>Engineering H192</a:t>
            </a:r>
          </a:p>
        </p:txBody>
      </p:sp>
      <p:sp>
        <p:nvSpPr>
          <p:cNvPr id="36867" name="Rectangle 3"/>
          <p:cNvSpPr>
            <a:spLocks noGrp="1" noChangeArrowheads="1"/>
          </p:cNvSpPr>
          <p:nvPr>
            <p:ph type="dt" sz="quarter" idx="1"/>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r>
              <a:rPr lang="en-US" sz="1200"/>
              <a:t>Winter 2005</a:t>
            </a:r>
          </a:p>
        </p:txBody>
      </p:sp>
      <p:sp>
        <p:nvSpPr>
          <p:cNvPr id="36868" name="Rectangle 6"/>
          <p:cNvSpPr>
            <a:spLocks noGrp="1" noChangeArrowheads="1"/>
          </p:cNvSpPr>
          <p:nvPr>
            <p:ph type="ftr" sz="quarter" idx="4"/>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r>
              <a:rPr lang="en-US" sz="1200"/>
              <a:t>Lecture 14</a:t>
            </a:r>
          </a:p>
        </p:txBody>
      </p:sp>
      <p:sp>
        <p:nvSpPr>
          <p:cNvPr id="36869" name="Rectangle 7"/>
          <p:cNvSpPr>
            <a:spLocks noGrp="1" noChangeArrowheads="1"/>
          </p:cNvSpPr>
          <p:nvPr>
            <p:ph type="sldNum" sz="quarter" idx="5"/>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fld id="{CC432287-6281-446B-AB25-9C1D2CA19D37}" type="slidenum">
              <a:rPr lang="en-US" sz="1200"/>
              <a:pPr/>
              <a:t>16</a:t>
            </a:fld>
            <a:endParaRPr lang="en-US" sz="1200"/>
          </a:p>
        </p:txBody>
      </p:sp>
      <p:sp>
        <p:nvSpPr>
          <p:cNvPr id="36870" name="Rectangle 2"/>
          <p:cNvSpPr>
            <a:spLocks noGrp="1" noRot="1" noChangeAspect="1" noChangeArrowheads="1" noTextEdit="1"/>
          </p:cNvSpPr>
          <p:nvPr>
            <p:ph type="sldImg"/>
          </p:nvPr>
        </p:nvSpPr>
        <p:spPr>
          <a:ln/>
        </p:spPr>
      </p:sp>
      <p:sp>
        <p:nvSpPr>
          <p:cNvPr id="36871" name="Rectangle 3"/>
          <p:cNvSpPr>
            <a:spLocks noGrp="1" noChangeArrowheads="1"/>
          </p:cNvSpPr>
          <p:nvPr>
            <p:ph type="body" idx="1"/>
          </p:nvPr>
        </p:nvSpPr>
        <p:spPr>
          <a:noFill/>
        </p:spPr>
        <p:txBody>
          <a:bodyPr/>
          <a:lstStyle/>
          <a:p>
            <a:r>
              <a:rPr lang="en-US" smtClean="0"/>
              <a:t>Instructor:</a:t>
            </a:r>
          </a:p>
          <a:p>
            <a:r>
              <a:rPr lang="en-US" smtClean="0"/>
              <a:t>Most logical operations can be used on pointers as with regular variables, but the programmer must be careful of the results since each program doesn’t have free reign of the entire computer’s memory space.  Errors which attempt to use memory not assigned to a certain program will cause what will be seen as a segmentation fault or bus error in UNIX, or Windows’ extreme, more deadly blue screen of death.</a:t>
            </a:r>
          </a:p>
          <a:p>
            <a:r>
              <a:rPr lang="en-US" smtClean="0"/>
              <a:t>Pointers can be incremented and decremented.  Integers can be added or subtracted from a pointer, and pointers variable may be subtracted from one another.  Pointers can also be used in comparisons, but usually only in a comparison to NULL as been shown when testing file pointers for a successful file open.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r>
              <a:rPr lang="en-US" sz="1200"/>
              <a:t>Engineering H192</a:t>
            </a:r>
          </a:p>
        </p:txBody>
      </p:sp>
      <p:sp>
        <p:nvSpPr>
          <p:cNvPr id="37891" name="Rectangle 3"/>
          <p:cNvSpPr>
            <a:spLocks noGrp="1" noChangeArrowheads="1"/>
          </p:cNvSpPr>
          <p:nvPr>
            <p:ph type="dt" sz="quarter" idx="1"/>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r>
              <a:rPr lang="en-US" sz="1200"/>
              <a:t>Winter 2005</a:t>
            </a:r>
          </a:p>
        </p:txBody>
      </p:sp>
      <p:sp>
        <p:nvSpPr>
          <p:cNvPr id="37892" name="Rectangle 6"/>
          <p:cNvSpPr>
            <a:spLocks noGrp="1" noChangeArrowheads="1"/>
          </p:cNvSpPr>
          <p:nvPr>
            <p:ph type="ftr" sz="quarter" idx="4"/>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r>
              <a:rPr lang="en-US" sz="1200"/>
              <a:t>Lecture 14</a:t>
            </a:r>
          </a:p>
        </p:txBody>
      </p:sp>
      <p:sp>
        <p:nvSpPr>
          <p:cNvPr id="37893" name="Rectangle 7"/>
          <p:cNvSpPr>
            <a:spLocks noGrp="1" noChangeArrowheads="1"/>
          </p:cNvSpPr>
          <p:nvPr>
            <p:ph type="sldNum" sz="quarter" idx="5"/>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fld id="{2B45BD17-D53E-48DF-AB96-26110691FFB2}" type="slidenum">
              <a:rPr lang="en-US" sz="1200"/>
              <a:pPr/>
              <a:t>17</a:t>
            </a:fld>
            <a:endParaRPr lang="en-US" sz="1200"/>
          </a:p>
        </p:txBody>
      </p:sp>
      <p:sp>
        <p:nvSpPr>
          <p:cNvPr id="37894" name="Rectangle 2"/>
          <p:cNvSpPr>
            <a:spLocks noGrp="1" noRot="1" noChangeAspect="1" noChangeArrowheads="1" noTextEdit="1"/>
          </p:cNvSpPr>
          <p:nvPr>
            <p:ph type="sldImg"/>
          </p:nvPr>
        </p:nvSpPr>
        <p:spPr>
          <a:ln/>
        </p:spPr>
      </p:sp>
      <p:sp>
        <p:nvSpPr>
          <p:cNvPr id="37895" name="Rectangle 3"/>
          <p:cNvSpPr>
            <a:spLocks noGrp="1" noChangeArrowheads="1"/>
          </p:cNvSpPr>
          <p:nvPr>
            <p:ph type="body" idx="1"/>
          </p:nvPr>
        </p:nvSpPr>
        <p:spPr>
          <a:noFill/>
        </p:spPr>
        <p:txBody>
          <a:bodyPr/>
          <a:lstStyle/>
          <a:p>
            <a:r>
              <a:rPr lang="en-US" smtClean="0"/>
              <a:t>Instructor:</a:t>
            </a:r>
          </a:p>
          <a:p>
            <a:r>
              <a:rPr lang="en-US" smtClean="0"/>
              <a:t>Memory arithmetic is slightly more complicated than standard algebra.  Each byte of memory has its own unique address.  Remember that different data types use multiple bytes of memory thus span multiple addresses.  The UNIX data sizes are reviewed:</a:t>
            </a:r>
          </a:p>
          <a:p>
            <a:r>
              <a:rPr lang="en-US" smtClean="0"/>
              <a:t>int: 32 bit – 4 bytes</a:t>
            </a:r>
          </a:p>
          <a:p>
            <a:r>
              <a:rPr lang="en-US" smtClean="0"/>
              <a:t>float: 32 bit – 4 bytes</a:t>
            </a:r>
          </a:p>
          <a:p>
            <a:r>
              <a:rPr lang="en-US" smtClean="0"/>
              <a:t>double: 64 bit – 8 bytes</a:t>
            </a:r>
          </a:p>
          <a:p>
            <a:r>
              <a:rPr lang="en-US" smtClean="0"/>
              <a:t>char: 8 bit – 1 byte</a:t>
            </a:r>
          </a:p>
          <a:p>
            <a:endParaRPr lang="en-US" smtClean="0"/>
          </a:p>
          <a:p>
            <a:r>
              <a:rPr lang="en-US" smtClean="0"/>
              <a:t>So addition of y to a pointer will actually be a multiple of y*x where x is the size of the data type in bytes.</a:t>
            </a:r>
          </a:p>
          <a:p>
            <a:endParaRPr lang="en-US" smtClean="0"/>
          </a:p>
          <a:p>
            <a:r>
              <a:rPr lang="en-US" smtClean="0"/>
              <a:t>In the example shown here, the pointer valptr contains the address of a double precision variable and the address is shown.  Each double precision number is 8 bytes.  The addition of 2 to the pointer is then 2*8, or 16.  Thus we can see the addition of 2 to the pointer adds 16 to the address.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r>
              <a:rPr lang="en-US" sz="1200"/>
              <a:t>Engineering H192</a:t>
            </a:r>
          </a:p>
        </p:txBody>
      </p:sp>
      <p:sp>
        <p:nvSpPr>
          <p:cNvPr id="35843" name="Rectangle 3"/>
          <p:cNvSpPr>
            <a:spLocks noGrp="1" noChangeArrowheads="1"/>
          </p:cNvSpPr>
          <p:nvPr>
            <p:ph type="dt" sz="quarter" idx="1"/>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r>
              <a:rPr lang="en-US" sz="1200"/>
              <a:t>Winter 2005</a:t>
            </a:r>
          </a:p>
        </p:txBody>
      </p:sp>
      <p:sp>
        <p:nvSpPr>
          <p:cNvPr id="35844" name="Rectangle 6"/>
          <p:cNvSpPr>
            <a:spLocks noGrp="1" noChangeArrowheads="1"/>
          </p:cNvSpPr>
          <p:nvPr>
            <p:ph type="ftr" sz="quarter" idx="4"/>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r>
              <a:rPr lang="en-US" sz="1200"/>
              <a:t>Lecture 14</a:t>
            </a:r>
          </a:p>
        </p:txBody>
      </p:sp>
      <p:sp>
        <p:nvSpPr>
          <p:cNvPr id="35845" name="Rectangle 7"/>
          <p:cNvSpPr>
            <a:spLocks noGrp="1" noChangeArrowheads="1"/>
          </p:cNvSpPr>
          <p:nvPr>
            <p:ph type="sldNum" sz="quarter" idx="5"/>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fld id="{A2C7EEFA-7A3A-4299-9F58-7FA52E84DCA9}" type="slidenum">
              <a:rPr lang="en-US" sz="1200"/>
              <a:pPr/>
              <a:t>19</a:t>
            </a:fld>
            <a:endParaRPr lang="en-US" sz="1200"/>
          </a:p>
        </p:txBody>
      </p:sp>
      <p:sp>
        <p:nvSpPr>
          <p:cNvPr id="35846" name="Rectangle 2"/>
          <p:cNvSpPr>
            <a:spLocks noGrp="1" noRot="1" noChangeAspect="1" noChangeArrowheads="1" noTextEdit="1"/>
          </p:cNvSpPr>
          <p:nvPr>
            <p:ph type="sldImg"/>
          </p:nvPr>
        </p:nvSpPr>
        <p:spPr>
          <a:ln/>
        </p:spPr>
      </p:sp>
      <p:sp>
        <p:nvSpPr>
          <p:cNvPr id="35847" name="Rectangle 3"/>
          <p:cNvSpPr>
            <a:spLocks noGrp="1" noChangeArrowheads="1"/>
          </p:cNvSpPr>
          <p:nvPr>
            <p:ph type="body" idx="1"/>
          </p:nvPr>
        </p:nvSpPr>
        <p:spPr>
          <a:noFill/>
        </p:spPr>
        <p:txBody>
          <a:bodyPr/>
          <a:lstStyle/>
          <a:p>
            <a:r>
              <a:rPr lang="en-US" smtClean="0"/>
              <a:t>Instructor/Narrator:</a:t>
            </a:r>
          </a:p>
          <a:p>
            <a:r>
              <a:rPr lang="en-US" smtClean="0"/>
              <a:t>Here is a modified swap program.  Notice the swap function now requires pointer variables as input (both in the function and function prototype), and that all operations are done by dereferencing the pointers within the swap function to get the values and move them around with the aid of the local “temp” variable.  In the main() function the addresses of the a and b variable are passed to the swap() function (given by &amp;a and &amp;b).  The results are now what would be expected of a swap function.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r>
              <a:rPr lang="en-US" sz="1200"/>
              <a:t>Engineering H192</a:t>
            </a:r>
          </a:p>
        </p:txBody>
      </p:sp>
      <p:sp>
        <p:nvSpPr>
          <p:cNvPr id="33795" name="Rectangle 3"/>
          <p:cNvSpPr>
            <a:spLocks noGrp="1" noChangeArrowheads="1"/>
          </p:cNvSpPr>
          <p:nvPr>
            <p:ph type="dt" sz="quarter" idx="1"/>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r>
              <a:rPr lang="en-US" sz="1200"/>
              <a:t>Winter 2005</a:t>
            </a:r>
          </a:p>
        </p:txBody>
      </p:sp>
      <p:sp>
        <p:nvSpPr>
          <p:cNvPr id="33796" name="Rectangle 6"/>
          <p:cNvSpPr>
            <a:spLocks noGrp="1" noChangeArrowheads="1"/>
          </p:cNvSpPr>
          <p:nvPr>
            <p:ph type="ftr" sz="quarter" idx="4"/>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r>
              <a:rPr lang="en-US" sz="1200"/>
              <a:t>Lecture 14</a:t>
            </a:r>
          </a:p>
        </p:txBody>
      </p:sp>
      <p:sp>
        <p:nvSpPr>
          <p:cNvPr id="33797" name="Rectangle 7"/>
          <p:cNvSpPr>
            <a:spLocks noGrp="1" noChangeArrowheads="1"/>
          </p:cNvSpPr>
          <p:nvPr>
            <p:ph type="sldNum" sz="quarter" idx="5"/>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fld id="{EBEA2442-3567-42AA-B89A-49217729EB63}" type="slidenum">
              <a:rPr lang="en-US" sz="1200"/>
              <a:pPr/>
              <a:t>20</a:t>
            </a:fld>
            <a:endParaRPr lang="en-US" sz="1200"/>
          </a:p>
        </p:txBody>
      </p:sp>
      <p:sp>
        <p:nvSpPr>
          <p:cNvPr id="33798" name="Rectangle 2"/>
          <p:cNvSpPr>
            <a:spLocks noGrp="1" noRot="1" noChangeAspect="1" noChangeArrowheads="1" noTextEdit="1"/>
          </p:cNvSpPr>
          <p:nvPr>
            <p:ph type="sldImg"/>
          </p:nvPr>
        </p:nvSpPr>
        <p:spPr>
          <a:ln/>
        </p:spPr>
      </p:sp>
      <p:sp>
        <p:nvSpPr>
          <p:cNvPr id="33799" name="Rectangle 3"/>
          <p:cNvSpPr>
            <a:spLocks noGrp="1" noChangeArrowheads="1"/>
          </p:cNvSpPr>
          <p:nvPr>
            <p:ph type="body" idx="1"/>
          </p:nvPr>
        </p:nvSpPr>
        <p:spPr>
          <a:noFill/>
        </p:spPr>
        <p:txBody>
          <a:bodyPr/>
          <a:lstStyle/>
          <a:p>
            <a:r>
              <a:rPr lang="en-US" smtClean="0"/>
              <a:t>Instructor:</a:t>
            </a:r>
          </a:p>
          <a:p>
            <a:r>
              <a:rPr lang="en-US" smtClean="0"/>
              <a:t>Looking back as the swap function problem, the variable scope problem can now be solved by passing pointers, or the original location of variables, instead of just the values.  The next slide explains more.</a:t>
            </a:r>
          </a:p>
          <a:p>
            <a:endParaRPr lang="en-US" smtClean="0"/>
          </a:p>
          <a:p>
            <a:r>
              <a:rPr lang="en-US" smtClean="0"/>
              <a:t>Narrator:</a:t>
            </a:r>
          </a:p>
          <a:p>
            <a:r>
              <a:rPr lang="en-US" smtClean="0"/>
              <a:t>So now we can see how pointers can be used to pass addresses of variables around.  They can also be used to pass addresses of variables to functions, thus allowing the function to alter the values of the original variables.  Looking back at the swap function, you may remember it received copies of the variables, since they were called by value.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r>
              <a:rPr lang="en-US" sz="1200"/>
              <a:t>Engineering H192</a:t>
            </a:r>
          </a:p>
        </p:txBody>
      </p:sp>
      <p:sp>
        <p:nvSpPr>
          <p:cNvPr id="34819" name="Rectangle 3"/>
          <p:cNvSpPr>
            <a:spLocks noGrp="1" noChangeArrowheads="1"/>
          </p:cNvSpPr>
          <p:nvPr>
            <p:ph type="dt" sz="quarter" idx="1"/>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r>
              <a:rPr lang="en-US" sz="1200"/>
              <a:t>Winter 2005</a:t>
            </a:r>
          </a:p>
        </p:txBody>
      </p:sp>
      <p:sp>
        <p:nvSpPr>
          <p:cNvPr id="34820" name="Rectangle 6"/>
          <p:cNvSpPr>
            <a:spLocks noGrp="1" noChangeArrowheads="1"/>
          </p:cNvSpPr>
          <p:nvPr>
            <p:ph type="ftr" sz="quarter" idx="4"/>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r>
              <a:rPr lang="en-US" sz="1200"/>
              <a:t>Lecture 14</a:t>
            </a:r>
          </a:p>
        </p:txBody>
      </p:sp>
      <p:sp>
        <p:nvSpPr>
          <p:cNvPr id="34821" name="Rectangle 7"/>
          <p:cNvSpPr>
            <a:spLocks noGrp="1" noChangeArrowheads="1"/>
          </p:cNvSpPr>
          <p:nvPr>
            <p:ph type="sldNum" sz="quarter" idx="5"/>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fld id="{30BCEA23-2B1E-4E40-8D88-4753FFD8EE55}" type="slidenum">
              <a:rPr lang="en-US" sz="1200"/>
              <a:pPr/>
              <a:t>21</a:t>
            </a:fld>
            <a:endParaRPr lang="en-US" sz="1200"/>
          </a:p>
        </p:txBody>
      </p:sp>
      <p:sp>
        <p:nvSpPr>
          <p:cNvPr id="34822" name="Rectangle 2"/>
          <p:cNvSpPr>
            <a:spLocks noGrp="1" noRot="1" noChangeAspect="1" noChangeArrowheads="1" noTextEdit="1"/>
          </p:cNvSpPr>
          <p:nvPr>
            <p:ph type="sldImg"/>
          </p:nvPr>
        </p:nvSpPr>
        <p:spPr>
          <a:ln/>
        </p:spPr>
      </p:sp>
      <p:sp>
        <p:nvSpPr>
          <p:cNvPr id="34823" name="Rectangle 3"/>
          <p:cNvSpPr>
            <a:spLocks noGrp="1" noChangeArrowheads="1"/>
          </p:cNvSpPr>
          <p:nvPr>
            <p:ph type="body" idx="1"/>
          </p:nvPr>
        </p:nvSpPr>
        <p:spPr>
          <a:noFill/>
        </p:spPr>
        <p:txBody>
          <a:bodyPr/>
          <a:lstStyle/>
          <a:p>
            <a:r>
              <a:rPr lang="en-US" smtClean="0"/>
              <a:t>Instructor:</a:t>
            </a:r>
          </a:p>
          <a:p>
            <a:r>
              <a:rPr lang="en-US" smtClean="0"/>
              <a:t>Call by reference is now explained.  It simply involves passing the location in memory of the original variables to any supporting function.</a:t>
            </a:r>
          </a:p>
          <a:p>
            <a:endParaRPr lang="en-US" smtClean="0"/>
          </a:p>
          <a:p>
            <a:r>
              <a:rPr lang="en-US" smtClean="0"/>
              <a:t>Narrator:</a:t>
            </a:r>
          </a:p>
          <a:p>
            <a:r>
              <a:rPr lang="en-US" smtClean="0"/>
              <a:t>If instead of passing the value of variables to the function, we now pass the addresses so that the function can change the values stored in the calling routine.  The is known as “called by reference” since we are referencing the variables.  The swap function is shown again modified to call by reference instead of call by value.  This will now actually swap the values in the function, and will return to the main with actual swapped values.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r>
              <a:rPr lang="en-US" sz="1200"/>
              <a:t>Engineering H192</a:t>
            </a:r>
          </a:p>
        </p:txBody>
      </p:sp>
      <p:sp>
        <p:nvSpPr>
          <p:cNvPr id="35843" name="Rectangle 3"/>
          <p:cNvSpPr>
            <a:spLocks noGrp="1" noChangeArrowheads="1"/>
          </p:cNvSpPr>
          <p:nvPr>
            <p:ph type="dt" sz="quarter" idx="1"/>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r>
              <a:rPr lang="en-US" sz="1200"/>
              <a:t>Winter 2005</a:t>
            </a:r>
          </a:p>
        </p:txBody>
      </p:sp>
      <p:sp>
        <p:nvSpPr>
          <p:cNvPr id="35844" name="Rectangle 6"/>
          <p:cNvSpPr>
            <a:spLocks noGrp="1" noChangeArrowheads="1"/>
          </p:cNvSpPr>
          <p:nvPr>
            <p:ph type="ftr" sz="quarter" idx="4"/>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r>
              <a:rPr lang="en-US" sz="1200"/>
              <a:t>Lecture 14</a:t>
            </a:r>
          </a:p>
        </p:txBody>
      </p:sp>
      <p:sp>
        <p:nvSpPr>
          <p:cNvPr id="35845" name="Rectangle 7"/>
          <p:cNvSpPr>
            <a:spLocks noGrp="1" noChangeArrowheads="1"/>
          </p:cNvSpPr>
          <p:nvPr>
            <p:ph type="sldNum" sz="quarter" idx="5"/>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fld id="{A2C7EEFA-7A3A-4299-9F58-7FA52E84DCA9}" type="slidenum">
              <a:rPr lang="en-US" sz="1200"/>
              <a:pPr/>
              <a:t>22</a:t>
            </a:fld>
            <a:endParaRPr lang="en-US" sz="1200"/>
          </a:p>
        </p:txBody>
      </p:sp>
      <p:sp>
        <p:nvSpPr>
          <p:cNvPr id="35846" name="Rectangle 2"/>
          <p:cNvSpPr>
            <a:spLocks noGrp="1" noRot="1" noChangeAspect="1" noChangeArrowheads="1" noTextEdit="1"/>
          </p:cNvSpPr>
          <p:nvPr>
            <p:ph type="sldImg"/>
          </p:nvPr>
        </p:nvSpPr>
        <p:spPr>
          <a:ln/>
        </p:spPr>
      </p:sp>
      <p:sp>
        <p:nvSpPr>
          <p:cNvPr id="35847" name="Rectangle 3"/>
          <p:cNvSpPr>
            <a:spLocks noGrp="1" noChangeArrowheads="1"/>
          </p:cNvSpPr>
          <p:nvPr>
            <p:ph type="body" idx="1"/>
          </p:nvPr>
        </p:nvSpPr>
        <p:spPr>
          <a:noFill/>
        </p:spPr>
        <p:txBody>
          <a:bodyPr/>
          <a:lstStyle/>
          <a:p>
            <a:r>
              <a:rPr lang="en-US" smtClean="0"/>
              <a:t>Instructor/Narrator:</a:t>
            </a:r>
          </a:p>
          <a:p>
            <a:r>
              <a:rPr lang="en-US" smtClean="0"/>
              <a:t>Here is a modified swap program.  Notice the swap function now requires pointer variables as input (both in the function and function prototype), and that all operations are done by dereferencing the pointers within the swap function to get the values and move them around with the aid of the local “temp” variable.  In the main() function the addresses of the a and b variable are passed to the swap() function (given by &amp;a and &amp;b).  The results are now what would be expected of a swap function.</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r>
              <a:rPr lang="en-US" sz="1200"/>
              <a:t>Engineering H192</a:t>
            </a:r>
          </a:p>
        </p:txBody>
      </p:sp>
      <p:sp>
        <p:nvSpPr>
          <p:cNvPr id="24579" name="Rectangle 3"/>
          <p:cNvSpPr>
            <a:spLocks noGrp="1" noChangeArrowheads="1"/>
          </p:cNvSpPr>
          <p:nvPr>
            <p:ph type="dt" sz="quarter" idx="1"/>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r>
              <a:rPr lang="en-US" sz="1200"/>
              <a:t>Winter 2005</a:t>
            </a:r>
          </a:p>
        </p:txBody>
      </p:sp>
      <p:sp>
        <p:nvSpPr>
          <p:cNvPr id="24580" name="Rectangle 6"/>
          <p:cNvSpPr>
            <a:spLocks noGrp="1" noChangeArrowheads="1"/>
          </p:cNvSpPr>
          <p:nvPr>
            <p:ph type="ftr" sz="quarter" idx="4"/>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r>
              <a:rPr lang="en-US" sz="1200"/>
              <a:t>Lecture 14</a:t>
            </a:r>
          </a:p>
        </p:txBody>
      </p:sp>
      <p:sp>
        <p:nvSpPr>
          <p:cNvPr id="24581" name="Rectangle 7"/>
          <p:cNvSpPr>
            <a:spLocks noGrp="1" noChangeArrowheads="1"/>
          </p:cNvSpPr>
          <p:nvPr>
            <p:ph type="sldNum" sz="quarter" idx="5"/>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fld id="{6174A686-940A-408B-9951-40978493F9E5}" type="slidenum">
              <a:rPr lang="en-US" sz="1200"/>
              <a:pPr/>
              <a:t>23</a:t>
            </a:fld>
            <a:endParaRPr lang="en-US" sz="1200"/>
          </a:p>
        </p:txBody>
      </p:sp>
      <p:sp>
        <p:nvSpPr>
          <p:cNvPr id="24582" name="Rectangle 2"/>
          <p:cNvSpPr>
            <a:spLocks noGrp="1" noRot="1" noChangeAspect="1" noChangeArrowheads="1" noTextEdit="1"/>
          </p:cNvSpPr>
          <p:nvPr>
            <p:ph type="sldImg"/>
          </p:nvPr>
        </p:nvSpPr>
        <p:spPr>
          <a:ln/>
        </p:spPr>
      </p:sp>
      <p:sp>
        <p:nvSpPr>
          <p:cNvPr id="24583" name="Rectangle 3"/>
          <p:cNvSpPr>
            <a:spLocks noGrp="1" noChangeArrowheads="1"/>
          </p:cNvSpPr>
          <p:nvPr>
            <p:ph type="body" idx="1"/>
          </p:nvPr>
        </p:nvSpPr>
        <p:spPr>
          <a:noFill/>
        </p:spPr>
        <p:txBody>
          <a:bodyPr/>
          <a:lstStyle/>
          <a:p>
            <a:r>
              <a:rPr lang="en-US" smtClean="0"/>
              <a:t>Narrator:</a:t>
            </a:r>
          </a:p>
          <a:p>
            <a:r>
              <a:rPr lang="en-US" smtClean="0"/>
              <a:t>Lecture 14: Introduction to Pointers</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DC3D1-6FBC-42B0-91ED-CB19156247E1}" type="slidenum">
              <a:rPr lang="en-US" smtClean="0"/>
              <a:t>26</a:t>
            </a:fld>
            <a:endParaRPr lang="en-US"/>
          </a:p>
        </p:txBody>
      </p:sp>
    </p:spTree>
    <p:extLst>
      <p:ext uri="{BB962C8B-B14F-4D97-AF65-F5344CB8AC3E}">
        <p14:creationId xmlns:p14="http://schemas.microsoft.com/office/powerpoint/2010/main" val="2680501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hdr" sz="quarter"/>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r>
              <a:rPr lang="en-US" sz="1200"/>
              <a:t>Engineering H192</a:t>
            </a:r>
          </a:p>
        </p:txBody>
      </p:sp>
      <p:sp>
        <p:nvSpPr>
          <p:cNvPr id="24579" name="Rectangle 3"/>
          <p:cNvSpPr>
            <a:spLocks noGrp="1" noChangeArrowheads="1"/>
          </p:cNvSpPr>
          <p:nvPr>
            <p:ph type="dt" sz="quarter" idx="1"/>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r>
              <a:rPr lang="en-US" sz="1200"/>
              <a:t>Winter 2005</a:t>
            </a:r>
          </a:p>
        </p:txBody>
      </p:sp>
      <p:sp>
        <p:nvSpPr>
          <p:cNvPr id="24580" name="Rectangle 6"/>
          <p:cNvSpPr>
            <a:spLocks noGrp="1" noChangeArrowheads="1"/>
          </p:cNvSpPr>
          <p:nvPr>
            <p:ph type="ftr" sz="quarter" idx="4"/>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r>
              <a:rPr lang="en-US" sz="1200"/>
              <a:t>Lecture 14</a:t>
            </a:r>
          </a:p>
        </p:txBody>
      </p:sp>
      <p:sp>
        <p:nvSpPr>
          <p:cNvPr id="24581" name="Rectangle 7"/>
          <p:cNvSpPr>
            <a:spLocks noGrp="1" noChangeArrowheads="1"/>
          </p:cNvSpPr>
          <p:nvPr>
            <p:ph type="sldNum" sz="quarter" idx="5"/>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fld id="{6174A686-940A-408B-9951-40978493F9E5}" type="slidenum">
              <a:rPr lang="en-US" sz="1200"/>
              <a:pPr/>
              <a:t>2</a:t>
            </a:fld>
            <a:endParaRPr lang="en-US" sz="1200"/>
          </a:p>
        </p:txBody>
      </p:sp>
      <p:sp>
        <p:nvSpPr>
          <p:cNvPr id="24582" name="Rectangle 2"/>
          <p:cNvSpPr>
            <a:spLocks noGrp="1" noRot="1" noChangeAspect="1" noChangeArrowheads="1" noTextEdit="1"/>
          </p:cNvSpPr>
          <p:nvPr>
            <p:ph type="sldImg"/>
          </p:nvPr>
        </p:nvSpPr>
        <p:spPr>
          <a:ln/>
        </p:spPr>
      </p:sp>
      <p:sp>
        <p:nvSpPr>
          <p:cNvPr id="24583" name="Rectangle 3"/>
          <p:cNvSpPr>
            <a:spLocks noGrp="1" noChangeArrowheads="1"/>
          </p:cNvSpPr>
          <p:nvPr>
            <p:ph type="body" idx="1"/>
          </p:nvPr>
        </p:nvSpPr>
        <p:spPr>
          <a:noFill/>
        </p:spPr>
        <p:txBody>
          <a:bodyPr/>
          <a:lstStyle/>
          <a:p>
            <a:r>
              <a:rPr lang="en-US" smtClean="0"/>
              <a:t>Narrator:</a:t>
            </a:r>
          </a:p>
          <a:p>
            <a:r>
              <a:rPr lang="en-US" smtClean="0"/>
              <a:t>Lecture 14: Introduction to Pointers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hdr" sz="quarter"/>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r>
              <a:rPr lang="en-US" sz="1200"/>
              <a:t>Engineering H192</a:t>
            </a:r>
          </a:p>
        </p:txBody>
      </p:sp>
      <p:sp>
        <p:nvSpPr>
          <p:cNvPr id="25603" name="Rectangle 3"/>
          <p:cNvSpPr>
            <a:spLocks noGrp="1" noChangeArrowheads="1"/>
          </p:cNvSpPr>
          <p:nvPr>
            <p:ph type="dt" sz="quarter" idx="1"/>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r>
              <a:rPr lang="en-US" sz="1200"/>
              <a:t>Winter 2005</a:t>
            </a:r>
          </a:p>
        </p:txBody>
      </p:sp>
      <p:sp>
        <p:nvSpPr>
          <p:cNvPr id="25604" name="Rectangle 6"/>
          <p:cNvSpPr>
            <a:spLocks noGrp="1" noChangeArrowheads="1"/>
          </p:cNvSpPr>
          <p:nvPr>
            <p:ph type="ftr" sz="quarter" idx="4"/>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r>
              <a:rPr lang="en-US" sz="1200"/>
              <a:t>Lecture 14</a:t>
            </a:r>
          </a:p>
        </p:txBody>
      </p:sp>
      <p:sp>
        <p:nvSpPr>
          <p:cNvPr id="25605" name="Rectangle 7"/>
          <p:cNvSpPr>
            <a:spLocks noGrp="1" noChangeArrowheads="1"/>
          </p:cNvSpPr>
          <p:nvPr>
            <p:ph type="sldNum" sz="quarter" idx="5"/>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fld id="{810E5238-320E-4398-BDFE-C23DB61E8A54}" type="slidenum">
              <a:rPr lang="en-US" sz="1200"/>
              <a:pPr/>
              <a:t>3</a:t>
            </a:fld>
            <a:endParaRPr lang="en-US" sz="1200"/>
          </a:p>
        </p:txBody>
      </p:sp>
      <p:sp>
        <p:nvSpPr>
          <p:cNvPr id="25606" name="Rectangle 2"/>
          <p:cNvSpPr>
            <a:spLocks noGrp="1" noRot="1" noChangeAspect="1" noChangeArrowheads="1" noTextEdit="1"/>
          </p:cNvSpPr>
          <p:nvPr>
            <p:ph type="sldImg"/>
          </p:nvPr>
        </p:nvSpPr>
        <p:spPr>
          <a:ln/>
        </p:spPr>
      </p:sp>
      <p:sp>
        <p:nvSpPr>
          <p:cNvPr id="25607" name="Rectangle 3"/>
          <p:cNvSpPr>
            <a:spLocks noGrp="1" noChangeArrowheads="1"/>
          </p:cNvSpPr>
          <p:nvPr>
            <p:ph type="body" idx="1"/>
          </p:nvPr>
        </p:nvSpPr>
        <p:spPr>
          <a:noFill/>
        </p:spPr>
        <p:txBody>
          <a:bodyPr/>
          <a:lstStyle/>
          <a:p>
            <a:r>
              <a:rPr lang="en-US" smtClean="0"/>
              <a:t>Instructor:</a:t>
            </a:r>
          </a:p>
          <a:p>
            <a:r>
              <a:rPr lang="en-US" smtClean="0"/>
              <a:t>Students have already used pointer without knowing it when they declare FILE variables, which basically point to the address where a file stream is located.</a:t>
            </a:r>
          </a:p>
          <a:p>
            <a:endParaRPr lang="en-US" smtClean="0"/>
          </a:p>
          <a:p>
            <a:r>
              <a:rPr lang="en-US" smtClean="0"/>
              <a:t>Narrator:</a:t>
            </a:r>
          </a:p>
          <a:p>
            <a:r>
              <a:rPr lang="en-US" smtClean="0"/>
              <a:t>Pointers are variables that contain instead of data, the memory address where the data exists as their values.  It can be said that a regular variable name directly references the value in that variable.  A pointer, on the other hand, indirectly references a value.  Referencing through a pointer is called indirection.  Like any other variable, a pointer must be declared before it can be used.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r>
              <a:rPr lang="en-US" sz="1200"/>
              <a:t>Engineering H192</a:t>
            </a:r>
          </a:p>
        </p:txBody>
      </p:sp>
      <p:sp>
        <p:nvSpPr>
          <p:cNvPr id="26627" name="Rectangle 3"/>
          <p:cNvSpPr>
            <a:spLocks noGrp="1" noChangeArrowheads="1"/>
          </p:cNvSpPr>
          <p:nvPr>
            <p:ph type="dt" sz="quarter" idx="1"/>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r>
              <a:rPr lang="en-US" sz="1200"/>
              <a:t>Winter 2005</a:t>
            </a:r>
          </a:p>
        </p:txBody>
      </p:sp>
      <p:sp>
        <p:nvSpPr>
          <p:cNvPr id="26628" name="Rectangle 6"/>
          <p:cNvSpPr>
            <a:spLocks noGrp="1" noChangeArrowheads="1"/>
          </p:cNvSpPr>
          <p:nvPr>
            <p:ph type="ftr" sz="quarter" idx="4"/>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r>
              <a:rPr lang="en-US" sz="1200"/>
              <a:t>Lecture 14</a:t>
            </a:r>
          </a:p>
        </p:txBody>
      </p:sp>
      <p:sp>
        <p:nvSpPr>
          <p:cNvPr id="26629" name="Rectangle 7"/>
          <p:cNvSpPr>
            <a:spLocks noGrp="1" noChangeArrowheads="1"/>
          </p:cNvSpPr>
          <p:nvPr>
            <p:ph type="sldNum" sz="quarter" idx="5"/>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fld id="{1F65B274-6376-4AB2-8BBF-255C8A356AF9}" type="slidenum">
              <a:rPr lang="en-US" sz="1200"/>
              <a:pPr/>
              <a:t>4</a:t>
            </a:fld>
            <a:endParaRPr lang="en-US" sz="1200"/>
          </a:p>
        </p:txBody>
      </p:sp>
      <p:sp>
        <p:nvSpPr>
          <p:cNvPr id="26630" name="Rectangle 2"/>
          <p:cNvSpPr>
            <a:spLocks noGrp="1" noRot="1" noChangeAspect="1" noChangeArrowheads="1" noTextEdit="1"/>
          </p:cNvSpPr>
          <p:nvPr>
            <p:ph type="sldImg"/>
          </p:nvPr>
        </p:nvSpPr>
        <p:spPr>
          <a:ln/>
        </p:spPr>
      </p:sp>
      <p:sp>
        <p:nvSpPr>
          <p:cNvPr id="26631" name="Rectangle 3"/>
          <p:cNvSpPr>
            <a:spLocks noGrp="1" noChangeArrowheads="1"/>
          </p:cNvSpPr>
          <p:nvPr>
            <p:ph type="body" idx="1"/>
          </p:nvPr>
        </p:nvSpPr>
        <p:spPr>
          <a:noFill/>
        </p:spPr>
        <p:txBody>
          <a:bodyPr/>
          <a:lstStyle/>
          <a:p>
            <a:r>
              <a:rPr lang="en-US" smtClean="0"/>
              <a:t>Instructor:</a:t>
            </a:r>
          </a:p>
          <a:p>
            <a:r>
              <a:rPr lang="en-US" smtClean="0"/>
              <a:t>A computer has two basic types of busses to the memory: an address and data bus.  Thus far we have been concerned mainly with the data we store but not its storage location.  Pointers allow us to also use the address in which our data is stored in various ways.  This conceptualization of memory can be likened to a street with various address where mail is delivered.  The mailman delivers the correct data (letters) to the correct address written on each piece of mail.</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r>
              <a:rPr lang="en-US" sz="1200"/>
              <a:t>Engineering H192</a:t>
            </a:r>
          </a:p>
        </p:txBody>
      </p:sp>
      <p:sp>
        <p:nvSpPr>
          <p:cNvPr id="27651" name="Rectangle 3"/>
          <p:cNvSpPr>
            <a:spLocks noGrp="1" noChangeArrowheads="1"/>
          </p:cNvSpPr>
          <p:nvPr>
            <p:ph type="dt" sz="quarter" idx="1"/>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r>
              <a:rPr lang="en-US" sz="1200"/>
              <a:t>Winter 2005</a:t>
            </a:r>
          </a:p>
        </p:txBody>
      </p:sp>
      <p:sp>
        <p:nvSpPr>
          <p:cNvPr id="27652" name="Rectangle 6"/>
          <p:cNvSpPr>
            <a:spLocks noGrp="1" noChangeArrowheads="1"/>
          </p:cNvSpPr>
          <p:nvPr>
            <p:ph type="ftr" sz="quarter" idx="4"/>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r>
              <a:rPr lang="en-US" sz="1200"/>
              <a:t>Lecture 14</a:t>
            </a:r>
          </a:p>
        </p:txBody>
      </p:sp>
      <p:sp>
        <p:nvSpPr>
          <p:cNvPr id="27653" name="Rectangle 7"/>
          <p:cNvSpPr>
            <a:spLocks noGrp="1" noChangeArrowheads="1"/>
          </p:cNvSpPr>
          <p:nvPr>
            <p:ph type="sldNum" sz="quarter" idx="5"/>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fld id="{280BA80A-54A7-49CE-BE7E-5FBEC235EAB0}" type="slidenum">
              <a:rPr lang="en-US" sz="1200"/>
              <a:pPr/>
              <a:t>5</a:t>
            </a:fld>
            <a:endParaRPr lang="en-US" sz="1200"/>
          </a:p>
        </p:txBody>
      </p:sp>
      <p:sp>
        <p:nvSpPr>
          <p:cNvPr id="27654" name="Rectangle 2"/>
          <p:cNvSpPr>
            <a:spLocks noGrp="1" noRot="1" noChangeAspect="1" noChangeArrowheads="1" noTextEdit="1"/>
          </p:cNvSpPr>
          <p:nvPr>
            <p:ph type="sldImg"/>
          </p:nvPr>
        </p:nvSpPr>
        <p:spPr>
          <a:ln/>
        </p:spPr>
      </p:sp>
      <p:sp>
        <p:nvSpPr>
          <p:cNvPr id="27655" name="Rectangle 3"/>
          <p:cNvSpPr>
            <a:spLocks noGrp="1" noChangeArrowheads="1"/>
          </p:cNvSpPr>
          <p:nvPr>
            <p:ph type="body" idx="1"/>
          </p:nvPr>
        </p:nvSpPr>
        <p:spPr>
          <a:noFill/>
        </p:spPr>
        <p:txBody>
          <a:bodyPr/>
          <a:lstStyle/>
          <a:p>
            <a:r>
              <a:rPr lang="en-US" smtClean="0"/>
              <a:t>Instructor:</a:t>
            </a:r>
          </a:p>
          <a:p>
            <a:r>
              <a:rPr lang="en-US" smtClean="0"/>
              <a:t>Pointers can be declared with regular variables in the same line, the asterisk (or lack of one) determines if the variable will contain an address or data.  It is important to declare the correct type of pointer depending on the type of data it will point to.  It is NOT possible to give a variable and pointer the same name.  All variables (pointer or data) must still have a unique name. </a:t>
            </a:r>
          </a:p>
          <a:p>
            <a:endParaRPr lang="en-US" smtClean="0"/>
          </a:p>
          <a:p>
            <a:r>
              <a:rPr lang="en-US" smtClean="0"/>
              <a:t>Narrator:</a:t>
            </a:r>
          </a:p>
          <a:p>
            <a:r>
              <a:rPr lang="en-US" smtClean="0"/>
              <a:t>Pointers are declared much like variables, except an asterisk must be before each variable name. Pointers can be declared with regular variables in the same line, the asterisk (or lack of one) determines if the variable will contain an address or data.  It is important to declare the correct type of pointer depending on the type of data it will point to.  It is NOT possible to give a variable and pointer the same name.  All variables (pointer or data) must still have a unique name. </a:t>
            </a:r>
          </a:p>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r>
              <a:rPr lang="en-US" sz="1200"/>
              <a:t>Engineering H192</a:t>
            </a:r>
          </a:p>
        </p:txBody>
      </p:sp>
      <p:sp>
        <p:nvSpPr>
          <p:cNvPr id="28675" name="Rectangle 3"/>
          <p:cNvSpPr>
            <a:spLocks noGrp="1" noChangeArrowheads="1"/>
          </p:cNvSpPr>
          <p:nvPr>
            <p:ph type="dt" sz="quarter" idx="1"/>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r>
              <a:rPr lang="en-US" sz="1200"/>
              <a:t>Winter 2005</a:t>
            </a:r>
          </a:p>
        </p:txBody>
      </p:sp>
      <p:sp>
        <p:nvSpPr>
          <p:cNvPr id="28676" name="Rectangle 6"/>
          <p:cNvSpPr>
            <a:spLocks noGrp="1" noChangeArrowheads="1"/>
          </p:cNvSpPr>
          <p:nvPr>
            <p:ph type="ftr" sz="quarter" idx="4"/>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r>
              <a:rPr lang="en-US" sz="1200"/>
              <a:t>Lecture 14</a:t>
            </a:r>
          </a:p>
        </p:txBody>
      </p:sp>
      <p:sp>
        <p:nvSpPr>
          <p:cNvPr id="28677" name="Rectangle 7"/>
          <p:cNvSpPr>
            <a:spLocks noGrp="1" noChangeArrowheads="1"/>
          </p:cNvSpPr>
          <p:nvPr>
            <p:ph type="sldNum" sz="quarter" idx="5"/>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fld id="{85F778C1-7073-4073-BC11-4E1857638190}" type="slidenum">
              <a:rPr lang="en-US" sz="1200"/>
              <a:pPr/>
              <a:t>6</a:t>
            </a:fld>
            <a:endParaRPr lang="en-US" sz="1200"/>
          </a:p>
        </p:txBody>
      </p:sp>
      <p:sp>
        <p:nvSpPr>
          <p:cNvPr id="28678" name="Rectangle 2"/>
          <p:cNvSpPr>
            <a:spLocks noGrp="1" noRot="1" noChangeAspect="1" noChangeArrowheads="1" noTextEdit="1"/>
          </p:cNvSpPr>
          <p:nvPr>
            <p:ph type="sldImg"/>
          </p:nvPr>
        </p:nvSpPr>
        <p:spPr>
          <a:ln/>
        </p:spPr>
      </p:sp>
      <p:sp>
        <p:nvSpPr>
          <p:cNvPr id="28679" name="Rectangle 3"/>
          <p:cNvSpPr>
            <a:spLocks noGrp="1" noChangeArrowheads="1"/>
          </p:cNvSpPr>
          <p:nvPr>
            <p:ph type="body" idx="1"/>
          </p:nvPr>
        </p:nvSpPr>
        <p:spPr>
          <a:noFill/>
        </p:spPr>
        <p:txBody>
          <a:bodyPr/>
          <a:lstStyle/>
          <a:p>
            <a:r>
              <a:rPr lang="en-US" smtClean="0"/>
              <a:t>Instructor:</a:t>
            </a:r>
          </a:p>
          <a:p>
            <a:r>
              <a:rPr lang="en-US" smtClean="0"/>
              <a:t>In this case the pointer and variable declarations are separated.  They could have also been handled as such:</a:t>
            </a:r>
          </a:p>
          <a:p>
            <a:r>
              <a:rPr lang="en-US" smtClean="0"/>
              <a:t>FILE *fptr1, *fptr2;</a:t>
            </a:r>
          </a:p>
          <a:p>
            <a:r>
              <a:rPr lang="en-US" smtClean="0"/>
              <a:t>int *aptr, a;</a:t>
            </a:r>
          </a:p>
          <a:p>
            <a:r>
              <a:rPr lang="en-US" smtClean="0"/>
              <a:t>int *bptr, b;</a:t>
            </a:r>
          </a:p>
          <a:p>
            <a:endParaRPr lang="en-US" smtClean="0"/>
          </a:p>
          <a:p>
            <a:r>
              <a:rPr lang="en-US" smtClean="0"/>
              <a:t>Narrator:</a:t>
            </a:r>
          </a:p>
          <a:p>
            <a:r>
              <a:rPr lang="en-US" smtClean="0"/>
              <a:t>In these statements we are declaring pointers of multiple types, along with the familiar FILE pointer type.  We also declare normal variables.  In this case the pointer and variable declarations are separated.  Pointers and variables of the same type could have been declared on the same line, separated by commas.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r>
              <a:rPr lang="en-US" sz="1200"/>
              <a:t>Engineering H192</a:t>
            </a:r>
          </a:p>
        </p:txBody>
      </p:sp>
      <p:sp>
        <p:nvSpPr>
          <p:cNvPr id="31747" name="Rectangle 3"/>
          <p:cNvSpPr>
            <a:spLocks noGrp="1" noChangeArrowheads="1"/>
          </p:cNvSpPr>
          <p:nvPr>
            <p:ph type="dt" sz="quarter" idx="1"/>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r>
              <a:rPr lang="en-US" sz="1200"/>
              <a:t>Winter 2005</a:t>
            </a:r>
          </a:p>
        </p:txBody>
      </p:sp>
      <p:sp>
        <p:nvSpPr>
          <p:cNvPr id="31748" name="Rectangle 6"/>
          <p:cNvSpPr>
            <a:spLocks noGrp="1" noChangeArrowheads="1"/>
          </p:cNvSpPr>
          <p:nvPr>
            <p:ph type="ftr" sz="quarter" idx="4"/>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r>
              <a:rPr lang="en-US" sz="1200"/>
              <a:t>Lecture 14</a:t>
            </a:r>
          </a:p>
        </p:txBody>
      </p:sp>
      <p:sp>
        <p:nvSpPr>
          <p:cNvPr id="31749" name="Rectangle 7"/>
          <p:cNvSpPr>
            <a:spLocks noGrp="1" noChangeArrowheads="1"/>
          </p:cNvSpPr>
          <p:nvPr>
            <p:ph type="sldNum" sz="quarter" idx="5"/>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fld id="{926A5AD9-C8D7-4728-A38D-23BA409DE30A}" type="slidenum">
              <a:rPr lang="en-US" sz="1200"/>
              <a:pPr/>
              <a:t>7</a:t>
            </a:fld>
            <a:endParaRPr lang="en-US" sz="1200"/>
          </a:p>
        </p:txBody>
      </p:sp>
      <p:sp>
        <p:nvSpPr>
          <p:cNvPr id="31750" name="Rectangle 2"/>
          <p:cNvSpPr>
            <a:spLocks noGrp="1" noRot="1" noChangeAspect="1" noChangeArrowheads="1" noTextEdit="1"/>
          </p:cNvSpPr>
          <p:nvPr>
            <p:ph type="sldImg"/>
          </p:nvPr>
        </p:nvSpPr>
        <p:spPr>
          <a:ln/>
        </p:spPr>
      </p:sp>
      <p:sp>
        <p:nvSpPr>
          <p:cNvPr id="31751" name="Rectangle 3"/>
          <p:cNvSpPr>
            <a:spLocks noGrp="1" noChangeArrowheads="1"/>
          </p:cNvSpPr>
          <p:nvPr>
            <p:ph type="body" idx="1"/>
          </p:nvPr>
        </p:nvSpPr>
        <p:spPr>
          <a:noFill/>
        </p:spPr>
        <p:txBody>
          <a:bodyPr/>
          <a:lstStyle/>
          <a:p>
            <a:r>
              <a:rPr lang="en-US" smtClean="0"/>
              <a:t>Instructor:</a:t>
            </a:r>
          </a:p>
          <a:p>
            <a:r>
              <a:rPr lang="en-US" smtClean="0"/>
              <a:t>Use the &amp; when you wish to know the address of a variable.</a:t>
            </a:r>
          </a:p>
          <a:p>
            <a:r>
              <a:rPr lang="en-US" smtClean="0"/>
              <a:t>Use the * when you wish to return the value stored in the variable </a:t>
            </a:r>
            <a:r>
              <a:rPr lang="en-US" b="1" smtClean="0"/>
              <a:t>as an address</a:t>
            </a:r>
            <a:r>
              <a:rPr lang="en-US" smtClean="0"/>
              <a:t>, then look in </a:t>
            </a:r>
            <a:r>
              <a:rPr lang="en-US" b="1" smtClean="0"/>
              <a:t>that address</a:t>
            </a:r>
            <a:r>
              <a:rPr lang="en-US" smtClean="0"/>
              <a:t> and return </a:t>
            </a:r>
            <a:r>
              <a:rPr lang="en-US" b="1" smtClean="0"/>
              <a:t>its data</a:t>
            </a:r>
          </a:p>
          <a:p>
            <a:endParaRPr lang="en-US" b="1" smtClean="0"/>
          </a:p>
          <a:p>
            <a:r>
              <a:rPr lang="en-US" smtClean="0"/>
              <a:t>Narrator:</a:t>
            </a:r>
          </a:p>
          <a:p>
            <a:r>
              <a:rPr lang="en-US" smtClean="0"/>
              <a:t>With the introduction of pointers, we now have the &amp; and the * being used for various operations.  The &amp; is used when you wish to know the address of a variable.  This is known as the address operator.  The *, or dereferencing operator, provides the contents of the memory location specified by a pointer.  This operation takes the value stored in the pointer as an address, looks in that address and returns the data stored there.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4FDC3D1-6FBC-42B0-91ED-CB19156247E1}" type="slidenum">
              <a:rPr lang="en-US" smtClean="0"/>
              <a:t>8</a:t>
            </a:fld>
            <a:endParaRPr lang="en-US"/>
          </a:p>
        </p:txBody>
      </p:sp>
    </p:spTree>
    <p:extLst>
      <p:ext uri="{BB962C8B-B14F-4D97-AF65-F5344CB8AC3E}">
        <p14:creationId xmlns:p14="http://schemas.microsoft.com/office/powerpoint/2010/main" val="35614235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r>
              <a:rPr lang="en-US" sz="1200"/>
              <a:t>Engineering H192</a:t>
            </a:r>
          </a:p>
        </p:txBody>
      </p:sp>
      <p:sp>
        <p:nvSpPr>
          <p:cNvPr id="38915" name="Rectangle 3"/>
          <p:cNvSpPr>
            <a:spLocks noGrp="1" noChangeArrowheads="1"/>
          </p:cNvSpPr>
          <p:nvPr>
            <p:ph type="dt" sz="quarter" idx="1"/>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r>
              <a:rPr lang="en-US" sz="1200"/>
              <a:t>Winter 2005</a:t>
            </a:r>
          </a:p>
        </p:txBody>
      </p:sp>
      <p:sp>
        <p:nvSpPr>
          <p:cNvPr id="38916" name="Rectangle 6"/>
          <p:cNvSpPr>
            <a:spLocks noGrp="1" noChangeArrowheads="1"/>
          </p:cNvSpPr>
          <p:nvPr>
            <p:ph type="ftr" sz="quarter" idx="4"/>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r>
              <a:rPr lang="en-US" sz="1200"/>
              <a:t>Lecture 14</a:t>
            </a:r>
          </a:p>
        </p:txBody>
      </p:sp>
      <p:sp>
        <p:nvSpPr>
          <p:cNvPr id="38917" name="Rectangle 7"/>
          <p:cNvSpPr>
            <a:spLocks noGrp="1" noChangeArrowheads="1"/>
          </p:cNvSpPr>
          <p:nvPr>
            <p:ph type="sldNum" sz="quarter" idx="5"/>
          </p:nvPr>
        </p:nvSpPr>
        <p:spPr>
          <a:noFill/>
        </p:spPr>
        <p:txBody>
          <a:bodyPr/>
          <a:lstStyle>
            <a:lvl1pPr>
              <a:defRPr sz="2400">
                <a:solidFill>
                  <a:schemeClr val="tx1"/>
                </a:solidFill>
                <a:latin typeface="Times New Roman" charset="0"/>
              </a:defRPr>
            </a:lvl1pPr>
            <a:lvl2pPr marL="742950" indent="-285750">
              <a:defRPr sz="2400">
                <a:solidFill>
                  <a:schemeClr val="tx1"/>
                </a:solidFill>
                <a:latin typeface="Times New Roman" charset="0"/>
              </a:defRPr>
            </a:lvl2pPr>
            <a:lvl3pPr marL="1143000" indent="-228600">
              <a:defRPr sz="2400">
                <a:solidFill>
                  <a:schemeClr val="tx1"/>
                </a:solidFill>
                <a:latin typeface="Times New Roman" charset="0"/>
              </a:defRPr>
            </a:lvl3pPr>
            <a:lvl4pPr marL="1600200" indent="-228600">
              <a:defRPr sz="2400">
                <a:solidFill>
                  <a:schemeClr val="tx1"/>
                </a:solidFill>
                <a:latin typeface="Times New Roman" charset="0"/>
              </a:defRPr>
            </a:lvl4pPr>
            <a:lvl5pPr marL="2057400" indent="-228600">
              <a:defRPr sz="2400">
                <a:solidFill>
                  <a:schemeClr val="tx1"/>
                </a:solidFill>
                <a:latin typeface="Times New Roman" charset="0"/>
              </a:defRPr>
            </a:lvl5pPr>
            <a:lvl6pPr marL="2514600" indent="-228600" algn="r" eaLnBrk="0" fontAlgn="base" hangingPunct="0">
              <a:spcBef>
                <a:spcPct val="0"/>
              </a:spcBef>
              <a:spcAft>
                <a:spcPct val="0"/>
              </a:spcAft>
              <a:defRPr sz="2400">
                <a:solidFill>
                  <a:schemeClr val="tx1"/>
                </a:solidFill>
                <a:latin typeface="Times New Roman" charset="0"/>
              </a:defRPr>
            </a:lvl6pPr>
            <a:lvl7pPr marL="2971800" indent="-228600" algn="r" eaLnBrk="0" fontAlgn="base" hangingPunct="0">
              <a:spcBef>
                <a:spcPct val="0"/>
              </a:spcBef>
              <a:spcAft>
                <a:spcPct val="0"/>
              </a:spcAft>
              <a:defRPr sz="2400">
                <a:solidFill>
                  <a:schemeClr val="tx1"/>
                </a:solidFill>
                <a:latin typeface="Times New Roman" charset="0"/>
              </a:defRPr>
            </a:lvl7pPr>
            <a:lvl8pPr marL="3429000" indent="-228600" algn="r" eaLnBrk="0" fontAlgn="base" hangingPunct="0">
              <a:spcBef>
                <a:spcPct val="0"/>
              </a:spcBef>
              <a:spcAft>
                <a:spcPct val="0"/>
              </a:spcAft>
              <a:defRPr sz="2400">
                <a:solidFill>
                  <a:schemeClr val="tx1"/>
                </a:solidFill>
                <a:latin typeface="Times New Roman" charset="0"/>
              </a:defRPr>
            </a:lvl8pPr>
            <a:lvl9pPr marL="3886200" indent="-228600" algn="r" eaLnBrk="0" fontAlgn="base" hangingPunct="0">
              <a:spcBef>
                <a:spcPct val="0"/>
              </a:spcBef>
              <a:spcAft>
                <a:spcPct val="0"/>
              </a:spcAft>
              <a:defRPr sz="2400">
                <a:solidFill>
                  <a:schemeClr val="tx1"/>
                </a:solidFill>
                <a:latin typeface="Times New Roman" charset="0"/>
              </a:defRPr>
            </a:lvl9pPr>
          </a:lstStyle>
          <a:p>
            <a:fld id="{D1C9E4AC-F6D6-4D24-94D1-EF1F46A946DF}" type="slidenum">
              <a:rPr lang="en-US" sz="1200"/>
              <a:pPr/>
              <a:t>10</a:t>
            </a:fld>
            <a:endParaRPr lang="en-US" sz="1200"/>
          </a:p>
        </p:txBody>
      </p:sp>
      <p:sp>
        <p:nvSpPr>
          <p:cNvPr id="38918" name="Rectangle 2"/>
          <p:cNvSpPr>
            <a:spLocks noGrp="1" noRot="1" noChangeAspect="1" noChangeArrowheads="1" noTextEdit="1"/>
          </p:cNvSpPr>
          <p:nvPr>
            <p:ph type="sldImg"/>
          </p:nvPr>
        </p:nvSpPr>
        <p:spPr>
          <a:ln/>
        </p:spPr>
      </p:sp>
      <p:sp>
        <p:nvSpPr>
          <p:cNvPr id="38919" name="Rectangle 3"/>
          <p:cNvSpPr>
            <a:spLocks noGrp="1" noChangeArrowheads="1"/>
          </p:cNvSpPr>
          <p:nvPr>
            <p:ph type="body" idx="1"/>
          </p:nvPr>
        </p:nvSpPr>
        <p:spPr>
          <a:noFill/>
        </p:spPr>
        <p:txBody>
          <a:bodyPr/>
          <a:lstStyle/>
          <a:p>
            <a:r>
              <a:rPr lang="en-US" smtClean="0"/>
              <a:t>Instructor:</a:t>
            </a:r>
          </a:p>
          <a:p>
            <a:r>
              <a:rPr lang="en-US" smtClean="0"/>
              <a:t>The sizeof() function does some of the memory math for the programmer, so depending on the system the program is compiled on, one doesn’t need to be concerned with the memory usage of each type of variable.  In this case an array size is also calculated.  This shows the total size of the array in bytes (each double is 8 bytes, an array of 10 doubles is 80 bytes).  The last line shows math that can indirectly determine the size of an array.</a:t>
            </a:r>
          </a:p>
          <a:p>
            <a:endParaRPr lang="en-US" smtClean="0"/>
          </a:p>
          <a:p>
            <a:r>
              <a:rPr lang="en-US" smtClean="0"/>
              <a:t>Narrator:</a:t>
            </a:r>
          </a:p>
          <a:p>
            <a:r>
              <a:rPr lang="en-US" smtClean="0"/>
              <a:t>The sizeof() function can be used to determine the number of bytes in a data type, a variable, or an array.  This function does some of the memory math for the programmer, so depending on the system the program is compiled on, one doesn’t need to be concerned with the memory usage of each type of variable.  In this case an array size is also calculated.  This shows the total size of the array in bytes (each double is 8 bytes, an array of 10 doubles is 80 bytes).  The last line shows math that can indirectly determine the size of an array.</a:t>
            </a:r>
          </a:p>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447800"/>
            <a:ext cx="8229600" cy="5105400"/>
          </a:xfrm>
        </p:spPr>
        <p:txBody>
          <a:bodyPr/>
          <a:lstStyle>
            <a:lvl2pPr>
              <a:defRPr lang="en-US" sz="2400" kern="1200" dirty="0" smtClean="0">
                <a:solidFill>
                  <a:schemeClr val="tx1"/>
                </a:solidFill>
                <a:latin typeface="Arial" pitchFamily="34" charset="0"/>
                <a:ea typeface="+mn-ea"/>
                <a:cs typeface="Arial" pitchFamily="34" charset="0"/>
              </a:defRPr>
            </a:lvl2pPr>
            <a:lvl3pPr marL="914400" indent="-457200">
              <a:defRPr/>
            </a:lvl3pPr>
          </a:lstStyle>
          <a:p>
            <a:pPr lvl="0"/>
            <a:r>
              <a:rPr lang="en-US" dirty="0" smtClean="0"/>
              <a:t>Click to edit Master text styles</a:t>
            </a:r>
          </a:p>
          <a:p>
            <a:pPr lvl="1"/>
            <a:r>
              <a:rPr lang="en-US" dirty="0" smtClean="0"/>
              <a:t>Second level</a:t>
            </a:r>
          </a:p>
          <a:p>
            <a:pPr marL="914400" lvl="1" indent="-457200" algn="l" defTabSz="914400" rtl="0" eaLnBrk="1" latinLnBrk="0" hangingPunct="1">
              <a:spcBef>
                <a:spcPct val="20000"/>
              </a:spcBef>
              <a:buFont typeface="Arial" pitchFamily="34" charset="0"/>
              <a:buChar char="•"/>
            </a:pPr>
            <a:r>
              <a:rPr lang="en-US" dirty="0" smtClean="0"/>
              <a:t>Third level</a:t>
            </a:r>
          </a:p>
        </p:txBody>
      </p:sp>
      <p:sp>
        <p:nvSpPr>
          <p:cNvPr id="5" name="Footer Placeholder 4"/>
          <p:cNvSpPr>
            <a:spLocks noGrp="1"/>
          </p:cNvSpPr>
          <p:nvPr>
            <p:ph type="ftr" sz="quarter" idx="11"/>
          </p:nvPr>
        </p:nvSpPr>
        <p:spPr>
          <a:xfrm>
            <a:off x="1828800" y="6324600"/>
            <a:ext cx="4267200" cy="304800"/>
          </a:xfrm>
        </p:spPr>
        <p:txBody>
          <a:bodyPr/>
          <a:lstStyle>
            <a:lvl1pPr>
              <a:defRPr sz="1400">
                <a:latin typeface="Arial" pitchFamily="34" charset="0"/>
                <a:cs typeface="Arial" pitchFamily="34" charset="0"/>
              </a:defRPr>
            </a:lvl1pPr>
          </a:lstStyle>
          <a:p>
            <a:r>
              <a:rPr lang="en-US" smtClean="0"/>
              <a:t>CSC 141 Introduction to computer programming</a:t>
            </a:r>
            <a:endParaRPr lang="en-US" dirty="0"/>
          </a:p>
        </p:txBody>
      </p:sp>
      <p:sp>
        <p:nvSpPr>
          <p:cNvPr id="6" name="Slide Number Placeholder 5"/>
          <p:cNvSpPr>
            <a:spLocks noGrp="1"/>
          </p:cNvSpPr>
          <p:nvPr>
            <p:ph type="sldNum" sz="quarter" idx="12"/>
          </p:nvPr>
        </p:nvSpPr>
        <p:spPr>
          <a:xfrm>
            <a:off x="609600" y="6324600"/>
            <a:ext cx="1066800" cy="365125"/>
          </a:xfrm>
        </p:spPr>
        <p:txBody>
          <a:bodyPr/>
          <a:lstStyle/>
          <a:p>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0747865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4688091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Footer Placeholder 2"/>
          <p:cNvSpPr>
            <a:spLocks noGrp="1"/>
          </p:cNvSpPr>
          <p:nvPr>
            <p:ph type="ftr" sz="quarter" idx="10"/>
          </p:nvPr>
        </p:nvSpPr>
        <p:spPr>
          <a:xfrm>
            <a:off x="2286000" y="6324600"/>
            <a:ext cx="4343400" cy="304800"/>
          </a:xfrm>
        </p:spPr>
        <p:txBody>
          <a:bodyPr/>
          <a:lstStyle/>
          <a:p>
            <a:r>
              <a:rPr lang="en-US" dirty="0" smtClean="0"/>
              <a:t>CSC 141 Introduction to computer programming</a:t>
            </a:r>
            <a:endParaRPr lang="en-US" dirty="0"/>
          </a:p>
        </p:txBody>
      </p:sp>
      <p:sp>
        <p:nvSpPr>
          <p:cNvPr id="4" name="Slide Number Placeholder 3"/>
          <p:cNvSpPr>
            <a:spLocks noGrp="1"/>
          </p:cNvSpPr>
          <p:nvPr>
            <p:ph type="sldNum" sz="quarter" idx="11"/>
          </p:nvPr>
        </p:nvSpPr>
        <p:spPr>
          <a:xfrm>
            <a:off x="609600" y="6324600"/>
            <a:ext cx="1371600" cy="365125"/>
          </a:xfrm>
        </p:spPr>
        <p:txBody>
          <a:bodyPr/>
          <a:lstStyle/>
          <a:p>
            <a:endParaRPr lang="en-US" dirty="0"/>
          </a:p>
        </p:txBody>
      </p:sp>
      <p:sp>
        <p:nvSpPr>
          <p:cNvPr id="5" name="Content Placeholder 2"/>
          <p:cNvSpPr>
            <a:spLocks noGrp="1"/>
          </p:cNvSpPr>
          <p:nvPr>
            <p:ph idx="1"/>
          </p:nvPr>
        </p:nvSpPr>
        <p:spPr>
          <a:xfrm>
            <a:off x="533400" y="1447800"/>
            <a:ext cx="8229600" cy="4724400"/>
          </a:xfrm>
        </p:spPr>
        <p:txBody>
          <a:bodyPr/>
          <a:lstStyle>
            <a:lvl2pPr>
              <a:defRPr lang="en-US" sz="2400" kern="1200" dirty="0" smtClean="0">
                <a:solidFill>
                  <a:schemeClr val="tx1"/>
                </a:solidFill>
                <a:latin typeface="Arial" pitchFamily="34" charset="0"/>
                <a:ea typeface="+mn-ea"/>
                <a:cs typeface="Arial" pitchFamily="34" charset="0"/>
              </a:defRPr>
            </a:lvl2pPr>
            <a:lvl3pPr marL="914400" indent="-457200">
              <a:defRPr/>
            </a:lvl3pPr>
          </a:lstStyle>
          <a:p>
            <a:pPr lvl="0"/>
            <a:r>
              <a:rPr lang="en-US" dirty="0" smtClean="0"/>
              <a:t>Click to edit Master text styles</a:t>
            </a:r>
          </a:p>
          <a:p>
            <a:pPr lvl="1"/>
            <a:r>
              <a:rPr lang="en-US" dirty="0" smtClean="0"/>
              <a:t>Second level</a:t>
            </a:r>
          </a:p>
          <a:p>
            <a:pPr marL="914400" lvl="1" indent="-457200" algn="l" defTabSz="914400" rtl="0" eaLnBrk="1" latinLnBrk="0" hangingPunct="1">
              <a:spcBef>
                <a:spcPct val="20000"/>
              </a:spcBef>
              <a:buFont typeface="Arial" pitchFamily="34" charset="0"/>
              <a:buChar char="•"/>
            </a:pPr>
            <a:r>
              <a:rPr lang="en-US" dirty="0" smtClean="0"/>
              <a:t>Third level</a:t>
            </a:r>
          </a:p>
        </p:txBody>
      </p:sp>
    </p:spTree>
    <p:extLst>
      <p:ext uri="{BB962C8B-B14F-4D97-AF65-F5344CB8AC3E}">
        <p14:creationId xmlns:p14="http://schemas.microsoft.com/office/powerpoint/2010/main" val="129632559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028"/>
          <p:cNvSpPr>
            <a:spLocks noGrp="1" noChangeArrowheads="1"/>
          </p:cNvSpPr>
          <p:nvPr>
            <p:ph type="sldNum" sz="quarter" idx="10"/>
          </p:nvPr>
        </p:nvSpPr>
        <p:spPr>
          <a:ln/>
        </p:spPr>
        <p:txBody>
          <a:bodyPr/>
          <a:lstStyle>
            <a:lvl1pPr>
              <a:defRPr/>
            </a:lvl1pPr>
          </a:lstStyle>
          <a:p>
            <a:pPr>
              <a:defRPr/>
            </a:pPr>
            <a:r>
              <a:rPr lang="en-US"/>
              <a:t>Lect 14	P. </a:t>
            </a:r>
            <a:fld id="{EFBF1F3D-C2BD-4119-ACCE-4B7F68A5ECE6}" type="slidenum">
              <a:rPr lang="en-US"/>
              <a:pPr>
                <a:defRPr/>
              </a:pPr>
              <a:t>‹#›</a:t>
            </a:fld>
            <a:endParaRPr lang="en-US"/>
          </a:p>
        </p:txBody>
      </p:sp>
      <p:sp>
        <p:nvSpPr>
          <p:cNvPr id="5" name="Rectangle 1031"/>
          <p:cNvSpPr>
            <a:spLocks noGrp="1" noChangeArrowheads="1"/>
          </p:cNvSpPr>
          <p:nvPr>
            <p:ph type="ftr" sz="quarter" idx="11"/>
          </p:nvPr>
        </p:nvSpPr>
        <p:spPr>
          <a:ln/>
        </p:spPr>
        <p:txBody>
          <a:bodyPr/>
          <a:lstStyle>
            <a:lvl1pPr>
              <a:defRPr/>
            </a:lvl1pPr>
          </a:lstStyle>
          <a:p>
            <a:pPr>
              <a:defRPr/>
            </a:pPr>
            <a:r>
              <a:rPr lang="en-US"/>
              <a:t>Winter Quarter</a:t>
            </a:r>
          </a:p>
        </p:txBody>
      </p:sp>
    </p:spTree>
    <p:extLst>
      <p:ext uri="{BB962C8B-B14F-4D97-AF65-F5344CB8AC3E}">
        <p14:creationId xmlns:p14="http://schemas.microsoft.com/office/powerpoint/2010/main" val="34384041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88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sldNum" sz="quarter" idx="10"/>
          </p:nvPr>
        </p:nvSpPr>
        <p:spPr>
          <a:ln/>
        </p:spPr>
        <p:txBody>
          <a:bodyPr/>
          <a:lstStyle>
            <a:lvl1pPr>
              <a:defRPr/>
            </a:lvl1pPr>
          </a:lstStyle>
          <a:p>
            <a:pPr>
              <a:defRPr/>
            </a:pPr>
            <a:r>
              <a:rPr lang="en-US"/>
              <a:t>Lect 14	P. </a:t>
            </a:r>
            <a:fld id="{C21A2528-E544-4AF3-AFC7-A2A7EC673D12}" type="slidenum">
              <a:rPr lang="en-US"/>
              <a:pPr>
                <a:defRPr/>
              </a:pPr>
              <a:t>‹#›</a:t>
            </a:fld>
            <a:endParaRPr lang="en-US"/>
          </a:p>
        </p:txBody>
      </p:sp>
      <p:sp>
        <p:nvSpPr>
          <p:cNvPr id="6" name="Rectangle 1031"/>
          <p:cNvSpPr>
            <a:spLocks noGrp="1" noChangeArrowheads="1"/>
          </p:cNvSpPr>
          <p:nvPr>
            <p:ph type="ftr" sz="quarter" idx="11"/>
          </p:nvPr>
        </p:nvSpPr>
        <p:spPr>
          <a:ln/>
        </p:spPr>
        <p:txBody>
          <a:bodyPr/>
          <a:lstStyle>
            <a:lvl1pPr>
              <a:defRPr/>
            </a:lvl1pPr>
          </a:lstStyle>
          <a:p>
            <a:pPr>
              <a:defRPr/>
            </a:pPr>
            <a:r>
              <a:rPr lang="en-US"/>
              <a:t>Winter Quarter</a:t>
            </a:r>
          </a:p>
        </p:txBody>
      </p:sp>
    </p:spTree>
    <p:extLst>
      <p:ext uri="{BB962C8B-B14F-4D97-AF65-F5344CB8AC3E}">
        <p14:creationId xmlns:p14="http://schemas.microsoft.com/office/powerpoint/2010/main" val="1678130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Arrays and Pointers</a:t>
            </a:r>
          </a:p>
        </p:txBody>
      </p:sp>
      <p:sp>
        <p:nvSpPr>
          <p:cNvPr id="5" name="Rectangle 6"/>
          <p:cNvSpPr>
            <a:spLocks noGrp="1" noChangeArrowheads="1"/>
          </p:cNvSpPr>
          <p:nvPr>
            <p:ph type="sldNum" sz="quarter" idx="12"/>
          </p:nvPr>
        </p:nvSpPr>
        <p:spPr>
          <a:ln/>
        </p:spPr>
        <p:txBody>
          <a:bodyPr/>
          <a:lstStyle>
            <a:lvl1pPr>
              <a:defRPr/>
            </a:lvl1pPr>
          </a:lstStyle>
          <a:p>
            <a:pPr>
              <a:defRPr/>
            </a:pPr>
            <a:fld id="{A766218D-285B-445D-A498-A2040998D3DC}" type="slidenum">
              <a:rPr lang="en-US"/>
              <a:pPr>
                <a:defRPr/>
              </a:pPr>
              <a:t>‹#›</a:t>
            </a:fld>
            <a:endParaRPr lang="en-US"/>
          </a:p>
        </p:txBody>
      </p:sp>
    </p:spTree>
    <p:extLst>
      <p:ext uri="{BB962C8B-B14F-4D97-AF65-F5344CB8AC3E}">
        <p14:creationId xmlns:p14="http://schemas.microsoft.com/office/powerpoint/2010/main" val="12172517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2"/>
          <p:cNvSpPr>
            <a:spLocks noGrp="1" noChangeArrowheads="1"/>
          </p:cNvSpPr>
          <p:nvPr>
            <p:ph type="ftr" sz="quarter" idx="10"/>
          </p:nvPr>
        </p:nvSpPr>
        <p:spPr>
          <a:ln/>
        </p:spPr>
        <p:txBody>
          <a:bodyPr/>
          <a:lstStyle>
            <a:lvl1pPr>
              <a:defRPr/>
            </a:lvl1pPr>
          </a:lstStyle>
          <a:p>
            <a:pPr>
              <a:defRPr/>
            </a:pPr>
            <a:r>
              <a:rPr lang="en-US"/>
              <a:t>Computer Science: A Structured Programming Approach Using C</a:t>
            </a:r>
          </a:p>
        </p:txBody>
      </p:sp>
      <p:sp>
        <p:nvSpPr>
          <p:cNvPr id="3" name="Rectangle 13"/>
          <p:cNvSpPr>
            <a:spLocks noGrp="1" noChangeArrowheads="1"/>
          </p:cNvSpPr>
          <p:nvPr>
            <p:ph type="sldNum" sz="quarter" idx="11"/>
          </p:nvPr>
        </p:nvSpPr>
        <p:spPr>
          <a:ln/>
        </p:spPr>
        <p:txBody>
          <a:bodyPr/>
          <a:lstStyle>
            <a:lvl1pPr>
              <a:defRPr/>
            </a:lvl1pPr>
          </a:lstStyle>
          <a:p>
            <a:pPr>
              <a:defRPr/>
            </a:pPr>
            <a:fld id="{5879D0B8-93B8-46A0-84C5-81262F9529C0}" type="slidenum">
              <a:rPr lang="en-US"/>
              <a:pPr>
                <a:defRPr/>
              </a:pPr>
              <a:t>‹#›</a:t>
            </a:fld>
            <a:endParaRPr lang="en-US"/>
          </a:p>
        </p:txBody>
      </p:sp>
    </p:spTree>
    <p:extLst>
      <p:ext uri="{BB962C8B-B14F-4D97-AF65-F5344CB8AC3E}">
        <p14:creationId xmlns:p14="http://schemas.microsoft.com/office/powerpoint/2010/main" val="791918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marL="914400" lvl="1" indent="-457200" algn="l" defTabSz="914400" rtl="0" eaLnBrk="1" latinLnBrk="0" hangingPunct="1">
              <a:spcBef>
                <a:spcPct val="20000"/>
              </a:spcBef>
              <a:buFont typeface="Arial" pitchFamily="34" charset="0"/>
              <a:buChar char="•"/>
            </a:pPr>
            <a:r>
              <a:rPr lang="en-US" dirty="0" smtClean="0"/>
              <a:t>Third level</a:t>
            </a:r>
          </a:p>
        </p:txBody>
      </p:sp>
      <p:sp>
        <p:nvSpPr>
          <p:cNvPr id="5" name="Footer Placeholder 4"/>
          <p:cNvSpPr>
            <a:spLocks noGrp="1"/>
          </p:cNvSpPr>
          <p:nvPr>
            <p:ph type="ftr" sz="quarter" idx="3"/>
          </p:nvPr>
        </p:nvSpPr>
        <p:spPr>
          <a:xfrm>
            <a:off x="3124200" y="6248400"/>
            <a:ext cx="3276600" cy="473075"/>
          </a:xfrm>
          <a:prstGeom prst="rect">
            <a:avLst/>
          </a:prstGeom>
        </p:spPr>
        <p:txBody>
          <a:bodyPr vert="horz" lIns="91440" tIns="45720" rIns="91440" bIns="45720" rtlCol="0" anchor="ctr"/>
          <a:lstStyle>
            <a:lvl1pPr algn="ctr">
              <a:defRPr sz="1400">
                <a:solidFill>
                  <a:schemeClr val="tx1">
                    <a:tint val="75000"/>
                  </a:schemeClr>
                </a:solidFill>
              </a:defRPr>
            </a:lvl1pPr>
          </a:lstStyle>
          <a:p>
            <a:r>
              <a:rPr lang="en-US" dirty="0" smtClean="0"/>
              <a:t>CSC 141 Introduction to computer programming</a:t>
            </a:r>
            <a:endParaRPr lang="en-US" dirty="0"/>
          </a:p>
        </p:txBody>
      </p:sp>
      <p:sp>
        <p:nvSpPr>
          <p:cNvPr id="6" name="Slide Number Placeholder 5"/>
          <p:cNvSpPr>
            <a:spLocks noGrp="1"/>
          </p:cNvSpPr>
          <p:nvPr>
            <p:ph type="sldNum" sz="quarter" idx="4"/>
          </p:nvPr>
        </p:nvSpPr>
        <p:spPr>
          <a:xfrm>
            <a:off x="6096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1196656007"/>
      </p:ext>
    </p:extLst>
  </p:cSld>
  <p:clrMap bg1="lt1" tx1="dk1" bg2="lt2" tx2="dk2" accent1="accent1" accent2="accent2" accent3="accent3" accent4="accent4" accent5="accent5" accent6="accent6" hlink="hlink" folHlink="folHlink"/>
  <p:sldLayoutIdLst>
    <p:sldLayoutId id="2147483650" r:id="rId1"/>
    <p:sldLayoutId id="2147483649" r:id="rId2"/>
    <p:sldLayoutId id="2147483651" r:id="rId3"/>
    <p:sldLayoutId id="2147483652" r:id="rId4"/>
    <p:sldLayoutId id="2147483653" r:id="rId5"/>
    <p:sldLayoutId id="2147483654" r:id="rId6"/>
    <p:sldLayoutId id="2147483655" r:id="rId7"/>
  </p:sldLayoutIdLst>
  <p:timing>
    <p:tnLst>
      <p:par>
        <p:cTn id="1" dur="indefinite" restart="never" nodeType="tmRoot"/>
      </p:par>
    </p:tnLst>
  </p:timing>
  <p:hf hdr="0" dt="0"/>
  <p:txStyles>
    <p:titleStyle>
      <a:lvl1pPr algn="l" defTabSz="914400" rtl="0" eaLnBrk="1" latinLnBrk="0" hangingPunct="1">
        <a:spcBef>
          <a:spcPct val="0"/>
        </a:spcBef>
        <a:buNone/>
        <a:defRPr sz="3200" kern="1200">
          <a:solidFill>
            <a:srgbClr val="0000FF"/>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2400" kern="1200">
          <a:solidFill>
            <a:schemeClr val="tx1"/>
          </a:solidFill>
          <a:latin typeface="Arial" pitchFamily="34" charset="0"/>
          <a:ea typeface="+mn-ea"/>
          <a:cs typeface="Arial" pitchFamily="34" charset="0"/>
        </a:defRPr>
      </a:lvl1pPr>
      <a:lvl2pPr marL="914400" indent="-457200" algn="l" defTabSz="914400" rtl="0" eaLnBrk="1" latinLnBrk="0" hangingPunct="1">
        <a:spcBef>
          <a:spcPct val="20000"/>
        </a:spcBef>
        <a:buFont typeface="Arial" pitchFamily="34" charset="0"/>
        <a:buChar char="•"/>
        <a:defRPr lang="en-US" sz="2400" kern="1200" dirty="0" smtClean="0">
          <a:solidFill>
            <a:schemeClr val="tx1"/>
          </a:solidFill>
          <a:latin typeface="Arial" pitchFamily="34" charset="0"/>
          <a:ea typeface="+mn-ea"/>
          <a:cs typeface="Arial" pitchFamily="34" charset="0"/>
        </a:defRPr>
      </a:lvl2pPr>
      <a:lvl3pPr marL="914400" indent="-4572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09600" y="609600"/>
            <a:ext cx="7162800" cy="1143000"/>
          </a:xfrm>
        </p:spPr>
        <p:txBody>
          <a:bodyPr>
            <a:noAutofit/>
          </a:bodyPr>
          <a:lstStyle/>
          <a:p>
            <a:pPr algn="ctr"/>
            <a:r>
              <a:rPr lang="en-US" dirty="0" smtClean="0"/>
              <a:t>CSC141- Introduction to Computer programming</a:t>
            </a:r>
            <a:endParaRPr lang="en-US" dirty="0"/>
          </a:p>
        </p:txBody>
      </p:sp>
      <p:sp>
        <p:nvSpPr>
          <p:cNvPr id="3" name="Subtitle 2"/>
          <p:cNvSpPr>
            <a:spLocks noGrp="1"/>
          </p:cNvSpPr>
          <p:nvPr>
            <p:ph type="subTitle" idx="4294967295"/>
          </p:nvPr>
        </p:nvSpPr>
        <p:spPr>
          <a:xfrm>
            <a:off x="609600" y="1981200"/>
            <a:ext cx="8077200" cy="3886200"/>
          </a:xfrm>
        </p:spPr>
        <p:txBody>
          <a:bodyPr>
            <a:normAutofit fontScale="92500" lnSpcReduction="10000"/>
          </a:bodyPr>
          <a:lstStyle/>
          <a:p>
            <a:pPr algn="ctr"/>
            <a:r>
              <a:rPr lang="en-US" sz="3200" dirty="0" smtClean="0">
                <a:solidFill>
                  <a:schemeClr val="tx1"/>
                </a:solidFill>
              </a:rPr>
              <a:t>Teacher:</a:t>
            </a:r>
          </a:p>
          <a:p>
            <a:pPr algn="ctr"/>
            <a:endParaRPr lang="en-US" sz="3200" dirty="0" smtClean="0">
              <a:solidFill>
                <a:schemeClr val="tx1"/>
              </a:solidFill>
            </a:endParaRPr>
          </a:p>
          <a:p>
            <a:pPr algn="ctr"/>
            <a:r>
              <a:rPr lang="en-US" sz="3200" b="1" i="1" dirty="0" smtClean="0">
                <a:solidFill>
                  <a:schemeClr val="tx1"/>
                </a:solidFill>
                <a:effectLst>
                  <a:outerShdw blurRad="38100" dist="38100" dir="2700000" algn="tl">
                    <a:srgbClr val="000000">
                      <a:alpha val="43137"/>
                    </a:srgbClr>
                  </a:outerShdw>
                </a:effectLst>
              </a:rPr>
              <a:t>AHMED MUMTAZ MUSTEHSAN</a:t>
            </a:r>
          </a:p>
          <a:p>
            <a:pPr algn="ctr"/>
            <a:r>
              <a:rPr lang="en-US" sz="3200" i="1" dirty="0" smtClean="0">
                <a:solidFill>
                  <a:schemeClr val="tx1"/>
                </a:solidFill>
                <a:effectLst>
                  <a:outerShdw blurRad="38100" dist="38100" dir="2700000" algn="tl">
                    <a:srgbClr val="000000">
                      <a:alpha val="43137"/>
                    </a:srgbClr>
                  </a:outerShdw>
                </a:effectLst>
              </a:rPr>
              <a:t>Lecture – 18</a:t>
            </a:r>
          </a:p>
          <a:p>
            <a:pPr algn="l"/>
            <a:endParaRPr lang="en-US" sz="3200" dirty="0" smtClean="0">
              <a:solidFill>
                <a:schemeClr val="tx1"/>
              </a:solidFill>
            </a:endParaRPr>
          </a:p>
          <a:p>
            <a:pPr algn="l"/>
            <a:r>
              <a:rPr lang="en-US" dirty="0" smtClean="0">
                <a:solidFill>
                  <a:srgbClr val="0000FF"/>
                </a:solidFill>
                <a:effectLst>
                  <a:outerShdw blurRad="38100" dist="38100" dir="2700000" algn="tl">
                    <a:srgbClr val="000000">
                      <a:alpha val="43137"/>
                    </a:srgbClr>
                  </a:outerShdw>
                </a:effectLst>
              </a:rPr>
              <a:t>Thanks to Reference Book &amp; its website for lecture material</a:t>
            </a:r>
            <a:endParaRPr lang="en-US" dirty="0">
              <a:solidFill>
                <a:srgbClr val="0000FF"/>
              </a:solidFill>
              <a:effectLst>
                <a:outerShdw blurRad="38100" dist="38100" dir="2700000" algn="tl">
                  <a:srgbClr val="000000">
                    <a:alpha val="43137"/>
                  </a:srgbClr>
                </a:outerShdw>
              </a:effectLst>
            </a:endParaRPr>
          </a:p>
          <a:p>
            <a:r>
              <a:rPr lang="en-US" dirty="0">
                <a:solidFill>
                  <a:srgbClr val="0000FF"/>
                </a:solidFill>
                <a:effectLst>
                  <a:outerShdw blurRad="38100" dist="38100" dir="2700000" algn="tl">
                    <a:srgbClr val="000000">
                      <a:alpha val="43137"/>
                    </a:srgbClr>
                  </a:outerShdw>
                </a:effectLst>
              </a:rPr>
              <a:t>Computer Science: </a:t>
            </a:r>
            <a:endParaRPr lang="en-US" dirty="0" smtClean="0">
              <a:solidFill>
                <a:srgbClr val="0000FF"/>
              </a:solidFill>
              <a:effectLst>
                <a:outerShdw blurRad="38100" dist="38100" dir="2700000" algn="tl">
                  <a:srgbClr val="000000">
                    <a:alpha val="43137"/>
                  </a:srgbClr>
                </a:outerShdw>
              </a:effectLst>
            </a:endParaRPr>
          </a:p>
          <a:p>
            <a:r>
              <a:rPr lang="en-US" dirty="0" smtClean="0">
                <a:solidFill>
                  <a:srgbClr val="0000FF"/>
                </a:solidFill>
                <a:effectLst>
                  <a:outerShdw blurRad="38100" dist="38100" dir="2700000" algn="tl">
                    <a:srgbClr val="000000">
                      <a:alpha val="43137"/>
                    </a:srgbClr>
                  </a:outerShdw>
                </a:effectLst>
              </a:rPr>
              <a:t>A </a:t>
            </a:r>
            <a:r>
              <a:rPr lang="en-US" dirty="0">
                <a:solidFill>
                  <a:srgbClr val="0000FF"/>
                </a:solidFill>
                <a:effectLst>
                  <a:outerShdw blurRad="38100" dist="38100" dir="2700000" algn="tl">
                    <a:srgbClr val="000000">
                      <a:alpha val="43137"/>
                    </a:srgbClr>
                  </a:outerShdw>
                </a:effectLst>
              </a:rPr>
              <a:t>Structured Programming Approach Using C; Chapter 10</a:t>
            </a:r>
            <a:endParaRPr lang="en-US" dirty="0" smtClean="0">
              <a:solidFill>
                <a:srgbClr val="0000FF"/>
              </a:solidFill>
              <a:effectLst>
                <a:outerShdw blurRad="38100" dist="38100" dir="2700000" algn="tl">
                  <a:srgbClr val="000000">
                    <a:alpha val="43137"/>
                  </a:srgbClr>
                </a:outerShdw>
              </a:effectLst>
            </a:endParaRPr>
          </a:p>
        </p:txBody>
      </p:sp>
      <p:sp>
        <p:nvSpPr>
          <p:cNvPr id="4" name="Footer Placeholder 1"/>
          <p:cNvSpPr txBox="1">
            <a:spLocks/>
          </p:cNvSpPr>
          <p:nvPr/>
        </p:nvSpPr>
        <p:spPr>
          <a:xfrm>
            <a:off x="310487" y="5334000"/>
            <a:ext cx="6477000" cy="473075"/>
          </a:xfrm>
          <a:prstGeom prst="rect">
            <a:avLst/>
          </a:prstGeom>
          <a:ln/>
        </p:spPr>
        <p:txBody>
          <a:bodyPr vert="horz" lIns="91440" tIns="45720" rIns="91440" bIns="45720" rtlCol="0" anchor="ctr"/>
          <a:lstStyle>
            <a:defPPr>
              <a:defRPr lang="en-US"/>
            </a:defPPr>
            <a:lvl1pPr marL="0" algn="ctr" defTabSz="914400" rtl="0" eaLnBrk="1" latinLnBrk="0" hangingPunct="1">
              <a:defRPr sz="1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800" dirty="0"/>
          </a:p>
        </p:txBody>
      </p:sp>
    </p:spTree>
    <p:extLst>
      <p:ext uri="{BB962C8B-B14F-4D97-AF65-F5344CB8AC3E}">
        <p14:creationId xmlns:p14="http://schemas.microsoft.com/office/powerpoint/2010/main" val="20931590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2"/>
          <p:cNvSpPr>
            <a:spLocks noGrp="1" noChangeArrowheads="1"/>
          </p:cNvSpPr>
          <p:nvPr>
            <p:ph type="title"/>
          </p:nvPr>
        </p:nvSpPr>
        <p:spPr>
          <a:xfrm>
            <a:off x="457200" y="381000"/>
            <a:ext cx="7772400" cy="762000"/>
          </a:xfrm>
        </p:spPr>
        <p:txBody>
          <a:bodyPr/>
          <a:lstStyle/>
          <a:p>
            <a:pPr eaLnBrk="1" hangingPunct="1"/>
            <a:r>
              <a:rPr lang="en-US" dirty="0" smtClean="0"/>
              <a:t>Using of Special feature/function of C</a:t>
            </a:r>
            <a:endParaRPr lang="en-US" i="1" dirty="0" smtClean="0">
              <a:solidFill>
                <a:srgbClr val="FF0000"/>
              </a:solidFill>
            </a:endParaRPr>
          </a:p>
        </p:txBody>
      </p:sp>
      <p:sp>
        <p:nvSpPr>
          <p:cNvPr id="16389" name="Rectangle 3"/>
          <p:cNvSpPr>
            <a:spLocks noGrp="1" noChangeArrowheads="1"/>
          </p:cNvSpPr>
          <p:nvPr>
            <p:ph type="body" idx="1"/>
          </p:nvPr>
        </p:nvSpPr>
        <p:spPr>
          <a:xfrm>
            <a:off x="533400" y="1143000"/>
            <a:ext cx="8382000" cy="3890962"/>
          </a:xfrm>
        </p:spPr>
        <p:txBody>
          <a:bodyPr>
            <a:normAutofit lnSpcReduction="10000"/>
          </a:bodyPr>
          <a:lstStyle/>
          <a:p>
            <a:pPr eaLnBrk="1" hangingPunct="1">
              <a:buFontTx/>
              <a:buNone/>
            </a:pPr>
            <a:r>
              <a:rPr lang="en-US" sz="3500" dirty="0" err="1" smtClean="0">
                <a:solidFill>
                  <a:srgbClr val="0000FF"/>
                </a:solidFill>
                <a:effectLst>
                  <a:outerShdw blurRad="38100" dist="38100" dir="2700000" algn="tl">
                    <a:srgbClr val="000000">
                      <a:alpha val="43137"/>
                    </a:srgbClr>
                  </a:outerShdw>
                </a:effectLst>
              </a:rPr>
              <a:t>Sizeof</a:t>
            </a:r>
            <a:endParaRPr lang="en-US" sz="3500" dirty="0" smtClean="0">
              <a:solidFill>
                <a:srgbClr val="0000FF"/>
              </a:solidFill>
              <a:effectLst>
                <a:outerShdw blurRad="38100" dist="38100" dir="2700000" algn="tl">
                  <a:srgbClr val="000000">
                    <a:alpha val="43137"/>
                  </a:srgbClr>
                </a:outerShdw>
              </a:effectLst>
            </a:endParaRPr>
          </a:p>
          <a:p>
            <a:pPr eaLnBrk="1" hangingPunct="1">
              <a:buFontTx/>
              <a:buNone/>
            </a:pPr>
            <a:endParaRPr lang="en-US" i="1" dirty="0" smtClean="0">
              <a:solidFill>
                <a:srgbClr val="0000FF"/>
              </a:solidFill>
              <a:effectLst>
                <a:outerShdw blurRad="38100" dist="38100" dir="2700000" algn="tl">
                  <a:srgbClr val="000000">
                    <a:alpha val="43137"/>
                  </a:srgbClr>
                </a:outerShdw>
              </a:effectLst>
            </a:endParaRPr>
          </a:p>
          <a:p>
            <a:pPr eaLnBrk="1" hangingPunct="1"/>
            <a:r>
              <a:rPr lang="en-US" dirty="0" smtClean="0"/>
              <a:t>This keyword can be used to determine the number of bytes in a data type, a variable, or an array </a:t>
            </a:r>
          </a:p>
          <a:p>
            <a:pPr eaLnBrk="1" hangingPunct="1"/>
            <a:r>
              <a:rPr lang="en-US" dirty="0" smtClean="0"/>
              <a:t>Example:</a:t>
            </a:r>
          </a:p>
          <a:p>
            <a:pPr eaLnBrk="1" hangingPunct="1">
              <a:buFontTx/>
              <a:buNone/>
            </a:pPr>
            <a:r>
              <a:rPr lang="en-US" dirty="0" smtClean="0"/>
              <a:t>		double</a:t>
            </a:r>
            <a:r>
              <a:rPr lang="en-US" b="0" dirty="0" smtClean="0"/>
              <a:t> array [10]</a:t>
            </a:r>
            <a:r>
              <a:rPr lang="en-US" dirty="0" smtClean="0"/>
              <a:t>;</a:t>
            </a:r>
          </a:p>
          <a:p>
            <a:pPr eaLnBrk="1" hangingPunct="1">
              <a:buFontTx/>
              <a:buNone/>
            </a:pPr>
            <a:r>
              <a:rPr lang="en-US" b="0" dirty="0" smtClean="0"/>
              <a:t>		</a:t>
            </a:r>
            <a:r>
              <a:rPr lang="en-US" dirty="0" err="1" smtClean="0"/>
              <a:t>sizeof</a:t>
            </a:r>
            <a:r>
              <a:rPr lang="en-US" b="0" dirty="0" smtClean="0"/>
              <a:t> </a:t>
            </a:r>
            <a:r>
              <a:rPr lang="en-US" dirty="0" smtClean="0"/>
              <a:t>(double);</a:t>
            </a:r>
            <a:r>
              <a:rPr lang="en-US" b="0" dirty="0" smtClean="0"/>
              <a:t>	  /* Returns the value 8 */</a:t>
            </a:r>
          </a:p>
          <a:p>
            <a:pPr eaLnBrk="1" hangingPunct="1">
              <a:buFontTx/>
              <a:buNone/>
            </a:pPr>
            <a:r>
              <a:rPr lang="en-US" b="0" dirty="0" smtClean="0"/>
              <a:t>		</a:t>
            </a:r>
            <a:r>
              <a:rPr lang="en-US" dirty="0" err="1" smtClean="0"/>
              <a:t>sizeof</a:t>
            </a:r>
            <a:r>
              <a:rPr lang="en-US" b="0" dirty="0" smtClean="0"/>
              <a:t> </a:t>
            </a:r>
            <a:r>
              <a:rPr lang="en-US" dirty="0" smtClean="0"/>
              <a:t>(</a:t>
            </a:r>
            <a:r>
              <a:rPr lang="en-US" b="0" dirty="0" smtClean="0"/>
              <a:t>array</a:t>
            </a:r>
            <a:r>
              <a:rPr lang="en-US" dirty="0" smtClean="0"/>
              <a:t>);</a:t>
            </a:r>
            <a:r>
              <a:rPr lang="en-US" b="0" dirty="0" smtClean="0"/>
              <a:t>           /* Returns the value 80 */</a:t>
            </a:r>
          </a:p>
          <a:p>
            <a:pPr eaLnBrk="1" hangingPunct="1">
              <a:buFontTx/>
              <a:buNone/>
            </a:pPr>
            <a:r>
              <a:rPr lang="en-US" b="0" dirty="0" smtClean="0"/>
              <a:t>		</a:t>
            </a:r>
            <a:r>
              <a:rPr lang="en-US" dirty="0" err="1" smtClean="0"/>
              <a:t>sizeof</a:t>
            </a:r>
            <a:r>
              <a:rPr lang="en-US" dirty="0" smtClean="0"/>
              <a:t>(</a:t>
            </a:r>
            <a:r>
              <a:rPr lang="en-US" dirty="0" err="1" smtClean="0"/>
              <a:t>int</a:t>
            </a:r>
            <a:r>
              <a:rPr lang="en-US" dirty="0" smtClean="0"/>
              <a:t>);</a:t>
            </a:r>
            <a:r>
              <a:rPr lang="en-US" b="0" dirty="0" smtClean="0"/>
              <a:t>   		/* Returns 2 or 4 */</a:t>
            </a:r>
            <a:endParaRPr lang="en-US" b="0" dirty="0" smtClean="0"/>
          </a:p>
        </p:txBody>
      </p:sp>
    </p:spTree>
    <p:extLst>
      <p:ext uri="{BB962C8B-B14F-4D97-AF65-F5344CB8AC3E}">
        <p14:creationId xmlns:p14="http://schemas.microsoft.com/office/powerpoint/2010/main" val="2804084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2"/>
          <p:cNvSpPr>
            <a:spLocks noGrp="1" noChangeArrowheads="1"/>
          </p:cNvSpPr>
          <p:nvPr>
            <p:ph type="title"/>
          </p:nvPr>
        </p:nvSpPr>
        <p:spPr>
          <a:xfrm>
            <a:off x="457200" y="274638"/>
            <a:ext cx="8229600" cy="639762"/>
          </a:xfrm>
        </p:spPr>
        <p:txBody>
          <a:bodyPr/>
          <a:lstStyle/>
          <a:p>
            <a:pPr eaLnBrk="1" hangingPunct="1"/>
            <a:r>
              <a:rPr lang="en-US" dirty="0" smtClean="0"/>
              <a:t>Pointer Operations in C</a:t>
            </a:r>
          </a:p>
        </p:txBody>
      </p:sp>
      <p:sp>
        <p:nvSpPr>
          <p:cNvPr id="13318" name="Rectangle 3"/>
          <p:cNvSpPr>
            <a:spLocks noGrp="1" noChangeArrowheads="1"/>
          </p:cNvSpPr>
          <p:nvPr>
            <p:ph type="body" idx="1"/>
          </p:nvPr>
        </p:nvSpPr>
        <p:spPr>
          <a:xfrm>
            <a:off x="457200" y="914400"/>
            <a:ext cx="8458200" cy="4191000"/>
          </a:xfrm>
        </p:spPr>
        <p:txBody>
          <a:bodyPr/>
          <a:lstStyle/>
          <a:p>
            <a:pPr eaLnBrk="1" hangingPunct="1"/>
            <a:r>
              <a:rPr lang="en-US" dirty="0" smtClean="0">
                <a:solidFill>
                  <a:srgbClr val="0000FF"/>
                </a:solidFill>
              </a:rPr>
              <a:t>How to pick address of variable?</a:t>
            </a:r>
          </a:p>
          <a:p>
            <a:pPr lvl="1" eaLnBrk="1" hangingPunct="1">
              <a:buFont typeface="Wingdings" pitchFamily="2" charset="2"/>
              <a:buNone/>
            </a:pPr>
            <a:r>
              <a:rPr lang="en-US" b="0" dirty="0" smtClean="0">
                <a:latin typeface="Courier New" pitchFamily="49" charset="0"/>
              </a:rPr>
              <a:t>&amp;</a:t>
            </a:r>
            <a:r>
              <a:rPr lang="en-US" dirty="0" smtClean="0"/>
              <a:t> </a:t>
            </a:r>
            <a:r>
              <a:rPr lang="en-US" i="1" dirty="0" smtClean="0"/>
              <a:t>variable</a:t>
            </a:r>
            <a:r>
              <a:rPr lang="en-US" dirty="0" smtClean="0"/>
              <a:t>		Returns variable’s memory address</a:t>
            </a:r>
          </a:p>
          <a:p>
            <a:r>
              <a:rPr lang="en-US" dirty="0">
                <a:solidFill>
                  <a:srgbClr val="0000FF"/>
                </a:solidFill>
              </a:rPr>
              <a:t>How to pick </a:t>
            </a:r>
            <a:r>
              <a:rPr lang="en-US" dirty="0" smtClean="0">
                <a:solidFill>
                  <a:srgbClr val="0000FF"/>
                </a:solidFill>
              </a:rPr>
              <a:t>content </a:t>
            </a:r>
            <a:r>
              <a:rPr lang="en-US" dirty="0">
                <a:solidFill>
                  <a:srgbClr val="0000FF"/>
                </a:solidFill>
              </a:rPr>
              <a:t>of </a:t>
            </a:r>
            <a:r>
              <a:rPr lang="en-US" dirty="0" smtClean="0">
                <a:solidFill>
                  <a:srgbClr val="0000FF"/>
                </a:solidFill>
              </a:rPr>
              <a:t>address loaded into a pointer ?</a:t>
            </a:r>
            <a:endParaRPr lang="en-US" dirty="0">
              <a:solidFill>
                <a:srgbClr val="0000FF"/>
              </a:solidFill>
            </a:endParaRPr>
          </a:p>
          <a:p>
            <a:pPr lvl="1" eaLnBrk="1" hangingPunct="1">
              <a:buFont typeface="Wingdings" pitchFamily="2" charset="2"/>
              <a:buNone/>
            </a:pPr>
            <a:r>
              <a:rPr lang="en-US" b="0" dirty="0" smtClean="0">
                <a:latin typeface="Courier New" pitchFamily="49" charset="0"/>
              </a:rPr>
              <a:t>*</a:t>
            </a:r>
            <a:r>
              <a:rPr lang="en-US" dirty="0" smtClean="0"/>
              <a:t> </a:t>
            </a:r>
            <a:r>
              <a:rPr lang="en-US" i="1" dirty="0" smtClean="0"/>
              <a:t>pointer</a:t>
            </a:r>
            <a:r>
              <a:rPr lang="en-US" dirty="0" smtClean="0"/>
              <a:t>		Returns contents stored at address</a:t>
            </a:r>
          </a:p>
          <a:p>
            <a:pPr eaLnBrk="1" hangingPunct="1"/>
            <a:r>
              <a:rPr lang="en-US" dirty="0" smtClean="0">
                <a:solidFill>
                  <a:srgbClr val="0000FF"/>
                </a:solidFill>
              </a:rPr>
              <a:t>Indirect assignment</a:t>
            </a:r>
          </a:p>
          <a:p>
            <a:pPr lvl="1" eaLnBrk="1" hangingPunct="1">
              <a:buFont typeface="Wingdings" pitchFamily="2" charset="2"/>
              <a:buNone/>
            </a:pPr>
            <a:r>
              <a:rPr lang="en-US" b="0" dirty="0" smtClean="0">
                <a:latin typeface="Courier New" pitchFamily="49" charset="0"/>
              </a:rPr>
              <a:t>*</a:t>
            </a:r>
            <a:r>
              <a:rPr lang="en-US" dirty="0" smtClean="0"/>
              <a:t> </a:t>
            </a:r>
            <a:r>
              <a:rPr lang="en-US" i="1" dirty="0" smtClean="0"/>
              <a:t>pointer</a:t>
            </a:r>
            <a:r>
              <a:rPr lang="en-US" dirty="0" smtClean="0"/>
              <a:t> </a:t>
            </a:r>
            <a:r>
              <a:rPr lang="en-US" b="0" dirty="0" smtClean="0">
                <a:latin typeface="Courier New" pitchFamily="49" charset="0"/>
              </a:rPr>
              <a:t>=</a:t>
            </a:r>
            <a:r>
              <a:rPr lang="en-US" dirty="0" smtClean="0"/>
              <a:t> </a:t>
            </a:r>
            <a:r>
              <a:rPr lang="en-US" i="1" dirty="0" err="1" smtClean="0"/>
              <a:t>val</a:t>
            </a:r>
            <a:r>
              <a:rPr lang="en-US" i="1" dirty="0" smtClean="0"/>
              <a:t>	</a:t>
            </a:r>
            <a:r>
              <a:rPr lang="en-US" dirty="0" smtClean="0"/>
              <a:t>Stores value at address</a:t>
            </a:r>
          </a:p>
          <a:p>
            <a:pPr eaLnBrk="1" hangingPunct="1"/>
            <a:r>
              <a:rPr lang="en-US" dirty="0" smtClean="0">
                <a:solidFill>
                  <a:srgbClr val="0000FF"/>
                </a:solidFill>
              </a:rPr>
              <a:t>Also allowed:</a:t>
            </a:r>
          </a:p>
          <a:p>
            <a:pPr eaLnBrk="1" hangingPunct="1"/>
            <a:r>
              <a:rPr lang="en-US" dirty="0" smtClean="0">
                <a:solidFill>
                  <a:srgbClr val="0000FF"/>
                </a:solidFill>
              </a:rPr>
              <a:t>Copying address of one pointer to other pointer</a:t>
            </a:r>
          </a:p>
          <a:p>
            <a:pPr lvl="1" eaLnBrk="1" hangingPunct="1">
              <a:buFont typeface="Wingdings" pitchFamily="2" charset="2"/>
              <a:buNone/>
            </a:pPr>
            <a:r>
              <a:rPr lang="en-US" i="1" dirty="0" smtClean="0"/>
              <a:t>pointer</a:t>
            </a:r>
            <a:r>
              <a:rPr lang="en-US" dirty="0" smtClean="0"/>
              <a:t> </a:t>
            </a:r>
            <a:r>
              <a:rPr lang="en-US" b="0" dirty="0" smtClean="0">
                <a:latin typeface="Courier New" pitchFamily="49" charset="0"/>
              </a:rPr>
              <a:t>=</a:t>
            </a:r>
            <a:r>
              <a:rPr lang="en-US" dirty="0" smtClean="0"/>
              <a:t> </a:t>
            </a:r>
            <a:r>
              <a:rPr lang="en-US" i="1" dirty="0" err="1" smtClean="0"/>
              <a:t>ptr</a:t>
            </a:r>
            <a:r>
              <a:rPr lang="en-US" dirty="0" smtClean="0"/>
              <a:t>	Stores pointer in another pointer variable</a:t>
            </a:r>
            <a:endParaRPr lang="en-US" sz="2400" dirty="0" smtClean="0"/>
          </a:p>
        </p:txBody>
      </p:sp>
      <p:sp>
        <p:nvSpPr>
          <p:cNvPr id="2" name="Slide Number Placeholder 1"/>
          <p:cNvSpPr>
            <a:spLocks noGrp="1"/>
          </p:cNvSpPr>
          <p:nvPr>
            <p:ph type="sldNum" sz="quarter" idx="12"/>
          </p:nvPr>
        </p:nvSpPr>
        <p:spPr/>
        <p:txBody>
          <a:bodyPr/>
          <a:lstStyle/>
          <a:p>
            <a:pPr>
              <a:defRPr/>
            </a:pPr>
            <a:fld id="{9CA7D698-BFF4-4B4F-80E2-4149259712E3}" type="slidenum">
              <a:rPr lang="en-US" smtClean="0"/>
              <a:pPr>
                <a:defRPr/>
              </a:pPr>
              <a:t>11</a:t>
            </a:fld>
            <a:endParaRPr lang="en-US"/>
          </a:p>
        </p:txBody>
      </p:sp>
    </p:spTree>
    <p:extLst>
      <p:ext uri="{BB962C8B-B14F-4D97-AF65-F5344CB8AC3E}">
        <p14:creationId xmlns:p14="http://schemas.microsoft.com/office/powerpoint/2010/main" val="30741823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p:txBody>
          <a:bodyPr/>
          <a:lstStyle/>
          <a:p>
            <a:pPr eaLnBrk="1" hangingPunct="1"/>
            <a:r>
              <a:rPr lang="en-US" smtClean="0"/>
              <a:t>Using Pointers</a:t>
            </a:r>
          </a:p>
        </p:txBody>
      </p:sp>
      <p:sp>
        <p:nvSpPr>
          <p:cNvPr id="116740" name="Text Box 4"/>
          <p:cNvSpPr txBox="1">
            <a:spLocks noChangeArrowheads="1"/>
          </p:cNvSpPr>
          <p:nvPr/>
        </p:nvSpPr>
        <p:spPr bwMode="auto">
          <a:xfrm>
            <a:off x="762000" y="1447800"/>
            <a:ext cx="2057400" cy="43386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pPr>
            <a:r>
              <a:rPr lang="en-US" b="1">
                <a:latin typeface="Courier New" pitchFamily="49" charset="0"/>
              </a:rPr>
              <a:t>int  i1;</a:t>
            </a:r>
          </a:p>
          <a:p>
            <a:pPr>
              <a:spcBef>
                <a:spcPct val="20000"/>
              </a:spcBef>
            </a:pPr>
            <a:r>
              <a:rPr lang="en-US" b="1">
                <a:latin typeface="Courier New" pitchFamily="49" charset="0"/>
              </a:rPr>
              <a:t>int  i2;</a:t>
            </a:r>
          </a:p>
          <a:p>
            <a:pPr>
              <a:spcBef>
                <a:spcPct val="20000"/>
              </a:spcBef>
            </a:pPr>
            <a:r>
              <a:rPr lang="en-US" b="1">
                <a:latin typeface="Courier New" pitchFamily="49" charset="0"/>
              </a:rPr>
              <a:t>int *ptr1;</a:t>
            </a:r>
          </a:p>
          <a:p>
            <a:pPr>
              <a:spcBef>
                <a:spcPct val="20000"/>
              </a:spcBef>
            </a:pPr>
            <a:r>
              <a:rPr lang="en-US" b="1">
                <a:latin typeface="Courier New" pitchFamily="49" charset="0"/>
              </a:rPr>
              <a:t>int *ptr2;</a:t>
            </a:r>
          </a:p>
          <a:p>
            <a:pPr>
              <a:spcBef>
                <a:spcPct val="20000"/>
              </a:spcBef>
            </a:pPr>
            <a:endParaRPr lang="en-US" b="1">
              <a:latin typeface="Courier New" pitchFamily="49" charset="0"/>
            </a:endParaRPr>
          </a:p>
          <a:p>
            <a:pPr>
              <a:spcBef>
                <a:spcPct val="20000"/>
              </a:spcBef>
            </a:pPr>
            <a:r>
              <a:rPr lang="en-US" b="1">
                <a:latin typeface="Courier New" pitchFamily="49" charset="0"/>
              </a:rPr>
              <a:t>i1 = 1;</a:t>
            </a:r>
          </a:p>
          <a:p>
            <a:pPr>
              <a:spcBef>
                <a:spcPct val="20000"/>
              </a:spcBef>
            </a:pPr>
            <a:r>
              <a:rPr lang="en-US" b="1">
                <a:latin typeface="Courier New" pitchFamily="49" charset="0"/>
              </a:rPr>
              <a:t>i2 = 2;</a:t>
            </a:r>
          </a:p>
          <a:p>
            <a:pPr>
              <a:spcBef>
                <a:spcPct val="20000"/>
              </a:spcBef>
            </a:pPr>
            <a:endParaRPr lang="en-US" b="1">
              <a:latin typeface="Courier New" pitchFamily="49" charset="0"/>
            </a:endParaRPr>
          </a:p>
          <a:p>
            <a:pPr>
              <a:spcBef>
                <a:spcPct val="20000"/>
              </a:spcBef>
            </a:pPr>
            <a:r>
              <a:rPr lang="en-US" b="1">
                <a:latin typeface="Courier New" pitchFamily="49" charset="0"/>
              </a:rPr>
              <a:t>ptr1 = &amp;i1;</a:t>
            </a:r>
          </a:p>
          <a:p>
            <a:pPr>
              <a:spcBef>
                <a:spcPct val="20000"/>
              </a:spcBef>
            </a:pPr>
            <a:r>
              <a:rPr lang="en-US" b="1">
                <a:latin typeface="Courier New" pitchFamily="49" charset="0"/>
              </a:rPr>
              <a:t>ptr2 = ptr1;</a:t>
            </a:r>
          </a:p>
          <a:p>
            <a:pPr>
              <a:spcBef>
                <a:spcPct val="20000"/>
              </a:spcBef>
            </a:pPr>
            <a:endParaRPr lang="en-US" b="1">
              <a:latin typeface="Courier New" pitchFamily="49" charset="0"/>
            </a:endParaRPr>
          </a:p>
          <a:p>
            <a:pPr>
              <a:spcBef>
                <a:spcPct val="20000"/>
              </a:spcBef>
            </a:pPr>
            <a:r>
              <a:rPr lang="en-US" b="1">
                <a:latin typeface="Courier New" pitchFamily="49" charset="0"/>
              </a:rPr>
              <a:t>*ptr1 = 3;</a:t>
            </a:r>
          </a:p>
          <a:p>
            <a:pPr>
              <a:spcBef>
                <a:spcPct val="20000"/>
              </a:spcBef>
            </a:pPr>
            <a:r>
              <a:rPr lang="en-US" b="1">
                <a:latin typeface="Courier New" pitchFamily="49" charset="0"/>
              </a:rPr>
              <a:t>i2 = *ptr2;</a:t>
            </a:r>
          </a:p>
        </p:txBody>
      </p:sp>
      <p:grpSp>
        <p:nvGrpSpPr>
          <p:cNvPr id="14343" name="Group 5"/>
          <p:cNvGrpSpPr>
            <a:grpSpLocks/>
          </p:cNvGrpSpPr>
          <p:nvPr/>
        </p:nvGrpSpPr>
        <p:grpSpPr bwMode="auto">
          <a:xfrm>
            <a:off x="3733800" y="2133600"/>
            <a:ext cx="4116388" cy="2743200"/>
            <a:chOff x="1583" y="2352"/>
            <a:chExt cx="2593" cy="1728"/>
          </a:xfrm>
        </p:grpSpPr>
        <p:sp>
          <p:nvSpPr>
            <p:cNvPr id="14352" name="Rectangle 6"/>
            <p:cNvSpPr>
              <a:spLocks noChangeArrowheads="1"/>
            </p:cNvSpPr>
            <p:nvPr/>
          </p:nvSpPr>
          <p:spPr bwMode="auto">
            <a:xfrm>
              <a:off x="2256" y="3792"/>
              <a:ext cx="1920" cy="288"/>
            </a:xfrm>
            <a:prstGeom prst="rect">
              <a:avLst/>
            </a:prstGeom>
            <a:solidFill>
              <a:srgbClr val="00CC00"/>
            </a:solidFill>
            <a:ln w="9525">
              <a:solidFill>
                <a:schemeClr val="tx1"/>
              </a:solidFill>
              <a:miter lim="800000"/>
              <a:headEnd/>
              <a:tailEnd/>
            </a:ln>
          </p:spPr>
          <p:txBody>
            <a:bodyPr wrap="none" anchor="ctr"/>
            <a:lstStyle/>
            <a:p>
              <a:r>
                <a:rPr lang="en-US" sz="2000" b="1">
                  <a:latin typeface="Courier New" pitchFamily="49" charset="0"/>
                </a:rPr>
                <a:t>i1:</a:t>
              </a:r>
            </a:p>
          </p:txBody>
        </p:sp>
        <p:sp>
          <p:nvSpPr>
            <p:cNvPr id="14353" name="Rectangle 7"/>
            <p:cNvSpPr>
              <a:spLocks noChangeArrowheads="1"/>
            </p:cNvSpPr>
            <p:nvPr/>
          </p:nvSpPr>
          <p:spPr bwMode="auto">
            <a:xfrm>
              <a:off x="2256" y="3504"/>
              <a:ext cx="1920" cy="288"/>
            </a:xfrm>
            <a:prstGeom prst="rect">
              <a:avLst/>
            </a:prstGeom>
            <a:solidFill>
              <a:srgbClr val="00CC00"/>
            </a:solidFill>
            <a:ln w="9525">
              <a:solidFill>
                <a:schemeClr val="tx1"/>
              </a:solidFill>
              <a:miter lim="800000"/>
              <a:headEnd/>
              <a:tailEnd/>
            </a:ln>
          </p:spPr>
          <p:txBody>
            <a:bodyPr wrap="none" anchor="ctr"/>
            <a:lstStyle/>
            <a:p>
              <a:r>
                <a:rPr lang="en-US" sz="2000" b="1">
                  <a:latin typeface="Courier New" pitchFamily="49" charset="0"/>
                </a:rPr>
                <a:t>i2:</a:t>
              </a:r>
            </a:p>
          </p:txBody>
        </p:sp>
        <p:sp>
          <p:nvSpPr>
            <p:cNvPr id="14354" name="Rectangle 8"/>
            <p:cNvSpPr>
              <a:spLocks noChangeArrowheads="1"/>
            </p:cNvSpPr>
            <p:nvPr/>
          </p:nvSpPr>
          <p:spPr bwMode="auto">
            <a:xfrm>
              <a:off x="2256" y="3216"/>
              <a:ext cx="1920" cy="288"/>
            </a:xfrm>
            <a:prstGeom prst="rect">
              <a:avLst/>
            </a:prstGeom>
            <a:solidFill>
              <a:srgbClr val="00CC00"/>
            </a:solidFill>
            <a:ln w="9525">
              <a:solidFill>
                <a:schemeClr val="tx1"/>
              </a:solidFill>
              <a:miter lim="800000"/>
              <a:headEnd/>
              <a:tailEnd/>
            </a:ln>
          </p:spPr>
          <p:txBody>
            <a:bodyPr wrap="none" anchor="ctr"/>
            <a:lstStyle/>
            <a:p>
              <a:r>
                <a:rPr lang="en-US" sz="2000" b="1">
                  <a:latin typeface="Courier New" pitchFamily="49" charset="0"/>
                </a:rPr>
                <a:t>ptr1:</a:t>
              </a:r>
            </a:p>
          </p:txBody>
        </p:sp>
        <p:sp>
          <p:nvSpPr>
            <p:cNvPr id="14355" name="Text Box 9"/>
            <p:cNvSpPr txBox="1">
              <a:spLocks noChangeArrowheads="1"/>
            </p:cNvSpPr>
            <p:nvPr/>
          </p:nvSpPr>
          <p:spPr bwMode="auto">
            <a:xfrm>
              <a:off x="1586" y="3823"/>
              <a:ext cx="5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latin typeface="Tahoma" pitchFamily="34" charset="0"/>
                </a:rPr>
                <a:t>0x1000</a:t>
              </a:r>
            </a:p>
          </p:txBody>
        </p:sp>
        <p:sp>
          <p:nvSpPr>
            <p:cNvPr id="14356" name="Text Box 10"/>
            <p:cNvSpPr txBox="1">
              <a:spLocks noChangeArrowheads="1"/>
            </p:cNvSpPr>
            <p:nvPr/>
          </p:nvSpPr>
          <p:spPr bwMode="auto">
            <a:xfrm>
              <a:off x="1586" y="3535"/>
              <a:ext cx="5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latin typeface="Tahoma" pitchFamily="34" charset="0"/>
                </a:rPr>
                <a:t>0x1004</a:t>
              </a:r>
            </a:p>
          </p:txBody>
        </p:sp>
        <p:sp>
          <p:nvSpPr>
            <p:cNvPr id="14357" name="Text Box 11"/>
            <p:cNvSpPr txBox="1">
              <a:spLocks noChangeArrowheads="1"/>
            </p:cNvSpPr>
            <p:nvPr/>
          </p:nvSpPr>
          <p:spPr bwMode="auto">
            <a:xfrm>
              <a:off x="1586" y="3247"/>
              <a:ext cx="5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latin typeface="Tahoma" pitchFamily="34" charset="0"/>
                </a:rPr>
                <a:t>0x1008</a:t>
              </a:r>
            </a:p>
          </p:txBody>
        </p:sp>
        <p:sp>
          <p:nvSpPr>
            <p:cNvPr id="14358" name="Rectangle 12"/>
            <p:cNvSpPr>
              <a:spLocks noChangeArrowheads="1"/>
            </p:cNvSpPr>
            <p:nvPr/>
          </p:nvSpPr>
          <p:spPr bwMode="auto">
            <a:xfrm>
              <a:off x="2256" y="2928"/>
              <a:ext cx="1920" cy="288"/>
            </a:xfrm>
            <a:prstGeom prst="rect">
              <a:avLst/>
            </a:prstGeom>
            <a:solidFill>
              <a:srgbClr val="00CC00"/>
            </a:solidFill>
            <a:ln w="9525">
              <a:solidFill>
                <a:schemeClr val="tx1"/>
              </a:solidFill>
              <a:miter lim="800000"/>
              <a:headEnd/>
              <a:tailEnd/>
            </a:ln>
          </p:spPr>
          <p:txBody>
            <a:bodyPr wrap="none" anchor="ctr"/>
            <a:lstStyle/>
            <a:p>
              <a:r>
                <a:rPr lang="en-US" sz="2000" b="1">
                  <a:latin typeface="Courier New" pitchFamily="49" charset="0"/>
                </a:rPr>
                <a:t>…</a:t>
              </a:r>
            </a:p>
          </p:txBody>
        </p:sp>
        <p:sp>
          <p:nvSpPr>
            <p:cNvPr id="14359" name="Rectangle 13"/>
            <p:cNvSpPr>
              <a:spLocks noChangeArrowheads="1"/>
            </p:cNvSpPr>
            <p:nvPr/>
          </p:nvSpPr>
          <p:spPr bwMode="auto">
            <a:xfrm>
              <a:off x="2256" y="2640"/>
              <a:ext cx="1920" cy="288"/>
            </a:xfrm>
            <a:prstGeom prst="rect">
              <a:avLst/>
            </a:prstGeom>
            <a:solidFill>
              <a:srgbClr val="00CC00"/>
            </a:solidFill>
            <a:ln w="9525">
              <a:solidFill>
                <a:schemeClr val="tx1"/>
              </a:solidFill>
              <a:miter lim="800000"/>
              <a:headEnd/>
              <a:tailEnd/>
            </a:ln>
          </p:spPr>
          <p:txBody>
            <a:bodyPr wrap="none" anchor="ctr"/>
            <a:lstStyle/>
            <a:p>
              <a:r>
                <a:rPr lang="en-US" sz="2000" b="1">
                  <a:latin typeface="Courier New" pitchFamily="49" charset="0"/>
                </a:rPr>
                <a:t>ptr2:</a:t>
              </a:r>
            </a:p>
          </p:txBody>
        </p:sp>
        <p:sp>
          <p:nvSpPr>
            <p:cNvPr id="14360" name="Rectangle 14"/>
            <p:cNvSpPr>
              <a:spLocks noChangeArrowheads="1"/>
            </p:cNvSpPr>
            <p:nvPr/>
          </p:nvSpPr>
          <p:spPr bwMode="auto">
            <a:xfrm>
              <a:off x="2256" y="2352"/>
              <a:ext cx="1920" cy="288"/>
            </a:xfrm>
            <a:prstGeom prst="rect">
              <a:avLst/>
            </a:prstGeom>
            <a:solidFill>
              <a:srgbClr val="00CC00"/>
            </a:solidFill>
            <a:ln w="9525">
              <a:solidFill>
                <a:schemeClr val="tx1"/>
              </a:solidFill>
              <a:miter lim="800000"/>
              <a:headEnd/>
              <a:tailEnd/>
            </a:ln>
          </p:spPr>
          <p:txBody>
            <a:bodyPr wrap="none" anchor="ctr"/>
            <a:lstStyle/>
            <a:p>
              <a:r>
                <a:rPr lang="en-US" sz="2000" b="1">
                  <a:latin typeface="Courier New" pitchFamily="49" charset="0"/>
                </a:rPr>
                <a:t>…</a:t>
              </a:r>
            </a:p>
          </p:txBody>
        </p:sp>
        <p:sp>
          <p:nvSpPr>
            <p:cNvPr id="14361" name="Text Box 15"/>
            <p:cNvSpPr txBox="1">
              <a:spLocks noChangeArrowheads="1"/>
            </p:cNvSpPr>
            <p:nvPr/>
          </p:nvSpPr>
          <p:spPr bwMode="auto">
            <a:xfrm>
              <a:off x="1583" y="2959"/>
              <a:ext cx="5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latin typeface="Tahoma" pitchFamily="34" charset="0"/>
                </a:rPr>
                <a:t>0x100C</a:t>
              </a:r>
            </a:p>
          </p:txBody>
        </p:sp>
        <p:sp>
          <p:nvSpPr>
            <p:cNvPr id="14362" name="Text Box 16"/>
            <p:cNvSpPr txBox="1">
              <a:spLocks noChangeArrowheads="1"/>
            </p:cNvSpPr>
            <p:nvPr/>
          </p:nvSpPr>
          <p:spPr bwMode="auto">
            <a:xfrm>
              <a:off x="1586" y="2671"/>
              <a:ext cx="5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latin typeface="Tahoma" pitchFamily="34" charset="0"/>
                </a:rPr>
                <a:t>0x1010</a:t>
              </a:r>
            </a:p>
          </p:txBody>
        </p:sp>
        <p:sp>
          <p:nvSpPr>
            <p:cNvPr id="14363" name="Text Box 17"/>
            <p:cNvSpPr txBox="1">
              <a:spLocks noChangeArrowheads="1"/>
            </p:cNvSpPr>
            <p:nvPr/>
          </p:nvSpPr>
          <p:spPr bwMode="auto">
            <a:xfrm>
              <a:off x="1586" y="2383"/>
              <a:ext cx="5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a:latin typeface="Tahoma" pitchFamily="34" charset="0"/>
                </a:rPr>
                <a:t>0x1014</a:t>
              </a:r>
            </a:p>
          </p:txBody>
        </p:sp>
      </p:grpSp>
      <p:sp>
        <p:nvSpPr>
          <p:cNvPr id="116754" name="Text Box 18"/>
          <p:cNvSpPr txBox="1">
            <a:spLocks noChangeArrowheads="1"/>
          </p:cNvSpPr>
          <p:nvPr/>
        </p:nvSpPr>
        <p:spPr bwMode="auto">
          <a:xfrm>
            <a:off x="6140450" y="4460875"/>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latin typeface="Courier New" pitchFamily="49" charset="0"/>
              </a:rPr>
              <a:t>1</a:t>
            </a:r>
          </a:p>
        </p:txBody>
      </p:sp>
      <p:sp>
        <p:nvSpPr>
          <p:cNvPr id="116755" name="Text Box 19"/>
          <p:cNvSpPr txBox="1">
            <a:spLocks noChangeArrowheads="1"/>
          </p:cNvSpPr>
          <p:nvPr/>
        </p:nvSpPr>
        <p:spPr bwMode="auto">
          <a:xfrm>
            <a:off x="6140450" y="4003675"/>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latin typeface="Courier New" pitchFamily="49" charset="0"/>
              </a:rPr>
              <a:t>2</a:t>
            </a:r>
          </a:p>
        </p:txBody>
      </p:sp>
      <p:sp>
        <p:nvSpPr>
          <p:cNvPr id="116756" name="Text Box 20"/>
          <p:cNvSpPr txBox="1">
            <a:spLocks noChangeArrowheads="1"/>
          </p:cNvSpPr>
          <p:nvPr/>
        </p:nvSpPr>
        <p:spPr bwMode="auto">
          <a:xfrm>
            <a:off x="5791200" y="3124200"/>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latin typeface="Courier New" pitchFamily="49" charset="0"/>
              </a:rPr>
              <a:t>0x1000</a:t>
            </a:r>
          </a:p>
        </p:txBody>
      </p:sp>
      <p:sp>
        <p:nvSpPr>
          <p:cNvPr id="116757" name="Freeform 21"/>
          <p:cNvSpPr>
            <a:spLocks/>
          </p:cNvSpPr>
          <p:nvPr/>
        </p:nvSpPr>
        <p:spPr bwMode="auto">
          <a:xfrm>
            <a:off x="7543800" y="3200400"/>
            <a:ext cx="676275" cy="1346200"/>
          </a:xfrm>
          <a:custGeom>
            <a:avLst/>
            <a:gdLst>
              <a:gd name="T0" fmla="*/ 0 w 389"/>
              <a:gd name="T1" fmla="*/ 2147483647 h 562"/>
              <a:gd name="T2" fmla="*/ 2147483647 w 389"/>
              <a:gd name="T3" fmla="*/ 2147483647 h 562"/>
              <a:gd name="T4" fmla="*/ 2147483647 w 389"/>
              <a:gd name="T5" fmla="*/ 2147483647 h 562"/>
              <a:gd name="T6" fmla="*/ 2147483647 w 389"/>
              <a:gd name="T7" fmla="*/ 2147483647 h 562"/>
              <a:gd name="T8" fmla="*/ 0 60000 65536"/>
              <a:gd name="T9" fmla="*/ 0 60000 65536"/>
              <a:gd name="T10" fmla="*/ 0 60000 65536"/>
              <a:gd name="T11" fmla="*/ 0 60000 65536"/>
              <a:gd name="T12" fmla="*/ 0 w 389"/>
              <a:gd name="T13" fmla="*/ 0 h 562"/>
              <a:gd name="T14" fmla="*/ 389 w 389"/>
              <a:gd name="T15" fmla="*/ 562 h 562"/>
            </a:gdLst>
            <a:ahLst/>
            <a:cxnLst>
              <a:cxn ang="T8">
                <a:pos x="T0" y="T1"/>
              </a:cxn>
              <a:cxn ang="T9">
                <a:pos x="T2" y="T3"/>
              </a:cxn>
              <a:cxn ang="T10">
                <a:pos x="T4" y="T5"/>
              </a:cxn>
              <a:cxn ang="T11">
                <a:pos x="T6" y="T7"/>
              </a:cxn>
            </a:cxnLst>
            <a:rect l="T12" t="T13" r="T14" b="T15"/>
            <a:pathLst>
              <a:path w="389" h="562">
                <a:moveTo>
                  <a:pt x="0" y="41"/>
                </a:moveTo>
                <a:cubicBezTo>
                  <a:pt x="54" y="46"/>
                  <a:pt x="273" y="0"/>
                  <a:pt x="330" y="73"/>
                </a:cubicBezTo>
                <a:cubicBezTo>
                  <a:pt x="387" y="146"/>
                  <a:pt x="389" y="400"/>
                  <a:pt x="343" y="481"/>
                </a:cubicBezTo>
                <a:cubicBezTo>
                  <a:pt x="297" y="562"/>
                  <a:pt x="112" y="543"/>
                  <a:pt x="52" y="559"/>
                </a:cubicBez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758" name="Text Box 22"/>
          <p:cNvSpPr txBox="1">
            <a:spLocks noChangeArrowheads="1"/>
          </p:cNvSpPr>
          <p:nvPr/>
        </p:nvSpPr>
        <p:spPr bwMode="auto">
          <a:xfrm>
            <a:off x="5791200" y="2209800"/>
            <a:ext cx="1098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latin typeface="Courier New" pitchFamily="49" charset="0"/>
              </a:rPr>
              <a:t>0x1000</a:t>
            </a:r>
          </a:p>
        </p:txBody>
      </p:sp>
      <p:sp>
        <p:nvSpPr>
          <p:cNvPr id="116760" name="Freeform 24"/>
          <p:cNvSpPr>
            <a:spLocks/>
          </p:cNvSpPr>
          <p:nvPr/>
        </p:nvSpPr>
        <p:spPr bwMode="auto">
          <a:xfrm>
            <a:off x="7467600" y="2286000"/>
            <a:ext cx="933450" cy="2590800"/>
          </a:xfrm>
          <a:custGeom>
            <a:avLst/>
            <a:gdLst>
              <a:gd name="T0" fmla="*/ 0 w 540"/>
              <a:gd name="T1" fmla="*/ 2147483647 h 1009"/>
              <a:gd name="T2" fmla="*/ 2147483647 w 540"/>
              <a:gd name="T3" fmla="*/ 2147483647 h 1009"/>
              <a:gd name="T4" fmla="*/ 2147483647 w 540"/>
              <a:gd name="T5" fmla="*/ 2147483647 h 1009"/>
              <a:gd name="T6" fmla="*/ 2147483647 w 540"/>
              <a:gd name="T7" fmla="*/ 2147483647 h 1009"/>
              <a:gd name="T8" fmla="*/ 2147483647 w 540"/>
              <a:gd name="T9" fmla="*/ 2147483647 h 1009"/>
              <a:gd name="T10" fmla="*/ 0 60000 65536"/>
              <a:gd name="T11" fmla="*/ 0 60000 65536"/>
              <a:gd name="T12" fmla="*/ 0 60000 65536"/>
              <a:gd name="T13" fmla="*/ 0 60000 65536"/>
              <a:gd name="T14" fmla="*/ 0 60000 65536"/>
              <a:gd name="T15" fmla="*/ 0 w 540"/>
              <a:gd name="T16" fmla="*/ 0 h 1009"/>
              <a:gd name="T17" fmla="*/ 540 w 540"/>
              <a:gd name="T18" fmla="*/ 1009 h 1009"/>
            </a:gdLst>
            <a:ahLst/>
            <a:cxnLst>
              <a:cxn ang="T10">
                <a:pos x="T0" y="T1"/>
              </a:cxn>
              <a:cxn ang="T11">
                <a:pos x="T2" y="T3"/>
              </a:cxn>
              <a:cxn ang="T12">
                <a:pos x="T4" y="T5"/>
              </a:cxn>
              <a:cxn ang="T13">
                <a:pos x="T6" y="T7"/>
              </a:cxn>
              <a:cxn ang="T14">
                <a:pos x="T8" y="T9"/>
              </a:cxn>
            </a:cxnLst>
            <a:rect l="T15" t="T16" r="T17" b="T18"/>
            <a:pathLst>
              <a:path w="540" h="1009">
                <a:moveTo>
                  <a:pt x="0" y="37"/>
                </a:moveTo>
                <a:cubicBezTo>
                  <a:pt x="65" y="42"/>
                  <a:pt x="305" y="0"/>
                  <a:pt x="394" y="70"/>
                </a:cubicBezTo>
                <a:cubicBezTo>
                  <a:pt x="483" y="140"/>
                  <a:pt x="534" y="316"/>
                  <a:pt x="537" y="458"/>
                </a:cubicBezTo>
                <a:cubicBezTo>
                  <a:pt x="540" y="600"/>
                  <a:pt x="493" y="839"/>
                  <a:pt x="414" y="924"/>
                </a:cubicBezTo>
                <a:cubicBezTo>
                  <a:pt x="335" y="1009"/>
                  <a:pt x="137" y="960"/>
                  <a:pt x="64" y="969"/>
                </a:cubicBezTo>
              </a:path>
            </a:pathLst>
          </a:custGeom>
          <a:noFill/>
          <a:ln w="28575">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116761" name="Text Box 25"/>
          <p:cNvSpPr txBox="1">
            <a:spLocks noChangeArrowheads="1"/>
          </p:cNvSpPr>
          <p:nvPr/>
        </p:nvSpPr>
        <p:spPr bwMode="auto">
          <a:xfrm>
            <a:off x="6134100" y="4460875"/>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latin typeface="Courier New" pitchFamily="49" charset="0"/>
              </a:rPr>
              <a:t>3</a:t>
            </a:r>
          </a:p>
        </p:txBody>
      </p:sp>
      <p:sp>
        <p:nvSpPr>
          <p:cNvPr id="116762" name="Text Box 26"/>
          <p:cNvSpPr txBox="1">
            <a:spLocks noChangeArrowheads="1"/>
          </p:cNvSpPr>
          <p:nvPr/>
        </p:nvSpPr>
        <p:spPr bwMode="auto">
          <a:xfrm>
            <a:off x="6140450" y="4010025"/>
            <a:ext cx="3365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latin typeface="Courier New" pitchFamily="49" charset="0"/>
              </a:rPr>
              <a:t>3</a:t>
            </a:r>
          </a:p>
        </p:txBody>
      </p:sp>
      <p:sp>
        <p:nvSpPr>
          <p:cNvPr id="2" name="Slide Number Placeholder 1"/>
          <p:cNvSpPr>
            <a:spLocks noGrp="1"/>
          </p:cNvSpPr>
          <p:nvPr>
            <p:ph type="sldNum" sz="quarter" idx="12"/>
          </p:nvPr>
        </p:nvSpPr>
        <p:spPr/>
        <p:txBody>
          <a:bodyPr/>
          <a:lstStyle/>
          <a:p>
            <a:pPr>
              <a:defRPr/>
            </a:pPr>
            <a:fld id="{A766218D-285B-445D-A498-A2040998D3DC}" type="slidenum">
              <a:rPr lang="en-US" smtClean="0"/>
              <a:pPr>
                <a:defRPr/>
              </a:pPr>
              <a:t>12</a:t>
            </a:fld>
            <a:endParaRPr lang="en-US"/>
          </a:p>
        </p:txBody>
      </p:sp>
    </p:spTree>
    <p:extLst>
      <p:ext uri="{BB962C8B-B14F-4D97-AF65-F5344CB8AC3E}">
        <p14:creationId xmlns:p14="http://schemas.microsoft.com/office/powerpoint/2010/main" val="5366739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mph" presetSubtype="7" nodeType="clickEffect">
                                  <p:stCondLst>
                                    <p:cond delay="0"/>
                                  </p:stCondLst>
                                  <p:endCondLst>
                                    <p:cond evt="onNext" delay="0">
                                      <p:tgtEl>
                                        <p:sldTgt/>
                                      </p:tgtEl>
                                    </p:cond>
                                  </p:endCondLst>
                                  <p:childTnLst>
                                    <p:set>
                                      <p:cBhvr override="childStyle">
                                        <p:cTn id="6" dur="indefinite"/>
                                        <p:tgtEl>
                                          <p:spTgt spid="116740">
                                            <p:txEl>
                                              <p:pRg st="5" end="5"/>
                                            </p:txEl>
                                          </p:spTgt>
                                        </p:tgtEl>
                                        <p:attrNameLst>
                                          <p:attrName>style.fontStyle</p:attrName>
                                        </p:attrNameLst>
                                      </p:cBhvr>
                                      <p:to>
                                        <p:strVal val="italic"/>
                                      </p:to>
                                    </p:set>
                                    <p:set>
                                      <p:cBhvr override="childStyle">
                                        <p:cTn id="7" dur="indefinite"/>
                                        <p:tgtEl>
                                          <p:spTgt spid="116740">
                                            <p:txEl>
                                              <p:pRg st="5" end="5"/>
                                            </p:txEl>
                                          </p:spTgt>
                                        </p:tgtEl>
                                        <p:attrNameLst>
                                          <p:attrName>style.fontWeight</p:attrName>
                                        </p:attrNameLst>
                                      </p:cBhvr>
                                      <p:to>
                                        <p:strVal val="bold"/>
                                      </p:to>
                                    </p:set>
                                    <p:set>
                                      <p:cBhvr override="childStyle">
                                        <p:cTn id="8" dur="indefinite"/>
                                        <p:tgtEl>
                                          <p:spTgt spid="116740">
                                            <p:txEl>
                                              <p:pRg st="5" end="5"/>
                                            </p:txEl>
                                          </p:spTgt>
                                        </p:tgtEl>
                                        <p:attrNameLst>
                                          <p:attrName>style.textDecorationUnderline</p:attrName>
                                        </p:attrNameLst>
                                      </p:cBhvr>
                                      <p:to>
                                        <p:strVal val="true"/>
                                      </p:to>
                                    </p:set>
                                  </p:childTnLst>
                                </p:cTn>
                              </p:par>
                              <p:par>
                                <p:cTn id="9" presetID="1" presetClass="entr" presetSubtype="0" fill="hold" grpId="0" nodeType="withEffect">
                                  <p:stCondLst>
                                    <p:cond delay="0"/>
                                  </p:stCondLst>
                                  <p:childTnLst>
                                    <p:set>
                                      <p:cBhvr>
                                        <p:cTn id="10" dur="1" fill="hold">
                                          <p:stCondLst>
                                            <p:cond delay="0"/>
                                          </p:stCondLst>
                                        </p:cTn>
                                        <p:tgtEl>
                                          <p:spTgt spid="11675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mph" presetSubtype="7" nodeType="clickEffect">
                                  <p:stCondLst>
                                    <p:cond delay="0"/>
                                  </p:stCondLst>
                                  <p:endCondLst>
                                    <p:cond evt="onNext" delay="0">
                                      <p:tgtEl>
                                        <p:sldTgt/>
                                      </p:tgtEl>
                                    </p:cond>
                                  </p:endCondLst>
                                  <p:childTnLst>
                                    <p:set>
                                      <p:cBhvr override="childStyle">
                                        <p:cTn id="14" dur="indefinite"/>
                                        <p:tgtEl>
                                          <p:spTgt spid="116740">
                                            <p:txEl>
                                              <p:pRg st="6" end="6"/>
                                            </p:txEl>
                                          </p:spTgt>
                                        </p:tgtEl>
                                        <p:attrNameLst>
                                          <p:attrName>style.fontStyle</p:attrName>
                                        </p:attrNameLst>
                                      </p:cBhvr>
                                      <p:to>
                                        <p:strVal val="italic"/>
                                      </p:to>
                                    </p:set>
                                    <p:set>
                                      <p:cBhvr override="childStyle">
                                        <p:cTn id="15" dur="indefinite"/>
                                        <p:tgtEl>
                                          <p:spTgt spid="116740">
                                            <p:txEl>
                                              <p:pRg st="6" end="6"/>
                                            </p:txEl>
                                          </p:spTgt>
                                        </p:tgtEl>
                                        <p:attrNameLst>
                                          <p:attrName>style.fontWeight</p:attrName>
                                        </p:attrNameLst>
                                      </p:cBhvr>
                                      <p:to>
                                        <p:strVal val="bold"/>
                                      </p:to>
                                    </p:set>
                                    <p:set>
                                      <p:cBhvr override="childStyle">
                                        <p:cTn id="16" dur="indefinite"/>
                                        <p:tgtEl>
                                          <p:spTgt spid="116740">
                                            <p:txEl>
                                              <p:pRg st="6" end="6"/>
                                            </p:txEl>
                                          </p:spTgt>
                                        </p:tgtEl>
                                        <p:attrNameLst>
                                          <p:attrName>style.textDecorationUnderline</p:attrName>
                                        </p:attrNameLst>
                                      </p:cBhvr>
                                      <p:to>
                                        <p:strVal val="true"/>
                                      </p:to>
                                    </p:set>
                                  </p:childTnLst>
                                </p:cTn>
                              </p:par>
                              <p:par>
                                <p:cTn id="17" presetID="1" presetClass="entr" presetSubtype="0" fill="hold" grpId="0" nodeType="withEffect">
                                  <p:stCondLst>
                                    <p:cond delay="0"/>
                                  </p:stCondLst>
                                  <p:childTnLst>
                                    <p:set>
                                      <p:cBhvr>
                                        <p:cTn id="18" dur="1" fill="hold">
                                          <p:stCondLst>
                                            <p:cond delay="0"/>
                                          </p:stCondLst>
                                        </p:cTn>
                                        <p:tgtEl>
                                          <p:spTgt spid="11675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5" presetClass="emph" presetSubtype="7" nodeType="clickEffect">
                                  <p:stCondLst>
                                    <p:cond delay="0"/>
                                  </p:stCondLst>
                                  <p:endCondLst>
                                    <p:cond evt="onNext" delay="0">
                                      <p:tgtEl>
                                        <p:sldTgt/>
                                      </p:tgtEl>
                                    </p:cond>
                                  </p:endCondLst>
                                  <p:childTnLst>
                                    <p:set>
                                      <p:cBhvr override="childStyle">
                                        <p:cTn id="22" dur="indefinite"/>
                                        <p:tgtEl>
                                          <p:spTgt spid="116740">
                                            <p:txEl>
                                              <p:pRg st="8" end="8"/>
                                            </p:txEl>
                                          </p:spTgt>
                                        </p:tgtEl>
                                        <p:attrNameLst>
                                          <p:attrName>style.fontStyle</p:attrName>
                                        </p:attrNameLst>
                                      </p:cBhvr>
                                      <p:to>
                                        <p:strVal val="italic"/>
                                      </p:to>
                                    </p:set>
                                    <p:set>
                                      <p:cBhvr override="childStyle">
                                        <p:cTn id="23" dur="indefinite"/>
                                        <p:tgtEl>
                                          <p:spTgt spid="116740">
                                            <p:txEl>
                                              <p:pRg st="8" end="8"/>
                                            </p:txEl>
                                          </p:spTgt>
                                        </p:tgtEl>
                                        <p:attrNameLst>
                                          <p:attrName>style.fontWeight</p:attrName>
                                        </p:attrNameLst>
                                      </p:cBhvr>
                                      <p:to>
                                        <p:strVal val="bold"/>
                                      </p:to>
                                    </p:set>
                                    <p:set>
                                      <p:cBhvr override="childStyle">
                                        <p:cTn id="24" dur="indefinite"/>
                                        <p:tgtEl>
                                          <p:spTgt spid="116740">
                                            <p:txEl>
                                              <p:pRg st="8" end="8"/>
                                            </p:txEl>
                                          </p:spTgt>
                                        </p:tgtEl>
                                        <p:attrNameLst>
                                          <p:attrName>style.textDecorationUnderline</p:attrName>
                                        </p:attrNameLst>
                                      </p:cBhvr>
                                      <p:to>
                                        <p:strVal val="true"/>
                                      </p:to>
                                    </p:set>
                                  </p:childTnLst>
                                </p:cTn>
                              </p:par>
                              <p:par>
                                <p:cTn id="25" presetID="1" presetClass="entr" presetSubtype="0" fill="hold" grpId="0" nodeType="withEffect">
                                  <p:stCondLst>
                                    <p:cond delay="0"/>
                                  </p:stCondLst>
                                  <p:childTnLst>
                                    <p:set>
                                      <p:cBhvr>
                                        <p:cTn id="26" dur="1" fill="hold">
                                          <p:stCondLst>
                                            <p:cond delay="0"/>
                                          </p:stCondLst>
                                        </p:cTn>
                                        <p:tgtEl>
                                          <p:spTgt spid="11675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6757"/>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mph" presetSubtype="7" nodeType="clickEffect">
                                  <p:stCondLst>
                                    <p:cond delay="0"/>
                                  </p:stCondLst>
                                  <p:endCondLst>
                                    <p:cond evt="onNext" delay="0">
                                      <p:tgtEl>
                                        <p:sldTgt/>
                                      </p:tgtEl>
                                    </p:cond>
                                  </p:endCondLst>
                                  <p:childTnLst>
                                    <p:set>
                                      <p:cBhvr override="childStyle">
                                        <p:cTn id="32" dur="indefinite"/>
                                        <p:tgtEl>
                                          <p:spTgt spid="116740">
                                            <p:txEl>
                                              <p:pRg st="9" end="9"/>
                                            </p:txEl>
                                          </p:spTgt>
                                        </p:tgtEl>
                                        <p:attrNameLst>
                                          <p:attrName>style.fontStyle</p:attrName>
                                        </p:attrNameLst>
                                      </p:cBhvr>
                                      <p:to>
                                        <p:strVal val="italic"/>
                                      </p:to>
                                    </p:set>
                                    <p:set>
                                      <p:cBhvr override="childStyle">
                                        <p:cTn id="33" dur="indefinite"/>
                                        <p:tgtEl>
                                          <p:spTgt spid="116740">
                                            <p:txEl>
                                              <p:pRg st="9" end="9"/>
                                            </p:txEl>
                                          </p:spTgt>
                                        </p:tgtEl>
                                        <p:attrNameLst>
                                          <p:attrName>style.fontWeight</p:attrName>
                                        </p:attrNameLst>
                                      </p:cBhvr>
                                      <p:to>
                                        <p:strVal val="bold"/>
                                      </p:to>
                                    </p:set>
                                    <p:set>
                                      <p:cBhvr override="childStyle">
                                        <p:cTn id="34" dur="indefinite"/>
                                        <p:tgtEl>
                                          <p:spTgt spid="116740">
                                            <p:txEl>
                                              <p:pRg st="9" end="9"/>
                                            </p:txEl>
                                          </p:spTgt>
                                        </p:tgtEl>
                                        <p:attrNameLst>
                                          <p:attrName>style.textDecorationUnderline</p:attrName>
                                        </p:attrNameLst>
                                      </p:cBhvr>
                                      <p:to>
                                        <p:strVal val="true"/>
                                      </p:to>
                                    </p:set>
                                  </p:childTnLst>
                                </p:cTn>
                              </p:par>
                              <p:par>
                                <p:cTn id="35" presetID="1" presetClass="entr" presetSubtype="0" fill="hold" grpId="0" nodeType="withEffect">
                                  <p:stCondLst>
                                    <p:cond delay="0"/>
                                  </p:stCondLst>
                                  <p:childTnLst>
                                    <p:set>
                                      <p:cBhvr>
                                        <p:cTn id="36" dur="1" fill="hold">
                                          <p:stCondLst>
                                            <p:cond delay="0"/>
                                          </p:stCondLst>
                                        </p:cTn>
                                        <p:tgtEl>
                                          <p:spTgt spid="11675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1676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5" presetClass="emph" presetSubtype="7" nodeType="clickEffect">
                                  <p:stCondLst>
                                    <p:cond delay="0"/>
                                  </p:stCondLst>
                                  <p:endCondLst>
                                    <p:cond evt="onNext" delay="0">
                                      <p:tgtEl>
                                        <p:sldTgt/>
                                      </p:tgtEl>
                                    </p:cond>
                                  </p:endCondLst>
                                  <p:childTnLst>
                                    <p:set>
                                      <p:cBhvr override="childStyle">
                                        <p:cTn id="42" dur="indefinite"/>
                                        <p:tgtEl>
                                          <p:spTgt spid="116740">
                                            <p:txEl>
                                              <p:pRg st="11" end="11"/>
                                            </p:txEl>
                                          </p:spTgt>
                                        </p:tgtEl>
                                        <p:attrNameLst>
                                          <p:attrName>style.fontStyle</p:attrName>
                                        </p:attrNameLst>
                                      </p:cBhvr>
                                      <p:to>
                                        <p:strVal val="italic"/>
                                      </p:to>
                                    </p:set>
                                    <p:set>
                                      <p:cBhvr override="childStyle">
                                        <p:cTn id="43" dur="indefinite"/>
                                        <p:tgtEl>
                                          <p:spTgt spid="116740">
                                            <p:txEl>
                                              <p:pRg st="11" end="11"/>
                                            </p:txEl>
                                          </p:spTgt>
                                        </p:tgtEl>
                                        <p:attrNameLst>
                                          <p:attrName>style.fontWeight</p:attrName>
                                        </p:attrNameLst>
                                      </p:cBhvr>
                                      <p:to>
                                        <p:strVal val="bold"/>
                                      </p:to>
                                    </p:set>
                                    <p:set>
                                      <p:cBhvr override="childStyle">
                                        <p:cTn id="44" dur="indefinite"/>
                                        <p:tgtEl>
                                          <p:spTgt spid="116740">
                                            <p:txEl>
                                              <p:pRg st="11" end="11"/>
                                            </p:txEl>
                                          </p:spTgt>
                                        </p:tgtEl>
                                        <p:attrNameLst>
                                          <p:attrName>style.textDecorationUnderline</p:attrName>
                                        </p:attrNameLst>
                                      </p:cBhvr>
                                      <p:to>
                                        <p:strVal val="true"/>
                                      </p:to>
                                    </p:set>
                                  </p:childTnLst>
                                </p:cTn>
                              </p:par>
                              <p:par>
                                <p:cTn id="45" presetID="1" presetClass="exit" presetSubtype="0" fill="hold" grpId="1" nodeType="withEffect">
                                  <p:stCondLst>
                                    <p:cond delay="0"/>
                                  </p:stCondLst>
                                  <p:childTnLst>
                                    <p:set>
                                      <p:cBhvr>
                                        <p:cTn id="46" dur="1" fill="hold">
                                          <p:stCondLst>
                                            <p:cond delay="0"/>
                                          </p:stCondLst>
                                        </p:cTn>
                                        <p:tgtEl>
                                          <p:spTgt spid="116754"/>
                                        </p:tgtEl>
                                        <p:attrNameLst>
                                          <p:attrName>style.visibility</p:attrName>
                                        </p:attrNameLst>
                                      </p:cBhvr>
                                      <p:to>
                                        <p:strVal val="hidden"/>
                                      </p:to>
                                    </p:set>
                                  </p:childTnLst>
                                </p:cTn>
                              </p:par>
                              <p:par>
                                <p:cTn id="47" presetID="1" presetClass="entr" presetSubtype="0" fill="hold" grpId="0" nodeType="withEffect">
                                  <p:stCondLst>
                                    <p:cond delay="0"/>
                                  </p:stCondLst>
                                  <p:childTnLst>
                                    <p:set>
                                      <p:cBhvr>
                                        <p:cTn id="48" dur="1" fill="hold">
                                          <p:stCondLst>
                                            <p:cond delay="0"/>
                                          </p:stCondLst>
                                        </p:cTn>
                                        <p:tgtEl>
                                          <p:spTgt spid="116761"/>
                                        </p:tgtEl>
                                        <p:attrNameLst>
                                          <p:attrName>style.visibility</p:attrName>
                                        </p:attrNameLst>
                                      </p:cBhvr>
                                      <p:to>
                                        <p:strVal val="visible"/>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5" presetClass="emph" presetSubtype="7" nodeType="clickEffect">
                                  <p:stCondLst>
                                    <p:cond delay="0"/>
                                  </p:stCondLst>
                                  <p:endCondLst>
                                    <p:cond evt="onNext" delay="0">
                                      <p:tgtEl>
                                        <p:sldTgt/>
                                      </p:tgtEl>
                                    </p:cond>
                                  </p:endCondLst>
                                  <p:childTnLst>
                                    <p:set>
                                      <p:cBhvr override="childStyle">
                                        <p:cTn id="52" dur="indefinite"/>
                                        <p:tgtEl>
                                          <p:spTgt spid="116740">
                                            <p:txEl>
                                              <p:pRg st="12" end="12"/>
                                            </p:txEl>
                                          </p:spTgt>
                                        </p:tgtEl>
                                        <p:attrNameLst>
                                          <p:attrName>style.fontStyle</p:attrName>
                                        </p:attrNameLst>
                                      </p:cBhvr>
                                      <p:to>
                                        <p:strVal val="italic"/>
                                      </p:to>
                                    </p:set>
                                    <p:set>
                                      <p:cBhvr override="childStyle">
                                        <p:cTn id="53" dur="indefinite"/>
                                        <p:tgtEl>
                                          <p:spTgt spid="116740">
                                            <p:txEl>
                                              <p:pRg st="12" end="12"/>
                                            </p:txEl>
                                          </p:spTgt>
                                        </p:tgtEl>
                                        <p:attrNameLst>
                                          <p:attrName>style.fontWeight</p:attrName>
                                        </p:attrNameLst>
                                      </p:cBhvr>
                                      <p:to>
                                        <p:strVal val="bold"/>
                                      </p:to>
                                    </p:set>
                                    <p:set>
                                      <p:cBhvr override="childStyle">
                                        <p:cTn id="54" dur="indefinite"/>
                                        <p:tgtEl>
                                          <p:spTgt spid="116740">
                                            <p:txEl>
                                              <p:pRg st="12" end="12"/>
                                            </p:txEl>
                                          </p:spTgt>
                                        </p:tgtEl>
                                        <p:attrNameLst>
                                          <p:attrName>style.textDecorationUnderline</p:attrName>
                                        </p:attrNameLst>
                                      </p:cBhvr>
                                      <p:to>
                                        <p:strVal val="true"/>
                                      </p:to>
                                    </p:set>
                                  </p:childTnLst>
                                </p:cTn>
                              </p:par>
                              <p:par>
                                <p:cTn id="55" presetID="1" presetClass="exit" presetSubtype="0" fill="hold" grpId="1" nodeType="withEffect">
                                  <p:stCondLst>
                                    <p:cond delay="0"/>
                                  </p:stCondLst>
                                  <p:childTnLst>
                                    <p:set>
                                      <p:cBhvr>
                                        <p:cTn id="56" dur="1" fill="hold">
                                          <p:stCondLst>
                                            <p:cond delay="0"/>
                                          </p:stCondLst>
                                        </p:cTn>
                                        <p:tgtEl>
                                          <p:spTgt spid="116755"/>
                                        </p:tgtEl>
                                        <p:attrNameLst>
                                          <p:attrName>style.visibility</p:attrName>
                                        </p:attrNameLst>
                                      </p:cBhvr>
                                      <p:to>
                                        <p:strVal val="hidden"/>
                                      </p:to>
                                    </p:set>
                                  </p:childTnLst>
                                </p:cTn>
                              </p:par>
                              <p:par>
                                <p:cTn id="57" presetID="1" presetClass="entr" presetSubtype="0" fill="hold" grpId="0" nodeType="withEffect">
                                  <p:stCondLst>
                                    <p:cond delay="0"/>
                                  </p:stCondLst>
                                  <p:childTnLst>
                                    <p:set>
                                      <p:cBhvr>
                                        <p:cTn id="58" dur="1" fill="hold">
                                          <p:stCondLst>
                                            <p:cond delay="0"/>
                                          </p:stCondLst>
                                        </p:cTn>
                                        <p:tgtEl>
                                          <p:spTgt spid="1167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54" grpId="0"/>
      <p:bldP spid="116754" grpId="1"/>
      <p:bldP spid="116755" grpId="0"/>
      <p:bldP spid="116755" grpId="1"/>
      <p:bldP spid="116756" grpId="0"/>
      <p:bldP spid="116757" grpId="0" animBg="1"/>
      <p:bldP spid="116758" grpId="0"/>
      <p:bldP spid="116760" grpId="0" animBg="1"/>
      <p:bldP spid="116761" grpId="0"/>
      <p:bldP spid="11676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p:txBody>
          <a:bodyPr/>
          <a:lstStyle/>
          <a:p>
            <a:pPr eaLnBrk="1" hangingPunct="1"/>
            <a:r>
              <a:rPr lang="en-US" smtClean="0"/>
              <a:t>Using Pointers (cont.)</a:t>
            </a:r>
          </a:p>
        </p:txBody>
      </p:sp>
      <p:sp>
        <p:nvSpPr>
          <p:cNvPr id="111620" name="Text Box 4"/>
          <p:cNvSpPr txBox="1">
            <a:spLocks noChangeArrowheads="1"/>
          </p:cNvSpPr>
          <p:nvPr/>
        </p:nvSpPr>
        <p:spPr bwMode="auto">
          <a:xfrm>
            <a:off x="2133600" y="5059363"/>
            <a:ext cx="63960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a:latin typeface="Verdana" pitchFamily="34" charset="0"/>
              </a:rPr>
              <a:t>Type check warning:  </a:t>
            </a:r>
            <a:r>
              <a:rPr lang="en-US" sz="2000" b="1">
                <a:latin typeface="Courier New" pitchFamily="49" charset="0"/>
              </a:rPr>
              <a:t>int_ptr2</a:t>
            </a:r>
            <a:r>
              <a:rPr lang="en-US" sz="2000" b="1">
                <a:latin typeface="Verdana" pitchFamily="34" charset="0"/>
              </a:rPr>
              <a:t> is not an </a:t>
            </a:r>
            <a:r>
              <a:rPr lang="en-US" sz="2000" b="1">
                <a:latin typeface="Courier New" pitchFamily="49" charset="0"/>
              </a:rPr>
              <a:t>int</a:t>
            </a:r>
          </a:p>
        </p:txBody>
      </p:sp>
      <p:sp>
        <p:nvSpPr>
          <p:cNvPr id="111621" name="Line 5"/>
          <p:cNvSpPr>
            <a:spLocks noChangeShapeType="1"/>
          </p:cNvSpPr>
          <p:nvPr/>
        </p:nvSpPr>
        <p:spPr bwMode="auto">
          <a:xfrm flipH="1" flipV="1">
            <a:off x="3200400" y="3429000"/>
            <a:ext cx="609600" cy="152400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1623" name="Text Box 7"/>
          <p:cNvSpPr txBox="1">
            <a:spLocks noChangeArrowheads="1"/>
          </p:cNvSpPr>
          <p:nvPr/>
        </p:nvSpPr>
        <p:spPr bwMode="auto">
          <a:xfrm>
            <a:off x="346075" y="5668963"/>
            <a:ext cx="24066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000" b="1">
                <a:latin typeface="Courier New" pitchFamily="49" charset="0"/>
              </a:rPr>
              <a:t>int1</a:t>
            </a:r>
            <a:r>
              <a:rPr lang="en-US" sz="2000" b="1">
                <a:latin typeface="Verdana" pitchFamily="34" charset="0"/>
              </a:rPr>
              <a:t> becomes 8</a:t>
            </a:r>
          </a:p>
        </p:txBody>
      </p:sp>
      <p:sp>
        <p:nvSpPr>
          <p:cNvPr id="111624" name="Line 8"/>
          <p:cNvSpPr>
            <a:spLocks noChangeShapeType="1"/>
          </p:cNvSpPr>
          <p:nvPr/>
        </p:nvSpPr>
        <p:spPr bwMode="auto">
          <a:xfrm flipV="1">
            <a:off x="1524000" y="4114800"/>
            <a:ext cx="457200" cy="144780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5370" name="Text Box 9"/>
          <p:cNvSpPr txBox="1">
            <a:spLocks noChangeArrowheads="1"/>
          </p:cNvSpPr>
          <p:nvPr/>
        </p:nvSpPr>
        <p:spPr bwMode="auto">
          <a:xfrm>
            <a:off x="685800" y="1295400"/>
            <a:ext cx="7292975" cy="2774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ct val="20000"/>
              </a:spcBef>
            </a:pPr>
            <a:r>
              <a:rPr lang="en-US" b="1">
                <a:latin typeface="Courier New" pitchFamily="49" charset="0"/>
              </a:rPr>
              <a:t>int  int1     = 1036;   /* some data to point to  */</a:t>
            </a:r>
          </a:p>
          <a:p>
            <a:pPr>
              <a:lnSpc>
                <a:spcPct val="90000"/>
              </a:lnSpc>
              <a:spcBef>
                <a:spcPct val="20000"/>
              </a:spcBef>
            </a:pPr>
            <a:r>
              <a:rPr lang="en-US" b="1">
                <a:latin typeface="Courier New" pitchFamily="49" charset="0"/>
              </a:rPr>
              <a:t>int  int2     = 8;</a:t>
            </a:r>
          </a:p>
          <a:p>
            <a:pPr>
              <a:lnSpc>
                <a:spcPct val="90000"/>
              </a:lnSpc>
              <a:spcBef>
                <a:spcPct val="20000"/>
              </a:spcBef>
            </a:pPr>
            <a:endParaRPr lang="en-US" b="1">
              <a:latin typeface="Courier New" pitchFamily="49" charset="0"/>
            </a:endParaRPr>
          </a:p>
          <a:p>
            <a:pPr>
              <a:lnSpc>
                <a:spcPct val="90000"/>
              </a:lnSpc>
              <a:spcBef>
                <a:spcPct val="20000"/>
              </a:spcBef>
            </a:pPr>
            <a:r>
              <a:rPr lang="en-US" b="1">
                <a:latin typeface="Courier New" pitchFamily="49" charset="0"/>
              </a:rPr>
              <a:t>int *int_ptr1 = &amp;int1;  /* get addresses of data  */</a:t>
            </a:r>
          </a:p>
          <a:p>
            <a:pPr>
              <a:lnSpc>
                <a:spcPct val="90000"/>
              </a:lnSpc>
              <a:spcBef>
                <a:spcPct val="20000"/>
              </a:spcBef>
            </a:pPr>
            <a:r>
              <a:rPr lang="en-US" b="1">
                <a:latin typeface="Courier New" pitchFamily="49" charset="0"/>
              </a:rPr>
              <a:t>int *int_ptr2 = &amp;int2;</a:t>
            </a:r>
          </a:p>
          <a:p>
            <a:pPr>
              <a:lnSpc>
                <a:spcPct val="90000"/>
              </a:lnSpc>
              <a:spcBef>
                <a:spcPct val="20000"/>
              </a:spcBef>
            </a:pPr>
            <a:endParaRPr lang="en-US" b="1">
              <a:latin typeface="Courier New" pitchFamily="49" charset="0"/>
            </a:endParaRPr>
          </a:p>
          <a:p>
            <a:pPr>
              <a:lnSpc>
                <a:spcPct val="90000"/>
              </a:lnSpc>
              <a:spcBef>
                <a:spcPct val="20000"/>
              </a:spcBef>
            </a:pPr>
            <a:r>
              <a:rPr lang="en-US" b="1">
                <a:latin typeface="Courier New" pitchFamily="49" charset="0"/>
              </a:rPr>
              <a:t>*int_ptr1 = int_ptr2;</a:t>
            </a:r>
          </a:p>
          <a:p>
            <a:pPr>
              <a:lnSpc>
                <a:spcPct val="90000"/>
              </a:lnSpc>
              <a:spcBef>
                <a:spcPct val="20000"/>
              </a:spcBef>
            </a:pPr>
            <a:endParaRPr lang="en-US" b="1">
              <a:latin typeface="Courier New" pitchFamily="49" charset="0"/>
            </a:endParaRPr>
          </a:p>
          <a:p>
            <a:pPr>
              <a:lnSpc>
                <a:spcPct val="90000"/>
              </a:lnSpc>
              <a:spcBef>
                <a:spcPct val="20000"/>
              </a:spcBef>
            </a:pPr>
            <a:r>
              <a:rPr lang="en-US" b="1">
                <a:latin typeface="Courier New" pitchFamily="49" charset="0"/>
              </a:rPr>
              <a:t>*int_ptr1 = int2;</a:t>
            </a:r>
          </a:p>
        </p:txBody>
      </p:sp>
      <p:sp>
        <p:nvSpPr>
          <p:cNvPr id="15371" name="Text Box 11"/>
          <p:cNvSpPr txBox="1">
            <a:spLocks noChangeArrowheads="1"/>
          </p:cNvSpPr>
          <p:nvPr/>
        </p:nvSpPr>
        <p:spPr bwMode="auto">
          <a:xfrm>
            <a:off x="4818063" y="4316413"/>
            <a:ext cx="23891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b="1">
                <a:latin typeface="Verdana" pitchFamily="34" charset="0"/>
              </a:rPr>
              <a:t>What happens?</a:t>
            </a:r>
          </a:p>
        </p:txBody>
      </p:sp>
      <p:sp>
        <p:nvSpPr>
          <p:cNvPr id="2" name="Slide Number Placeholder 1"/>
          <p:cNvSpPr>
            <a:spLocks noGrp="1"/>
          </p:cNvSpPr>
          <p:nvPr>
            <p:ph type="sldNum" sz="quarter" idx="12"/>
          </p:nvPr>
        </p:nvSpPr>
        <p:spPr/>
        <p:txBody>
          <a:bodyPr/>
          <a:lstStyle/>
          <a:p>
            <a:pPr>
              <a:defRPr/>
            </a:pPr>
            <a:fld id="{9CA7D698-BFF4-4B4F-80E2-4149259712E3}" type="slidenum">
              <a:rPr lang="en-US" smtClean="0"/>
              <a:pPr>
                <a:defRPr/>
              </a:pPr>
              <a:t>13</a:t>
            </a:fld>
            <a:endParaRPr lang="en-US"/>
          </a:p>
        </p:txBody>
      </p:sp>
    </p:spTree>
    <p:extLst>
      <p:ext uri="{BB962C8B-B14F-4D97-AF65-F5344CB8AC3E}">
        <p14:creationId xmlns:p14="http://schemas.microsoft.com/office/powerpoint/2010/main" val="24233342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16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162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16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16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620" grpId="0"/>
      <p:bldP spid="111621" grpId="0" animBg="1"/>
      <p:bldP spid="111623" grpId="0"/>
      <p:bldP spid="1116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9" name="Rectangle 2"/>
          <p:cNvSpPr>
            <a:spLocks noGrp="1" noChangeArrowheads="1"/>
          </p:cNvSpPr>
          <p:nvPr>
            <p:ph type="title"/>
          </p:nvPr>
        </p:nvSpPr>
        <p:spPr/>
        <p:txBody>
          <a:bodyPr/>
          <a:lstStyle/>
          <a:p>
            <a:pPr eaLnBrk="1" hangingPunct="1"/>
            <a:r>
              <a:rPr lang="en-US" smtClean="0"/>
              <a:t>Using Pointers (cont.)</a:t>
            </a:r>
          </a:p>
        </p:txBody>
      </p:sp>
      <p:sp>
        <p:nvSpPr>
          <p:cNvPr id="112644" name="Text Box 4"/>
          <p:cNvSpPr txBox="1">
            <a:spLocks noChangeArrowheads="1"/>
          </p:cNvSpPr>
          <p:nvPr/>
        </p:nvSpPr>
        <p:spPr bwMode="auto">
          <a:xfrm>
            <a:off x="1828800" y="5059363"/>
            <a:ext cx="68532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2000" b="1">
                <a:latin typeface="Verdana" pitchFamily="34" charset="0"/>
              </a:rPr>
              <a:t>Type check warning:  </a:t>
            </a:r>
            <a:r>
              <a:rPr lang="en-US" sz="2000" b="1">
                <a:latin typeface="Courier New" pitchFamily="49" charset="0"/>
              </a:rPr>
              <a:t>*int_ptr2</a:t>
            </a:r>
            <a:r>
              <a:rPr lang="en-US" sz="2000" b="1">
                <a:latin typeface="Verdana" pitchFamily="34" charset="0"/>
              </a:rPr>
              <a:t> is not an </a:t>
            </a:r>
            <a:r>
              <a:rPr lang="en-US" sz="2000" b="1">
                <a:latin typeface="Courier New" pitchFamily="49" charset="0"/>
              </a:rPr>
              <a:t>int *</a:t>
            </a:r>
          </a:p>
        </p:txBody>
      </p:sp>
      <p:sp>
        <p:nvSpPr>
          <p:cNvPr id="112645" name="Line 5"/>
          <p:cNvSpPr>
            <a:spLocks noChangeShapeType="1"/>
          </p:cNvSpPr>
          <p:nvPr/>
        </p:nvSpPr>
        <p:spPr bwMode="auto">
          <a:xfrm flipH="1" flipV="1">
            <a:off x="3429000" y="3429000"/>
            <a:ext cx="609600" cy="152400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2647" name="Text Box 7"/>
          <p:cNvSpPr txBox="1">
            <a:spLocks noChangeArrowheads="1"/>
          </p:cNvSpPr>
          <p:nvPr/>
        </p:nvSpPr>
        <p:spPr bwMode="auto">
          <a:xfrm>
            <a:off x="423863" y="5668963"/>
            <a:ext cx="592296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a:r>
              <a:rPr lang="en-US" sz="2000" b="1">
                <a:latin typeface="Verdana" pitchFamily="34" charset="0"/>
              </a:rPr>
              <a:t>Changes </a:t>
            </a:r>
            <a:r>
              <a:rPr lang="en-US" sz="2000" b="1">
                <a:latin typeface="Courier New" pitchFamily="49" charset="0"/>
              </a:rPr>
              <a:t>int_ptr1</a:t>
            </a:r>
            <a:r>
              <a:rPr lang="en-US" sz="2000" b="1">
                <a:latin typeface="Verdana" pitchFamily="34" charset="0"/>
              </a:rPr>
              <a:t> – doesn’t change </a:t>
            </a:r>
            <a:r>
              <a:rPr lang="en-US" sz="2000" b="1">
                <a:latin typeface="Courier New" pitchFamily="49" charset="0"/>
              </a:rPr>
              <a:t>int1</a:t>
            </a:r>
          </a:p>
        </p:txBody>
      </p:sp>
      <p:sp>
        <p:nvSpPr>
          <p:cNvPr id="112648" name="Line 8"/>
          <p:cNvSpPr>
            <a:spLocks noChangeShapeType="1"/>
          </p:cNvSpPr>
          <p:nvPr/>
        </p:nvSpPr>
        <p:spPr bwMode="auto">
          <a:xfrm flipV="1">
            <a:off x="1447800" y="3962400"/>
            <a:ext cx="533400" cy="175260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6394" name="Text Box 9"/>
          <p:cNvSpPr txBox="1">
            <a:spLocks noChangeArrowheads="1"/>
          </p:cNvSpPr>
          <p:nvPr/>
        </p:nvSpPr>
        <p:spPr bwMode="auto">
          <a:xfrm>
            <a:off x="685800" y="1295400"/>
            <a:ext cx="7292975" cy="27749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nSpc>
                <a:spcPct val="90000"/>
              </a:lnSpc>
              <a:spcBef>
                <a:spcPct val="20000"/>
              </a:spcBef>
            </a:pPr>
            <a:r>
              <a:rPr lang="en-US" b="1">
                <a:latin typeface="Courier New" pitchFamily="49" charset="0"/>
              </a:rPr>
              <a:t>int  int1     = 1036;   /* some data to point to  */</a:t>
            </a:r>
          </a:p>
          <a:p>
            <a:pPr>
              <a:lnSpc>
                <a:spcPct val="90000"/>
              </a:lnSpc>
              <a:spcBef>
                <a:spcPct val="20000"/>
              </a:spcBef>
            </a:pPr>
            <a:r>
              <a:rPr lang="en-US" b="1">
                <a:latin typeface="Courier New" pitchFamily="49" charset="0"/>
              </a:rPr>
              <a:t>int  int2     = 8;</a:t>
            </a:r>
          </a:p>
          <a:p>
            <a:pPr>
              <a:lnSpc>
                <a:spcPct val="90000"/>
              </a:lnSpc>
              <a:spcBef>
                <a:spcPct val="20000"/>
              </a:spcBef>
            </a:pPr>
            <a:endParaRPr lang="en-US" b="1">
              <a:latin typeface="Courier New" pitchFamily="49" charset="0"/>
            </a:endParaRPr>
          </a:p>
          <a:p>
            <a:pPr>
              <a:lnSpc>
                <a:spcPct val="90000"/>
              </a:lnSpc>
              <a:spcBef>
                <a:spcPct val="20000"/>
              </a:spcBef>
            </a:pPr>
            <a:r>
              <a:rPr lang="en-US" b="1">
                <a:latin typeface="Courier New" pitchFamily="49" charset="0"/>
              </a:rPr>
              <a:t>int *int_ptr1 = &amp;int1;  /* get addresses of data  */</a:t>
            </a:r>
          </a:p>
          <a:p>
            <a:pPr>
              <a:lnSpc>
                <a:spcPct val="90000"/>
              </a:lnSpc>
              <a:spcBef>
                <a:spcPct val="20000"/>
              </a:spcBef>
            </a:pPr>
            <a:r>
              <a:rPr lang="en-US" b="1">
                <a:latin typeface="Courier New" pitchFamily="49" charset="0"/>
              </a:rPr>
              <a:t>int *int_ptr2 = &amp;int2;</a:t>
            </a:r>
          </a:p>
          <a:p>
            <a:pPr>
              <a:lnSpc>
                <a:spcPct val="90000"/>
              </a:lnSpc>
              <a:spcBef>
                <a:spcPct val="20000"/>
              </a:spcBef>
            </a:pPr>
            <a:endParaRPr lang="en-US" b="1">
              <a:latin typeface="Courier New" pitchFamily="49" charset="0"/>
            </a:endParaRPr>
          </a:p>
          <a:p>
            <a:pPr>
              <a:lnSpc>
                <a:spcPct val="90000"/>
              </a:lnSpc>
              <a:spcBef>
                <a:spcPct val="20000"/>
              </a:spcBef>
            </a:pPr>
            <a:r>
              <a:rPr lang="en-US" b="1">
                <a:latin typeface="Courier New" pitchFamily="49" charset="0"/>
              </a:rPr>
              <a:t>int_ptr1 = *int_ptr2;</a:t>
            </a:r>
          </a:p>
          <a:p>
            <a:pPr>
              <a:lnSpc>
                <a:spcPct val="90000"/>
              </a:lnSpc>
              <a:spcBef>
                <a:spcPct val="20000"/>
              </a:spcBef>
            </a:pPr>
            <a:endParaRPr lang="en-US" b="1">
              <a:latin typeface="Courier New" pitchFamily="49" charset="0"/>
            </a:endParaRPr>
          </a:p>
          <a:p>
            <a:pPr>
              <a:lnSpc>
                <a:spcPct val="90000"/>
              </a:lnSpc>
              <a:spcBef>
                <a:spcPct val="20000"/>
              </a:spcBef>
            </a:pPr>
            <a:r>
              <a:rPr lang="en-US" b="1">
                <a:latin typeface="Courier New" pitchFamily="49" charset="0"/>
              </a:rPr>
              <a:t>int_ptr1 = int_ptr2;</a:t>
            </a:r>
          </a:p>
        </p:txBody>
      </p:sp>
      <p:sp>
        <p:nvSpPr>
          <p:cNvPr id="16395" name="Text Box 11"/>
          <p:cNvSpPr txBox="1">
            <a:spLocks noChangeArrowheads="1"/>
          </p:cNvSpPr>
          <p:nvPr/>
        </p:nvSpPr>
        <p:spPr bwMode="auto">
          <a:xfrm>
            <a:off x="4814888" y="4316413"/>
            <a:ext cx="23891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b="1">
                <a:latin typeface="Verdana" pitchFamily="34" charset="0"/>
              </a:rPr>
              <a:t>What happens?</a:t>
            </a:r>
          </a:p>
        </p:txBody>
      </p:sp>
      <p:sp>
        <p:nvSpPr>
          <p:cNvPr id="2" name="Slide Number Placeholder 1"/>
          <p:cNvSpPr>
            <a:spLocks noGrp="1"/>
          </p:cNvSpPr>
          <p:nvPr>
            <p:ph type="sldNum" sz="quarter" idx="12"/>
          </p:nvPr>
        </p:nvSpPr>
        <p:spPr/>
        <p:txBody>
          <a:bodyPr/>
          <a:lstStyle/>
          <a:p>
            <a:pPr>
              <a:defRPr/>
            </a:pPr>
            <a:fld id="{9CA7D698-BFF4-4B4F-80E2-4149259712E3}" type="slidenum">
              <a:rPr lang="en-US" smtClean="0"/>
              <a:pPr>
                <a:defRPr/>
              </a:pPr>
              <a:t>14</a:t>
            </a:fld>
            <a:endParaRPr lang="en-US"/>
          </a:p>
        </p:txBody>
      </p:sp>
    </p:spTree>
    <p:extLst>
      <p:ext uri="{BB962C8B-B14F-4D97-AF65-F5344CB8AC3E}">
        <p14:creationId xmlns:p14="http://schemas.microsoft.com/office/powerpoint/2010/main" val="30588905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64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2645"/>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26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26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4" grpId="0"/>
      <p:bldP spid="112645" grpId="0" animBg="1"/>
      <p:bldP spid="112647" grpId="0"/>
      <p:bldP spid="11264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p:txBody>
          <a:bodyPr/>
          <a:lstStyle/>
          <a:p>
            <a:pPr eaLnBrk="1" hangingPunct="1"/>
            <a:r>
              <a:rPr lang="en-US" smtClean="0"/>
              <a:t>The Simplest Pointer in C</a:t>
            </a:r>
          </a:p>
        </p:txBody>
      </p:sp>
      <p:sp>
        <p:nvSpPr>
          <p:cNvPr id="18438" name="Rectangle 3"/>
          <p:cNvSpPr>
            <a:spLocks noGrp="1" noChangeArrowheads="1"/>
          </p:cNvSpPr>
          <p:nvPr>
            <p:ph type="body" idx="1"/>
          </p:nvPr>
        </p:nvSpPr>
        <p:spPr>
          <a:xfrm>
            <a:off x="457200" y="1066800"/>
            <a:ext cx="8229600" cy="5105400"/>
          </a:xfrm>
        </p:spPr>
        <p:txBody>
          <a:bodyPr/>
          <a:lstStyle/>
          <a:p>
            <a:pPr eaLnBrk="1" hangingPunct="1"/>
            <a:r>
              <a:rPr lang="en-US" dirty="0" smtClean="0"/>
              <a:t>Special constant pointer </a:t>
            </a:r>
            <a:r>
              <a:rPr lang="en-US" dirty="0" smtClean="0">
                <a:latin typeface="Courier New" pitchFamily="49" charset="0"/>
              </a:rPr>
              <a:t>NULL </a:t>
            </a:r>
            <a:endParaRPr lang="en-US" dirty="0" smtClean="0"/>
          </a:p>
          <a:p>
            <a:pPr lvl="1" eaLnBrk="1" hangingPunct="1"/>
            <a:r>
              <a:rPr lang="en-US" dirty="0" smtClean="0"/>
              <a:t>Points to no data</a:t>
            </a:r>
          </a:p>
          <a:p>
            <a:pPr lvl="1" eaLnBrk="1" hangingPunct="1"/>
            <a:r>
              <a:rPr lang="en-US" dirty="0" smtClean="0"/>
              <a:t>Dereferencing illegal – causes </a:t>
            </a:r>
            <a:r>
              <a:rPr lang="en-US" i="1" dirty="0" smtClean="0"/>
              <a:t>segmentation fault</a:t>
            </a:r>
            <a:endParaRPr lang="en-US" dirty="0" smtClean="0"/>
          </a:p>
          <a:p>
            <a:pPr marL="457200" lvl="1" indent="0" eaLnBrk="1" hangingPunct="1">
              <a:buNone/>
            </a:pPr>
            <a:endParaRPr lang="en-US" dirty="0" smtClean="0"/>
          </a:p>
        </p:txBody>
      </p:sp>
      <p:sp>
        <p:nvSpPr>
          <p:cNvPr id="2" name="Slide Number Placeholder 1"/>
          <p:cNvSpPr>
            <a:spLocks noGrp="1"/>
          </p:cNvSpPr>
          <p:nvPr>
            <p:ph type="sldNum" sz="quarter" idx="12"/>
          </p:nvPr>
        </p:nvSpPr>
        <p:spPr/>
        <p:txBody>
          <a:bodyPr/>
          <a:lstStyle/>
          <a:p>
            <a:pPr>
              <a:defRPr/>
            </a:pPr>
            <a:fld id="{9CA7D698-BFF4-4B4F-80E2-4149259712E3}" type="slidenum">
              <a:rPr lang="en-US" smtClean="0"/>
              <a:pPr>
                <a:defRPr/>
              </a:pPr>
              <a:t>15</a:t>
            </a:fld>
            <a:endParaRPr lang="en-US"/>
          </a:p>
        </p:txBody>
      </p:sp>
    </p:spTree>
    <p:extLst>
      <p:ext uri="{BB962C8B-B14F-4D97-AF65-F5344CB8AC3E}">
        <p14:creationId xmlns:p14="http://schemas.microsoft.com/office/powerpoint/2010/main" val="29455493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1026"/>
          <p:cNvSpPr>
            <a:spLocks noGrp="1" noChangeArrowheads="1"/>
          </p:cNvSpPr>
          <p:nvPr>
            <p:ph type="title"/>
          </p:nvPr>
        </p:nvSpPr>
        <p:spPr>
          <a:xfrm>
            <a:off x="152400" y="274638"/>
            <a:ext cx="8839200" cy="715962"/>
          </a:xfrm>
        </p:spPr>
        <p:txBody>
          <a:bodyPr/>
          <a:lstStyle/>
          <a:p>
            <a:pPr eaLnBrk="1" hangingPunct="1"/>
            <a:r>
              <a:rPr lang="en-US" dirty="0" smtClean="0"/>
              <a:t>Arithmetic and Logical Operations on Pointers</a:t>
            </a:r>
          </a:p>
        </p:txBody>
      </p:sp>
      <p:sp>
        <p:nvSpPr>
          <p:cNvPr id="14341" name="Rectangle 1027"/>
          <p:cNvSpPr>
            <a:spLocks noGrp="1" noChangeArrowheads="1"/>
          </p:cNvSpPr>
          <p:nvPr>
            <p:ph type="body" idx="1"/>
          </p:nvPr>
        </p:nvSpPr>
        <p:spPr>
          <a:xfrm>
            <a:off x="304800" y="1143000"/>
            <a:ext cx="8229600" cy="3943350"/>
          </a:xfrm>
        </p:spPr>
        <p:txBody>
          <a:bodyPr/>
          <a:lstStyle/>
          <a:p>
            <a:pPr eaLnBrk="1" hangingPunct="1">
              <a:lnSpc>
                <a:spcPct val="90000"/>
              </a:lnSpc>
            </a:pPr>
            <a:r>
              <a:rPr lang="en-US" dirty="0" smtClean="0"/>
              <a:t>A pointer may be incremented or decremented</a:t>
            </a:r>
          </a:p>
          <a:p>
            <a:pPr eaLnBrk="1" hangingPunct="1">
              <a:lnSpc>
                <a:spcPct val="90000"/>
              </a:lnSpc>
            </a:pPr>
            <a:endParaRPr lang="en-US" dirty="0" smtClean="0"/>
          </a:p>
          <a:p>
            <a:pPr eaLnBrk="1" hangingPunct="1">
              <a:lnSpc>
                <a:spcPct val="90000"/>
              </a:lnSpc>
            </a:pPr>
            <a:r>
              <a:rPr lang="en-US" dirty="0" smtClean="0"/>
              <a:t>An integer may be added to or subtracted from a pointer.</a:t>
            </a:r>
          </a:p>
          <a:p>
            <a:pPr eaLnBrk="1" hangingPunct="1">
              <a:lnSpc>
                <a:spcPct val="90000"/>
              </a:lnSpc>
            </a:pPr>
            <a:endParaRPr lang="en-US" dirty="0" smtClean="0"/>
          </a:p>
          <a:p>
            <a:pPr eaLnBrk="1" hangingPunct="1">
              <a:lnSpc>
                <a:spcPct val="90000"/>
              </a:lnSpc>
            </a:pPr>
            <a:r>
              <a:rPr lang="en-US" dirty="0" smtClean="0"/>
              <a:t>Pointer variables may be subtracted from one another.</a:t>
            </a:r>
          </a:p>
          <a:p>
            <a:pPr eaLnBrk="1" hangingPunct="1">
              <a:lnSpc>
                <a:spcPct val="90000"/>
              </a:lnSpc>
            </a:pPr>
            <a:endParaRPr lang="en-US" dirty="0" smtClean="0"/>
          </a:p>
          <a:p>
            <a:pPr eaLnBrk="1" hangingPunct="1">
              <a:lnSpc>
                <a:spcPct val="90000"/>
              </a:lnSpc>
            </a:pPr>
            <a:r>
              <a:rPr lang="en-US" dirty="0" smtClean="0"/>
              <a:t>Pointer variables can be used in comparisons, but usually only in a comparison to NULL.</a:t>
            </a:r>
          </a:p>
        </p:txBody>
      </p:sp>
    </p:spTree>
    <p:extLst>
      <p:ext uri="{BB962C8B-B14F-4D97-AF65-F5344CB8AC3E}">
        <p14:creationId xmlns:p14="http://schemas.microsoft.com/office/powerpoint/2010/main" val="39357290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Grp="1" noChangeArrowheads="1"/>
          </p:cNvSpPr>
          <p:nvPr>
            <p:ph type="title"/>
          </p:nvPr>
        </p:nvSpPr>
        <p:spPr/>
        <p:txBody>
          <a:bodyPr/>
          <a:lstStyle/>
          <a:p>
            <a:pPr eaLnBrk="1" hangingPunct="1"/>
            <a:r>
              <a:rPr lang="en-US" smtClean="0"/>
              <a:t>Arithmetic Operations on Pointers</a:t>
            </a:r>
          </a:p>
        </p:txBody>
      </p:sp>
      <p:sp>
        <p:nvSpPr>
          <p:cNvPr id="15365" name="Rectangle 5"/>
          <p:cNvSpPr>
            <a:spLocks noGrp="1" noChangeArrowheads="1"/>
          </p:cNvSpPr>
          <p:nvPr>
            <p:ph type="body" idx="1"/>
          </p:nvPr>
        </p:nvSpPr>
        <p:spPr>
          <a:xfrm>
            <a:off x="457200" y="1295400"/>
            <a:ext cx="8229600" cy="5105400"/>
          </a:xfrm>
        </p:spPr>
        <p:txBody>
          <a:bodyPr/>
          <a:lstStyle/>
          <a:p>
            <a:pPr eaLnBrk="1" hangingPunct="1"/>
            <a:r>
              <a:rPr lang="en-US" dirty="0" smtClean="0"/>
              <a:t>When an integer is added to or subtracted from a pointer, the new pointer value is changed by the integer times the number of bytes in the data variable the pointer is pointing to.</a:t>
            </a:r>
          </a:p>
          <a:p>
            <a:pPr eaLnBrk="1" hangingPunct="1"/>
            <a:endParaRPr lang="en-US" dirty="0" smtClean="0"/>
          </a:p>
          <a:p>
            <a:pPr eaLnBrk="1" hangingPunct="1"/>
            <a:r>
              <a:rPr lang="en-US" dirty="0" smtClean="0"/>
              <a:t>For example, if the pointer </a:t>
            </a:r>
            <a:r>
              <a:rPr lang="en-US" i="1" dirty="0" err="1" smtClean="0"/>
              <a:t>valptr</a:t>
            </a:r>
            <a:r>
              <a:rPr lang="en-US" dirty="0" smtClean="0"/>
              <a:t> contains the address of a double precision variable and that address is 234567870, then the statement:</a:t>
            </a:r>
          </a:p>
          <a:p>
            <a:pPr eaLnBrk="1" hangingPunct="1">
              <a:buFontTx/>
              <a:buNone/>
            </a:pPr>
            <a:r>
              <a:rPr lang="en-US" dirty="0" smtClean="0"/>
              <a:t>		</a:t>
            </a:r>
            <a:r>
              <a:rPr lang="en-US" i="1" dirty="0" err="1" smtClean="0"/>
              <a:t>valptr</a:t>
            </a:r>
            <a:r>
              <a:rPr lang="en-US" i="1" dirty="0" smtClean="0"/>
              <a:t> = </a:t>
            </a:r>
            <a:r>
              <a:rPr lang="en-US" i="1" dirty="0" err="1" smtClean="0"/>
              <a:t>valptr</a:t>
            </a:r>
            <a:r>
              <a:rPr lang="en-US" dirty="0" smtClean="0"/>
              <a:t> + 2;</a:t>
            </a:r>
          </a:p>
          <a:p>
            <a:pPr eaLnBrk="1" hangingPunct="1">
              <a:buFontTx/>
              <a:buNone/>
            </a:pPr>
            <a:r>
              <a:rPr lang="en-US" dirty="0" smtClean="0"/>
              <a:t>	would change </a:t>
            </a:r>
            <a:r>
              <a:rPr lang="en-US" i="1" dirty="0" err="1" smtClean="0"/>
              <a:t>valptr</a:t>
            </a:r>
            <a:r>
              <a:rPr lang="en-US" dirty="0" smtClean="0"/>
              <a:t>  to 234567886</a:t>
            </a:r>
          </a:p>
          <a:p>
            <a:pPr eaLnBrk="1" hangingPunct="1">
              <a:buFontTx/>
              <a:buNone/>
            </a:pPr>
            <a:r>
              <a:rPr lang="en-US" dirty="0" smtClean="0"/>
              <a:t>Why added 16 in the address? </a:t>
            </a:r>
          </a:p>
        </p:txBody>
      </p:sp>
    </p:spTree>
    <p:extLst>
      <p:ext uri="{BB962C8B-B14F-4D97-AF65-F5344CB8AC3E}">
        <p14:creationId xmlns:p14="http://schemas.microsoft.com/office/powerpoint/2010/main" val="18426861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457200" y="274638"/>
            <a:ext cx="8229600" cy="639762"/>
          </a:xfrm>
        </p:spPr>
        <p:txBody>
          <a:bodyPr/>
          <a:lstStyle/>
          <a:p>
            <a:pPr eaLnBrk="1" hangingPunct="1"/>
            <a:r>
              <a:rPr lang="en-US" dirty="0" smtClean="0"/>
              <a:t>Pointer Arithmetic</a:t>
            </a:r>
          </a:p>
        </p:txBody>
      </p:sp>
      <p:sp>
        <p:nvSpPr>
          <p:cNvPr id="17414" name="Rectangle 3"/>
          <p:cNvSpPr>
            <a:spLocks noGrp="1" noChangeArrowheads="1"/>
          </p:cNvSpPr>
          <p:nvPr>
            <p:ph type="body" idx="1"/>
          </p:nvPr>
        </p:nvSpPr>
        <p:spPr>
          <a:xfrm>
            <a:off x="429418" y="990600"/>
            <a:ext cx="8229600" cy="1563688"/>
          </a:xfrm>
        </p:spPr>
        <p:txBody>
          <a:bodyPr/>
          <a:lstStyle/>
          <a:p>
            <a:pPr lvl="1" eaLnBrk="1" hangingPunct="1">
              <a:buFont typeface="Wingdings" pitchFamily="2" charset="2"/>
              <a:buNone/>
            </a:pPr>
            <a:r>
              <a:rPr lang="en-US" i="1" dirty="0" smtClean="0"/>
              <a:t>pointer</a:t>
            </a:r>
            <a:r>
              <a:rPr lang="en-US" dirty="0" smtClean="0"/>
              <a:t> + </a:t>
            </a:r>
            <a:r>
              <a:rPr lang="en-US" i="1" dirty="0" smtClean="0"/>
              <a:t>number</a:t>
            </a:r>
            <a:r>
              <a:rPr lang="en-US" dirty="0" smtClean="0"/>
              <a:t>		</a:t>
            </a:r>
            <a:r>
              <a:rPr lang="en-US" i="1" dirty="0" smtClean="0"/>
              <a:t>pointer</a:t>
            </a:r>
            <a:r>
              <a:rPr lang="en-US" dirty="0" smtClean="0"/>
              <a:t> – </a:t>
            </a:r>
            <a:r>
              <a:rPr lang="en-US" i="1" dirty="0" smtClean="0"/>
              <a:t>number</a:t>
            </a:r>
          </a:p>
          <a:p>
            <a:pPr lvl="1" eaLnBrk="1" hangingPunct="1">
              <a:buFont typeface="Wingdings" pitchFamily="2" charset="2"/>
              <a:buNone/>
            </a:pPr>
            <a:endParaRPr lang="en-US" dirty="0" smtClean="0"/>
          </a:p>
          <a:p>
            <a:pPr lvl="1" eaLnBrk="1" hangingPunct="1">
              <a:buFont typeface="Wingdings" pitchFamily="2" charset="2"/>
              <a:buNone/>
            </a:pPr>
            <a:r>
              <a:rPr lang="en-US" dirty="0" smtClean="0"/>
              <a:t>E.g., </a:t>
            </a:r>
            <a:r>
              <a:rPr lang="en-US" i="1" dirty="0" smtClean="0"/>
              <a:t>pointer</a:t>
            </a:r>
            <a:r>
              <a:rPr lang="en-US" dirty="0" smtClean="0"/>
              <a:t> + 1	   adds 1 </a:t>
            </a:r>
            <a:r>
              <a:rPr lang="en-US" u="sng" dirty="0" smtClean="0"/>
              <a:t>something</a:t>
            </a:r>
            <a:r>
              <a:rPr lang="en-US" dirty="0" smtClean="0"/>
              <a:t> to a pointer</a:t>
            </a:r>
          </a:p>
        </p:txBody>
      </p:sp>
      <p:grpSp>
        <p:nvGrpSpPr>
          <p:cNvPr id="17415" name="Group 4"/>
          <p:cNvGrpSpPr>
            <a:grpSpLocks/>
          </p:cNvGrpSpPr>
          <p:nvPr/>
        </p:nvGrpSpPr>
        <p:grpSpPr bwMode="auto">
          <a:xfrm>
            <a:off x="1300163" y="2801939"/>
            <a:ext cx="6142037" cy="1570038"/>
            <a:chOff x="816" y="1872"/>
            <a:chExt cx="3869" cy="989"/>
          </a:xfrm>
        </p:grpSpPr>
        <p:sp>
          <p:nvSpPr>
            <p:cNvPr id="17422" name="Text Box 5"/>
            <p:cNvSpPr txBox="1">
              <a:spLocks noChangeArrowheads="1"/>
            </p:cNvSpPr>
            <p:nvPr/>
          </p:nvSpPr>
          <p:spPr bwMode="auto">
            <a:xfrm>
              <a:off x="816" y="1872"/>
              <a:ext cx="671" cy="9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latin typeface="Arial" pitchFamily="34" charset="0"/>
                  <a:cs typeface="Arial" pitchFamily="34" charset="0"/>
                </a:rPr>
                <a:t>char   *p;</a:t>
              </a:r>
            </a:p>
            <a:p>
              <a:pPr eaLnBrk="1" hangingPunct="1"/>
              <a:r>
                <a:rPr lang="en-US" sz="1600" b="1" dirty="0">
                  <a:latin typeface="Arial" pitchFamily="34" charset="0"/>
                  <a:cs typeface="Arial" pitchFamily="34" charset="0"/>
                </a:rPr>
                <a:t>char    a;</a:t>
              </a:r>
            </a:p>
            <a:p>
              <a:pPr eaLnBrk="1" hangingPunct="1"/>
              <a:r>
                <a:rPr lang="en-US" sz="1600" b="1" dirty="0">
                  <a:latin typeface="Arial" pitchFamily="34" charset="0"/>
                  <a:cs typeface="Arial" pitchFamily="34" charset="0"/>
                </a:rPr>
                <a:t>char    b;</a:t>
              </a:r>
            </a:p>
            <a:p>
              <a:pPr eaLnBrk="1" hangingPunct="1"/>
              <a:endParaRPr lang="en-US" sz="1600" b="1" dirty="0">
                <a:latin typeface="Arial" pitchFamily="34" charset="0"/>
                <a:cs typeface="Arial" pitchFamily="34" charset="0"/>
              </a:endParaRPr>
            </a:p>
            <a:p>
              <a:pPr eaLnBrk="1" hangingPunct="1"/>
              <a:r>
                <a:rPr lang="en-US" sz="1600" b="1" dirty="0">
                  <a:latin typeface="Arial" pitchFamily="34" charset="0"/>
                  <a:cs typeface="Arial" pitchFamily="34" charset="0"/>
                </a:rPr>
                <a:t>p = &amp;a;</a:t>
              </a:r>
            </a:p>
            <a:p>
              <a:pPr eaLnBrk="1" hangingPunct="1"/>
              <a:r>
                <a:rPr lang="en-US" sz="1600" b="1" dirty="0">
                  <a:latin typeface="Arial" pitchFamily="34" charset="0"/>
                  <a:cs typeface="Arial" pitchFamily="34" charset="0"/>
                </a:rPr>
                <a:t>p += 1;</a:t>
              </a:r>
            </a:p>
          </p:txBody>
        </p:sp>
        <p:sp>
          <p:nvSpPr>
            <p:cNvPr id="17423" name="Text Box 6"/>
            <p:cNvSpPr txBox="1">
              <a:spLocks noChangeArrowheads="1"/>
            </p:cNvSpPr>
            <p:nvPr/>
          </p:nvSpPr>
          <p:spPr bwMode="auto">
            <a:xfrm>
              <a:off x="4128" y="1872"/>
              <a:ext cx="557" cy="98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Arial" pitchFamily="34" charset="0"/>
                  <a:cs typeface="Arial" pitchFamily="34" charset="0"/>
                </a:rPr>
                <a:t>int   *p;</a:t>
              </a:r>
            </a:p>
            <a:p>
              <a:pPr eaLnBrk="1" hangingPunct="1"/>
              <a:r>
                <a:rPr lang="en-US" sz="1600" b="1">
                  <a:latin typeface="Arial" pitchFamily="34" charset="0"/>
                  <a:cs typeface="Arial" pitchFamily="34" charset="0"/>
                </a:rPr>
                <a:t>int    a;</a:t>
              </a:r>
            </a:p>
            <a:p>
              <a:pPr eaLnBrk="1" hangingPunct="1"/>
              <a:r>
                <a:rPr lang="en-US" sz="1600" b="1">
                  <a:latin typeface="Arial" pitchFamily="34" charset="0"/>
                  <a:cs typeface="Arial" pitchFamily="34" charset="0"/>
                </a:rPr>
                <a:t>int    b;</a:t>
              </a:r>
            </a:p>
            <a:p>
              <a:pPr eaLnBrk="1" hangingPunct="1"/>
              <a:endParaRPr lang="en-US" sz="1600" b="1">
                <a:latin typeface="Arial" pitchFamily="34" charset="0"/>
                <a:cs typeface="Arial" pitchFamily="34" charset="0"/>
              </a:endParaRPr>
            </a:p>
            <a:p>
              <a:pPr eaLnBrk="1" hangingPunct="1"/>
              <a:r>
                <a:rPr lang="en-US" sz="1600" b="1">
                  <a:latin typeface="Arial" pitchFamily="34" charset="0"/>
                  <a:cs typeface="Arial" pitchFamily="34" charset="0"/>
                </a:rPr>
                <a:t>p = &amp;a;</a:t>
              </a:r>
            </a:p>
            <a:p>
              <a:pPr eaLnBrk="1" hangingPunct="1"/>
              <a:r>
                <a:rPr lang="en-US" sz="1600" b="1">
                  <a:latin typeface="Arial" pitchFamily="34" charset="0"/>
                  <a:cs typeface="Arial" pitchFamily="34" charset="0"/>
                </a:rPr>
                <a:t>p += 1;</a:t>
              </a:r>
            </a:p>
          </p:txBody>
        </p:sp>
      </p:grpSp>
      <p:sp>
        <p:nvSpPr>
          <p:cNvPr id="107528" name="Text Box 8"/>
          <p:cNvSpPr txBox="1">
            <a:spLocks noChangeArrowheads="1"/>
          </p:cNvSpPr>
          <p:nvPr/>
        </p:nvSpPr>
        <p:spPr bwMode="auto">
          <a:xfrm>
            <a:off x="2697163" y="4038600"/>
            <a:ext cx="3779837"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a:latin typeface="Arial" pitchFamily="34" charset="0"/>
                <a:cs typeface="Arial" pitchFamily="34" charset="0"/>
              </a:rPr>
              <a:t>In each, p now points to b</a:t>
            </a:r>
          </a:p>
          <a:p>
            <a:pPr algn="ctr" eaLnBrk="1" hangingPunct="1"/>
            <a:r>
              <a:rPr lang="en-US" sz="1600" b="1">
                <a:latin typeface="Arial" pitchFamily="34" charset="0"/>
                <a:cs typeface="Arial" pitchFamily="34" charset="0"/>
              </a:rPr>
              <a:t>(Assuming compiler doesn’t reorder variables in memory)</a:t>
            </a:r>
          </a:p>
        </p:txBody>
      </p:sp>
      <p:sp>
        <p:nvSpPr>
          <p:cNvPr id="107529" name="Line 9"/>
          <p:cNvSpPr>
            <a:spLocks noChangeShapeType="1"/>
          </p:cNvSpPr>
          <p:nvPr/>
        </p:nvSpPr>
        <p:spPr bwMode="auto">
          <a:xfrm flipH="1">
            <a:off x="2514600" y="4191000"/>
            <a:ext cx="471488" cy="1588"/>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Arial" pitchFamily="34" charset="0"/>
              <a:cs typeface="Arial" pitchFamily="34" charset="0"/>
            </a:endParaRPr>
          </a:p>
        </p:txBody>
      </p:sp>
      <p:sp>
        <p:nvSpPr>
          <p:cNvPr id="107530" name="Line 10"/>
          <p:cNvSpPr>
            <a:spLocks noChangeShapeType="1"/>
          </p:cNvSpPr>
          <p:nvPr/>
        </p:nvSpPr>
        <p:spPr bwMode="auto">
          <a:xfrm>
            <a:off x="6157913" y="4191000"/>
            <a:ext cx="471487" cy="1588"/>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latin typeface="Arial" pitchFamily="34" charset="0"/>
              <a:cs typeface="Arial" pitchFamily="34" charset="0"/>
            </a:endParaRPr>
          </a:p>
        </p:txBody>
      </p:sp>
      <p:sp>
        <p:nvSpPr>
          <p:cNvPr id="107532" name="Text Box 12"/>
          <p:cNvSpPr txBox="1">
            <a:spLocks noChangeArrowheads="1"/>
          </p:cNvSpPr>
          <p:nvPr/>
        </p:nvSpPr>
        <p:spPr bwMode="auto">
          <a:xfrm>
            <a:off x="533400" y="4981575"/>
            <a:ext cx="28908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dirty="0">
                <a:latin typeface="Arial" pitchFamily="34" charset="0"/>
                <a:cs typeface="Arial" pitchFamily="34" charset="0"/>
              </a:rPr>
              <a:t>Adds 1*</a:t>
            </a:r>
            <a:r>
              <a:rPr lang="en-US" sz="1600" b="1" dirty="0" err="1">
                <a:latin typeface="Arial" pitchFamily="34" charset="0"/>
                <a:cs typeface="Arial" pitchFamily="34" charset="0"/>
              </a:rPr>
              <a:t>sizeof</a:t>
            </a:r>
            <a:r>
              <a:rPr lang="en-US" sz="1600" b="1" dirty="0">
                <a:latin typeface="Arial" pitchFamily="34" charset="0"/>
                <a:cs typeface="Arial" pitchFamily="34" charset="0"/>
              </a:rPr>
              <a:t>(char) to the memory address</a:t>
            </a:r>
          </a:p>
        </p:txBody>
      </p:sp>
      <p:sp>
        <p:nvSpPr>
          <p:cNvPr id="107533" name="Text Box 13"/>
          <p:cNvSpPr txBox="1">
            <a:spLocks noChangeArrowheads="1"/>
          </p:cNvSpPr>
          <p:nvPr/>
        </p:nvSpPr>
        <p:spPr bwMode="auto">
          <a:xfrm>
            <a:off x="5715000" y="4981575"/>
            <a:ext cx="28003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Arial" pitchFamily="34" charset="0"/>
                <a:cs typeface="Arial" pitchFamily="34" charset="0"/>
              </a:rPr>
              <a:t>Adds 1*sizeof(int) to the memory address</a:t>
            </a:r>
          </a:p>
        </p:txBody>
      </p:sp>
      <p:sp>
        <p:nvSpPr>
          <p:cNvPr id="107534" name="Text Box 14"/>
          <p:cNvSpPr txBox="1">
            <a:spLocks noChangeArrowheads="1"/>
          </p:cNvSpPr>
          <p:nvPr/>
        </p:nvSpPr>
        <p:spPr bwMode="auto">
          <a:xfrm>
            <a:off x="2261382" y="5759450"/>
            <a:ext cx="45656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a:latin typeface="Arial" pitchFamily="34" charset="0"/>
                <a:cs typeface="Arial" pitchFamily="34" charset="0"/>
              </a:rPr>
              <a:t>Pointer arithmetic should be used </a:t>
            </a:r>
            <a:r>
              <a:rPr lang="en-US" sz="1600" b="1" u="sng">
                <a:latin typeface="Arial" pitchFamily="34" charset="0"/>
                <a:cs typeface="Arial" pitchFamily="34" charset="0"/>
              </a:rPr>
              <a:t>cautiously</a:t>
            </a:r>
          </a:p>
        </p:txBody>
      </p:sp>
      <p:sp>
        <p:nvSpPr>
          <p:cNvPr id="2" name="Slide Number Placeholder 1"/>
          <p:cNvSpPr>
            <a:spLocks noGrp="1"/>
          </p:cNvSpPr>
          <p:nvPr>
            <p:ph type="sldNum" sz="quarter" idx="12"/>
          </p:nvPr>
        </p:nvSpPr>
        <p:spPr/>
        <p:txBody>
          <a:bodyPr/>
          <a:lstStyle/>
          <a:p>
            <a:pPr>
              <a:defRPr/>
            </a:pPr>
            <a:fld id="{9CA7D698-BFF4-4B4F-80E2-4149259712E3}" type="slidenum">
              <a:rPr lang="en-US" smtClean="0">
                <a:latin typeface="Arial" pitchFamily="34" charset="0"/>
                <a:cs typeface="Arial" pitchFamily="34" charset="0"/>
              </a:rPr>
              <a:pPr>
                <a:defRPr/>
              </a:pPr>
              <a:t>18</a:t>
            </a:fld>
            <a:endParaRPr lang="en-US">
              <a:latin typeface="Arial" pitchFamily="34" charset="0"/>
              <a:cs typeface="Arial" pitchFamily="34" charset="0"/>
            </a:endParaRPr>
          </a:p>
        </p:txBody>
      </p:sp>
    </p:spTree>
    <p:extLst>
      <p:ext uri="{BB962C8B-B14F-4D97-AF65-F5344CB8AC3E}">
        <p14:creationId xmlns:p14="http://schemas.microsoft.com/office/powerpoint/2010/main" val="104043231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75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75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753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75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7533"/>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075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8" grpId="0"/>
      <p:bldP spid="107529" grpId="0" animBg="1"/>
      <p:bldP spid="107530" grpId="0" animBg="1"/>
      <p:bldP spid="107532" grpId="0"/>
      <p:bldP spid="107533" grpId="0"/>
      <p:bldP spid="107534"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eaLnBrk="1" hangingPunct="1"/>
            <a:r>
              <a:rPr lang="en-US" dirty="0" smtClean="0">
                <a:cs typeface="Times New Roman" charset="0"/>
              </a:rPr>
              <a:t>Example: Pointers and Functions </a:t>
            </a:r>
          </a:p>
        </p:txBody>
      </p:sp>
      <p:sp>
        <p:nvSpPr>
          <p:cNvPr id="13317" name="Rectangle 3"/>
          <p:cNvSpPr>
            <a:spLocks noGrp="1" noChangeArrowheads="1"/>
          </p:cNvSpPr>
          <p:nvPr>
            <p:ph type="body" sz="half" idx="1"/>
          </p:nvPr>
        </p:nvSpPr>
        <p:spPr>
          <a:xfrm>
            <a:off x="293688" y="1841500"/>
            <a:ext cx="4206875" cy="4314825"/>
          </a:xfrm>
        </p:spPr>
        <p:txBody>
          <a:bodyPr/>
          <a:lstStyle/>
          <a:p>
            <a:pPr eaLnBrk="1" hangingPunct="1">
              <a:buFontTx/>
              <a:buNone/>
            </a:pPr>
            <a:r>
              <a:rPr lang="en-US" sz="2200" smtClean="0">
                <a:cs typeface="Times New Roman" charset="0"/>
              </a:rPr>
              <a:t>#include &lt;stdio.h&gt;</a:t>
            </a:r>
          </a:p>
          <a:p>
            <a:pPr eaLnBrk="1" hangingPunct="1">
              <a:buFontTx/>
              <a:buNone/>
            </a:pPr>
            <a:r>
              <a:rPr lang="en-US" sz="2200" smtClean="0">
                <a:cs typeface="Times New Roman" charset="0"/>
              </a:rPr>
              <a:t>void</a:t>
            </a:r>
            <a:r>
              <a:rPr lang="en-US" sz="2200" b="0" smtClean="0">
                <a:cs typeface="Times New Roman" charset="0"/>
              </a:rPr>
              <a:t> swap </a:t>
            </a:r>
            <a:r>
              <a:rPr lang="en-US" sz="2200" smtClean="0">
                <a:cs typeface="Times New Roman" charset="0"/>
              </a:rPr>
              <a:t>(</a:t>
            </a:r>
            <a:r>
              <a:rPr lang="en-US" sz="2200" b="0" smtClean="0">
                <a:cs typeface="Times New Roman" charset="0"/>
              </a:rPr>
              <a:t> </a:t>
            </a:r>
            <a:r>
              <a:rPr lang="en-US" sz="2200" smtClean="0">
                <a:cs typeface="Times New Roman" charset="0"/>
              </a:rPr>
              <a:t>int</a:t>
            </a:r>
            <a:r>
              <a:rPr lang="en-US" sz="2200" b="0" smtClean="0">
                <a:cs typeface="Times New Roman" charset="0"/>
              </a:rPr>
              <a:t> *a, </a:t>
            </a:r>
            <a:r>
              <a:rPr lang="en-US" sz="2200" smtClean="0">
                <a:cs typeface="Times New Roman" charset="0"/>
              </a:rPr>
              <a:t>int</a:t>
            </a:r>
            <a:r>
              <a:rPr lang="en-US" sz="2200" b="0" smtClean="0">
                <a:cs typeface="Times New Roman" charset="0"/>
              </a:rPr>
              <a:t> *b </a:t>
            </a:r>
            <a:r>
              <a:rPr lang="en-US" sz="2200" smtClean="0">
                <a:cs typeface="Times New Roman" charset="0"/>
              </a:rPr>
              <a:t>) ;</a:t>
            </a:r>
          </a:p>
          <a:p>
            <a:pPr eaLnBrk="1" hangingPunct="1">
              <a:buFontTx/>
              <a:buNone/>
            </a:pPr>
            <a:r>
              <a:rPr lang="en-US" sz="2200" smtClean="0">
                <a:cs typeface="Times New Roman" charset="0"/>
              </a:rPr>
              <a:t>int main ( )</a:t>
            </a:r>
          </a:p>
          <a:p>
            <a:pPr eaLnBrk="1" hangingPunct="1">
              <a:buFontTx/>
              <a:buNone/>
            </a:pPr>
            <a:r>
              <a:rPr lang="en-US" sz="2200" smtClean="0">
                <a:cs typeface="Times New Roman" charset="0"/>
              </a:rPr>
              <a:t>{</a:t>
            </a:r>
          </a:p>
          <a:p>
            <a:pPr eaLnBrk="1" hangingPunct="1">
              <a:buFontTx/>
              <a:buNone/>
            </a:pPr>
            <a:r>
              <a:rPr lang="en-US" sz="2200" b="0" smtClean="0">
                <a:cs typeface="Times New Roman" charset="0"/>
              </a:rPr>
              <a:t>   </a:t>
            </a:r>
            <a:r>
              <a:rPr lang="en-US" sz="2200" smtClean="0">
                <a:cs typeface="Times New Roman" charset="0"/>
              </a:rPr>
              <a:t>int</a:t>
            </a:r>
            <a:r>
              <a:rPr lang="en-US" sz="2200" b="0" smtClean="0">
                <a:cs typeface="Times New Roman" charset="0"/>
              </a:rPr>
              <a:t> a = 5, b = 6</a:t>
            </a:r>
            <a:r>
              <a:rPr lang="en-US" sz="2200" smtClean="0">
                <a:cs typeface="Times New Roman" charset="0"/>
              </a:rPr>
              <a:t>;</a:t>
            </a:r>
          </a:p>
          <a:p>
            <a:pPr eaLnBrk="1" hangingPunct="1">
              <a:buFontTx/>
              <a:buNone/>
            </a:pPr>
            <a:r>
              <a:rPr lang="en-US" sz="2200" b="0" smtClean="0">
                <a:cs typeface="Times New Roman" charset="0"/>
              </a:rPr>
              <a:t>   </a:t>
            </a:r>
            <a:r>
              <a:rPr lang="en-US" sz="2200" smtClean="0">
                <a:cs typeface="Times New Roman" charset="0"/>
              </a:rPr>
              <a:t>printf(</a:t>
            </a:r>
            <a:r>
              <a:rPr lang="en-US" sz="2200" b="0" smtClean="0">
                <a:cs typeface="Times New Roman" charset="0"/>
              </a:rPr>
              <a:t>"a=%d b=%d\n",a,b</a:t>
            </a:r>
            <a:r>
              <a:rPr lang="en-US" sz="2200" smtClean="0">
                <a:cs typeface="Times New Roman" charset="0"/>
              </a:rPr>
              <a:t>) ;</a:t>
            </a:r>
          </a:p>
          <a:p>
            <a:pPr eaLnBrk="1" hangingPunct="1">
              <a:buFontTx/>
              <a:buNone/>
            </a:pPr>
            <a:r>
              <a:rPr lang="en-US" sz="2200" b="0" smtClean="0">
                <a:cs typeface="Times New Roman" charset="0"/>
              </a:rPr>
              <a:t>   swap </a:t>
            </a:r>
            <a:r>
              <a:rPr lang="en-US" sz="2200" smtClean="0">
                <a:cs typeface="Times New Roman" charset="0"/>
              </a:rPr>
              <a:t>(</a:t>
            </a:r>
            <a:r>
              <a:rPr lang="en-US" sz="2200" b="0" smtClean="0">
                <a:cs typeface="Times New Roman" charset="0"/>
              </a:rPr>
              <a:t>&amp;a, &amp;b</a:t>
            </a:r>
            <a:r>
              <a:rPr lang="en-US" sz="2200" smtClean="0">
                <a:cs typeface="Times New Roman" charset="0"/>
              </a:rPr>
              <a:t>)</a:t>
            </a:r>
            <a:r>
              <a:rPr lang="en-US" sz="2200" b="0" smtClean="0">
                <a:cs typeface="Times New Roman" charset="0"/>
              </a:rPr>
              <a:t> </a:t>
            </a:r>
            <a:r>
              <a:rPr lang="en-US" sz="2200" smtClean="0">
                <a:cs typeface="Times New Roman" charset="0"/>
              </a:rPr>
              <a:t>;</a:t>
            </a:r>
          </a:p>
          <a:p>
            <a:pPr eaLnBrk="1" hangingPunct="1">
              <a:buFontTx/>
              <a:buNone/>
            </a:pPr>
            <a:r>
              <a:rPr lang="en-US" sz="2200" b="0" smtClean="0">
                <a:cs typeface="Times New Roman" charset="0"/>
              </a:rPr>
              <a:t>   </a:t>
            </a:r>
            <a:r>
              <a:rPr lang="en-US" sz="2200" smtClean="0">
                <a:cs typeface="Times New Roman" charset="0"/>
              </a:rPr>
              <a:t>printf(</a:t>
            </a:r>
            <a:r>
              <a:rPr lang="en-US" sz="2200" b="0" smtClean="0">
                <a:cs typeface="Times New Roman" charset="0"/>
              </a:rPr>
              <a:t>"a=%d b=%d\n",a,b</a:t>
            </a:r>
            <a:r>
              <a:rPr lang="en-US" sz="2200" smtClean="0">
                <a:cs typeface="Times New Roman" charset="0"/>
              </a:rPr>
              <a:t>) ;</a:t>
            </a:r>
          </a:p>
          <a:p>
            <a:pPr eaLnBrk="1" hangingPunct="1">
              <a:buFontTx/>
              <a:buNone/>
            </a:pPr>
            <a:r>
              <a:rPr lang="en-US" sz="2200" b="0" smtClean="0">
                <a:cs typeface="Times New Roman" charset="0"/>
              </a:rPr>
              <a:t>   </a:t>
            </a:r>
            <a:r>
              <a:rPr lang="en-US" sz="2200" smtClean="0">
                <a:cs typeface="Times New Roman" charset="0"/>
              </a:rPr>
              <a:t>return</a:t>
            </a:r>
            <a:r>
              <a:rPr lang="en-US" sz="2200" b="0" smtClean="0">
                <a:cs typeface="Times New Roman" charset="0"/>
              </a:rPr>
              <a:t> 0</a:t>
            </a:r>
            <a:r>
              <a:rPr lang="en-US" sz="2200" smtClean="0">
                <a:cs typeface="Times New Roman" charset="0"/>
              </a:rPr>
              <a:t> ;</a:t>
            </a:r>
          </a:p>
          <a:p>
            <a:pPr eaLnBrk="1" hangingPunct="1">
              <a:buFontTx/>
              <a:buNone/>
            </a:pPr>
            <a:r>
              <a:rPr lang="en-US" sz="2200" smtClean="0">
                <a:cs typeface="Times New Roman" charset="0"/>
              </a:rPr>
              <a:t>}</a:t>
            </a:r>
            <a:r>
              <a:rPr lang="en-US" sz="2200" smtClean="0"/>
              <a:t> </a:t>
            </a:r>
            <a:endParaRPr lang="en-US" sz="2000" smtClean="0"/>
          </a:p>
        </p:txBody>
      </p:sp>
      <p:sp>
        <p:nvSpPr>
          <p:cNvPr id="13318" name="Rectangle 4"/>
          <p:cNvSpPr>
            <a:spLocks noGrp="1" noChangeArrowheads="1"/>
          </p:cNvSpPr>
          <p:nvPr>
            <p:ph type="body" sz="half" idx="2"/>
          </p:nvPr>
        </p:nvSpPr>
        <p:spPr>
          <a:xfrm>
            <a:off x="4500563" y="1828800"/>
            <a:ext cx="4484687" cy="4314825"/>
          </a:xfrm>
        </p:spPr>
        <p:txBody>
          <a:bodyPr/>
          <a:lstStyle/>
          <a:p>
            <a:pPr eaLnBrk="1" hangingPunct="1">
              <a:buFontTx/>
              <a:buNone/>
            </a:pPr>
            <a:r>
              <a:rPr lang="en-US" sz="2200" smtClean="0">
                <a:cs typeface="Times New Roman" charset="0"/>
              </a:rPr>
              <a:t>void</a:t>
            </a:r>
            <a:r>
              <a:rPr lang="en-US" sz="2200" b="0" smtClean="0">
                <a:cs typeface="Times New Roman" charset="0"/>
              </a:rPr>
              <a:t> swap</a:t>
            </a:r>
            <a:r>
              <a:rPr lang="en-US" sz="2200" smtClean="0">
                <a:cs typeface="Times New Roman" charset="0"/>
              </a:rPr>
              <a:t>(</a:t>
            </a:r>
            <a:r>
              <a:rPr lang="en-US" sz="2200" b="0" smtClean="0">
                <a:cs typeface="Times New Roman" charset="0"/>
              </a:rPr>
              <a:t> </a:t>
            </a:r>
            <a:r>
              <a:rPr lang="en-US" sz="2200" smtClean="0">
                <a:cs typeface="Times New Roman" charset="0"/>
              </a:rPr>
              <a:t>int</a:t>
            </a:r>
            <a:r>
              <a:rPr lang="en-US" sz="2200" b="0" smtClean="0">
                <a:cs typeface="Times New Roman" charset="0"/>
              </a:rPr>
              <a:t> *a, </a:t>
            </a:r>
            <a:r>
              <a:rPr lang="en-US" sz="2200" smtClean="0">
                <a:cs typeface="Times New Roman" charset="0"/>
              </a:rPr>
              <a:t>int</a:t>
            </a:r>
            <a:r>
              <a:rPr lang="en-US" sz="2200" b="0" smtClean="0">
                <a:cs typeface="Times New Roman" charset="0"/>
              </a:rPr>
              <a:t> *b </a:t>
            </a:r>
            <a:r>
              <a:rPr lang="en-US" sz="2200" smtClean="0">
                <a:cs typeface="Times New Roman" charset="0"/>
              </a:rPr>
              <a:t>)</a:t>
            </a:r>
          </a:p>
          <a:p>
            <a:pPr eaLnBrk="1" hangingPunct="1">
              <a:buFontTx/>
              <a:buNone/>
            </a:pPr>
            <a:r>
              <a:rPr lang="en-US" sz="2200" smtClean="0">
                <a:cs typeface="Times New Roman" charset="0"/>
              </a:rPr>
              <a:t>{</a:t>
            </a:r>
          </a:p>
          <a:p>
            <a:pPr eaLnBrk="1" hangingPunct="1">
              <a:buFontTx/>
              <a:buNone/>
            </a:pPr>
            <a:r>
              <a:rPr lang="en-US" sz="2200" b="0" smtClean="0">
                <a:cs typeface="Times New Roman" charset="0"/>
              </a:rPr>
              <a:t>   </a:t>
            </a:r>
            <a:r>
              <a:rPr lang="en-US" sz="2200" smtClean="0">
                <a:cs typeface="Times New Roman" charset="0"/>
              </a:rPr>
              <a:t>int</a:t>
            </a:r>
            <a:r>
              <a:rPr lang="en-US" sz="2200" b="0" smtClean="0">
                <a:cs typeface="Times New Roman" charset="0"/>
              </a:rPr>
              <a:t> temp</a:t>
            </a:r>
            <a:r>
              <a:rPr lang="en-US" sz="2200" smtClean="0">
                <a:cs typeface="Times New Roman" charset="0"/>
              </a:rPr>
              <a:t>;</a:t>
            </a:r>
          </a:p>
          <a:p>
            <a:pPr eaLnBrk="1" hangingPunct="1">
              <a:buFontTx/>
              <a:buNone/>
            </a:pPr>
            <a:r>
              <a:rPr lang="en-US" sz="2200" b="0" smtClean="0">
                <a:cs typeface="Times New Roman" charset="0"/>
              </a:rPr>
              <a:t>   temp= *a</a:t>
            </a:r>
            <a:r>
              <a:rPr lang="en-US" sz="2200" smtClean="0">
                <a:cs typeface="Times New Roman" charset="0"/>
              </a:rPr>
              <a:t>;</a:t>
            </a:r>
            <a:r>
              <a:rPr lang="en-US" sz="2200" b="0" smtClean="0">
                <a:cs typeface="Times New Roman" charset="0"/>
              </a:rPr>
              <a:t>  *a= *b</a:t>
            </a:r>
            <a:r>
              <a:rPr lang="en-US" sz="2200" smtClean="0">
                <a:cs typeface="Times New Roman" charset="0"/>
              </a:rPr>
              <a:t>;</a:t>
            </a:r>
            <a:r>
              <a:rPr lang="en-US" sz="2200" b="0" smtClean="0">
                <a:cs typeface="Times New Roman" charset="0"/>
              </a:rPr>
              <a:t>  *b = temp</a:t>
            </a:r>
            <a:r>
              <a:rPr lang="en-US" sz="2200" smtClean="0">
                <a:cs typeface="Times New Roman" charset="0"/>
              </a:rPr>
              <a:t> ;</a:t>
            </a:r>
          </a:p>
          <a:p>
            <a:pPr eaLnBrk="1" hangingPunct="1">
              <a:buFontTx/>
              <a:buNone/>
            </a:pPr>
            <a:r>
              <a:rPr lang="en-US" sz="2200" b="0" smtClean="0">
                <a:cs typeface="Times New Roman" charset="0"/>
              </a:rPr>
              <a:t>   </a:t>
            </a:r>
            <a:r>
              <a:rPr lang="en-US" sz="2200" smtClean="0">
                <a:cs typeface="Times New Roman" charset="0"/>
              </a:rPr>
              <a:t>printf</a:t>
            </a:r>
            <a:r>
              <a:rPr lang="en-US" sz="2200" b="0" smtClean="0">
                <a:cs typeface="Times New Roman" charset="0"/>
              </a:rPr>
              <a:t> </a:t>
            </a:r>
            <a:r>
              <a:rPr lang="en-US" sz="2200" smtClean="0">
                <a:cs typeface="Times New Roman" charset="0"/>
              </a:rPr>
              <a:t>(</a:t>
            </a:r>
            <a:r>
              <a:rPr lang="en-US" sz="2200" b="0" smtClean="0">
                <a:cs typeface="Times New Roman" charset="0"/>
              </a:rPr>
              <a:t>"a=%d  b=%d\n", *a, *b</a:t>
            </a:r>
            <a:r>
              <a:rPr lang="en-US" sz="2200" smtClean="0">
                <a:cs typeface="Times New Roman" charset="0"/>
              </a:rPr>
              <a:t>);</a:t>
            </a:r>
          </a:p>
          <a:p>
            <a:pPr eaLnBrk="1" hangingPunct="1">
              <a:buFontTx/>
              <a:buNone/>
            </a:pPr>
            <a:r>
              <a:rPr lang="en-US" sz="2200" smtClean="0">
                <a:cs typeface="Times New Roman" charset="0"/>
              </a:rPr>
              <a:t>}</a:t>
            </a:r>
          </a:p>
          <a:p>
            <a:pPr eaLnBrk="1" hangingPunct="1">
              <a:buFontTx/>
              <a:buNone/>
            </a:pPr>
            <a:r>
              <a:rPr lang="en-US" sz="2200" i="1" smtClean="0">
                <a:cs typeface="Times New Roman" charset="0"/>
              </a:rPr>
              <a:t>Results:</a:t>
            </a:r>
          </a:p>
          <a:p>
            <a:pPr eaLnBrk="1" hangingPunct="1">
              <a:buFontTx/>
              <a:buNone/>
            </a:pPr>
            <a:r>
              <a:rPr lang="en-US" sz="2200" smtClean="0">
                <a:cs typeface="Times New Roman" charset="0"/>
              </a:rPr>
              <a:t>	a=5  b=6</a:t>
            </a:r>
          </a:p>
          <a:p>
            <a:pPr eaLnBrk="1" hangingPunct="1">
              <a:buFontTx/>
              <a:buNone/>
            </a:pPr>
            <a:r>
              <a:rPr lang="en-US" sz="2200" smtClean="0">
                <a:cs typeface="Times New Roman" charset="0"/>
              </a:rPr>
              <a:t>	a=6  b=5</a:t>
            </a:r>
          </a:p>
          <a:p>
            <a:pPr eaLnBrk="1" hangingPunct="1">
              <a:buFontTx/>
              <a:buNone/>
            </a:pPr>
            <a:r>
              <a:rPr lang="en-US" sz="2200" smtClean="0">
                <a:cs typeface="Times New Roman" charset="0"/>
              </a:rPr>
              <a:t>	a=6  b=5</a:t>
            </a:r>
            <a:endParaRPr lang="en-US" sz="2000" smtClean="0"/>
          </a:p>
        </p:txBody>
      </p:sp>
    </p:spTree>
    <p:extLst>
      <p:ext uri="{BB962C8B-B14F-4D97-AF65-F5344CB8AC3E}">
        <p14:creationId xmlns:p14="http://schemas.microsoft.com/office/powerpoint/2010/main" val="28222282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p:txBody>
          <a:bodyPr>
            <a:normAutofit/>
          </a:bodyPr>
          <a:lstStyle/>
          <a:p>
            <a:pPr algn="ctr" eaLnBrk="1" hangingPunct="1"/>
            <a:r>
              <a:rPr lang="en-US" sz="4000" dirty="0" smtClean="0"/>
              <a:t>Pointers</a:t>
            </a:r>
          </a:p>
        </p:txBody>
      </p:sp>
    </p:spTree>
    <p:extLst>
      <p:ext uri="{BB962C8B-B14F-4D97-AF65-F5344CB8AC3E}">
        <p14:creationId xmlns:p14="http://schemas.microsoft.com/office/powerpoint/2010/main" val="177641750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p:txBody>
          <a:bodyPr/>
          <a:lstStyle/>
          <a:p>
            <a:pPr eaLnBrk="1" hangingPunct="1"/>
            <a:r>
              <a:rPr lang="en-US" smtClean="0"/>
              <a:t>Pointers and Functions</a:t>
            </a:r>
          </a:p>
        </p:txBody>
      </p:sp>
      <p:sp>
        <p:nvSpPr>
          <p:cNvPr id="11269" name="Rectangle 3"/>
          <p:cNvSpPr>
            <a:spLocks noGrp="1" noChangeArrowheads="1"/>
          </p:cNvSpPr>
          <p:nvPr>
            <p:ph type="body" idx="1"/>
          </p:nvPr>
        </p:nvSpPr>
        <p:spPr/>
        <p:txBody>
          <a:bodyPr/>
          <a:lstStyle/>
          <a:p>
            <a:pPr eaLnBrk="1" hangingPunct="1"/>
            <a:r>
              <a:rPr lang="en-US" dirty="0" smtClean="0"/>
              <a:t>Pointers can be used to pass addresses of variables to called functions, thus allowing the called function to alter the values stored there.</a:t>
            </a:r>
          </a:p>
          <a:p>
            <a:pPr eaLnBrk="1" hangingPunct="1"/>
            <a:endParaRPr lang="en-US" dirty="0" smtClean="0"/>
          </a:p>
          <a:p>
            <a:pPr eaLnBrk="1" hangingPunct="1"/>
            <a:r>
              <a:rPr lang="en-US" dirty="0" smtClean="0"/>
              <a:t>We looked earlier at a swap function that did not change the values stored in the main program because only the values were passed to the function swap.</a:t>
            </a:r>
          </a:p>
          <a:p>
            <a:pPr eaLnBrk="1" hangingPunct="1"/>
            <a:endParaRPr lang="en-US" dirty="0" smtClean="0"/>
          </a:p>
          <a:p>
            <a:pPr eaLnBrk="1" hangingPunct="1"/>
            <a:r>
              <a:rPr lang="en-US" dirty="0" smtClean="0"/>
              <a:t>That is known as </a:t>
            </a:r>
            <a:r>
              <a:rPr lang="en-US" dirty="0" smtClean="0"/>
              <a:t>"call by value".</a:t>
            </a:r>
          </a:p>
        </p:txBody>
      </p:sp>
    </p:spTree>
    <p:extLst>
      <p:ext uri="{BB962C8B-B14F-4D97-AF65-F5344CB8AC3E}">
        <p14:creationId xmlns:p14="http://schemas.microsoft.com/office/powerpoint/2010/main" val="27806969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p:txBody>
          <a:bodyPr/>
          <a:lstStyle/>
          <a:p>
            <a:pPr eaLnBrk="1" hangingPunct="1"/>
            <a:r>
              <a:rPr lang="en-US" smtClean="0"/>
              <a:t>Pointers and Functions</a:t>
            </a:r>
          </a:p>
        </p:txBody>
      </p:sp>
      <p:sp>
        <p:nvSpPr>
          <p:cNvPr id="12293" name="Rectangle 3"/>
          <p:cNvSpPr>
            <a:spLocks noGrp="1" noChangeArrowheads="1"/>
          </p:cNvSpPr>
          <p:nvPr>
            <p:ph type="body" idx="1"/>
          </p:nvPr>
        </p:nvSpPr>
        <p:spPr/>
        <p:txBody>
          <a:bodyPr/>
          <a:lstStyle/>
          <a:p>
            <a:pPr eaLnBrk="1" hangingPunct="1">
              <a:lnSpc>
                <a:spcPct val="90000"/>
              </a:lnSpc>
            </a:pPr>
            <a:r>
              <a:rPr lang="en-US" dirty="0" smtClean="0"/>
              <a:t>If instead of passing the values of the variables to the called function, we pass their addresses, so that the called function can change the values stored in the calling routine.  This is known as "call by reference" since we are </a:t>
            </a:r>
            <a:r>
              <a:rPr lang="en-US" b="1" i="1" dirty="0" smtClean="0"/>
              <a:t>referencing</a:t>
            </a:r>
            <a:r>
              <a:rPr lang="en-US" dirty="0" smtClean="0"/>
              <a:t> the variables.</a:t>
            </a:r>
          </a:p>
          <a:p>
            <a:pPr eaLnBrk="1" hangingPunct="1">
              <a:lnSpc>
                <a:spcPct val="90000"/>
              </a:lnSpc>
            </a:pPr>
            <a:endParaRPr lang="en-US" dirty="0" smtClean="0"/>
          </a:p>
          <a:p>
            <a:pPr eaLnBrk="1" hangingPunct="1">
              <a:lnSpc>
                <a:spcPct val="90000"/>
              </a:lnSpc>
            </a:pPr>
            <a:r>
              <a:rPr lang="en-US" dirty="0" smtClean="0"/>
              <a:t>The following shows the swap function modified from a "call by value" to a "call by reference".  Note that the values are now actually swapped when the control is returned to main function.</a:t>
            </a:r>
          </a:p>
        </p:txBody>
      </p:sp>
    </p:spTree>
    <p:extLst>
      <p:ext uri="{BB962C8B-B14F-4D97-AF65-F5344CB8AC3E}">
        <p14:creationId xmlns:p14="http://schemas.microsoft.com/office/powerpoint/2010/main" val="11072078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2"/>
          <p:cNvSpPr>
            <a:spLocks noGrp="1" noChangeArrowheads="1"/>
          </p:cNvSpPr>
          <p:nvPr>
            <p:ph type="title"/>
          </p:nvPr>
        </p:nvSpPr>
        <p:spPr/>
        <p:txBody>
          <a:bodyPr/>
          <a:lstStyle/>
          <a:p>
            <a:pPr eaLnBrk="1" hangingPunct="1"/>
            <a:r>
              <a:rPr lang="en-US" dirty="0" smtClean="0">
                <a:cs typeface="Times New Roman" charset="0"/>
              </a:rPr>
              <a:t>Example: Pointers and Functions </a:t>
            </a:r>
          </a:p>
        </p:txBody>
      </p:sp>
      <p:sp>
        <p:nvSpPr>
          <p:cNvPr id="13317" name="Rectangle 3"/>
          <p:cNvSpPr>
            <a:spLocks noGrp="1" noChangeArrowheads="1"/>
          </p:cNvSpPr>
          <p:nvPr>
            <p:ph type="body" sz="half" idx="1"/>
          </p:nvPr>
        </p:nvSpPr>
        <p:spPr>
          <a:xfrm>
            <a:off x="293688" y="1841500"/>
            <a:ext cx="4206875" cy="4314825"/>
          </a:xfrm>
        </p:spPr>
        <p:txBody>
          <a:bodyPr/>
          <a:lstStyle/>
          <a:p>
            <a:pPr eaLnBrk="1" hangingPunct="1">
              <a:buFontTx/>
              <a:buNone/>
            </a:pPr>
            <a:r>
              <a:rPr lang="en-US" sz="2200" smtClean="0">
                <a:cs typeface="Times New Roman" charset="0"/>
              </a:rPr>
              <a:t>#include &lt;stdio.h&gt;</a:t>
            </a:r>
          </a:p>
          <a:p>
            <a:pPr eaLnBrk="1" hangingPunct="1">
              <a:buFontTx/>
              <a:buNone/>
            </a:pPr>
            <a:r>
              <a:rPr lang="en-US" sz="2200" smtClean="0">
                <a:cs typeface="Times New Roman" charset="0"/>
              </a:rPr>
              <a:t>void</a:t>
            </a:r>
            <a:r>
              <a:rPr lang="en-US" sz="2200" b="0" smtClean="0">
                <a:cs typeface="Times New Roman" charset="0"/>
              </a:rPr>
              <a:t> swap </a:t>
            </a:r>
            <a:r>
              <a:rPr lang="en-US" sz="2200" smtClean="0">
                <a:cs typeface="Times New Roman" charset="0"/>
              </a:rPr>
              <a:t>(</a:t>
            </a:r>
            <a:r>
              <a:rPr lang="en-US" sz="2200" b="0" smtClean="0">
                <a:cs typeface="Times New Roman" charset="0"/>
              </a:rPr>
              <a:t> </a:t>
            </a:r>
            <a:r>
              <a:rPr lang="en-US" sz="2200" smtClean="0">
                <a:cs typeface="Times New Roman" charset="0"/>
              </a:rPr>
              <a:t>int</a:t>
            </a:r>
            <a:r>
              <a:rPr lang="en-US" sz="2200" b="0" smtClean="0">
                <a:cs typeface="Times New Roman" charset="0"/>
              </a:rPr>
              <a:t> *a, </a:t>
            </a:r>
            <a:r>
              <a:rPr lang="en-US" sz="2200" smtClean="0">
                <a:cs typeface="Times New Roman" charset="0"/>
              </a:rPr>
              <a:t>int</a:t>
            </a:r>
            <a:r>
              <a:rPr lang="en-US" sz="2200" b="0" smtClean="0">
                <a:cs typeface="Times New Roman" charset="0"/>
              </a:rPr>
              <a:t> *b </a:t>
            </a:r>
            <a:r>
              <a:rPr lang="en-US" sz="2200" smtClean="0">
                <a:cs typeface="Times New Roman" charset="0"/>
              </a:rPr>
              <a:t>) ;</a:t>
            </a:r>
          </a:p>
          <a:p>
            <a:pPr eaLnBrk="1" hangingPunct="1">
              <a:buFontTx/>
              <a:buNone/>
            </a:pPr>
            <a:r>
              <a:rPr lang="en-US" sz="2200" smtClean="0">
                <a:cs typeface="Times New Roman" charset="0"/>
              </a:rPr>
              <a:t>int main ( )</a:t>
            </a:r>
          </a:p>
          <a:p>
            <a:pPr eaLnBrk="1" hangingPunct="1">
              <a:buFontTx/>
              <a:buNone/>
            </a:pPr>
            <a:r>
              <a:rPr lang="en-US" sz="2200" smtClean="0">
                <a:cs typeface="Times New Roman" charset="0"/>
              </a:rPr>
              <a:t>{</a:t>
            </a:r>
          </a:p>
          <a:p>
            <a:pPr eaLnBrk="1" hangingPunct="1">
              <a:buFontTx/>
              <a:buNone/>
            </a:pPr>
            <a:r>
              <a:rPr lang="en-US" sz="2200" b="0" smtClean="0">
                <a:cs typeface="Times New Roman" charset="0"/>
              </a:rPr>
              <a:t>   </a:t>
            </a:r>
            <a:r>
              <a:rPr lang="en-US" sz="2200" smtClean="0">
                <a:cs typeface="Times New Roman" charset="0"/>
              </a:rPr>
              <a:t>int</a:t>
            </a:r>
            <a:r>
              <a:rPr lang="en-US" sz="2200" b="0" smtClean="0">
                <a:cs typeface="Times New Roman" charset="0"/>
              </a:rPr>
              <a:t> a = 5, b = 6</a:t>
            </a:r>
            <a:r>
              <a:rPr lang="en-US" sz="2200" smtClean="0">
                <a:cs typeface="Times New Roman" charset="0"/>
              </a:rPr>
              <a:t>;</a:t>
            </a:r>
          </a:p>
          <a:p>
            <a:pPr eaLnBrk="1" hangingPunct="1">
              <a:buFontTx/>
              <a:buNone/>
            </a:pPr>
            <a:r>
              <a:rPr lang="en-US" sz="2200" b="0" smtClean="0">
                <a:cs typeface="Times New Roman" charset="0"/>
              </a:rPr>
              <a:t>   </a:t>
            </a:r>
            <a:r>
              <a:rPr lang="en-US" sz="2200" smtClean="0">
                <a:cs typeface="Times New Roman" charset="0"/>
              </a:rPr>
              <a:t>printf(</a:t>
            </a:r>
            <a:r>
              <a:rPr lang="en-US" sz="2200" b="0" smtClean="0">
                <a:cs typeface="Times New Roman" charset="0"/>
              </a:rPr>
              <a:t>"a=%d b=%d\n",a,b</a:t>
            </a:r>
            <a:r>
              <a:rPr lang="en-US" sz="2200" smtClean="0">
                <a:cs typeface="Times New Roman" charset="0"/>
              </a:rPr>
              <a:t>) ;</a:t>
            </a:r>
          </a:p>
          <a:p>
            <a:pPr eaLnBrk="1" hangingPunct="1">
              <a:buFontTx/>
              <a:buNone/>
            </a:pPr>
            <a:r>
              <a:rPr lang="en-US" sz="2200" b="0" smtClean="0">
                <a:cs typeface="Times New Roman" charset="0"/>
              </a:rPr>
              <a:t>   swap </a:t>
            </a:r>
            <a:r>
              <a:rPr lang="en-US" sz="2200" smtClean="0">
                <a:cs typeface="Times New Roman" charset="0"/>
              </a:rPr>
              <a:t>(</a:t>
            </a:r>
            <a:r>
              <a:rPr lang="en-US" sz="2200" b="0" smtClean="0">
                <a:cs typeface="Times New Roman" charset="0"/>
              </a:rPr>
              <a:t>&amp;a, &amp;b</a:t>
            </a:r>
            <a:r>
              <a:rPr lang="en-US" sz="2200" smtClean="0">
                <a:cs typeface="Times New Roman" charset="0"/>
              </a:rPr>
              <a:t>)</a:t>
            </a:r>
            <a:r>
              <a:rPr lang="en-US" sz="2200" b="0" smtClean="0">
                <a:cs typeface="Times New Roman" charset="0"/>
              </a:rPr>
              <a:t> </a:t>
            </a:r>
            <a:r>
              <a:rPr lang="en-US" sz="2200" smtClean="0">
                <a:cs typeface="Times New Roman" charset="0"/>
              </a:rPr>
              <a:t>;</a:t>
            </a:r>
          </a:p>
          <a:p>
            <a:pPr eaLnBrk="1" hangingPunct="1">
              <a:buFontTx/>
              <a:buNone/>
            </a:pPr>
            <a:r>
              <a:rPr lang="en-US" sz="2200" b="0" smtClean="0">
                <a:cs typeface="Times New Roman" charset="0"/>
              </a:rPr>
              <a:t>   </a:t>
            </a:r>
            <a:r>
              <a:rPr lang="en-US" sz="2200" smtClean="0">
                <a:cs typeface="Times New Roman" charset="0"/>
              </a:rPr>
              <a:t>printf(</a:t>
            </a:r>
            <a:r>
              <a:rPr lang="en-US" sz="2200" b="0" smtClean="0">
                <a:cs typeface="Times New Roman" charset="0"/>
              </a:rPr>
              <a:t>"a=%d b=%d\n",a,b</a:t>
            </a:r>
            <a:r>
              <a:rPr lang="en-US" sz="2200" smtClean="0">
                <a:cs typeface="Times New Roman" charset="0"/>
              </a:rPr>
              <a:t>) ;</a:t>
            </a:r>
          </a:p>
          <a:p>
            <a:pPr eaLnBrk="1" hangingPunct="1">
              <a:buFontTx/>
              <a:buNone/>
            </a:pPr>
            <a:r>
              <a:rPr lang="en-US" sz="2200" b="0" smtClean="0">
                <a:cs typeface="Times New Roman" charset="0"/>
              </a:rPr>
              <a:t>   </a:t>
            </a:r>
            <a:r>
              <a:rPr lang="en-US" sz="2200" smtClean="0">
                <a:cs typeface="Times New Roman" charset="0"/>
              </a:rPr>
              <a:t>return</a:t>
            </a:r>
            <a:r>
              <a:rPr lang="en-US" sz="2200" b="0" smtClean="0">
                <a:cs typeface="Times New Roman" charset="0"/>
              </a:rPr>
              <a:t> 0</a:t>
            </a:r>
            <a:r>
              <a:rPr lang="en-US" sz="2200" smtClean="0">
                <a:cs typeface="Times New Roman" charset="0"/>
              </a:rPr>
              <a:t> ;</a:t>
            </a:r>
          </a:p>
          <a:p>
            <a:pPr eaLnBrk="1" hangingPunct="1">
              <a:buFontTx/>
              <a:buNone/>
            </a:pPr>
            <a:r>
              <a:rPr lang="en-US" sz="2200" smtClean="0">
                <a:cs typeface="Times New Roman" charset="0"/>
              </a:rPr>
              <a:t>}</a:t>
            </a:r>
            <a:r>
              <a:rPr lang="en-US" sz="2200" smtClean="0"/>
              <a:t> </a:t>
            </a:r>
            <a:endParaRPr lang="en-US" sz="2000" smtClean="0"/>
          </a:p>
        </p:txBody>
      </p:sp>
      <p:sp>
        <p:nvSpPr>
          <p:cNvPr id="13318" name="Rectangle 4"/>
          <p:cNvSpPr>
            <a:spLocks noGrp="1" noChangeArrowheads="1"/>
          </p:cNvSpPr>
          <p:nvPr>
            <p:ph type="body" sz="half" idx="2"/>
          </p:nvPr>
        </p:nvSpPr>
        <p:spPr>
          <a:xfrm>
            <a:off x="4500563" y="1828800"/>
            <a:ext cx="4484687" cy="4314825"/>
          </a:xfrm>
        </p:spPr>
        <p:txBody>
          <a:bodyPr/>
          <a:lstStyle/>
          <a:p>
            <a:pPr eaLnBrk="1" hangingPunct="1">
              <a:buFontTx/>
              <a:buNone/>
            </a:pPr>
            <a:r>
              <a:rPr lang="en-US" sz="2200" smtClean="0">
                <a:cs typeface="Times New Roman" charset="0"/>
              </a:rPr>
              <a:t>void</a:t>
            </a:r>
            <a:r>
              <a:rPr lang="en-US" sz="2200" b="0" smtClean="0">
                <a:cs typeface="Times New Roman" charset="0"/>
              </a:rPr>
              <a:t> swap</a:t>
            </a:r>
            <a:r>
              <a:rPr lang="en-US" sz="2200" smtClean="0">
                <a:cs typeface="Times New Roman" charset="0"/>
              </a:rPr>
              <a:t>(</a:t>
            </a:r>
            <a:r>
              <a:rPr lang="en-US" sz="2200" b="0" smtClean="0">
                <a:cs typeface="Times New Roman" charset="0"/>
              </a:rPr>
              <a:t> </a:t>
            </a:r>
            <a:r>
              <a:rPr lang="en-US" sz="2200" smtClean="0">
                <a:cs typeface="Times New Roman" charset="0"/>
              </a:rPr>
              <a:t>int</a:t>
            </a:r>
            <a:r>
              <a:rPr lang="en-US" sz="2200" b="0" smtClean="0">
                <a:cs typeface="Times New Roman" charset="0"/>
              </a:rPr>
              <a:t> *a, </a:t>
            </a:r>
            <a:r>
              <a:rPr lang="en-US" sz="2200" smtClean="0">
                <a:cs typeface="Times New Roman" charset="0"/>
              </a:rPr>
              <a:t>int</a:t>
            </a:r>
            <a:r>
              <a:rPr lang="en-US" sz="2200" b="0" smtClean="0">
                <a:cs typeface="Times New Roman" charset="0"/>
              </a:rPr>
              <a:t> *b </a:t>
            </a:r>
            <a:r>
              <a:rPr lang="en-US" sz="2200" smtClean="0">
                <a:cs typeface="Times New Roman" charset="0"/>
              </a:rPr>
              <a:t>)</a:t>
            </a:r>
          </a:p>
          <a:p>
            <a:pPr eaLnBrk="1" hangingPunct="1">
              <a:buFontTx/>
              <a:buNone/>
            </a:pPr>
            <a:r>
              <a:rPr lang="en-US" sz="2200" smtClean="0">
                <a:cs typeface="Times New Roman" charset="0"/>
              </a:rPr>
              <a:t>{</a:t>
            </a:r>
          </a:p>
          <a:p>
            <a:pPr eaLnBrk="1" hangingPunct="1">
              <a:buFontTx/>
              <a:buNone/>
            </a:pPr>
            <a:r>
              <a:rPr lang="en-US" sz="2200" b="0" smtClean="0">
                <a:cs typeface="Times New Roman" charset="0"/>
              </a:rPr>
              <a:t>   </a:t>
            </a:r>
            <a:r>
              <a:rPr lang="en-US" sz="2200" smtClean="0">
                <a:cs typeface="Times New Roman" charset="0"/>
              </a:rPr>
              <a:t>int</a:t>
            </a:r>
            <a:r>
              <a:rPr lang="en-US" sz="2200" b="0" smtClean="0">
                <a:cs typeface="Times New Roman" charset="0"/>
              </a:rPr>
              <a:t> temp</a:t>
            </a:r>
            <a:r>
              <a:rPr lang="en-US" sz="2200" smtClean="0">
                <a:cs typeface="Times New Roman" charset="0"/>
              </a:rPr>
              <a:t>;</a:t>
            </a:r>
          </a:p>
          <a:p>
            <a:pPr eaLnBrk="1" hangingPunct="1">
              <a:buFontTx/>
              <a:buNone/>
            </a:pPr>
            <a:r>
              <a:rPr lang="en-US" sz="2200" b="0" smtClean="0">
                <a:cs typeface="Times New Roman" charset="0"/>
              </a:rPr>
              <a:t>   temp= *a</a:t>
            </a:r>
            <a:r>
              <a:rPr lang="en-US" sz="2200" smtClean="0">
                <a:cs typeface="Times New Roman" charset="0"/>
              </a:rPr>
              <a:t>;</a:t>
            </a:r>
            <a:r>
              <a:rPr lang="en-US" sz="2200" b="0" smtClean="0">
                <a:cs typeface="Times New Roman" charset="0"/>
              </a:rPr>
              <a:t>  *a= *b</a:t>
            </a:r>
            <a:r>
              <a:rPr lang="en-US" sz="2200" smtClean="0">
                <a:cs typeface="Times New Roman" charset="0"/>
              </a:rPr>
              <a:t>;</a:t>
            </a:r>
            <a:r>
              <a:rPr lang="en-US" sz="2200" b="0" smtClean="0">
                <a:cs typeface="Times New Roman" charset="0"/>
              </a:rPr>
              <a:t>  *b = temp</a:t>
            </a:r>
            <a:r>
              <a:rPr lang="en-US" sz="2200" smtClean="0">
                <a:cs typeface="Times New Roman" charset="0"/>
              </a:rPr>
              <a:t> ;</a:t>
            </a:r>
          </a:p>
          <a:p>
            <a:pPr eaLnBrk="1" hangingPunct="1">
              <a:buFontTx/>
              <a:buNone/>
            </a:pPr>
            <a:r>
              <a:rPr lang="en-US" sz="2200" b="0" smtClean="0">
                <a:cs typeface="Times New Roman" charset="0"/>
              </a:rPr>
              <a:t>   </a:t>
            </a:r>
            <a:r>
              <a:rPr lang="en-US" sz="2200" smtClean="0">
                <a:cs typeface="Times New Roman" charset="0"/>
              </a:rPr>
              <a:t>printf</a:t>
            </a:r>
            <a:r>
              <a:rPr lang="en-US" sz="2200" b="0" smtClean="0">
                <a:cs typeface="Times New Roman" charset="0"/>
              </a:rPr>
              <a:t> </a:t>
            </a:r>
            <a:r>
              <a:rPr lang="en-US" sz="2200" smtClean="0">
                <a:cs typeface="Times New Roman" charset="0"/>
              </a:rPr>
              <a:t>(</a:t>
            </a:r>
            <a:r>
              <a:rPr lang="en-US" sz="2200" b="0" smtClean="0">
                <a:cs typeface="Times New Roman" charset="0"/>
              </a:rPr>
              <a:t>"a=%d  b=%d\n", *a, *b</a:t>
            </a:r>
            <a:r>
              <a:rPr lang="en-US" sz="2200" smtClean="0">
                <a:cs typeface="Times New Roman" charset="0"/>
              </a:rPr>
              <a:t>);</a:t>
            </a:r>
          </a:p>
          <a:p>
            <a:pPr eaLnBrk="1" hangingPunct="1">
              <a:buFontTx/>
              <a:buNone/>
            </a:pPr>
            <a:r>
              <a:rPr lang="en-US" sz="2200" smtClean="0">
                <a:cs typeface="Times New Roman" charset="0"/>
              </a:rPr>
              <a:t>}</a:t>
            </a:r>
          </a:p>
          <a:p>
            <a:pPr eaLnBrk="1" hangingPunct="1">
              <a:buFontTx/>
              <a:buNone/>
            </a:pPr>
            <a:r>
              <a:rPr lang="en-US" sz="2200" i="1" smtClean="0">
                <a:cs typeface="Times New Roman" charset="0"/>
              </a:rPr>
              <a:t>Results:</a:t>
            </a:r>
          </a:p>
          <a:p>
            <a:pPr eaLnBrk="1" hangingPunct="1">
              <a:buFontTx/>
              <a:buNone/>
            </a:pPr>
            <a:r>
              <a:rPr lang="en-US" sz="2200" smtClean="0">
                <a:cs typeface="Times New Roman" charset="0"/>
              </a:rPr>
              <a:t>	a=5  b=6</a:t>
            </a:r>
          </a:p>
          <a:p>
            <a:pPr eaLnBrk="1" hangingPunct="1">
              <a:buFontTx/>
              <a:buNone/>
            </a:pPr>
            <a:r>
              <a:rPr lang="en-US" sz="2200" smtClean="0">
                <a:cs typeface="Times New Roman" charset="0"/>
              </a:rPr>
              <a:t>	a=6  b=5</a:t>
            </a:r>
          </a:p>
          <a:p>
            <a:pPr eaLnBrk="1" hangingPunct="1">
              <a:buFontTx/>
              <a:buNone/>
            </a:pPr>
            <a:r>
              <a:rPr lang="en-US" sz="2200" smtClean="0">
                <a:cs typeface="Times New Roman" charset="0"/>
              </a:rPr>
              <a:t>	a=6  b=5</a:t>
            </a:r>
            <a:endParaRPr lang="en-US" sz="2000" smtClean="0"/>
          </a:p>
        </p:txBody>
      </p:sp>
    </p:spTree>
    <p:extLst>
      <p:ext uri="{BB962C8B-B14F-4D97-AF65-F5344CB8AC3E}">
        <p14:creationId xmlns:p14="http://schemas.microsoft.com/office/powerpoint/2010/main" val="21884052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nvPr>
        </p:nvSpPr>
        <p:spPr/>
        <p:txBody>
          <a:bodyPr>
            <a:normAutofit/>
          </a:bodyPr>
          <a:lstStyle/>
          <a:p>
            <a:pPr algn="ctr"/>
            <a:r>
              <a:rPr lang="en-US" sz="4000" dirty="0">
                <a:cs typeface="Times New Roman" charset="0"/>
              </a:rPr>
              <a:t>Pointers </a:t>
            </a:r>
            <a:r>
              <a:rPr lang="en-US" sz="4000" dirty="0" smtClean="0">
                <a:cs typeface="Times New Roman" charset="0"/>
              </a:rPr>
              <a:t>and Arrays</a:t>
            </a:r>
            <a:endParaRPr lang="en-US" sz="4000" dirty="0" smtClean="0"/>
          </a:p>
        </p:txBody>
      </p:sp>
    </p:spTree>
    <p:extLst>
      <p:ext uri="{BB962C8B-B14F-4D97-AF65-F5344CB8AC3E}">
        <p14:creationId xmlns:p14="http://schemas.microsoft.com/office/powerpoint/2010/main" val="42458182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Rectangle 2"/>
          <p:cNvSpPr>
            <a:spLocks noGrp="1" noChangeArrowheads="1"/>
          </p:cNvSpPr>
          <p:nvPr>
            <p:ph type="title"/>
          </p:nvPr>
        </p:nvSpPr>
        <p:spPr/>
        <p:txBody>
          <a:bodyPr/>
          <a:lstStyle/>
          <a:p>
            <a:pPr eaLnBrk="1" hangingPunct="1"/>
            <a:r>
              <a:rPr lang="en-US" smtClean="0"/>
              <a:t>Arrays in C</a:t>
            </a:r>
          </a:p>
        </p:txBody>
      </p:sp>
      <p:sp>
        <p:nvSpPr>
          <p:cNvPr id="86020" name="Text Box 4"/>
          <p:cNvSpPr txBox="1">
            <a:spLocks noChangeArrowheads="1"/>
          </p:cNvSpPr>
          <p:nvPr/>
        </p:nvSpPr>
        <p:spPr bwMode="auto">
          <a:xfrm>
            <a:off x="2209800" y="5019675"/>
            <a:ext cx="362267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pPr>
            <a:r>
              <a:rPr lang="en-US" sz="1600" b="1">
                <a:latin typeface="Tahoma" pitchFamily="34" charset="0"/>
              </a:rPr>
              <a:t>No bounds checking!</a:t>
            </a:r>
          </a:p>
          <a:p>
            <a:pPr>
              <a:spcBef>
                <a:spcPct val="20000"/>
              </a:spcBef>
            </a:pPr>
            <a:r>
              <a:rPr lang="en-US" sz="1600" b="1">
                <a:latin typeface="Tahoma" pitchFamily="34" charset="0"/>
              </a:rPr>
              <a:t>Allowed – usually causes no error</a:t>
            </a:r>
          </a:p>
          <a:p>
            <a:pPr>
              <a:spcBef>
                <a:spcPct val="20000"/>
              </a:spcBef>
            </a:pPr>
            <a:r>
              <a:rPr lang="en-US" sz="1600" b="1">
                <a:latin typeface="Tahoma" pitchFamily="34" charset="0"/>
              </a:rPr>
              <a:t>array[10] may overwrite b</a:t>
            </a:r>
          </a:p>
        </p:txBody>
      </p:sp>
      <p:sp>
        <p:nvSpPr>
          <p:cNvPr id="5129" name="Text Box 9"/>
          <p:cNvSpPr txBox="1">
            <a:spLocks noChangeArrowheads="1"/>
          </p:cNvSpPr>
          <p:nvPr/>
        </p:nvSpPr>
        <p:spPr bwMode="auto">
          <a:xfrm>
            <a:off x="762000" y="2519363"/>
            <a:ext cx="2241550" cy="23574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pPr>
            <a:r>
              <a:rPr lang="en-US" b="1">
                <a:latin typeface="Courier New" pitchFamily="49" charset="0"/>
              </a:rPr>
              <a:t>int array[10];</a:t>
            </a:r>
          </a:p>
          <a:p>
            <a:pPr>
              <a:spcBef>
                <a:spcPct val="20000"/>
              </a:spcBef>
            </a:pPr>
            <a:r>
              <a:rPr lang="en-US" b="1">
                <a:latin typeface="Courier New" pitchFamily="49" charset="0"/>
              </a:rPr>
              <a:t>int b;</a:t>
            </a:r>
          </a:p>
          <a:p>
            <a:pPr>
              <a:spcBef>
                <a:spcPct val="20000"/>
              </a:spcBef>
            </a:pPr>
            <a:endParaRPr lang="en-US" b="1">
              <a:latin typeface="Courier New" pitchFamily="49" charset="0"/>
            </a:endParaRPr>
          </a:p>
          <a:p>
            <a:pPr>
              <a:spcBef>
                <a:spcPct val="20000"/>
              </a:spcBef>
            </a:pPr>
            <a:r>
              <a:rPr lang="en-US" b="1">
                <a:latin typeface="Courier New" pitchFamily="49" charset="0"/>
              </a:rPr>
              <a:t>array[0]   = 3;</a:t>
            </a:r>
          </a:p>
          <a:p>
            <a:pPr>
              <a:spcBef>
                <a:spcPct val="20000"/>
              </a:spcBef>
            </a:pPr>
            <a:r>
              <a:rPr lang="en-US" b="1">
                <a:latin typeface="Courier New" pitchFamily="49" charset="0"/>
              </a:rPr>
              <a:t>array[9]   = 4;</a:t>
            </a:r>
          </a:p>
          <a:p>
            <a:pPr>
              <a:spcBef>
                <a:spcPct val="20000"/>
              </a:spcBef>
            </a:pPr>
            <a:r>
              <a:rPr lang="en-US" b="1">
                <a:latin typeface="Courier New" pitchFamily="49" charset="0"/>
              </a:rPr>
              <a:t>array[10]  = 5;</a:t>
            </a:r>
          </a:p>
          <a:p>
            <a:pPr>
              <a:spcBef>
                <a:spcPct val="20000"/>
              </a:spcBef>
            </a:pPr>
            <a:r>
              <a:rPr lang="en-US" b="1">
                <a:latin typeface="Courier New" pitchFamily="49" charset="0"/>
              </a:rPr>
              <a:t>array[-1]  = 6;</a:t>
            </a:r>
          </a:p>
        </p:txBody>
      </p:sp>
      <p:grpSp>
        <p:nvGrpSpPr>
          <p:cNvPr id="2" name="Group 10"/>
          <p:cNvGrpSpPr>
            <a:grpSpLocks/>
          </p:cNvGrpSpPr>
          <p:nvPr/>
        </p:nvGrpSpPr>
        <p:grpSpPr bwMode="auto">
          <a:xfrm>
            <a:off x="2971800" y="2590801"/>
            <a:ext cx="4213225" cy="461963"/>
            <a:chOff x="1872" y="2112"/>
            <a:chExt cx="2654" cy="291"/>
          </a:xfrm>
        </p:grpSpPr>
        <p:sp>
          <p:nvSpPr>
            <p:cNvPr id="5139" name="Text Box 11"/>
            <p:cNvSpPr txBox="1">
              <a:spLocks noChangeArrowheads="1"/>
            </p:cNvSpPr>
            <p:nvPr/>
          </p:nvSpPr>
          <p:spPr bwMode="auto">
            <a:xfrm>
              <a:off x="2784" y="2112"/>
              <a:ext cx="1742"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r>
                <a:rPr lang="en-US" sz="2400" b="1" dirty="0" err="1" smtClean="0">
                  <a:latin typeface="Courier New" pitchFamily="49" charset="0"/>
                </a:rPr>
                <a:t>int</a:t>
              </a:r>
              <a:r>
                <a:rPr lang="en-US" sz="2400" b="1" dirty="0" smtClean="0">
                  <a:latin typeface="Courier New" pitchFamily="49" charset="0"/>
                </a:rPr>
                <a:t> </a:t>
              </a:r>
              <a:r>
                <a:rPr lang="en-US" sz="2400" b="1" dirty="0">
                  <a:latin typeface="Courier New" pitchFamily="49" charset="0"/>
                </a:rPr>
                <a:t>array[10</a:t>
              </a:r>
              <a:r>
                <a:rPr lang="en-US" sz="2400" b="1" dirty="0" smtClean="0">
                  <a:latin typeface="Courier New" pitchFamily="49" charset="0"/>
                </a:rPr>
                <a:t>];</a:t>
              </a:r>
              <a:endParaRPr lang="en-US" sz="2400" b="1" dirty="0">
                <a:latin typeface="Courier New" pitchFamily="49" charset="0"/>
              </a:endParaRPr>
            </a:p>
          </p:txBody>
        </p:sp>
        <p:sp>
          <p:nvSpPr>
            <p:cNvPr id="5140" name="Line 12"/>
            <p:cNvSpPr>
              <a:spLocks noChangeShapeType="1"/>
            </p:cNvSpPr>
            <p:nvPr/>
          </p:nvSpPr>
          <p:spPr bwMode="auto">
            <a:xfrm flipH="1">
              <a:off x="1872" y="2199"/>
              <a:ext cx="912" cy="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grpSp>
      <p:sp>
        <p:nvSpPr>
          <p:cNvPr id="5131" name="Text Box 14"/>
          <p:cNvSpPr txBox="1">
            <a:spLocks noChangeArrowheads="1"/>
          </p:cNvSpPr>
          <p:nvPr/>
        </p:nvSpPr>
        <p:spPr bwMode="auto">
          <a:xfrm>
            <a:off x="4251325" y="1571625"/>
            <a:ext cx="43862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1600" b="1">
                <a:latin typeface="Tahoma" pitchFamily="34" charset="0"/>
              </a:rPr>
              <a:t>All elements of same type – homogenous</a:t>
            </a:r>
          </a:p>
        </p:txBody>
      </p:sp>
      <p:sp>
        <p:nvSpPr>
          <p:cNvPr id="5132" name="Line 15"/>
          <p:cNvSpPr>
            <a:spLocks noChangeShapeType="1"/>
          </p:cNvSpPr>
          <p:nvPr/>
        </p:nvSpPr>
        <p:spPr bwMode="auto">
          <a:xfrm flipH="1">
            <a:off x="1143000" y="1752600"/>
            <a:ext cx="3124200" cy="8382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86032" name="Line 16"/>
          <p:cNvSpPr>
            <a:spLocks noChangeShapeType="1"/>
          </p:cNvSpPr>
          <p:nvPr/>
        </p:nvSpPr>
        <p:spPr bwMode="auto">
          <a:xfrm flipH="1" flipV="1">
            <a:off x="1905000" y="4953000"/>
            <a:ext cx="304800" cy="228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33" name="Oval 17"/>
          <p:cNvSpPr>
            <a:spLocks noChangeArrowheads="1"/>
          </p:cNvSpPr>
          <p:nvPr/>
        </p:nvSpPr>
        <p:spPr bwMode="auto">
          <a:xfrm>
            <a:off x="1524000" y="4151313"/>
            <a:ext cx="609600" cy="7620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86034" name="Line 18"/>
          <p:cNvSpPr>
            <a:spLocks noChangeShapeType="1"/>
          </p:cNvSpPr>
          <p:nvPr/>
        </p:nvSpPr>
        <p:spPr bwMode="auto">
          <a:xfrm flipH="1">
            <a:off x="1905000" y="3429000"/>
            <a:ext cx="1447800" cy="228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35" name="Text Box 19"/>
          <p:cNvSpPr txBox="1">
            <a:spLocks noChangeArrowheads="1"/>
          </p:cNvSpPr>
          <p:nvPr/>
        </p:nvSpPr>
        <p:spPr bwMode="auto">
          <a:xfrm>
            <a:off x="3352800" y="3276600"/>
            <a:ext cx="25320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1600" b="1">
                <a:latin typeface="Tahoma" pitchFamily="34" charset="0"/>
              </a:rPr>
              <a:t>First element (index 0)</a:t>
            </a:r>
          </a:p>
        </p:txBody>
      </p:sp>
      <p:sp>
        <p:nvSpPr>
          <p:cNvPr id="86036" name="Line 20"/>
          <p:cNvSpPr>
            <a:spLocks noChangeShapeType="1"/>
          </p:cNvSpPr>
          <p:nvPr/>
        </p:nvSpPr>
        <p:spPr bwMode="auto">
          <a:xfrm flipH="1">
            <a:off x="1905000" y="3733800"/>
            <a:ext cx="1447800" cy="228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6037" name="Text Box 21"/>
          <p:cNvSpPr txBox="1">
            <a:spLocks noChangeArrowheads="1"/>
          </p:cNvSpPr>
          <p:nvPr/>
        </p:nvSpPr>
        <p:spPr bwMode="auto">
          <a:xfrm>
            <a:off x="3352800" y="3549650"/>
            <a:ext cx="310356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1600" b="1">
                <a:latin typeface="Tahoma" pitchFamily="34" charset="0"/>
              </a:rPr>
              <a:t>Last element (index size - 1)</a:t>
            </a:r>
          </a:p>
        </p:txBody>
      </p:sp>
      <p:sp>
        <p:nvSpPr>
          <p:cNvPr id="3" name="Slide Number Placeholder 2"/>
          <p:cNvSpPr>
            <a:spLocks noGrp="1"/>
          </p:cNvSpPr>
          <p:nvPr>
            <p:ph type="sldNum" sz="quarter" idx="12"/>
          </p:nvPr>
        </p:nvSpPr>
        <p:spPr/>
        <p:txBody>
          <a:bodyPr/>
          <a:lstStyle/>
          <a:p>
            <a:pPr>
              <a:defRPr/>
            </a:pPr>
            <a:fld id="{9CA7D698-BFF4-4B4F-80E2-4149259712E3}" type="slidenum">
              <a:rPr lang="en-US" smtClean="0"/>
              <a:pPr>
                <a:defRPr/>
              </a:pPr>
              <a:t>24</a:t>
            </a:fld>
            <a:endParaRPr lang="en-US"/>
          </a:p>
        </p:txBody>
      </p:sp>
    </p:spTree>
    <p:extLst>
      <p:ext uri="{BB962C8B-B14F-4D97-AF65-F5344CB8AC3E}">
        <p14:creationId xmlns:p14="http://schemas.microsoft.com/office/powerpoint/2010/main" val="14602550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60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603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603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603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8603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60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60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0" grpId="0"/>
      <p:bldP spid="86032" grpId="0" animBg="1"/>
      <p:bldP spid="86033" grpId="0" animBg="1"/>
      <p:bldP spid="86034" grpId="0" animBg="1"/>
      <p:bldP spid="86035" grpId="0"/>
      <p:bldP spid="86036" grpId="0" animBg="1"/>
      <p:bldP spid="86037" grpId="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9" name="Rectangle 2"/>
          <p:cNvSpPr>
            <a:spLocks noGrp="1" noChangeArrowheads="1"/>
          </p:cNvSpPr>
          <p:nvPr>
            <p:ph type="title"/>
          </p:nvPr>
        </p:nvSpPr>
        <p:spPr/>
        <p:txBody>
          <a:bodyPr/>
          <a:lstStyle/>
          <a:p>
            <a:pPr eaLnBrk="1" hangingPunct="1"/>
            <a:r>
              <a:rPr lang="en-US" smtClean="0"/>
              <a:t>Array Representation</a:t>
            </a:r>
          </a:p>
        </p:txBody>
      </p:sp>
      <p:sp>
        <p:nvSpPr>
          <p:cNvPr id="6150" name="Rectangle 3"/>
          <p:cNvSpPr>
            <a:spLocks noGrp="1" noChangeArrowheads="1"/>
          </p:cNvSpPr>
          <p:nvPr>
            <p:ph type="body" idx="1"/>
          </p:nvPr>
        </p:nvSpPr>
        <p:spPr>
          <a:xfrm>
            <a:off x="457200" y="1295400"/>
            <a:ext cx="8229600" cy="3125788"/>
          </a:xfrm>
        </p:spPr>
        <p:txBody>
          <a:bodyPr>
            <a:normAutofit lnSpcReduction="10000"/>
          </a:bodyPr>
          <a:lstStyle/>
          <a:p>
            <a:pPr eaLnBrk="1" hangingPunct="1"/>
            <a:r>
              <a:rPr lang="en-US" sz="2000" dirty="0" smtClean="0"/>
              <a:t>Homogeneous </a:t>
            </a:r>
            <a:r>
              <a:rPr lang="en-US" sz="2000" dirty="0" smtClean="0">
                <a:sym typeface="Symbol" pitchFamily="18" charset="2"/>
              </a:rPr>
              <a:t></a:t>
            </a:r>
            <a:r>
              <a:rPr lang="en-US" sz="2000" dirty="0" smtClean="0"/>
              <a:t> Each element same size – s bytes</a:t>
            </a:r>
          </a:p>
          <a:p>
            <a:pPr lvl="1" eaLnBrk="1" hangingPunct="1"/>
            <a:r>
              <a:rPr lang="en-US" sz="2000" dirty="0" smtClean="0"/>
              <a:t>An array of m data values is a sequence of </a:t>
            </a:r>
            <a:r>
              <a:rPr lang="en-US" sz="2000" dirty="0" err="1" smtClean="0"/>
              <a:t>m</a:t>
            </a:r>
            <a:r>
              <a:rPr lang="en-US" sz="2000" dirty="0" err="1" smtClean="0">
                <a:sym typeface="Symbol" pitchFamily="18" charset="2"/>
              </a:rPr>
              <a:t></a:t>
            </a:r>
            <a:r>
              <a:rPr lang="en-US" sz="2000" dirty="0" err="1" smtClean="0"/>
              <a:t>s</a:t>
            </a:r>
            <a:r>
              <a:rPr lang="en-US" sz="2000" dirty="0" smtClean="0"/>
              <a:t> bytes</a:t>
            </a:r>
          </a:p>
          <a:p>
            <a:pPr lvl="1" eaLnBrk="1" hangingPunct="1"/>
            <a:r>
              <a:rPr lang="en-US" sz="2000" dirty="0" smtClean="0"/>
              <a:t>Indexing: 0</a:t>
            </a:r>
            <a:r>
              <a:rPr lang="en-US" sz="2000" baseline="30000" dirty="0" smtClean="0"/>
              <a:t>th</a:t>
            </a:r>
            <a:r>
              <a:rPr lang="en-US" sz="2000" dirty="0" smtClean="0"/>
              <a:t> value at byte s</a:t>
            </a:r>
            <a:r>
              <a:rPr lang="en-US" sz="2000" dirty="0" smtClean="0">
                <a:sym typeface="Symbol" pitchFamily="18" charset="2"/>
              </a:rPr>
              <a:t>0, </a:t>
            </a:r>
            <a:r>
              <a:rPr lang="en-US" sz="2000" dirty="0" smtClean="0"/>
              <a:t>1</a:t>
            </a:r>
            <a:r>
              <a:rPr lang="en-US" sz="2000" baseline="30000" dirty="0" smtClean="0"/>
              <a:t>st</a:t>
            </a:r>
            <a:r>
              <a:rPr lang="en-US" sz="2000" dirty="0" smtClean="0"/>
              <a:t> value at byte s</a:t>
            </a:r>
            <a:r>
              <a:rPr lang="en-US" sz="2000" dirty="0" smtClean="0">
                <a:sym typeface="Symbol" pitchFamily="18" charset="2"/>
              </a:rPr>
              <a:t>1, …</a:t>
            </a:r>
          </a:p>
          <a:p>
            <a:pPr eaLnBrk="1" hangingPunct="1"/>
            <a:endParaRPr lang="en-US" dirty="0" smtClean="0"/>
          </a:p>
          <a:p>
            <a:pPr eaLnBrk="1" hangingPunct="1"/>
            <a:r>
              <a:rPr lang="en-US" sz="2000" dirty="0" smtClean="0"/>
              <a:t>m </a:t>
            </a:r>
            <a:r>
              <a:rPr lang="en-US" sz="2000" dirty="0" smtClean="0"/>
              <a:t>(number of elements) and </a:t>
            </a:r>
            <a:r>
              <a:rPr lang="en-US" sz="2000" dirty="0" smtClean="0"/>
              <a:t>s </a:t>
            </a:r>
            <a:r>
              <a:rPr lang="en-US" sz="2000" dirty="0" smtClean="0"/>
              <a:t>(size) both are </a:t>
            </a:r>
            <a:r>
              <a:rPr lang="en-US" sz="2000" u="sng" dirty="0" smtClean="0"/>
              <a:t>not</a:t>
            </a:r>
            <a:r>
              <a:rPr lang="en-US" sz="2000" dirty="0" smtClean="0"/>
              <a:t> part of representation</a:t>
            </a:r>
          </a:p>
          <a:p>
            <a:pPr lvl="1" eaLnBrk="1" hangingPunct="1"/>
            <a:r>
              <a:rPr lang="en-US" sz="2000" dirty="0" smtClean="0"/>
              <a:t>Unlike in some other languages</a:t>
            </a:r>
          </a:p>
          <a:p>
            <a:pPr lvl="1" eaLnBrk="1" hangingPunct="1"/>
            <a:r>
              <a:rPr lang="en-US" sz="2000" dirty="0" smtClean="0"/>
              <a:t>s known by compiler – usually </a:t>
            </a:r>
            <a:r>
              <a:rPr lang="en-US" sz="2000" dirty="0" smtClean="0"/>
              <a:t>irrelevant </a:t>
            </a:r>
            <a:r>
              <a:rPr lang="en-US" sz="2000" dirty="0" smtClean="0"/>
              <a:t>to programmer</a:t>
            </a:r>
          </a:p>
          <a:p>
            <a:pPr lvl="1" eaLnBrk="1" hangingPunct="1"/>
            <a:r>
              <a:rPr lang="en-US" sz="2000" dirty="0" smtClean="0"/>
              <a:t>m often known by compiler – if not, must be saved by programmer</a:t>
            </a:r>
          </a:p>
        </p:txBody>
      </p:sp>
      <p:grpSp>
        <p:nvGrpSpPr>
          <p:cNvPr id="6151" name="Group 4"/>
          <p:cNvGrpSpPr>
            <a:grpSpLocks/>
          </p:cNvGrpSpPr>
          <p:nvPr/>
        </p:nvGrpSpPr>
        <p:grpSpPr bwMode="auto">
          <a:xfrm>
            <a:off x="2057400" y="4572000"/>
            <a:ext cx="4111625" cy="1371600"/>
            <a:chOff x="1250" y="3072"/>
            <a:chExt cx="2590" cy="864"/>
          </a:xfrm>
        </p:grpSpPr>
        <p:sp>
          <p:nvSpPr>
            <p:cNvPr id="6153" name="Rectangle 5"/>
            <p:cNvSpPr>
              <a:spLocks noChangeArrowheads="1"/>
            </p:cNvSpPr>
            <p:nvPr/>
          </p:nvSpPr>
          <p:spPr bwMode="auto">
            <a:xfrm>
              <a:off x="1920" y="3648"/>
              <a:ext cx="1920" cy="288"/>
            </a:xfrm>
            <a:prstGeom prst="rect">
              <a:avLst/>
            </a:prstGeom>
            <a:solidFill>
              <a:srgbClr val="00CC00"/>
            </a:solidFill>
            <a:ln w="9525">
              <a:solidFill>
                <a:schemeClr val="tx1"/>
              </a:solidFill>
              <a:miter lim="800000"/>
              <a:headEnd/>
              <a:tailEnd/>
            </a:ln>
          </p:spPr>
          <p:txBody>
            <a:bodyPr wrap="none" anchor="ctr"/>
            <a:lstStyle/>
            <a:p>
              <a:pPr algn="ctr"/>
              <a:r>
                <a:rPr lang="en-US" sz="2000" b="1">
                  <a:latin typeface="Courier New" pitchFamily="49" charset="0"/>
                </a:rPr>
                <a:t>a[0]</a:t>
              </a:r>
            </a:p>
          </p:txBody>
        </p:sp>
        <p:sp>
          <p:nvSpPr>
            <p:cNvPr id="6154" name="Rectangle 6"/>
            <p:cNvSpPr>
              <a:spLocks noChangeArrowheads="1"/>
            </p:cNvSpPr>
            <p:nvPr/>
          </p:nvSpPr>
          <p:spPr bwMode="auto">
            <a:xfrm>
              <a:off x="1920" y="3360"/>
              <a:ext cx="1920" cy="288"/>
            </a:xfrm>
            <a:prstGeom prst="rect">
              <a:avLst/>
            </a:prstGeom>
            <a:solidFill>
              <a:srgbClr val="00CC00"/>
            </a:solidFill>
            <a:ln w="9525">
              <a:solidFill>
                <a:schemeClr val="tx1"/>
              </a:solidFill>
              <a:miter lim="800000"/>
              <a:headEnd/>
              <a:tailEnd/>
            </a:ln>
          </p:spPr>
          <p:txBody>
            <a:bodyPr wrap="none" anchor="ctr"/>
            <a:lstStyle/>
            <a:p>
              <a:pPr algn="ctr"/>
              <a:r>
                <a:rPr lang="en-US" sz="2000" b="1">
                  <a:latin typeface="Courier New" pitchFamily="49" charset="0"/>
                </a:rPr>
                <a:t>a[1]</a:t>
              </a:r>
            </a:p>
          </p:txBody>
        </p:sp>
        <p:sp>
          <p:nvSpPr>
            <p:cNvPr id="6155" name="Rectangle 7"/>
            <p:cNvSpPr>
              <a:spLocks noChangeArrowheads="1"/>
            </p:cNvSpPr>
            <p:nvPr/>
          </p:nvSpPr>
          <p:spPr bwMode="auto">
            <a:xfrm>
              <a:off x="1920" y="3072"/>
              <a:ext cx="1920" cy="288"/>
            </a:xfrm>
            <a:prstGeom prst="rect">
              <a:avLst/>
            </a:prstGeom>
            <a:solidFill>
              <a:srgbClr val="00CC00"/>
            </a:solidFill>
            <a:ln w="9525">
              <a:solidFill>
                <a:schemeClr val="tx1"/>
              </a:solidFill>
              <a:miter lim="800000"/>
              <a:headEnd/>
              <a:tailEnd/>
            </a:ln>
          </p:spPr>
          <p:txBody>
            <a:bodyPr wrap="none" anchor="ctr"/>
            <a:lstStyle/>
            <a:p>
              <a:pPr algn="ctr"/>
              <a:r>
                <a:rPr lang="en-US" sz="2000" b="1">
                  <a:latin typeface="Courier New" pitchFamily="49" charset="0"/>
                </a:rPr>
                <a:t>a[2]</a:t>
              </a:r>
            </a:p>
          </p:txBody>
        </p:sp>
        <p:sp>
          <p:nvSpPr>
            <p:cNvPr id="6156" name="Text Box 8"/>
            <p:cNvSpPr txBox="1">
              <a:spLocks noChangeArrowheads="1"/>
            </p:cNvSpPr>
            <p:nvPr/>
          </p:nvSpPr>
          <p:spPr bwMode="auto">
            <a:xfrm>
              <a:off x="1250" y="3679"/>
              <a:ext cx="5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a:latin typeface="Tahoma" pitchFamily="34" charset="0"/>
                </a:rPr>
                <a:t>0x1000</a:t>
              </a:r>
            </a:p>
          </p:txBody>
        </p:sp>
        <p:sp>
          <p:nvSpPr>
            <p:cNvPr id="6157" name="Text Box 9"/>
            <p:cNvSpPr txBox="1">
              <a:spLocks noChangeArrowheads="1"/>
            </p:cNvSpPr>
            <p:nvPr/>
          </p:nvSpPr>
          <p:spPr bwMode="auto">
            <a:xfrm>
              <a:off x="1250" y="3391"/>
              <a:ext cx="5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a:latin typeface="Tahoma" pitchFamily="34" charset="0"/>
                </a:rPr>
                <a:t>0x1004</a:t>
              </a:r>
            </a:p>
          </p:txBody>
        </p:sp>
        <p:sp>
          <p:nvSpPr>
            <p:cNvPr id="6158" name="Text Box 10"/>
            <p:cNvSpPr txBox="1">
              <a:spLocks noChangeArrowheads="1"/>
            </p:cNvSpPr>
            <p:nvPr/>
          </p:nvSpPr>
          <p:spPr bwMode="auto">
            <a:xfrm>
              <a:off x="1250" y="3103"/>
              <a:ext cx="5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a:latin typeface="Tahoma" pitchFamily="34" charset="0"/>
                </a:rPr>
                <a:t>0x1008</a:t>
              </a:r>
            </a:p>
          </p:txBody>
        </p:sp>
      </p:grpSp>
      <p:sp>
        <p:nvSpPr>
          <p:cNvPr id="6152" name="Text Box 4"/>
          <p:cNvSpPr txBox="1">
            <a:spLocks noChangeArrowheads="1"/>
          </p:cNvSpPr>
          <p:nvPr/>
        </p:nvSpPr>
        <p:spPr bwMode="auto">
          <a:xfrm>
            <a:off x="6629400" y="5029200"/>
            <a:ext cx="1565275" cy="40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b="1">
                <a:latin typeface="Courier New" pitchFamily="49" charset="0"/>
              </a:rPr>
              <a:t>int a[3];</a:t>
            </a:r>
          </a:p>
        </p:txBody>
      </p:sp>
      <p:sp>
        <p:nvSpPr>
          <p:cNvPr id="2" name="Slide Number Placeholder 1"/>
          <p:cNvSpPr>
            <a:spLocks noGrp="1"/>
          </p:cNvSpPr>
          <p:nvPr>
            <p:ph type="sldNum" sz="quarter" idx="12"/>
          </p:nvPr>
        </p:nvSpPr>
        <p:spPr/>
        <p:txBody>
          <a:bodyPr/>
          <a:lstStyle/>
          <a:p>
            <a:pPr>
              <a:defRPr/>
            </a:pPr>
            <a:fld id="{9CA7D698-BFF4-4B4F-80E2-4149259712E3}" type="slidenum">
              <a:rPr lang="en-US" smtClean="0"/>
              <a:pPr>
                <a:defRPr/>
              </a:pPr>
              <a:t>25</a:t>
            </a:fld>
            <a:endParaRPr lang="en-US"/>
          </a:p>
        </p:txBody>
      </p:sp>
    </p:spTree>
    <p:extLst>
      <p:ext uri="{BB962C8B-B14F-4D97-AF65-F5344CB8AC3E}">
        <p14:creationId xmlns:p14="http://schemas.microsoft.com/office/powerpoint/2010/main" val="40987845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p:txBody>
          <a:bodyPr/>
          <a:lstStyle/>
          <a:p>
            <a:pPr eaLnBrk="1" hangingPunct="1"/>
            <a:r>
              <a:rPr lang="en-US" smtClean="0"/>
              <a:t>Array Representation</a:t>
            </a:r>
          </a:p>
        </p:txBody>
      </p:sp>
      <p:sp>
        <p:nvSpPr>
          <p:cNvPr id="7174" name="Text Box 3"/>
          <p:cNvSpPr txBox="1">
            <a:spLocks noChangeArrowheads="1"/>
          </p:cNvSpPr>
          <p:nvPr/>
        </p:nvSpPr>
        <p:spPr bwMode="auto">
          <a:xfrm>
            <a:off x="2822575" y="1247775"/>
            <a:ext cx="2174875" cy="1320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latin typeface="Courier New" pitchFamily="49" charset="0"/>
              </a:rPr>
              <a:t>char    c1;</a:t>
            </a:r>
          </a:p>
          <a:p>
            <a:pPr eaLnBrk="1" hangingPunct="1"/>
            <a:r>
              <a:rPr lang="en-US" sz="2000" b="1">
                <a:latin typeface="Courier New" pitchFamily="49" charset="0"/>
              </a:rPr>
              <a:t>int     a[3];</a:t>
            </a:r>
          </a:p>
          <a:p>
            <a:pPr eaLnBrk="1" hangingPunct="1"/>
            <a:r>
              <a:rPr lang="en-US" sz="2000" b="1">
                <a:latin typeface="Courier New" pitchFamily="49" charset="0"/>
              </a:rPr>
              <a:t>char    c2;</a:t>
            </a:r>
          </a:p>
          <a:p>
            <a:pPr eaLnBrk="1" hangingPunct="1"/>
            <a:r>
              <a:rPr lang="en-US" sz="2000" b="1">
                <a:latin typeface="Courier New" pitchFamily="49" charset="0"/>
              </a:rPr>
              <a:t>int     i;</a:t>
            </a:r>
          </a:p>
        </p:txBody>
      </p:sp>
      <p:grpSp>
        <p:nvGrpSpPr>
          <p:cNvPr id="7175" name="Group 5"/>
          <p:cNvGrpSpPr>
            <a:grpSpLocks/>
          </p:cNvGrpSpPr>
          <p:nvPr/>
        </p:nvGrpSpPr>
        <p:grpSpPr bwMode="auto">
          <a:xfrm>
            <a:off x="1295400" y="3000375"/>
            <a:ext cx="4117975" cy="2747963"/>
            <a:chOff x="1246" y="2160"/>
            <a:chExt cx="2594" cy="1731"/>
          </a:xfrm>
        </p:grpSpPr>
        <p:sp>
          <p:nvSpPr>
            <p:cNvPr id="7181" name="Rectangle 6"/>
            <p:cNvSpPr>
              <a:spLocks noChangeArrowheads="1"/>
            </p:cNvSpPr>
            <p:nvPr/>
          </p:nvSpPr>
          <p:spPr bwMode="auto">
            <a:xfrm>
              <a:off x="1920" y="3600"/>
              <a:ext cx="480" cy="288"/>
            </a:xfrm>
            <a:prstGeom prst="rect">
              <a:avLst/>
            </a:prstGeom>
            <a:solidFill>
              <a:srgbClr val="00CC00"/>
            </a:solidFill>
            <a:ln w="9525">
              <a:solidFill>
                <a:schemeClr val="tx1"/>
              </a:solidFill>
              <a:miter lim="800000"/>
              <a:headEnd/>
              <a:tailEnd/>
            </a:ln>
          </p:spPr>
          <p:txBody>
            <a:bodyPr wrap="none" anchor="ctr"/>
            <a:lstStyle/>
            <a:p>
              <a:pPr algn="ctr"/>
              <a:r>
                <a:rPr lang="en-US" sz="2000" b="1">
                  <a:latin typeface="Courier New" pitchFamily="49" charset="0"/>
                </a:rPr>
                <a:t>c1</a:t>
              </a:r>
            </a:p>
          </p:txBody>
        </p:sp>
        <p:sp>
          <p:nvSpPr>
            <p:cNvPr id="7182" name="Rectangle 7"/>
            <p:cNvSpPr>
              <a:spLocks noChangeArrowheads="1"/>
            </p:cNvSpPr>
            <p:nvPr/>
          </p:nvSpPr>
          <p:spPr bwMode="auto">
            <a:xfrm>
              <a:off x="2400" y="3600"/>
              <a:ext cx="1440" cy="288"/>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183" name="Rectangle 8"/>
            <p:cNvSpPr>
              <a:spLocks noChangeArrowheads="1"/>
            </p:cNvSpPr>
            <p:nvPr/>
          </p:nvSpPr>
          <p:spPr bwMode="auto">
            <a:xfrm>
              <a:off x="1920" y="3312"/>
              <a:ext cx="1920" cy="288"/>
            </a:xfrm>
            <a:prstGeom prst="rect">
              <a:avLst/>
            </a:prstGeom>
            <a:solidFill>
              <a:srgbClr val="00CC00"/>
            </a:solidFill>
            <a:ln w="9525">
              <a:solidFill>
                <a:schemeClr val="tx1"/>
              </a:solidFill>
              <a:miter lim="800000"/>
              <a:headEnd/>
              <a:tailEnd/>
            </a:ln>
          </p:spPr>
          <p:txBody>
            <a:bodyPr wrap="none" anchor="ctr"/>
            <a:lstStyle/>
            <a:p>
              <a:pPr algn="ctr"/>
              <a:r>
                <a:rPr lang="en-US" sz="2000" b="1">
                  <a:latin typeface="Courier New" pitchFamily="49" charset="0"/>
                </a:rPr>
                <a:t>a[0]</a:t>
              </a:r>
            </a:p>
          </p:txBody>
        </p:sp>
        <p:sp>
          <p:nvSpPr>
            <p:cNvPr id="7184" name="Rectangle 9"/>
            <p:cNvSpPr>
              <a:spLocks noChangeArrowheads="1"/>
            </p:cNvSpPr>
            <p:nvPr/>
          </p:nvSpPr>
          <p:spPr bwMode="auto">
            <a:xfrm>
              <a:off x="1920" y="3024"/>
              <a:ext cx="1920" cy="288"/>
            </a:xfrm>
            <a:prstGeom prst="rect">
              <a:avLst/>
            </a:prstGeom>
            <a:solidFill>
              <a:srgbClr val="00CC00"/>
            </a:solidFill>
            <a:ln w="9525">
              <a:solidFill>
                <a:schemeClr val="tx1"/>
              </a:solidFill>
              <a:miter lim="800000"/>
              <a:headEnd/>
              <a:tailEnd/>
            </a:ln>
          </p:spPr>
          <p:txBody>
            <a:bodyPr wrap="none" anchor="ctr"/>
            <a:lstStyle/>
            <a:p>
              <a:pPr algn="ctr"/>
              <a:r>
                <a:rPr lang="en-US" sz="2000" b="1">
                  <a:latin typeface="Courier New" pitchFamily="49" charset="0"/>
                </a:rPr>
                <a:t>a[1]</a:t>
              </a:r>
            </a:p>
          </p:txBody>
        </p:sp>
        <p:sp>
          <p:nvSpPr>
            <p:cNvPr id="7185" name="Rectangle 10"/>
            <p:cNvSpPr>
              <a:spLocks noChangeArrowheads="1"/>
            </p:cNvSpPr>
            <p:nvPr/>
          </p:nvSpPr>
          <p:spPr bwMode="auto">
            <a:xfrm>
              <a:off x="1920" y="2736"/>
              <a:ext cx="1920" cy="288"/>
            </a:xfrm>
            <a:prstGeom prst="rect">
              <a:avLst/>
            </a:prstGeom>
            <a:solidFill>
              <a:srgbClr val="00CC00"/>
            </a:solidFill>
            <a:ln w="9525">
              <a:solidFill>
                <a:schemeClr val="tx1"/>
              </a:solidFill>
              <a:miter lim="800000"/>
              <a:headEnd/>
              <a:tailEnd/>
            </a:ln>
          </p:spPr>
          <p:txBody>
            <a:bodyPr wrap="none" anchor="ctr"/>
            <a:lstStyle/>
            <a:p>
              <a:pPr algn="ctr"/>
              <a:r>
                <a:rPr lang="en-US" sz="2000" b="1">
                  <a:latin typeface="Courier New" pitchFamily="49" charset="0"/>
                </a:rPr>
                <a:t>a[2]</a:t>
              </a:r>
            </a:p>
          </p:txBody>
        </p:sp>
        <p:sp>
          <p:nvSpPr>
            <p:cNvPr id="7186" name="Rectangle 11"/>
            <p:cNvSpPr>
              <a:spLocks noChangeArrowheads="1"/>
            </p:cNvSpPr>
            <p:nvPr/>
          </p:nvSpPr>
          <p:spPr bwMode="auto">
            <a:xfrm>
              <a:off x="1920" y="2160"/>
              <a:ext cx="1920" cy="288"/>
            </a:xfrm>
            <a:prstGeom prst="rect">
              <a:avLst/>
            </a:prstGeom>
            <a:solidFill>
              <a:srgbClr val="00CC00"/>
            </a:solidFill>
            <a:ln w="9525">
              <a:solidFill>
                <a:schemeClr val="tx1"/>
              </a:solidFill>
              <a:miter lim="800000"/>
              <a:headEnd/>
              <a:tailEnd/>
            </a:ln>
          </p:spPr>
          <p:txBody>
            <a:bodyPr wrap="none" anchor="ctr"/>
            <a:lstStyle/>
            <a:p>
              <a:pPr algn="ctr"/>
              <a:r>
                <a:rPr lang="en-US" sz="2000" b="1">
                  <a:latin typeface="Courier New" pitchFamily="49" charset="0"/>
                </a:rPr>
                <a:t>i</a:t>
              </a:r>
            </a:p>
          </p:txBody>
        </p:sp>
        <p:sp>
          <p:nvSpPr>
            <p:cNvPr id="7187" name="Text Box 12"/>
            <p:cNvSpPr txBox="1">
              <a:spLocks noChangeArrowheads="1"/>
            </p:cNvSpPr>
            <p:nvPr/>
          </p:nvSpPr>
          <p:spPr bwMode="auto">
            <a:xfrm>
              <a:off x="1250" y="3679"/>
              <a:ext cx="5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a:latin typeface="Tahoma" pitchFamily="34" charset="0"/>
                </a:rPr>
                <a:t>0x1000</a:t>
              </a:r>
            </a:p>
          </p:txBody>
        </p:sp>
        <p:sp>
          <p:nvSpPr>
            <p:cNvPr id="7188" name="Text Box 13"/>
            <p:cNvSpPr txBox="1">
              <a:spLocks noChangeArrowheads="1"/>
            </p:cNvSpPr>
            <p:nvPr/>
          </p:nvSpPr>
          <p:spPr bwMode="auto">
            <a:xfrm>
              <a:off x="1250" y="3391"/>
              <a:ext cx="5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a:latin typeface="Tahoma" pitchFamily="34" charset="0"/>
                </a:rPr>
                <a:t>0x1004</a:t>
              </a:r>
            </a:p>
          </p:txBody>
        </p:sp>
        <p:sp>
          <p:nvSpPr>
            <p:cNvPr id="7189" name="Text Box 14"/>
            <p:cNvSpPr txBox="1">
              <a:spLocks noChangeArrowheads="1"/>
            </p:cNvSpPr>
            <p:nvPr/>
          </p:nvSpPr>
          <p:spPr bwMode="auto">
            <a:xfrm>
              <a:off x="1250" y="3103"/>
              <a:ext cx="5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a:latin typeface="Tahoma" pitchFamily="34" charset="0"/>
                </a:rPr>
                <a:t>0x1008</a:t>
              </a:r>
            </a:p>
          </p:txBody>
        </p:sp>
        <p:sp>
          <p:nvSpPr>
            <p:cNvPr id="7190" name="Text Box 15"/>
            <p:cNvSpPr txBox="1">
              <a:spLocks noChangeArrowheads="1"/>
            </p:cNvSpPr>
            <p:nvPr/>
          </p:nvSpPr>
          <p:spPr bwMode="auto">
            <a:xfrm>
              <a:off x="1246" y="2815"/>
              <a:ext cx="5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a:latin typeface="Tahoma" pitchFamily="34" charset="0"/>
                </a:rPr>
                <a:t>0x100C</a:t>
              </a:r>
            </a:p>
          </p:txBody>
        </p:sp>
        <p:sp>
          <p:nvSpPr>
            <p:cNvPr id="7191" name="Text Box 16"/>
            <p:cNvSpPr txBox="1">
              <a:spLocks noChangeArrowheads="1"/>
            </p:cNvSpPr>
            <p:nvPr/>
          </p:nvSpPr>
          <p:spPr bwMode="auto">
            <a:xfrm>
              <a:off x="1248" y="2208"/>
              <a:ext cx="5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a:latin typeface="Tahoma" pitchFamily="34" charset="0"/>
                </a:rPr>
                <a:t>0x1014</a:t>
              </a:r>
            </a:p>
          </p:txBody>
        </p:sp>
        <p:sp>
          <p:nvSpPr>
            <p:cNvPr id="7192" name="Rectangle 17"/>
            <p:cNvSpPr>
              <a:spLocks noChangeArrowheads="1"/>
            </p:cNvSpPr>
            <p:nvPr/>
          </p:nvSpPr>
          <p:spPr bwMode="auto">
            <a:xfrm>
              <a:off x="1920" y="2448"/>
              <a:ext cx="480" cy="288"/>
            </a:xfrm>
            <a:prstGeom prst="rect">
              <a:avLst/>
            </a:prstGeom>
            <a:solidFill>
              <a:srgbClr val="00CC00"/>
            </a:solidFill>
            <a:ln w="9525">
              <a:solidFill>
                <a:schemeClr val="tx1"/>
              </a:solidFill>
              <a:miter lim="800000"/>
              <a:headEnd/>
              <a:tailEnd/>
            </a:ln>
          </p:spPr>
          <p:txBody>
            <a:bodyPr wrap="none" anchor="ctr"/>
            <a:lstStyle/>
            <a:p>
              <a:pPr algn="ctr"/>
              <a:r>
                <a:rPr lang="en-US" sz="2000" b="1">
                  <a:latin typeface="Courier New" pitchFamily="49" charset="0"/>
                </a:rPr>
                <a:t>c2</a:t>
              </a:r>
            </a:p>
          </p:txBody>
        </p:sp>
        <p:sp>
          <p:nvSpPr>
            <p:cNvPr id="7193" name="Rectangle 18"/>
            <p:cNvSpPr>
              <a:spLocks noChangeArrowheads="1"/>
            </p:cNvSpPr>
            <p:nvPr/>
          </p:nvSpPr>
          <p:spPr bwMode="auto">
            <a:xfrm>
              <a:off x="2400" y="2448"/>
              <a:ext cx="1440" cy="288"/>
            </a:xfrm>
            <a:prstGeom prst="rect">
              <a:avLst/>
            </a:prstGeom>
            <a:solidFill>
              <a:srgbClr val="C0C0C0"/>
            </a:solidFill>
            <a:ln w="9525">
              <a:solidFill>
                <a:schemeClr val="tx1"/>
              </a:solidFill>
              <a:miter lim="800000"/>
              <a:headEnd/>
              <a:tailEnd/>
            </a:ln>
          </p:spPr>
          <p:txBody>
            <a:bodyPr wrap="none" anchor="ctr"/>
            <a:lstStyle/>
            <a:p>
              <a:endParaRPr lang="en-US"/>
            </a:p>
          </p:txBody>
        </p:sp>
        <p:sp>
          <p:nvSpPr>
            <p:cNvPr id="7194" name="Text Box 19"/>
            <p:cNvSpPr txBox="1">
              <a:spLocks noChangeArrowheads="1"/>
            </p:cNvSpPr>
            <p:nvPr/>
          </p:nvSpPr>
          <p:spPr bwMode="auto">
            <a:xfrm>
              <a:off x="1248" y="2496"/>
              <a:ext cx="52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a:latin typeface="Tahoma" pitchFamily="34" charset="0"/>
                </a:rPr>
                <a:t>0x1010</a:t>
              </a:r>
            </a:p>
          </p:txBody>
        </p:sp>
      </p:grpSp>
      <p:sp>
        <p:nvSpPr>
          <p:cNvPr id="7176" name="Text Box 21"/>
          <p:cNvSpPr txBox="1">
            <a:spLocks noChangeArrowheads="1"/>
          </p:cNvSpPr>
          <p:nvPr/>
        </p:nvSpPr>
        <p:spPr bwMode="auto">
          <a:xfrm>
            <a:off x="5870575" y="4114800"/>
            <a:ext cx="2587625" cy="106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1600" b="1">
                <a:latin typeface="Tahoma" pitchFamily="34" charset="0"/>
              </a:rPr>
              <a:t>Could be optimized by making these adjacent, and reducing padding  (by default, not)</a:t>
            </a:r>
          </a:p>
        </p:txBody>
      </p:sp>
      <p:sp>
        <p:nvSpPr>
          <p:cNvPr id="7177" name="Line 22"/>
          <p:cNvSpPr>
            <a:spLocks noChangeShapeType="1"/>
          </p:cNvSpPr>
          <p:nvPr/>
        </p:nvSpPr>
        <p:spPr bwMode="auto">
          <a:xfrm flipH="1" flipV="1">
            <a:off x="5413375" y="3733800"/>
            <a:ext cx="566738" cy="60960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78" name="Line 23"/>
          <p:cNvSpPr>
            <a:spLocks noChangeShapeType="1"/>
          </p:cNvSpPr>
          <p:nvPr/>
        </p:nvSpPr>
        <p:spPr bwMode="auto">
          <a:xfrm flipH="1">
            <a:off x="5413375" y="4876800"/>
            <a:ext cx="566738" cy="60960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79" name="Line 25"/>
          <p:cNvSpPr>
            <a:spLocks noChangeShapeType="1"/>
          </p:cNvSpPr>
          <p:nvPr/>
        </p:nvSpPr>
        <p:spPr bwMode="auto">
          <a:xfrm flipH="1" flipV="1">
            <a:off x="5413375" y="5057775"/>
            <a:ext cx="685800" cy="762000"/>
          </a:xfrm>
          <a:prstGeom prst="line">
            <a:avLst/>
          </a:prstGeom>
          <a:noFill/>
          <a:ln w="1587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7180" name="Text Box 26"/>
          <p:cNvSpPr txBox="1">
            <a:spLocks noChangeArrowheads="1"/>
          </p:cNvSpPr>
          <p:nvPr/>
        </p:nvSpPr>
        <p:spPr bwMode="auto">
          <a:xfrm>
            <a:off x="6099175" y="5514975"/>
            <a:ext cx="1862138"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600" b="1">
                <a:latin typeface="Tahoma" pitchFamily="34" charset="0"/>
              </a:rPr>
              <a:t>Array aligned by</a:t>
            </a:r>
          </a:p>
          <a:p>
            <a:pPr eaLnBrk="1" hangingPunct="1"/>
            <a:r>
              <a:rPr lang="en-US" sz="1600" b="1">
                <a:latin typeface="Tahoma" pitchFamily="34" charset="0"/>
              </a:rPr>
              <a:t>size of elements</a:t>
            </a:r>
          </a:p>
        </p:txBody>
      </p:sp>
      <p:sp>
        <p:nvSpPr>
          <p:cNvPr id="2" name="Slide Number Placeholder 1"/>
          <p:cNvSpPr>
            <a:spLocks noGrp="1"/>
          </p:cNvSpPr>
          <p:nvPr>
            <p:ph type="sldNum" sz="quarter" idx="12"/>
          </p:nvPr>
        </p:nvSpPr>
        <p:spPr/>
        <p:txBody>
          <a:bodyPr/>
          <a:lstStyle/>
          <a:p>
            <a:pPr>
              <a:defRPr/>
            </a:pPr>
            <a:fld id="{9CA7D698-BFF4-4B4F-80E2-4149259712E3}" type="slidenum">
              <a:rPr lang="en-US" smtClean="0"/>
              <a:pPr>
                <a:defRPr/>
              </a:pPr>
              <a:t>26</a:t>
            </a:fld>
            <a:endParaRPr lang="en-US"/>
          </a:p>
        </p:txBody>
      </p:sp>
    </p:spTree>
    <p:extLst>
      <p:ext uri="{BB962C8B-B14F-4D97-AF65-F5344CB8AC3E}">
        <p14:creationId xmlns:p14="http://schemas.microsoft.com/office/powerpoint/2010/main" val="13504160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7" name="Rectangle 2"/>
          <p:cNvSpPr>
            <a:spLocks noGrp="1" noChangeArrowheads="1"/>
          </p:cNvSpPr>
          <p:nvPr>
            <p:ph type="title"/>
          </p:nvPr>
        </p:nvSpPr>
        <p:spPr/>
        <p:txBody>
          <a:bodyPr/>
          <a:lstStyle/>
          <a:p>
            <a:pPr eaLnBrk="1" hangingPunct="1"/>
            <a:r>
              <a:rPr lang="en-US" smtClean="0"/>
              <a:t>Array Sizes</a:t>
            </a:r>
          </a:p>
        </p:txBody>
      </p:sp>
      <p:sp>
        <p:nvSpPr>
          <p:cNvPr id="8198" name="Rectangle 3"/>
          <p:cNvSpPr>
            <a:spLocks noGrp="1" noChangeArrowheads="1"/>
          </p:cNvSpPr>
          <p:nvPr>
            <p:ph type="body" idx="1"/>
          </p:nvPr>
        </p:nvSpPr>
        <p:spPr/>
        <p:txBody>
          <a:bodyPr/>
          <a:lstStyle/>
          <a:p>
            <a:pPr algn="ctr" eaLnBrk="1" hangingPunct="1"/>
            <a:endParaRPr lang="en-US" dirty="0" smtClean="0"/>
          </a:p>
          <a:p>
            <a:pPr algn="ctr" eaLnBrk="1" hangingPunct="1"/>
            <a:endParaRPr lang="en-US" dirty="0" smtClean="0"/>
          </a:p>
          <a:p>
            <a:pPr algn="ctr" eaLnBrk="1" hangingPunct="1"/>
            <a:endParaRPr lang="en-US" dirty="0" smtClean="0"/>
          </a:p>
          <a:p>
            <a:pPr algn="ctr" eaLnBrk="1" hangingPunct="1"/>
            <a:r>
              <a:rPr lang="en-US" sz="2000" dirty="0" smtClean="0"/>
              <a:t>What is</a:t>
            </a:r>
          </a:p>
          <a:p>
            <a:pPr algn="ctr" eaLnBrk="1" hangingPunct="1"/>
            <a:endParaRPr lang="en-US" sz="2000" dirty="0" smtClean="0"/>
          </a:p>
          <a:p>
            <a:pPr algn="ctr" eaLnBrk="1" hangingPunct="1"/>
            <a:r>
              <a:rPr lang="en-US" sz="2000" dirty="0" err="1" smtClean="0">
                <a:latin typeface="Courier New" pitchFamily="49" charset="0"/>
              </a:rPr>
              <a:t>sizeof</a:t>
            </a:r>
            <a:r>
              <a:rPr lang="en-US" sz="2000" dirty="0" smtClean="0">
                <a:latin typeface="Courier New" pitchFamily="49" charset="0"/>
              </a:rPr>
              <a:t>(array[3])</a:t>
            </a:r>
            <a:r>
              <a:rPr lang="en-US" sz="2000" dirty="0" smtClean="0"/>
              <a:t>?</a:t>
            </a:r>
          </a:p>
          <a:p>
            <a:pPr algn="ctr" eaLnBrk="1" hangingPunct="1"/>
            <a:endParaRPr lang="en-US" sz="3200" dirty="0" smtClean="0">
              <a:solidFill>
                <a:srgbClr val="339933"/>
              </a:solidFill>
              <a:latin typeface="Century Gothic" pitchFamily="34" charset="0"/>
            </a:endParaRPr>
          </a:p>
          <a:p>
            <a:pPr algn="ctr" eaLnBrk="1" hangingPunct="1"/>
            <a:r>
              <a:rPr lang="en-US" sz="2000" dirty="0" err="1" smtClean="0">
                <a:latin typeface="Courier New" pitchFamily="49" charset="0"/>
              </a:rPr>
              <a:t>sizeof</a:t>
            </a:r>
            <a:r>
              <a:rPr lang="en-US" sz="2000" dirty="0" smtClean="0">
                <a:latin typeface="Courier New" pitchFamily="49" charset="0"/>
              </a:rPr>
              <a:t>(array)</a:t>
            </a:r>
            <a:r>
              <a:rPr lang="en-US" sz="2000" dirty="0" smtClean="0"/>
              <a:t>?</a:t>
            </a:r>
            <a:endParaRPr lang="en-US" sz="3200" dirty="0" smtClean="0">
              <a:solidFill>
                <a:srgbClr val="3333FF"/>
              </a:solidFill>
              <a:latin typeface="Arial Black" pitchFamily="34" charset="0"/>
            </a:endParaRPr>
          </a:p>
        </p:txBody>
      </p:sp>
      <p:sp>
        <p:nvSpPr>
          <p:cNvPr id="8199" name="Text Box 4"/>
          <p:cNvSpPr txBox="1">
            <a:spLocks noChangeArrowheads="1"/>
          </p:cNvSpPr>
          <p:nvPr/>
        </p:nvSpPr>
        <p:spPr bwMode="auto">
          <a:xfrm>
            <a:off x="3330575" y="1873250"/>
            <a:ext cx="2479675" cy="40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b="1">
                <a:latin typeface="Courier New" pitchFamily="49" charset="0"/>
              </a:rPr>
              <a:t>int  array[10];</a:t>
            </a:r>
          </a:p>
        </p:txBody>
      </p:sp>
      <p:sp>
        <p:nvSpPr>
          <p:cNvPr id="99333" name="Text Box 5"/>
          <p:cNvSpPr txBox="1">
            <a:spLocks noChangeArrowheads="1"/>
          </p:cNvSpPr>
          <p:nvPr/>
        </p:nvSpPr>
        <p:spPr bwMode="auto">
          <a:xfrm>
            <a:off x="6188075" y="3321050"/>
            <a:ext cx="3651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latin typeface="Verdana" pitchFamily="34" charset="0"/>
              </a:rPr>
              <a:t>4</a:t>
            </a:r>
          </a:p>
        </p:txBody>
      </p:sp>
      <p:sp>
        <p:nvSpPr>
          <p:cNvPr id="99334" name="Text Box 6"/>
          <p:cNvSpPr txBox="1">
            <a:spLocks noChangeArrowheads="1"/>
          </p:cNvSpPr>
          <p:nvPr/>
        </p:nvSpPr>
        <p:spPr bwMode="auto">
          <a:xfrm>
            <a:off x="6096000" y="4267200"/>
            <a:ext cx="5461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000" b="1">
                <a:latin typeface="Verdana" pitchFamily="34" charset="0"/>
              </a:rPr>
              <a:t>40</a:t>
            </a:r>
          </a:p>
        </p:txBody>
      </p:sp>
      <p:sp>
        <p:nvSpPr>
          <p:cNvPr id="99335" name="Text Box 7"/>
          <p:cNvSpPr txBox="1">
            <a:spLocks noChangeArrowheads="1"/>
          </p:cNvSpPr>
          <p:nvPr/>
        </p:nvSpPr>
        <p:spPr bwMode="auto">
          <a:xfrm>
            <a:off x="457200" y="3810000"/>
            <a:ext cx="1871663"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pPr>
            <a:r>
              <a:rPr lang="en-US" sz="1600">
                <a:latin typeface="Tahoma" pitchFamily="34" charset="0"/>
              </a:rPr>
              <a:t>returns the size of </a:t>
            </a:r>
          </a:p>
          <a:p>
            <a:pPr>
              <a:spcBef>
                <a:spcPct val="20000"/>
              </a:spcBef>
            </a:pPr>
            <a:r>
              <a:rPr lang="en-US" sz="1600">
                <a:latin typeface="Tahoma" pitchFamily="34" charset="0"/>
              </a:rPr>
              <a:t>an object in bytes</a:t>
            </a:r>
          </a:p>
        </p:txBody>
      </p:sp>
      <p:sp>
        <p:nvSpPr>
          <p:cNvPr id="99336" name="Line 8"/>
          <p:cNvSpPr>
            <a:spLocks noChangeShapeType="1"/>
          </p:cNvSpPr>
          <p:nvPr/>
        </p:nvSpPr>
        <p:spPr bwMode="auto">
          <a:xfrm flipV="1">
            <a:off x="1981200" y="3657600"/>
            <a:ext cx="1143000" cy="228600"/>
          </a:xfrm>
          <a:prstGeom prst="line">
            <a:avLst/>
          </a:prstGeom>
          <a:noFill/>
          <a:ln w="190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9337" name="Oval 9"/>
          <p:cNvSpPr>
            <a:spLocks noChangeArrowheads="1"/>
          </p:cNvSpPr>
          <p:nvPr/>
        </p:nvSpPr>
        <p:spPr bwMode="auto">
          <a:xfrm>
            <a:off x="3293044" y="3415107"/>
            <a:ext cx="1143000" cy="605633"/>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 name="Slide Number Placeholder 1"/>
          <p:cNvSpPr>
            <a:spLocks noGrp="1"/>
          </p:cNvSpPr>
          <p:nvPr>
            <p:ph type="sldNum" sz="quarter" idx="12"/>
          </p:nvPr>
        </p:nvSpPr>
        <p:spPr/>
        <p:txBody>
          <a:bodyPr/>
          <a:lstStyle/>
          <a:p>
            <a:pPr>
              <a:defRPr/>
            </a:pPr>
            <a:fld id="{9CA7D698-BFF4-4B4F-80E2-4149259712E3}" type="slidenum">
              <a:rPr lang="en-US" smtClean="0"/>
              <a:pPr>
                <a:defRPr/>
              </a:pPr>
              <a:t>27</a:t>
            </a:fld>
            <a:endParaRPr lang="en-US"/>
          </a:p>
        </p:txBody>
      </p:sp>
    </p:spTree>
    <p:extLst>
      <p:ext uri="{BB962C8B-B14F-4D97-AF65-F5344CB8AC3E}">
        <p14:creationId xmlns:p14="http://schemas.microsoft.com/office/powerpoint/2010/main" val="31904794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933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93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933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99335"/>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99336"/>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99337"/>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933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93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3" grpId="0"/>
      <p:bldP spid="99334" grpId="0"/>
      <p:bldP spid="99335" grpId="0"/>
      <p:bldP spid="99335" grpId="1"/>
      <p:bldP spid="99336" grpId="0" animBg="1"/>
      <p:bldP spid="99336" grpId="1" animBg="1"/>
      <p:bldP spid="99337" grpId="0" animBg="1"/>
      <p:bldP spid="99337"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9" name="Rectangle 14"/>
          <p:cNvSpPr>
            <a:spLocks noGrp="1" noChangeArrowheads="1"/>
          </p:cNvSpPr>
          <p:nvPr>
            <p:ph type="title"/>
          </p:nvPr>
        </p:nvSpPr>
        <p:spPr/>
        <p:txBody>
          <a:bodyPr/>
          <a:lstStyle/>
          <a:p>
            <a:pPr eaLnBrk="1" hangingPunct="1"/>
            <a:r>
              <a:rPr lang="en-US" smtClean="0"/>
              <a:t>Arrays and Pointers</a:t>
            </a:r>
          </a:p>
        </p:txBody>
      </p:sp>
      <p:sp>
        <p:nvSpPr>
          <p:cNvPr id="21510" name="Rectangle 15"/>
          <p:cNvSpPr>
            <a:spLocks noGrp="1" noChangeArrowheads="1"/>
          </p:cNvSpPr>
          <p:nvPr>
            <p:ph type="body" sz="half" idx="1"/>
          </p:nvPr>
        </p:nvSpPr>
        <p:spPr>
          <a:xfrm>
            <a:off x="228600" y="1295400"/>
            <a:ext cx="4953000" cy="4860925"/>
          </a:xfrm>
        </p:spPr>
        <p:txBody>
          <a:bodyPr>
            <a:normAutofit lnSpcReduction="10000"/>
          </a:bodyPr>
          <a:lstStyle/>
          <a:p>
            <a:pPr marL="342900" indent="-342900" eaLnBrk="1" hangingPunct="1">
              <a:buFont typeface="Arial" pitchFamily="34" charset="0"/>
              <a:buChar char="•"/>
            </a:pPr>
            <a:r>
              <a:rPr lang="en-US" sz="2400" dirty="0" smtClean="0"/>
              <a:t>The name of the array is the address of the array.</a:t>
            </a:r>
          </a:p>
          <a:p>
            <a:pPr marL="342900" indent="-342900" eaLnBrk="1" hangingPunct="1">
              <a:buFont typeface="Arial" pitchFamily="34" charset="0"/>
              <a:buChar char="•"/>
            </a:pPr>
            <a:r>
              <a:rPr lang="en-US" sz="2400" dirty="0" smtClean="0"/>
              <a:t>Address of array is the address of first element of array.</a:t>
            </a:r>
          </a:p>
          <a:p>
            <a:pPr marL="342900" indent="-342900" eaLnBrk="1" hangingPunct="1">
              <a:buFont typeface="Arial" pitchFamily="34" charset="0"/>
              <a:buChar char="•"/>
            </a:pPr>
            <a:r>
              <a:rPr lang="en-US" sz="2400" dirty="0" smtClean="0"/>
              <a:t>Array </a:t>
            </a:r>
            <a:r>
              <a:rPr lang="en-US" sz="2400" dirty="0" smtClean="0">
                <a:sym typeface="Symbol" pitchFamily="18" charset="2"/>
              </a:rPr>
              <a:t> </a:t>
            </a:r>
            <a:r>
              <a:rPr lang="en-US" sz="2400" dirty="0" smtClean="0"/>
              <a:t>pointer to the initial (0th) array element</a:t>
            </a:r>
          </a:p>
          <a:p>
            <a:r>
              <a:rPr lang="en-US" sz="2400" dirty="0" smtClean="0"/>
              <a:t>     a[0] </a:t>
            </a:r>
            <a:r>
              <a:rPr lang="en-US" sz="2400" dirty="0" smtClean="0">
                <a:sym typeface="Symbol" pitchFamily="18" charset="2"/>
              </a:rPr>
              <a:t> *(a+0)</a:t>
            </a:r>
          </a:p>
          <a:p>
            <a:pPr marL="0" lvl="1" indent="0">
              <a:buNone/>
            </a:pPr>
            <a:r>
              <a:rPr lang="en-US" dirty="0"/>
              <a:t> </a:t>
            </a:r>
            <a:r>
              <a:rPr lang="en-US" dirty="0" smtClean="0"/>
              <a:t>    a[</a:t>
            </a:r>
            <a:r>
              <a:rPr lang="en-US" dirty="0" err="1" smtClean="0"/>
              <a:t>i</a:t>
            </a:r>
            <a:r>
              <a:rPr lang="en-US" dirty="0"/>
              <a:t>]  </a:t>
            </a:r>
            <a:r>
              <a:rPr lang="en-US" dirty="0">
                <a:sym typeface="Symbol" pitchFamily="18" charset="2"/>
              </a:rPr>
              <a:t>  *(</a:t>
            </a:r>
            <a:r>
              <a:rPr lang="en-US" dirty="0" err="1" smtClean="0">
                <a:sym typeface="Symbol" pitchFamily="18" charset="2"/>
              </a:rPr>
              <a:t>a+i</a:t>
            </a:r>
            <a:r>
              <a:rPr lang="en-US" dirty="0" smtClean="0">
                <a:sym typeface="Symbol" pitchFamily="18" charset="2"/>
              </a:rPr>
              <a:t>)</a:t>
            </a:r>
          </a:p>
          <a:p>
            <a:pPr marL="0" lvl="1" indent="0">
              <a:buNone/>
            </a:pPr>
            <a:r>
              <a:rPr lang="en-US" dirty="0">
                <a:solidFill>
                  <a:schemeClr val="tx1"/>
                </a:solidFill>
                <a:sym typeface="Symbol" pitchFamily="18" charset="2"/>
              </a:rPr>
              <a:t> </a:t>
            </a:r>
            <a:r>
              <a:rPr lang="en-US" dirty="0" smtClean="0">
                <a:solidFill>
                  <a:schemeClr val="tx1"/>
                </a:solidFill>
                <a:sym typeface="Symbol" pitchFamily="18" charset="2"/>
              </a:rPr>
              <a:t>    </a:t>
            </a:r>
            <a:r>
              <a:rPr lang="en-US" dirty="0" smtClean="0">
                <a:solidFill>
                  <a:schemeClr val="tx1"/>
                </a:solidFill>
              </a:rPr>
              <a:t>a[</a:t>
            </a:r>
            <a:r>
              <a:rPr lang="en-US" dirty="0" err="1" smtClean="0">
                <a:solidFill>
                  <a:schemeClr val="tx1"/>
                </a:solidFill>
              </a:rPr>
              <a:t>i</a:t>
            </a:r>
            <a:r>
              <a:rPr lang="en-US" dirty="0" smtClean="0">
                <a:solidFill>
                  <a:schemeClr val="tx1"/>
                </a:solidFill>
              </a:rPr>
              <a:t>]  </a:t>
            </a:r>
            <a:r>
              <a:rPr lang="en-US" dirty="0" smtClean="0">
                <a:solidFill>
                  <a:schemeClr val="tx1"/>
                </a:solidFill>
                <a:sym typeface="Symbol" pitchFamily="18" charset="2"/>
              </a:rPr>
              <a:t>  *(</a:t>
            </a:r>
            <a:r>
              <a:rPr lang="en-US" dirty="0" err="1" smtClean="0">
                <a:solidFill>
                  <a:schemeClr val="tx1"/>
                </a:solidFill>
                <a:sym typeface="Symbol" pitchFamily="18" charset="2"/>
              </a:rPr>
              <a:t>a+i</a:t>
            </a:r>
            <a:r>
              <a:rPr lang="en-US" dirty="0" smtClean="0">
                <a:solidFill>
                  <a:schemeClr val="tx1"/>
                </a:solidFill>
                <a:sym typeface="Symbol" pitchFamily="18" charset="2"/>
              </a:rPr>
              <a:t>)</a:t>
            </a:r>
          </a:p>
          <a:p>
            <a:pPr marL="0" indent="0" eaLnBrk="1" hangingPunct="1"/>
            <a:endParaRPr lang="en-US" sz="2400" dirty="0" smtClean="0"/>
          </a:p>
          <a:p>
            <a:pPr marL="0" indent="0" eaLnBrk="1" hangingPunct="1"/>
            <a:r>
              <a:rPr lang="en-US" sz="2400" dirty="0" smtClean="0"/>
              <a:t>An array is passed to a function as a pointer, </a:t>
            </a:r>
            <a:r>
              <a:rPr lang="en-US" dirty="0" smtClean="0"/>
              <a:t>The array size is lost!</a:t>
            </a:r>
          </a:p>
          <a:p>
            <a:pPr marL="0" indent="0" eaLnBrk="1" hangingPunct="1"/>
            <a:endParaRPr lang="en-US" sz="2400" dirty="0" smtClean="0"/>
          </a:p>
          <a:p>
            <a:pPr marL="0" indent="0" eaLnBrk="1" hangingPunct="1"/>
            <a:endParaRPr lang="en-US" sz="2400" dirty="0" smtClean="0"/>
          </a:p>
        </p:txBody>
      </p:sp>
      <p:sp>
        <p:nvSpPr>
          <p:cNvPr id="119815" name="Text Box 7"/>
          <p:cNvSpPr txBox="1">
            <a:spLocks noChangeArrowheads="1"/>
          </p:cNvSpPr>
          <p:nvPr/>
        </p:nvSpPr>
        <p:spPr bwMode="auto">
          <a:xfrm>
            <a:off x="5334000" y="1841500"/>
            <a:ext cx="20018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1600" i="1">
                <a:latin typeface="Tahoma" pitchFamily="34" charset="0"/>
              </a:rPr>
              <a:t>Really </a:t>
            </a:r>
            <a:r>
              <a:rPr lang="en-US" sz="1600" b="1">
                <a:latin typeface="Courier New" pitchFamily="49" charset="0"/>
              </a:rPr>
              <a:t>int *array</a:t>
            </a:r>
          </a:p>
        </p:txBody>
      </p:sp>
      <p:sp>
        <p:nvSpPr>
          <p:cNvPr id="119816" name="Line 8"/>
          <p:cNvSpPr>
            <a:spLocks noChangeShapeType="1"/>
          </p:cNvSpPr>
          <p:nvPr/>
        </p:nvSpPr>
        <p:spPr bwMode="auto">
          <a:xfrm>
            <a:off x="6324600" y="2133600"/>
            <a:ext cx="228600" cy="533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817" name="Text Box 9"/>
          <p:cNvSpPr txBox="1">
            <a:spLocks noChangeArrowheads="1"/>
          </p:cNvSpPr>
          <p:nvPr/>
        </p:nvSpPr>
        <p:spPr bwMode="auto">
          <a:xfrm>
            <a:off x="5181600" y="2286000"/>
            <a:ext cx="3616325" cy="38703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pPr>
            <a:r>
              <a:rPr lang="en-US" sz="1600" b="1">
                <a:latin typeface="Courier New" pitchFamily="49" charset="0"/>
              </a:rPr>
              <a:t>int </a:t>
            </a:r>
          </a:p>
          <a:p>
            <a:pPr>
              <a:spcBef>
                <a:spcPct val="20000"/>
              </a:spcBef>
            </a:pPr>
            <a:r>
              <a:rPr lang="en-US" sz="1600" b="1">
                <a:latin typeface="Courier New" pitchFamily="49" charset="0"/>
              </a:rPr>
              <a:t>foo(int array[],</a:t>
            </a:r>
          </a:p>
          <a:p>
            <a:pPr>
              <a:spcBef>
                <a:spcPct val="20000"/>
              </a:spcBef>
            </a:pPr>
            <a:r>
              <a:rPr lang="en-US" sz="1600" b="1">
                <a:latin typeface="Courier New" pitchFamily="49" charset="0"/>
              </a:rPr>
              <a:t>    unsigned int size)</a:t>
            </a:r>
          </a:p>
          <a:p>
            <a:pPr>
              <a:spcBef>
                <a:spcPct val="20000"/>
              </a:spcBef>
            </a:pPr>
            <a:r>
              <a:rPr lang="en-US" sz="1600" b="1">
                <a:latin typeface="Courier New" pitchFamily="49" charset="0"/>
              </a:rPr>
              <a:t>{</a:t>
            </a:r>
          </a:p>
          <a:p>
            <a:pPr>
              <a:spcBef>
                <a:spcPct val="20000"/>
              </a:spcBef>
            </a:pPr>
            <a:r>
              <a:rPr lang="en-US" sz="1600" b="1">
                <a:latin typeface="Courier New" pitchFamily="49" charset="0"/>
              </a:rPr>
              <a:t>   … array[size - 1] …</a:t>
            </a:r>
          </a:p>
          <a:p>
            <a:pPr>
              <a:spcBef>
                <a:spcPct val="20000"/>
              </a:spcBef>
            </a:pPr>
            <a:r>
              <a:rPr lang="en-US" sz="1600" b="1">
                <a:latin typeface="Courier New" pitchFamily="49" charset="0"/>
              </a:rPr>
              <a:t>}</a:t>
            </a:r>
          </a:p>
          <a:p>
            <a:pPr>
              <a:spcBef>
                <a:spcPct val="20000"/>
              </a:spcBef>
            </a:pPr>
            <a:endParaRPr lang="en-US" sz="1600" b="1">
              <a:latin typeface="Courier New" pitchFamily="49" charset="0"/>
            </a:endParaRPr>
          </a:p>
          <a:p>
            <a:pPr>
              <a:spcBef>
                <a:spcPct val="20000"/>
              </a:spcBef>
            </a:pPr>
            <a:r>
              <a:rPr lang="en-US" sz="1600" b="1">
                <a:latin typeface="Courier New" pitchFamily="49" charset="0"/>
              </a:rPr>
              <a:t>int</a:t>
            </a:r>
          </a:p>
          <a:p>
            <a:pPr>
              <a:spcBef>
                <a:spcPct val="20000"/>
              </a:spcBef>
            </a:pPr>
            <a:r>
              <a:rPr lang="en-US" sz="1600" b="1">
                <a:latin typeface="Courier New" pitchFamily="49" charset="0"/>
              </a:rPr>
              <a:t>main(void)</a:t>
            </a:r>
          </a:p>
          <a:p>
            <a:pPr>
              <a:spcBef>
                <a:spcPct val="20000"/>
              </a:spcBef>
            </a:pPr>
            <a:r>
              <a:rPr lang="en-US" sz="1600" b="1">
                <a:latin typeface="Courier New" pitchFamily="49" charset="0"/>
              </a:rPr>
              <a:t>{</a:t>
            </a:r>
          </a:p>
          <a:p>
            <a:pPr>
              <a:spcBef>
                <a:spcPct val="20000"/>
              </a:spcBef>
            </a:pPr>
            <a:r>
              <a:rPr lang="en-US" sz="1600" b="1">
                <a:latin typeface="Courier New" pitchFamily="49" charset="0"/>
              </a:rPr>
              <a:t>   int a[10], b[5];</a:t>
            </a:r>
          </a:p>
          <a:p>
            <a:pPr>
              <a:spcBef>
                <a:spcPct val="20000"/>
              </a:spcBef>
            </a:pPr>
            <a:r>
              <a:rPr lang="en-US" sz="1600" b="1">
                <a:latin typeface="Courier New" pitchFamily="49" charset="0"/>
              </a:rPr>
              <a:t>   … foo(a, 10)… foo(b, 5) …</a:t>
            </a:r>
          </a:p>
          <a:p>
            <a:pPr>
              <a:spcBef>
                <a:spcPct val="20000"/>
              </a:spcBef>
            </a:pPr>
            <a:r>
              <a:rPr lang="en-US" sz="1600" b="1">
                <a:latin typeface="Courier New" pitchFamily="49" charset="0"/>
              </a:rPr>
              <a:t>}</a:t>
            </a:r>
            <a:endParaRPr lang="en-US" sz="2400" b="1" u="sng">
              <a:latin typeface="Courier New" pitchFamily="49" charset="0"/>
            </a:endParaRPr>
          </a:p>
        </p:txBody>
      </p:sp>
      <p:sp>
        <p:nvSpPr>
          <p:cNvPr id="119819" name="Text Box 11"/>
          <p:cNvSpPr txBox="1">
            <a:spLocks noChangeArrowheads="1"/>
          </p:cNvSpPr>
          <p:nvPr/>
        </p:nvSpPr>
        <p:spPr bwMode="auto">
          <a:xfrm>
            <a:off x="7358063" y="1676400"/>
            <a:ext cx="1444625"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sz="1600">
                <a:latin typeface="Tahoma" pitchFamily="34" charset="0"/>
              </a:rPr>
              <a:t>Must explicitly</a:t>
            </a:r>
          </a:p>
          <a:p>
            <a:r>
              <a:rPr lang="en-US" sz="1600">
                <a:latin typeface="Tahoma" pitchFamily="34" charset="0"/>
              </a:rPr>
              <a:t>pass the size</a:t>
            </a:r>
          </a:p>
        </p:txBody>
      </p:sp>
      <p:sp>
        <p:nvSpPr>
          <p:cNvPr id="119820" name="Line 12"/>
          <p:cNvSpPr>
            <a:spLocks noChangeShapeType="1"/>
          </p:cNvSpPr>
          <p:nvPr/>
        </p:nvSpPr>
        <p:spPr bwMode="auto">
          <a:xfrm flipH="1">
            <a:off x="7620000" y="2209800"/>
            <a:ext cx="381000" cy="685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19821" name="Text Box 13"/>
          <p:cNvSpPr txBox="1">
            <a:spLocks noChangeArrowheads="1"/>
          </p:cNvSpPr>
          <p:nvPr/>
        </p:nvSpPr>
        <p:spPr bwMode="auto">
          <a:xfrm>
            <a:off x="5791200" y="1143000"/>
            <a:ext cx="2225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a:latin typeface="Tahoma" pitchFamily="34" charset="0"/>
              </a:rPr>
              <a:t>Passing arrays:</a:t>
            </a:r>
          </a:p>
        </p:txBody>
      </p:sp>
      <p:sp>
        <p:nvSpPr>
          <p:cNvPr id="2" name="Slide Number Placeholder 1"/>
          <p:cNvSpPr>
            <a:spLocks noGrp="1"/>
          </p:cNvSpPr>
          <p:nvPr>
            <p:ph type="sldNum" sz="quarter" idx="4294967295"/>
          </p:nvPr>
        </p:nvSpPr>
        <p:spPr>
          <a:xfrm>
            <a:off x="6553200" y="6245225"/>
            <a:ext cx="2133600" cy="476250"/>
          </a:xfrm>
          <a:prstGeom prst="rect">
            <a:avLst/>
          </a:prstGeom>
        </p:spPr>
        <p:txBody>
          <a:bodyPr/>
          <a:lstStyle/>
          <a:p>
            <a:pPr>
              <a:defRPr/>
            </a:pPr>
            <a:fld id="{09DAC186-E885-4E35-9F62-96A7AC23E9BC}" type="slidenum">
              <a:rPr lang="en-US" smtClean="0"/>
              <a:pPr>
                <a:defRPr/>
              </a:pPr>
              <a:t>28</a:t>
            </a:fld>
            <a:endParaRPr lang="en-US"/>
          </a:p>
        </p:txBody>
      </p:sp>
    </p:spTree>
    <p:extLst>
      <p:ext uri="{BB962C8B-B14F-4D97-AF65-F5344CB8AC3E}">
        <p14:creationId xmlns:p14="http://schemas.microsoft.com/office/powerpoint/2010/main" val="13786786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98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98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981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982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982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98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15" grpId="0"/>
      <p:bldP spid="119816" grpId="0" animBg="1"/>
      <p:bldP spid="119817" grpId="0" animBg="1"/>
      <p:bldP spid="119819" grpId="0"/>
      <p:bldP spid="119820" grpId="0" animBg="1"/>
      <p:bldP spid="11982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3" name="Rectangle 2"/>
          <p:cNvSpPr>
            <a:spLocks noGrp="1" noChangeArrowheads="1"/>
          </p:cNvSpPr>
          <p:nvPr>
            <p:ph type="title"/>
          </p:nvPr>
        </p:nvSpPr>
        <p:spPr/>
        <p:txBody>
          <a:bodyPr/>
          <a:lstStyle/>
          <a:p>
            <a:pPr eaLnBrk="1" hangingPunct="1"/>
            <a:r>
              <a:rPr lang="en-US" smtClean="0"/>
              <a:t>Arrays and Pointers</a:t>
            </a:r>
          </a:p>
        </p:txBody>
      </p:sp>
      <p:sp>
        <p:nvSpPr>
          <p:cNvPr id="22534" name="Text Box 6"/>
          <p:cNvSpPr txBox="1">
            <a:spLocks noChangeArrowheads="1"/>
          </p:cNvSpPr>
          <p:nvPr/>
        </p:nvSpPr>
        <p:spPr bwMode="auto">
          <a:xfrm>
            <a:off x="533400" y="1371600"/>
            <a:ext cx="4419600" cy="445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pPr>
            <a:r>
              <a:rPr lang="en-US" sz="1600" b="1">
                <a:latin typeface="Courier New" pitchFamily="49" charset="0"/>
              </a:rPr>
              <a:t>int </a:t>
            </a:r>
          </a:p>
          <a:p>
            <a:pPr>
              <a:spcBef>
                <a:spcPct val="20000"/>
              </a:spcBef>
            </a:pPr>
            <a:r>
              <a:rPr lang="en-US" sz="1600" b="1">
                <a:latin typeface="Courier New" pitchFamily="49" charset="0"/>
              </a:rPr>
              <a:t>foo(int array[],</a:t>
            </a:r>
          </a:p>
          <a:p>
            <a:pPr>
              <a:spcBef>
                <a:spcPct val="20000"/>
              </a:spcBef>
            </a:pPr>
            <a:r>
              <a:rPr lang="en-US" sz="1600" b="1">
                <a:latin typeface="Courier New" pitchFamily="49" charset="0"/>
              </a:rPr>
              <a:t>    unsigned int size)</a:t>
            </a:r>
          </a:p>
          <a:p>
            <a:pPr>
              <a:spcBef>
                <a:spcPct val="20000"/>
              </a:spcBef>
            </a:pPr>
            <a:r>
              <a:rPr lang="en-US" sz="1600" b="1">
                <a:latin typeface="Courier New" pitchFamily="49" charset="0"/>
              </a:rPr>
              <a:t>{</a:t>
            </a:r>
          </a:p>
          <a:p>
            <a:pPr>
              <a:spcBef>
                <a:spcPct val="20000"/>
              </a:spcBef>
            </a:pPr>
            <a:r>
              <a:rPr lang="en-US" sz="1600" b="1">
                <a:latin typeface="Courier New" pitchFamily="49" charset="0"/>
              </a:rPr>
              <a:t>   …</a:t>
            </a:r>
          </a:p>
          <a:p>
            <a:pPr>
              <a:spcBef>
                <a:spcPct val="20000"/>
              </a:spcBef>
            </a:pPr>
            <a:r>
              <a:rPr lang="en-US" sz="1600" b="1">
                <a:latin typeface="Courier New" pitchFamily="49" charset="0"/>
              </a:rPr>
              <a:t>   printf(“%d\n”, sizeof(array));</a:t>
            </a:r>
          </a:p>
          <a:p>
            <a:pPr>
              <a:spcBef>
                <a:spcPct val="20000"/>
              </a:spcBef>
            </a:pPr>
            <a:r>
              <a:rPr lang="en-US" sz="1600" b="1">
                <a:latin typeface="Courier New" pitchFamily="49" charset="0"/>
              </a:rPr>
              <a:t>}</a:t>
            </a:r>
          </a:p>
          <a:p>
            <a:pPr>
              <a:spcBef>
                <a:spcPct val="20000"/>
              </a:spcBef>
            </a:pPr>
            <a:endParaRPr lang="en-US" sz="1600" b="1">
              <a:latin typeface="Courier New" pitchFamily="49" charset="0"/>
            </a:endParaRPr>
          </a:p>
          <a:p>
            <a:pPr>
              <a:spcBef>
                <a:spcPct val="20000"/>
              </a:spcBef>
            </a:pPr>
            <a:r>
              <a:rPr lang="en-US" sz="1600" b="1">
                <a:latin typeface="Courier New" pitchFamily="49" charset="0"/>
              </a:rPr>
              <a:t>int</a:t>
            </a:r>
          </a:p>
          <a:p>
            <a:pPr>
              <a:spcBef>
                <a:spcPct val="20000"/>
              </a:spcBef>
            </a:pPr>
            <a:r>
              <a:rPr lang="en-US" sz="1600" b="1">
                <a:latin typeface="Courier New" pitchFamily="49" charset="0"/>
              </a:rPr>
              <a:t>main(void)</a:t>
            </a:r>
          </a:p>
          <a:p>
            <a:pPr>
              <a:spcBef>
                <a:spcPct val="20000"/>
              </a:spcBef>
            </a:pPr>
            <a:r>
              <a:rPr lang="en-US" sz="1600" b="1">
                <a:latin typeface="Courier New" pitchFamily="49" charset="0"/>
              </a:rPr>
              <a:t>{</a:t>
            </a:r>
          </a:p>
          <a:p>
            <a:pPr>
              <a:spcBef>
                <a:spcPct val="20000"/>
              </a:spcBef>
            </a:pPr>
            <a:r>
              <a:rPr lang="en-US" sz="1600" b="1">
                <a:latin typeface="Courier New" pitchFamily="49" charset="0"/>
              </a:rPr>
              <a:t>   int a[10], b[5];</a:t>
            </a:r>
          </a:p>
          <a:p>
            <a:pPr>
              <a:spcBef>
                <a:spcPct val="20000"/>
              </a:spcBef>
            </a:pPr>
            <a:r>
              <a:rPr lang="en-US" sz="1600" b="1">
                <a:latin typeface="Courier New" pitchFamily="49" charset="0"/>
              </a:rPr>
              <a:t>   … foo(a, 10)… foo(b, 5) …</a:t>
            </a:r>
          </a:p>
          <a:p>
            <a:pPr>
              <a:spcBef>
                <a:spcPct val="20000"/>
              </a:spcBef>
            </a:pPr>
            <a:r>
              <a:rPr lang="en-US" sz="1600" b="1">
                <a:latin typeface="Courier New" pitchFamily="49" charset="0"/>
              </a:rPr>
              <a:t>   printf(“%d\n”, sizeof(a));</a:t>
            </a:r>
          </a:p>
          <a:p>
            <a:pPr>
              <a:spcBef>
                <a:spcPct val="20000"/>
              </a:spcBef>
            </a:pPr>
            <a:r>
              <a:rPr lang="en-US" sz="1600" b="1">
                <a:latin typeface="Courier New" pitchFamily="49" charset="0"/>
              </a:rPr>
              <a:t>}</a:t>
            </a:r>
            <a:endParaRPr lang="en-US" sz="2400" b="1" u="sng">
              <a:latin typeface="Courier New" pitchFamily="49" charset="0"/>
            </a:endParaRPr>
          </a:p>
        </p:txBody>
      </p:sp>
      <p:sp>
        <p:nvSpPr>
          <p:cNvPr id="22535" name="Line 11"/>
          <p:cNvSpPr>
            <a:spLocks noChangeShapeType="1"/>
          </p:cNvSpPr>
          <p:nvPr/>
        </p:nvSpPr>
        <p:spPr bwMode="auto">
          <a:xfrm flipH="1">
            <a:off x="4724400" y="2743200"/>
            <a:ext cx="7620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6" name="Line 12"/>
          <p:cNvSpPr>
            <a:spLocks noChangeShapeType="1"/>
          </p:cNvSpPr>
          <p:nvPr/>
        </p:nvSpPr>
        <p:spPr bwMode="auto">
          <a:xfrm flipH="1">
            <a:off x="4267200" y="5105400"/>
            <a:ext cx="121920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2537" name="Text Box 13"/>
          <p:cNvSpPr txBox="1">
            <a:spLocks noChangeArrowheads="1"/>
          </p:cNvSpPr>
          <p:nvPr/>
        </p:nvSpPr>
        <p:spPr bwMode="auto">
          <a:xfrm>
            <a:off x="5486400" y="2514600"/>
            <a:ext cx="2330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What does this print?</a:t>
            </a:r>
          </a:p>
        </p:txBody>
      </p:sp>
      <p:sp>
        <p:nvSpPr>
          <p:cNvPr id="22538" name="Text Box 14"/>
          <p:cNvSpPr txBox="1">
            <a:spLocks noChangeArrowheads="1"/>
          </p:cNvSpPr>
          <p:nvPr/>
        </p:nvSpPr>
        <p:spPr bwMode="auto">
          <a:xfrm>
            <a:off x="5486400" y="4876800"/>
            <a:ext cx="2330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What does this print?</a:t>
            </a:r>
          </a:p>
        </p:txBody>
      </p:sp>
      <p:sp>
        <p:nvSpPr>
          <p:cNvPr id="125967" name="Text Box 15"/>
          <p:cNvSpPr txBox="1">
            <a:spLocks noChangeArrowheads="1"/>
          </p:cNvSpPr>
          <p:nvPr/>
        </p:nvSpPr>
        <p:spPr bwMode="auto">
          <a:xfrm>
            <a:off x="8077200" y="25146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t>8</a:t>
            </a:r>
          </a:p>
        </p:txBody>
      </p:sp>
      <p:sp>
        <p:nvSpPr>
          <p:cNvPr id="125968" name="Text Box 16"/>
          <p:cNvSpPr txBox="1">
            <a:spLocks noChangeArrowheads="1"/>
          </p:cNvSpPr>
          <p:nvPr/>
        </p:nvSpPr>
        <p:spPr bwMode="auto">
          <a:xfrm>
            <a:off x="7924800" y="4876800"/>
            <a:ext cx="43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b="1"/>
              <a:t>40</a:t>
            </a:r>
          </a:p>
        </p:txBody>
      </p:sp>
      <p:sp>
        <p:nvSpPr>
          <p:cNvPr id="125969" name="Text Box 17"/>
          <p:cNvSpPr txBox="1">
            <a:spLocks noChangeArrowheads="1"/>
          </p:cNvSpPr>
          <p:nvPr/>
        </p:nvSpPr>
        <p:spPr bwMode="auto">
          <a:xfrm>
            <a:off x="5715000" y="2981325"/>
            <a:ext cx="2814638"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t>... because </a:t>
            </a:r>
            <a:r>
              <a:rPr lang="en-US" sz="1600" b="1">
                <a:latin typeface="Courier New" pitchFamily="49" charset="0"/>
              </a:rPr>
              <a:t>array</a:t>
            </a:r>
            <a:r>
              <a:rPr lang="en-US"/>
              <a:t> is really</a:t>
            </a:r>
          </a:p>
          <a:p>
            <a:pPr eaLnBrk="1" hangingPunct="1"/>
            <a:r>
              <a:rPr lang="en-US"/>
              <a:t>a pointer</a:t>
            </a:r>
          </a:p>
        </p:txBody>
      </p:sp>
      <p:sp>
        <p:nvSpPr>
          <p:cNvPr id="2" name="Slide Number Placeholder 1"/>
          <p:cNvSpPr>
            <a:spLocks noGrp="1"/>
          </p:cNvSpPr>
          <p:nvPr>
            <p:ph type="sldNum" sz="quarter" idx="4294967295"/>
          </p:nvPr>
        </p:nvSpPr>
        <p:spPr>
          <a:xfrm>
            <a:off x="6553200" y="6245225"/>
            <a:ext cx="2133600" cy="476250"/>
          </a:xfrm>
          <a:prstGeom prst="rect">
            <a:avLst/>
          </a:prstGeom>
        </p:spPr>
        <p:txBody>
          <a:bodyPr/>
          <a:lstStyle/>
          <a:p>
            <a:pPr>
              <a:defRPr/>
            </a:pPr>
            <a:fld id="{09DAC186-E885-4E35-9F62-96A7AC23E9BC}" type="slidenum">
              <a:rPr lang="en-US" smtClean="0"/>
              <a:pPr>
                <a:defRPr/>
              </a:pPr>
              <a:t>29</a:t>
            </a:fld>
            <a:endParaRPr lang="en-US"/>
          </a:p>
        </p:txBody>
      </p:sp>
    </p:spTree>
    <p:extLst>
      <p:ext uri="{BB962C8B-B14F-4D97-AF65-F5344CB8AC3E}">
        <p14:creationId xmlns:p14="http://schemas.microsoft.com/office/powerpoint/2010/main" val="17578014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596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5969"/>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59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67" grpId="0"/>
      <p:bldP spid="125968" grpId="0"/>
      <p:bldP spid="12596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2"/>
          <p:cNvSpPr>
            <a:spLocks noGrp="1" noChangeArrowheads="1"/>
          </p:cNvSpPr>
          <p:nvPr>
            <p:ph type="title"/>
          </p:nvPr>
        </p:nvSpPr>
        <p:spPr/>
        <p:txBody>
          <a:bodyPr>
            <a:normAutofit fontScale="90000"/>
          </a:bodyPr>
          <a:lstStyle/>
          <a:p>
            <a:pPr eaLnBrk="1" hangingPunct="1"/>
            <a:r>
              <a:rPr lang="en-US" smtClean="0">
                <a:solidFill>
                  <a:schemeClr val="tx1"/>
                </a:solidFill>
              </a:rPr>
              <a:t/>
            </a:r>
            <a:br>
              <a:rPr lang="en-US" smtClean="0">
                <a:solidFill>
                  <a:schemeClr val="tx1"/>
                </a:solidFill>
              </a:rPr>
            </a:br>
            <a:r>
              <a:rPr lang="en-US" smtClean="0"/>
              <a:t>POINTERS</a:t>
            </a:r>
            <a:br>
              <a:rPr lang="en-US" smtClean="0"/>
            </a:br>
            <a:endParaRPr lang="en-US" smtClean="0"/>
          </a:p>
        </p:txBody>
      </p:sp>
      <p:sp>
        <p:nvSpPr>
          <p:cNvPr id="3077" name="Rectangle 3"/>
          <p:cNvSpPr>
            <a:spLocks noGrp="1" noChangeArrowheads="1"/>
          </p:cNvSpPr>
          <p:nvPr>
            <p:ph type="body" idx="1"/>
          </p:nvPr>
        </p:nvSpPr>
        <p:spPr/>
        <p:txBody>
          <a:bodyPr>
            <a:normAutofit/>
          </a:bodyPr>
          <a:lstStyle/>
          <a:p>
            <a:pPr eaLnBrk="1" hangingPunct="1"/>
            <a:r>
              <a:rPr lang="en-US" dirty="0" smtClean="0"/>
              <a:t>Pointers are variables that contain </a:t>
            </a:r>
            <a:r>
              <a:rPr lang="en-US" i="1" dirty="0" smtClean="0"/>
              <a:t>memory addresses</a:t>
            </a:r>
            <a:r>
              <a:rPr lang="en-US" dirty="0" smtClean="0"/>
              <a:t> as their values.</a:t>
            </a:r>
          </a:p>
          <a:p>
            <a:pPr eaLnBrk="1" hangingPunct="1"/>
            <a:endParaRPr lang="en-US" dirty="0" smtClean="0"/>
          </a:p>
          <a:p>
            <a:pPr eaLnBrk="1" hangingPunct="1"/>
            <a:r>
              <a:rPr lang="en-US" dirty="0" smtClean="0"/>
              <a:t>A variable name </a:t>
            </a:r>
            <a:r>
              <a:rPr lang="en-US" i="1" dirty="0" smtClean="0"/>
              <a:t>directly</a:t>
            </a:r>
            <a:r>
              <a:rPr lang="en-US" dirty="0" smtClean="0"/>
              <a:t> references a value.</a:t>
            </a:r>
          </a:p>
          <a:p>
            <a:pPr eaLnBrk="1" hangingPunct="1"/>
            <a:endParaRPr lang="en-US" dirty="0" smtClean="0"/>
          </a:p>
          <a:p>
            <a:pPr eaLnBrk="1" hangingPunct="1"/>
            <a:r>
              <a:rPr lang="en-US" dirty="0" smtClean="0"/>
              <a:t>A pointer </a:t>
            </a:r>
            <a:r>
              <a:rPr lang="en-US" i="1" dirty="0" smtClean="0"/>
              <a:t>indirectly</a:t>
            </a:r>
            <a:r>
              <a:rPr lang="en-US" dirty="0" smtClean="0"/>
              <a:t> references a value.  Referencing a value through a pointer is called </a:t>
            </a:r>
            <a:r>
              <a:rPr lang="en-US" i="1" dirty="0" smtClean="0"/>
              <a:t>indirection</a:t>
            </a:r>
            <a:r>
              <a:rPr lang="en-US" dirty="0" smtClean="0"/>
              <a:t>.</a:t>
            </a:r>
          </a:p>
          <a:p>
            <a:pPr eaLnBrk="1" hangingPunct="1"/>
            <a:endParaRPr lang="en-US" dirty="0" smtClean="0"/>
          </a:p>
          <a:p>
            <a:pPr eaLnBrk="1" hangingPunct="1"/>
            <a:r>
              <a:rPr lang="en-US" dirty="0" smtClean="0"/>
              <a:t>A pointer variable must be declared before it can be used.</a:t>
            </a:r>
          </a:p>
          <a:p>
            <a:pPr eaLnBrk="1" hangingPunct="1"/>
            <a:endParaRPr lang="en-US" dirty="0" smtClean="0"/>
          </a:p>
        </p:txBody>
      </p:sp>
    </p:spTree>
    <p:extLst>
      <p:ext uri="{BB962C8B-B14F-4D97-AF65-F5344CB8AC3E}">
        <p14:creationId xmlns:p14="http://schemas.microsoft.com/office/powerpoint/2010/main" val="17463321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7" name="Rectangle 2"/>
          <p:cNvSpPr>
            <a:spLocks noGrp="1" noChangeArrowheads="1"/>
          </p:cNvSpPr>
          <p:nvPr>
            <p:ph type="title"/>
          </p:nvPr>
        </p:nvSpPr>
        <p:spPr/>
        <p:txBody>
          <a:bodyPr/>
          <a:lstStyle/>
          <a:p>
            <a:pPr eaLnBrk="1" hangingPunct="1"/>
            <a:r>
              <a:rPr lang="en-US" smtClean="0"/>
              <a:t>Arrays and Pointers</a:t>
            </a:r>
          </a:p>
        </p:txBody>
      </p:sp>
      <p:sp>
        <p:nvSpPr>
          <p:cNvPr id="23558" name="Text Box 4"/>
          <p:cNvSpPr txBox="1">
            <a:spLocks noChangeArrowheads="1"/>
          </p:cNvSpPr>
          <p:nvPr/>
        </p:nvSpPr>
        <p:spPr bwMode="auto">
          <a:xfrm>
            <a:off x="530225" y="2298700"/>
            <a:ext cx="3127375" cy="210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pPr>
            <a:r>
              <a:rPr lang="en-US" sz="1600" b="1">
                <a:latin typeface="Courier New" pitchFamily="49" charset="0"/>
              </a:rPr>
              <a:t>int  i;</a:t>
            </a:r>
          </a:p>
          <a:p>
            <a:pPr>
              <a:spcBef>
                <a:spcPct val="20000"/>
              </a:spcBef>
            </a:pPr>
            <a:r>
              <a:rPr lang="en-US" sz="1600" b="1">
                <a:latin typeface="Courier New" pitchFamily="49" charset="0"/>
              </a:rPr>
              <a:t>int  array[10];</a:t>
            </a:r>
          </a:p>
          <a:p>
            <a:pPr>
              <a:spcBef>
                <a:spcPct val="20000"/>
              </a:spcBef>
            </a:pPr>
            <a:endParaRPr lang="en-US" sz="1600" b="1">
              <a:latin typeface="Courier New" pitchFamily="49" charset="0"/>
            </a:endParaRPr>
          </a:p>
          <a:p>
            <a:pPr>
              <a:spcBef>
                <a:spcPct val="20000"/>
              </a:spcBef>
            </a:pPr>
            <a:r>
              <a:rPr lang="en-US" sz="1600" b="1">
                <a:latin typeface="Courier New" pitchFamily="49" charset="0"/>
              </a:rPr>
              <a:t>for (i = 0; i &lt; 10; i++)</a:t>
            </a:r>
          </a:p>
          <a:p>
            <a:pPr>
              <a:spcBef>
                <a:spcPct val="20000"/>
              </a:spcBef>
            </a:pPr>
            <a:r>
              <a:rPr lang="en-US" sz="1600" b="1">
                <a:latin typeface="Courier New" pitchFamily="49" charset="0"/>
              </a:rPr>
              <a:t>{</a:t>
            </a:r>
          </a:p>
          <a:p>
            <a:pPr>
              <a:spcBef>
                <a:spcPct val="20000"/>
              </a:spcBef>
            </a:pPr>
            <a:r>
              <a:rPr lang="en-US" sz="1600" b="1">
                <a:latin typeface="Courier New" pitchFamily="49" charset="0"/>
              </a:rPr>
              <a:t>  array[i] = …;</a:t>
            </a:r>
          </a:p>
          <a:p>
            <a:pPr>
              <a:spcBef>
                <a:spcPct val="20000"/>
              </a:spcBef>
            </a:pPr>
            <a:r>
              <a:rPr lang="en-US" sz="1600" b="1">
                <a:latin typeface="Courier New" pitchFamily="49" charset="0"/>
              </a:rPr>
              <a:t>}</a:t>
            </a:r>
            <a:endParaRPr lang="en-US" sz="2400" b="1" u="sng">
              <a:latin typeface="Courier New" pitchFamily="49" charset="0"/>
            </a:endParaRPr>
          </a:p>
        </p:txBody>
      </p:sp>
      <p:sp>
        <p:nvSpPr>
          <p:cNvPr id="23559" name="Text Box 5"/>
          <p:cNvSpPr txBox="1">
            <a:spLocks noChangeArrowheads="1"/>
          </p:cNvSpPr>
          <p:nvPr/>
        </p:nvSpPr>
        <p:spPr bwMode="auto">
          <a:xfrm>
            <a:off x="3962400" y="2298700"/>
            <a:ext cx="4594225" cy="21082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pPr>
            <a:r>
              <a:rPr lang="en-US" sz="1600" b="1">
                <a:latin typeface="Courier New" pitchFamily="49" charset="0"/>
              </a:rPr>
              <a:t>int *p;</a:t>
            </a:r>
          </a:p>
          <a:p>
            <a:pPr>
              <a:spcBef>
                <a:spcPct val="20000"/>
              </a:spcBef>
            </a:pPr>
            <a:r>
              <a:rPr lang="en-US" sz="1600" b="1">
                <a:latin typeface="Courier New" pitchFamily="49" charset="0"/>
              </a:rPr>
              <a:t>int  array[10];</a:t>
            </a:r>
          </a:p>
          <a:p>
            <a:pPr>
              <a:spcBef>
                <a:spcPct val="20000"/>
              </a:spcBef>
            </a:pPr>
            <a:endParaRPr lang="en-US" sz="1600" b="1">
              <a:latin typeface="Courier New" pitchFamily="49" charset="0"/>
            </a:endParaRPr>
          </a:p>
          <a:p>
            <a:pPr>
              <a:spcBef>
                <a:spcPct val="20000"/>
              </a:spcBef>
            </a:pPr>
            <a:r>
              <a:rPr lang="en-US" sz="1600" b="1">
                <a:latin typeface="Courier New" pitchFamily="49" charset="0"/>
              </a:rPr>
              <a:t>for (p = array; p &lt; &amp;array[10]; p++)</a:t>
            </a:r>
          </a:p>
          <a:p>
            <a:pPr>
              <a:spcBef>
                <a:spcPct val="20000"/>
              </a:spcBef>
            </a:pPr>
            <a:r>
              <a:rPr lang="en-US" sz="1600" b="1">
                <a:latin typeface="Courier New" pitchFamily="49" charset="0"/>
              </a:rPr>
              <a:t>{</a:t>
            </a:r>
          </a:p>
          <a:p>
            <a:pPr>
              <a:spcBef>
                <a:spcPct val="20000"/>
              </a:spcBef>
            </a:pPr>
            <a:r>
              <a:rPr lang="en-US" sz="1600" b="1">
                <a:latin typeface="Courier New" pitchFamily="49" charset="0"/>
              </a:rPr>
              <a:t>  *p = …;</a:t>
            </a:r>
          </a:p>
          <a:p>
            <a:pPr>
              <a:spcBef>
                <a:spcPct val="20000"/>
              </a:spcBef>
            </a:pPr>
            <a:r>
              <a:rPr lang="en-US" sz="1600" b="1">
                <a:latin typeface="Courier New" pitchFamily="49" charset="0"/>
              </a:rPr>
              <a:t>}</a:t>
            </a:r>
            <a:endParaRPr lang="en-US" sz="2400" b="1" u="sng">
              <a:latin typeface="Courier New" pitchFamily="49" charset="0"/>
            </a:endParaRPr>
          </a:p>
        </p:txBody>
      </p:sp>
      <p:sp>
        <p:nvSpPr>
          <p:cNvPr id="123910" name="Oval 6"/>
          <p:cNvSpPr>
            <a:spLocks noChangeArrowheads="1"/>
          </p:cNvSpPr>
          <p:nvPr/>
        </p:nvSpPr>
        <p:spPr bwMode="auto">
          <a:xfrm>
            <a:off x="4572000" y="3048000"/>
            <a:ext cx="1295400" cy="609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11" name="Oval 7"/>
          <p:cNvSpPr>
            <a:spLocks noChangeArrowheads="1"/>
          </p:cNvSpPr>
          <p:nvPr/>
        </p:nvSpPr>
        <p:spPr bwMode="auto">
          <a:xfrm>
            <a:off x="5943600" y="3048000"/>
            <a:ext cx="1828800" cy="6096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12" name="Oval 8"/>
          <p:cNvSpPr>
            <a:spLocks noChangeArrowheads="1"/>
          </p:cNvSpPr>
          <p:nvPr/>
        </p:nvSpPr>
        <p:spPr bwMode="auto">
          <a:xfrm>
            <a:off x="7848600" y="3124200"/>
            <a:ext cx="609600" cy="4572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23913" name="Oval 9"/>
          <p:cNvSpPr>
            <a:spLocks noChangeArrowheads="1"/>
          </p:cNvSpPr>
          <p:nvPr/>
        </p:nvSpPr>
        <p:spPr bwMode="auto">
          <a:xfrm>
            <a:off x="4114800" y="3733800"/>
            <a:ext cx="609600" cy="457200"/>
          </a:xfrm>
          <a:prstGeom prst="ellipse">
            <a:avLst/>
          </a:prstGeom>
          <a:noFill/>
          <a:ln w="28575">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23564" name="Text Box 12"/>
          <p:cNvSpPr txBox="1">
            <a:spLocks noChangeArrowheads="1"/>
          </p:cNvSpPr>
          <p:nvPr/>
        </p:nvSpPr>
        <p:spPr bwMode="auto">
          <a:xfrm>
            <a:off x="548616" y="4826842"/>
            <a:ext cx="73068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a:t>These two blocks of code are functionally equivalent</a:t>
            </a:r>
          </a:p>
        </p:txBody>
      </p:sp>
      <p:sp>
        <p:nvSpPr>
          <p:cNvPr id="2" name="Slide Number Placeholder 1"/>
          <p:cNvSpPr>
            <a:spLocks noGrp="1"/>
          </p:cNvSpPr>
          <p:nvPr>
            <p:ph type="sldNum" sz="quarter" idx="12"/>
          </p:nvPr>
        </p:nvSpPr>
        <p:spPr/>
        <p:txBody>
          <a:bodyPr/>
          <a:lstStyle/>
          <a:p>
            <a:pPr>
              <a:defRPr/>
            </a:pPr>
            <a:fld id="{9CA7D698-BFF4-4B4F-80E2-4149259712E3}" type="slidenum">
              <a:rPr lang="en-US" smtClean="0"/>
              <a:pPr>
                <a:defRPr/>
              </a:pPr>
              <a:t>30</a:t>
            </a:fld>
            <a:endParaRPr lang="en-US"/>
          </a:p>
        </p:txBody>
      </p:sp>
    </p:spTree>
    <p:extLst>
      <p:ext uri="{BB962C8B-B14F-4D97-AF65-F5344CB8AC3E}">
        <p14:creationId xmlns:p14="http://schemas.microsoft.com/office/powerpoint/2010/main" val="28518690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9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23910"/>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23911"/>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23912"/>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23911"/>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3913"/>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239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10" grpId="0" animBg="1"/>
      <p:bldP spid="123910" grpId="1" animBg="1"/>
      <p:bldP spid="123911" grpId="0" animBg="1"/>
      <p:bldP spid="123911" grpId="1" animBg="1"/>
      <p:bldP spid="123912" grpId="0" animBg="1"/>
      <p:bldP spid="123912" grpId="1" animBg="1"/>
      <p:bldP spid="123913" grpId="0"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pPr>
              <a:defRPr/>
            </a:pPr>
            <a:r>
              <a:rPr lang="en-US" dirty="0"/>
              <a:t>Computer Science: A Structured Programming Approach Using C</a:t>
            </a:r>
          </a:p>
        </p:txBody>
      </p:sp>
      <p:sp>
        <p:nvSpPr>
          <p:cNvPr id="7" name="Slide Number Placeholder 2"/>
          <p:cNvSpPr>
            <a:spLocks noGrp="1"/>
          </p:cNvSpPr>
          <p:nvPr>
            <p:ph type="sldNum" sz="quarter" idx="11"/>
          </p:nvPr>
        </p:nvSpPr>
        <p:spPr/>
        <p:txBody>
          <a:bodyPr/>
          <a:lstStyle/>
          <a:p>
            <a:pPr>
              <a:defRPr/>
            </a:pPr>
            <a:fld id="{491A38BB-51C6-40E5-A1D4-4DFB40249017}" type="slidenum">
              <a:rPr lang="en-US"/>
              <a:pPr>
                <a:defRPr/>
              </a:pPr>
              <a:t>31</a:t>
            </a:fld>
            <a:endParaRPr lang="en-US"/>
          </a:p>
        </p:txBody>
      </p:sp>
      <p:sp>
        <p:nvSpPr>
          <p:cNvPr id="4101" name="Text Box 3"/>
          <p:cNvSpPr txBox="1">
            <a:spLocks noChangeArrowheads="1"/>
          </p:cNvSpPr>
          <p:nvPr/>
        </p:nvSpPr>
        <p:spPr bwMode="auto">
          <a:xfrm>
            <a:off x="107950" y="295612"/>
            <a:ext cx="83058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algn="r" eaLnBrk="0" fontAlgn="base" hangingPunct="0">
              <a:spcBef>
                <a:spcPct val="0"/>
              </a:spcBef>
              <a:spcAft>
                <a:spcPct val="0"/>
              </a:spcAft>
              <a:defRPr sz="2400" b="1">
                <a:solidFill>
                  <a:schemeClr val="tx1"/>
                </a:solidFill>
                <a:latin typeface="Times New Roman" charset="0"/>
              </a:defRPr>
            </a:lvl6pPr>
            <a:lvl7pPr marL="2971800" indent="-228600" algn="r" eaLnBrk="0" fontAlgn="base" hangingPunct="0">
              <a:spcBef>
                <a:spcPct val="0"/>
              </a:spcBef>
              <a:spcAft>
                <a:spcPct val="0"/>
              </a:spcAft>
              <a:defRPr sz="2400" b="1">
                <a:solidFill>
                  <a:schemeClr val="tx1"/>
                </a:solidFill>
                <a:latin typeface="Times New Roman" charset="0"/>
              </a:defRPr>
            </a:lvl7pPr>
            <a:lvl8pPr marL="3429000" indent="-228600" algn="r" eaLnBrk="0" fontAlgn="base" hangingPunct="0">
              <a:spcBef>
                <a:spcPct val="0"/>
              </a:spcBef>
              <a:spcAft>
                <a:spcPct val="0"/>
              </a:spcAft>
              <a:defRPr sz="2400" b="1">
                <a:solidFill>
                  <a:schemeClr val="tx1"/>
                </a:solidFill>
                <a:latin typeface="Times New Roman" charset="0"/>
              </a:defRPr>
            </a:lvl8pPr>
            <a:lvl9pPr marL="3886200" indent="-228600" algn="r" eaLnBrk="0" fontAlgn="base" hangingPunct="0">
              <a:spcBef>
                <a:spcPct val="0"/>
              </a:spcBef>
              <a:spcAft>
                <a:spcPct val="0"/>
              </a:spcAft>
              <a:defRPr sz="2400" b="1">
                <a:solidFill>
                  <a:schemeClr val="tx1"/>
                </a:solidFill>
                <a:latin typeface="Times New Roman" charset="0"/>
              </a:defRPr>
            </a:lvl9pPr>
          </a:lstStyle>
          <a:p>
            <a:pPr algn="ctr"/>
            <a:r>
              <a:rPr lang="en-US" b="0" dirty="0" smtClean="0">
                <a:solidFill>
                  <a:srgbClr val="0000FF"/>
                </a:solidFill>
              </a:rPr>
              <a:t>Reinforcement of Concepts from Reference</a:t>
            </a:r>
          </a:p>
          <a:p>
            <a:pPr algn="ctr"/>
            <a:r>
              <a:rPr lang="en-US" sz="2000" b="0" dirty="0" smtClean="0">
                <a:solidFill>
                  <a:srgbClr val="FF0000"/>
                </a:solidFill>
              </a:rPr>
              <a:t>Computer </a:t>
            </a:r>
            <a:r>
              <a:rPr lang="en-US" sz="2000" b="0" dirty="0">
                <a:solidFill>
                  <a:srgbClr val="FF0000"/>
                </a:solidFill>
              </a:rPr>
              <a:t>Science: A Structured Programming Approach Using </a:t>
            </a:r>
            <a:r>
              <a:rPr lang="en-US" sz="2000" b="0" dirty="0" smtClean="0">
                <a:solidFill>
                  <a:srgbClr val="FF0000"/>
                </a:solidFill>
              </a:rPr>
              <a:t>C; </a:t>
            </a:r>
            <a:r>
              <a:rPr lang="en-US" sz="2000" b="0" dirty="0">
                <a:solidFill>
                  <a:srgbClr val="FF0000"/>
                </a:solidFill>
              </a:rPr>
              <a:t>Chapter 10 </a:t>
            </a:r>
            <a:r>
              <a:rPr lang="en-US" sz="3200" b="0" dirty="0" smtClean="0">
                <a:solidFill>
                  <a:srgbClr val="0000FF"/>
                </a:solidFill>
                <a:latin typeface="Arial" charset="0"/>
              </a:rPr>
              <a:t>: Arrays </a:t>
            </a:r>
            <a:r>
              <a:rPr lang="en-US" sz="3200" b="0" dirty="0">
                <a:solidFill>
                  <a:srgbClr val="0000FF"/>
                </a:solidFill>
                <a:latin typeface="Arial" charset="0"/>
              </a:rPr>
              <a:t>and Pointers</a:t>
            </a:r>
          </a:p>
        </p:txBody>
      </p:sp>
      <p:sp>
        <p:nvSpPr>
          <p:cNvPr id="4102"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algn="r" eaLnBrk="0" fontAlgn="base" hangingPunct="0">
              <a:spcBef>
                <a:spcPct val="0"/>
              </a:spcBef>
              <a:spcAft>
                <a:spcPct val="0"/>
              </a:spcAft>
              <a:defRPr sz="2400" b="1">
                <a:solidFill>
                  <a:schemeClr val="tx1"/>
                </a:solidFill>
                <a:latin typeface="Times New Roman" charset="0"/>
              </a:defRPr>
            </a:lvl6pPr>
            <a:lvl7pPr marL="2971800" indent="-228600" algn="r" eaLnBrk="0" fontAlgn="base" hangingPunct="0">
              <a:spcBef>
                <a:spcPct val="0"/>
              </a:spcBef>
              <a:spcAft>
                <a:spcPct val="0"/>
              </a:spcAft>
              <a:defRPr sz="2400" b="1">
                <a:solidFill>
                  <a:schemeClr val="tx1"/>
                </a:solidFill>
                <a:latin typeface="Times New Roman" charset="0"/>
              </a:defRPr>
            </a:lvl7pPr>
            <a:lvl8pPr marL="3429000" indent="-228600" algn="r" eaLnBrk="0" fontAlgn="base" hangingPunct="0">
              <a:spcBef>
                <a:spcPct val="0"/>
              </a:spcBef>
              <a:spcAft>
                <a:spcPct val="0"/>
              </a:spcAft>
              <a:defRPr sz="2400" b="1">
                <a:solidFill>
                  <a:schemeClr val="tx1"/>
                </a:solidFill>
                <a:latin typeface="Times New Roman" charset="0"/>
              </a:defRPr>
            </a:lvl8pPr>
            <a:lvl9pPr marL="3886200" indent="-228600" algn="r" eaLnBrk="0" fontAlgn="base" hangingPunct="0">
              <a:spcBef>
                <a:spcPct val="0"/>
              </a:spcBef>
              <a:spcAft>
                <a:spcPct val="0"/>
              </a:spcAft>
              <a:defRPr sz="2400" b="1">
                <a:solidFill>
                  <a:schemeClr val="tx1"/>
                </a:solidFill>
                <a:latin typeface="Times New Roman" charset="0"/>
              </a:defRPr>
            </a:lvl9pPr>
          </a:lstStyle>
          <a:p>
            <a:pPr algn="l"/>
            <a:endParaRPr lang="en-US" sz="1800"/>
          </a:p>
        </p:txBody>
      </p:sp>
      <p:sp>
        <p:nvSpPr>
          <p:cNvPr id="501765" name="Rectangle 5"/>
          <p:cNvSpPr>
            <a:spLocks noChangeArrowheads="1"/>
          </p:cNvSpPr>
          <p:nvPr/>
        </p:nvSpPr>
        <p:spPr bwMode="auto">
          <a:xfrm>
            <a:off x="146050" y="1905000"/>
            <a:ext cx="822960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800" i="1" dirty="0">
                <a:effectLst>
                  <a:outerShdw blurRad="38100" dist="38100" dir="2700000" algn="tl">
                    <a:srgbClr val="C0C0C0"/>
                  </a:outerShdw>
                </a:effectLst>
              </a:rPr>
              <a:t>The name of an array is a pointer constant to the first element. Because the array’s name is a pointer constant, its value cannot be changed. Since the array name is a pointer constant to the first element, the address of the first element and the name of the array both represent the same location in memory.</a:t>
            </a:r>
          </a:p>
        </p:txBody>
      </p:sp>
      <p:sp>
        <p:nvSpPr>
          <p:cNvPr id="8" name="Footer Placeholder 1"/>
          <p:cNvSpPr txBox="1">
            <a:spLocks/>
          </p:cNvSpPr>
          <p:nvPr/>
        </p:nvSpPr>
        <p:spPr>
          <a:xfrm>
            <a:off x="277505" y="838200"/>
            <a:ext cx="6477000" cy="473075"/>
          </a:xfrm>
          <a:prstGeom prst="rect">
            <a:avLst/>
          </a:prstGeom>
          <a:ln/>
        </p:spPr>
        <p:txBody>
          <a:bodyPr vert="horz" lIns="91440" tIns="45720" rIns="91440" bIns="45720" rtlCol="0" anchor="ctr"/>
          <a:lstStyle>
            <a:defPPr>
              <a:defRPr lang="en-US"/>
            </a:defPPr>
            <a:lvl1pPr marL="0" algn="ctr" defTabSz="914400" rtl="0" eaLnBrk="1" latinLnBrk="0" hangingPunct="1">
              <a:defRPr sz="14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sz="1800" dirty="0"/>
          </a:p>
        </p:txBody>
      </p:sp>
    </p:spTree>
    <p:extLst>
      <p:ext uri="{BB962C8B-B14F-4D97-AF65-F5344CB8AC3E}">
        <p14:creationId xmlns:p14="http://schemas.microsoft.com/office/powerpoint/2010/main" val="225941944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pPr>
              <a:defRPr/>
            </a:pPr>
            <a:r>
              <a:rPr lang="en-US"/>
              <a:t>Computer Science: A Structured Programming Approach Using C</a:t>
            </a:r>
          </a:p>
        </p:txBody>
      </p:sp>
      <p:sp>
        <p:nvSpPr>
          <p:cNvPr id="10" name="Slide Number Placeholder 2"/>
          <p:cNvSpPr>
            <a:spLocks noGrp="1"/>
          </p:cNvSpPr>
          <p:nvPr>
            <p:ph type="sldNum" sz="quarter" idx="11"/>
          </p:nvPr>
        </p:nvSpPr>
        <p:spPr/>
        <p:txBody>
          <a:bodyPr/>
          <a:lstStyle/>
          <a:p>
            <a:pPr>
              <a:defRPr/>
            </a:pPr>
            <a:fld id="{200967B5-9784-40A1-8471-E1807F104F7B}" type="slidenum">
              <a:rPr lang="en-US"/>
              <a:pPr>
                <a:defRPr/>
              </a:pPr>
              <a:t>32</a:t>
            </a:fld>
            <a:endParaRPr lang="en-US"/>
          </a:p>
        </p:txBody>
      </p:sp>
      <p:sp>
        <p:nvSpPr>
          <p:cNvPr id="5124"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5" name="Rectangle 3"/>
          <p:cNvSpPr>
            <a:spLocks noChangeArrowheads="1"/>
          </p:cNvSpPr>
          <p:nvPr/>
        </p:nvSpPr>
        <p:spPr bwMode="auto">
          <a:xfrm>
            <a:off x="152400" y="5791200"/>
            <a:ext cx="38306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000">
                <a:solidFill>
                  <a:schemeClr val="folHlink"/>
                </a:solidFill>
              </a:rPr>
              <a:t>FIGURE 10-1</a:t>
            </a:r>
            <a:r>
              <a:rPr lang="en-US" sz="2000"/>
              <a:t>  Pointers to Arrays</a:t>
            </a:r>
          </a:p>
        </p:txBody>
      </p:sp>
      <p:grpSp>
        <p:nvGrpSpPr>
          <p:cNvPr id="5126" name="Group 4"/>
          <p:cNvGrpSpPr>
            <a:grpSpLocks/>
          </p:cNvGrpSpPr>
          <p:nvPr/>
        </p:nvGrpSpPr>
        <p:grpSpPr bwMode="auto">
          <a:xfrm>
            <a:off x="228600" y="252413"/>
            <a:ext cx="8610600" cy="5995987"/>
            <a:chOff x="336" y="159"/>
            <a:chExt cx="5232" cy="3777"/>
          </a:xfrm>
        </p:grpSpPr>
        <p:sp>
          <p:nvSpPr>
            <p:cNvPr id="5128"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29"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130"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512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2950" y="1897063"/>
            <a:ext cx="5530850" cy="2446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79788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pPr>
              <a:defRPr/>
            </a:pPr>
            <a:r>
              <a:rPr lang="en-US"/>
              <a:t>Computer Science: A Structured Programming Approach Using C</a:t>
            </a:r>
          </a:p>
        </p:txBody>
      </p:sp>
      <p:sp>
        <p:nvSpPr>
          <p:cNvPr id="8" name="Slide Number Placeholder 2"/>
          <p:cNvSpPr>
            <a:spLocks noGrp="1"/>
          </p:cNvSpPr>
          <p:nvPr>
            <p:ph type="sldNum" sz="quarter" idx="11"/>
          </p:nvPr>
        </p:nvSpPr>
        <p:spPr/>
        <p:txBody>
          <a:bodyPr/>
          <a:lstStyle/>
          <a:p>
            <a:pPr>
              <a:defRPr/>
            </a:pPr>
            <a:fld id="{BB6DC654-0820-4751-9DEB-B70AF284825E}" type="slidenum">
              <a:rPr lang="en-US"/>
              <a:pPr>
                <a:defRPr/>
              </a:pPr>
              <a:t>33</a:t>
            </a:fld>
            <a:endParaRPr lang="en-US"/>
          </a:p>
        </p:txBody>
      </p:sp>
      <p:sp>
        <p:nvSpPr>
          <p:cNvPr id="6148" name="Line 2"/>
          <p:cNvSpPr>
            <a:spLocks noChangeShapeType="1"/>
          </p:cNvSpPr>
          <p:nvPr/>
        </p:nvSpPr>
        <p:spPr bwMode="auto">
          <a:xfrm>
            <a:off x="455613" y="25146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9" name="Line 3"/>
          <p:cNvSpPr>
            <a:spLocks noChangeShapeType="1"/>
          </p:cNvSpPr>
          <p:nvPr/>
        </p:nvSpPr>
        <p:spPr bwMode="auto">
          <a:xfrm>
            <a:off x="457200" y="41148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0" name="Rectangle 4"/>
          <p:cNvSpPr>
            <a:spLocks noChangeArrowheads="1"/>
          </p:cNvSpPr>
          <p:nvPr/>
        </p:nvSpPr>
        <p:spPr bwMode="auto">
          <a:xfrm>
            <a:off x="457200" y="2590800"/>
            <a:ext cx="8077200" cy="1431925"/>
          </a:xfrm>
          <a:prstGeom prst="rect">
            <a:avLst/>
          </a:prstGeom>
          <a:solidFill>
            <a:schemeClr val="bg1"/>
          </a:solidFill>
          <a:ln>
            <a:noFill/>
          </a:ln>
          <a:effectLst/>
        </p:spPr>
        <p:txBody>
          <a:bodyPr>
            <a:spAutoFit/>
          </a:bodyPr>
          <a:lstStyle/>
          <a:p>
            <a:pPr algn="l"/>
            <a:r>
              <a:rPr lang="en-US" sz="3200" b="0" dirty="0"/>
              <a:t>                                </a:t>
            </a:r>
            <a:r>
              <a:rPr lang="en-US" b="0" dirty="0"/>
              <a:t>same</a:t>
            </a:r>
            <a:br>
              <a:rPr lang="en-US" b="0" dirty="0"/>
            </a:br>
            <a:r>
              <a:rPr lang="en-US" b="0" dirty="0"/>
              <a:t>                                </a:t>
            </a:r>
            <a:r>
              <a:rPr lang="en-US" sz="3200" b="0" dirty="0"/>
              <a:t>a       </a:t>
            </a:r>
            <a:r>
              <a:rPr lang="en-US" b="0" dirty="0"/>
              <a:t>             </a:t>
            </a:r>
            <a:r>
              <a:rPr lang="en-US" sz="3200" b="0" dirty="0"/>
              <a:t>&amp;a[0]</a:t>
            </a:r>
          </a:p>
          <a:p>
            <a:pPr algn="ctr"/>
            <a:r>
              <a:rPr lang="en-US" i="1" dirty="0"/>
              <a:t>a</a:t>
            </a:r>
            <a:r>
              <a:rPr lang="en-US" dirty="0"/>
              <a:t> is a pointer only to the first element—not the whole array.</a:t>
            </a:r>
          </a:p>
        </p:txBody>
      </p:sp>
      <p:sp>
        <p:nvSpPr>
          <p:cNvPr id="1026053" name="Text Box 5"/>
          <p:cNvSpPr txBox="1">
            <a:spLocks noChangeArrowheads="1"/>
          </p:cNvSpPr>
          <p:nvPr/>
        </p:nvSpPr>
        <p:spPr bwMode="auto">
          <a:xfrm>
            <a:off x="457200" y="1995488"/>
            <a:ext cx="8747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2800" i="1">
                <a:solidFill>
                  <a:schemeClr val="hlink"/>
                </a:solidFill>
                <a:effectLst>
                  <a:outerShdw blurRad="38100" dist="38100" dir="2700000" algn="tl">
                    <a:srgbClr val="C0C0C0"/>
                  </a:outerShdw>
                </a:effectLst>
              </a:rPr>
              <a:t>Note</a:t>
            </a:r>
          </a:p>
        </p:txBody>
      </p:sp>
      <p:sp>
        <p:nvSpPr>
          <p:cNvPr id="6152" name="Line 6"/>
          <p:cNvSpPr>
            <a:spLocks noChangeShapeType="1"/>
          </p:cNvSpPr>
          <p:nvPr/>
        </p:nvSpPr>
        <p:spPr bwMode="auto">
          <a:xfrm>
            <a:off x="2514600" y="3429000"/>
            <a:ext cx="1066800" cy="0"/>
          </a:xfrm>
          <a:prstGeom prst="line">
            <a:avLst/>
          </a:prstGeom>
          <a:noFill/>
          <a:ln w="57150">
            <a:solidFill>
              <a:schemeClr val="hlink"/>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33192661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pPr>
              <a:defRPr/>
            </a:pPr>
            <a:r>
              <a:rPr lang="en-US"/>
              <a:t>Computer Science: A Structured Programming Approach Using C</a:t>
            </a:r>
          </a:p>
        </p:txBody>
      </p:sp>
      <p:sp>
        <p:nvSpPr>
          <p:cNvPr id="7" name="Slide Number Placeholder 2"/>
          <p:cNvSpPr>
            <a:spLocks noGrp="1"/>
          </p:cNvSpPr>
          <p:nvPr>
            <p:ph type="sldNum" sz="quarter" idx="11"/>
          </p:nvPr>
        </p:nvSpPr>
        <p:spPr/>
        <p:txBody>
          <a:bodyPr/>
          <a:lstStyle/>
          <a:p>
            <a:pPr>
              <a:defRPr/>
            </a:pPr>
            <a:fld id="{6FC58204-CD1E-482B-9C01-E7D1BA8AA2EC}" type="slidenum">
              <a:rPr lang="en-US"/>
              <a:pPr>
                <a:defRPr/>
              </a:pPr>
              <a:t>34</a:t>
            </a:fld>
            <a:endParaRPr lang="en-US"/>
          </a:p>
        </p:txBody>
      </p:sp>
      <p:sp>
        <p:nvSpPr>
          <p:cNvPr id="7172" name="Line 2"/>
          <p:cNvSpPr>
            <a:spLocks noChangeShapeType="1"/>
          </p:cNvSpPr>
          <p:nvPr/>
        </p:nvSpPr>
        <p:spPr bwMode="auto">
          <a:xfrm>
            <a:off x="455613" y="28956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3" name="Line 3"/>
          <p:cNvSpPr>
            <a:spLocks noChangeShapeType="1"/>
          </p:cNvSpPr>
          <p:nvPr/>
        </p:nvSpPr>
        <p:spPr bwMode="auto">
          <a:xfrm>
            <a:off x="457200" y="3886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4" name="Rectangle 4"/>
          <p:cNvSpPr>
            <a:spLocks noChangeArrowheads="1"/>
          </p:cNvSpPr>
          <p:nvPr/>
        </p:nvSpPr>
        <p:spPr bwMode="auto">
          <a:xfrm>
            <a:off x="493713" y="2987675"/>
            <a:ext cx="8077200" cy="822325"/>
          </a:xfrm>
          <a:prstGeom prst="rect">
            <a:avLst/>
          </a:prstGeom>
          <a:solidFill>
            <a:schemeClr val="bg1"/>
          </a:solidFill>
          <a:ln>
            <a:noFill/>
          </a:ln>
          <a:effectLst/>
        </p:spPr>
        <p:txBody>
          <a:bodyPr>
            <a:spAutoFit/>
          </a:bodyPr>
          <a:lstStyle/>
          <a:p>
            <a:pPr algn="ctr"/>
            <a:r>
              <a:rPr lang="en-US" dirty="0"/>
              <a:t>The name of an array is a pointer constant;</a:t>
            </a:r>
            <a:br>
              <a:rPr lang="en-US" dirty="0"/>
            </a:br>
            <a:r>
              <a:rPr lang="en-US" dirty="0"/>
              <a:t>it cannot be used as an </a:t>
            </a:r>
            <a:r>
              <a:rPr lang="en-US" i="1" dirty="0" err="1"/>
              <a:t>lvalue</a:t>
            </a:r>
            <a:r>
              <a:rPr lang="en-US" dirty="0"/>
              <a:t>.</a:t>
            </a:r>
          </a:p>
        </p:txBody>
      </p:sp>
      <p:sp>
        <p:nvSpPr>
          <p:cNvPr id="1027077" name="Text Box 5"/>
          <p:cNvSpPr txBox="1">
            <a:spLocks noChangeArrowheads="1"/>
          </p:cNvSpPr>
          <p:nvPr/>
        </p:nvSpPr>
        <p:spPr bwMode="auto">
          <a:xfrm>
            <a:off x="474663" y="2362200"/>
            <a:ext cx="874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2800" i="1">
                <a:solidFill>
                  <a:schemeClr val="hlink"/>
                </a:solidFill>
                <a:effectLst>
                  <a:outerShdw blurRad="38100" dist="38100" dir="2700000" algn="tl">
                    <a:srgbClr val="C0C0C0"/>
                  </a:outerShdw>
                </a:effectLst>
              </a:rPr>
              <a:t>Note</a:t>
            </a:r>
          </a:p>
        </p:txBody>
      </p:sp>
    </p:spTree>
    <p:extLst>
      <p:ext uri="{BB962C8B-B14F-4D97-AF65-F5344CB8AC3E}">
        <p14:creationId xmlns:p14="http://schemas.microsoft.com/office/powerpoint/2010/main" val="298150461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pPr>
              <a:defRPr/>
            </a:pPr>
            <a:r>
              <a:rPr lang="en-US"/>
              <a:t>Computer Science: A Structured Programming Approach Using C</a:t>
            </a:r>
          </a:p>
        </p:txBody>
      </p:sp>
      <p:sp>
        <p:nvSpPr>
          <p:cNvPr id="10" name="Slide Number Placeholder 2"/>
          <p:cNvSpPr>
            <a:spLocks noGrp="1"/>
          </p:cNvSpPr>
          <p:nvPr>
            <p:ph type="sldNum" sz="quarter" idx="11"/>
          </p:nvPr>
        </p:nvSpPr>
        <p:spPr/>
        <p:txBody>
          <a:bodyPr/>
          <a:lstStyle/>
          <a:p>
            <a:pPr>
              <a:defRPr/>
            </a:pPr>
            <a:fld id="{25FB0DF3-93CD-4198-BC2A-C8495FDDE2DC}" type="slidenum">
              <a:rPr lang="en-US"/>
              <a:pPr>
                <a:defRPr/>
              </a:pPr>
              <a:t>35</a:t>
            </a:fld>
            <a:endParaRPr lang="en-US"/>
          </a:p>
        </p:txBody>
      </p:sp>
      <p:sp>
        <p:nvSpPr>
          <p:cNvPr id="8196"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197" name="Rectangle 3"/>
          <p:cNvSpPr>
            <a:spLocks noChangeArrowheads="1"/>
          </p:cNvSpPr>
          <p:nvPr/>
        </p:nvSpPr>
        <p:spPr bwMode="auto">
          <a:xfrm>
            <a:off x="152400" y="5791200"/>
            <a:ext cx="484028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000">
                <a:solidFill>
                  <a:schemeClr val="folHlink"/>
                </a:solidFill>
              </a:rPr>
              <a:t>FIGURE 10-2</a:t>
            </a:r>
            <a:r>
              <a:rPr lang="en-US" sz="2000"/>
              <a:t>  Dereference of Array Name</a:t>
            </a:r>
          </a:p>
        </p:txBody>
      </p:sp>
      <p:grpSp>
        <p:nvGrpSpPr>
          <p:cNvPr id="8198" name="Group 4"/>
          <p:cNvGrpSpPr>
            <a:grpSpLocks/>
          </p:cNvGrpSpPr>
          <p:nvPr/>
        </p:nvGrpSpPr>
        <p:grpSpPr bwMode="auto">
          <a:xfrm>
            <a:off x="228600" y="252413"/>
            <a:ext cx="8610600" cy="5995987"/>
            <a:chOff x="336" y="159"/>
            <a:chExt cx="5232" cy="3777"/>
          </a:xfrm>
        </p:grpSpPr>
        <p:sp>
          <p:nvSpPr>
            <p:cNvPr id="8200"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1"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202"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819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0525" y="1716088"/>
            <a:ext cx="8372475" cy="30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100879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pPr>
              <a:defRPr/>
            </a:pPr>
            <a:r>
              <a:rPr lang="en-US"/>
              <a:t>Computer Science: A Structured Programming Approach Using C</a:t>
            </a:r>
          </a:p>
        </p:txBody>
      </p:sp>
      <p:sp>
        <p:nvSpPr>
          <p:cNvPr id="10" name="Slide Number Placeholder 2"/>
          <p:cNvSpPr>
            <a:spLocks noGrp="1"/>
          </p:cNvSpPr>
          <p:nvPr>
            <p:ph type="sldNum" sz="quarter" idx="11"/>
          </p:nvPr>
        </p:nvSpPr>
        <p:spPr/>
        <p:txBody>
          <a:bodyPr/>
          <a:lstStyle/>
          <a:p>
            <a:pPr>
              <a:defRPr/>
            </a:pPr>
            <a:fld id="{1961E276-A444-4B0B-BF7C-0E74EE151828}" type="slidenum">
              <a:rPr lang="en-US"/>
              <a:pPr>
                <a:defRPr/>
              </a:pPr>
              <a:t>36</a:t>
            </a:fld>
            <a:endParaRPr lang="en-US"/>
          </a:p>
        </p:txBody>
      </p:sp>
      <p:sp>
        <p:nvSpPr>
          <p:cNvPr id="9220"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1" name="Rectangle 3"/>
          <p:cNvSpPr>
            <a:spLocks noChangeArrowheads="1"/>
          </p:cNvSpPr>
          <p:nvPr/>
        </p:nvSpPr>
        <p:spPr bwMode="auto">
          <a:xfrm>
            <a:off x="152400" y="5791200"/>
            <a:ext cx="45434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000">
                <a:solidFill>
                  <a:schemeClr val="folHlink"/>
                </a:solidFill>
              </a:rPr>
              <a:t>FIGURE 10-3</a:t>
            </a:r>
            <a:r>
              <a:rPr lang="en-US" sz="2000"/>
              <a:t>  Array Names as Pointers</a:t>
            </a:r>
          </a:p>
        </p:txBody>
      </p:sp>
      <p:grpSp>
        <p:nvGrpSpPr>
          <p:cNvPr id="9222" name="Group 4"/>
          <p:cNvGrpSpPr>
            <a:grpSpLocks/>
          </p:cNvGrpSpPr>
          <p:nvPr/>
        </p:nvGrpSpPr>
        <p:grpSpPr bwMode="auto">
          <a:xfrm>
            <a:off x="228600" y="252413"/>
            <a:ext cx="8610600" cy="5995987"/>
            <a:chOff x="336" y="159"/>
            <a:chExt cx="5232" cy="3777"/>
          </a:xfrm>
        </p:grpSpPr>
        <p:sp>
          <p:nvSpPr>
            <p:cNvPr id="9224"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5"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226"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922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50" y="1778000"/>
            <a:ext cx="8985250" cy="2925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3592687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pPr>
              <a:defRPr/>
            </a:pPr>
            <a:r>
              <a:rPr lang="en-US"/>
              <a:t>Computer Science: A Structured Programming Approach Using C</a:t>
            </a:r>
          </a:p>
        </p:txBody>
      </p:sp>
      <p:sp>
        <p:nvSpPr>
          <p:cNvPr id="10" name="Slide Number Placeholder 2"/>
          <p:cNvSpPr>
            <a:spLocks noGrp="1"/>
          </p:cNvSpPr>
          <p:nvPr>
            <p:ph type="sldNum" sz="quarter" idx="11"/>
          </p:nvPr>
        </p:nvSpPr>
        <p:spPr/>
        <p:txBody>
          <a:bodyPr/>
          <a:lstStyle/>
          <a:p>
            <a:pPr>
              <a:defRPr/>
            </a:pPr>
            <a:fld id="{75EE01E3-82DD-441D-A81A-781C8393FB49}" type="slidenum">
              <a:rPr lang="en-US"/>
              <a:pPr>
                <a:defRPr/>
              </a:pPr>
              <a:t>37</a:t>
            </a:fld>
            <a:endParaRPr lang="en-US"/>
          </a:p>
        </p:txBody>
      </p:sp>
      <p:sp>
        <p:nvSpPr>
          <p:cNvPr id="10244"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5" name="Rectangle 3"/>
          <p:cNvSpPr>
            <a:spLocks noChangeArrowheads="1"/>
          </p:cNvSpPr>
          <p:nvPr/>
        </p:nvSpPr>
        <p:spPr bwMode="auto">
          <a:xfrm>
            <a:off x="152400" y="5791200"/>
            <a:ext cx="44497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000">
                <a:solidFill>
                  <a:schemeClr val="folHlink"/>
                </a:solidFill>
              </a:rPr>
              <a:t>FIGURE 10-4</a:t>
            </a:r>
            <a:r>
              <a:rPr lang="en-US" sz="2000"/>
              <a:t>  Multiple Array Pointers</a:t>
            </a:r>
          </a:p>
        </p:txBody>
      </p:sp>
      <p:grpSp>
        <p:nvGrpSpPr>
          <p:cNvPr id="10246" name="Group 4"/>
          <p:cNvGrpSpPr>
            <a:grpSpLocks/>
          </p:cNvGrpSpPr>
          <p:nvPr/>
        </p:nvGrpSpPr>
        <p:grpSpPr bwMode="auto">
          <a:xfrm>
            <a:off x="228600" y="252413"/>
            <a:ext cx="8610600" cy="5995987"/>
            <a:chOff x="336" y="159"/>
            <a:chExt cx="5232" cy="3777"/>
          </a:xfrm>
        </p:grpSpPr>
        <p:sp>
          <p:nvSpPr>
            <p:cNvPr id="10248"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49"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250"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0247"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9088" y="1744663"/>
            <a:ext cx="8520112" cy="290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4370949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pPr>
              <a:defRPr/>
            </a:pPr>
            <a:r>
              <a:rPr lang="en-US"/>
              <a:t>Computer Science: A Structured Programming Approach Using C</a:t>
            </a:r>
          </a:p>
        </p:txBody>
      </p:sp>
      <p:sp>
        <p:nvSpPr>
          <p:cNvPr id="7" name="Slide Number Placeholder 2"/>
          <p:cNvSpPr>
            <a:spLocks noGrp="1"/>
          </p:cNvSpPr>
          <p:nvPr>
            <p:ph type="sldNum" sz="quarter" idx="11"/>
          </p:nvPr>
        </p:nvSpPr>
        <p:spPr/>
        <p:txBody>
          <a:bodyPr/>
          <a:lstStyle/>
          <a:p>
            <a:pPr>
              <a:defRPr/>
            </a:pPr>
            <a:fld id="{E3A95359-FE8B-4FE0-9B60-DA8AADC76ED2}" type="slidenum">
              <a:rPr lang="en-US"/>
              <a:pPr>
                <a:defRPr/>
              </a:pPr>
              <a:t>38</a:t>
            </a:fld>
            <a:endParaRPr lang="en-US"/>
          </a:p>
        </p:txBody>
      </p:sp>
      <p:sp>
        <p:nvSpPr>
          <p:cNvPr id="11268" name="Line 2"/>
          <p:cNvSpPr>
            <a:spLocks noChangeShapeType="1"/>
          </p:cNvSpPr>
          <p:nvPr/>
        </p:nvSpPr>
        <p:spPr bwMode="auto">
          <a:xfrm>
            <a:off x="455613" y="28956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69" name="Line 3"/>
          <p:cNvSpPr>
            <a:spLocks noChangeShapeType="1"/>
          </p:cNvSpPr>
          <p:nvPr/>
        </p:nvSpPr>
        <p:spPr bwMode="auto">
          <a:xfrm>
            <a:off x="457200" y="3886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270" name="Rectangle 4"/>
          <p:cNvSpPr>
            <a:spLocks noChangeArrowheads="1"/>
          </p:cNvSpPr>
          <p:nvPr/>
        </p:nvSpPr>
        <p:spPr bwMode="auto">
          <a:xfrm>
            <a:off x="493713" y="2987675"/>
            <a:ext cx="8077200" cy="822325"/>
          </a:xfrm>
          <a:prstGeom prst="rect">
            <a:avLst/>
          </a:prstGeom>
          <a:solidFill>
            <a:schemeClr val="bg1"/>
          </a:solidFill>
          <a:ln>
            <a:noFill/>
          </a:ln>
          <a:effectLst/>
        </p:spPr>
        <p:txBody>
          <a:bodyPr>
            <a:spAutoFit/>
          </a:bodyPr>
          <a:lstStyle/>
          <a:p>
            <a:pPr algn="ctr"/>
            <a:r>
              <a:rPr lang="en-US" dirty="0"/>
              <a:t>To access an array, any pointer to the first element can be used instead of the name of the array.</a:t>
            </a:r>
          </a:p>
        </p:txBody>
      </p:sp>
      <p:sp>
        <p:nvSpPr>
          <p:cNvPr id="1028101" name="Text Box 5"/>
          <p:cNvSpPr txBox="1">
            <a:spLocks noChangeArrowheads="1"/>
          </p:cNvSpPr>
          <p:nvPr/>
        </p:nvSpPr>
        <p:spPr bwMode="auto">
          <a:xfrm>
            <a:off x="474663" y="2362200"/>
            <a:ext cx="874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2800" i="1">
                <a:solidFill>
                  <a:schemeClr val="hlink"/>
                </a:solidFill>
                <a:effectLst>
                  <a:outerShdw blurRad="38100" dist="38100" dir="2700000" algn="tl">
                    <a:srgbClr val="C0C0C0"/>
                  </a:outerShdw>
                </a:effectLst>
              </a:rPr>
              <a:t>Note</a:t>
            </a:r>
          </a:p>
        </p:txBody>
      </p:sp>
    </p:spTree>
    <p:extLst>
      <p:ext uri="{BB962C8B-B14F-4D97-AF65-F5344CB8AC3E}">
        <p14:creationId xmlns:p14="http://schemas.microsoft.com/office/powerpoint/2010/main" val="193098054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oter Placeholder 1"/>
          <p:cNvSpPr>
            <a:spLocks noGrp="1"/>
          </p:cNvSpPr>
          <p:nvPr>
            <p:ph type="ftr" sz="quarter" idx="10"/>
          </p:nvPr>
        </p:nvSpPr>
        <p:spPr/>
        <p:txBody>
          <a:bodyPr/>
          <a:lstStyle/>
          <a:p>
            <a:pPr>
              <a:defRPr/>
            </a:pPr>
            <a:r>
              <a:rPr lang="en-US"/>
              <a:t>Computer Science: A Structured Programming Approach Using C</a:t>
            </a:r>
          </a:p>
        </p:txBody>
      </p:sp>
      <p:sp>
        <p:nvSpPr>
          <p:cNvPr id="9" name="Slide Number Placeholder 2"/>
          <p:cNvSpPr>
            <a:spLocks noGrp="1"/>
          </p:cNvSpPr>
          <p:nvPr>
            <p:ph type="sldNum" sz="quarter" idx="11"/>
          </p:nvPr>
        </p:nvSpPr>
        <p:spPr/>
        <p:txBody>
          <a:bodyPr/>
          <a:lstStyle/>
          <a:p>
            <a:pPr>
              <a:defRPr/>
            </a:pPr>
            <a:fld id="{D454353D-C073-44D3-BE71-7447C04D6ADE}" type="slidenum">
              <a:rPr lang="en-US"/>
              <a:pPr>
                <a:defRPr/>
              </a:pPr>
              <a:t>39</a:t>
            </a:fld>
            <a:endParaRPr lang="en-US"/>
          </a:p>
        </p:txBody>
      </p:sp>
      <p:sp>
        <p:nvSpPr>
          <p:cNvPr id="12293" name="Text Box 3"/>
          <p:cNvSpPr txBox="1">
            <a:spLocks noChangeArrowheads="1"/>
          </p:cNvSpPr>
          <p:nvPr/>
        </p:nvSpPr>
        <p:spPr bwMode="auto">
          <a:xfrm>
            <a:off x="228600" y="304800"/>
            <a:ext cx="6191054"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algn="r" eaLnBrk="0" fontAlgn="base" hangingPunct="0">
              <a:spcBef>
                <a:spcPct val="0"/>
              </a:spcBef>
              <a:spcAft>
                <a:spcPct val="0"/>
              </a:spcAft>
              <a:defRPr sz="2400" b="1">
                <a:solidFill>
                  <a:schemeClr val="tx1"/>
                </a:solidFill>
                <a:latin typeface="Times New Roman" charset="0"/>
              </a:defRPr>
            </a:lvl6pPr>
            <a:lvl7pPr marL="2971800" indent="-228600" algn="r" eaLnBrk="0" fontAlgn="base" hangingPunct="0">
              <a:spcBef>
                <a:spcPct val="0"/>
              </a:spcBef>
              <a:spcAft>
                <a:spcPct val="0"/>
              </a:spcAft>
              <a:defRPr sz="2400" b="1">
                <a:solidFill>
                  <a:schemeClr val="tx1"/>
                </a:solidFill>
                <a:latin typeface="Times New Roman" charset="0"/>
              </a:defRPr>
            </a:lvl7pPr>
            <a:lvl8pPr marL="3429000" indent="-228600" algn="r" eaLnBrk="0" fontAlgn="base" hangingPunct="0">
              <a:spcBef>
                <a:spcPct val="0"/>
              </a:spcBef>
              <a:spcAft>
                <a:spcPct val="0"/>
              </a:spcAft>
              <a:defRPr sz="2400" b="1">
                <a:solidFill>
                  <a:schemeClr val="tx1"/>
                </a:solidFill>
                <a:latin typeface="Times New Roman" charset="0"/>
              </a:defRPr>
            </a:lvl8pPr>
            <a:lvl9pPr marL="3886200" indent="-228600" algn="r" eaLnBrk="0" fontAlgn="base" hangingPunct="0">
              <a:spcBef>
                <a:spcPct val="0"/>
              </a:spcBef>
              <a:spcAft>
                <a:spcPct val="0"/>
              </a:spcAft>
              <a:defRPr sz="2400" b="1">
                <a:solidFill>
                  <a:schemeClr val="tx1"/>
                </a:solidFill>
                <a:latin typeface="Times New Roman" charset="0"/>
              </a:defRPr>
            </a:lvl9pPr>
          </a:lstStyle>
          <a:p>
            <a:r>
              <a:rPr lang="en-US" sz="3200" dirty="0" smtClean="0">
                <a:solidFill>
                  <a:srgbClr val="0000FF"/>
                </a:solidFill>
                <a:latin typeface="Arial" charset="0"/>
              </a:rPr>
              <a:t>  </a:t>
            </a:r>
            <a:r>
              <a:rPr lang="en-US" sz="3200" dirty="0">
                <a:solidFill>
                  <a:srgbClr val="0000FF"/>
                </a:solidFill>
                <a:latin typeface="Arial" charset="0"/>
              </a:rPr>
              <a:t>Pointer Arithmetic and Arrays</a:t>
            </a:r>
          </a:p>
        </p:txBody>
      </p:sp>
      <p:sp>
        <p:nvSpPr>
          <p:cNvPr id="12294" name="Text Box 4"/>
          <p:cNvSpPr txBox="1">
            <a:spLocks noChangeArrowheads="1"/>
          </p:cNvSpPr>
          <p:nvPr/>
        </p:nvSpPr>
        <p:spPr bwMode="auto">
          <a:xfrm>
            <a:off x="8229600" y="6400800"/>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algn="r" eaLnBrk="0" fontAlgn="base" hangingPunct="0">
              <a:spcBef>
                <a:spcPct val="0"/>
              </a:spcBef>
              <a:spcAft>
                <a:spcPct val="0"/>
              </a:spcAft>
              <a:defRPr sz="2400" b="1">
                <a:solidFill>
                  <a:schemeClr val="tx1"/>
                </a:solidFill>
                <a:latin typeface="Times New Roman" charset="0"/>
              </a:defRPr>
            </a:lvl6pPr>
            <a:lvl7pPr marL="2971800" indent="-228600" algn="r" eaLnBrk="0" fontAlgn="base" hangingPunct="0">
              <a:spcBef>
                <a:spcPct val="0"/>
              </a:spcBef>
              <a:spcAft>
                <a:spcPct val="0"/>
              </a:spcAft>
              <a:defRPr sz="2400" b="1">
                <a:solidFill>
                  <a:schemeClr val="tx1"/>
                </a:solidFill>
                <a:latin typeface="Times New Roman" charset="0"/>
              </a:defRPr>
            </a:lvl7pPr>
            <a:lvl8pPr marL="3429000" indent="-228600" algn="r" eaLnBrk="0" fontAlgn="base" hangingPunct="0">
              <a:spcBef>
                <a:spcPct val="0"/>
              </a:spcBef>
              <a:spcAft>
                <a:spcPct val="0"/>
              </a:spcAft>
              <a:defRPr sz="2400" b="1">
                <a:solidFill>
                  <a:schemeClr val="tx1"/>
                </a:solidFill>
                <a:latin typeface="Times New Roman" charset="0"/>
              </a:defRPr>
            </a:lvl8pPr>
            <a:lvl9pPr marL="3886200" indent="-228600" algn="r" eaLnBrk="0" fontAlgn="base" hangingPunct="0">
              <a:spcBef>
                <a:spcPct val="0"/>
              </a:spcBef>
              <a:spcAft>
                <a:spcPct val="0"/>
              </a:spcAft>
              <a:defRPr sz="2400" b="1">
                <a:solidFill>
                  <a:schemeClr val="tx1"/>
                </a:solidFill>
                <a:latin typeface="Times New Roman" charset="0"/>
              </a:defRPr>
            </a:lvl9pPr>
          </a:lstStyle>
          <a:p>
            <a:pPr algn="l"/>
            <a:endParaRPr lang="en-US" sz="1800"/>
          </a:p>
        </p:txBody>
      </p:sp>
      <p:sp>
        <p:nvSpPr>
          <p:cNvPr id="998405" name="Rectangle 5"/>
          <p:cNvSpPr>
            <a:spLocks noChangeArrowheads="1"/>
          </p:cNvSpPr>
          <p:nvPr/>
        </p:nvSpPr>
        <p:spPr bwMode="auto">
          <a:xfrm>
            <a:off x="228600" y="990600"/>
            <a:ext cx="8229600" cy="222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just" eaLnBrk="1" hangingPunct="1">
              <a:defRPr/>
            </a:pPr>
            <a:r>
              <a:rPr lang="en-US" sz="2800" i="1" dirty="0">
                <a:effectLst>
                  <a:outerShdw blurRad="38100" dist="38100" dir="2700000" algn="tl">
                    <a:srgbClr val="C0C0C0"/>
                  </a:outerShdw>
                </a:effectLst>
              </a:rPr>
              <a:t>Besides indexing, programmers use another powerful method of moving through an array: pointer arithmetic. Pointer arithmetic offers a restricted set of arithmetic operators for manipulating the addresses in pointers. </a:t>
            </a:r>
          </a:p>
        </p:txBody>
      </p:sp>
      <p:sp>
        <p:nvSpPr>
          <p:cNvPr id="12296" name="Rectangle 6"/>
          <p:cNvSpPr>
            <a:spLocks noChangeArrowheads="1"/>
          </p:cNvSpPr>
          <p:nvPr/>
        </p:nvSpPr>
        <p:spPr bwMode="auto">
          <a:xfrm>
            <a:off x="330958" y="4191000"/>
            <a:ext cx="571500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buClr>
                <a:schemeClr val="tx1"/>
              </a:buClr>
              <a:buSzPct val="117000"/>
              <a:buFont typeface="Wingdings" pitchFamily="2" charset="2"/>
              <a:buNone/>
            </a:pPr>
            <a:r>
              <a:rPr lang="en-US" sz="2400" dirty="0">
                <a:latin typeface="Arial" pitchFamily="34" charset="0"/>
                <a:cs typeface="Arial" pitchFamily="34" charset="0"/>
              </a:rPr>
              <a:t>Pointers and One-Dimensional Arrays</a:t>
            </a:r>
            <a:endParaRPr lang="fr-FR" sz="2400" dirty="0">
              <a:latin typeface="Arial" pitchFamily="34" charset="0"/>
              <a:cs typeface="Arial" pitchFamily="34" charset="0"/>
            </a:endParaRPr>
          </a:p>
          <a:p>
            <a:pPr algn="l">
              <a:buClr>
                <a:schemeClr val="folHlink"/>
              </a:buClr>
              <a:buSzPct val="117000"/>
              <a:buFont typeface="Wingdings" pitchFamily="2" charset="2"/>
              <a:buNone/>
            </a:pPr>
            <a:r>
              <a:rPr lang="fr-FR" sz="2400" dirty="0" err="1">
                <a:latin typeface="Arial" pitchFamily="34" charset="0"/>
                <a:cs typeface="Arial" pitchFamily="34" charset="0"/>
              </a:rPr>
              <a:t>Arithmetic</a:t>
            </a:r>
            <a:r>
              <a:rPr lang="fr-FR" sz="2400" dirty="0">
                <a:latin typeface="Arial" pitchFamily="34" charset="0"/>
                <a:cs typeface="Arial" pitchFamily="34" charset="0"/>
              </a:rPr>
              <a:t> Operations on Pointers</a:t>
            </a:r>
          </a:p>
          <a:p>
            <a:pPr algn="l">
              <a:buClr>
                <a:schemeClr val="folHlink"/>
              </a:buClr>
              <a:buSzPct val="117000"/>
              <a:buFont typeface="Wingdings" pitchFamily="2" charset="2"/>
              <a:buNone/>
            </a:pPr>
            <a:r>
              <a:rPr lang="en-US" sz="2400" dirty="0">
                <a:latin typeface="Arial" pitchFamily="34" charset="0"/>
                <a:cs typeface="Arial" pitchFamily="34" charset="0"/>
              </a:rPr>
              <a:t>Using Pointer Arithmetic</a:t>
            </a:r>
          </a:p>
          <a:p>
            <a:pPr algn="l">
              <a:buClr>
                <a:schemeClr val="folHlink"/>
              </a:buClr>
              <a:buSzPct val="117000"/>
              <a:buFont typeface="Wingdings" pitchFamily="2" charset="2"/>
              <a:buNone/>
            </a:pPr>
            <a:r>
              <a:rPr lang="en-US" sz="2400" dirty="0">
                <a:latin typeface="Arial" pitchFamily="34" charset="0"/>
                <a:cs typeface="Arial" pitchFamily="34" charset="0"/>
              </a:rPr>
              <a:t>Pointers and Two-Dimensional Arrays</a:t>
            </a:r>
          </a:p>
        </p:txBody>
      </p:sp>
      <p:sp>
        <p:nvSpPr>
          <p:cNvPr id="998407" name="Text Box 7"/>
          <p:cNvSpPr txBox="1">
            <a:spLocks noChangeArrowheads="1"/>
          </p:cNvSpPr>
          <p:nvPr/>
        </p:nvSpPr>
        <p:spPr bwMode="auto">
          <a:xfrm>
            <a:off x="228600" y="3249708"/>
            <a:ext cx="48625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2800" i="1" u="sng" dirty="0">
                <a:effectLst>
                  <a:outerShdw blurRad="38100" dist="38100" dir="2700000" algn="tl">
                    <a:srgbClr val="C0C0C0"/>
                  </a:outerShdw>
                </a:effectLst>
              </a:rPr>
              <a:t>Topics discussed in this section:</a:t>
            </a:r>
          </a:p>
        </p:txBody>
      </p:sp>
    </p:spTree>
    <p:extLst>
      <p:ext uri="{BB962C8B-B14F-4D97-AF65-F5344CB8AC3E}">
        <p14:creationId xmlns:p14="http://schemas.microsoft.com/office/powerpoint/2010/main" val="3407282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p:txBody>
          <a:bodyPr/>
          <a:lstStyle/>
          <a:p>
            <a:pPr eaLnBrk="1" hangingPunct="1"/>
            <a:r>
              <a:rPr lang="en-US" smtClean="0"/>
              <a:t>Concept of Address and Pointers</a:t>
            </a:r>
          </a:p>
        </p:txBody>
      </p:sp>
      <p:sp>
        <p:nvSpPr>
          <p:cNvPr id="4101" name="Rectangle 3"/>
          <p:cNvSpPr>
            <a:spLocks noGrp="1" noChangeArrowheads="1"/>
          </p:cNvSpPr>
          <p:nvPr>
            <p:ph type="body" idx="1"/>
          </p:nvPr>
        </p:nvSpPr>
        <p:spPr>
          <a:xfrm>
            <a:off x="685800" y="1828800"/>
            <a:ext cx="3886200" cy="4114800"/>
          </a:xfrm>
        </p:spPr>
        <p:txBody>
          <a:bodyPr/>
          <a:lstStyle/>
          <a:p>
            <a:pPr eaLnBrk="1" hangingPunct="1"/>
            <a:r>
              <a:rPr lang="en-US" dirty="0" smtClean="0"/>
              <a:t>Memory can be conceptualized as a linear set of data locations.</a:t>
            </a:r>
          </a:p>
          <a:p>
            <a:pPr eaLnBrk="1" hangingPunct="1"/>
            <a:r>
              <a:rPr lang="en-US" dirty="0" smtClean="0"/>
              <a:t>Variables reference the contents of a locations</a:t>
            </a:r>
          </a:p>
          <a:p>
            <a:r>
              <a:rPr lang="en-US" dirty="0" smtClean="0"/>
              <a:t>The </a:t>
            </a:r>
            <a:r>
              <a:rPr lang="en-US" dirty="0"/>
              <a:t>contents (value) of </a:t>
            </a:r>
            <a:r>
              <a:rPr lang="en-US" dirty="0" smtClean="0"/>
              <a:t>a pointers are the address of a given location</a:t>
            </a:r>
          </a:p>
        </p:txBody>
      </p:sp>
      <p:sp>
        <p:nvSpPr>
          <p:cNvPr id="4102" name="Rectangle 6"/>
          <p:cNvSpPr>
            <a:spLocks noChangeArrowheads="1"/>
          </p:cNvSpPr>
          <p:nvPr/>
        </p:nvSpPr>
        <p:spPr bwMode="auto">
          <a:xfrm>
            <a:off x="6791325" y="1828800"/>
            <a:ext cx="1352550" cy="2571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Contents1</a:t>
            </a:r>
          </a:p>
        </p:txBody>
      </p:sp>
      <p:sp>
        <p:nvSpPr>
          <p:cNvPr id="4103" name="Rectangle 7"/>
          <p:cNvSpPr>
            <a:spLocks noChangeArrowheads="1"/>
          </p:cNvSpPr>
          <p:nvPr/>
        </p:nvSpPr>
        <p:spPr bwMode="auto">
          <a:xfrm>
            <a:off x="6791325" y="2085975"/>
            <a:ext cx="1352550" cy="2571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4" name="Rectangle 8"/>
          <p:cNvSpPr>
            <a:spLocks noChangeArrowheads="1"/>
          </p:cNvSpPr>
          <p:nvPr/>
        </p:nvSpPr>
        <p:spPr bwMode="auto">
          <a:xfrm>
            <a:off x="6791325" y="2343150"/>
            <a:ext cx="1352550" cy="2571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5" name="Rectangle 9"/>
          <p:cNvSpPr>
            <a:spLocks noChangeArrowheads="1"/>
          </p:cNvSpPr>
          <p:nvPr/>
        </p:nvSpPr>
        <p:spPr bwMode="auto">
          <a:xfrm>
            <a:off x="6791325" y="2600325"/>
            <a:ext cx="1352550" cy="2571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6" name="Rectangle 10"/>
          <p:cNvSpPr>
            <a:spLocks noChangeArrowheads="1"/>
          </p:cNvSpPr>
          <p:nvPr/>
        </p:nvSpPr>
        <p:spPr bwMode="auto">
          <a:xfrm>
            <a:off x="6791325" y="2857500"/>
            <a:ext cx="1352550" cy="2571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7" name="Rectangle 11"/>
          <p:cNvSpPr>
            <a:spLocks noChangeArrowheads="1"/>
          </p:cNvSpPr>
          <p:nvPr/>
        </p:nvSpPr>
        <p:spPr bwMode="auto">
          <a:xfrm>
            <a:off x="6791325" y="3114675"/>
            <a:ext cx="1352550" cy="2571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8" name="Rectangle 12"/>
          <p:cNvSpPr>
            <a:spLocks noChangeArrowheads="1"/>
          </p:cNvSpPr>
          <p:nvPr/>
        </p:nvSpPr>
        <p:spPr bwMode="auto">
          <a:xfrm>
            <a:off x="6791325" y="3371850"/>
            <a:ext cx="1352550" cy="2571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09" name="Rectangle 13"/>
          <p:cNvSpPr>
            <a:spLocks noChangeArrowheads="1"/>
          </p:cNvSpPr>
          <p:nvPr/>
        </p:nvSpPr>
        <p:spPr bwMode="auto">
          <a:xfrm>
            <a:off x="6791325" y="3629025"/>
            <a:ext cx="1352550" cy="2571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0" name="Rectangle 14"/>
          <p:cNvSpPr>
            <a:spLocks noChangeArrowheads="1"/>
          </p:cNvSpPr>
          <p:nvPr/>
        </p:nvSpPr>
        <p:spPr bwMode="auto">
          <a:xfrm>
            <a:off x="6791325" y="3886200"/>
            <a:ext cx="1352550" cy="2571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1" name="Rectangle 15"/>
          <p:cNvSpPr>
            <a:spLocks noChangeArrowheads="1"/>
          </p:cNvSpPr>
          <p:nvPr/>
        </p:nvSpPr>
        <p:spPr bwMode="auto">
          <a:xfrm>
            <a:off x="6791325" y="4143375"/>
            <a:ext cx="1352550" cy="2571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2" name="Rectangle 16"/>
          <p:cNvSpPr>
            <a:spLocks noChangeArrowheads="1"/>
          </p:cNvSpPr>
          <p:nvPr/>
        </p:nvSpPr>
        <p:spPr bwMode="auto">
          <a:xfrm>
            <a:off x="6791325" y="4400550"/>
            <a:ext cx="1352550" cy="2571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Contents11</a:t>
            </a:r>
          </a:p>
        </p:txBody>
      </p:sp>
      <p:sp>
        <p:nvSpPr>
          <p:cNvPr id="4113" name="Rectangle 17"/>
          <p:cNvSpPr>
            <a:spLocks noChangeArrowheads="1"/>
          </p:cNvSpPr>
          <p:nvPr/>
        </p:nvSpPr>
        <p:spPr bwMode="auto">
          <a:xfrm>
            <a:off x="6791325" y="4657725"/>
            <a:ext cx="1352550" cy="2571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4" name="Rectangle 18"/>
          <p:cNvSpPr>
            <a:spLocks noChangeArrowheads="1"/>
          </p:cNvSpPr>
          <p:nvPr/>
        </p:nvSpPr>
        <p:spPr bwMode="auto">
          <a:xfrm>
            <a:off x="6791325" y="4914900"/>
            <a:ext cx="1352550" cy="2571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5" name="Rectangle 19"/>
          <p:cNvSpPr>
            <a:spLocks noChangeArrowheads="1"/>
          </p:cNvSpPr>
          <p:nvPr/>
        </p:nvSpPr>
        <p:spPr bwMode="auto">
          <a:xfrm>
            <a:off x="6791325" y="5172075"/>
            <a:ext cx="1352550" cy="2571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6" name="Rectangle 20"/>
          <p:cNvSpPr>
            <a:spLocks noChangeArrowheads="1"/>
          </p:cNvSpPr>
          <p:nvPr/>
        </p:nvSpPr>
        <p:spPr bwMode="auto">
          <a:xfrm>
            <a:off x="6791325" y="5429250"/>
            <a:ext cx="1352550" cy="2571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7" name="Rectangle 21"/>
          <p:cNvSpPr>
            <a:spLocks noChangeArrowheads="1"/>
          </p:cNvSpPr>
          <p:nvPr/>
        </p:nvSpPr>
        <p:spPr bwMode="auto">
          <a:xfrm>
            <a:off x="6791325" y="5686425"/>
            <a:ext cx="1352550" cy="2571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Contents16</a:t>
            </a:r>
          </a:p>
        </p:txBody>
      </p:sp>
      <p:sp>
        <p:nvSpPr>
          <p:cNvPr id="4118" name="Rectangle 24"/>
          <p:cNvSpPr>
            <a:spLocks noChangeArrowheads="1"/>
          </p:cNvSpPr>
          <p:nvPr/>
        </p:nvSpPr>
        <p:spPr bwMode="auto">
          <a:xfrm>
            <a:off x="5438775" y="1852613"/>
            <a:ext cx="1352550" cy="25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ADDR1</a:t>
            </a:r>
          </a:p>
        </p:txBody>
      </p:sp>
      <p:sp>
        <p:nvSpPr>
          <p:cNvPr id="4119" name="Rectangle 25"/>
          <p:cNvSpPr>
            <a:spLocks noChangeArrowheads="1"/>
          </p:cNvSpPr>
          <p:nvPr/>
        </p:nvSpPr>
        <p:spPr bwMode="auto">
          <a:xfrm>
            <a:off x="5438775" y="2109788"/>
            <a:ext cx="1352550" cy="25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ADDR2</a:t>
            </a:r>
          </a:p>
        </p:txBody>
      </p:sp>
      <p:sp>
        <p:nvSpPr>
          <p:cNvPr id="4120" name="Rectangle 26"/>
          <p:cNvSpPr>
            <a:spLocks noChangeArrowheads="1"/>
          </p:cNvSpPr>
          <p:nvPr/>
        </p:nvSpPr>
        <p:spPr bwMode="auto">
          <a:xfrm>
            <a:off x="5438775" y="2366963"/>
            <a:ext cx="1352550" cy="25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ADDR3</a:t>
            </a:r>
          </a:p>
        </p:txBody>
      </p:sp>
      <p:sp>
        <p:nvSpPr>
          <p:cNvPr id="4121" name="Rectangle 27"/>
          <p:cNvSpPr>
            <a:spLocks noChangeArrowheads="1"/>
          </p:cNvSpPr>
          <p:nvPr/>
        </p:nvSpPr>
        <p:spPr bwMode="auto">
          <a:xfrm>
            <a:off x="5438775" y="2624138"/>
            <a:ext cx="1352550" cy="25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ADDR4</a:t>
            </a:r>
          </a:p>
        </p:txBody>
      </p:sp>
      <p:sp>
        <p:nvSpPr>
          <p:cNvPr id="4122" name="Rectangle 28"/>
          <p:cNvSpPr>
            <a:spLocks noChangeArrowheads="1"/>
          </p:cNvSpPr>
          <p:nvPr/>
        </p:nvSpPr>
        <p:spPr bwMode="auto">
          <a:xfrm>
            <a:off x="5438775" y="2881313"/>
            <a:ext cx="1352550" cy="25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ADDR5</a:t>
            </a:r>
          </a:p>
        </p:txBody>
      </p:sp>
      <p:sp>
        <p:nvSpPr>
          <p:cNvPr id="4123" name="Rectangle 29"/>
          <p:cNvSpPr>
            <a:spLocks noChangeArrowheads="1"/>
          </p:cNvSpPr>
          <p:nvPr/>
        </p:nvSpPr>
        <p:spPr bwMode="auto">
          <a:xfrm>
            <a:off x="5438775" y="3138488"/>
            <a:ext cx="1352550" cy="25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ADDR6</a:t>
            </a:r>
          </a:p>
        </p:txBody>
      </p:sp>
      <p:sp>
        <p:nvSpPr>
          <p:cNvPr id="4124" name="Rectangle 30"/>
          <p:cNvSpPr>
            <a:spLocks noChangeArrowheads="1"/>
          </p:cNvSpPr>
          <p:nvPr/>
        </p:nvSpPr>
        <p:spPr bwMode="auto">
          <a:xfrm>
            <a:off x="5438775" y="3395663"/>
            <a:ext cx="1352550" cy="25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a:t>
            </a:r>
          </a:p>
        </p:txBody>
      </p:sp>
      <p:sp>
        <p:nvSpPr>
          <p:cNvPr id="4125" name="Rectangle 31"/>
          <p:cNvSpPr>
            <a:spLocks noChangeArrowheads="1"/>
          </p:cNvSpPr>
          <p:nvPr/>
        </p:nvSpPr>
        <p:spPr bwMode="auto">
          <a:xfrm>
            <a:off x="5438775" y="3652838"/>
            <a:ext cx="1352550" cy="25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a:t>
            </a:r>
          </a:p>
        </p:txBody>
      </p:sp>
      <p:sp>
        <p:nvSpPr>
          <p:cNvPr id="4126" name="Rectangle 32"/>
          <p:cNvSpPr>
            <a:spLocks noChangeArrowheads="1"/>
          </p:cNvSpPr>
          <p:nvPr/>
        </p:nvSpPr>
        <p:spPr bwMode="auto">
          <a:xfrm>
            <a:off x="5438775" y="3910013"/>
            <a:ext cx="1352550" cy="25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a:t>
            </a:r>
          </a:p>
        </p:txBody>
      </p:sp>
      <p:sp>
        <p:nvSpPr>
          <p:cNvPr id="4127" name="Rectangle 33"/>
          <p:cNvSpPr>
            <a:spLocks noChangeArrowheads="1"/>
          </p:cNvSpPr>
          <p:nvPr/>
        </p:nvSpPr>
        <p:spPr bwMode="auto">
          <a:xfrm>
            <a:off x="5438775" y="4167188"/>
            <a:ext cx="1352550" cy="25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28" name="Rectangle 34"/>
          <p:cNvSpPr>
            <a:spLocks noChangeArrowheads="1"/>
          </p:cNvSpPr>
          <p:nvPr/>
        </p:nvSpPr>
        <p:spPr bwMode="auto">
          <a:xfrm>
            <a:off x="5438775" y="4424363"/>
            <a:ext cx="1352550" cy="25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ADDR11</a:t>
            </a:r>
          </a:p>
        </p:txBody>
      </p:sp>
      <p:sp>
        <p:nvSpPr>
          <p:cNvPr id="4129" name="Rectangle 35"/>
          <p:cNvSpPr>
            <a:spLocks noChangeArrowheads="1"/>
          </p:cNvSpPr>
          <p:nvPr/>
        </p:nvSpPr>
        <p:spPr bwMode="auto">
          <a:xfrm>
            <a:off x="5438775" y="4681538"/>
            <a:ext cx="1352550" cy="25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0" name="Rectangle 36"/>
          <p:cNvSpPr>
            <a:spLocks noChangeArrowheads="1"/>
          </p:cNvSpPr>
          <p:nvPr/>
        </p:nvSpPr>
        <p:spPr bwMode="auto">
          <a:xfrm>
            <a:off x="5438775" y="4938713"/>
            <a:ext cx="1352550" cy="25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a:t>
            </a:r>
          </a:p>
        </p:txBody>
      </p:sp>
      <p:sp>
        <p:nvSpPr>
          <p:cNvPr id="4131" name="Rectangle 37"/>
          <p:cNvSpPr>
            <a:spLocks noChangeArrowheads="1"/>
          </p:cNvSpPr>
          <p:nvPr/>
        </p:nvSpPr>
        <p:spPr bwMode="auto">
          <a:xfrm>
            <a:off x="5438775" y="5195888"/>
            <a:ext cx="1352550" cy="25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a:t>
            </a:r>
          </a:p>
        </p:txBody>
      </p:sp>
      <p:sp>
        <p:nvSpPr>
          <p:cNvPr id="4132" name="Rectangle 38"/>
          <p:cNvSpPr>
            <a:spLocks noChangeArrowheads="1"/>
          </p:cNvSpPr>
          <p:nvPr/>
        </p:nvSpPr>
        <p:spPr bwMode="auto">
          <a:xfrm>
            <a:off x="5438775" y="5453063"/>
            <a:ext cx="1352550" cy="25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33" name="Rectangle 39"/>
          <p:cNvSpPr>
            <a:spLocks noChangeArrowheads="1"/>
          </p:cNvSpPr>
          <p:nvPr/>
        </p:nvSpPr>
        <p:spPr bwMode="auto">
          <a:xfrm>
            <a:off x="5438775" y="5710238"/>
            <a:ext cx="1352550" cy="25717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1800"/>
              <a:t>ADDR16</a:t>
            </a:r>
          </a:p>
        </p:txBody>
      </p:sp>
    </p:spTree>
    <p:extLst>
      <p:ext uri="{BB962C8B-B14F-4D97-AF65-F5344CB8AC3E}">
        <p14:creationId xmlns:p14="http://schemas.microsoft.com/office/powerpoint/2010/main" val="264126912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pPr>
              <a:defRPr/>
            </a:pPr>
            <a:r>
              <a:rPr lang="en-US"/>
              <a:t>Computer Science: A Structured Programming Approach Using C</a:t>
            </a:r>
          </a:p>
        </p:txBody>
      </p:sp>
      <p:sp>
        <p:nvSpPr>
          <p:cNvPr id="7" name="Slide Number Placeholder 2"/>
          <p:cNvSpPr>
            <a:spLocks noGrp="1"/>
          </p:cNvSpPr>
          <p:nvPr>
            <p:ph type="sldNum" sz="quarter" idx="11"/>
          </p:nvPr>
        </p:nvSpPr>
        <p:spPr/>
        <p:txBody>
          <a:bodyPr/>
          <a:lstStyle/>
          <a:p>
            <a:pPr>
              <a:defRPr/>
            </a:pPr>
            <a:fld id="{134A978B-4E2E-4226-A524-955C64DB2ECD}" type="slidenum">
              <a:rPr lang="en-US"/>
              <a:pPr>
                <a:defRPr/>
              </a:pPr>
              <a:t>40</a:t>
            </a:fld>
            <a:endParaRPr lang="en-US"/>
          </a:p>
        </p:txBody>
      </p:sp>
      <p:sp>
        <p:nvSpPr>
          <p:cNvPr id="13316" name="Line 2"/>
          <p:cNvSpPr>
            <a:spLocks noChangeShapeType="1"/>
          </p:cNvSpPr>
          <p:nvPr/>
        </p:nvSpPr>
        <p:spPr bwMode="auto">
          <a:xfrm>
            <a:off x="455613" y="28956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7" name="Line 3"/>
          <p:cNvSpPr>
            <a:spLocks noChangeShapeType="1"/>
          </p:cNvSpPr>
          <p:nvPr/>
        </p:nvSpPr>
        <p:spPr bwMode="auto">
          <a:xfrm>
            <a:off x="457200" y="3886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18" name="Rectangle 4"/>
          <p:cNvSpPr>
            <a:spLocks noChangeArrowheads="1"/>
          </p:cNvSpPr>
          <p:nvPr/>
        </p:nvSpPr>
        <p:spPr bwMode="auto">
          <a:xfrm>
            <a:off x="493713" y="2987675"/>
            <a:ext cx="8077200" cy="822325"/>
          </a:xfrm>
          <a:prstGeom prst="rect">
            <a:avLst/>
          </a:prstGeom>
          <a:solidFill>
            <a:schemeClr val="bg1"/>
          </a:solidFill>
          <a:ln>
            <a:noFill/>
          </a:ln>
          <a:effectLst/>
        </p:spPr>
        <p:txBody>
          <a:bodyPr>
            <a:spAutoFit/>
          </a:bodyPr>
          <a:lstStyle/>
          <a:p>
            <a:pPr algn="ctr"/>
            <a:r>
              <a:rPr lang="en-US"/>
              <a:t>Given pointer, p, p ± n is a pointer to the </a:t>
            </a:r>
          </a:p>
          <a:p>
            <a:pPr algn="ctr"/>
            <a:r>
              <a:rPr lang="en-US"/>
              <a:t>value n elements away.</a:t>
            </a:r>
          </a:p>
        </p:txBody>
      </p:sp>
      <p:sp>
        <p:nvSpPr>
          <p:cNvPr id="1029125" name="Text Box 5"/>
          <p:cNvSpPr txBox="1">
            <a:spLocks noChangeArrowheads="1"/>
          </p:cNvSpPr>
          <p:nvPr/>
        </p:nvSpPr>
        <p:spPr bwMode="auto">
          <a:xfrm>
            <a:off x="474663" y="2362200"/>
            <a:ext cx="874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2800" i="1">
                <a:solidFill>
                  <a:schemeClr val="hlink"/>
                </a:solidFill>
                <a:effectLst>
                  <a:outerShdw blurRad="38100" dist="38100" dir="2700000" algn="tl">
                    <a:srgbClr val="C0C0C0"/>
                  </a:outerShdw>
                </a:effectLst>
              </a:rPr>
              <a:t>Note</a:t>
            </a:r>
          </a:p>
        </p:txBody>
      </p:sp>
    </p:spTree>
    <p:extLst>
      <p:ext uri="{BB962C8B-B14F-4D97-AF65-F5344CB8AC3E}">
        <p14:creationId xmlns:p14="http://schemas.microsoft.com/office/powerpoint/2010/main" val="47902870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pPr>
              <a:defRPr/>
            </a:pPr>
            <a:r>
              <a:rPr lang="en-US"/>
              <a:t>Computer Science: A Structured Programming Approach Using C</a:t>
            </a:r>
          </a:p>
        </p:txBody>
      </p:sp>
      <p:sp>
        <p:nvSpPr>
          <p:cNvPr id="10" name="Slide Number Placeholder 2"/>
          <p:cNvSpPr>
            <a:spLocks noGrp="1"/>
          </p:cNvSpPr>
          <p:nvPr>
            <p:ph type="sldNum" sz="quarter" idx="11"/>
          </p:nvPr>
        </p:nvSpPr>
        <p:spPr/>
        <p:txBody>
          <a:bodyPr/>
          <a:lstStyle/>
          <a:p>
            <a:pPr>
              <a:defRPr/>
            </a:pPr>
            <a:fld id="{FB359565-0858-4D26-967E-2D9E9B0570B5}" type="slidenum">
              <a:rPr lang="en-US"/>
              <a:pPr>
                <a:defRPr/>
              </a:pPr>
              <a:t>41</a:t>
            </a:fld>
            <a:endParaRPr lang="en-US"/>
          </a:p>
        </p:txBody>
      </p:sp>
      <p:sp>
        <p:nvSpPr>
          <p:cNvPr id="14340"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1" name="Rectangle 3"/>
          <p:cNvSpPr>
            <a:spLocks noChangeArrowheads="1"/>
          </p:cNvSpPr>
          <p:nvPr/>
        </p:nvSpPr>
        <p:spPr bwMode="auto">
          <a:xfrm>
            <a:off x="152400" y="5791200"/>
            <a:ext cx="38782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000">
                <a:solidFill>
                  <a:schemeClr val="folHlink"/>
                </a:solidFill>
              </a:rPr>
              <a:t>FIGURE 10-5</a:t>
            </a:r>
            <a:r>
              <a:rPr lang="en-US" sz="2000"/>
              <a:t>  Pointer Arithmetic</a:t>
            </a:r>
          </a:p>
        </p:txBody>
      </p:sp>
      <p:grpSp>
        <p:nvGrpSpPr>
          <p:cNvPr id="14342" name="Group 4"/>
          <p:cNvGrpSpPr>
            <a:grpSpLocks/>
          </p:cNvGrpSpPr>
          <p:nvPr/>
        </p:nvGrpSpPr>
        <p:grpSpPr bwMode="auto">
          <a:xfrm>
            <a:off x="228600" y="252413"/>
            <a:ext cx="8610600" cy="5995987"/>
            <a:chOff x="336" y="159"/>
            <a:chExt cx="5232" cy="3777"/>
          </a:xfrm>
        </p:grpSpPr>
        <p:sp>
          <p:nvSpPr>
            <p:cNvPr id="14344"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5"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346"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434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219325"/>
            <a:ext cx="4706938" cy="242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82598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pPr>
              <a:defRPr/>
            </a:pPr>
            <a:r>
              <a:rPr lang="en-US"/>
              <a:t>Computer Science: A Structured Programming Approach Using C</a:t>
            </a:r>
          </a:p>
        </p:txBody>
      </p:sp>
      <p:sp>
        <p:nvSpPr>
          <p:cNvPr id="10" name="Slide Number Placeholder 2"/>
          <p:cNvSpPr>
            <a:spLocks noGrp="1"/>
          </p:cNvSpPr>
          <p:nvPr>
            <p:ph type="sldNum" sz="quarter" idx="11"/>
          </p:nvPr>
        </p:nvSpPr>
        <p:spPr/>
        <p:txBody>
          <a:bodyPr/>
          <a:lstStyle/>
          <a:p>
            <a:pPr>
              <a:defRPr/>
            </a:pPr>
            <a:fld id="{22B16640-C852-4347-8D0F-B883769FC25D}" type="slidenum">
              <a:rPr lang="en-US"/>
              <a:pPr>
                <a:defRPr/>
              </a:pPr>
              <a:t>42</a:t>
            </a:fld>
            <a:endParaRPr lang="en-US"/>
          </a:p>
        </p:txBody>
      </p:sp>
      <p:sp>
        <p:nvSpPr>
          <p:cNvPr id="15364" name="Line 2"/>
          <p:cNvSpPr>
            <a:spLocks noChangeShapeType="1"/>
          </p:cNvSpPr>
          <p:nvPr/>
        </p:nvSpPr>
        <p:spPr bwMode="auto">
          <a:xfrm>
            <a:off x="455613" y="28956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365" name="Line 3"/>
          <p:cNvSpPr>
            <a:spLocks noChangeShapeType="1"/>
          </p:cNvSpPr>
          <p:nvPr/>
        </p:nvSpPr>
        <p:spPr bwMode="auto">
          <a:xfrm>
            <a:off x="457200" y="48006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58821" name="Text Box 5"/>
          <p:cNvSpPr txBox="1">
            <a:spLocks noChangeArrowheads="1"/>
          </p:cNvSpPr>
          <p:nvPr/>
        </p:nvSpPr>
        <p:spPr bwMode="auto">
          <a:xfrm>
            <a:off x="474663" y="2362200"/>
            <a:ext cx="874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2800" i="1">
                <a:solidFill>
                  <a:schemeClr val="hlink"/>
                </a:solidFill>
                <a:effectLst>
                  <a:outerShdw blurRad="38100" dist="38100" dir="2700000" algn="tl">
                    <a:srgbClr val="C0C0C0"/>
                  </a:outerShdw>
                </a:effectLst>
              </a:rPr>
              <a:t>Note</a:t>
            </a:r>
          </a:p>
        </p:txBody>
      </p:sp>
      <p:sp>
        <p:nvSpPr>
          <p:cNvPr id="15367" name="Rectangle 9"/>
          <p:cNvSpPr>
            <a:spLocks noChangeArrowheads="1"/>
          </p:cNvSpPr>
          <p:nvPr/>
        </p:nvSpPr>
        <p:spPr bwMode="auto">
          <a:xfrm>
            <a:off x="609600" y="2971800"/>
            <a:ext cx="7848600" cy="1752600"/>
          </a:xfrm>
          <a:prstGeom prst="rect">
            <a:avLst/>
          </a:prstGeom>
          <a:solidFill>
            <a:schemeClr val="bg1">
              <a:lumMod val="85000"/>
            </a:schemeClr>
          </a:solidFill>
          <a:ln>
            <a:noFill/>
          </a:ln>
          <a:effectLst/>
        </p:spPr>
        <p:txBody>
          <a:bodyPr wrap="none" anchor="ctr"/>
          <a:lstStyle/>
          <a:p>
            <a:endParaRPr lang="en-US"/>
          </a:p>
        </p:txBody>
      </p:sp>
      <p:sp>
        <p:nvSpPr>
          <p:cNvPr id="15368" name="Rectangle 4"/>
          <p:cNvSpPr>
            <a:spLocks noChangeArrowheads="1"/>
          </p:cNvSpPr>
          <p:nvPr/>
        </p:nvSpPr>
        <p:spPr bwMode="auto">
          <a:xfrm>
            <a:off x="2438400" y="4127500"/>
            <a:ext cx="4343400" cy="469900"/>
          </a:xfrm>
          <a:prstGeom prst="rect">
            <a:avLst/>
          </a:prstGeom>
          <a:solidFill>
            <a:schemeClr val="bg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t>a + n * (sizeof (one element)) </a:t>
            </a:r>
          </a:p>
        </p:txBody>
      </p:sp>
      <p:sp>
        <p:nvSpPr>
          <p:cNvPr id="15369" name="Rectangle 6"/>
          <p:cNvSpPr>
            <a:spLocks noChangeArrowheads="1"/>
          </p:cNvSpPr>
          <p:nvPr/>
        </p:nvSpPr>
        <p:spPr bwMode="auto">
          <a:xfrm>
            <a:off x="4114800" y="3124200"/>
            <a:ext cx="990600" cy="469900"/>
          </a:xfrm>
          <a:prstGeom prst="rect">
            <a:avLst/>
          </a:prstGeom>
          <a:solidFill>
            <a:schemeClr val="bg1"/>
          </a:solidFill>
          <a:ln w="12700" algn="ctr">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t>a + n</a:t>
            </a:r>
          </a:p>
        </p:txBody>
      </p:sp>
      <p:sp>
        <p:nvSpPr>
          <p:cNvPr id="15370" name="Rectangle 7"/>
          <p:cNvSpPr>
            <a:spLocks noChangeArrowheads="1"/>
          </p:cNvSpPr>
          <p:nvPr/>
        </p:nvSpPr>
        <p:spPr bwMode="auto">
          <a:xfrm>
            <a:off x="4152900" y="3670300"/>
            <a:ext cx="914400" cy="457200"/>
          </a:xfrm>
          <a:prstGeom prst="rect">
            <a:avLst/>
          </a:prstGeom>
          <a:noFill/>
          <a:ln>
            <a:noFill/>
          </a:ln>
          <a:effectLst/>
          <a:extLst>
            <a:ext uri="{909E8E84-426E-40DD-AFC4-6F175D3DCCD1}">
              <a14:hiddenFill xmlns:a14="http://schemas.microsoft.com/office/drawing/2010/main">
                <a:solidFill>
                  <a:srgbClr val="99FF33"/>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atin typeface="Symbol" pitchFamily="18" charset="2"/>
              </a:rPr>
              <a:t>¯</a:t>
            </a:r>
            <a:endParaRPr lang="en-US"/>
          </a:p>
        </p:txBody>
      </p:sp>
    </p:spTree>
    <p:extLst>
      <p:ext uri="{BB962C8B-B14F-4D97-AF65-F5344CB8AC3E}">
        <p14:creationId xmlns:p14="http://schemas.microsoft.com/office/powerpoint/2010/main" val="382916652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pPr>
              <a:defRPr/>
            </a:pPr>
            <a:r>
              <a:rPr lang="en-US"/>
              <a:t>Computer Science: A Structured Programming Approach Using C</a:t>
            </a:r>
          </a:p>
        </p:txBody>
      </p:sp>
      <p:sp>
        <p:nvSpPr>
          <p:cNvPr id="10" name="Slide Number Placeholder 2"/>
          <p:cNvSpPr>
            <a:spLocks noGrp="1"/>
          </p:cNvSpPr>
          <p:nvPr>
            <p:ph type="sldNum" sz="quarter" idx="11"/>
          </p:nvPr>
        </p:nvSpPr>
        <p:spPr/>
        <p:txBody>
          <a:bodyPr/>
          <a:lstStyle/>
          <a:p>
            <a:pPr>
              <a:defRPr/>
            </a:pPr>
            <a:fld id="{137F73B1-78B7-4FE3-BBB5-751BA034E3A2}" type="slidenum">
              <a:rPr lang="en-US"/>
              <a:pPr>
                <a:defRPr/>
              </a:pPr>
              <a:t>43</a:t>
            </a:fld>
            <a:endParaRPr lang="en-US"/>
          </a:p>
        </p:txBody>
      </p:sp>
      <p:sp>
        <p:nvSpPr>
          <p:cNvPr id="16388"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89" name="Rectangle 3"/>
          <p:cNvSpPr>
            <a:spLocks noChangeArrowheads="1"/>
          </p:cNvSpPr>
          <p:nvPr/>
        </p:nvSpPr>
        <p:spPr bwMode="auto">
          <a:xfrm>
            <a:off x="152400" y="5791200"/>
            <a:ext cx="61134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000">
                <a:solidFill>
                  <a:schemeClr val="folHlink"/>
                </a:solidFill>
              </a:rPr>
              <a:t>FIGURE 10-6</a:t>
            </a:r>
            <a:r>
              <a:rPr lang="en-US" sz="2000"/>
              <a:t>  Pointer Arithmetic and Different Types</a:t>
            </a:r>
          </a:p>
        </p:txBody>
      </p:sp>
      <p:grpSp>
        <p:nvGrpSpPr>
          <p:cNvPr id="16390" name="Group 4"/>
          <p:cNvGrpSpPr>
            <a:grpSpLocks/>
          </p:cNvGrpSpPr>
          <p:nvPr/>
        </p:nvGrpSpPr>
        <p:grpSpPr bwMode="auto">
          <a:xfrm>
            <a:off x="228600" y="252413"/>
            <a:ext cx="8610600" cy="5995987"/>
            <a:chOff x="336" y="159"/>
            <a:chExt cx="5232" cy="3777"/>
          </a:xfrm>
        </p:grpSpPr>
        <p:sp>
          <p:nvSpPr>
            <p:cNvPr id="16392"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3"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6394"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6391"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295400"/>
            <a:ext cx="8629650" cy="3724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13195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pPr>
              <a:defRPr/>
            </a:pPr>
            <a:r>
              <a:rPr lang="en-US"/>
              <a:t>Computer Science: A Structured Programming Approach Using C</a:t>
            </a:r>
          </a:p>
        </p:txBody>
      </p:sp>
      <p:sp>
        <p:nvSpPr>
          <p:cNvPr id="10" name="Slide Number Placeholder 2"/>
          <p:cNvSpPr>
            <a:spLocks noGrp="1"/>
          </p:cNvSpPr>
          <p:nvPr>
            <p:ph type="sldNum" sz="quarter" idx="11"/>
          </p:nvPr>
        </p:nvSpPr>
        <p:spPr/>
        <p:txBody>
          <a:bodyPr/>
          <a:lstStyle/>
          <a:p>
            <a:pPr>
              <a:defRPr/>
            </a:pPr>
            <a:fld id="{762D89AA-26D2-45F3-A675-3C279C5D32DF}" type="slidenum">
              <a:rPr lang="en-US"/>
              <a:pPr>
                <a:defRPr/>
              </a:pPr>
              <a:t>44</a:t>
            </a:fld>
            <a:endParaRPr lang="en-US"/>
          </a:p>
        </p:txBody>
      </p:sp>
      <p:sp>
        <p:nvSpPr>
          <p:cNvPr id="17412"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3" name="Rectangle 3"/>
          <p:cNvSpPr>
            <a:spLocks noChangeArrowheads="1"/>
          </p:cNvSpPr>
          <p:nvPr/>
        </p:nvSpPr>
        <p:spPr bwMode="auto">
          <a:xfrm>
            <a:off x="152400" y="5741988"/>
            <a:ext cx="543242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000">
                <a:solidFill>
                  <a:schemeClr val="folHlink"/>
                </a:solidFill>
              </a:rPr>
              <a:t>FIGURE 10-7</a:t>
            </a:r>
            <a:r>
              <a:rPr lang="en-US" sz="2000"/>
              <a:t>  </a:t>
            </a:r>
            <a:r>
              <a:rPr lang="en-US" b="0"/>
              <a:t>Dereferencing Array Pointers</a:t>
            </a:r>
          </a:p>
          <a:p>
            <a:pPr algn="l"/>
            <a:endParaRPr lang="en-US" sz="2000"/>
          </a:p>
        </p:txBody>
      </p:sp>
      <p:grpSp>
        <p:nvGrpSpPr>
          <p:cNvPr id="17414" name="Group 4"/>
          <p:cNvGrpSpPr>
            <a:grpSpLocks/>
          </p:cNvGrpSpPr>
          <p:nvPr/>
        </p:nvGrpSpPr>
        <p:grpSpPr bwMode="auto">
          <a:xfrm>
            <a:off x="228600" y="252413"/>
            <a:ext cx="8610600" cy="5995987"/>
            <a:chOff x="336" y="159"/>
            <a:chExt cx="5232" cy="3777"/>
          </a:xfrm>
        </p:grpSpPr>
        <p:sp>
          <p:nvSpPr>
            <p:cNvPr id="17416"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7"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8"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1741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3013" y="2209800"/>
            <a:ext cx="5995987" cy="2316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0694472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1"/>
          <p:cNvSpPr>
            <a:spLocks noGrp="1"/>
          </p:cNvSpPr>
          <p:nvPr>
            <p:ph type="ftr" sz="quarter" idx="10"/>
          </p:nvPr>
        </p:nvSpPr>
        <p:spPr/>
        <p:txBody>
          <a:bodyPr/>
          <a:lstStyle/>
          <a:p>
            <a:pPr>
              <a:defRPr/>
            </a:pPr>
            <a:r>
              <a:rPr lang="en-US"/>
              <a:t>Computer Science: A Structured Programming Approach Using C</a:t>
            </a:r>
          </a:p>
        </p:txBody>
      </p:sp>
      <p:sp>
        <p:nvSpPr>
          <p:cNvPr id="7" name="Slide Number Placeholder 2"/>
          <p:cNvSpPr>
            <a:spLocks noGrp="1"/>
          </p:cNvSpPr>
          <p:nvPr>
            <p:ph type="sldNum" sz="quarter" idx="11"/>
          </p:nvPr>
        </p:nvSpPr>
        <p:spPr/>
        <p:txBody>
          <a:bodyPr/>
          <a:lstStyle/>
          <a:p>
            <a:pPr>
              <a:defRPr/>
            </a:pPr>
            <a:fld id="{070E342B-DB3E-4012-BA0E-D6443CA6D513}" type="slidenum">
              <a:rPr lang="en-US"/>
              <a:pPr>
                <a:defRPr/>
              </a:pPr>
              <a:t>45</a:t>
            </a:fld>
            <a:endParaRPr lang="en-US"/>
          </a:p>
        </p:txBody>
      </p:sp>
      <p:sp>
        <p:nvSpPr>
          <p:cNvPr id="18436" name="Line 2"/>
          <p:cNvSpPr>
            <a:spLocks noChangeShapeType="1"/>
          </p:cNvSpPr>
          <p:nvPr/>
        </p:nvSpPr>
        <p:spPr bwMode="auto">
          <a:xfrm>
            <a:off x="455613" y="28956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7" name="Line 3"/>
          <p:cNvSpPr>
            <a:spLocks noChangeShapeType="1"/>
          </p:cNvSpPr>
          <p:nvPr/>
        </p:nvSpPr>
        <p:spPr bwMode="auto">
          <a:xfrm>
            <a:off x="457200" y="38862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38" name="Rectangle 4"/>
          <p:cNvSpPr>
            <a:spLocks noChangeArrowheads="1"/>
          </p:cNvSpPr>
          <p:nvPr/>
        </p:nvSpPr>
        <p:spPr bwMode="auto">
          <a:xfrm>
            <a:off x="493713" y="2987675"/>
            <a:ext cx="8077200" cy="822325"/>
          </a:xfrm>
          <a:prstGeom prst="rect">
            <a:avLst/>
          </a:prstGeom>
          <a:solidFill>
            <a:schemeClr val="bg1">
              <a:lumMod val="85000"/>
            </a:schemeClr>
          </a:solidFill>
          <a:ln>
            <a:noFill/>
          </a:ln>
          <a:effectLst/>
        </p:spPr>
        <p:txBody>
          <a:bodyPr>
            <a:spAutoFit/>
          </a:bodyPr>
          <a:lstStyle/>
          <a:p>
            <a:pPr algn="ctr"/>
            <a:r>
              <a:rPr lang="en-US" dirty="0"/>
              <a:t>The following expressions are identical.</a:t>
            </a:r>
          </a:p>
          <a:p>
            <a:pPr algn="ctr"/>
            <a:r>
              <a:rPr lang="en-US" dirty="0"/>
              <a:t>*(a + n)   and    a[n]</a:t>
            </a:r>
          </a:p>
        </p:txBody>
      </p:sp>
      <p:sp>
        <p:nvSpPr>
          <p:cNvPr id="1031173" name="Text Box 5"/>
          <p:cNvSpPr txBox="1">
            <a:spLocks noChangeArrowheads="1"/>
          </p:cNvSpPr>
          <p:nvPr/>
        </p:nvSpPr>
        <p:spPr bwMode="auto">
          <a:xfrm>
            <a:off x="474663" y="2362200"/>
            <a:ext cx="874712"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defRPr/>
            </a:pPr>
            <a:r>
              <a:rPr lang="en-US" sz="2800" i="1">
                <a:solidFill>
                  <a:schemeClr val="hlink"/>
                </a:solidFill>
                <a:effectLst>
                  <a:outerShdw blurRad="38100" dist="38100" dir="2700000" algn="tl">
                    <a:srgbClr val="C0C0C0"/>
                  </a:outerShdw>
                </a:effectLst>
              </a:rPr>
              <a:t>Note</a:t>
            </a:r>
          </a:p>
        </p:txBody>
      </p:sp>
    </p:spTree>
    <p:extLst>
      <p:ext uri="{BB962C8B-B14F-4D97-AF65-F5344CB8AC3E}">
        <p14:creationId xmlns:p14="http://schemas.microsoft.com/office/powerpoint/2010/main" val="255598202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pPr>
              <a:defRPr/>
            </a:pPr>
            <a:r>
              <a:rPr lang="en-US"/>
              <a:t>Computer Science: A Structured Programming Approach Using C</a:t>
            </a:r>
          </a:p>
        </p:txBody>
      </p:sp>
      <p:sp>
        <p:nvSpPr>
          <p:cNvPr id="6" name="Slide Number Placeholder 2"/>
          <p:cNvSpPr>
            <a:spLocks noGrp="1"/>
          </p:cNvSpPr>
          <p:nvPr>
            <p:ph type="sldNum" sz="quarter" idx="11"/>
          </p:nvPr>
        </p:nvSpPr>
        <p:spPr/>
        <p:txBody>
          <a:bodyPr/>
          <a:lstStyle/>
          <a:p>
            <a:pPr>
              <a:defRPr/>
            </a:pPr>
            <a:fld id="{38DE4DE3-E0B8-4F96-8D99-C39D3AE7039A}" type="slidenum">
              <a:rPr lang="en-US"/>
              <a:pPr>
                <a:defRPr/>
              </a:pPr>
              <a:t>46</a:t>
            </a:fld>
            <a:endParaRPr lang="en-US"/>
          </a:p>
        </p:txBody>
      </p:sp>
      <p:pic>
        <p:nvPicPr>
          <p:cNvPr id="19460"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4800" y="2370138"/>
            <a:ext cx="8556625" cy="1897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61" name="Text Box 2"/>
          <p:cNvSpPr txBox="1">
            <a:spLocks noChangeArrowheads="1"/>
          </p:cNvSpPr>
          <p:nvPr/>
        </p:nvSpPr>
        <p:spPr bwMode="auto">
          <a:xfrm>
            <a:off x="457200" y="4038600"/>
            <a:ext cx="1397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algn="r" eaLnBrk="0" fontAlgn="base" hangingPunct="0">
              <a:spcBef>
                <a:spcPct val="0"/>
              </a:spcBef>
              <a:spcAft>
                <a:spcPct val="0"/>
              </a:spcAft>
              <a:defRPr sz="2400" b="1">
                <a:solidFill>
                  <a:schemeClr val="tx1"/>
                </a:solidFill>
                <a:latin typeface="Times New Roman" charset="0"/>
              </a:defRPr>
            </a:lvl6pPr>
            <a:lvl7pPr marL="2971800" indent="-228600" algn="r" eaLnBrk="0" fontAlgn="base" hangingPunct="0">
              <a:spcBef>
                <a:spcPct val="0"/>
              </a:spcBef>
              <a:spcAft>
                <a:spcPct val="0"/>
              </a:spcAft>
              <a:defRPr sz="2400" b="1">
                <a:solidFill>
                  <a:schemeClr val="tx1"/>
                </a:solidFill>
                <a:latin typeface="Times New Roman" charset="0"/>
              </a:defRPr>
            </a:lvl7pPr>
            <a:lvl8pPr marL="3429000" indent="-228600" algn="r" eaLnBrk="0" fontAlgn="base" hangingPunct="0">
              <a:spcBef>
                <a:spcPct val="0"/>
              </a:spcBef>
              <a:spcAft>
                <a:spcPct val="0"/>
              </a:spcAft>
              <a:defRPr sz="2400" b="1">
                <a:solidFill>
                  <a:schemeClr val="tx1"/>
                </a:solidFill>
                <a:latin typeface="Times New Roman" charset="0"/>
              </a:defRPr>
            </a:lvl8pPr>
            <a:lvl9pPr marL="3886200" indent="-228600" algn="r" eaLnBrk="0" fontAlgn="base" hangingPunct="0">
              <a:spcBef>
                <a:spcPct val="0"/>
              </a:spcBef>
              <a:spcAft>
                <a:spcPct val="0"/>
              </a:spcAft>
              <a:defRPr sz="2400" b="1">
                <a:solidFill>
                  <a:schemeClr val="tx1"/>
                </a:solidFill>
                <a:latin typeface="Times New Roman" charset="0"/>
              </a:defRPr>
            </a:lvl9pPr>
          </a:lstStyle>
          <a:p>
            <a:pPr algn="ctr"/>
            <a:r>
              <a:rPr lang="en-US" sz="2000">
                <a:solidFill>
                  <a:schemeClr val="folHlink"/>
                </a:solidFill>
              </a:rPr>
              <a:t>Table  10-1</a:t>
            </a:r>
          </a:p>
        </p:txBody>
      </p:sp>
      <p:sp>
        <p:nvSpPr>
          <p:cNvPr id="19462" name="Text Box 3"/>
          <p:cNvSpPr txBox="1">
            <a:spLocks noChangeArrowheads="1"/>
          </p:cNvSpPr>
          <p:nvPr/>
        </p:nvSpPr>
        <p:spPr bwMode="auto">
          <a:xfrm>
            <a:off x="1943100" y="4038600"/>
            <a:ext cx="39116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algn="r" eaLnBrk="0" fontAlgn="base" hangingPunct="0">
              <a:spcBef>
                <a:spcPct val="0"/>
              </a:spcBef>
              <a:spcAft>
                <a:spcPct val="0"/>
              </a:spcAft>
              <a:defRPr sz="2400" b="1">
                <a:solidFill>
                  <a:schemeClr val="tx1"/>
                </a:solidFill>
                <a:latin typeface="Times New Roman" charset="0"/>
              </a:defRPr>
            </a:lvl6pPr>
            <a:lvl7pPr marL="2971800" indent="-228600" algn="r" eaLnBrk="0" fontAlgn="base" hangingPunct="0">
              <a:spcBef>
                <a:spcPct val="0"/>
              </a:spcBef>
              <a:spcAft>
                <a:spcPct val="0"/>
              </a:spcAft>
              <a:defRPr sz="2400" b="1">
                <a:solidFill>
                  <a:schemeClr val="tx1"/>
                </a:solidFill>
                <a:latin typeface="Times New Roman" charset="0"/>
              </a:defRPr>
            </a:lvl7pPr>
            <a:lvl8pPr marL="3429000" indent="-228600" algn="r" eaLnBrk="0" fontAlgn="base" hangingPunct="0">
              <a:spcBef>
                <a:spcPct val="0"/>
              </a:spcBef>
              <a:spcAft>
                <a:spcPct val="0"/>
              </a:spcAft>
              <a:defRPr sz="2400" b="1">
                <a:solidFill>
                  <a:schemeClr val="tx1"/>
                </a:solidFill>
                <a:latin typeface="Times New Roman" charset="0"/>
              </a:defRPr>
            </a:lvl8pPr>
            <a:lvl9pPr marL="3886200" indent="-228600" algn="r" eaLnBrk="0" fontAlgn="base" hangingPunct="0">
              <a:spcBef>
                <a:spcPct val="0"/>
              </a:spcBef>
              <a:spcAft>
                <a:spcPct val="0"/>
              </a:spcAft>
              <a:defRPr sz="2400" b="1">
                <a:solidFill>
                  <a:schemeClr val="tx1"/>
                </a:solidFill>
                <a:latin typeface="Times New Roman" charset="0"/>
              </a:defRPr>
            </a:lvl9pPr>
          </a:lstStyle>
          <a:p>
            <a:pPr algn="ctr"/>
            <a:r>
              <a:rPr lang="en-US" sz="2000"/>
              <a:t>Pointers and Relational Operators</a:t>
            </a:r>
          </a:p>
        </p:txBody>
      </p:sp>
    </p:spTree>
    <p:extLst>
      <p:ext uri="{BB962C8B-B14F-4D97-AF65-F5344CB8AC3E}">
        <p14:creationId xmlns:p14="http://schemas.microsoft.com/office/powerpoint/2010/main" val="19861522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pPr>
              <a:defRPr/>
            </a:pPr>
            <a:r>
              <a:rPr lang="en-US"/>
              <a:t>Computer Science: A Structured Programming Approach Using C</a:t>
            </a:r>
          </a:p>
        </p:txBody>
      </p:sp>
      <p:sp>
        <p:nvSpPr>
          <p:cNvPr id="10" name="Slide Number Placeholder 2"/>
          <p:cNvSpPr>
            <a:spLocks noGrp="1"/>
          </p:cNvSpPr>
          <p:nvPr>
            <p:ph type="sldNum" sz="quarter" idx="11"/>
          </p:nvPr>
        </p:nvSpPr>
        <p:spPr/>
        <p:txBody>
          <a:bodyPr/>
          <a:lstStyle/>
          <a:p>
            <a:pPr>
              <a:defRPr/>
            </a:pPr>
            <a:fld id="{EF59C168-F016-47F8-8B84-15C8110FB00D}" type="slidenum">
              <a:rPr lang="en-US"/>
              <a:pPr>
                <a:defRPr/>
              </a:pPr>
              <a:t>47</a:t>
            </a:fld>
            <a:endParaRPr lang="en-US"/>
          </a:p>
        </p:txBody>
      </p:sp>
      <p:sp>
        <p:nvSpPr>
          <p:cNvPr id="20484"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5" name="Rectangle 3"/>
          <p:cNvSpPr>
            <a:spLocks noChangeArrowheads="1"/>
          </p:cNvSpPr>
          <p:nvPr/>
        </p:nvSpPr>
        <p:spPr bwMode="auto">
          <a:xfrm>
            <a:off x="152400" y="5791200"/>
            <a:ext cx="4124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000">
                <a:solidFill>
                  <a:schemeClr val="folHlink"/>
                </a:solidFill>
              </a:rPr>
              <a:t>FIGURE 10-8 (Part I)</a:t>
            </a:r>
            <a:r>
              <a:rPr lang="en-US" sz="2000"/>
              <a:t> Find Smallest</a:t>
            </a:r>
          </a:p>
        </p:txBody>
      </p:sp>
      <p:grpSp>
        <p:nvGrpSpPr>
          <p:cNvPr id="20486" name="Group 4"/>
          <p:cNvGrpSpPr>
            <a:grpSpLocks/>
          </p:cNvGrpSpPr>
          <p:nvPr/>
        </p:nvGrpSpPr>
        <p:grpSpPr bwMode="auto">
          <a:xfrm>
            <a:off x="228600" y="252413"/>
            <a:ext cx="8610600" cy="5995987"/>
            <a:chOff x="336" y="159"/>
            <a:chExt cx="5232" cy="3777"/>
          </a:xfrm>
        </p:grpSpPr>
        <p:sp>
          <p:nvSpPr>
            <p:cNvPr id="20488"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89"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0490"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20487"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900" y="809625"/>
            <a:ext cx="8547100" cy="444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598919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oter Placeholder 1"/>
          <p:cNvSpPr>
            <a:spLocks noGrp="1"/>
          </p:cNvSpPr>
          <p:nvPr>
            <p:ph type="ftr" sz="quarter" idx="10"/>
          </p:nvPr>
        </p:nvSpPr>
        <p:spPr/>
        <p:txBody>
          <a:bodyPr/>
          <a:lstStyle/>
          <a:p>
            <a:pPr>
              <a:defRPr/>
            </a:pPr>
            <a:r>
              <a:rPr lang="en-US"/>
              <a:t>Computer Science: A Structured Programming Approach Using C</a:t>
            </a:r>
          </a:p>
        </p:txBody>
      </p:sp>
      <p:sp>
        <p:nvSpPr>
          <p:cNvPr id="10" name="Slide Number Placeholder 2"/>
          <p:cNvSpPr>
            <a:spLocks noGrp="1"/>
          </p:cNvSpPr>
          <p:nvPr>
            <p:ph type="sldNum" sz="quarter" idx="11"/>
          </p:nvPr>
        </p:nvSpPr>
        <p:spPr/>
        <p:txBody>
          <a:bodyPr/>
          <a:lstStyle/>
          <a:p>
            <a:pPr>
              <a:defRPr/>
            </a:pPr>
            <a:fld id="{EC2E61F5-0FFC-4629-94A8-13049A3814B5}" type="slidenum">
              <a:rPr lang="en-US"/>
              <a:pPr>
                <a:defRPr/>
              </a:pPr>
              <a:t>48</a:t>
            </a:fld>
            <a:endParaRPr lang="en-US"/>
          </a:p>
        </p:txBody>
      </p:sp>
      <p:sp>
        <p:nvSpPr>
          <p:cNvPr id="21508" name="Line 2"/>
          <p:cNvSpPr>
            <a:spLocks noChangeShapeType="1"/>
          </p:cNvSpPr>
          <p:nvPr/>
        </p:nvSpPr>
        <p:spPr bwMode="auto">
          <a:xfrm>
            <a:off x="381000" y="4572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09" name="Rectangle 3"/>
          <p:cNvSpPr>
            <a:spLocks noChangeArrowheads="1"/>
          </p:cNvSpPr>
          <p:nvPr/>
        </p:nvSpPr>
        <p:spPr bwMode="auto">
          <a:xfrm>
            <a:off x="152400" y="5791200"/>
            <a:ext cx="42227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a:r>
              <a:rPr lang="en-US" sz="2000">
                <a:solidFill>
                  <a:schemeClr val="folHlink"/>
                </a:solidFill>
              </a:rPr>
              <a:t>FIGURE 10-8 (Part II)</a:t>
            </a:r>
            <a:r>
              <a:rPr lang="en-US" sz="2000"/>
              <a:t> Find Smallest</a:t>
            </a:r>
          </a:p>
        </p:txBody>
      </p:sp>
      <p:grpSp>
        <p:nvGrpSpPr>
          <p:cNvPr id="21510" name="Group 4"/>
          <p:cNvGrpSpPr>
            <a:grpSpLocks/>
          </p:cNvGrpSpPr>
          <p:nvPr/>
        </p:nvGrpSpPr>
        <p:grpSpPr bwMode="auto">
          <a:xfrm>
            <a:off x="228600" y="252413"/>
            <a:ext cx="8610600" cy="5995987"/>
            <a:chOff x="336" y="159"/>
            <a:chExt cx="5232" cy="3777"/>
          </a:xfrm>
        </p:grpSpPr>
        <p:sp>
          <p:nvSpPr>
            <p:cNvPr id="21512" name="Line 5"/>
            <p:cNvSpPr>
              <a:spLocks noChangeShapeType="1"/>
            </p:cNvSpPr>
            <p:nvPr/>
          </p:nvSpPr>
          <p:spPr bwMode="auto">
            <a:xfrm>
              <a:off x="336" y="3936"/>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3" name="Line 6"/>
            <p:cNvSpPr>
              <a:spLocks noChangeShapeType="1"/>
            </p:cNvSpPr>
            <p:nvPr/>
          </p:nvSpPr>
          <p:spPr bwMode="auto">
            <a:xfrm>
              <a:off x="336" y="159"/>
              <a:ext cx="5232" cy="0"/>
            </a:xfrm>
            <a:prstGeom prst="line">
              <a:avLst/>
            </a:prstGeom>
            <a:noFill/>
            <a:ln w="76200">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1514" name="Line 7"/>
            <p:cNvSpPr>
              <a:spLocks noChangeShapeType="1"/>
            </p:cNvSpPr>
            <p:nvPr/>
          </p:nvSpPr>
          <p:spPr bwMode="auto">
            <a:xfrm>
              <a:off x="336" y="3663"/>
              <a:ext cx="5232" cy="0"/>
            </a:xfrm>
            <a:prstGeom prst="line">
              <a:avLst/>
            </a:prstGeom>
            <a:noFill/>
            <a:ln w="28575">
              <a:solidFill>
                <a:schemeClr val="fo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pic>
        <p:nvPicPr>
          <p:cNvPr id="21511"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8610600" cy="427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0078157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1"/>
          <p:cNvSpPr>
            <a:spLocks noGrp="1"/>
          </p:cNvSpPr>
          <p:nvPr>
            <p:ph type="ftr" sz="quarter" idx="10"/>
          </p:nvPr>
        </p:nvSpPr>
        <p:spPr/>
        <p:txBody>
          <a:bodyPr/>
          <a:lstStyle/>
          <a:p>
            <a:pPr>
              <a:defRPr/>
            </a:pPr>
            <a:r>
              <a:rPr lang="en-US"/>
              <a:t>Computer Science: A Structured Programming Approach Using C</a:t>
            </a:r>
          </a:p>
        </p:txBody>
      </p:sp>
      <p:sp>
        <p:nvSpPr>
          <p:cNvPr id="8" name="Slide Number Placeholder 2"/>
          <p:cNvSpPr>
            <a:spLocks noGrp="1"/>
          </p:cNvSpPr>
          <p:nvPr>
            <p:ph type="sldNum" sz="quarter" idx="11"/>
          </p:nvPr>
        </p:nvSpPr>
        <p:spPr/>
        <p:txBody>
          <a:bodyPr/>
          <a:lstStyle/>
          <a:p>
            <a:pPr>
              <a:defRPr/>
            </a:pPr>
            <a:fld id="{45948BCB-FB45-451E-ADE5-690CB900E2DB}" type="slidenum">
              <a:rPr lang="en-US"/>
              <a:pPr>
                <a:defRPr/>
              </a:pPr>
              <a:t>49</a:t>
            </a:fld>
            <a:endParaRPr lang="en-US"/>
          </a:p>
        </p:txBody>
      </p:sp>
      <p:sp>
        <p:nvSpPr>
          <p:cNvPr id="22532" name="Text Box 2"/>
          <p:cNvSpPr txBox="1">
            <a:spLocks noChangeArrowheads="1"/>
          </p:cNvSpPr>
          <p:nvPr/>
        </p:nvSpPr>
        <p:spPr bwMode="auto">
          <a:xfrm>
            <a:off x="165100" y="152400"/>
            <a:ext cx="2054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algn="r" eaLnBrk="0" fontAlgn="base" hangingPunct="0">
              <a:spcBef>
                <a:spcPct val="0"/>
              </a:spcBef>
              <a:spcAft>
                <a:spcPct val="0"/>
              </a:spcAft>
              <a:defRPr sz="2400" b="1">
                <a:solidFill>
                  <a:schemeClr val="tx1"/>
                </a:solidFill>
                <a:latin typeface="Times New Roman" charset="0"/>
              </a:defRPr>
            </a:lvl6pPr>
            <a:lvl7pPr marL="2971800" indent="-228600" algn="r" eaLnBrk="0" fontAlgn="base" hangingPunct="0">
              <a:spcBef>
                <a:spcPct val="0"/>
              </a:spcBef>
              <a:spcAft>
                <a:spcPct val="0"/>
              </a:spcAft>
              <a:defRPr sz="2400" b="1">
                <a:solidFill>
                  <a:schemeClr val="tx1"/>
                </a:solidFill>
                <a:latin typeface="Times New Roman" charset="0"/>
              </a:defRPr>
            </a:lvl7pPr>
            <a:lvl8pPr marL="3429000" indent="-228600" algn="r" eaLnBrk="0" fontAlgn="base" hangingPunct="0">
              <a:spcBef>
                <a:spcPct val="0"/>
              </a:spcBef>
              <a:spcAft>
                <a:spcPct val="0"/>
              </a:spcAft>
              <a:defRPr sz="2400" b="1">
                <a:solidFill>
                  <a:schemeClr val="tx1"/>
                </a:solidFill>
                <a:latin typeface="Times New Roman" charset="0"/>
              </a:defRPr>
            </a:lvl8pPr>
            <a:lvl9pPr marL="3886200" indent="-228600" algn="r" eaLnBrk="0" fontAlgn="base" hangingPunct="0">
              <a:spcBef>
                <a:spcPct val="0"/>
              </a:spcBef>
              <a:spcAft>
                <a:spcPct val="0"/>
              </a:spcAft>
              <a:defRPr sz="2400" b="1">
                <a:solidFill>
                  <a:schemeClr val="tx1"/>
                </a:solidFill>
                <a:latin typeface="Times New Roman" charset="0"/>
              </a:defRPr>
            </a:lvl9pPr>
          </a:lstStyle>
          <a:p>
            <a:pPr algn="ctr"/>
            <a:r>
              <a:rPr lang="en-US" sz="2000">
                <a:solidFill>
                  <a:schemeClr val="folHlink"/>
                </a:solidFill>
              </a:rPr>
              <a:t>PROGRAM 10-1</a:t>
            </a:r>
          </a:p>
        </p:txBody>
      </p:sp>
      <p:sp>
        <p:nvSpPr>
          <p:cNvPr id="22533" name="Text Box 3"/>
          <p:cNvSpPr txBox="1">
            <a:spLocks noChangeArrowheads="1"/>
          </p:cNvSpPr>
          <p:nvPr/>
        </p:nvSpPr>
        <p:spPr bwMode="auto">
          <a:xfrm>
            <a:off x="2362200" y="152400"/>
            <a:ext cx="2982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algn="r" eaLnBrk="0" fontAlgn="base" hangingPunct="0">
              <a:spcBef>
                <a:spcPct val="0"/>
              </a:spcBef>
              <a:spcAft>
                <a:spcPct val="0"/>
              </a:spcAft>
              <a:defRPr sz="2400" b="1">
                <a:solidFill>
                  <a:schemeClr val="tx1"/>
                </a:solidFill>
                <a:latin typeface="Times New Roman" charset="0"/>
              </a:defRPr>
            </a:lvl6pPr>
            <a:lvl7pPr marL="2971800" indent="-228600" algn="r" eaLnBrk="0" fontAlgn="base" hangingPunct="0">
              <a:spcBef>
                <a:spcPct val="0"/>
              </a:spcBef>
              <a:spcAft>
                <a:spcPct val="0"/>
              </a:spcAft>
              <a:defRPr sz="2400" b="1">
                <a:solidFill>
                  <a:schemeClr val="tx1"/>
                </a:solidFill>
                <a:latin typeface="Times New Roman" charset="0"/>
              </a:defRPr>
            </a:lvl7pPr>
            <a:lvl8pPr marL="3429000" indent="-228600" algn="r" eaLnBrk="0" fontAlgn="base" hangingPunct="0">
              <a:spcBef>
                <a:spcPct val="0"/>
              </a:spcBef>
              <a:spcAft>
                <a:spcPct val="0"/>
              </a:spcAft>
              <a:defRPr sz="2400" b="1">
                <a:solidFill>
                  <a:schemeClr val="tx1"/>
                </a:solidFill>
                <a:latin typeface="Times New Roman" charset="0"/>
              </a:defRPr>
            </a:lvl8pPr>
            <a:lvl9pPr marL="3886200" indent="-228600" algn="r" eaLnBrk="0" fontAlgn="base" hangingPunct="0">
              <a:spcBef>
                <a:spcPct val="0"/>
              </a:spcBef>
              <a:spcAft>
                <a:spcPct val="0"/>
              </a:spcAft>
              <a:defRPr sz="2400" b="1">
                <a:solidFill>
                  <a:schemeClr val="tx1"/>
                </a:solidFill>
                <a:latin typeface="Times New Roman" charset="0"/>
              </a:defRPr>
            </a:lvl9pPr>
          </a:lstStyle>
          <a:p>
            <a:pPr algn="ctr"/>
            <a:r>
              <a:rPr lang="en-US" sz="2000"/>
              <a:t>Print Array with Pointers</a:t>
            </a:r>
          </a:p>
        </p:txBody>
      </p:sp>
      <p:grpSp>
        <p:nvGrpSpPr>
          <p:cNvPr id="22534" name="Group 7"/>
          <p:cNvGrpSpPr>
            <a:grpSpLocks/>
          </p:cNvGrpSpPr>
          <p:nvPr/>
        </p:nvGrpSpPr>
        <p:grpSpPr bwMode="auto">
          <a:xfrm>
            <a:off x="61913" y="533400"/>
            <a:ext cx="8437562" cy="5562600"/>
            <a:chOff x="39" y="336"/>
            <a:chExt cx="5315" cy="3504"/>
          </a:xfrm>
        </p:grpSpPr>
        <p:pic>
          <p:nvPicPr>
            <p:cNvPr id="2253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 y="336"/>
              <a:ext cx="5298" cy="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253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 y="1004"/>
              <a:ext cx="5315" cy="2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7348111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2"/>
          <p:cNvSpPr>
            <a:spLocks noGrp="1" noChangeArrowheads="1"/>
          </p:cNvSpPr>
          <p:nvPr>
            <p:ph type="title"/>
          </p:nvPr>
        </p:nvSpPr>
        <p:spPr/>
        <p:txBody>
          <a:bodyPr/>
          <a:lstStyle/>
          <a:p>
            <a:pPr eaLnBrk="1" hangingPunct="1"/>
            <a:r>
              <a:rPr lang="en-US" smtClean="0"/>
              <a:t>POINTERS</a:t>
            </a:r>
          </a:p>
        </p:txBody>
      </p:sp>
      <p:sp>
        <p:nvSpPr>
          <p:cNvPr id="5125" name="Rectangle 3"/>
          <p:cNvSpPr>
            <a:spLocks noGrp="1" noChangeArrowheads="1"/>
          </p:cNvSpPr>
          <p:nvPr>
            <p:ph type="body" idx="1"/>
          </p:nvPr>
        </p:nvSpPr>
        <p:spPr>
          <a:xfrm>
            <a:off x="609600" y="1295400"/>
            <a:ext cx="7772400" cy="4619625"/>
          </a:xfrm>
        </p:spPr>
        <p:txBody>
          <a:bodyPr/>
          <a:lstStyle/>
          <a:p>
            <a:pPr eaLnBrk="1" hangingPunct="1"/>
            <a:r>
              <a:rPr lang="en-US" dirty="0" smtClean="0">
                <a:solidFill>
                  <a:srgbClr val="0000FF"/>
                </a:solidFill>
              </a:rPr>
              <a:t>Examples of pointer declarations:</a:t>
            </a:r>
          </a:p>
          <a:p>
            <a:pPr eaLnBrk="1" hangingPunct="1"/>
            <a:endParaRPr lang="en-US" sz="800" dirty="0" smtClean="0"/>
          </a:p>
          <a:p>
            <a:pPr eaLnBrk="1" hangingPunct="1">
              <a:buFontTx/>
              <a:buNone/>
            </a:pPr>
            <a:r>
              <a:rPr lang="en-US" b="0" dirty="0" smtClean="0"/>
              <a:t>		</a:t>
            </a:r>
            <a:r>
              <a:rPr lang="en-US" dirty="0" err="1" smtClean="0"/>
              <a:t>int</a:t>
            </a:r>
            <a:r>
              <a:rPr lang="en-US" b="0" dirty="0" smtClean="0"/>
              <a:t>  *</a:t>
            </a:r>
            <a:r>
              <a:rPr lang="en-US" b="0" dirty="0" err="1" smtClean="0"/>
              <a:t>a</a:t>
            </a:r>
            <a:r>
              <a:rPr lang="en-US" dirty="0" err="1" smtClean="0"/>
              <a:t>ptr</a:t>
            </a:r>
            <a:r>
              <a:rPr lang="en-US" dirty="0" smtClean="0"/>
              <a:t>;</a:t>
            </a:r>
          </a:p>
          <a:p>
            <a:pPr eaLnBrk="1" hangingPunct="1">
              <a:buFontTx/>
              <a:buNone/>
            </a:pPr>
            <a:r>
              <a:rPr lang="en-US" b="0" dirty="0" smtClean="0"/>
              <a:t>		</a:t>
            </a:r>
            <a:r>
              <a:rPr lang="en-US" dirty="0" smtClean="0"/>
              <a:t>float</a:t>
            </a:r>
            <a:r>
              <a:rPr lang="en-US" b="0" dirty="0" smtClean="0"/>
              <a:t> *</a:t>
            </a:r>
            <a:r>
              <a:rPr lang="en-US" b="0" dirty="0" err="1" smtClean="0"/>
              <a:t>bptr</a:t>
            </a:r>
            <a:r>
              <a:rPr lang="en-US" dirty="0" smtClean="0"/>
              <a:t>;</a:t>
            </a:r>
          </a:p>
          <a:p>
            <a:pPr eaLnBrk="1" hangingPunct="1">
              <a:buFontTx/>
              <a:buNone/>
            </a:pPr>
            <a:r>
              <a:rPr lang="en-US" b="0" dirty="0" smtClean="0"/>
              <a:t>		</a:t>
            </a:r>
            <a:r>
              <a:rPr lang="en-US" dirty="0" smtClean="0"/>
              <a:t>char</a:t>
            </a:r>
            <a:r>
              <a:rPr lang="en-US" b="0" dirty="0" smtClean="0"/>
              <a:t> *</a:t>
            </a:r>
            <a:r>
              <a:rPr lang="en-US" b="0" dirty="0" err="1" smtClean="0"/>
              <a:t>cptr</a:t>
            </a:r>
            <a:r>
              <a:rPr lang="en-US" dirty="0" smtClean="0"/>
              <a:t>;</a:t>
            </a:r>
          </a:p>
          <a:p>
            <a:pPr eaLnBrk="1" hangingPunct="1"/>
            <a:endParaRPr lang="en-US" sz="800" b="0" dirty="0" smtClean="0"/>
          </a:p>
          <a:p>
            <a:pPr eaLnBrk="1" hangingPunct="1"/>
            <a:r>
              <a:rPr lang="en-US" dirty="0" smtClean="0"/>
              <a:t>The asterisk ( * ), when used in the declaration, tells the compiler that the variable is to be a pointer, and the type of data that the pointer points to;</a:t>
            </a:r>
          </a:p>
          <a:p>
            <a:pPr eaLnBrk="1" hangingPunct="1"/>
            <a:r>
              <a:rPr lang="en-US" dirty="0" smtClean="0"/>
              <a:t>NOT the name of the variable;</a:t>
            </a:r>
          </a:p>
        </p:txBody>
      </p:sp>
    </p:spTree>
    <p:extLst>
      <p:ext uri="{BB962C8B-B14F-4D97-AF65-F5344CB8AC3E}">
        <p14:creationId xmlns:p14="http://schemas.microsoft.com/office/powerpoint/2010/main" val="98072454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1"/>
          <p:cNvSpPr>
            <a:spLocks noGrp="1"/>
          </p:cNvSpPr>
          <p:nvPr>
            <p:ph type="ftr" sz="quarter" idx="10"/>
          </p:nvPr>
        </p:nvSpPr>
        <p:spPr/>
        <p:txBody>
          <a:bodyPr/>
          <a:lstStyle/>
          <a:p>
            <a:pPr>
              <a:defRPr/>
            </a:pPr>
            <a:r>
              <a:rPr lang="en-US"/>
              <a:t>Computer Science: A Structured Programming Approach Using C</a:t>
            </a:r>
          </a:p>
        </p:txBody>
      </p:sp>
      <p:sp>
        <p:nvSpPr>
          <p:cNvPr id="6" name="Slide Number Placeholder 2"/>
          <p:cNvSpPr>
            <a:spLocks noGrp="1"/>
          </p:cNvSpPr>
          <p:nvPr>
            <p:ph type="sldNum" sz="quarter" idx="11"/>
          </p:nvPr>
        </p:nvSpPr>
        <p:spPr/>
        <p:txBody>
          <a:bodyPr/>
          <a:lstStyle/>
          <a:p>
            <a:pPr>
              <a:defRPr/>
            </a:pPr>
            <a:fld id="{15888AC8-F4A6-49B8-84D9-02649B6F9BB2}" type="slidenum">
              <a:rPr lang="en-US"/>
              <a:pPr>
                <a:defRPr/>
              </a:pPr>
              <a:t>50</a:t>
            </a:fld>
            <a:endParaRPr lang="en-US"/>
          </a:p>
        </p:txBody>
      </p:sp>
      <p:sp>
        <p:nvSpPr>
          <p:cNvPr id="23556" name="Text Box 2"/>
          <p:cNvSpPr txBox="1">
            <a:spLocks noChangeArrowheads="1"/>
          </p:cNvSpPr>
          <p:nvPr/>
        </p:nvSpPr>
        <p:spPr bwMode="auto">
          <a:xfrm>
            <a:off x="165100" y="152400"/>
            <a:ext cx="2054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algn="r" eaLnBrk="0" fontAlgn="base" hangingPunct="0">
              <a:spcBef>
                <a:spcPct val="0"/>
              </a:spcBef>
              <a:spcAft>
                <a:spcPct val="0"/>
              </a:spcAft>
              <a:defRPr sz="2400" b="1">
                <a:solidFill>
                  <a:schemeClr val="tx1"/>
                </a:solidFill>
                <a:latin typeface="Times New Roman" charset="0"/>
              </a:defRPr>
            </a:lvl6pPr>
            <a:lvl7pPr marL="2971800" indent="-228600" algn="r" eaLnBrk="0" fontAlgn="base" hangingPunct="0">
              <a:spcBef>
                <a:spcPct val="0"/>
              </a:spcBef>
              <a:spcAft>
                <a:spcPct val="0"/>
              </a:spcAft>
              <a:defRPr sz="2400" b="1">
                <a:solidFill>
                  <a:schemeClr val="tx1"/>
                </a:solidFill>
                <a:latin typeface="Times New Roman" charset="0"/>
              </a:defRPr>
            </a:lvl7pPr>
            <a:lvl8pPr marL="3429000" indent="-228600" algn="r" eaLnBrk="0" fontAlgn="base" hangingPunct="0">
              <a:spcBef>
                <a:spcPct val="0"/>
              </a:spcBef>
              <a:spcAft>
                <a:spcPct val="0"/>
              </a:spcAft>
              <a:defRPr sz="2400" b="1">
                <a:solidFill>
                  <a:schemeClr val="tx1"/>
                </a:solidFill>
                <a:latin typeface="Times New Roman" charset="0"/>
              </a:defRPr>
            </a:lvl8pPr>
            <a:lvl9pPr marL="3886200" indent="-228600" algn="r" eaLnBrk="0" fontAlgn="base" hangingPunct="0">
              <a:spcBef>
                <a:spcPct val="0"/>
              </a:spcBef>
              <a:spcAft>
                <a:spcPct val="0"/>
              </a:spcAft>
              <a:defRPr sz="2400" b="1">
                <a:solidFill>
                  <a:schemeClr val="tx1"/>
                </a:solidFill>
                <a:latin typeface="Times New Roman" charset="0"/>
              </a:defRPr>
            </a:lvl9pPr>
          </a:lstStyle>
          <a:p>
            <a:pPr algn="ctr"/>
            <a:r>
              <a:rPr lang="en-US" sz="2000">
                <a:solidFill>
                  <a:schemeClr val="folHlink"/>
                </a:solidFill>
              </a:rPr>
              <a:t>PROGRAM 10-1</a:t>
            </a:r>
          </a:p>
        </p:txBody>
      </p:sp>
      <p:sp>
        <p:nvSpPr>
          <p:cNvPr id="23557" name="Text Box 3"/>
          <p:cNvSpPr txBox="1">
            <a:spLocks noChangeArrowheads="1"/>
          </p:cNvSpPr>
          <p:nvPr/>
        </p:nvSpPr>
        <p:spPr bwMode="auto">
          <a:xfrm>
            <a:off x="2362200" y="152400"/>
            <a:ext cx="29829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tx1"/>
                </a:solidFill>
                <a:latin typeface="Times New Roman" charset="0"/>
              </a:defRPr>
            </a:lvl1pPr>
            <a:lvl2pPr marL="742950" indent="-285750">
              <a:defRPr sz="2400" b="1">
                <a:solidFill>
                  <a:schemeClr val="tx1"/>
                </a:solidFill>
                <a:latin typeface="Times New Roman" charset="0"/>
              </a:defRPr>
            </a:lvl2pPr>
            <a:lvl3pPr marL="1143000" indent="-228600">
              <a:defRPr sz="2400" b="1">
                <a:solidFill>
                  <a:schemeClr val="tx1"/>
                </a:solidFill>
                <a:latin typeface="Times New Roman" charset="0"/>
              </a:defRPr>
            </a:lvl3pPr>
            <a:lvl4pPr marL="1600200" indent="-228600">
              <a:defRPr sz="2400" b="1">
                <a:solidFill>
                  <a:schemeClr val="tx1"/>
                </a:solidFill>
                <a:latin typeface="Times New Roman" charset="0"/>
              </a:defRPr>
            </a:lvl4pPr>
            <a:lvl5pPr marL="2057400" indent="-228600">
              <a:defRPr sz="2400" b="1">
                <a:solidFill>
                  <a:schemeClr val="tx1"/>
                </a:solidFill>
                <a:latin typeface="Times New Roman" charset="0"/>
              </a:defRPr>
            </a:lvl5pPr>
            <a:lvl6pPr marL="2514600" indent="-228600" algn="r" eaLnBrk="0" fontAlgn="base" hangingPunct="0">
              <a:spcBef>
                <a:spcPct val="0"/>
              </a:spcBef>
              <a:spcAft>
                <a:spcPct val="0"/>
              </a:spcAft>
              <a:defRPr sz="2400" b="1">
                <a:solidFill>
                  <a:schemeClr val="tx1"/>
                </a:solidFill>
                <a:latin typeface="Times New Roman" charset="0"/>
              </a:defRPr>
            </a:lvl6pPr>
            <a:lvl7pPr marL="2971800" indent="-228600" algn="r" eaLnBrk="0" fontAlgn="base" hangingPunct="0">
              <a:spcBef>
                <a:spcPct val="0"/>
              </a:spcBef>
              <a:spcAft>
                <a:spcPct val="0"/>
              </a:spcAft>
              <a:defRPr sz="2400" b="1">
                <a:solidFill>
                  <a:schemeClr val="tx1"/>
                </a:solidFill>
                <a:latin typeface="Times New Roman" charset="0"/>
              </a:defRPr>
            </a:lvl7pPr>
            <a:lvl8pPr marL="3429000" indent="-228600" algn="r" eaLnBrk="0" fontAlgn="base" hangingPunct="0">
              <a:spcBef>
                <a:spcPct val="0"/>
              </a:spcBef>
              <a:spcAft>
                <a:spcPct val="0"/>
              </a:spcAft>
              <a:defRPr sz="2400" b="1">
                <a:solidFill>
                  <a:schemeClr val="tx1"/>
                </a:solidFill>
                <a:latin typeface="Times New Roman" charset="0"/>
              </a:defRPr>
            </a:lvl8pPr>
            <a:lvl9pPr marL="3886200" indent="-228600" algn="r" eaLnBrk="0" fontAlgn="base" hangingPunct="0">
              <a:spcBef>
                <a:spcPct val="0"/>
              </a:spcBef>
              <a:spcAft>
                <a:spcPct val="0"/>
              </a:spcAft>
              <a:defRPr sz="2400" b="1">
                <a:solidFill>
                  <a:schemeClr val="tx1"/>
                </a:solidFill>
                <a:latin typeface="Times New Roman" charset="0"/>
              </a:defRPr>
            </a:lvl9pPr>
          </a:lstStyle>
          <a:p>
            <a:pPr algn="ctr"/>
            <a:r>
              <a:rPr lang="en-US" sz="2000"/>
              <a:t>Print Array with Pointers</a:t>
            </a:r>
          </a:p>
        </p:txBody>
      </p:sp>
      <p:pic>
        <p:nvPicPr>
          <p:cNvPr id="2355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 y="576263"/>
            <a:ext cx="8372475" cy="5748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34868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Rectangle 2"/>
          <p:cNvSpPr>
            <a:spLocks noGrp="1" noChangeArrowheads="1"/>
          </p:cNvSpPr>
          <p:nvPr>
            <p:ph type="title"/>
          </p:nvPr>
        </p:nvSpPr>
        <p:spPr>
          <a:xfrm>
            <a:off x="381000" y="152400"/>
            <a:ext cx="8229600" cy="792162"/>
          </a:xfrm>
        </p:spPr>
        <p:txBody>
          <a:bodyPr/>
          <a:lstStyle/>
          <a:p>
            <a:pPr eaLnBrk="1" hangingPunct="1"/>
            <a:r>
              <a:rPr lang="en-US" dirty="0" smtClean="0"/>
              <a:t>POINTERS</a:t>
            </a:r>
          </a:p>
        </p:txBody>
      </p:sp>
      <p:sp>
        <p:nvSpPr>
          <p:cNvPr id="6149" name="Rectangle 3"/>
          <p:cNvSpPr>
            <a:spLocks noGrp="1" noChangeArrowheads="1"/>
          </p:cNvSpPr>
          <p:nvPr>
            <p:ph type="body" idx="1"/>
          </p:nvPr>
        </p:nvSpPr>
        <p:spPr>
          <a:xfrm>
            <a:off x="381000" y="914400"/>
            <a:ext cx="8534400" cy="5105400"/>
          </a:xfrm>
        </p:spPr>
        <p:txBody>
          <a:bodyPr>
            <a:normAutofit/>
          </a:bodyPr>
          <a:lstStyle/>
          <a:p>
            <a:pPr eaLnBrk="1" hangingPunct="1">
              <a:tabLst>
                <a:tab pos="3027363" algn="l"/>
              </a:tabLst>
            </a:pPr>
            <a:r>
              <a:rPr lang="en-US" dirty="0" smtClean="0"/>
              <a:t>Consider the statements:</a:t>
            </a:r>
            <a:endParaRPr lang="en-US" sz="800" dirty="0" smtClean="0"/>
          </a:p>
          <a:p>
            <a:pPr eaLnBrk="1" hangingPunct="1">
              <a:buFontTx/>
              <a:buNone/>
              <a:tabLst>
                <a:tab pos="3027363" algn="l"/>
              </a:tabLst>
            </a:pPr>
            <a:r>
              <a:rPr lang="en-US" dirty="0" smtClean="0"/>
              <a:t>#include &lt;</a:t>
            </a:r>
            <a:r>
              <a:rPr lang="en-US" dirty="0" err="1" smtClean="0"/>
              <a:t>stdio.h</a:t>
            </a:r>
            <a:r>
              <a:rPr lang="en-US" dirty="0" smtClean="0"/>
              <a:t>&gt;</a:t>
            </a:r>
          </a:p>
          <a:p>
            <a:pPr eaLnBrk="1" hangingPunct="1">
              <a:buFontTx/>
              <a:buNone/>
              <a:tabLst>
                <a:tab pos="3027363" algn="l"/>
              </a:tabLst>
            </a:pPr>
            <a:r>
              <a:rPr lang="en-US" dirty="0" err="1" smtClean="0"/>
              <a:t>int</a:t>
            </a:r>
            <a:r>
              <a:rPr lang="en-US" dirty="0" smtClean="0"/>
              <a:t> main ( )</a:t>
            </a:r>
          </a:p>
          <a:p>
            <a:pPr eaLnBrk="1" hangingPunct="1">
              <a:buFontTx/>
              <a:buNone/>
              <a:tabLst>
                <a:tab pos="3027363" algn="l"/>
              </a:tabLst>
            </a:pPr>
            <a:r>
              <a:rPr lang="en-US" dirty="0" smtClean="0"/>
              <a:t>{</a:t>
            </a:r>
            <a:endParaRPr lang="en-US" b="0" dirty="0" smtClean="0"/>
          </a:p>
          <a:p>
            <a:pPr eaLnBrk="1" hangingPunct="1">
              <a:buFontTx/>
              <a:buNone/>
              <a:tabLst>
                <a:tab pos="3027363" algn="l"/>
              </a:tabLst>
            </a:pPr>
            <a:r>
              <a:rPr lang="en-US" dirty="0" err="1" smtClean="0"/>
              <a:t>int</a:t>
            </a:r>
            <a:r>
              <a:rPr lang="en-US" b="0" dirty="0" smtClean="0"/>
              <a:t> *</a:t>
            </a:r>
            <a:r>
              <a:rPr lang="en-US" b="0" dirty="0" err="1" smtClean="0"/>
              <a:t>aptr</a:t>
            </a:r>
            <a:r>
              <a:rPr lang="en-US" b="0" dirty="0" smtClean="0"/>
              <a:t> </a:t>
            </a:r>
            <a:r>
              <a:rPr lang="en-US" dirty="0" smtClean="0"/>
              <a:t>;</a:t>
            </a:r>
            <a:r>
              <a:rPr lang="en-US" b="0" dirty="0" smtClean="0"/>
              <a:t>	/* Declare a pointer to an </a:t>
            </a:r>
            <a:r>
              <a:rPr lang="en-US" b="0" dirty="0" err="1" smtClean="0"/>
              <a:t>int</a:t>
            </a:r>
            <a:r>
              <a:rPr lang="en-US" b="0" dirty="0" smtClean="0"/>
              <a:t> */</a:t>
            </a:r>
          </a:p>
          <a:p>
            <a:pPr eaLnBrk="1" hangingPunct="1">
              <a:buFontTx/>
              <a:buNone/>
              <a:tabLst>
                <a:tab pos="3027363" algn="l"/>
              </a:tabLst>
            </a:pPr>
            <a:r>
              <a:rPr lang="en-US" dirty="0" smtClean="0"/>
              <a:t>float</a:t>
            </a:r>
            <a:r>
              <a:rPr lang="en-US" b="0" dirty="0" smtClean="0"/>
              <a:t> *</a:t>
            </a:r>
            <a:r>
              <a:rPr lang="en-US" b="0" dirty="0" err="1" smtClean="0"/>
              <a:t>bptr</a:t>
            </a:r>
            <a:r>
              <a:rPr lang="en-US" b="0" dirty="0" smtClean="0"/>
              <a:t> </a:t>
            </a:r>
            <a:r>
              <a:rPr lang="en-US" dirty="0" smtClean="0"/>
              <a:t>;</a:t>
            </a:r>
            <a:r>
              <a:rPr lang="en-US" b="0" dirty="0" smtClean="0"/>
              <a:t>	/* Declare a pointer to a float */</a:t>
            </a:r>
          </a:p>
          <a:p>
            <a:pPr eaLnBrk="1" hangingPunct="1">
              <a:buFontTx/>
              <a:buNone/>
              <a:tabLst>
                <a:tab pos="3027363" algn="l"/>
              </a:tabLst>
            </a:pPr>
            <a:r>
              <a:rPr lang="en-US" dirty="0" err="1" smtClean="0"/>
              <a:t>int</a:t>
            </a:r>
            <a:r>
              <a:rPr lang="en-US" b="0" dirty="0" smtClean="0"/>
              <a:t> a </a:t>
            </a:r>
            <a:r>
              <a:rPr lang="en-US" dirty="0" smtClean="0"/>
              <a:t>;</a:t>
            </a:r>
            <a:r>
              <a:rPr lang="en-US" b="0" dirty="0" smtClean="0"/>
              <a:t>	/* Declare an </a:t>
            </a:r>
            <a:r>
              <a:rPr lang="en-US" b="0" dirty="0" err="1" smtClean="0"/>
              <a:t>int</a:t>
            </a:r>
            <a:r>
              <a:rPr lang="en-US" b="0" dirty="0" smtClean="0"/>
              <a:t> variable */</a:t>
            </a:r>
          </a:p>
          <a:p>
            <a:pPr eaLnBrk="1" hangingPunct="1">
              <a:buFontTx/>
              <a:buNone/>
              <a:tabLst>
                <a:tab pos="3027363" algn="l"/>
              </a:tabLst>
            </a:pPr>
            <a:r>
              <a:rPr lang="en-US" dirty="0" smtClean="0"/>
              <a:t>float</a:t>
            </a:r>
            <a:r>
              <a:rPr lang="en-US" b="0" dirty="0" smtClean="0"/>
              <a:t> b </a:t>
            </a:r>
            <a:r>
              <a:rPr lang="en-US" dirty="0" smtClean="0"/>
              <a:t>;</a:t>
            </a:r>
            <a:r>
              <a:rPr lang="en-US" b="0" dirty="0" smtClean="0"/>
              <a:t>	/* Declare a float variable */</a:t>
            </a:r>
          </a:p>
          <a:p>
            <a:endParaRPr lang="en-US" dirty="0"/>
          </a:p>
          <a:p>
            <a:r>
              <a:rPr lang="en-US" dirty="0" err="1"/>
              <a:t>aptr</a:t>
            </a:r>
            <a:r>
              <a:rPr lang="en-US" dirty="0"/>
              <a:t> = &amp;a ;	 /* loads the address of </a:t>
            </a:r>
            <a:r>
              <a:rPr lang="en-US" dirty="0" err="1"/>
              <a:t>int</a:t>
            </a:r>
            <a:r>
              <a:rPr lang="en-US" dirty="0"/>
              <a:t> a into pointer </a:t>
            </a:r>
            <a:r>
              <a:rPr lang="en-US" dirty="0" err="1"/>
              <a:t>aptr</a:t>
            </a:r>
            <a:r>
              <a:rPr lang="en-US" dirty="0"/>
              <a:t> */</a:t>
            </a:r>
          </a:p>
          <a:p>
            <a:r>
              <a:rPr lang="en-US" dirty="0" err="1"/>
              <a:t>bptr</a:t>
            </a:r>
            <a:r>
              <a:rPr lang="en-US" dirty="0"/>
              <a:t> = &amp;b ;	/* loads the address of float b into pointer </a:t>
            </a:r>
            <a:r>
              <a:rPr lang="en-US" dirty="0" err="1"/>
              <a:t>bptr</a:t>
            </a:r>
            <a:r>
              <a:rPr lang="en-US" dirty="0"/>
              <a:t> </a:t>
            </a:r>
            <a:r>
              <a:rPr lang="en-US" dirty="0" smtClean="0"/>
              <a:t>*/</a:t>
            </a:r>
            <a:endParaRPr lang="en-US" dirty="0"/>
          </a:p>
          <a:p>
            <a:pPr eaLnBrk="1" hangingPunct="1">
              <a:buFontTx/>
              <a:buNone/>
              <a:tabLst>
                <a:tab pos="3027363" algn="l"/>
              </a:tabLst>
            </a:pPr>
            <a:endParaRPr lang="en-US" b="0" dirty="0" smtClean="0"/>
          </a:p>
          <a:p>
            <a:pPr eaLnBrk="1" hangingPunct="1">
              <a:buFontTx/>
              <a:buNone/>
              <a:tabLst>
                <a:tab pos="3027363" algn="l"/>
              </a:tabLst>
            </a:pPr>
            <a:endParaRPr lang="en-US" b="0" dirty="0" smtClean="0"/>
          </a:p>
        </p:txBody>
      </p:sp>
    </p:spTree>
    <p:extLst>
      <p:ext uri="{BB962C8B-B14F-4D97-AF65-F5344CB8AC3E}">
        <p14:creationId xmlns:p14="http://schemas.microsoft.com/office/powerpoint/2010/main" val="22995951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2"/>
          <p:cNvSpPr>
            <a:spLocks noGrp="1" noChangeArrowheads="1"/>
          </p:cNvSpPr>
          <p:nvPr>
            <p:ph type="title"/>
          </p:nvPr>
        </p:nvSpPr>
        <p:spPr>
          <a:xfrm>
            <a:off x="457200" y="274638"/>
            <a:ext cx="8229600" cy="715962"/>
          </a:xfrm>
        </p:spPr>
        <p:txBody>
          <a:bodyPr>
            <a:normAutofit/>
          </a:bodyPr>
          <a:lstStyle/>
          <a:p>
            <a:pPr eaLnBrk="1" hangingPunct="1"/>
            <a:r>
              <a:rPr lang="en-US" dirty="0" smtClean="0"/>
              <a:t>Use of &amp; and *</a:t>
            </a:r>
          </a:p>
        </p:txBody>
      </p:sp>
      <p:sp>
        <p:nvSpPr>
          <p:cNvPr id="9221" name="Rectangle 3"/>
          <p:cNvSpPr>
            <a:spLocks noGrp="1" noChangeArrowheads="1"/>
          </p:cNvSpPr>
          <p:nvPr>
            <p:ph type="body" idx="1"/>
          </p:nvPr>
        </p:nvSpPr>
        <p:spPr>
          <a:xfrm>
            <a:off x="457200" y="1219200"/>
            <a:ext cx="8229600" cy="3505200"/>
          </a:xfrm>
        </p:spPr>
        <p:txBody>
          <a:bodyPr/>
          <a:lstStyle/>
          <a:p>
            <a:r>
              <a:rPr lang="en-US" dirty="0" smtClean="0"/>
              <a:t>When &amp; is </a:t>
            </a:r>
            <a:r>
              <a:rPr lang="en-US" dirty="0"/>
              <a:t>used</a:t>
            </a:r>
            <a:r>
              <a:rPr lang="en-US" dirty="0" smtClean="0"/>
              <a:t>?</a:t>
            </a:r>
          </a:p>
          <a:p>
            <a:pPr marL="342900" indent="-342900">
              <a:buFont typeface="Arial" pitchFamily="34" charset="0"/>
              <a:buChar char="•"/>
            </a:pPr>
            <a:r>
              <a:rPr lang="en-US" dirty="0"/>
              <a:t>&amp;   "address operator" which gives or produces the </a:t>
            </a:r>
            <a:r>
              <a:rPr lang="en-US" dirty="0" smtClean="0"/>
              <a:t>memory address </a:t>
            </a:r>
            <a:r>
              <a:rPr lang="en-US" dirty="0"/>
              <a:t>of a data variable</a:t>
            </a:r>
          </a:p>
          <a:p>
            <a:pPr eaLnBrk="1" hangingPunct="1"/>
            <a:endParaRPr lang="en-US" dirty="0" smtClean="0"/>
          </a:p>
          <a:p>
            <a:r>
              <a:rPr lang="en-US" dirty="0" smtClean="0"/>
              <a:t>When * is </a:t>
            </a:r>
            <a:r>
              <a:rPr lang="en-US" dirty="0"/>
              <a:t>used</a:t>
            </a:r>
            <a:r>
              <a:rPr lang="en-US" dirty="0" smtClean="0"/>
              <a:t>?</a:t>
            </a:r>
          </a:p>
          <a:p>
            <a:pPr marL="342900" indent="-342900" eaLnBrk="1" hangingPunct="1">
              <a:buFont typeface="Arial" pitchFamily="34" charset="0"/>
              <a:buChar char="•"/>
            </a:pPr>
            <a:r>
              <a:rPr lang="en-US" dirty="0" smtClean="0"/>
              <a:t>*  "dereferencing operator" which provides the contents in the memory location specified by a pointer</a:t>
            </a:r>
          </a:p>
        </p:txBody>
      </p:sp>
    </p:spTree>
    <p:extLst>
      <p:ext uri="{BB962C8B-B14F-4D97-AF65-F5344CB8AC3E}">
        <p14:creationId xmlns:p14="http://schemas.microsoft.com/office/powerpoint/2010/main" val="782661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2"/>
          <p:cNvSpPr>
            <a:spLocks noGrp="1" noChangeArrowheads="1"/>
          </p:cNvSpPr>
          <p:nvPr>
            <p:ph type="title"/>
          </p:nvPr>
        </p:nvSpPr>
        <p:spPr>
          <a:xfrm>
            <a:off x="457200" y="152400"/>
            <a:ext cx="8229600" cy="609600"/>
          </a:xfrm>
        </p:spPr>
        <p:txBody>
          <a:bodyPr>
            <a:normAutofit/>
          </a:bodyPr>
          <a:lstStyle/>
          <a:p>
            <a:pPr eaLnBrk="1" hangingPunct="1"/>
            <a:r>
              <a:rPr lang="en-US" dirty="0" smtClean="0"/>
              <a:t>Memory Addresses</a:t>
            </a:r>
          </a:p>
        </p:txBody>
      </p:sp>
      <p:sp>
        <p:nvSpPr>
          <p:cNvPr id="11270" name="Rectangle 3"/>
          <p:cNvSpPr>
            <a:spLocks noGrp="1" noChangeArrowheads="1"/>
          </p:cNvSpPr>
          <p:nvPr>
            <p:ph type="body" idx="1"/>
          </p:nvPr>
        </p:nvSpPr>
        <p:spPr>
          <a:xfrm>
            <a:off x="304800" y="762000"/>
            <a:ext cx="8763000" cy="5715000"/>
          </a:xfrm>
        </p:spPr>
        <p:txBody>
          <a:bodyPr>
            <a:noAutofit/>
          </a:bodyPr>
          <a:lstStyle/>
          <a:p>
            <a:pPr eaLnBrk="1" hangingPunct="1"/>
            <a:r>
              <a:rPr lang="en-US" dirty="0" smtClean="0">
                <a:solidFill>
                  <a:srgbClr val="0000FF"/>
                </a:solidFill>
              </a:rPr>
              <a:t>Storage cells are typically viewed as being byte-sized</a:t>
            </a:r>
          </a:p>
          <a:p>
            <a:pPr marL="342900" indent="-342900" eaLnBrk="1" hangingPunct="1">
              <a:buFont typeface="Arial" pitchFamily="34" charset="0"/>
              <a:buChar char="•"/>
            </a:pPr>
            <a:r>
              <a:rPr lang="en-US" dirty="0" smtClean="0"/>
              <a:t>Usually the smallest addressable unit of memory</a:t>
            </a:r>
          </a:p>
          <a:p>
            <a:pPr indent="-457200">
              <a:buFont typeface="Arial" pitchFamily="34" charset="0"/>
              <a:buChar char="•"/>
            </a:pPr>
            <a:r>
              <a:rPr lang="en-US" dirty="0" smtClean="0"/>
              <a:t>Few </a:t>
            </a:r>
            <a:r>
              <a:rPr lang="en-US" dirty="0"/>
              <a:t>machines can directly address bits </a:t>
            </a:r>
            <a:r>
              <a:rPr lang="en-US" dirty="0" smtClean="0"/>
              <a:t>individually</a:t>
            </a:r>
          </a:p>
          <a:p>
            <a:pPr indent="-457200">
              <a:buFont typeface="Arial" pitchFamily="34" charset="0"/>
              <a:buChar char="•"/>
            </a:pPr>
            <a:r>
              <a:rPr lang="en-US" dirty="0" smtClean="0"/>
              <a:t>Such </a:t>
            </a:r>
            <a:r>
              <a:rPr lang="en-US" dirty="0"/>
              <a:t>addresses are sometimes called </a:t>
            </a:r>
            <a:r>
              <a:rPr lang="en-US" dirty="0" smtClean="0"/>
              <a:t>byte addresses</a:t>
            </a:r>
            <a:endParaRPr lang="en-US" dirty="0"/>
          </a:p>
          <a:p>
            <a:pPr indent="-457200"/>
            <a:endParaRPr lang="en-US" dirty="0" smtClean="0"/>
          </a:p>
          <a:p>
            <a:pPr indent="-457200"/>
            <a:r>
              <a:rPr lang="en-US" dirty="0" smtClean="0">
                <a:solidFill>
                  <a:srgbClr val="0000FF"/>
                </a:solidFill>
              </a:rPr>
              <a:t>Memory </a:t>
            </a:r>
            <a:r>
              <a:rPr lang="en-US" dirty="0">
                <a:solidFill>
                  <a:srgbClr val="0000FF"/>
                </a:solidFill>
              </a:rPr>
              <a:t>is often accessed as words</a:t>
            </a:r>
          </a:p>
          <a:p>
            <a:pPr marL="342900" indent="-342900">
              <a:buFont typeface="Arial" pitchFamily="34" charset="0"/>
              <a:buChar char="•"/>
            </a:pPr>
            <a:r>
              <a:rPr lang="en-US" dirty="0"/>
              <a:t>Usually a word is the largest unit of memory access by a single machine </a:t>
            </a:r>
            <a:r>
              <a:rPr lang="en-US" dirty="0" smtClean="0"/>
              <a:t>instruction</a:t>
            </a:r>
            <a:endParaRPr lang="en-US" dirty="0"/>
          </a:p>
          <a:p>
            <a:pPr marL="342900" indent="-342900">
              <a:buFont typeface="Arial" pitchFamily="34" charset="0"/>
              <a:buChar char="•"/>
            </a:pPr>
            <a:r>
              <a:rPr lang="en-US" dirty="0" smtClean="0"/>
              <a:t>A word </a:t>
            </a:r>
            <a:r>
              <a:rPr lang="en-US" dirty="0"/>
              <a:t>size </a:t>
            </a:r>
            <a:r>
              <a:rPr lang="en-US" dirty="0" smtClean="0"/>
              <a:t>may be 4 or 8 bytes (to check use </a:t>
            </a:r>
            <a:r>
              <a:rPr lang="en-US" dirty="0" err="1"/>
              <a:t>sizeof</a:t>
            </a:r>
            <a:r>
              <a:rPr lang="en-US" dirty="0"/>
              <a:t>(long</a:t>
            </a:r>
            <a:r>
              <a:rPr lang="en-US" dirty="0" smtClean="0"/>
              <a:t>))</a:t>
            </a:r>
            <a:endParaRPr lang="en-US" dirty="0"/>
          </a:p>
          <a:p>
            <a:pPr marL="342900" indent="-342900">
              <a:buFont typeface="Arial" pitchFamily="34" charset="0"/>
              <a:buChar char="•"/>
            </a:pPr>
            <a:r>
              <a:rPr lang="en-US" dirty="0"/>
              <a:t>A word-address is simply the byte-address of the word’s first byte</a:t>
            </a:r>
          </a:p>
        </p:txBody>
      </p:sp>
      <p:sp>
        <p:nvSpPr>
          <p:cNvPr id="2" name="Slide Number Placeholder 1"/>
          <p:cNvSpPr>
            <a:spLocks noGrp="1"/>
          </p:cNvSpPr>
          <p:nvPr>
            <p:ph type="sldNum" sz="quarter" idx="12"/>
          </p:nvPr>
        </p:nvSpPr>
        <p:spPr/>
        <p:txBody>
          <a:bodyPr/>
          <a:lstStyle/>
          <a:p>
            <a:pPr>
              <a:defRPr/>
            </a:pPr>
            <a:fld id="{9CA7D698-BFF4-4B4F-80E2-4149259712E3}" type="slidenum">
              <a:rPr lang="en-US" smtClean="0"/>
              <a:pPr>
                <a:defRPr/>
              </a:pPr>
              <a:t>8</a:t>
            </a:fld>
            <a:endParaRPr lang="en-US"/>
          </a:p>
        </p:txBody>
      </p:sp>
    </p:spTree>
    <p:extLst>
      <p:ext uri="{BB962C8B-B14F-4D97-AF65-F5344CB8AC3E}">
        <p14:creationId xmlns:p14="http://schemas.microsoft.com/office/powerpoint/2010/main" val="6704742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2"/>
          <p:cNvSpPr>
            <a:spLocks noGrp="1" noChangeArrowheads="1"/>
          </p:cNvSpPr>
          <p:nvPr>
            <p:ph type="title"/>
          </p:nvPr>
        </p:nvSpPr>
        <p:spPr/>
        <p:txBody>
          <a:bodyPr/>
          <a:lstStyle/>
          <a:p>
            <a:pPr eaLnBrk="1" hangingPunct="1"/>
            <a:r>
              <a:rPr lang="en-US" smtClean="0"/>
              <a:t>Pointers</a:t>
            </a:r>
          </a:p>
        </p:txBody>
      </p:sp>
      <p:sp>
        <p:nvSpPr>
          <p:cNvPr id="12294" name="Rectangle 3"/>
          <p:cNvSpPr>
            <a:spLocks noGrp="1" noChangeArrowheads="1"/>
          </p:cNvSpPr>
          <p:nvPr>
            <p:ph type="body" idx="1"/>
          </p:nvPr>
        </p:nvSpPr>
        <p:spPr>
          <a:xfrm>
            <a:off x="422275" y="1219200"/>
            <a:ext cx="8229600" cy="4191000"/>
          </a:xfrm>
        </p:spPr>
        <p:txBody>
          <a:bodyPr/>
          <a:lstStyle/>
          <a:p>
            <a:pPr eaLnBrk="1" hangingPunct="1"/>
            <a:r>
              <a:rPr lang="en-US" dirty="0" smtClean="0"/>
              <a:t>Special case of bounded-size natural numbers</a:t>
            </a:r>
          </a:p>
          <a:p>
            <a:pPr lvl="1" eaLnBrk="1" hangingPunct="1"/>
            <a:r>
              <a:rPr lang="en-US" dirty="0" smtClean="0"/>
              <a:t>Maximum memory limited by processor word-size</a:t>
            </a:r>
          </a:p>
          <a:p>
            <a:pPr lvl="1" eaLnBrk="1" hangingPunct="1"/>
            <a:r>
              <a:rPr lang="en-US" dirty="0" smtClean="0"/>
              <a:t>2</a:t>
            </a:r>
            <a:r>
              <a:rPr lang="en-US" baseline="30000" dirty="0" smtClean="0"/>
              <a:t>32</a:t>
            </a:r>
            <a:r>
              <a:rPr lang="en-US" dirty="0" smtClean="0"/>
              <a:t> bytes = 4GB</a:t>
            </a:r>
          </a:p>
          <a:p>
            <a:pPr lvl="1" eaLnBrk="1" hangingPunct="1"/>
            <a:r>
              <a:rPr lang="en-US" dirty="0" smtClean="0"/>
              <a:t>2</a:t>
            </a:r>
            <a:r>
              <a:rPr lang="en-US" baseline="30000" dirty="0" smtClean="0"/>
              <a:t>64</a:t>
            </a:r>
            <a:r>
              <a:rPr lang="en-US" dirty="0" smtClean="0"/>
              <a:t> bytes = 16 </a:t>
            </a:r>
            <a:r>
              <a:rPr lang="en-US" dirty="0" err="1"/>
              <a:t>E</a:t>
            </a:r>
            <a:r>
              <a:rPr lang="en-US" dirty="0" err="1" smtClean="0"/>
              <a:t>xabytes</a:t>
            </a:r>
            <a:endParaRPr lang="en-US" dirty="0" smtClean="0"/>
          </a:p>
          <a:p>
            <a:pPr eaLnBrk="1" hangingPunct="1"/>
            <a:endParaRPr lang="en-US" dirty="0" smtClean="0"/>
          </a:p>
          <a:p>
            <a:pPr eaLnBrk="1" hangingPunct="1"/>
            <a:r>
              <a:rPr lang="en-US" dirty="0" smtClean="0"/>
              <a:t>A pointer is just another kind of value</a:t>
            </a:r>
          </a:p>
          <a:p>
            <a:pPr lvl="1" eaLnBrk="1" hangingPunct="1"/>
            <a:r>
              <a:rPr lang="en-US" dirty="0" smtClean="0"/>
              <a:t>A basic type in C</a:t>
            </a:r>
          </a:p>
          <a:p>
            <a:pPr eaLnBrk="1" hangingPunct="1"/>
            <a:endParaRPr lang="en-US" dirty="0" smtClean="0"/>
          </a:p>
        </p:txBody>
      </p:sp>
      <p:sp>
        <p:nvSpPr>
          <p:cNvPr id="12295" name="Text Box 4"/>
          <p:cNvSpPr txBox="1">
            <a:spLocks noChangeArrowheads="1"/>
          </p:cNvSpPr>
          <p:nvPr/>
        </p:nvSpPr>
        <p:spPr bwMode="auto">
          <a:xfrm>
            <a:off x="3962400" y="3886200"/>
            <a:ext cx="1565275" cy="406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000" b="1" dirty="0" err="1">
                <a:latin typeface="Courier New" pitchFamily="49" charset="0"/>
              </a:rPr>
              <a:t>int</a:t>
            </a:r>
            <a:r>
              <a:rPr lang="en-US" sz="2000" b="1" dirty="0">
                <a:latin typeface="Courier New" pitchFamily="49" charset="0"/>
              </a:rPr>
              <a:t> *</a:t>
            </a:r>
            <a:r>
              <a:rPr lang="en-US" sz="2000" b="1" dirty="0" err="1">
                <a:latin typeface="Courier New" pitchFamily="49" charset="0"/>
              </a:rPr>
              <a:t>ptr</a:t>
            </a:r>
            <a:r>
              <a:rPr lang="en-US" sz="2000" b="1" dirty="0">
                <a:latin typeface="Courier New" pitchFamily="49" charset="0"/>
              </a:rPr>
              <a:t>;</a:t>
            </a:r>
          </a:p>
        </p:txBody>
      </p:sp>
      <p:sp>
        <p:nvSpPr>
          <p:cNvPr id="12296" name="Text Box 8"/>
          <p:cNvSpPr txBox="1">
            <a:spLocks noChangeArrowheads="1"/>
          </p:cNvSpPr>
          <p:nvPr/>
        </p:nvSpPr>
        <p:spPr bwMode="auto">
          <a:xfrm>
            <a:off x="990600" y="4572000"/>
            <a:ext cx="559159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2400" dirty="0"/>
              <a:t>The variable “</a:t>
            </a:r>
            <a:r>
              <a:rPr lang="en-US" sz="2400" dirty="0" err="1"/>
              <a:t>ptr</a:t>
            </a:r>
            <a:r>
              <a:rPr lang="en-US" sz="2400" dirty="0"/>
              <a:t>” is a pointer to an “</a:t>
            </a:r>
            <a:r>
              <a:rPr lang="en-US" sz="2400" dirty="0" err="1"/>
              <a:t>int</a:t>
            </a:r>
            <a:r>
              <a:rPr lang="en-US" sz="2400" dirty="0"/>
              <a:t>”.</a:t>
            </a:r>
          </a:p>
        </p:txBody>
      </p:sp>
      <p:sp>
        <p:nvSpPr>
          <p:cNvPr id="2" name="Slide Number Placeholder 1"/>
          <p:cNvSpPr>
            <a:spLocks noGrp="1"/>
          </p:cNvSpPr>
          <p:nvPr>
            <p:ph type="sldNum" sz="quarter" idx="12"/>
          </p:nvPr>
        </p:nvSpPr>
        <p:spPr/>
        <p:txBody>
          <a:bodyPr/>
          <a:lstStyle/>
          <a:p>
            <a:pPr>
              <a:defRPr/>
            </a:pPr>
            <a:fld id="{9CA7D698-BFF4-4B4F-80E2-4149259712E3}" type="slidenum">
              <a:rPr lang="en-US" smtClean="0"/>
              <a:pPr>
                <a:defRPr/>
              </a:pPr>
              <a:t>9</a:t>
            </a:fld>
            <a:endParaRPr lang="en-US"/>
          </a:p>
        </p:txBody>
      </p:sp>
    </p:spTree>
    <p:extLst>
      <p:ext uri="{BB962C8B-B14F-4D97-AF65-F5344CB8AC3E}">
        <p14:creationId xmlns:p14="http://schemas.microsoft.com/office/powerpoint/2010/main" val="19167124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939</TotalTime>
  <Words>3904</Words>
  <Application>Microsoft Office PowerPoint</Application>
  <PresentationFormat>On-screen Show (4:3)</PresentationFormat>
  <Paragraphs>602</Paragraphs>
  <Slides>50</Slides>
  <Notes>17</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Office Theme</vt:lpstr>
      <vt:lpstr>CSC141- Introduction to Computer programming</vt:lpstr>
      <vt:lpstr>Pointers</vt:lpstr>
      <vt:lpstr> POINTERS </vt:lpstr>
      <vt:lpstr>Concept of Address and Pointers</vt:lpstr>
      <vt:lpstr>POINTERS</vt:lpstr>
      <vt:lpstr>POINTERS</vt:lpstr>
      <vt:lpstr>Use of &amp; and *</vt:lpstr>
      <vt:lpstr>Memory Addresses</vt:lpstr>
      <vt:lpstr>Pointers</vt:lpstr>
      <vt:lpstr>Using of Special feature/function of C</vt:lpstr>
      <vt:lpstr>Pointer Operations in C</vt:lpstr>
      <vt:lpstr>Using Pointers</vt:lpstr>
      <vt:lpstr>Using Pointers (cont.)</vt:lpstr>
      <vt:lpstr>Using Pointers (cont.)</vt:lpstr>
      <vt:lpstr>The Simplest Pointer in C</vt:lpstr>
      <vt:lpstr>Arithmetic and Logical Operations on Pointers</vt:lpstr>
      <vt:lpstr>Arithmetic Operations on Pointers</vt:lpstr>
      <vt:lpstr>Pointer Arithmetic</vt:lpstr>
      <vt:lpstr>Example: Pointers and Functions </vt:lpstr>
      <vt:lpstr>Pointers and Functions</vt:lpstr>
      <vt:lpstr>Pointers and Functions</vt:lpstr>
      <vt:lpstr>Example: Pointers and Functions </vt:lpstr>
      <vt:lpstr>Pointers and Arrays</vt:lpstr>
      <vt:lpstr>Arrays in C</vt:lpstr>
      <vt:lpstr>Array Representation</vt:lpstr>
      <vt:lpstr>Array Representation</vt:lpstr>
      <vt:lpstr>Array Sizes</vt:lpstr>
      <vt:lpstr>Arrays and Pointers</vt:lpstr>
      <vt:lpstr>Arrays and Pointers</vt:lpstr>
      <vt:lpstr>Arrays and Pointers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Home</dc:creator>
  <cp:lastModifiedBy>Public</cp:lastModifiedBy>
  <cp:revision>86</cp:revision>
  <dcterms:created xsi:type="dcterms:W3CDTF">2012-05-27T17:03:21Z</dcterms:created>
  <dcterms:modified xsi:type="dcterms:W3CDTF">2012-06-09T07:04:38Z</dcterms:modified>
</cp:coreProperties>
</file>