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Override3.xml" ContentType="application/vnd.openxmlformats-officedocument.themeOverride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Override4.xml" ContentType="application/vnd.openxmlformats-officedocument.themeOverr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5" r:id="rId3"/>
    <p:sldMasterId id="2147483670" r:id="rId4"/>
    <p:sldMasterId id="2147483682" r:id="rId5"/>
    <p:sldMasterId id="2147483687" r:id="rId6"/>
  </p:sldMasterIdLst>
  <p:notesMasterIdLst>
    <p:notesMasterId r:id="rId25"/>
  </p:notesMasterIdLst>
  <p:sldIdLst>
    <p:sldId id="276" r:id="rId7"/>
    <p:sldId id="256" r:id="rId8"/>
    <p:sldId id="257" r:id="rId9"/>
    <p:sldId id="261" r:id="rId10"/>
    <p:sldId id="262" r:id="rId11"/>
    <p:sldId id="260" r:id="rId12"/>
    <p:sldId id="259" r:id="rId13"/>
    <p:sldId id="263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E2D36-65A8-4709-B93F-F6802BD3B2A9}" type="datetimeFigureOut">
              <a:rPr lang="en-US" smtClean="0"/>
              <a:pPr/>
              <a:t>6/16/2012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C227F-01F0-40A1-934B-6C5A1FB68E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2678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D5914D2-F022-4381-A49E-A2A75B840305}" type="slidenum">
              <a:rPr lang="en-US" sz="1200">
                <a:solidFill>
                  <a:srgbClr val="000000"/>
                </a:solidFill>
              </a:rPr>
              <a:pPr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7E5529-E188-4437-BFC4-2193B9BA5A89}" type="slidenum">
              <a:rPr lang="ar-SA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E8D5B-0B7E-48A9-9274-F90D49EE1CED}" type="datetimeFigureOut">
              <a:rPr lang="en-US" smtClean="0"/>
              <a:pPr/>
              <a:t>6/16/2012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A361-DF0C-446C-86E5-4E03076757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986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E8D5B-0B7E-48A9-9274-F90D49EE1CED}" type="datetimeFigureOut">
              <a:rPr lang="en-US" smtClean="0"/>
              <a:pPr/>
              <a:t>6/16/2012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A361-DF0C-446C-86E5-4E03076757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053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E8D5B-0B7E-48A9-9274-F90D49EE1CED}" type="datetimeFigureOut">
              <a:rPr lang="en-US" smtClean="0"/>
              <a:pPr/>
              <a:t>6/16/2012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A361-DF0C-446C-86E5-4E03076757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7499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5105400"/>
          </a:xfrm>
        </p:spPr>
        <p:txBody>
          <a:bodyPr/>
          <a:lstStyle>
            <a:lvl2pPr>
              <a:defRPr lang="en-US" sz="2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-457200"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marL="914400" lvl="1" indent="-4572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24600"/>
            <a:ext cx="4267200" cy="304800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24600"/>
            <a:ext cx="1066800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8141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52262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286000" y="6324600"/>
            <a:ext cx="4343400" cy="304800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09600" y="6324600"/>
            <a:ext cx="1371600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724400"/>
          </a:xfrm>
        </p:spPr>
        <p:txBody>
          <a:bodyPr/>
          <a:lstStyle>
            <a:lvl2pPr>
              <a:defRPr lang="en-US" sz="2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-457200"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marL="914400" lvl="1" indent="-4572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910013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026"/>
          <p:cNvSpPr txBox="1">
            <a:spLocks noChangeArrowheads="1"/>
          </p:cNvSpPr>
          <p:nvPr/>
        </p:nvSpPr>
        <p:spPr bwMode="auto">
          <a:xfrm>
            <a:off x="7086600" y="6324601"/>
            <a:ext cx="19812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Times New Roman" pitchFamily="18" charset="0"/>
              </a:rPr>
              <a:t> 2003 Prentice Hall, Inc.</a:t>
            </a:r>
            <a:br>
              <a:rPr lang="en-US" sz="120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1200">
                <a:solidFill>
                  <a:srgbClr val="000000"/>
                </a:solidFill>
                <a:latin typeface="Times New Roman" pitchFamily="18" charset="0"/>
              </a:rPr>
              <a:t>All rights reserved.</a:t>
            </a:r>
          </a:p>
        </p:txBody>
      </p:sp>
      <p:sp>
        <p:nvSpPr>
          <p:cNvPr id="33795" name="Text Box 1027"/>
          <p:cNvSpPr txBox="1">
            <a:spLocks noChangeArrowheads="1"/>
          </p:cNvSpPr>
          <p:nvPr/>
        </p:nvSpPr>
        <p:spPr bwMode="auto">
          <a:xfrm>
            <a:off x="7162800" y="152401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000" u="sng">
                <a:solidFill>
                  <a:srgbClr val="000000"/>
                </a:solidFill>
                <a:latin typeface="AvantGarde" pitchFamily="34" charset="0"/>
              </a:rPr>
              <a:t>Outline</a:t>
            </a:r>
          </a:p>
        </p:txBody>
      </p:sp>
      <p:grpSp>
        <p:nvGrpSpPr>
          <p:cNvPr id="33796" name="Group 1028"/>
          <p:cNvGrpSpPr>
            <a:grpSpLocks/>
          </p:cNvGrpSpPr>
          <p:nvPr/>
        </p:nvGrpSpPr>
        <p:grpSpPr bwMode="auto">
          <a:xfrm>
            <a:off x="7053271" y="77796"/>
            <a:ext cx="369888" cy="685801"/>
            <a:chOff x="4011" y="3841"/>
            <a:chExt cx="233" cy="432"/>
          </a:xfrm>
        </p:grpSpPr>
        <p:sp>
          <p:nvSpPr>
            <p:cNvPr id="33797" name="AutoShape 1029">
              <a:hlinkClick r:id="" action="ppaction://hlinkshowjump?jump=previousslide" highlightClick="1"/>
            </p:cNvPr>
            <p:cNvSpPr>
              <a:spLocks noChangeArrowheads="1"/>
            </p:cNvSpPr>
            <p:nvPr userDrawn="1"/>
          </p:nvSpPr>
          <p:spPr bwMode="auto">
            <a:xfrm rot="5400000">
              <a:off x="4032" y="3820"/>
              <a:ext cx="192" cy="233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3798" name="AutoShape 1030">
              <a:hlinkClick r:id="" action="ppaction://hlinkshowjump?jump=nextslide" highlightClick="1"/>
            </p:cNvPr>
            <p:cNvSpPr>
              <a:spLocks noChangeArrowheads="1"/>
            </p:cNvSpPr>
            <p:nvPr userDrawn="1"/>
          </p:nvSpPr>
          <p:spPr bwMode="auto">
            <a:xfrm rot="16200000">
              <a:off x="4032" y="4060"/>
              <a:ext cx="192" cy="233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33799" name="Rectangle 1031"/>
          <p:cNvSpPr>
            <a:spLocks noChangeArrowheads="1"/>
          </p:cNvSpPr>
          <p:nvPr/>
        </p:nvSpPr>
        <p:spPr bwMode="auto">
          <a:xfrm>
            <a:off x="6705600" y="838200"/>
            <a:ext cx="24384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solidFill>
                <a:srgbClr val="000000"/>
              </a:solidFill>
              <a:latin typeface="AvantGarde" pitchFamily="34" charset="0"/>
            </a:endParaRPr>
          </a:p>
        </p:txBody>
      </p:sp>
      <p:sp>
        <p:nvSpPr>
          <p:cNvPr id="33800" name="Rectangle 103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0"/>
            <a:ext cx="7010400" cy="5638800"/>
          </a:xfrm>
          <a:solidFill>
            <a:schemeClr val="accent1"/>
          </a:solidFill>
        </p:spPr>
        <p:txBody>
          <a:bodyPr tIns="182880" bIns="182880"/>
          <a:lstStyle>
            <a:lvl1pPr marL="0" indent="0">
              <a:buFontTx/>
              <a:buNone/>
              <a:defRPr sz="1200" b="1">
                <a:latin typeface="Courier New" pitchFamily="49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3802" name="Rectangle 10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686800" y="0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FF42D5A8-C43E-433E-90EF-F18EF234AE53}" type="slidenum">
              <a:rPr lang="ar-SA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3805" name="Rectangle 1037"/>
          <p:cNvSpPr>
            <a:spLocks noGrp="1" noChangeArrowheads="1"/>
          </p:cNvSpPr>
          <p:nvPr>
            <p:ph type="ctrTitle" sz="quarter"/>
          </p:nvPr>
        </p:nvSpPr>
        <p:spPr>
          <a:xfrm>
            <a:off x="7086600" y="838200"/>
            <a:ext cx="2057400" cy="4800600"/>
          </a:xfrm>
        </p:spPr>
        <p:txBody>
          <a:bodyPr anchor="t"/>
          <a:lstStyle>
            <a:lvl1pPr algn="l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2937728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5105400"/>
          </a:xfrm>
        </p:spPr>
        <p:txBody>
          <a:bodyPr/>
          <a:lstStyle>
            <a:lvl2pPr>
              <a:defRPr lang="en-US" sz="2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-457200"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marL="914400" lvl="1" indent="-4572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24600"/>
            <a:ext cx="4267200" cy="304800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24600"/>
            <a:ext cx="1066800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2835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01380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286000" y="6324600"/>
            <a:ext cx="4343400" cy="304800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09600" y="6324600"/>
            <a:ext cx="1371600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724400"/>
          </a:xfrm>
        </p:spPr>
        <p:txBody>
          <a:bodyPr/>
          <a:lstStyle>
            <a:lvl2pPr>
              <a:defRPr lang="en-US" sz="2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-457200"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marL="914400" lvl="1" indent="-4572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958299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026"/>
          <p:cNvSpPr txBox="1">
            <a:spLocks noChangeArrowheads="1"/>
          </p:cNvSpPr>
          <p:nvPr/>
        </p:nvSpPr>
        <p:spPr bwMode="auto">
          <a:xfrm>
            <a:off x="7086600" y="6324601"/>
            <a:ext cx="19812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Times New Roman" pitchFamily="18" charset="0"/>
              </a:rPr>
              <a:t> 2003 Prentice Hall, Inc.</a:t>
            </a:r>
            <a:br>
              <a:rPr lang="en-US" sz="120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1200">
                <a:solidFill>
                  <a:srgbClr val="000000"/>
                </a:solidFill>
                <a:latin typeface="Times New Roman" pitchFamily="18" charset="0"/>
              </a:rPr>
              <a:t>All rights reserved.</a:t>
            </a:r>
          </a:p>
        </p:txBody>
      </p:sp>
      <p:sp>
        <p:nvSpPr>
          <p:cNvPr id="33795" name="Text Box 1027"/>
          <p:cNvSpPr txBox="1">
            <a:spLocks noChangeArrowheads="1"/>
          </p:cNvSpPr>
          <p:nvPr/>
        </p:nvSpPr>
        <p:spPr bwMode="auto">
          <a:xfrm>
            <a:off x="7162800" y="152401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000" u="sng">
                <a:solidFill>
                  <a:srgbClr val="000000"/>
                </a:solidFill>
                <a:latin typeface="AvantGarde" pitchFamily="34" charset="0"/>
              </a:rPr>
              <a:t>Outline</a:t>
            </a:r>
          </a:p>
        </p:txBody>
      </p:sp>
      <p:grpSp>
        <p:nvGrpSpPr>
          <p:cNvPr id="33796" name="Group 1028"/>
          <p:cNvGrpSpPr>
            <a:grpSpLocks/>
          </p:cNvGrpSpPr>
          <p:nvPr/>
        </p:nvGrpSpPr>
        <p:grpSpPr bwMode="auto">
          <a:xfrm>
            <a:off x="7053271" y="77796"/>
            <a:ext cx="369888" cy="685801"/>
            <a:chOff x="4011" y="3841"/>
            <a:chExt cx="233" cy="432"/>
          </a:xfrm>
        </p:grpSpPr>
        <p:sp>
          <p:nvSpPr>
            <p:cNvPr id="33797" name="AutoShape 1029">
              <a:hlinkClick r:id="" action="ppaction://hlinkshowjump?jump=previousslide" highlightClick="1"/>
            </p:cNvPr>
            <p:cNvSpPr>
              <a:spLocks noChangeArrowheads="1"/>
            </p:cNvSpPr>
            <p:nvPr userDrawn="1"/>
          </p:nvSpPr>
          <p:spPr bwMode="auto">
            <a:xfrm rot="5400000">
              <a:off x="4032" y="3820"/>
              <a:ext cx="192" cy="233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3798" name="AutoShape 1030">
              <a:hlinkClick r:id="" action="ppaction://hlinkshowjump?jump=nextslide" highlightClick="1"/>
            </p:cNvPr>
            <p:cNvSpPr>
              <a:spLocks noChangeArrowheads="1"/>
            </p:cNvSpPr>
            <p:nvPr userDrawn="1"/>
          </p:nvSpPr>
          <p:spPr bwMode="auto">
            <a:xfrm rot="16200000">
              <a:off x="4032" y="4060"/>
              <a:ext cx="192" cy="233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33799" name="Rectangle 1031"/>
          <p:cNvSpPr>
            <a:spLocks noChangeArrowheads="1"/>
          </p:cNvSpPr>
          <p:nvPr/>
        </p:nvSpPr>
        <p:spPr bwMode="auto">
          <a:xfrm>
            <a:off x="6705600" y="838200"/>
            <a:ext cx="24384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solidFill>
                <a:srgbClr val="000000"/>
              </a:solidFill>
              <a:latin typeface="AvantGarde" pitchFamily="34" charset="0"/>
            </a:endParaRPr>
          </a:p>
        </p:txBody>
      </p:sp>
      <p:sp>
        <p:nvSpPr>
          <p:cNvPr id="33800" name="Rectangle 103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0"/>
            <a:ext cx="7010400" cy="5638800"/>
          </a:xfrm>
          <a:solidFill>
            <a:schemeClr val="accent1"/>
          </a:solidFill>
        </p:spPr>
        <p:txBody>
          <a:bodyPr tIns="182880" bIns="182880"/>
          <a:lstStyle>
            <a:lvl1pPr marL="0" indent="0">
              <a:buFontTx/>
              <a:buNone/>
              <a:defRPr sz="1200" b="1">
                <a:latin typeface="Courier New" pitchFamily="49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3802" name="Rectangle 10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686800" y="0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FF42D5A8-C43E-433E-90EF-F18EF234AE53}" type="slidenum">
              <a:rPr lang="ar-SA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3805" name="Rectangle 1037"/>
          <p:cNvSpPr>
            <a:spLocks noGrp="1" noChangeArrowheads="1"/>
          </p:cNvSpPr>
          <p:nvPr>
            <p:ph type="ctrTitle" sz="quarter"/>
          </p:nvPr>
        </p:nvSpPr>
        <p:spPr>
          <a:xfrm>
            <a:off x="7086600" y="838200"/>
            <a:ext cx="2057400" cy="4800600"/>
          </a:xfrm>
        </p:spPr>
        <p:txBody>
          <a:bodyPr anchor="t"/>
          <a:lstStyle>
            <a:lvl1pPr algn="l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455762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E8D5B-0B7E-48A9-9274-F90D49EE1CED}" type="datetimeFigureOut">
              <a:rPr lang="en-US" smtClean="0"/>
              <a:pPr/>
              <a:t>6/16/2012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A361-DF0C-446C-86E5-4E03076757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64916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24780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19998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111419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54034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40071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08024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3428043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5418749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852189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0243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E8D5B-0B7E-48A9-9274-F90D49EE1CED}" type="datetimeFigureOut">
              <a:rPr lang="en-US" smtClean="0"/>
              <a:pPr/>
              <a:t>6/16/2012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A361-DF0C-446C-86E5-4E03076757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96069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12799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5105400"/>
          </a:xfrm>
        </p:spPr>
        <p:txBody>
          <a:bodyPr/>
          <a:lstStyle>
            <a:lvl2pPr>
              <a:defRPr lang="en-US" sz="2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-457200"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1"/>
            <a:r>
              <a:rPr lang="en-US" dirty="0" smtClean="0"/>
              <a:t>Third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828800" y="6324600"/>
            <a:ext cx="4267200" cy="304800"/>
          </a:xfr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sz="1400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09600" y="6324600"/>
            <a:ext cx="1066800" cy="365125"/>
          </a:xfr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86813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946306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724400"/>
          </a:xfrm>
        </p:spPr>
        <p:txBody>
          <a:bodyPr/>
          <a:lstStyle>
            <a:lvl2pPr>
              <a:defRPr lang="en-US" sz="2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-457200"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1"/>
            <a:r>
              <a:rPr lang="en-US" dirty="0" smtClean="0"/>
              <a:t>Third level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286000" y="6324600"/>
            <a:ext cx="4343400" cy="304800"/>
          </a:xfr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09600" y="6324600"/>
            <a:ext cx="1371600" cy="365125"/>
          </a:xfr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5259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26"/>
          <p:cNvSpPr txBox="1">
            <a:spLocks noChangeArrowheads="1"/>
          </p:cNvSpPr>
          <p:nvPr/>
        </p:nvSpPr>
        <p:spPr bwMode="auto">
          <a:xfrm>
            <a:off x="7086600" y="6324600"/>
            <a:ext cx="19812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sym typeface="Symbol" pitchFamily="18" charset="2"/>
              </a:rPr>
              <a:t></a:t>
            </a:r>
            <a:r>
              <a:rPr lang="en-US" sz="1200">
                <a:solidFill>
                  <a:srgbClr val="000000"/>
                </a:solidFill>
              </a:rPr>
              <a:t> 2003 Prentice Hall, Inc.</a:t>
            </a:r>
            <a:br>
              <a:rPr lang="en-US" sz="1200">
                <a:solidFill>
                  <a:srgbClr val="000000"/>
                </a:solidFill>
              </a:rPr>
            </a:br>
            <a:r>
              <a:rPr lang="en-US" sz="1200">
                <a:solidFill>
                  <a:srgbClr val="000000"/>
                </a:solidFill>
              </a:rPr>
              <a:t>All rights reserved.</a:t>
            </a:r>
          </a:p>
        </p:txBody>
      </p:sp>
      <p:sp>
        <p:nvSpPr>
          <p:cNvPr id="5" name="Text Box 1027"/>
          <p:cNvSpPr txBox="1">
            <a:spLocks noChangeArrowheads="1"/>
          </p:cNvSpPr>
          <p:nvPr/>
        </p:nvSpPr>
        <p:spPr bwMode="auto">
          <a:xfrm>
            <a:off x="7162800" y="152400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u="sng">
                <a:solidFill>
                  <a:srgbClr val="000000"/>
                </a:solidFill>
                <a:latin typeface="AvantGarde"/>
              </a:rPr>
              <a:t>Outline</a:t>
            </a:r>
          </a:p>
        </p:txBody>
      </p:sp>
      <p:grpSp>
        <p:nvGrpSpPr>
          <p:cNvPr id="6" name="Group 1028"/>
          <p:cNvGrpSpPr>
            <a:grpSpLocks/>
          </p:cNvGrpSpPr>
          <p:nvPr/>
        </p:nvGrpSpPr>
        <p:grpSpPr bwMode="auto">
          <a:xfrm>
            <a:off x="7053263" y="77788"/>
            <a:ext cx="369887" cy="685800"/>
            <a:chOff x="4011" y="3841"/>
            <a:chExt cx="233" cy="432"/>
          </a:xfrm>
        </p:grpSpPr>
        <p:sp>
          <p:nvSpPr>
            <p:cNvPr id="7" name="AutoShape 1029">
              <a:hlinkClick r:id="" action="ppaction://hlinkshowjump?jump=previousslide" highlightClick="1"/>
            </p:cNvPr>
            <p:cNvSpPr>
              <a:spLocks noChangeArrowheads="1"/>
            </p:cNvSpPr>
            <p:nvPr userDrawn="1"/>
          </p:nvSpPr>
          <p:spPr bwMode="auto">
            <a:xfrm rot="5400000">
              <a:off x="4032" y="3820"/>
              <a:ext cx="192" cy="233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" name="AutoShape 1030">
              <a:hlinkClick r:id="" action="ppaction://hlinkshowjump?jump=nextslide" highlightClick="1"/>
            </p:cNvPr>
            <p:cNvSpPr>
              <a:spLocks noChangeArrowheads="1"/>
            </p:cNvSpPr>
            <p:nvPr userDrawn="1"/>
          </p:nvSpPr>
          <p:spPr bwMode="auto">
            <a:xfrm rot="-5400000">
              <a:off x="4032" y="4060"/>
              <a:ext cx="192" cy="233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9" name="Rectangle 1031"/>
          <p:cNvSpPr>
            <a:spLocks noChangeArrowheads="1"/>
          </p:cNvSpPr>
          <p:nvPr/>
        </p:nvSpPr>
        <p:spPr bwMode="auto">
          <a:xfrm>
            <a:off x="6705600" y="838200"/>
            <a:ext cx="24384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  <a:latin typeface="AvantGarde"/>
            </a:endParaRPr>
          </a:p>
        </p:txBody>
      </p:sp>
      <p:sp>
        <p:nvSpPr>
          <p:cNvPr id="33800" name="Rectangle 103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0"/>
            <a:ext cx="7010400" cy="5638800"/>
          </a:xfrm>
          <a:solidFill>
            <a:schemeClr val="accent1"/>
          </a:solidFill>
        </p:spPr>
        <p:txBody>
          <a:bodyPr tIns="182880" bIns="182880"/>
          <a:lstStyle>
            <a:lvl1pPr marL="0" indent="0">
              <a:buFontTx/>
              <a:buNone/>
              <a:defRPr sz="1200" b="1">
                <a:latin typeface="Courier New" pitchFamily="49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3805" name="Rectangle 1037"/>
          <p:cNvSpPr>
            <a:spLocks noGrp="1" noChangeArrowheads="1"/>
          </p:cNvSpPr>
          <p:nvPr>
            <p:ph type="ctrTitle" sz="quarter"/>
          </p:nvPr>
        </p:nvSpPr>
        <p:spPr>
          <a:xfrm>
            <a:off x="7086600" y="838200"/>
            <a:ext cx="2057400" cy="4800600"/>
          </a:xfrm>
        </p:spPr>
        <p:txBody>
          <a:bodyPr anchor="t"/>
          <a:lstStyle>
            <a:lvl1pPr algn="l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" name="Rectangle 103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6800" y="0"/>
            <a:ext cx="457200" cy="457200"/>
          </a:xfr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>
                    <a:tint val="75000"/>
                  </a:srgb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768AE57-D3AD-40C4-ACDE-6D9F1450AC2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50682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5105400"/>
          </a:xfrm>
        </p:spPr>
        <p:txBody>
          <a:bodyPr/>
          <a:lstStyle>
            <a:lvl2pPr>
              <a:defRPr lang="en-US" sz="2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-457200"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1"/>
            <a:r>
              <a:rPr lang="en-US" dirty="0" smtClean="0"/>
              <a:t>Third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828800" y="6324600"/>
            <a:ext cx="4267200" cy="304800"/>
          </a:xfr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09600" y="6324600"/>
            <a:ext cx="1066800" cy="365125"/>
          </a:xfr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4672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402865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724400"/>
          </a:xfrm>
        </p:spPr>
        <p:txBody>
          <a:bodyPr/>
          <a:lstStyle>
            <a:lvl2pPr>
              <a:defRPr lang="en-US" sz="2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-457200"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1"/>
            <a:r>
              <a:rPr lang="en-US" dirty="0" smtClean="0"/>
              <a:t>Third level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286000" y="6324600"/>
            <a:ext cx="4343400" cy="304800"/>
          </a:xfr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09600" y="6324600"/>
            <a:ext cx="1371600" cy="365125"/>
          </a:xfr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51145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26"/>
          <p:cNvSpPr txBox="1">
            <a:spLocks noChangeArrowheads="1"/>
          </p:cNvSpPr>
          <p:nvPr/>
        </p:nvSpPr>
        <p:spPr bwMode="auto">
          <a:xfrm>
            <a:off x="7086600" y="6324600"/>
            <a:ext cx="19812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smtClean="0">
                <a:solidFill>
                  <a:srgbClr val="000000"/>
                </a:solidFill>
                <a:sym typeface="Symbol" pitchFamily="18" charset="2"/>
              </a:rPr>
              <a:t></a:t>
            </a:r>
            <a:r>
              <a:rPr lang="en-US" sz="1200" smtClean="0">
                <a:solidFill>
                  <a:srgbClr val="000000"/>
                </a:solidFill>
              </a:rPr>
              <a:t> 2003 Prentice Hall, Inc.</a:t>
            </a:r>
            <a:br>
              <a:rPr lang="en-US" sz="1200" smtClean="0">
                <a:solidFill>
                  <a:srgbClr val="000000"/>
                </a:solidFill>
              </a:rPr>
            </a:br>
            <a:r>
              <a:rPr lang="en-US" sz="1200" smtClean="0">
                <a:solidFill>
                  <a:srgbClr val="000000"/>
                </a:solidFill>
              </a:rPr>
              <a:t>All rights reserved.</a:t>
            </a:r>
          </a:p>
        </p:txBody>
      </p:sp>
      <p:sp>
        <p:nvSpPr>
          <p:cNvPr id="5" name="Text Box 1027"/>
          <p:cNvSpPr txBox="1">
            <a:spLocks noChangeArrowheads="1"/>
          </p:cNvSpPr>
          <p:nvPr/>
        </p:nvSpPr>
        <p:spPr bwMode="auto">
          <a:xfrm>
            <a:off x="7162800" y="152400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u="sng" smtClean="0">
                <a:solidFill>
                  <a:srgbClr val="000000"/>
                </a:solidFill>
                <a:latin typeface="AvantGarde"/>
              </a:rPr>
              <a:t>Outline</a:t>
            </a:r>
          </a:p>
        </p:txBody>
      </p:sp>
      <p:grpSp>
        <p:nvGrpSpPr>
          <p:cNvPr id="6" name="Group 1028"/>
          <p:cNvGrpSpPr>
            <a:grpSpLocks/>
          </p:cNvGrpSpPr>
          <p:nvPr/>
        </p:nvGrpSpPr>
        <p:grpSpPr bwMode="auto">
          <a:xfrm>
            <a:off x="7053263" y="77788"/>
            <a:ext cx="369887" cy="685800"/>
            <a:chOff x="4011" y="3841"/>
            <a:chExt cx="233" cy="432"/>
          </a:xfrm>
        </p:grpSpPr>
        <p:sp>
          <p:nvSpPr>
            <p:cNvPr id="7" name="AutoShape 1029">
              <a:hlinkClick r:id="" action="ppaction://hlinkshowjump?jump=previousslide" highlightClick="1"/>
            </p:cNvPr>
            <p:cNvSpPr>
              <a:spLocks noChangeArrowheads="1"/>
            </p:cNvSpPr>
            <p:nvPr userDrawn="1"/>
          </p:nvSpPr>
          <p:spPr bwMode="auto">
            <a:xfrm rot="5400000">
              <a:off x="4032" y="3820"/>
              <a:ext cx="192" cy="233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" name="AutoShape 1030">
              <a:hlinkClick r:id="" action="ppaction://hlinkshowjump?jump=nextslide" highlightClick="1"/>
            </p:cNvPr>
            <p:cNvSpPr>
              <a:spLocks noChangeArrowheads="1"/>
            </p:cNvSpPr>
            <p:nvPr userDrawn="1"/>
          </p:nvSpPr>
          <p:spPr bwMode="auto">
            <a:xfrm rot="-5400000">
              <a:off x="4032" y="4060"/>
              <a:ext cx="192" cy="233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9" name="Rectangle 1031"/>
          <p:cNvSpPr>
            <a:spLocks noChangeArrowheads="1"/>
          </p:cNvSpPr>
          <p:nvPr/>
        </p:nvSpPr>
        <p:spPr bwMode="auto">
          <a:xfrm>
            <a:off x="6705600" y="838200"/>
            <a:ext cx="24384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  <a:latin typeface="AvantGarde"/>
            </a:endParaRPr>
          </a:p>
        </p:txBody>
      </p:sp>
      <p:sp>
        <p:nvSpPr>
          <p:cNvPr id="33800" name="Rectangle 103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0"/>
            <a:ext cx="7010400" cy="5638800"/>
          </a:xfrm>
          <a:solidFill>
            <a:schemeClr val="accent1"/>
          </a:solidFill>
        </p:spPr>
        <p:txBody>
          <a:bodyPr tIns="182880" bIns="182880"/>
          <a:lstStyle>
            <a:lvl1pPr marL="0" indent="0">
              <a:buFontTx/>
              <a:buNone/>
              <a:defRPr sz="1200" b="1">
                <a:latin typeface="Courier New" pitchFamily="49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3805" name="Rectangle 1037"/>
          <p:cNvSpPr>
            <a:spLocks noGrp="1" noChangeArrowheads="1"/>
          </p:cNvSpPr>
          <p:nvPr>
            <p:ph type="ctrTitle" sz="quarter"/>
          </p:nvPr>
        </p:nvSpPr>
        <p:spPr>
          <a:xfrm>
            <a:off x="7086600" y="838200"/>
            <a:ext cx="2057400" cy="4800600"/>
          </a:xfrm>
        </p:spPr>
        <p:txBody>
          <a:bodyPr anchor="t"/>
          <a:lstStyle>
            <a:lvl1pPr algn="l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" name="Rectangle 103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6800" y="0"/>
            <a:ext cx="457200" cy="457200"/>
          </a:xfrm>
        </p:spPr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>
                    <a:tint val="75000"/>
                  </a:srgb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F939323-68C5-4E58-A286-EF7CDBA847E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8147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E8D5B-0B7E-48A9-9274-F90D49EE1CED}" type="datetimeFigureOut">
              <a:rPr lang="en-US" smtClean="0"/>
              <a:pPr/>
              <a:t>6/16/2012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A361-DF0C-446C-86E5-4E03076757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6000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E8D5B-0B7E-48A9-9274-F90D49EE1CED}" type="datetimeFigureOut">
              <a:rPr lang="en-US" smtClean="0"/>
              <a:pPr/>
              <a:t>6/16/2012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A361-DF0C-446C-86E5-4E03076757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3044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E8D5B-0B7E-48A9-9274-F90D49EE1CED}" type="datetimeFigureOut">
              <a:rPr lang="en-US" smtClean="0"/>
              <a:pPr/>
              <a:t>6/16/2012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A361-DF0C-446C-86E5-4E03076757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3531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E8D5B-0B7E-48A9-9274-F90D49EE1CED}" type="datetimeFigureOut">
              <a:rPr lang="en-US" smtClean="0"/>
              <a:pPr/>
              <a:t>6/16/2012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A361-DF0C-446C-86E5-4E03076757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447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E8D5B-0B7E-48A9-9274-F90D49EE1CED}" type="datetimeFigureOut">
              <a:rPr lang="en-US" smtClean="0"/>
              <a:pPr/>
              <a:t>6/16/2012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A361-DF0C-446C-86E5-4E03076757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752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E8D5B-0B7E-48A9-9274-F90D49EE1CED}" type="datetimeFigureOut">
              <a:rPr lang="en-US" smtClean="0"/>
              <a:pPr/>
              <a:t>6/16/2012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DA361-DF0C-446C-86E5-4E03076757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8342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3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E8D5B-0B7E-48A9-9274-F90D49EE1CED}" type="datetimeFigureOut">
              <a:rPr lang="en-US" smtClean="0"/>
              <a:pPr/>
              <a:t>6/16/2012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DA361-DF0C-446C-86E5-4E03076757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462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marL="914400" lvl="1" indent="-4572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3276600" cy="473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0190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0000FF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4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14400" indent="-4572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marL="914400" lvl="1" indent="-4572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3276600" cy="473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60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0000FF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4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14400" indent="-4572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Bubble Sort Example</a:t>
            </a:r>
          </a:p>
        </p:txBody>
      </p:sp>
    </p:spTree>
    <p:extLst>
      <p:ext uri="{BB962C8B-B14F-4D97-AF65-F5344CB8AC3E}">
        <p14:creationId xmlns:p14="http://schemas.microsoft.com/office/powerpoint/2010/main" xmlns="" val="243913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1"/>
            <a:r>
              <a:rPr lang="en-US" smtClean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3276600" cy="473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dirty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0947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rgbClr val="0000FF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pitchFamily="34" charset="0"/>
          <a:cs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pitchFamily="34" charset="0"/>
          <a:cs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pitchFamily="34" charset="0"/>
          <a:cs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pitchFamily="34" charset="0"/>
          <a:cs typeface="Arial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914400" indent="-4572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lang="en-US" sz="24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14400" indent="-4572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1"/>
            <a:r>
              <a:rPr lang="en-US" smtClean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3276600" cy="473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5088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0000FF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914400" indent="-4572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lang="en-US" sz="24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14400" indent="-4572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609600"/>
            <a:ext cx="7162800" cy="1143000"/>
          </a:xfrm>
        </p:spPr>
        <p:txBody>
          <a:bodyPr/>
          <a:lstStyle/>
          <a:p>
            <a:pPr algn="ctr" eaLnBrk="1" hangingPunct="1"/>
            <a:r>
              <a:rPr lang="en-US" smtClean="0"/>
              <a:t>CSC141- Introduction to Computer programming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28600" y="1981200"/>
            <a:ext cx="8686800" cy="43434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Teacher:</a:t>
            </a:r>
          </a:p>
          <a:p>
            <a:pPr marL="0" indent="0" algn="ctr" eaLnBrk="1" fontAlgn="auto" hangingPunct="1">
              <a:spcAft>
                <a:spcPts val="0"/>
              </a:spcAft>
              <a:defRPr/>
            </a:pPr>
            <a:endParaRPr lang="en-US" sz="3200" dirty="0" smtClean="0"/>
          </a:p>
          <a:p>
            <a:pPr marL="0" indent="0" algn="ctr" eaLnBrk="1" fontAlgn="auto" hangingPunct="1">
              <a:spcAft>
                <a:spcPts val="0"/>
              </a:spcAft>
              <a:defRPr/>
            </a:pP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AHMED MUMTAZ MUSTEHSAN</a:t>
            </a:r>
          </a:p>
          <a:p>
            <a:pPr marL="0" indent="0" algn="ctr" eaLnBrk="1" fontAlgn="auto" hangingPunct="1">
              <a:spcAft>
                <a:spcPts val="0"/>
              </a:spcAft>
              <a:defRPr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– 20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en-US" sz="1800" dirty="0" smtClean="0">
              <a:solidFill>
                <a:srgbClr val="0000FF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en-US" sz="1800" dirty="0">
              <a:solidFill>
                <a:srgbClr val="0000FF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Hands On demonstration for the </a:t>
            </a:r>
          </a:p>
          <a:p>
            <a:pPr marL="0" indent="0" algn="ctr"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Referred examples during past Lectures</a:t>
            </a:r>
          </a:p>
          <a:p>
            <a:pPr marL="0" indent="0" algn="ctr" eaLnBrk="1" fontAlgn="auto" hangingPunct="1">
              <a:spcAft>
                <a:spcPts val="0"/>
              </a:spcAft>
              <a:defRPr/>
            </a:pP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1295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binary_search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sorted_list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[],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low,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high,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element)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   if (high &lt; low)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	return 0; 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middle = low + (high - low)/2;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if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(element &lt;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sorted_list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[middle])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return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binary_search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sorted_list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low, middle-1, element);        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else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if (element &gt;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sorted_list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[middle])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	return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binary_search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sorted_list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middle+1, high, element);      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 else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return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middle;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}</a:t>
            </a:r>
          </a:p>
          <a:p>
            <a:pPr mar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772400" cy="457200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Code for Binary Search through recursion</a:t>
            </a:r>
            <a:endParaRPr lang="en-US" sz="32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9810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7429500" cy="68580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</a:t>
            </a:r>
            <a:r>
              <a:rPr lang="en-US" sz="1600" dirty="0">
                <a:solidFill>
                  <a:srgbClr val="008000"/>
                </a:solidFill>
                <a:cs typeface="Courier New" pitchFamily="49" charset="0"/>
              </a:rPr>
              <a:t>// </a:t>
            </a:r>
            <a:r>
              <a:rPr lang="en-US" sz="1800" dirty="0">
                <a:solidFill>
                  <a:srgbClr val="008000"/>
                </a:solidFill>
                <a:cs typeface="Courier New" pitchFamily="49" charset="0"/>
              </a:rPr>
              <a:t>Initializing and printing multidimensional arrays.</a:t>
            </a:r>
            <a:endParaRPr lang="en-US" sz="18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</a:t>
            </a:r>
            <a:r>
              <a:rPr lang="en-US" sz="1600" dirty="0">
                <a:solidFill>
                  <a:srgbClr val="0000FF"/>
                </a:solidFill>
                <a:cs typeface="Courier New" pitchFamily="49" charset="0"/>
              </a:rPr>
              <a:t>#include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&lt;</a:t>
            </a:r>
            <a:r>
              <a:rPr lang="en-US" sz="1600" dirty="0" err="1">
                <a:solidFill>
                  <a:srgbClr val="000000"/>
                </a:solidFill>
                <a:cs typeface="Courier New" pitchFamily="49" charset="0"/>
              </a:rPr>
              <a:t>iostream.h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&gt;</a:t>
            </a:r>
            <a:endParaRPr lang="en-US" sz="16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     </a:t>
            </a:r>
            <a:endParaRPr lang="en-US" sz="16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</a:t>
            </a:r>
            <a:r>
              <a:rPr lang="en-US" sz="1600" dirty="0">
                <a:solidFill>
                  <a:srgbClr val="0000FF"/>
                </a:solidFill>
                <a:cs typeface="Courier New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cs typeface="Courier New" pitchFamily="49" charset="0"/>
              </a:rPr>
              <a:t>printArray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( </a:t>
            </a:r>
            <a:r>
              <a:rPr lang="en-US" sz="16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[][ </a:t>
            </a:r>
            <a:r>
              <a:rPr lang="en-US" sz="1600" dirty="0">
                <a:solidFill>
                  <a:srgbClr val="0099FF"/>
                </a:solidFill>
                <a:cs typeface="Courier New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] );</a:t>
            </a:r>
            <a:endParaRPr lang="en-US" sz="16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</a:t>
            </a:r>
            <a:endParaRPr lang="en-US" sz="16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main()</a:t>
            </a:r>
            <a:endParaRPr lang="en-US" sz="16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{</a:t>
            </a:r>
            <a:endParaRPr lang="en-US" sz="16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6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array1[ </a:t>
            </a:r>
            <a:r>
              <a:rPr lang="en-US" sz="1600" dirty="0">
                <a:solidFill>
                  <a:srgbClr val="0099FF"/>
                </a:solidFill>
                <a:cs typeface="Courier New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][ </a:t>
            </a:r>
            <a:r>
              <a:rPr lang="en-US" sz="1600" dirty="0">
                <a:solidFill>
                  <a:srgbClr val="0099FF"/>
                </a:solidFill>
                <a:cs typeface="Courier New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] = { { </a:t>
            </a:r>
            <a:r>
              <a:rPr lang="en-US" sz="1600" dirty="0">
                <a:solidFill>
                  <a:srgbClr val="0099FF"/>
                </a:solidFill>
                <a:cs typeface="Courier New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600" dirty="0">
                <a:solidFill>
                  <a:srgbClr val="0099FF"/>
                </a:solidFill>
                <a:cs typeface="Courier New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600" dirty="0">
                <a:solidFill>
                  <a:srgbClr val="0099FF"/>
                </a:solidFill>
                <a:cs typeface="Courier New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}, { </a:t>
            </a:r>
            <a:r>
              <a:rPr lang="en-US" sz="1600" dirty="0">
                <a:solidFill>
                  <a:srgbClr val="0099FF"/>
                </a:solidFill>
                <a:cs typeface="Courier New" pitchFamily="49" charset="0"/>
              </a:rPr>
              <a:t>4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600" dirty="0">
                <a:solidFill>
                  <a:srgbClr val="0099FF"/>
                </a:solidFill>
                <a:cs typeface="Courier New" pitchFamily="49" charset="0"/>
              </a:rPr>
              <a:t>5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600" dirty="0">
                <a:solidFill>
                  <a:srgbClr val="0099FF"/>
                </a:solidFill>
                <a:cs typeface="Courier New" pitchFamily="49" charset="0"/>
              </a:rPr>
              <a:t>6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} };</a:t>
            </a:r>
            <a:endParaRPr lang="en-US" sz="16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6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array2[ </a:t>
            </a:r>
            <a:r>
              <a:rPr lang="en-US" sz="1600" dirty="0">
                <a:solidFill>
                  <a:srgbClr val="0099FF"/>
                </a:solidFill>
                <a:cs typeface="Courier New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][ </a:t>
            </a:r>
            <a:r>
              <a:rPr lang="en-US" sz="1600" dirty="0">
                <a:solidFill>
                  <a:srgbClr val="0099FF"/>
                </a:solidFill>
                <a:cs typeface="Courier New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] = { </a:t>
            </a:r>
            <a:r>
              <a:rPr lang="en-US" sz="1600" dirty="0">
                <a:solidFill>
                  <a:srgbClr val="0099FF"/>
                </a:solidFill>
                <a:cs typeface="Courier New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600" dirty="0">
                <a:solidFill>
                  <a:srgbClr val="0099FF"/>
                </a:solidFill>
                <a:cs typeface="Courier New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600" dirty="0">
                <a:solidFill>
                  <a:srgbClr val="0099FF"/>
                </a:solidFill>
                <a:cs typeface="Courier New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600" dirty="0">
                <a:solidFill>
                  <a:srgbClr val="0099FF"/>
                </a:solidFill>
                <a:cs typeface="Courier New" pitchFamily="49" charset="0"/>
              </a:rPr>
              <a:t>4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600" dirty="0">
                <a:solidFill>
                  <a:srgbClr val="0099FF"/>
                </a:solidFill>
                <a:cs typeface="Courier New" pitchFamily="49" charset="0"/>
              </a:rPr>
              <a:t>5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};           </a:t>
            </a:r>
            <a:endParaRPr lang="en-US" sz="16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6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array3[ </a:t>
            </a:r>
            <a:r>
              <a:rPr lang="en-US" sz="1600" dirty="0">
                <a:solidFill>
                  <a:srgbClr val="0099FF"/>
                </a:solidFill>
                <a:cs typeface="Courier New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][ </a:t>
            </a:r>
            <a:r>
              <a:rPr lang="en-US" sz="1600" dirty="0">
                <a:solidFill>
                  <a:srgbClr val="0099FF"/>
                </a:solidFill>
                <a:cs typeface="Courier New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] = { { </a:t>
            </a:r>
            <a:r>
              <a:rPr lang="en-US" sz="1600" dirty="0">
                <a:solidFill>
                  <a:srgbClr val="0099FF"/>
                </a:solidFill>
                <a:cs typeface="Courier New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600" dirty="0">
                <a:solidFill>
                  <a:srgbClr val="0099FF"/>
                </a:solidFill>
                <a:cs typeface="Courier New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}, { </a:t>
            </a:r>
            <a:r>
              <a:rPr lang="en-US" sz="1600" dirty="0">
                <a:solidFill>
                  <a:srgbClr val="0099FF"/>
                </a:solidFill>
                <a:cs typeface="Courier New" pitchFamily="49" charset="0"/>
              </a:rPr>
              <a:t>4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} };         </a:t>
            </a:r>
            <a:endParaRPr lang="en-US" sz="16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6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&lt;&lt; </a:t>
            </a:r>
            <a:r>
              <a:rPr lang="en-US" sz="1600" dirty="0">
                <a:solidFill>
                  <a:srgbClr val="0099FF"/>
                </a:solidFill>
                <a:cs typeface="Courier New" pitchFamily="49" charset="0"/>
              </a:rPr>
              <a:t>"Values in array1 by row are:"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&lt;&lt; </a:t>
            </a:r>
            <a:r>
              <a:rPr lang="en-US" sz="1600" dirty="0" err="1">
                <a:solidFill>
                  <a:srgbClr val="000000"/>
                </a:solidFill>
                <a:cs typeface="Courier New" pitchFamily="49" charset="0"/>
              </a:rPr>
              <a:t>endl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sz="16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cs typeface="Courier New" pitchFamily="49" charset="0"/>
              </a:rPr>
              <a:t>printArray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( array1 );</a:t>
            </a:r>
            <a:endParaRPr lang="en-US" sz="16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6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&lt;&lt; </a:t>
            </a:r>
            <a:r>
              <a:rPr lang="en-US" sz="1600" dirty="0">
                <a:solidFill>
                  <a:srgbClr val="0099FF"/>
                </a:solidFill>
                <a:cs typeface="Courier New" pitchFamily="49" charset="0"/>
              </a:rPr>
              <a:t>"Values in array2 by row are:"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&lt;&lt; </a:t>
            </a:r>
            <a:r>
              <a:rPr lang="en-US" sz="1600" dirty="0" err="1">
                <a:solidFill>
                  <a:srgbClr val="000000"/>
                </a:solidFill>
                <a:cs typeface="Courier New" pitchFamily="49" charset="0"/>
              </a:rPr>
              <a:t>endl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sz="16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cs typeface="Courier New" pitchFamily="49" charset="0"/>
              </a:rPr>
              <a:t>printArray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( array2 );</a:t>
            </a:r>
            <a:endParaRPr lang="en-US" sz="16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6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&lt;&lt; </a:t>
            </a:r>
            <a:r>
              <a:rPr lang="en-US" sz="1600" dirty="0">
                <a:solidFill>
                  <a:srgbClr val="0099FF"/>
                </a:solidFill>
                <a:cs typeface="Courier New" pitchFamily="49" charset="0"/>
              </a:rPr>
              <a:t>"Values in array3 by row are:"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&lt;&lt; </a:t>
            </a:r>
            <a:r>
              <a:rPr lang="en-US" sz="1600" dirty="0" err="1">
                <a:solidFill>
                  <a:srgbClr val="000000"/>
                </a:solidFill>
                <a:cs typeface="Courier New" pitchFamily="49" charset="0"/>
              </a:rPr>
              <a:t>endl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sz="16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cs typeface="Courier New" pitchFamily="49" charset="0"/>
              </a:rPr>
              <a:t>printArray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( array3 );</a:t>
            </a:r>
            <a:endParaRPr lang="en-US" sz="16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6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600" dirty="0">
                <a:solidFill>
                  <a:srgbClr val="0000FF"/>
                </a:solidFill>
                <a:cs typeface="Courier New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; </a:t>
            </a:r>
            <a:r>
              <a:rPr lang="en-US" sz="1600" dirty="0">
                <a:solidFill>
                  <a:srgbClr val="008000"/>
                </a:solidFill>
                <a:cs typeface="Courier New" pitchFamily="49" charset="0"/>
              </a:rPr>
              <a:t> // indicates successful termination</a:t>
            </a:r>
            <a:endParaRPr lang="en-US" sz="16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  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} </a:t>
            </a:r>
            <a:r>
              <a:rPr lang="en-US" sz="1600" dirty="0">
                <a:solidFill>
                  <a:srgbClr val="008000"/>
                </a:solidFill>
                <a:cs typeface="Courier New" pitchFamily="49" charset="0"/>
              </a:rPr>
              <a:t>// end main</a:t>
            </a:r>
            <a:endParaRPr lang="en-US" sz="1600" dirty="0"/>
          </a:p>
        </p:txBody>
      </p:sp>
      <p:grpSp>
        <p:nvGrpSpPr>
          <p:cNvPr id="295950" name="Group 14"/>
          <p:cNvGrpSpPr>
            <a:grpSpLocks/>
          </p:cNvGrpSpPr>
          <p:nvPr/>
        </p:nvGrpSpPr>
        <p:grpSpPr bwMode="auto">
          <a:xfrm>
            <a:off x="5826125" y="2819400"/>
            <a:ext cx="3317875" cy="1477963"/>
            <a:chOff x="3891" y="1752"/>
            <a:chExt cx="2264" cy="931"/>
          </a:xfrm>
        </p:grpSpPr>
        <p:sp>
          <p:nvSpPr>
            <p:cNvPr id="33799" name="Text Box 4"/>
            <p:cNvSpPr txBox="1">
              <a:spLocks noChangeArrowheads="1"/>
            </p:cNvSpPr>
            <p:nvPr/>
          </p:nvSpPr>
          <p:spPr bwMode="auto">
            <a:xfrm>
              <a:off x="4335" y="1752"/>
              <a:ext cx="1820" cy="93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800">
                  <a:solidFill>
                    <a:srgbClr val="000000"/>
                  </a:solidFill>
                </a:rPr>
                <a:t>Note the various initialization styles. The elements in </a:t>
              </a:r>
              <a:r>
                <a:rPr lang="en-US" sz="1800">
                  <a:solidFill>
                    <a:srgbClr val="000000"/>
                  </a:solidFill>
                  <a:latin typeface="Courier New" pitchFamily="49" charset="0"/>
                </a:rPr>
                <a:t>array2</a:t>
              </a:r>
              <a:r>
                <a:rPr lang="en-US" sz="1800">
                  <a:solidFill>
                    <a:srgbClr val="000000"/>
                  </a:solidFill>
                </a:rPr>
                <a:t> are assigned to the first row and then the second.</a:t>
              </a:r>
            </a:p>
          </p:txBody>
        </p:sp>
        <p:sp>
          <p:nvSpPr>
            <p:cNvPr id="33800" name="Line 5"/>
            <p:cNvSpPr>
              <a:spLocks noChangeShapeType="1"/>
            </p:cNvSpPr>
            <p:nvPr/>
          </p:nvSpPr>
          <p:spPr bwMode="auto">
            <a:xfrm flipH="1" flipV="1">
              <a:off x="3891" y="1752"/>
              <a:ext cx="4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95945" name="Group 9"/>
          <p:cNvGrpSpPr>
            <a:grpSpLocks/>
          </p:cNvGrpSpPr>
          <p:nvPr/>
        </p:nvGrpSpPr>
        <p:grpSpPr bwMode="auto">
          <a:xfrm>
            <a:off x="3914775" y="430213"/>
            <a:ext cx="4114800" cy="838200"/>
            <a:chOff x="1632" y="2064"/>
            <a:chExt cx="2592" cy="528"/>
          </a:xfrm>
        </p:grpSpPr>
        <p:sp>
          <p:nvSpPr>
            <p:cNvPr id="33797" name="Text Box 10"/>
            <p:cNvSpPr txBox="1">
              <a:spLocks noChangeArrowheads="1"/>
            </p:cNvSpPr>
            <p:nvPr/>
          </p:nvSpPr>
          <p:spPr bwMode="auto">
            <a:xfrm>
              <a:off x="2544" y="2064"/>
              <a:ext cx="1680" cy="40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800">
                  <a:solidFill>
                    <a:srgbClr val="000000"/>
                  </a:solidFill>
                </a:rPr>
                <a:t>Note the format of the prototype.</a:t>
              </a:r>
            </a:p>
          </p:txBody>
        </p:sp>
        <p:sp>
          <p:nvSpPr>
            <p:cNvPr id="33798" name="Line 11"/>
            <p:cNvSpPr>
              <a:spLocks noChangeShapeType="1"/>
            </p:cNvSpPr>
            <p:nvPr/>
          </p:nvSpPr>
          <p:spPr bwMode="auto">
            <a:xfrm flipH="1">
              <a:off x="1632" y="2160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71037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5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5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5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5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5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7961313" cy="4149725"/>
          </a:xfrm>
        </p:spPr>
        <p:txBody>
          <a:bodyPr/>
          <a:lstStyle/>
          <a:p>
            <a:r>
              <a:rPr lang="en-US" sz="16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   </a:t>
            </a:r>
            <a:r>
              <a:rPr lang="en-US" sz="1600" dirty="0" smtClean="0">
                <a:solidFill>
                  <a:srgbClr val="008000"/>
                </a:solidFill>
                <a:cs typeface="Courier New" pitchFamily="49" charset="0"/>
              </a:rPr>
              <a:t>// Function to output array with two rows and three columns  </a:t>
            </a:r>
            <a:endParaRPr lang="en-US" sz="16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6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  </a:t>
            </a:r>
            <a:r>
              <a:rPr lang="en-US" sz="1600" dirty="0" smtClean="0">
                <a:solidFill>
                  <a:srgbClr val="0000FF"/>
                </a:solidFill>
                <a:cs typeface="Courier New" pitchFamily="49" charset="0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cs typeface="Courier New" pitchFamily="49" charset="0"/>
              </a:rPr>
              <a:t>printArray</a:t>
            </a:r>
            <a:r>
              <a:rPr lang="en-US" sz="1600" dirty="0" smtClean="0">
                <a:solidFill>
                  <a:srgbClr val="000000"/>
                </a:solidFill>
                <a:cs typeface="Courier New" pitchFamily="49" charset="0"/>
              </a:rPr>
              <a:t>( </a:t>
            </a:r>
            <a:r>
              <a:rPr lang="en-US" sz="1600" dirty="0" err="1" smtClean="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cs typeface="Courier New" pitchFamily="49" charset="0"/>
              </a:rPr>
              <a:t> a[][ </a:t>
            </a:r>
            <a:r>
              <a:rPr lang="en-US" sz="1600" dirty="0" smtClean="0">
                <a:solidFill>
                  <a:srgbClr val="0099FF"/>
                </a:solidFill>
                <a:cs typeface="Courier New" pitchFamily="49" charset="0"/>
              </a:rPr>
              <a:t>3</a:t>
            </a:r>
            <a:r>
              <a:rPr lang="en-US" sz="1600" dirty="0" smtClean="0">
                <a:solidFill>
                  <a:srgbClr val="000000"/>
                </a:solidFill>
                <a:cs typeface="Courier New" pitchFamily="49" charset="0"/>
              </a:rPr>
              <a:t> ] )                              </a:t>
            </a:r>
            <a:endParaRPr lang="en-US" sz="16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6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cs typeface="Courier New" pitchFamily="49" charset="0"/>
              </a:rPr>
              <a:t>{                                                            </a:t>
            </a:r>
            <a:endParaRPr lang="en-US" sz="16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6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600" dirty="0" smtClean="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600" dirty="0" smtClean="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600" dirty="0" err="1" smtClean="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cs typeface="Courier New" pitchFamily="49" charset="0"/>
              </a:rPr>
              <a:t> r = </a:t>
            </a:r>
            <a:r>
              <a:rPr lang="en-US" sz="1600" dirty="0" smtClean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600" dirty="0" smtClean="0">
                <a:solidFill>
                  <a:srgbClr val="000000"/>
                </a:solidFill>
                <a:cs typeface="Courier New" pitchFamily="49" charset="0"/>
              </a:rPr>
              <a:t>; r &lt; </a:t>
            </a:r>
            <a:r>
              <a:rPr lang="en-US" sz="1600" dirty="0" smtClean="0">
                <a:solidFill>
                  <a:srgbClr val="0099FF"/>
                </a:solidFill>
                <a:cs typeface="Courier New" pitchFamily="49" charset="0"/>
              </a:rPr>
              <a:t>2</a:t>
            </a:r>
            <a:r>
              <a:rPr lang="en-US" sz="1600" dirty="0" smtClean="0">
                <a:solidFill>
                  <a:srgbClr val="000000"/>
                </a:solidFill>
                <a:cs typeface="Courier New" pitchFamily="49" charset="0"/>
              </a:rPr>
              <a:t>; r++ ) {  </a:t>
            </a:r>
            <a:r>
              <a:rPr lang="en-US" sz="1600" dirty="0" smtClean="0">
                <a:solidFill>
                  <a:srgbClr val="008000"/>
                </a:solidFill>
                <a:cs typeface="Courier New" pitchFamily="49" charset="0"/>
              </a:rPr>
              <a:t>  // for each row        </a:t>
            </a:r>
            <a:endParaRPr lang="en-US" sz="16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6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cs typeface="Courier New" pitchFamily="49" charset="0"/>
              </a:rPr>
              <a:t>                                                             </a:t>
            </a:r>
            <a:endParaRPr lang="en-US" sz="16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6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cs typeface="Courier New" pitchFamily="49" charset="0"/>
              </a:rPr>
              <a:t>      </a:t>
            </a:r>
            <a:r>
              <a:rPr lang="en-US" sz="1600" dirty="0" smtClean="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600" dirty="0" smtClean="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600" dirty="0" err="1" smtClean="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cs typeface="Courier New" pitchFamily="49" charset="0"/>
              </a:rPr>
              <a:t> c = </a:t>
            </a:r>
            <a:r>
              <a:rPr lang="en-US" sz="1600" dirty="0" smtClean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600" dirty="0" smtClean="0">
                <a:solidFill>
                  <a:srgbClr val="000000"/>
                </a:solidFill>
                <a:cs typeface="Courier New" pitchFamily="49" charset="0"/>
              </a:rPr>
              <a:t>; c &lt; </a:t>
            </a:r>
            <a:r>
              <a:rPr lang="en-US" sz="1600" dirty="0" smtClean="0">
                <a:solidFill>
                  <a:srgbClr val="0099FF"/>
                </a:solidFill>
                <a:cs typeface="Courier New" pitchFamily="49" charset="0"/>
              </a:rPr>
              <a:t>3</a:t>
            </a:r>
            <a:r>
              <a:rPr lang="en-US" sz="1600" dirty="0" smtClean="0">
                <a:solidFill>
                  <a:srgbClr val="000000"/>
                </a:solidFill>
                <a:cs typeface="Courier New" pitchFamily="49" charset="0"/>
              </a:rPr>
              <a:t>; </a:t>
            </a:r>
            <a:r>
              <a:rPr lang="en-US" sz="1600" dirty="0" err="1" smtClean="0">
                <a:solidFill>
                  <a:srgbClr val="000000"/>
                </a:solidFill>
                <a:cs typeface="Courier New" pitchFamily="49" charset="0"/>
              </a:rPr>
              <a:t>c++</a:t>
            </a:r>
            <a:r>
              <a:rPr lang="en-US" sz="1600" dirty="0" smtClean="0">
                <a:solidFill>
                  <a:srgbClr val="000000"/>
                </a:solidFill>
                <a:cs typeface="Courier New" pitchFamily="49" charset="0"/>
              </a:rPr>
              <a:t> )   </a:t>
            </a:r>
            <a:r>
              <a:rPr lang="en-US" sz="1600" dirty="0" smtClean="0">
                <a:solidFill>
                  <a:srgbClr val="008000"/>
                </a:solidFill>
                <a:cs typeface="Courier New" pitchFamily="49" charset="0"/>
              </a:rPr>
              <a:t>// output column values</a:t>
            </a:r>
            <a:endParaRPr lang="en-US" sz="16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6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cs typeface="Courier New" pitchFamily="49" charset="0"/>
              </a:rPr>
              <a:t>         </a:t>
            </a:r>
            <a:r>
              <a:rPr lang="en-US" sz="1600" dirty="0" err="1" smtClean="0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sz="1600" dirty="0" smtClean="0">
                <a:solidFill>
                  <a:srgbClr val="000000"/>
                </a:solidFill>
                <a:cs typeface="Courier New" pitchFamily="49" charset="0"/>
              </a:rPr>
              <a:t> &lt;&lt; a[ r ][ c ] &lt;&lt;</a:t>
            </a:r>
            <a:r>
              <a:rPr lang="en-US" sz="1600" dirty="0" smtClean="0">
                <a:solidFill>
                  <a:srgbClr val="0099FF"/>
                </a:solidFill>
                <a:cs typeface="Courier New" pitchFamily="49" charset="0"/>
              </a:rPr>
              <a:t> ' '</a:t>
            </a:r>
            <a:r>
              <a:rPr lang="en-US" sz="1600" dirty="0" smtClean="0">
                <a:solidFill>
                  <a:srgbClr val="000000"/>
                </a:solidFill>
                <a:cs typeface="Courier New" pitchFamily="49" charset="0"/>
              </a:rPr>
              <a:t>;                         </a:t>
            </a:r>
            <a:endParaRPr lang="en-US" sz="16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6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cs typeface="Courier New" pitchFamily="49" charset="0"/>
              </a:rPr>
              <a:t>                                                             </a:t>
            </a:r>
            <a:endParaRPr lang="en-US" sz="16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6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cs typeface="Courier New" pitchFamily="49" charset="0"/>
              </a:rPr>
              <a:t>      </a:t>
            </a:r>
            <a:r>
              <a:rPr lang="en-US" sz="1600" dirty="0" err="1" smtClean="0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sz="1600" dirty="0" smtClean="0">
                <a:solidFill>
                  <a:srgbClr val="000000"/>
                </a:solidFill>
                <a:cs typeface="Courier New" pitchFamily="49" charset="0"/>
              </a:rPr>
              <a:t> &lt;&lt; </a:t>
            </a:r>
            <a:r>
              <a:rPr lang="en-US" sz="1600" dirty="0" err="1" smtClean="0">
                <a:solidFill>
                  <a:srgbClr val="000000"/>
                </a:solidFill>
                <a:cs typeface="Courier New" pitchFamily="49" charset="0"/>
              </a:rPr>
              <a:t>endl</a:t>
            </a:r>
            <a:r>
              <a:rPr lang="en-US" sz="1600" dirty="0" smtClean="0">
                <a:solidFill>
                  <a:srgbClr val="000000"/>
                </a:solidFill>
                <a:cs typeface="Courier New" pitchFamily="49" charset="0"/>
              </a:rPr>
              <a:t>;  </a:t>
            </a:r>
            <a:r>
              <a:rPr lang="en-US" sz="1600" dirty="0" smtClean="0">
                <a:solidFill>
                  <a:srgbClr val="008000"/>
                </a:solidFill>
                <a:cs typeface="Courier New" pitchFamily="49" charset="0"/>
              </a:rPr>
              <a:t>// start new line of output             </a:t>
            </a:r>
            <a:endParaRPr lang="en-US" sz="16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6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cs typeface="Courier New" pitchFamily="49" charset="0"/>
              </a:rPr>
              <a:t>                                                             </a:t>
            </a:r>
            <a:endParaRPr lang="en-US" sz="16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6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cs typeface="Courier New" pitchFamily="49" charset="0"/>
              </a:rPr>
              <a:t>   } </a:t>
            </a:r>
            <a:r>
              <a:rPr lang="en-US" sz="1600" dirty="0" smtClean="0">
                <a:solidFill>
                  <a:srgbClr val="008000"/>
                </a:solidFill>
                <a:cs typeface="Courier New" pitchFamily="49" charset="0"/>
              </a:rPr>
              <a:t>// end outer for structure                              </a:t>
            </a:r>
            <a:endParaRPr lang="en-US" sz="16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6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cs typeface="Courier New" pitchFamily="49" charset="0"/>
              </a:rPr>
              <a:t>                                                             </a:t>
            </a:r>
            <a:endParaRPr lang="en-US" sz="16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6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cs typeface="Courier New" pitchFamily="49" charset="0"/>
              </a:rPr>
              <a:t>} </a:t>
            </a:r>
            <a:r>
              <a:rPr lang="en-US" sz="1600" dirty="0" smtClean="0">
                <a:solidFill>
                  <a:srgbClr val="008000"/>
                </a:solidFill>
                <a:cs typeface="Courier New" pitchFamily="49" charset="0"/>
              </a:rPr>
              <a:t>// end function </a:t>
            </a:r>
            <a:r>
              <a:rPr lang="en-US" sz="1600" dirty="0" err="1" smtClean="0">
                <a:solidFill>
                  <a:srgbClr val="008000"/>
                </a:solidFill>
                <a:cs typeface="Courier New" pitchFamily="49" charset="0"/>
              </a:rPr>
              <a:t>printArray</a:t>
            </a:r>
            <a:r>
              <a:rPr lang="en-US" sz="1600" dirty="0" smtClean="0">
                <a:solidFill>
                  <a:srgbClr val="008000"/>
                </a:solidFill>
                <a:cs typeface="Courier New" pitchFamily="49" charset="0"/>
              </a:rPr>
              <a:t>                                 </a:t>
            </a:r>
            <a:endParaRPr lang="en-US" sz="1600" dirty="0" smtClean="0"/>
          </a:p>
        </p:txBody>
      </p:sp>
      <p:sp>
        <p:nvSpPr>
          <p:cNvPr id="296964" name="Rectangle 4"/>
          <p:cNvSpPr>
            <a:spLocks noChangeArrowheads="1"/>
          </p:cNvSpPr>
          <p:nvPr/>
        </p:nvSpPr>
        <p:spPr bwMode="auto">
          <a:xfrm>
            <a:off x="0" y="4221163"/>
            <a:ext cx="7961313" cy="25654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0" bIns="182880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Values in array1 by row are:</a:t>
            </a:r>
            <a:endParaRPr lang="en-US" sz="1400">
              <a:solidFill>
                <a:srgbClr val="000000"/>
              </a:solidFill>
              <a:latin typeface="Courier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1 2 3</a:t>
            </a:r>
            <a:endParaRPr lang="en-US" sz="1400">
              <a:solidFill>
                <a:srgbClr val="000000"/>
              </a:solidFill>
              <a:latin typeface="Courier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4 5 6</a:t>
            </a:r>
            <a:endParaRPr lang="en-US" sz="1400">
              <a:solidFill>
                <a:srgbClr val="000000"/>
              </a:solidFill>
              <a:latin typeface="Courier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Values in array2 by row are:</a:t>
            </a:r>
            <a:endParaRPr lang="en-US" sz="1400">
              <a:solidFill>
                <a:srgbClr val="000000"/>
              </a:solidFill>
              <a:latin typeface="Courier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1 2 3</a:t>
            </a:r>
            <a:endParaRPr lang="en-US" sz="1400">
              <a:solidFill>
                <a:srgbClr val="000000"/>
              </a:solidFill>
              <a:latin typeface="Courier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4 5 0</a:t>
            </a:r>
            <a:endParaRPr lang="en-US" sz="1400">
              <a:solidFill>
                <a:srgbClr val="000000"/>
              </a:solidFill>
              <a:latin typeface="Courier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Values in array3 by row are:</a:t>
            </a:r>
            <a:endParaRPr lang="en-US" sz="1400">
              <a:solidFill>
                <a:srgbClr val="000000"/>
              </a:solidFill>
              <a:latin typeface="Courier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1 2 0</a:t>
            </a:r>
            <a:endParaRPr lang="en-US" sz="1400">
              <a:solidFill>
                <a:srgbClr val="000000"/>
              </a:solidFill>
              <a:latin typeface="Courier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4 0 0</a:t>
            </a:r>
            <a:endParaRPr lang="en-US" sz="1400">
              <a:solidFill>
                <a:srgbClr val="000000"/>
              </a:solidFill>
              <a:latin typeface="Courier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  <a:latin typeface="Courier New" pitchFamily="49" charset="0"/>
            </a:endParaRPr>
          </a:p>
        </p:txBody>
      </p:sp>
      <p:grpSp>
        <p:nvGrpSpPr>
          <p:cNvPr id="296967" name="Group 7"/>
          <p:cNvGrpSpPr>
            <a:grpSpLocks/>
          </p:cNvGrpSpPr>
          <p:nvPr/>
        </p:nvGrpSpPr>
        <p:grpSpPr bwMode="auto">
          <a:xfrm>
            <a:off x="4648200" y="762000"/>
            <a:ext cx="4114800" cy="1477963"/>
            <a:chOff x="1776" y="136"/>
            <a:chExt cx="2592" cy="931"/>
          </a:xfrm>
        </p:grpSpPr>
        <p:sp>
          <p:nvSpPr>
            <p:cNvPr id="34821" name="Text Box 5"/>
            <p:cNvSpPr txBox="1">
              <a:spLocks noChangeArrowheads="1"/>
            </p:cNvSpPr>
            <p:nvPr/>
          </p:nvSpPr>
          <p:spPr bwMode="auto">
            <a:xfrm>
              <a:off x="2688" y="136"/>
              <a:ext cx="1680" cy="93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800">
                  <a:solidFill>
                    <a:srgbClr val="000000"/>
                  </a:solidFill>
                </a:rPr>
                <a:t>For-loops are often used to iterate through arrays. Nested loops are helpful with multiple-subscripted arrays.</a:t>
              </a:r>
            </a:p>
          </p:txBody>
        </p:sp>
        <p:sp>
          <p:nvSpPr>
            <p:cNvPr id="34822" name="Line 6"/>
            <p:cNvSpPr>
              <a:spLocks noChangeShapeType="1"/>
            </p:cNvSpPr>
            <p:nvPr/>
          </p:nvSpPr>
          <p:spPr bwMode="auto">
            <a:xfrm flipH="1">
              <a:off x="1776" y="232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73698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mtClean="0"/>
              <a:t>Multidimensional  Arrays and Parallel Arrays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01713"/>
            <a:ext cx="8535988" cy="4789487"/>
          </a:xfrm>
        </p:spPr>
        <p:txBody>
          <a:bodyPr/>
          <a:lstStyle/>
          <a:p>
            <a:r>
              <a:rPr lang="en-US" smtClean="0"/>
              <a:t>Example: Tracking Students Grades</a:t>
            </a:r>
          </a:p>
          <a:p>
            <a:pPr lvl="1"/>
            <a:r>
              <a:t>Use initialized data</a:t>
            </a:r>
          </a:p>
          <a:p>
            <a:pPr lvl="1"/>
            <a:r>
              <a:t>Keep track of students grades</a:t>
            </a:r>
          </a:p>
          <a:p>
            <a:pPr lvl="1"/>
            <a:r>
              <a:t>Uses two-dimensional array (table)</a:t>
            </a:r>
          </a:p>
          <a:p>
            <a:pPr lvl="2"/>
            <a:r>
              <a:rPr lang="en-US" smtClean="0"/>
              <a:t>Rows are students</a:t>
            </a:r>
          </a:p>
          <a:p>
            <a:pPr lvl="2"/>
            <a:r>
              <a:rPr lang="en-US" smtClean="0"/>
              <a:t>Columns are grades</a:t>
            </a:r>
          </a:p>
          <a:p>
            <a:pPr lvl="2"/>
            <a:r>
              <a:rPr lang="en-US" smtClean="0"/>
              <a:t>Use functions:</a:t>
            </a:r>
          </a:p>
          <a:p>
            <a:pPr marL="1143000" lvl="3" indent="0">
              <a:buFont typeface="Arial" pitchFamily="34" charset="0"/>
              <a:buNone/>
            </a:pPr>
            <a:r>
              <a:rPr lang="en-US" sz="2400" smtClean="0"/>
              <a:t> To find out minimum &amp; maximum grades</a:t>
            </a:r>
          </a:p>
          <a:p>
            <a:pPr marL="1143000" lvl="3" indent="0">
              <a:buFont typeface="Arial" pitchFamily="34" charset="0"/>
              <a:buNone/>
            </a:pPr>
            <a:r>
              <a:rPr lang="en-US" sz="2400" smtClean="0"/>
              <a:t>  To Calculate average grades</a:t>
            </a:r>
          </a:p>
          <a:p>
            <a:pPr marL="1143000" lvl="3" indent="0">
              <a:buFont typeface="Arial" pitchFamily="34" charset="0"/>
              <a:buNone/>
            </a:pPr>
            <a:r>
              <a:rPr lang="en-US" sz="2400" smtClean="0"/>
              <a:t>  To print the result</a:t>
            </a:r>
          </a:p>
          <a:p>
            <a:pPr lvl="1"/>
            <a:endParaRPr/>
          </a:p>
          <a:p>
            <a:endParaRPr lang="en-US" smtClean="0"/>
          </a:p>
          <a:p>
            <a:endParaRPr lang="en-US" smtClean="0"/>
          </a:p>
        </p:txBody>
      </p:sp>
      <p:grpSp>
        <p:nvGrpSpPr>
          <p:cNvPr id="35844" name="Group 4"/>
          <p:cNvGrpSpPr>
            <a:grpSpLocks/>
          </p:cNvGrpSpPr>
          <p:nvPr/>
        </p:nvGrpSpPr>
        <p:grpSpPr bwMode="auto">
          <a:xfrm>
            <a:off x="6553200" y="2520950"/>
            <a:ext cx="2363788" cy="1208088"/>
            <a:chOff x="3400" y="3024"/>
            <a:chExt cx="1489" cy="761"/>
          </a:xfrm>
        </p:grpSpPr>
        <p:grpSp>
          <p:nvGrpSpPr>
            <p:cNvPr id="35845" name="Group 5"/>
            <p:cNvGrpSpPr>
              <a:grpSpLocks/>
            </p:cNvGrpSpPr>
            <p:nvPr/>
          </p:nvGrpSpPr>
          <p:grpSpPr bwMode="auto">
            <a:xfrm>
              <a:off x="4095" y="3359"/>
              <a:ext cx="576" cy="336"/>
              <a:chOff x="4224" y="2730"/>
              <a:chExt cx="576" cy="336"/>
            </a:xfrm>
          </p:grpSpPr>
          <p:sp>
            <p:nvSpPr>
              <p:cNvPr id="35850" name="Text Box 6"/>
              <p:cNvSpPr txBox="1">
                <a:spLocks noChangeArrowheads="1"/>
              </p:cNvSpPr>
              <p:nvPr/>
            </p:nvSpPr>
            <p:spPr bwMode="auto">
              <a:xfrm>
                <a:off x="4224" y="2736"/>
                <a:ext cx="576" cy="33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>
                    <a:solidFill>
                      <a:srgbClr val="000000"/>
                    </a:solidFill>
                    <a:latin typeface="Courier New" pitchFamily="49" charset="0"/>
                  </a:rPr>
                  <a:t>95  85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>
                    <a:solidFill>
                      <a:srgbClr val="000000"/>
                    </a:solidFill>
                    <a:latin typeface="Courier New" pitchFamily="49" charset="0"/>
                  </a:rPr>
                  <a:t>89  80</a:t>
                </a:r>
              </a:p>
            </p:txBody>
          </p:sp>
          <p:sp>
            <p:nvSpPr>
              <p:cNvPr id="35851" name="Line 7"/>
              <p:cNvSpPr>
                <a:spLocks noChangeShapeType="1"/>
              </p:cNvSpPr>
              <p:nvPr/>
            </p:nvSpPr>
            <p:spPr bwMode="auto">
              <a:xfrm>
                <a:off x="4501" y="2730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852" name="Line 8"/>
              <p:cNvSpPr>
                <a:spLocks noChangeShapeType="1"/>
              </p:cNvSpPr>
              <p:nvPr/>
            </p:nvSpPr>
            <p:spPr bwMode="auto">
              <a:xfrm>
                <a:off x="4224" y="2875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prstClr val="black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35846" name="Text Box 9"/>
            <p:cNvSpPr txBox="1">
              <a:spLocks noChangeArrowheads="1"/>
            </p:cNvSpPr>
            <p:nvPr/>
          </p:nvSpPr>
          <p:spPr bwMode="auto">
            <a:xfrm>
              <a:off x="3903" y="3034"/>
              <a:ext cx="50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800">
                  <a:solidFill>
                    <a:srgbClr val="000000"/>
                  </a:solidFill>
                  <a:latin typeface="Calibri" pitchFamily="34" charset="0"/>
                </a:rPr>
                <a:t>Exam1</a:t>
              </a:r>
            </a:p>
          </p:txBody>
        </p:sp>
        <p:sp>
          <p:nvSpPr>
            <p:cNvPr id="35847" name="Text Box 10"/>
            <p:cNvSpPr txBox="1">
              <a:spLocks noChangeArrowheads="1"/>
            </p:cNvSpPr>
            <p:nvPr/>
          </p:nvSpPr>
          <p:spPr bwMode="auto">
            <a:xfrm>
              <a:off x="4383" y="3024"/>
              <a:ext cx="50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800">
                  <a:solidFill>
                    <a:srgbClr val="000000"/>
                  </a:solidFill>
                  <a:latin typeface="Calibri" pitchFamily="34" charset="0"/>
                </a:rPr>
                <a:t>Exam2</a:t>
              </a:r>
            </a:p>
          </p:txBody>
        </p:sp>
        <p:sp>
          <p:nvSpPr>
            <p:cNvPr id="35848" name="Text Box 11"/>
            <p:cNvSpPr txBox="1">
              <a:spLocks noChangeArrowheads="1"/>
            </p:cNvSpPr>
            <p:nvPr/>
          </p:nvSpPr>
          <p:spPr bwMode="auto">
            <a:xfrm>
              <a:off x="3422" y="3332"/>
              <a:ext cx="65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800">
                  <a:solidFill>
                    <a:srgbClr val="000000"/>
                  </a:solidFill>
                  <a:latin typeface="Calibri" pitchFamily="34" charset="0"/>
                </a:rPr>
                <a:t>Student0</a:t>
              </a:r>
            </a:p>
          </p:txBody>
        </p:sp>
        <p:sp>
          <p:nvSpPr>
            <p:cNvPr id="35849" name="Text Box 12"/>
            <p:cNvSpPr txBox="1">
              <a:spLocks noChangeArrowheads="1"/>
            </p:cNvSpPr>
            <p:nvPr/>
          </p:nvSpPr>
          <p:spPr bwMode="auto">
            <a:xfrm>
              <a:off x="3400" y="3552"/>
              <a:ext cx="65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800">
                  <a:solidFill>
                    <a:srgbClr val="000000"/>
                  </a:solidFill>
                  <a:latin typeface="Calibri" pitchFamily="34" charset="0"/>
                </a:rPr>
                <a:t>Student1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48763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8759825" cy="68580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</a:t>
            </a:r>
            <a:r>
              <a:rPr lang="en-US" sz="1800" dirty="0">
                <a:solidFill>
                  <a:srgbClr val="008000"/>
                </a:solidFill>
                <a:cs typeface="Courier New" pitchFamily="49" charset="0"/>
              </a:rPr>
              <a:t>Tracking Students grades example.</a:t>
            </a:r>
            <a:endParaRPr lang="en-US" sz="18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#include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iostream.h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&gt;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#include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iomanip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&gt;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students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=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3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number of students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const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exams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=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4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   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number of exams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function prototypes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minimum(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[][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exams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],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);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maximum(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[][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exams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],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);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double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average(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[],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);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printArray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(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[][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exams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],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);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main()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{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initialize student grades for three students (rows)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studentGrades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[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students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][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exams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] = { {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77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68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86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73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},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     				     {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96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87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89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78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},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     				     {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70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90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86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81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} };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output array </a:t>
            </a:r>
            <a:r>
              <a:rPr lang="en-US" sz="1400" dirty="0" err="1">
                <a:solidFill>
                  <a:srgbClr val="008000"/>
                </a:solidFill>
                <a:cs typeface="Courier New" pitchFamily="49" charset="0"/>
              </a:rPr>
              <a:t>studentGrades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&lt;&lt;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"The array is:\n"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printArray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(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studentGrades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students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exams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);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determine smallest and largest grade values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&lt;&lt;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"\n\</a:t>
            </a:r>
            <a:r>
              <a:rPr lang="en-US" sz="1400" dirty="0" err="1">
                <a:solidFill>
                  <a:srgbClr val="0099FF"/>
                </a:solidFill>
                <a:cs typeface="Courier New" pitchFamily="49" charset="0"/>
              </a:rPr>
              <a:t>nLowest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 grade: "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&lt;&lt; minimum(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studentGrades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students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exams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)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     &lt;&lt;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"\</a:t>
            </a:r>
            <a:r>
              <a:rPr lang="en-US" sz="1400" dirty="0" err="1">
                <a:solidFill>
                  <a:srgbClr val="0099FF"/>
                </a:solidFill>
                <a:cs typeface="Courier New" pitchFamily="49" charset="0"/>
              </a:rPr>
              <a:t>nHighest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 grade: "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&lt;&lt; maximum(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studentGrades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students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exams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)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   	 &lt;&lt;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'\n'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13118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8759825" cy="666908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calculate average grade for each student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person =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person &lt; students; person++ )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  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&lt;&lt;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"The average grade for student "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&lt;&lt; person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        &lt;&lt;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" is "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        &lt;&lt; average(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studentGrades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[ person ],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exams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)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        &lt;&lt;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endl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indicates successful termination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}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end main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The following function finds minimum grade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minimum(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grades[][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exams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],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pupils,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tests )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{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lowGrade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=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100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initialize to highest possible grade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=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 pupils;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++ )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j =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j &lt; tests; j++ )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   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if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( grades[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][ j ] &lt;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lowGrade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)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        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lowGrade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= grades[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][ j ];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lowGrade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}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end function minimum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US" sz="1400" dirty="0"/>
          </a:p>
        </p:txBody>
      </p:sp>
      <p:grpSp>
        <p:nvGrpSpPr>
          <p:cNvPr id="300038" name="Group 6"/>
          <p:cNvGrpSpPr>
            <a:grpSpLocks/>
          </p:cNvGrpSpPr>
          <p:nvPr/>
        </p:nvGrpSpPr>
        <p:grpSpPr bwMode="auto">
          <a:xfrm>
            <a:off x="4618038" y="1143000"/>
            <a:ext cx="4157662" cy="1754188"/>
            <a:chOff x="2064" y="720"/>
            <a:chExt cx="2409" cy="1105"/>
          </a:xfrm>
        </p:grpSpPr>
        <p:sp>
          <p:nvSpPr>
            <p:cNvPr id="37892" name="Text Box 4"/>
            <p:cNvSpPr txBox="1">
              <a:spLocks noChangeArrowheads="1"/>
            </p:cNvSpPr>
            <p:nvPr/>
          </p:nvSpPr>
          <p:spPr bwMode="auto">
            <a:xfrm>
              <a:off x="2793" y="720"/>
              <a:ext cx="1680" cy="1105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800">
                  <a:solidFill>
                    <a:srgbClr val="000000"/>
                  </a:solidFill>
                </a:rPr>
                <a:t>Determines the average for one student. We pass the array/row containing the student’s grades. Note that </a:t>
              </a:r>
              <a:r>
                <a:rPr lang="en-US" sz="1800">
                  <a:solidFill>
                    <a:srgbClr val="000000"/>
                  </a:solidFill>
                  <a:latin typeface="Courier New" pitchFamily="49" charset="0"/>
                </a:rPr>
                <a:t>studentGrades[0]</a:t>
              </a:r>
              <a:r>
                <a:rPr lang="en-US" sz="1800">
                  <a:solidFill>
                    <a:srgbClr val="000000"/>
                  </a:solidFill>
                </a:rPr>
                <a:t> is itself an array.</a:t>
              </a:r>
            </a:p>
          </p:txBody>
        </p:sp>
        <p:sp>
          <p:nvSpPr>
            <p:cNvPr id="37893" name="Line 5"/>
            <p:cNvSpPr>
              <a:spLocks noChangeShapeType="1"/>
            </p:cNvSpPr>
            <p:nvPr/>
          </p:nvSpPr>
          <p:spPr bwMode="auto">
            <a:xfrm flipH="1" flipV="1">
              <a:off x="2064" y="912"/>
              <a:ext cx="72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99337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0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8693150" cy="6092825"/>
          </a:xfrm>
        </p:spPr>
        <p:txBody>
          <a:bodyPr/>
          <a:lstStyle/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  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  </a:t>
            </a:r>
            <a:r>
              <a:rPr lang="en-US" sz="1400" dirty="0" smtClean="0">
                <a:solidFill>
                  <a:srgbClr val="008000"/>
                </a:solidFill>
                <a:cs typeface="Courier New" pitchFamily="49" charset="0"/>
              </a:rPr>
              <a:t>// The following function finds maximum grade of all grades</a:t>
            </a:r>
          </a:p>
          <a:p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  </a:t>
            </a:r>
            <a:r>
              <a:rPr lang="en-US" sz="1400" dirty="0" err="1" smtClean="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maximum( </a:t>
            </a:r>
            <a:r>
              <a:rPr lang="en-US" sz="1400" dirty="0" err="1" smtClean="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grades[][ </a:t>
            </a:r>
            <a:r>
              <a:rPr lang="en-US" sz="1400" dirty="0" smtClean="0">
                <a:solidFill>
                  <a:srgbClr val="0099FF"/>
                </a:solidFill>
                <a:cs typeface="Courier New" pitchFamily="49" charset="0"/>
              </a:rPr>
              <a:t>exams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], </a:t>
            </a:r>
            <a:r>
              <a:rPr lang="en-US" sz="1400" dirty="0" err="1" smtClean="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pupils, </a:t>
            </a:r>
            <a:r>
              <a:rPr lang="en-US" sz="1400" dirty="0" err="1" smtClean="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tests )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{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err="1" smtClean="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cs typeface="Courier New" pitchFamily="49" charset="0"/>
              </a:rPr>
              <a:t>highGrade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= </a:t>
            </a:r>
            <a:r>
              <a:rPr lang="en-US" sz="1400" dirty="0" smtClean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;  </a:t>
            </a:r>
            <a:r>
              <a:rPr lang="en-US" sz="1400" dirty="0" smtClean="0">
                <a:solidFill>
                  <a:srgbClr val="008000"/>
                </a:solidFill>
                <a:cs typeface="Courier New" pitchFamily="49" charset="0"/>
              </a:rPr>
              <a:t>// initialize to lowest possible grade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  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smtClean="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400" dirty="0" err="1" smtClean="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= </a:t>
            </a:r>
            <a:r>
              <a:rPr lang="en-US" sz="1400" dirty="0" smtClean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; </a:t>
            </a:r>
            <a:r>
              <a:rPr lang="en-US" sz="1400" dirty="0" err="1" smtClean="0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&lt; pupils; </a:t>
            </a:r>
            <a:r>
              <a:rPr lang="en-US" sz="1400" dirty="0" err="1" smtClean="0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++ )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  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     </a:t>
            </a:r>
            <a:r>
              <a:rPr lang="en-US" sz="1400" dirty="0" smtClean="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400" dirty="0" err="1" smtClean="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j = </a:t>
            </a:r>
            <a:r>
              <a:rPr lang="en-US" sz="1400" dirty="0" smtClean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; j &lt; tests; j++ )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  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        </a:t>
            </a:r>
            <a:r>
              <a:rPr lang="en-US" sz="1400" dirty="0" smtClean="0">
                <a:solidFill>
                  <a:srgbClr val="0000FF"/>
                </a:solidFill>
                <a:cs typeface="Courier New" pitchFamily="49" charset="0"/>
              </a:rPr>
              <a:t>if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( grades[ </a:t>
            </a:r>
            <a:r>
              <a:rPr lang="en-US" sz="1400" dirty="0" err="1" smtClean="0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][ j ] &gt; </a:t>
            </a:r>
            <a:r>
              <a:rPr lang="en-US" sz="1400" dirty="0" err="1" smtClean="0">
                <a:solidFill>
                  <a:srgbClr val="000000"/>
                </a:solidFill>
                <a:cs typeface="Courier New" pitchFamily="49" charset="0"/>
              </a:rPr>
              <a:t>highGrade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)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           </a:t>
            </a:r>
            <a:r>
              <a:rPr lang="en-US" sz="1400" dirty="0" err="1" smtClean="0">
                <a:solidFill>
                  <a:srgbClr val="000000"/>
                </a:solidFill>
                <a:cs typeface="Courier New" pitchFamily="49" charset="0"/>
              </a:rPr>
              <a:t>highGrade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= grades[ </a:t>
            </a:r>
            <a:r>
              <a:rPr lang="en-US" sz="1400" dirty="0" err="1" smtClean="0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][ j ];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  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smtClean="0">
                <a:solidFill>
                  <a:srgbClr val="0000FF"/>
                </a:solidFill>
                <a:cs typeface="Courier New" pitchFamily="49" charset="0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cs typeface="Courier New" pitchFamily="49" charset="0"/>
              </a:rPr>
              <a:t>highGrade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  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} </a:t>
            </a:r>
            <a:r>
              <a:rPr lang="en-US" sz="1400" dirty="0" smtClean="0">
                <a:solidFill>
                  <a:srgbClr val="008000"/>
                </a:solidFill>
                <a:cs typeface="Courier New" pitchFamily="49" charset="0"/>
              </a:rPr>
              <a:t>// end function maximum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  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xmlns="" val="425179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8693150" cy="5373688"/>
          </a:xfrm>
        </p:spPr>
        <p:txBody>
          <a:bodyPr/>
          <a:lstStyle/>
          <a:p>
            <a:r>
              <a:rPr lang="en-US" sz="16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  </a:t>
            </a:r>
            <a:r>
              <a:rPr lang="en-US" sz="1600" dirty="0" smtClean="0">
                <a:solidFill>
                  <a:srgbClr val="008000"/>
                </a:solidFill>
                <a:cs typeface="Courier New" pitchFamily="49" charset="0"/>
              </a:rPr>
              <a:t>// The following function determines average grade for particular student</a:t>
            </a:r>
          </a:p>
          <a:p>
            <a:endParaRPr lang="en-US" sz="16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  </a:t>
            </a:r>
            <a:r>
              <a:rPr lang="en-US" sz="1400" dirty="0" smtClean="0">
                <a:solidFill>
                  <a:srgbClr val="0000FF"/>
                </a:solidFill>
                <a:cs typeface="Courier New" pitchFamily="49" charset="0"/>
              </a:rPr>
              <a:t>double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average( </a:t>
            </a:r>
            <a:r>
              <a:rPr lang="en-US" sz="1400" dirty="0" err="1" smtClean="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cs typeface="Courier New" pitchFamily="49" charset="0"/>
              </a:rPr>
              <a:t>setOfGrades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[], </a:t>
            </a:r>
            <a:r>
              <a:rPr lang="en-US" sz="1400" dirty="0" err="1" smtClean="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tests )               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{                                                            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err="1" smtClean="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sum = </a:t>
            </a:r>
            <a:r>
              <a:rPr lang="en-US" sz="1400" dirty="0" smtClean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;                                            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                                                            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smtClean="0">
                <a:solidFill>
                  <a:srgbClr val="008000"/>
                </a:solidFill>
                <a:cs typeface="Courier New" pitchFamily="49" charset="0"/>
              </a:rPr>
              <a:t>// total all grades for one student                       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smtClean="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400" dirty="0" err="1" smtClean="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= </a:t>
            </a:r>
            <a:r>
              <a:rPr lang="en-US" sz="1400" dirty="0" smtClean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; </a:t>
            </a:r>
            <a:r>
              <a:rPr lang="en-US" sz="1400" dirty="0" err="1" smtClean="0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&lt; tests; </a:t>
            </a:r>
            <a:r>
              <a:rPr lang="en-US" sz="1400" dirty="0" err="1" smtClean="0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++ )                         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     sum += </a:t>
            </a:r>
            <a:r>
              <a:rPr lang="en-US" sz="1400" dirty="0" err="1" smtClean="0">
                <a:solidFill>
                  <a:srgbClr val="000000"/>
                </a:solidFill>
                <a:cs typeface="Courier New" pitchFamily="49" charset="0"/>
              </a:rPr>
              <a:t>setOfGrades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[ </a:t>
            </a:r>
            <a:r>
              <a:rPr lang="en-US" sz="1400" dirty="0" err="1" smtClean="0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];                             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                                                            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smtClean="0">
                <a:solidFill>
                  <a:srgbClr val="0000FF"/>
                </a:solidFill>
                <a:cs typeface="Courier New" pitchFamily="49" charset="0"/>
              </a:rPr>
              <a:t>return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cs typeface="Courier New" pitchFamily="49" charset="0"/>
              </a:rPr>
              <a:t>static_cast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&lt; </a:t>
            </a:r>
            <a:r>
              <a:rPr lang="en-US" sz="1400" dirty="0" smtClean="0">
                <a:solidFill>
                  <a:srgbClr val="0000FF"/>
                </a:solidFill>
                <a:cs typeface="Courier New" pitchFamily="49" charset="0"/>
              </a:rPr>
              <a:t>double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&gt;( sum ) / tests;  </a:t>
            </a:r>
            <a:r>
              <a:rPr lang="en-US" sz="1400" dirty="0" smtClean="0">
                <a:solidFill>
                  <a:srgbClr val="008000"/>
                </a:solidFill>
                <a:cs typeface="Courier New" pitchFamily="49" charset="0"/>
              </a:rPr>
              <a:t>// average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                                                            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} </a:t>
            </a:r>
            <a:r>
              <a:rPr lang="en-US" sz="1400" dirty="0" smtClean="0">
                <a:solidFill>
                  <a:srgbClr val="008000"/>
                </a:solidFill>
                <a:cs typeface="Courier New" pitchFamily="49" charset="0"/>
              </a:rPr>
              <a:t>// end function maximum</a:t>
            </a:r>
          </a:p>
        </p:txBody>
      </p:sp>
    </p:spTree>
    <p:extLst>
      <p:ext uri="{BB962C8B-B14F-4D97-AF65-F5344CB8AC3E}">
        <p14:creationId xmlns:p14="http://schemas.microsoft.com/office/powerpoint/2010/main" xmlns="" val="79297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8759825" cy="6021388"/>
          </a:xfrm>
        </p:spPr>
        <p:txBody>
          <a:bodyPr/>
          <a:lstStyle/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    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</a:t>
            </a:r>
            <a:r>
              <a:rPr lang="en-US" sz="1400" dirty="0" smtClean="0">
                <a:solidFill>
                  <a:srgbClr val="008000"/>
                </a:solidFill>
                <a:cs typeface="Courier New" pitchFamily="49" charset="0"/>
              </a:rPr>
              <a:t>// The following function prints the two-dimensional array of students grades</a:t>
            </a:r>
          </a:p>
          <a:p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</a:t>
            </a:r>
            <a:r>
              <a:rPr lang="en-US" sz="1400" dirty="0" smtClean="0">
                <a:solidFill>
                  <a:srgbClr val="0000FF"/>
                </a:solidFill>
                <a:cs typeface="Courier New" pitchFamily="49" charset="0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cs typeface="Courier New" pitchFamily="49" charset="0"/>
              </a:rPr>
              <a:t>printArray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( </a:t>
            </a:r>
            <a:r>
              <a:rPr lang="en-US" sz="1400" dirty="0" err="1" smtClean="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grades[][ exams ], </a:t>
            </a:r>
            <a:r>
              <a:rPr lang="en-US" sz="1400" dirty="0" err="1" smtClean="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pupils, </a:t>
            </a:r>
            <a:r>
              <a:rPr lang="en-US" sz="1400" dirty="0" err="1" smtClean="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tests )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{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smtClean="0">
                <a:solidFill>
                  <a:srgbClr val="008000"/>
                </a:solidFill>
                <a:cs typeface="Courier New" pitchFamily="49" charset="0"/>
              </a:rPr>
              <a:t>// set left justification and output column heads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err="1" smtClean="0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&lt;&lt; left &lt;&lt; </a:t>
            </a:r>
            <a:r>
              <a:rPr lang="en-US" sz="1400" dirty="0" smtClean="0">
                <a:solidFill>
                  <a:srgbClr val="0099FF"/>
                </a:solidFill>
                <a:cs typeface="Courier New" pitchFamily="49" charset="0"/>
              </a:rPr>
              <a:t>"                 [0]  [1]  [2]  [3]"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smtClean="0">
                <a:solidFill>
                  <a:srgbClr val="008000"/>
                </a:solidFill>
                <a:cs typeface="Courier New" pitchFamily="49" charset="0"/>
              </a:rPr>
              <a:t>// output grades in tabular format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smtClean="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400" dirty="0" err="1" smtClean="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= </a:t>
            </a:r>
            <a:r>
              <a:rPr lang="en-US" sz="1400" dirty="0" smtClean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; </a:t>
            </a:r>
            <a:r>
              <a:rPr lang="en-US" sz="1400" dirty="0" err="1" smtClean="0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&lt; pupils; </a:t>
            </a:r>
            <a:r>
              <a:rPr lang="en-US" sz="1400" dirty="0" err="1" smtClean="0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++ ) {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     </a:t>
            </a:r>
            <a:r>
              <a:rPr lang="en-US" sz="1400" dirty="0" smtClean="0">
                <a:solidFill>
                  <a:srgbClr val="008000"/>
                </a:solidFill>
                <a:cs typeface="Courier New" pitchFamily="49" charset="0"/>
              </a:rPr>
              <a:t>// output label for row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     </a:t>
            </a:r>
            <a:r>
              <a:rPr lang="en-US" sz="1400" dirty="0" err="1" smtClean="0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&lt;&lt; </a:t>
            </a:r>
            <a:r>
              <a:rPr lang="en-US" sz="1400" dirty="0" smtClean="0">
                <a:solidFill>
                  <a:srgbClr val="0099FF"/>
                </a:solidFill>
                <a:cs typeface="Courier New" pitchFamily="49" charset="0"/>
              </a:rPr>
              <a:t>"\</a:t>
            </a:r>
            <a:r>
              <a:rPr lang="en-US" sz="1400" dirty="0" err="1" smtClean="0">
                <a:solidFill>
                  <a:srgbClr val="0099FF"/>
                </a:solidFill>
                <a:cs typeface="Courier New" pitchFamily="49" charset="0"/>
              </a:rPr>
              <a:t>nstudentGrades</a:t>
            </a:r>
            <a:r>
              <a:rPr lang="en-US" sz="1400" dirty="0" smtClean="0">
                <a:solidFill>
                  <a:srgbClr val="0099FF"/>
                </a:solidFill>
                <a:cs typeface="Courier New" pitchFamily="49" charset="0"/>
              </a:rPr>
              <a:t>["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&lt;&lt; </a:t>
            </a:r>
            <a:r>
              <a:rPr lang="en-US" sz="1400" dirty="0" err="1" smtClean="0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&lt;&lt; </a:t>
            </a:r>
            <a:r>
              <a:rPr lang="en-US" sz="1400" dirty="0" smtClean="0">
                <a:solidFill>
                  <a:srgbClr val="0099FF"/>
                </a:solidFill>
                <a:cs typeface="Courier New" pitchFamily="49" charset="0"/>
              </a:rPr>
              <a:t>"] "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     </a:t>
            </a:r>
            <a:r>
              <a:rPr lang="en-US" sz="1400" dirty="0" smtClean="0">
                <a:solidFill>
                  <a:srgbClr val="008000"/>
                </a:solidFill>
                <a:cs typeface="Courier New" pitchFamily="49" charset="0"/>
              </a:rPr>
              <a:t>// output one grades for one student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     </a:t>
            </a:r>
            <a:r>
              <a:rPr lang="en-US" sz="1400" dirty="0" smtClean="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400" dirty="0" err="1" smtClean="0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j = </a:t>
            </a:r>
            <a:r>
              <a:rPr lang="en-US" sz="1400" dirty="0" smtClean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; j &lt; tests; j++ )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        </a:t>
            </a:r>
            <a:r>
              <a:rPr lang="en-US" sz="1400" dirty="0" err="1" smtClean="0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&lt;&lt; </a:t>
            </a:r>
            <a:r>
              <a:rPr lang="en-US" sz="1400" dirty="0" err="1" smtClean="0">
                <a:solidFill>
                  <a:srgbClr val="000000"/>
                </a:solidFill>
                <a:cs typeface="Courier New" pitchFamily="49" charset="0"/>
              </a:rPr>
              <a:t>setw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( </a:t>
            </a:r>
            <a:r>
              <a:rPr lang="en-US" sz="1400" dirty="0" smtClean="0">
                <a:solidFill>
                  <a:srgbClr val="0099FF"/>
                </a:solidFill>
                <a:cs typeface="Courier New" pitchFamily="49" charset="0"/>
              </a:rPr>
              <a:t>5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) &lt;&lt; grades[ </a:t>
            </a:r>
            <a:r>
              <a:rPr lang="en-US" sz="1400" dirty="0" err="1" smtClean="0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][ j ];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  } </a:t>
            </a:r>
            <a:r>
              <a:rPr lang="en-US" sz="1400" dirty="0" smtClean="0">
                <a:solidFill>
                  <a:srgbClr val="008000"/>
                </a:solidFill>
                <a:cs typeface="Courier New" pitchFamily="49" charset="0"/>
              </a:rPr>
              <a:t>// end outer for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5F5F5F"/>
                </a:solidFill>
                <a:latin typeface="AvantGarde"/>
                <a:cs typeface="Times New Roman" pitchFamily="18" charset="0"/>
              </a:rPr>
              <a:t> 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} </a:t>
            </a:r>
            <a:r>
              <a:rPr lang="en-US" sz="1400" dirty="0" smtClean="0">
                <a:solidFill>
                  <a:srgbClr val="008000"/>
                </a:solidFill>
                <a:cs typeface="Courier New" pitchFamily="49" charset="0"/>
              </a:rPr>
              <a:t>// end function </a:t>
            </a:r>
            <a:r>
              <a:rPr lang="en-US" sz="1400" dirty="0" err="1" smtClean="0">
                <a:solidFill>
                  <a:srgbClr val="008000"/>
                </a:solidFill>
                <a:cs typeface="Courier New" pitchFamily="49" charset="0"/>
              </a:rPr>
              <a:t>printArray</a:t>
            </a:r>
            <a:endParaRPr lang="en-US" sz="1400" dirty="0" smtClean="0">
              <a:solidFill>
                <a:srgbClr val="000000"/>
              </a:solidFill>
              <a:latin typeface="Courier"/>
              <a:cs typeface="Times New Roman" pitchFamily="18" charset="0"/>
            </a:endParaRPr>
          </a:p>
          <a:p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xmlns="" val="292066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5"/>
            <a:ext cx="8258204" cy="5181616"/>
          </a:xfrm>
        </p:spPr>
        <p:txBody>
          <a:bodyPr/>
          <a:lstStyle/>
          <a:p>
            <a:pPr>
              <a:buNone/>
            </a:pPr>
            <a:r>
              <a:rPr lang="es-ES" sz="2400" dirty="0" smtClean="0"/>
              <a:t>#define ISDIGIT(y) ( y &gt;= 48 &amp;&amp; y &lt;= 57 ) //</a:t>
            </a:r>
            <a:r>
              <a:rPr lang="es-ES" sz="2400" dirty="0" err="1" smtClean="0"/>
              <a:t>Between</a:t>
            </a:r>
            <a:r>
              <a:rPr lang="es-ES" sz="2400" dirty="0" smtClean="0"/>
              <a:t>  ‘0’ &amp; ‘9’</a:t>
            </a:r>
          </a:p>
          <a:p>
            <a:pPr>
              <a:buNone/>
            </a:pPr>
            <a:r>
              <a:rPr lang="en-US" sz="2400" dirty="0" smtClean="0"/>
              <a:t>main( ) </a:t>
            </a:r>
          </a:p>
          <a:p>
            <a:pPr>
              <a:buNone/>
            </a:pPr>
            <a:r>
              <a:rPr lang="en-US" sz="2400" dirty="0" smtClean="0"/>
              <a:t>{ </a:t>
            </a:r>
          </a:p>
          <a:p>
            <a:pPr lvl="1">
              <a:buNone/>
            </a:pPr>
            <a:r>
              <a:rPr lang="en-US" sz="2400" dirty="0" smtClean="0"/>
              <a:t>char </a:t>
            </a:r>
            <a:r>
              <a:rPr lang="en-US" sz="2400" dirty="0" err="1" smtClean="0"/>
              <a:t>ch</a:t>
            </a:r>
            <a:r>
              <a:rPr lang="en-US" sz="2400" dirty="0" smtClean="0"/>
              <a:t> ; </a:t>
            </a:r>
          </a:p>
          <a:p>
            <a:pPr lvl="1">
              <a:buNone/>
            </a:pPr>
            <a:r>
              <a:rPr lang="en-US" sz="2400" dirty="0" err="1" smtClean="0"/>
              <a:t>printf</a:t>
            </a:r>
            <a:r>
              <a:rPr lang="en-US" sz="2400" dirty="0" smtClean="0"/>
              <a:t> ( "Enter any digit " ) ; </a:t>
            </a:r>
          </a:p>
          <a:p>
            <a:pPr lvl="1">
              <a:buNone/>
            </a:pPr>
            <a:r>
              <a:rPr lang="en-US" sz="2400" dirty="0" err="1" smtClean="0"/>
              <a:t>scanf</a:t>
            </a:r>
            <a:r>
              <a:rPr lang="en-US" sz="2400" dirty="0" smtClean="0"/>
              <a:t>("%c",&amp;</a:t>
            </a:r>
            <a:r>
              <a:rPr lang="en-US" sz="2400" dirty="0" err="1" smtClean="0"/>
              <a:t>ch</a:t>
            </a:r>
            <a:r>
              <a:rPr lang="en-US" sz="2400" dirty="0" smtClean="0"/>
              <a:t>);</a:t>
            </a:r>
          </a:p>
          <a:p>
            <a:pPr lvl="1">
              <a:buNone/>
            </a:pPr>
            <a:r>
              <a:rPr lang="en-US" sz="2400" dirty="0" smtClean="0"/>
              <a:t>if ( ISDIGIT ( </a:t>
            </a:r>
            <a:r>
              <a:rPr lang="en-US" sz="2400" dirty="0" err="1" smtClean="0"/>
              <a:t>ch</a:t>
            </a:r>
            <a:r>
              <a:rPr lang="en-US" sz="2400" dirty="0" smtClean="0"/>
              <a:t> ) ) </a:t>
            </a:r>
          </a:p>
          <a:p>
            <a:pPr lvl="1">
              <a:buNone/>
            </a:pPr>
            <a:r>
              <a:rPr lang="en-US" sz="2400" dirty="0" err="1" smtClean="0"/>
              <a:t>printf</a:t>
            </a:r>
            <a:r>
              <a:rPr lang="en-US" sz="2400" dirty="0" smtClean="0"/>
              <a:t> ( "\n You entered a digit" ) ; </a:t>
            </a:r>
          </a:p>
          <a:p>
            <a:pPr lvl="1">
              <a:buNone/>
            </a:pPr>
            <a:r>
              <a:rPr lang="en-US" sz="2400" dirty="0" smtClean="0"/>
              <a:t>else </a:t>
            </a:r>
          </a:p>
          <a:p>
            <a:pPr lvl="1">
              <a:buNone/>
            </a:pPr>
            <a:r>
              <a:rPr lang="en-US" sz="2400" dirty="0" err="1" smtClean="0"/>
              <a:t>printf</a:t>
            </a:r>
            <a:r>
              <a:rPr lang="en-US" sz="2400" dirty="0" smtClean="0"/>
              <a:t> ( "\n You entered  an invalid digit" ) ; </a:t>
            </a:r>
          </a:p>
          <a:p>
            <a:pPr>
              <a:buNone/>
            </a:pPr>
            <a:r>
              <a:rPr lang="fr-FR" sz="2400" dirty="0" smtClean="0"/>
              <a:t>}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7E7D3-E8B0-41A6-A8AB-D7AC96F4254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6/16/2012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633434"/>
          </a:xfrm>
        </p:spPr>
        <p:txBody>
          <a:bodyPr>
            <a:noAutofit/>
          </a:bodyPr>
          <a:lstStyle/>
          <a:p>
            <a:pPr algn="l"/>
            <a:r>
              <a:rPr lang="en-US" sz="32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Example-3: Macros with Arguments </a:t>
            </a:r>
            <a:endParaRPr lang="en-US" sz="320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634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58204" cy="539593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entire macro expansion should be enclosed within parentheses. what would happen if we fail to enclose the macro expansion within parentheses: </a:t>
            </a:r>
          </a:p>
          <a:p>
            <a:pPr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#define SQUARE(n) n * n </a:t>
            </a:r>
          </a:p>
          <a:p>
            <a:pPr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main( ) </a:t>
            </a:r>
          </a:p>
          <a:p>
            <a:pPr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{ </a:t>
            </a:r>
          </a:p>
          <a:p>
            <a:pPr algn="just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j ; </a:t>
            </a:r>
          </a:p>
          <a:p>
            <a:pPr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j = 64 / SQUARE ( 4 ) ; </a:t>
            </a:r>
          </a:p>
          <a:p>
            <a:pPr algn="just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 "j = %d", j ) ; </a:t>
            </a:r>
          </a:p>
          <a:p>
            <a:pPr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} </a:t>
            </a:r>
          </a:p>
          <a:p>
            <a:pPr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output of the above program would be: </a:t>
            </a:r>
          </a:p>
          <a:p>
            <a:pPr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j = 64 </a:t>
            </a:r>
          </a:p>
          <a:p>
            <a:pPr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Where as, it should be j = 4. What went wrong? </a:t>
            </a:r>
          </a:p>
          <a:p>
            <a:pPr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macro was expanded into j = 64 / 4 * 4 ; which resulted 64. </a:t>
            </a:r>
          </a:p>
          <a:p>
            <a:pPr algn="just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7E7D3-E8B0-41A6-A8AB-D7AC96F4254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6/16/2012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715962"/>
          </a:xfrm>
        </p:spPr>
        <p:txBody>
          <a:bodyPr>
            <a:normAutofit/>
          </a:bodyPr>
          <a:lstStyle/>
          <a:p>
            <a:pPr algn="l"/>
            <a:r>
              <a:rPr lang="fr-FR" sz="3200" dirty="0" smtClean="0">
                <a:solidFill>
                  <a:srgbClr val="0000FF"/>
                </a:solidFill>
              </a:rPr>
              <a:t>Points to </a:t>
            </a:r>
            <a:r>
              <a:rPr lang="en-US" sz="3200" dirty="0" smtClean="0">
                <a:solidFill>
                  <a:srgbClr val="0000FF"/>
                </a:solidFill>
              </a:rPr>
              <a:t>Remember</a:t>
            </a:r>
            <a:r>
              <a:rPr lang="fr-FR" sz="3200" dirty="0" smtClean="0">
                <a:solidFill>
                  <a:srgbClr val="0000FF"/>
                </a:solidFill>
              </a:rPr>
              <a:t>: (2. enclose in </a:t>
            </a:r>
            <a:r>
              <a:rPr lang="en-US" sz="3200" dirty="0" smtClean="0">
                <a:solidFill>
                  <a:srgbClr val="0000FF"/>
                </a:solidFill>
              </a:rPr>
              <a:t>parenthesis)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389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8305800" cy="5638800"/>
          </a:xfrm>
        </p:spPr>
        <p:txBody>
          <a:bodyPr/>
          <a:lstStyle/>
          <a:p>
            <a:pPr>
              <a:tabLst>
                <a:tab pos="534988" algn="l"/>
              </a:tabLst>
            </a:pP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			</a:t>
            </a:r>
            <a:r>
              <a:rPr lang="en-US" sz="2000" dirty="0">
                <a:solidFill>
                  <a:srgbClr val="008000"/>
                </a:solidFill>
                <a:cs typeface="Courier New" pitchFamily="49" charset="0"/>
              </a:rPr>
              <a:t>Initializing an array.</a:t>
            </a:r>
            <a:endParaRPr lang="en-US" sz="20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#include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iostream.h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&gt;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main()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{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	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n[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10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];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n is an array of 10 integers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   // initialize elements of array n to 0        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=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10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++ )                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   n[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] =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set element at location </a:t>
            </a:r>
            <a:r>
              <a:rPr lang="en-US" sz="1400" dirty="0" err="1">
                <a:solidFill>
                  <a:srgbClr val="008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 to 0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&lt;&lt; </a:t>
            </a:r>
            <a:r>
              <a:rPr lang="en-US" sz="1400" dirty="0" smtClean="0">
                <a:solidFill>
                  <a:srgbClr val="0099FF"/>
                </a:solidFill>
                <a:cs typeface="Courier New" pitchFamily="49" charset="0"/>
              </a:rPr>
              <a:t>“\t Element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"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&lt;&lt; </a:t>
            </a:r>
            <a:r>
              <a:rPr lang="en-US" sz="1400" dirty="0" smtClean="0">
                <a:solidFill>
                  <a:srgbClr val="0099FF"/>
                </a:solidFill>
                <a:cs typeface="Courier New" pitchFamily="49" charset="0"/>
              </a:rPr>
              <a:t>“\t Value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"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&lt;&lt;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endl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   // output contents of array n in tabular format       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j =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j &lt;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10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j++ )                        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  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&lt;&lt;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j </a:t>
            </a:r>
            <a:r>
              <a:rPr lang="en-US" sz="1400" dirty="0" smtClean="0">
                <a:solidFill>
                  <a:srgbClr val="000000"/>
                </a:solidFill>
                <a:cs typeface="Courier New" pitchFamily="49" charset="0"/>
              </a:rPr>
              <a:t>&lt;&lt;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n[ j ] &lt;&lt;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endl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indicates successful termination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tabLst>
                <a:tab pos="534988" algn="l"/>
              </a:tabLst>
            </a:pP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}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end main</a:t>
            </a:r>
            <a:endParaRPr lang="en-US" sz="1400" dirty="0"/>
          </a:p>
        </p:txBody>
      </p:sp>
      <p:grpSp>
        <p:nvGrpSpPr>
          <p:cNvPr id="205830" name="Group 6"/>
          <p:cNvGrpSpPr>
            <a:grpSpLocks/>
          </p:cNvGrpSpPr>
          <p:nvPr/>
        </p:nvGrpSpPr>
        <p:grpSpPr bwMode="auto">
          <a:xfrm>
            <a:off x="1828800" y="862013"/>
            <a:ext cx="4114800" cy="838200"/>
            <a:chOff x="1152" y="1392"/>
            <a:chExt cx="2592" cy="528"/>
          </a:xfrm>
        </p:grpSpPr>
        <p:sp>
          <p:nvSpPr>
            <p:cNvPr id="205828" name="Text Box 4"/>
            <p:cNvSpPr txBox="1">
              <a:spLocks noChangeArrowheads="1"/>
            </p:cNvSpPr>
            <p:nvPr/>
          </p:nvSpPr>
          <p:spPr bwMode="auto">
            <a:xfrm>
              <a:off x="2064" y="1392"/>
              <a:ext cx="1680" cy="40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>
                  <a:solidFill>
                    <a:srgbClr val="000000"/>
                  </a:solidFill>
                  <a:latin typeface="Times New Roman" pitchFamily="18" charset="0"/>
                </a:rPr>
                <a:t>Declare a 10-element array of integers.</a:t>
              </a:r>
            </a:p>
          </p:txBody>
        </p:sp>
        <p:sp>
          <p:nvSpPr>
            <p:cNvPr id="205829" name="Line 5"/>
            <p:cNvSpPr>
              <a:spLocks noChangeShapeType="1"/>
            </p:cNvSpPr>
            <p:nvPr/>
          </p:nvSpPr>
          <p:spPr bwMode="auto">
            <a:xfrm flipH="1">
              <a:off x="1152" y="1488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205833" name="Group 9"/>
          <p:cNvGrpSpPr>
            <a:grpSpLocks/>
          </p:cNvGrpSpPr>
          <p:nvPr/>
        </p:nvGrpSpPr>
        <p:grpSpPr bwMode="auto">
          <a:xfrm>
            <a:off x="4366846" y="1801814"/>
            <a:ext cx="3733800" cy="1200150"/>
            <a:chOff x="1632" y="1824"/>
            <a:chExt cx="2352" cy="756"/>
          </a:xfrm>
        </p:grpSpPr>
        <p:sp>
          <p:nvSpPr>
            <p:cNvPr id="205831" name="Text Box 7"/>
            <p:cNvSpPr txBox="1">
              <a:spLocks noChangeArrowheads="1"/>
            </p:cNvSpPr>
            <p:nvPr/>
          </p:nvSpPr>
          <p:spPr bwMode="auto">
            <a:xfrm>
              <a:off x="2304" y="1824"/>
              <a:ext cx="1680" cy="75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>
                  <a:solidFill>
                    <a:srgbClr val="000000"/>
                  </a:solidFill>
                  <a:latin typeface="Times New Roman" pitchFamily="18" charset="0"/>
                </a:rPr>
                <a:t>Initialize array to </a:t>
              </a:r>
              <a:r>
                <a:rPr lang="en-US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r>
                <a:rPr lang="en-US">
                  <a:solidFill>
                    <a:srgbClr val="000000"/>
                  </a:solidFill>
                  <a:latin typeface="Times New Roman" pitchFamily="18" charset="0"/>
                </a:rPr>
                <a:t> using a for loop. Note that the array has elements </a:t>
              </a:r>
              <a:r>
                <a:rPr lang="en-US">
                  <a:solidFill>
                    <a:srgbClr val="000000"/>
                  </a:solidFill>
                  <a:latin typeface="Courier New" pitchFamily="49" charset="0"/>
                </a:rPr>
                <a:t>n[0]</a:t>
              </a:r>
              <a:r>
                <a:rPr lang="en-US">
                  <a:solidFill>
                    <a:srgbClr val="000000"/>
                  </a:solidFill>
                  <a:latin typeface="Times New Roman" pitchFamily="18" charset="0"/>
                </a:rPr>
                <a:t> to </a:t>
              </a:r>
              <a:r>
                <a:rPr lang="en-US">
                  <a:solidFill>
                    <a:srgbClr val="000000"/>
                  </a:solidFill>
                  <a:latin typeface="Courier New" pitchFamily="49" charset="0"/>
                </a:rPr>
                <a:t>n[9]</a:t>
              </a:r>
              <a:r>
                <a:rPr lang="en-US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205832" name="Line 8"/>
            <p:cNvSpPr>
              <a:spLocks noChangeShapeType="1"/>
            </p:cNvSpPr>
            <p:nvPr/>
          </p:nvSpPr>
          <p:spPr bwMode="auto">
            <a:xfrm flipH="1">
              <a:off x="1632" y="2064"/>
              <a:ext cx="672" cy="2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05834" name="Rectangle 10"/>
          <p:cNvSpPr>
            <a:spLocks noChangeArrowheads="1"/>
          </p:cNvSpPr>
          <p:nvPr/>
        </p:nvSpPr>
        <p:spPr bwMode="auto">
          <a:xfrm>
            <a:off x="6227885" y="3025775"/>
            <a:ext cx="2771043" cy="54768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0" bIns="182880"/>
          <a:lstStyle/>
          <a:p>
            <a:pPr>
              <a:spcBef>
                <a:spcPct val="20000"/>
              </a:spcBef>
            </a:pP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Program Output</a:t>
            </a:r>
          </a:p>
        </p:txBody>
      </p:sp>
      <p:sp>
        <p:nvSpPr>
          <p:cNvPr id="205835" name="Rectangle 11"/>
          <p:cNvSpPr>
            <a:spLocks noChangeArrowheads="1"/>
          </p:cNvSpPr>
          <p:nvPr/>
        </p:nvSpPr>
        <p:spPr bwMode="auto">
          <a:xfrm>
            <a:off x="6227885" y="3573464"/>
            <a:ext cx="2771043" cy="3284537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0" bIns="182880"/>
          <a:lstStyle/>
          <a:p>
            <a:pPr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Element        Value</a:t>
            </a:r>
            <a:endParaRPr lang="en-US" sz="1400">
              <a:solidFill>
                <a:srgbClr val="000000"/>
              </a:solidFill>
              <a:latin typeface="Courier" pitchFamily="49" charset="0"/>
            </a:endParaRPr>
          </a:p>
          <a:p>
            <a:pPr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0            0</a:t>
            </a:r>
            <a:endParaRPr lang="en-US" sz="1400">
              <a:solidFill>
                <a:srgbClr val="000000"/>
              </a:solidFill>
              <a:latin typeface="Courier" pitchFamily="49" charset="0"/>
            </a:endParaRPr>
          </a:p>
          <a:p>
            <a:pPr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1            0</a:t>
            </a:r>
            <a:endParaRPr lang="en-US" sz="1400">
              <a:solidFill>
                <a:srgbClr val="000000"/>
              </a:solidFill>
              <a:latin typeface="Courier" pitchFamily="49" charset="0"/>
            </a:endParaRPr>
          </a:p>
          <a:p>
            <a:pPr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2            0</a:t>
            </a:r>
            <a:endParaRPr lang="en-US" sz="1400">
              <a:solidFill>
                <a:srgbClr val="000000"/>
              </a:solidFill>
              <a:latin typeface="Courier" pitchFamily="49" charset="0"/>
            </a:endParaRPr>
          </a:p>
          <a:p>
            <a:pPr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3            0</a:t>
            </a:r>
            <a:endParaRPr lang="en-US" sz="1400">
              <a:solidFill>
                <a:srgbClr val="000000"/>
              </a:solidFill>
              <a:latin typeface="Courier" pitchFamily="49" charset="0"/>
            </a:endParaRPr>
          </a:p>
          <a:p>
            <a:pPr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4            0</a:t>
            </a:r>
            <a:endParaRPr lang="en-US" sz="1400">
              <a:solidFill>
                <a:srgbClr val="000000"/>
              </a:solidFill>
              <a:latin typeface="Courier" pitchFamily="49" charset="0"/>
            </a:endParaRPr>
          </a:p>
          <a:p>
            <a:pPr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5            0</a:t>
            </a:r>
            <a:endParaRPr lang="en-US" sz="1400">
              <a:solidFill>
                <a:srgbClr val="000000"/>
              </a:solidFill>
              <a:latin typeface="Courier" pitchFamily="49" charset="0"/>
            </a:endParaRPr>
          </a:p>
          <a:p>
            <a:pPr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6            0</a:t>
            </a:r>
            <a:endParaRPr lang="en-US" sz="1400">
              <a:solidFill>
                <a:srgbClr val="000000"/>
              </a:solidFill>
              <a:latin typeface="Courier" pitchFamily="49" charset="0"/>
            </a:endParaRPr>
          </a:p>
          <a:p>
            <a:pPr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7            0</a:t>
            </a:r>
            <a:endParaRPr lang="en-US" sz="1400">
              <a:solidFill>
                <a:srgbClr val="000000"/>
              </a:solidFill>
              <a:latin typeface="Courier" pitchFamily="49" charset="0"/>
            </a:endParaRPr>
          </a:p>
          <a:p>
            <a:pPr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8            0</a:t>
            </a:r>
            <a:endParaRPr lang="en-US" sz="1400">
              <a:solidFill>
                <a:srgbClr val="000000"/>
              </a:solidFill>
              <a:latin typeface="Courier" pitchFamily="49" charset="0"/>
            </a:endParaRPr>
          </a:p>
          <a:p>
            <a:pPr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      9            0 </a:t>
            </a:r>
          </a:p>
        </p:txBody>
      </p:sp>
    </p:spTree>
    <p:extLst>
      <p:ext uri="{BB962C8B-B14F-4D97-AF65-F5344CB8AC3E}">
        <p14:creationId xmlns:p14="http://schemas.microsoft.com/office/powerpoint/2010/main" xmlns="" val="944148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34" grpId="0" animBg="1"/>
      <p:bldP spid="2058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81534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</a:t>
            </a:r>
            <a:r>
              <a:rPr lang="en-US" dirty="0">
                <a:solidFill>
                  <a:srgbClr val="008000"/>
                </a:solidFill>
                <a:cs typeface="Courier New" pitchFamily="49" charset="0"/>
              </a:rPr>
              <a:t>// </a:t>
            </a:r>
            <a:r>
              <a:rPr lang="en-US" sz="2000" dirty="0">
                <a:solidFill>
                  <a:srgbClr val="008000"/>
                </a:solidFill>
                <a:cs typeface="Courier New" pitchFamily="49" charset="0"/>
              </a:rPr>
              <a:t>Initializing an array with a declaration.</a:t>
            </a:r>
            <a:endParaRPr lang="en-US" sz="20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#include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iostream.h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&gt;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#include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iomanip.h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&gt;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main()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{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   // use initializer list to initialize array n        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n[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10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] = {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32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27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64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18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95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14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90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70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60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37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};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&lt;&lt;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"Element"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&lt;&lt;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setw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(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13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) &lt;&lt;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"Value"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&lt;&lt;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endl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   // output contents of array n in tabular format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for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( </a:t>
            </a:r>
            <a:r>
              <a:rPr lang="en-US" sz="1400" dirty="0" err="1">
                <a:solidFill>
                  <a:srgbClr val="0000FF"/>
                </a:solidFill>
                <a:cs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=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10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++ )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  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&lt;&lt;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setw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(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7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) &lt;&lt;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&lt;&lt;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setw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(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13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) &lt;&lt; n[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] &lt;&lt; </a:t>
            </a:r>
            <a:r>
              <a:rPr lang="en-US" sz="1400" dirty="0" err="1">
                <a:solidFill>
                  <a:srgbClr val="000000"/>
                </a:solidFill>
                <a:cs typeface="Courier New" pitchFamily="49" charset="0"/>
              </a:rPr>
              <a:t>endl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cs typeface="Courier New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0099FF"/>
                </a:solidFill>
                <a:cs typeface="Courier New" pitchFamily="49" charset="0"/>
              </a:rPr>
              <a:t>0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; 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indicates successful termination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400" dirty="0">
                <a:solidFill>
                  <a:srgbClr val="5F5F5F"/>
                </a:solidFill>
                <a:latin typeface="AvantGarde" pitchFamily="34" charset="0"/>
                <a:cs typeface="Times New Roman" pitchFamily="18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cs typeface="Courier New" pitchFamily="49" charset="0"/>
              </a:rPr>
              <a:t>} </a:t>
            </a:r>
            <a:r>
              <a:rPr lang="en-US" sz="1400" dirty="0">
                <a:solidFill>
                  <a:srgbClr val="008000"/>
                </a:solidFill>
                <a:cs typeface="Courier New" pitchFamily="49" charset="0"/>
              </a:rPr>
              <a:t>// end main</a:t>
            </a:r>
            <a:endParaRPr lang="en-US" sz="1400" dirty="0">
              <a:solidFill>
                <a:srgbClr val="000000"/>
              </a:solidFill>
              <a:latin typeface="Courier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1400" dirty="0"/>
          </a:p>
        </p:txBody>
      </p:sp>
      <p:grpSp>
        <p:nvGrpSpPr>
          <p:cNvPr id="207879" name="Group 7"/>
          <p:cNvGrpSpPr>
            <a:grpSpLocks/>
          </p:cNvGrpSpPr>
          <p:nvPr/>
        </p:nvGrpSpPr>
        <p:grpSpPr bwMode="auto">
          <a:xfrm>
            <a:off x="4976446" y="1727200"/>
            <a:ext cx="4114800" cy="838200"/>
            <a:chOff x="1104" y="1536"/>
            <a:chExt cx="2592" cy="528"/>
          </a:xfrm>
        </p:grpSpPr>
        <p:sp>
          <p:nvSpPr>
            <p:cNvPr id="207877" name="Text Box 5"/>
            <p:cNvSpPr txBox="1">
              <a:spLocks noChangeArrowheads="1"/>
            </p:cNvSpPr>
            <p:nvPr/>
          </p:nvSpPr>
          <p:spPr bwMode="auto">
            <a:xfrm>
              <a:off x="2016" y="1536"/>
              <a:ext cx="1680" cy="40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US">
                  <a:solidFill>
                    <a:srgbClr val="000000"/>
                  </a:solidFill>
                  <a:latin typeface="Times New Roman" pitchFamily="18" charset="0"/>
                </a:rPr>
                <a:t>Note the use of the initializer list.</a:t>
              </a:r>
            </a:p>
          </p:txBody>
        </p:sp>
        <p:sp>
          <p:nvSpPr>
            <p:cNvPr id="207878" name="Line 6"/>
            <p:cNvSpPr>
              <a:spLocks noChangeShapeType="1"/>
            </p:cNvSpPr>
            <p:nvPr/>
          </p:nvSpPr>
          <p:spPr bwMode="auto">
            <a:xfrm flipH="1">
              <a:off x="1104" y="1632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07880" name="Rectangle 8"/>
          <p:cNvSpPr>
            <a:spLocks noChangeArrowheads="1"/>
          </p:cNvSpPr>
          <p:nvPr/>
        </p:nvSpPr>
        <p:spPr bwMode="auto">
          <a:xfrm>
            <a:off x="6660174" y="2401746"/>
            <a:ext cx="2431072" cy="4380054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0" bIns="182880"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Times New Roman" pitchFamily="18" charset="0"/>
              </a:rPr>
              <a:t>Program Output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14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Element        Value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0           32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1           27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2           64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3           18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4           95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5           14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6           90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7           70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8           60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9           37 </a:t>
            </a:r>
          </a:p>
        </p:txBody>
      </p:sp>
    </p:spTree>
    <p:extLst>
      <p:ext uri="{BB962C8B-B14F-4D97-AF65-F5344CB8AC3E}">
        <p14:creationId xmlns:p14="http://schemas.microsoft.com/office/powerpoint/2010/main" xmlns="" val="231654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7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7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Code for linear search</a:t>
            </a:r>
            <a:endParaRPr lang="en-US" sz="32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7772400" cy="60198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000" dirty="0">
                <a:latin typeface="Arial" pitchFamily="34" charset="0"/>
                <a:cs typeface="Arial" pitchFamily="34" charset="0"/>
              </a:rPr>
              <a:t>#include &lt;</a:t>
            </a:r>
            <a:r>
              <a:rPr lang="en-US" sz="8000" dirty="0" err="1">
                <a:latin typeface="Arial" pitchFamily="34" charset="0"/>
                <a:cs typeface="Arial" pitchFamily="34" charset="0"/>
              </a:rPr>
              <a:t>iostream</a:t>
            </a:r>
            <a:r>
              <a:rPr lang="en-US" sz="8000" dirty="0">
                <a:latin typeface="Arial" pitchFamily="34" charset="0"/>
                <a:cs typeface="Arial" pitchFamily="34" charset="0"/>
              </a:rPr>
              <a:t>&gt;</a:t>
            </a:r>
          </a:p>
          <a:p>
            <a:pPr marL="0" indent="0">
              <a:buNone/>
            </a:pPr>
            <a:r>
              <a:rPr lang="en-US" sz="8000" dirty="0">
                <a:latin typeface="Arial" pitchFamily="34" charset="0"/>
                <a:cs typeface="Arial" pitchFamily="34" charset="0"/>
              </a:rPr>
              <a:t>#include &lt;</a:t>
            </a:r>
            <a:r>
              <a:rPr lang="en-US" sz="8000" dirty="0" err="1">
                <a:latin typeface="Arial" pitchFamily="34" charset="0"/>
                <a:cs typeface="Arial" pitchFamily="34" charset="0"/>
              </a:rPr>
              <a:t>stdio.h</a:t>
            </a:r>
            <a:r>
              <a:rPr lang="en-US" sz="8000" dirty="0">
                <a:latin typeface="Arial" pitchFamily="34" charset="0"/>
                <a:cs typeface="Arial" pitchFamily="34" charset="0"/>
              </a:rPr>
              <a:t>&gt;</a:t>
            </a:r>
          </a:p>
          <a:p>
            <a:pPr marL="0" indent="0">
              <a:buNone/>
            </a:pPr>
            <a:r>
              <a:rPr lang="en-US" sz="8000" dirty="0">
                <a:latin typeface="Arial" pitchFamily="34" charset="0"/>
                <a:cs typeface="Arial" pitchFamily="34" charset="0"/>
              </a:rPr>
              <a:t>using namespace </a:t>
            </a:r>
            <a:r>
              <a:rPr lang="en-US" sz="8000" dirty="0" err="1">
                <a:latin typeface="Arial" pitchFamily="34" charset="0"/>
                <a:cs typeface="Arial" pitchFamily="34" charset="0"/>
              </a:rPr>
              <a:t>std</a:t>
            </a:r>
            <a:r>
              <a:rPr lang="en-US" sz="8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en-US" sz="8000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sz="8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0" dirty="0" err="1">
                <a:latin typeface="Arial" pitchFamily="34" charset="0"/>
                <a:cs typeface="Arial" pitchFamily="34" charset="0"/>
              </a:rPr>
              <a:t>linearSearch</a:t>
            </a:r>
            <a:r>
              <a:rPr lang="en-US" sz="8000" dirty="0">
                <a:latin typeface="Arial" pitchFamily="34" charset="0"/>
                <a:cs typeface="Arial" pitchFamily="34" charset="0"/>
              </a:rPr>
              <a:t>( </a:t>
            </a:r>
            <a:r>
              <a:rPr lang="en-US" sz="8000" dirty="0" err="1">
                <a:latin typeface="Arial" pitchFamily="34" charset="0"/>
                <a:cs typeface="Arial" pitchFamily="34" charset="0"/>
              </a:rPr>
              <a:t>const</a:t>
            </a:r>
            <a:r>
              <a:rPr lang="en-US" sz="8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0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sz="8000" dirty="0">
                <a:latin typeface="Arial" pitchFamily="34" charset="0"/>
                <a:cs typeface="Arial" pitchFamily="34" charset="0"/>
              </a:rPr>
              <a:t> [], </a:t>
            </a:r>
            <a:r>
              <a:rPr lang="en-US" sz="8000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sz="8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8000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sz="8000" dirty="0">
                <a:latin typeface="Arial" pitchFamily="34" charset="0"/>
                <a:cs typeface="Arial" pitchFamily="34" charset="0"/>
              </a:rPr>
              <a:t> );</a:t>
            </a:r>
          </a:p>
          <a:p>
            <a:pPr marL="0" indent="0">
              <a:buNone/>
            </a:pPr>
            <a:r>
              <a:rPr lang="en-US" sz="8000" dirty="0">
                <a:latin typeface="Arial" pitchFamily="34" charset="0"/>
                <a:cs typeface="Arial" pitchFamily="34" charset="0"/>
              </a:rPr>
              <a:t>void main()</a:t>
            </a:r>
          </a:p>
          <a:p>
            <a:pPr marL="0" indent="0">
              <a:buNone/>
            </a:pPr>
            <a:r>
              <a:rPr lang="en-US" sz="8000" dirty="0">
                <a:latin typeface="Arial" pitchFamily="34" charset="0"/>
                <a:cs typeface="Arial" pitchFamily="34" charset="0"/>
              </a:rPr>
              <a:t>{  </a:t>
            </a:r>
          </a:p>
          <a:p>
            <a:pPr marL="0" indent="0">
              <a:buNone/>
            </a:pPr>
            <a:r>
              <a:rPr lang="en-US" sz="8000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sz="8000" dirty="0">
                <a:latin typeface="Arial" pitchFamily="34" charset="0"/>
                <a:cs typeface="Arial" pitchFamily="34" charset="0"/>
              </a:rPr>
              <a:t> array[100], size, key, found =0; </a:t>
            </a:r>
          </a:p>
          <a:p>
            <a:pPr marL="0" indent="0">
              <a:buNone/>
            </a:pPr>
            <a:r>
              <a:rPr lang="en-US" sz="8000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sz="8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0" dirty="0" err="1">
                <a:latin typeface="Arial" pitchFamily="34" charset="0"/>
                <a:cs typeface="Arial" pitchFamily="34" charset="0"/>
              </a:rPr>
              <a:t>i,c</a:t>
            </a:r>
            <a:r>
              <a:rPr lang="en-US" sz="8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en-US" sz="8000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000" dirty="0">
                <a:latin typeface="Arial" pitchFamily="34" charset="0"/>
                <a:cs typeface="Arial" pitchFamily="34" charset="0"/>
              </a:rPr>
              <a:t>("\</a:t>
            </a:r>
            <a:r>
              <a:rPr lang="en-US" sz="8000" dirty="0" err="1">
                <a:latin typeface="Arial" pitchFamily="34" charset="0"/>
                <a:cs typeface="Arial" pitchFamily="34" charset="0"/>
              </a:rPr>
              <a:t>nEnter</a:t>
            </a:r>
            <a:r>
              <a:rPr lang="en-US" sz="8000" dirty="0">
                <a:latin typeface="Arial" pitchFamily="34" charset="0"/>
                <a:cs typeface="Arial" pitchFamily="34" charset="0"/>
              </a:rPr>
              <a:t> the size of an array between 1 to 99\t");  </a:t>
            </a:r>
          </a:p>
          <a:p>
            <a:pPr marL="0" indent="0">
              <a:buNone/>
            </a:pPr>
            <a:r>
              <a:rPr lang="en-US" sz="8000" dirty="0" err="1">
                <a:latin typeface="Arial" pitchFamily="34" charset="0"/>
                <a:cs typeface="Arial" pitchFamily="34" charset="0"/>
              </a:rPr>
              <a:t>scanf</a:t>
            </a:r>
            <a:r>
              <a:rPr lang="en-US" sz="8000" dirty="0">
                <a:latin typeface="Arial" pitchFamily="34" charset="0"/>
                <a:cs typeface="Arial" pitchFamily="34" charset="0"/>
              </a:rPr>
              <a:t> ("%</a:t>
            </a:r>
            <a:r>
              <a:rPr lang="en-US" sz="8000" dirty="0" err="1">
                <a:latin typeface="Arial" pitchFamily="34" charset="0"/>
                <a:cs typeface="Arial" pitchFamily="34" charset="0"/>
              </a:rPr>
              <a:t>d",&amp;size</a:t>
            </a:r>
            <a:r>
              <a:rPr lang="en-US" sz="8000" dirty="0">
                <a:latin typeface="Arial" pitchFamily="34" charset="0"/>
                <a:cs typeface="Arial" pitchFamily="34" charset="0"/>
              </a:rPr>
              <a:t>);  </a:t>
            </a:r>
          </a:p>
          <a:p>
            <a:pPr marL="0" indent="0">
              <a:buNone/>
            </a:pPr>
            <a:r>
              <a:rPr lang="nn-NO" sz="800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nn-NO" sz="8000" dirty="0">
                <a:latin typeface="Arial" pitchFamily="34" charset="0"/>
                <a:cs typeface="Arial" pitchFamily="34" charset="0"/>
              </a:rPr>
              <a:t>( i=1; i&lt;=size; i++)</a:t>
            </a:r>
          </a:p>
          <a:p>
            <a:pPr marL="0" indent="0">
              <a:buNone/>
            </a:pPr>
            <a:r>
              <a:rPr lang="en-US" sz="8000" dirty="0">
                <a:latin typeface="Arial" pitchFamily="34" charset="0"/>
                <a:cs typeface="Arial" pitchFamily="34" charset="0"/>
              </a:rPr>
              <a:t>     {  </a:t>
            </a:r>
          </a:p>
          <a:p>
            <a:pPr marL="0" indent="0">
              <a:buNone/>
            </a:pPr>
            <a:r>
              <a:rPr lang="en-US" sz="8000" dirty="0" err="1">
                <a:latin typeface="Arial" pitchFamily="34" charset="0"/>
                <a:cs typeface="Arial" pitchFamily="34" charset="0"/>
              </a:rPr>
              <a:t>printf</a:t>
            </a:r>
            <a:r>
              <a:rPr lang="en-US" sz="8000" dirty="0">
                <a:latin typeface="Arial" pitchFamily="34" charset="0"/>
                <a:cs typeface="Arial" pitchFamily="34" charset="0"/>
              </a:rPr>
              <a:t> ( "\</a:t>
            </a:r>
            <a:r>
              <a:rPr lang="en-US" sz="8000" dirty="0" err="1">
                <a:latin typeface="Arial" pitchFamily="34" charset="0"/>
                <a:cs typeface="Arial" pitchFamily="34" charset="0"/>
              </a:rPr>
              <a:t>nEnter</a:t>
            </a:r>
            <a:r>
              <a:rPr lang="en-US" sz="8000" dirty="0">
                <a:latin typeface="Arial" pitchFamily="34" charset="0"/>
                <a:cs typeface="Arial" pitchFamily="34" charset="0"/>
              </a:rPr>
              <a:t> the element number  %d of the array\t", i);  </a:t>
            </a:r>
          </a:p>
          <a:p>
            <a:pPr marL="0" indent="0">
              <a:buNone/>
            </a:pPr>
            <a:r>
              <a:rPr lang="en-US" sz="8000" dirty="0" err="1">
                <a:latin typeface="Arial" pitchFamily="34" charset="0"/>
                <a:cs typeface="Arial" pitchFamily="34" charset="0"/>
              </a:rPr>
              <a:t>scanf</a:t>
            </a:r>
            <a:r>
              <a:rPr lang="en-US" sz="8000" dirty="0">
                <a:latin typeface="Arial" pitchFamily="34" charset="0"/>
                <a:cs typeface="Arial" pitchFamily="34" charset="0"/>
              </a:rPr>
              <a:t> ("%d", &amp;array[i]);  </a:t>
            </a:r>
          </a:p>
          <a:p>
            <a:pPr marL="0" indent="0">
              <a:buNone/>
            </a:pPr>
            <a:r>
              <a:rPr lang="en-US" sz="8000" dirty="0">
                <a:latin typeface="Arial" pitchFamily="34" charset="0"/>
                <a:cs typeface="Arial" pitchFamily="34" charset="0"/>
              </a:rPr>
              <a:t>     }  </a:t>
            </a:r>
          </a:p>
          <a:p>
            <a:pPr marL="0" indent="0">
              <a:buNone/>
            </a:pPr>
            <a:r>
              <a:rPr lang="en-US" sz="80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8000" dirty="0" err="1">
                <a:latin typeface="Arial" pitchFamily="34" charset="0"/>
                <a:cs typeface="Arial" pitchFamily="34" charset="0"/>
              </a:rPr>
              <a:t>printf</a:t>
            </a:r>
            <a:r>
              <a:rPr lang="en-US" sz="8000" dirty="0">
                <a:latin typeface="Arial" pitchFamily="34" charset="0"/>
                <a:cs typeface="Arial" pitchFamily="34" charset="0"/>
              </a:rPr>
              <a:t> ("\</a:t>
            </a:r>
            <a:r>
              <a:rPr lang="en-US" sz="8000" dirty="0" err="1">
                <a:latin typeface="Arial" pitchFamily="34" charset="0"/>
                <a:cs typeface="Arial" pitchFamily="34" charset="0"/>
              </a:rPr>
              <a:t>nThe</a:t>
            </a:r>
            <a:r>
              <a:rPr lang="en-US" sz="8000" dirty="0">
                <a:latin typeface="Arial" pitchFamily="34" charset="0"/>
                <a:cs typeface="Arial" pitchFamily="34" charset="0"/>
              </a:rPr>
              <a:t> elements of an array are\n");  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     </a:t>
            </a:r>
            <a:endParaRPr lang="en-US" sz="8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8000" dirty="0">
                <a:latin typeface="Arial" pitchFamily="34" charset="0"/>
                <a:cs typeface="Arial" pitchFamily="34" charset="0"/>
              </a:rPr>
              <a:t> for(i=1;i&lt;=</a:t>
            </a:r>
            <a:r>
              <a:rPr lang="en-US" sz="8000" dirty="0" err="1">
                <a:latin typeface="Arial" pitchFamily="34" charset="0"/>
                <a:cs typeface="Arial" pitchFamily="34" charset="0"/>
              </a:rPr>
              <a:t>size;i</a:t>
            </a:r>
            <a:r>
              <a:rPr lang="en-US" sz="8000" dirty="0">
                <a:latin typeface="Arial" pitchFamily="34" charset="0"/>
                <a:cs typeface="Arial" pitchFamily="34" charset="0"/>
              </a:rPr>
              <a:t>++)</a:t>
            </a:r>
          </a:p>
          <a:p>
            <a:pPr marL="0" indent="0">
              <a:buNone/>
            </a:pPr>
            <a:r>
              <a:rPr lang="en-US" sz="8000" dirty="0">
                <a:latin typeface="Arial" pitchFamily="34" charset="0"/>
                <a:cs typeface="Arial" pitchFamily="34" charset="0"/>
              </a:rPr>
              <a:t>{  </a:t>
            </a:r>
          </a:p>
          <a:p>
            <a:pPr marL="0" indent="0">
              <a:buNone/>
            </a:pPr>
            <a:r>
              <a:rPr lang="en-US" sz="8000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8000" dirty="0" err="1">
                <a:latin typeface="Arial" pitchFamily="34" charset="0"/>
                <a:cs typeface="Arial" pitchFamily="34" charset="0"/>
              </a:rPr>
              <a:t>printf</a:t>
            </a:r>
            <a:r>
              <a:rPr lang="en-US" sz="8000" dirty="0">
                <a:latin typeface="Arial" pitchFamily="34" charset="0"/>
                <a:cs typeface="Arial" pitchFamily="34" charset="0"/>
              </a:rPr>
              <a:t>(" %</a:t>
            </a:r>
            <a:r>
              <a:rPr lang="en-US" sz="8000" dirty="0" err="1">
                <a:latin typeface="Arial" pitchFamily="34" charset="0"/>
                <a:cs typeface="Arial" pitchFamily="34" charset="0"/>
              </a:rPr>
              <a:t>d",array</a:t>
            </a:r>
            <a:r>
              <a:rPr lang="en-US" sz="8000" dirty="0">
                <a:latin typeface="Arial" pitchFamily="34" charset="0"/>
                <a:cs typeface="Arial" pitchFamily="34" charset="0"/>
              </a:rPr>
              <a:t>[i]);  </a:t>
            </a:r>
          </a:p>
          <a:p>
            <a:pPr marL="0" indent="0">
              <a:buNone/>
            </a:pPr>
            <a:r>
              <a:rPr lang="en-US" sz="8000" dirty="0">
                <a:latin typeface="Arial" pitchFamily="34" charset="0"/>
                <a:cs typeface="Arial" pitchFamily="34" charset="0"/>
              </a:rPr>
              <a:t>}  </a:t>
            </a:r>
          </a:p>
          <a:p>
            <a:pPr marL="0" indent="0">
              <a:buNone/>
            </a:pPr>
            <a:endParaRPr lang="en-US" sz="8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8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8753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Code for linear search</a:t>
            </a:r>
            <a:endParaRPr lang="en-US" sz="32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609600"/>
            <a:ext cx="75438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("\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nEnter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the number to be search\t");  </a:t>
            </a:r>
          </a:p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scanf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("%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d",&amp;key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); 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 =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linearSearch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  array, key, size);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if (c == 0) 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("\n The number is not in the list"); 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else 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("\n The number is found at position number %d\n", c); 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system("pause");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} </a:t>
            </a:r>
          </a:p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linearSearch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const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array[],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key,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sizeOfArray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)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  {                                                             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for (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j = 0; j &lt;=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sizeOfArray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 j++ )                    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if ( array[ j ] == key )  // if found,                  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return j;              // return location of key     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return -1;  // key not found                               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  } // end function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linearSearch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8753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07975" y="860425"/>
            <a:ext cx="5992813" cy="573246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800" dirty="0" smtClean="0">
                <a:solidFill>
                  <a:srgbClr val="5F5F5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// This function sorts an array with bubble sort algorithm</a:t>
            </a:r>
            <a:endParaRPr lang="en-US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1800" dirty="0" smtClean="0">
              <a:solidFill>
                <a:srgbClr val="5F5F5F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800" dirty="0" smtClean="0">
                <a:solidFill>
                  <a:srgbClr val="5F5F5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bubbleSort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a[],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size )</a:t>
            </a:r>
          </a:p>
          <a:p>
            <a:pPr algn="l"/>
            <a:r>
              <a:rPr lang="en-US" sz="1800" dirty="0" smtClean="0">
                <a:solidFill>
                  <a:srgbClr val="5F5F5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rgbClr val="5F5F5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temp;  </a:t>
            </a:r>
            <a:r>
              <a:rPr lang="en-US" sz="1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// temporary variable used to swap elements</a:t>
            </a:r>
            <a:endParaRPr lang="en-US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800" dirty="0" smtClean="0">
                <a:solidFill>
                  <a:srgbClr val="5F5F5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		  // loop to control number of passes</a:t>
            </a:r>
            <a:endParaRPr lang="en-US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800" dirty="0" smtClean="0">
                <a:solidFill>
                  <a:srgbClr val="5F5F5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pass = </a:t>
            </a:r>
            <a:r>
              <a:rPr lang="en-US" sz="18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; pass &lt; size; pass++ )</a:t>
            </a:r>
          </a:p>
          <a:p>
            <a:pPr algn="l"/>
            <a:r>
              <a:rPr lang="en-US" sz="1800" dirty="0" smtClean="0">
                <a:solidFill>
                  <a:srgbClr val="5F5F5F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800" dirty="0" smtClean="0">
                <a:solidFill>
                  <a:srgbClr val="5F5F5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    // loop to control number of comparisons per pass</a:t>
            </a:r>
            <a:endParaRPr lang="en-US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800" dirty="0" smtClean="0">
                <a:solidFill>
                  <a:srgbClr val="5F5F5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j = </a:t>
            </a:r>
            <a:r>
              <a:rPr lang="en-US" sz="18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; j &lt; size – </a:t>
            </a:r>
            <a:r>
              <a:rPr lang="en-US" sz="18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; j++ )</a:t>
            </a:r>
          </a:p>
          <a:p>
            <a:pPr algn="l"/>
            <a:r>
              <a:rPr lang="en-US" sz="1800" dirty="0" smtClean="0">
                <a:solidFill>
                  <a:srgbClr val="5F5F5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       // swap elements if out of order</a:t>
            </a:r>
            <a:endParaRPr lang="en-US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800" dirty="0" smtClean="0">
                <a:solidFill>
                  <a:srgbClr val="5F5F5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en-US" sz="1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 a[ j ] &gt; a[ j + </a:t>
            </a:r>
            <a:r>
              <a:rPr lang="en-US" sz="18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] ) {</a:t>
            </a:r>
          </a:p>
          <a:p>
            <a:pPr algn="l"/>
            <a:r>
              <a:rPr lang="en-US" sz="1800" dirty="0" smtClean="0">
                <a:solidFill>
                  <a:srgbClr val="5F5F5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    temp = a[ j ];</a:t>
            </a:r>
          </a:p>
          <a:p>
            <a:pPr algn="l"/>
            <a:r>
              <a:rPr lang="en-US" sz="1800" dirty="0" smtClean="0">
                <a:solidFill>
                  <a:srgbClr val="5F5F5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    a[ j ] = a[ j + </a:t>
            </a:r>
            <a:r>
              <a:rPr lang="en-US" sz="18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];</a:t>
            </a:r>
          </a:p>
          <a:p>
            <a:pPr algn="l"/>
            <a:r>
              <a:rPr lang="en-US" sz="1800" dirty="0" smtClean="0">
                <a:solidFill>
                  <a:srgbClr val="5F5F5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    a[ j + </a:t>
            </a:r>
            <a:r>
              <a:rPr lang="en-US" sz="1800" dirty="0" smtClean="0">
                <a:solidFill>
                  <a:srgbClr val="0099FF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] = temp;</a:t>
            </a:r>
          </a:p>
          <a:p>
            <a:pPr algn="l"/>
            <a:r>
              <a:rPr lang="en-US" sz="1800" dirty="0" smtClean="0">
                <a:solidFill>
                  <a:srgbClr val="5F5F5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 } </a:t>
            </a:r>
            <a:r>
              <a:rPr lang="en-US" sz="1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// end if</a:t>
            </a:r>
            <a:endParaRPr lang="en-US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800" dirty="0" smtClean="0">
                <a:solidFill>
                  <a:srgbClr val="5F5F5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} </a:t>
            </a:r>
            <a:r>
              <a:rPr lang="en-US" sz="1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// end function </a:t>
            </a:r>
            <a:r>
              <a:rPr lang="en-US" sz="1800" dirty="0" err="1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bubbleSort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685800" y="76200"/>
            <a:ext cx="7772400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Bubble Sort Function code</a:t>
            </a:r>
          </a:p>
        </p:txBody>
      </p:sp>
      <p:grpSp>
        <p:nvGrpSpPr>
          <p:cNvPr id="266251" name="Group 11"/>
          <p:cNvGrpSpPr>
            <a:grpSpLocks/>
          </p:cNvGrpSpPr>
          <p:nvPr/>
        </p:nvGrpSpPr>
        <p:grpSpPr bwMode="auto">
          <a:xfrm>
            <a:off x="2686050" y="3924300"/>
            <a:ext cx="6350000" cy="2862263"/>
            <a:chOff x="1939" y="2481"/>
            <a:chExt cx="3790" cy="1803"/>
          </a:xfrm>
        </p:grpSpPr>
        <p:sp>
          <p:nvSpPr>
            <p:cNvPr id="25605" name="Text Box 7"/>
            <p:cNvSpPr txBox="1">
              <a:spLocks noChangeArrowheads="1"/>
            </p:cNvSpPr>
            <p:nvPr/>
          </p:nvSpPr>
          <p:spPr bwMode="auto">
            <a:xfrm>
              <a:off x="3395" y="2481"/>
              <a:ext cx="2334" cy="1803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800">
                  <a:solidFill>
                    <a:srgbClr val="000000"/>
                  </a:solidFill>
                </a:rPr>
                <a:t>To reduce the number of comparisons, the for-loop </a:t>
              </a:r>
              <a:r>
                <a:rPr lang="en-US" sz="1800" i="1">
                  <a:solidFill>
                    <a:srgbClr val="000000"/>
                  </a:solidFill>
                </a:rPr>
                <a:t>continuation-condition</a:t>
              </a:r>
              <a:r>
                <a:rPr lang="en-US" sz="1800">
                  <a:solidFill>
                    <a:srgbClr val="000000"/>
                  </a:solidFill>
                </a:rPr>
                <a:t> can be written as: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80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j &lt; size – pass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80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e.g., if size=5: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80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Pass 1 </a:t>
              </a:r>
              <a:r>
                <a:rPr lang="en-US" sz="180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  <a:sym typeface="Wingdings" pitchFamily="2" charset="2"/>
                </a:rPr>
                <a:t> 4 comparisons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80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  <a:sym typeface="Wingdings" pitchFamily="2" charset="2"/>
                </a:rPr>
                <a:t>Pass 2  3 comparisons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80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  <a:sym typeface="Wingdings" pitchFamily="2" charset="2"/>
                </a:rPr>
                <a:t>Pass 3  2 comparisons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80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  <a:sym typeface="Wingdings" pitchFamily="2" charset="2"/>
                </a:rPr>
                <a:t>Pass 4  1 comparison</a:t>
              </a:r>
            </a:p>
          </p:txBody>
        </p:sp>
        <p:sp>
          <p:nvSpPr>
            <p:cNvPr id="25606" name="Line 8"/>
            <p:cNvSpPr>
              <a:spLocks noChangeShapeType="1"/>
            </p:cNvSpPr>
            <p:nvPr/>
          </p:nvSpPr>
          <p:spPr bwMode="auto">
            <a:xfrm flipH="1">
              <a:off x="2122" y="2793"/>
              <a:ext cx="127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5607" name="AutoShape 10"/>
            <p:cNvSpPr>
              <a:spLocks/>
            </p:cNvSpPr>
            <p:nvPr/>
          </p:nvSpPr>
          <p:spPr bwMode="auto">
            <a:xfrm rot="-5400000">
              <a:off x="1951" y="2531"/>
              <a:ext cx="251" cy="276"/>
            </a:xfrm>
            <a:prstGeom prst="leftBrace">
              <a:avLst>
                <a:gd name="adj1" fmla="val 16362"/>
                <a:gd name="adj2" fmla="val 55014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39063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772400" cy="457200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rgbClr val="0000FF"/>
                </a:solidFill>
              </a:rPr>
              <a:t>Code for Binary Search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 </a:t>
            </a:r>
            <a:r>
              <a:rPr lang="en-US" sz="2000" dirty="0" err="1"/>
              <a:t>binary_search</a:t>
            </a:r>
            <a:r>
              <a:rPr lang="en-US" sz="2000" dirty="0"/>
              <a:t>(</a:t>
            </a:r>
            <a:r>
              <a:rPr lang="en-US" sz="2000" dirty="0" err="1"/>
              <a:t>int</a:t>
            </a:r>
            <a:r>
              <a:rPr lang="en-US" sz="2000" dirty="0"/>
              <a:t> </a:t>
            </a:r>
            <a:r>
              <a:rPr lang="en-US" sz="2000" dirty="0" err="1"/>
              <a:t>sorted_list</a:t>
            </a:r>
            <a:r>
              <a:rPr lang="en-US" sz="2000" dirty="0"/>
              <a:t>[], </a:t>
            </a:r>
            <a:r>
              <a:rPr lang="en-US" sz="2000" dirty="0" err="1"/>
              <a:t>int</a:t>
            </a:r>
            <a:r>
              <a:rPr lang="en-US" sz="2000" dirty="0"/>
              <a:t> low, </a:t>
            </a:r>
            <a:r>
              <a:rPr lang="en-US" sz="2000" dirty="0" err="1"/>
              <a:t>int</a:t>
            </a:r>
            <a:r>
              <a:rPr lang="en-US" sz="2000" dirty="0"/>
              <a:t> high, </a:t>
            </a:r>
            <a:r>
              <a:rPr lang="en-US" sz="2000" dirty="0" err="1"/>
              <a:t>int</a:t>
            </a:r>
            <a:r>
              <a:rPr lang="en-US" sz="2000" dirty="0"/>
              <a:t> element)</a:t>
            </a:r>
          </a:p>
          <a:p>
            <a:pPr marL="0" indent="0">
              <a:buNone/>
            </a:pPr>
            <a:r>
              <a:rPr lang="en-US" sz="2000" dirty="0"/>
              <a:t>{</a:t>
            </a:r>
          </a:p>
          <a:p>
            <a:pPr marL="0" indent="0">
              <a:buNone/>
            </a:pPr>
            <a:r>
              <a:rPr lang="en-US" sz="2000" dirty="0"/>
              <a:t>    while (low &lt;= high) </a:t>
            </a:r>
          </a:p>
          <a:p>
            <a:pPr marL="0" indent="0">
              <a:buNone/>
            </a:pPr>
            <a:r>
              <a:rPr lang="en-US" sz="2000" dirty="0"/>
              <a:t>    {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int</a:t>
            </a:r>
            <a:r>
              <a:rPr lang="en-US" sz="2000" dirty="0"/>
              <a:t> middle = low + (high - low)/2;</a:t>
            </a:r>
          </a:p>
          <a:p>
            <a:pPr marL="0" indent="0">
              <a:buNone/>
            </a:pPr>
            <a:r>
              <a:rPr lang="en-US" sz="2000" dirty="0"/>
              <a:t>	if (element &gt; </a:t>
            </a:r>
            <a:r>
              <a:rPr lang="en-US" sz="2000" dirty="0" err="1"/>
              <a:t>sorted_list</a:t>
            </a:r>
            <a:r>
              <a:rPr lang="en-US" sz="2000" dirty="0"/>
              <a:t>[middle])</a:t>
            </a:r>
          </a:p>
          <a:p>
            <a:pPr marL="0" indent="0">
              <a:buNone/>
            </a:pPr>
            <a:r>
              <a:rPr lang="en-US" sz="2000" dirty="0"/>
              <a:t>		low = middle + 1;</a:t>
            </a:r>
          </a:p>
          <a:p>
            <a:pPr marL="0" indent="0">
              <a:buNone/>
            </a:pPr>
            <a:r>
              <a:rPr lang="en-US" sz="2000" dirty="0"/>
              <a:t>        else if (element &lt; </a:t>
            </a:r>
            <a:r>
              <a:rPr lang="en-US" sz="2000" dirty="0" err="1"/>
              <a:t>sorted_list</a:t>
            </a:r>
            <a:r>
              <a:rPr lang="en-US" sz="2000" dirty="0"/>
              <a:t>[middle])</a:t>
            </a:r>
          </a:p>
          <a:p>
            <a:pPr marL="0" indent="0">
              <a:buNone/>
            </a:pPr>
            <a:r>
              <a:rPr lang="en-US" sz="2000" dirty="0"/>
              <a:t>            high = middle - 1;</a:t>
            </a:r>
          </a:p>
          <a:p>
            <a:pPr marL="0" indent="0">
              <a:buNone/>
            </a:pPr>
            <a:r>
              <a:rPr lang="en-US" sz="2000" dirty="0"/>
              <a:t>      else</a:t>
            </a:r>
          </a:p>
          <a:p>
            <a:pPr marL="0" indent="0">
              <a:buNone/>
            </a:pPr>
            <a:r>
              <a:rPr lang="en-US" sz="2000" dirty="0"/>
              <a:t>		return middle;</a:t>
            </a:r>
          </a:p>
          <a:p>
            <a:pPr marL="0" indent="0">
              <a:buNone/>
            </a:pPr>
            <a:r>
              <a:rPr lang="en-US" sz="2000" dirty="0"/>
              <a:t>     }</a:t>
            </a:r>
          </a:p>
          <a:p>
            <a:pPr marL="0" indent="0">
              <a:buNone/>
            </a:pPr>
            <a:r>
              <a:rPr lang="en-US" sz="2000" dirty="0"/>
              <a:t>      return 0</a:t>
            </a:r>
            <a:r>
              <a:rPr lang="en-US" sz="2000" dirty="0" smtClean="0"/>
              <a:t>;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2709810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008000"/>
    </a:lt2>
    <a:accent1>
      <a:srgbClr val="FFE699"/>
    </a:accent1>
    <a:accent2>
      <a:srgbClr val="FF0000"/>
    </a:accent2>
    <a:accent3>
      <a:srgbClr val="FFFFFF"/>
    </a:accent3>
    <a:accent4>
      <a:srgbClr val="000000"/>
    </a:accent4>
    <a:accent5>
      <a:srgbClr val="FFF0CA"/>
    </a:accent5>
    <a:accent6>
      <a:srgbClr val="E70000"/>
    </a:accent6>
    <a:hlink>
      <a:srgbClr val="CCCCFF"/>
    </a:hlink>
    <a:folHlink>
      <a:srgbClr val="99CCFF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008000"/>
    </a:lt2>
    <a:accent1>
      <a:srgbClr val="FFE699"/>
    </a:accent1>
    <a:accent2>
      <a:srgbClr val="FF0000"/>
    </a:accent2>
    <a:accent3>
      <a:srgbClr val="FFFFFF"/>
    </a:accent3>
    <a:accent4>
      <a:srgbClr val="000000"/>
    </a:accent4>
    <a:accent5>
      <a:srgbClr val="FFF0CA"/>
    </a:accent5>
    <a:accent6>
      <a:srgbClr val="E70000"/>
    </a:accent6>
    <a:hlink>
      <a:srgbClr val="CCCCFF"/>
    </a:hlink>
    <a:folHlink>
      <a:srgbClr val="99CCFF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008000"/>
    </a:lt2>
    <a:accent1>
      <a:srgbClr val="FFE699"/>
    </a:accent1>
    <a:accent2>
      <a:srgbClr val="FF0000"/>
    </a:accent2>
    <a:accent3>
      <a:srgbClr val="FFFFFF"/>
    </a:accent3>
    <a:accent4>
      <a:srgbClr val="000000"/>
    </a:accent4>
    <a:accent5>
      <a:srgbClr val="FFF0CA"/>
    </a:accent5>
    <a:accent6>
      <a:srgbClr val="E70000"/>
    </a:accent6>
    <a:hlink>
      <a:srgbClr val="CCCCFF"/>
    </a:hlink>
    <a:folHlink>
      <a:srgbClr val="99CCFF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008000"/>
    </a:lt2>
    <a:accent1>
      <a:srgbClr val="FFE699"/>
    </a:accent1>
    <a:accent2>
      <a:srgbClr val="FF0000"/>
    </a:accent2>
    <a:accent3>
      <a:srgbClr val="FFFFFF"/>
    </a:accent3>
    <a:accent4>
      <a:srgbClr val="000000"/>
    </a:accent4>
    <a:accent5>
      <a:srgbClr val="FFF0CA"/>
    </a:accent5>
    <a:accent6>
      <a:srgbClr val="E70000"/>
    </a:accent6>
    <a:hlink>
      <a:srgbClr val="CCCCFF"/>
    </a:hlink>
    <a:folHlink>
      <a:srgbClr val="99CC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1918</Words>
  <Application>Microsoft Office PowerPoint</Application>
  <PresentationFormat>On-screen Show (4:3)</PresentationFormat>
  <Paragraphs>376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Office Theme</vt:lpstr>
      <vt:lpstr>1_Office Theme</vt:lpstr>
      <vt:lpstr>2_Office Theme</vt:lpstr>
      <vt:lpstr>1_Default Design</vt:lpstr>
      <vt:lpstr>3_Office Theme</vt:lpstr>
      <vt:lpstr>4_Office Theme</vt:lpstr>
      <vt:lpstr>CSC141- Introduction to Computer programming</vt:lpstr>
      <vt:lpstr>Example-3: Macros with Arguments </vt:lpstr>
      <vt:lpstr>Points to Remember: (2. enclose in parenthesis)</vt:lpstr>
      <vt:lpstr>Slide 4</vt:lpstr>
      <vt:lpstr>Slide 5</vt:lpstr>
      <vt:lpstr>Code for linear search</vt:lpstr>
      <vt:lpstr>Code for linear search</vt:lpstr>
      <vt:lpstr>Slide 8</vt:lpstr>
      <vt:lpstr>Code for Binary Search</vt:lpstr>
      <vt:lpstr>Code for Binary Search through recursion</vt:lpstr>
      <vt:lpstr>Slide 11</vt:lpstr>
      <vt:lpstr>Slide 12</vt:lpstr>
      <vt:lpstr>Multidimensional  Arrays and Parallel Arrays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Example-3: Macros with Arguments</dc:title>
  <dc:creator>Home</dc:creator>
  <cp:lastModifiedBy>NTS</cp:lastModifiedBy>
  <cp:revision>16</cp:revision>
  <dcterms:created xsi:type="dcterms:W3CDTF">2012-06-15T16:06:03Z</dcterms:created>
  <dcterms:modified xsi:type="dcterms:W3CDTF">2012-06-16T09:16:43Z</dcterms:modified>
</cp:coreProperties>
</file>