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6" r:id="rId1"/>
  </p:sldMasterIdLst>
  <p:notesMasterIdLst>
    <p:notesMasterId r:id="rId48"/>
  </p:notesMasterIdLst>
  <p:sldIdLst>
    <p:sldId id="304" r:id="rId2"/>
    <p:sldId id="257" r:id="rId3"/>
    <p:sldId id="258" r:id="rId4"/>
    <p:sldId id="259" r:id="rId5"/>
    <p:sldId id="260" r:id="rId6"/>
    <p:sldId id="261" r:id="rId7"/>
    <p:sldId id="266" r:id="rId8"/>
    <p:sldId id="315" r:id="rId9"/>
    <p:sldId id="264" r:id="rId10"/>
    <p:sldId id="316" r:id="rId11"/>
    <p:sldId id="267" r:id="rId12"/>
    <p:sldId id="269" r:id="rId13"/>
    <p:sldId id="317" r:id="rId14"/>
    <p:sldId id="265" r:id="rId15"/>
    <p:sldId id="305" r:id="rId16"/>
    <p:sldId id="310" r:id="rId17"/>
    <p:sldId id="318" r:id="rId18"/>
    <p:sldId id="327" r:id="rId19"/>
    <p:sldId id="328" r:id="rId20"/>
    <p:sldId id="321" r:id="rId21"/>
    <p:sldId id="322" r:id="rId22"/>
    <p:sldId id="323" r:id="rId23"/>
    <p:sldId id="312" r:id="rId24"/>
    <p:sldId id="319" r:id="rId25"/>
    <p:sldId id="320" r:id="rId26"/>
    <p:sldId id="313" r:id="rId27"/>
    <p:sldId id="314" r:id="rId28"/>
    <p:sldId id="274" r:id="rId29"/>
    <p:sldId id="275" r:id="rId30"/>
    <p:sldId id="276" r:id="rId31"/>
    <p:sldId id="277" r:id="rId32"/>
    <p:sldId id="278" r:id="rId33"/>
    <p:sldId id="279" r:id="rId34"/>
    <p:sldId id="281" r:id="rId35"/>
    <p:sldId id="282" r:id="rId36"/>
    <p:sldId id="326" r:id="rId37"/>
    <p:sldId id="324" r:id="rId38"/>
    <p:sldId id="325" r:id="rId39"/>
    <p:sldId id="285" r:id="rId40"/>
    <p:sldId id="286" r:id="rId41"/>
    <p:sldId id="287" r:id="rId42"/>
    <p:sldId id="288" r:id="rId43"/>
    <p:sldId id="291" r:id="rId44"/>
    <p:sldId id="292" r:id="rId45"/>
    <p:sldId id="297" r:id="rId46"/>
    <p:sldId id="300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09" autoAdjust="0"/>
    <p:restoredTop sz="95915" autoAdjust="0"/>
  </p:normalViewPr>
  <p:slideViewPr>
    <p:cSldViewPr>
      <p:cViewPr>
        <p:scale>
          <a:sx n="70" d="100"/>
          <a:sy n="70" d="100"/>
        </p:scale>
        <p:origin x="-147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1E9B05-01E3-43CB-8DD8-030B810E0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478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C3D1-6FBC-42B0-91ED-CB19156247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252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1E9B05-01E3-43CB-8DD8-030B810E0C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442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A3656-7433-4FB0-832F-E3E801F4D7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483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520" y="908720"/>
            <a:ext cx="8352928" cy="532859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 C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F8AF5-3233-462A-A491-399AAC8983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562074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188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352928" cy="566738"/>
          </a:xfrm>
        </p:spPr>
        <p:txBody>
          <a:bodyPr anchor="b">
            <a:noAutofit/>
          </a:bodyPr>
          <a:lstStyle>
            <a:lvl1pPr algn="l">
              <a:defRPr sz="32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56176" y="6309321"/>
            <a:ext cx="2133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43808" y="6309321"/>
            <a:ext cx="3183632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7544" y="6309321"/>
            <a:ext cx="2133600" cy="365125"/>
          </a:xfrm>
        </p:spPr>
        <p:txBody>
          <a:bodyPr/>
          <a:lstStyle/>
          <a:p>
            <a:pPr>
              <a:defRPr/>
            </a:pPr>
            <a:fld id="{01A4D72C-FB44-49E7-A88A-95EECBB943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733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64928-C42B-45A6-9CAC-7E0807E06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82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87610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11" name="Rectangle 1038"/>
          <p:cNvSpPr>
            <a:spLocks noChangeArrowheads="1"/>
          </p:cNvSpPr>
          <p:nvPr/>
        </p:nvSpPr>
        <p:spPr bwMode="auto">
          <a:xfrm>
            <a:off x="66294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1356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892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0DBE79-BCFD-4A97-A899-9F0C136262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12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1AD68-2C05-4833-9312-33D45F6BEB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771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5F884-D638-41BC-9BE2-7EEB594387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928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0E0829-04C6-4A56-911D-713590F86D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087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3EAAC-9813-4DB4-BFA0-B32F3A8AC6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785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4B7F1-2552-40B6-B9B7-4DB2F3FC8B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6329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778098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140000">
            <a:off x="1799695" y="-567446"/>
            <a:ext cx="5400600" cy="8352931"/>
          </a:xfrm>
        </p:spPr>
        <p:txBody>
          <a:bodyPr vert="eaVert"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8184" y="6381328"/>
            <a:ext cx="2133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9552" y="6453336"/>
            <a:ext cx="2133600" cy="288032"/>
          </a:xfrm>
        </p:spPr>
        <p:txBody>
          <a:bodyPr/>
          <a:lstStyle/>
          <a:p>
            <a:pPr>
              <a:defRPr/>
            </a:pPr>
            <a:fld id="{719DCF90-5489-4624-8F29-F3AF60EA8A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6708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3F8AF5-3233-462A-A491-399AAC8983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40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6" r:id="rId9"/>
    <p:sldLayoutId id="2147483730" r:id="rId10"/>
    <p:sldLayoutId id="2147483725" r:id="rId11"/>
    <p:sldLayoutId id="2147483727" r:id="rId12"/>
    <p:sldLayoutId id="2147483728" r:id="rId13"/>
    <p:sldLayoutId id="2147483729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itel.com/Books/C/CHowtoProgram7e/tabid/3635/Default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043608" y="620688"/>
            <a:ext cx="7162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CSC141- Introduction to Computer Programming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9552" y="1988841"/>
            <a:ext cx="828092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MUMTAZ MUSTEHSAN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–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en-US" sz="32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Thanks for Lecture </a:t>
            </a: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dirty="0" smtClean="0">
                <a:solidFill>
                  <a:srgbClr val="0000FF"/>
                </a:solidFill>
              </a:rPr>
              <a:t>lides: </a:t>
            </a:r>
          </a:p>
          <a:p>
            <a:pPr marL="0" indent="0" algn="l">
              <a:buNone/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</a:t>
            </a:r>
            <a:r>
              <a:rPr lang="en-US" sz="2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adaf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Tanveer</a:t>
            </a:r>
            <a:r>
              <a:rPr lang="en-US" sz="2000" dirty="0" smtClean="0">
                <a:solidFill>
                  <a:srgbClr val="0000FF"/>
                </a:solidFill>
              </a:rPr>
              <a:t>, Assistant Professor, CIIT</a:t>
            </a:r>
          </a:p>
          <a:p>
            <a:pPr marL="0" indent="0">
              <a:buNone/>
            </a:pPr>
            <a:r>
              <a:rPr lang="en-US" sz="2000" u="sng" dirty="0">
                <a:hlinkClick r:id="rId3"/>
              </a:rPr>
              <a:t>http://www.deitel.com/Books/C/CHowtoProgram7e/tabid/3635/Default.aspx</a:t>
            </a:r>
            <a:endParaRPr lang="en-US" sz="2000" dirty="0"/>
          </a:p>
          <a:p>
            <a:pPr marL="0" indent="0" algn="l">
              <a:buNone/>
            </a:pPr>
            <a:endParaRPr lang="en-US" sz="2000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5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Example</a:t>
            </a:r>
          </a:p>
          <a:p>
            <a:pPr marL="0" indent="0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card 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	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    char *face;</a:t>
            </a:r>
          </a:p>
          <a:p>
            <a:pPr marL="1371600" lvl="3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char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*suit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974725" lvl="3" indent="0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};</a:t>
            </a:r>
          </a:p>
          <a:p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introduces the definition for structure card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card is the structure name and is used to declare variables of the structure type </a:t>
            </a:r>
          </a:p>
          <a:p>
            <a:pPr marL="0" lvl="2" indent="0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card 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     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// 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Each 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member 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 this data type will consist of:</a:t>
            </a:r>
          </a:p>
          <a:p>
            <a:pPr marL="0" lvl="2" indent="0">
              <a:buNone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   char *	</a:t>
            </a:r>
            <a:r>
              <a:rPr lang="en-US" sz="2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// These </a:t>
            </a:r>
            <a:r>
              <a:rPr lang="en-US" sz="2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members are face and suit</a:t>
            </a:r>
          </a:p>
          <a:p>
            <a:endParaRPr lang="en-US" sz="2400" dirty="0" smtClean="0">
              <a:latin typeface="Lucida Console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Declaring a Structure </a:t>
            </a:r>
          </a:p>
        </p:txBody>
      </p:sp>
    </p:spTree>
    <p:extLst>
      <p:ext uri="{BB962C8B-B14F-4D97-AF65-F5344CB8AC3E}">
        <p14:creationId xmlns:p14="http://schemas.microsoft.com/office/powerpoint/2010/main" xmlns="" val="46400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02097"/>
            <a:ext cx="8186767" cy="3263007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Once the new structure data type has been defined one or more variables can be declared to be of that type. </a:t>
            </a: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The general form of defining structure variables is given below:</a:t>
            </a:r>
          </a:p>
          <a:p>
            <a:pPr marL="0" indent="341313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341313" algn="just">
              <a:buNone/>
            </a:pPr>
            <a:r>
              <a:rPr lang="en-US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&lt;</a:t>
            </a:r>
            <a:r>
              <a:rPr lang="en-US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structure name&gt; 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variable1, variable2, variable3, ….. ;</a:t>
            </a:r>
            <a:endParaRPr lang="en-US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7344816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 eaLnBrk="1" latinLnBrk="0" hangingPunct="1">
              <a:buNone/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Declaring Structure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Variables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Concepts: Declaration of Structures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The closing brace in the structure type declaration must be followed by a semicolon. </a:t>
            </a:r>
          </a:p>
          <a:p>
            <a:pPr marL="342900" lvl="2" indent="-342900" algn="just"/>
            <a:r>
              <a:rPr lang="en-US" dirty="0" smtClean="0">
                <a:latin typeface="Arial" pitchFamily="34" charset="0"/>
                <a:cs typeface="Arial" pitchFamily="34" charset="0"/>
              </a:rPr>
              <a:t>It is important to understand that a structure type declaration does not tell the compiler to reserve any space in memory. </a:t>
            </a:r>
            <a:r>
              <a:rPr lang="en-US" dirty="0">
                <a:latin typeface="Arial" pitchFamily="34" charset="0"/>
                <a:cs typeface="Arial" pitchFamily="34" charset="0"/>
              </a:rPr>
              <a:t>Instead creates a new data type used to define structure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variables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All a structure declaration defines the ‘form’ of the structure.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Usually structure type declaration appears at the top of the source code file, before any variables or functions are defined.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In very large programs they are usually put in a separate header file, and the file is included (using the preprocessor directive #include) in whichever program we want to use this structure type.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struct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cannot contain an instance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itself (recursive) but it can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contain a member that is a pointer to the same structure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type.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3200" dirty="0">
                <a:solidFill>
                  <a:schemeClr val="tx2"/>
                </a:solidFill>
                <a:latin typeface="Arial" charset="0"/>
              </a:rPr>
              <a:t>S</a:t>
            </a:r>
            <a:r>
              <a:rPr lang="en-US" sz="3200" dirty="0" smtClean="0">
                <a:solidFill>
                  <a:schemeClr val="tx2"/>
                </a:solidFill>
                <a:latin typeface="Arial" charset="0"/>
              </a:rPr>
              <a:t>tructure Definitions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382000" cy="524252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Defined like other variables:</a:t>
            </a:r>
          </a:p>
          <a:p>
            <a:pPr lvl="1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book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{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char name ; </a:t>
            </a:r>
          </a:p>
          <a:p>
            <a:pPr lvl="3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float price ; </a:t>
            </a:r>
          </a:p>
          <a:p>
            <a:pPr lvl="3">
              <a:buNone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pages ; </a:t>
            </a:r>
          </a:p>
          <a:p>
            <a:pPr lvl="3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} b1, b2, b3 ; </a:t>
            </a:r>
          </a:p>
          <a:p>
            <a:pPr lvl="3">
              <a:buNone/>
            </a:pPr>
            <a:endParaRPr lang="en-US" sz="2400" dirty="0" smtClean="0"/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variables b1, b2, b3 can be declared to be of the type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00050" lvl="1" indent="0" algn="just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book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931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84168" y="2010035"/>
            <a:ext cx="23762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/>
              <a:t>struct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{ 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char name ; </a:t>
            </a:r>
          </a:p>
          <a:p>
            <a:pPr>
              <a:buNone/>
            </a:pPr>
            <a:r>
              <a:rPr lang="en-US" sz="2000" dirty="0"/>
              <a:t>float price ; </a:t>
            </a:r>
          </a:p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pages ; </a:t>
            </a:r>
          </a:p>
          <a:p>
            <a:pPr>
              <a:buNone/>
            </a:pPr>
            <a:r>
              <a:rPr lang="en-US" sz="2000" dirty="0"/>
              <a:t>} b1, b2, b3 ; 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2010034"/>
            <a:ext cx="20882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/>
              <a:t>struct</a:t>
            </a:r>
            <a:r>
              <a:rPr lang="en-US" sz="2000" dirty="0"/>
              <a:t> book </a:t>
            </a:r>
          </a:p>
          <a:p>
            <a:pPr>
              <a:buNone/>
            </a:pPr>
            <a:r>
              <a:rPr lang="en-US" sz="2000" dirty="0"/>
              <a:t>{ </a:t>
            </a:r>
          </a:p>
          <a:p>
            <a:pPr>
              <a:buNone/>
            </a:pPr>
            <a:r>
              <a:rPr lang="en-US" sz="2000" dirty="0"/>
              <a:t>char name ; </a:t>
            </a:r>
          </a:p>
          <a:p>
            <a:pPr>
              <a:buNone/>
            </a:pPr>
            <a:r>
              <a:rPr lang="en-US" sz="2000" dirty="0"/>
              <a:t>float price ; </a:t>
            </a:r>
          </a:p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pages ; </a:t>
            </a:r>
          </a:p>
          <a:p>
            <a:pPr>
              <a:buNone/>
            </a:pPr>
            <a:r>
              <a:rPr lang="en-US" sz="2000" dirty="0"/>
              <a:t>} b1, b2, b3 ; 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36624" y="2010035"/>
            <a:ext cx="29112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err="1"/>
              <a:t>struct</a:t>
            </a:r>
            <a:r>
              <a:rPr lang="en-US" sz="2000" dirty="0"/>
              <a:t> book </a:t>
            </a:r>
          </a:p>
          <a:p>
            <a:pPr>
              <a:buNone/>
            </a:pPr>
            <a:r>
              <a:rPr lang="en-US" sz="2000" dirty="0"/>
              <a:t>{ </a:t>
            </a:r>
          </a:p>
          <a:p>
            <a:pPr>
              <a:buNone/>
            </a:pPr>
            <a:r>
              <a:rPr lang="en-US" sz="2000" dirty="0"/>
              <a:t>char name ; </a:t>
            </a:r>
          </a:p>
          <a:p>
            <a:pPr>
              <a:buNone/>
            </a:pPr>
            <a:r>
              <a:rPr lang="en-US" sz="2000" dirty="0"/>
              <a:t>float price ; </a:t>
            </a:r>
          </a:p>
          <a:p>
            <a:pPr>
              <a:buNone/>
            </a:pPr>
            <a:r>
              <a:rPr lang="en-US" sz="2000" dirty="0" err="1"/>
              <a:t>int</a:t>
            </a:r>
            <a:r>
              <a:rPr lang="en-US" sz="2000" dirty="0"/>
              <a:t> pages ; </a:t>
            </a:r>
          </a:p>
          <a:p>
            <a:pPr>
              <a:buNone/>
            </a:pPr>
            <a:r>
              <a:rPr lang="en-US" sz="2000" dirty="0"/>
              <a:t>} ; </a:t>
            </a:r>
          </a:p>
          <a:p>
            <a:pPr>
              <a:buNone/>
            </a:pPr>
            <a:r>
              <a:rPr lang="en-US" sz="2000" dirty="0" err="1"/>
              <a:t>struct</a:t>
            </a:r>
            <a:r>
              <a:rPr lang="en-US" sz="2000" dirty="0"/>
              <a:t> book b1, b2, b3 ; 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260648"/>
            <a:ext cx="8136904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defTabSz="914400" eaLnBrk="1" latinLnBrk="0" hangingPunct="1">
              <a:buNone/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Arial" pitchFamily="34" charset="0"/>
                <a:cs typeface="Arial" pitchFamily="34" charset="0"/>
              </a:rPr>
              <a:t>Different ways of Declaration and Definition of a Structure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624" y="141277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Method-I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3888" y="1412776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i="1"/>
            </a:lvl1pPr>
          </a:lstStyle>
          <a:p>
            <a:r>
              <a:rPr lang="en-US" b="1" dirty="0"/>
              <a:t>Method-II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4168" y="1412776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Method-III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statement sets aside space in memory. It makes available space to hold all the elements in the structure—in this case, 7 bytes—one for name, four for price and two for pages.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we so desire, we can combine the declaration of the structure type and the structure variables in one statement.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These bytes are always in adjacent memory locations.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However, for possible storage alignment for a variable of type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there may be undefined area of storage as given below: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/>
              <a:t>structures may NOT be compared using (==) and (!=) for the reasons </a:t>
            </a:r>
            <a:r>
              <a:rPr lang="en-US" sz="2400" dirty="0" smtClean="0"/>
              <a:t>of undefined area of storage that may not match.</a:t>
            </a:r>
            <a:endParaRPr lang="en-US" sz="2400" dirty="0"/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Structure variables in memory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1" name="Picture 6" descr="C:\Brian\C How to Program\Fig10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973" y="4509120"/>
            <a:ext cx="678338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519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Structure </a:t>
            </a:r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Valid Operations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/>
          </a:bodyPr>
          <a:lstStyle/>
          <a:p>
            <a:pPr marL="400050"/>
            <a:r>
              <a:rPr lang="en-US" sz="2400" dirty="0" smtClean="0">
                <a:latin typeface="Arial" pitchFamily="34" charset="0"/>
                <a:cs typeface="Arial" pitchFamily="34" charset="0"/>
              </a:rPr>
              <a:t>Assigning a structure to a structure of the same type </a:t>
            </a:r>
          </a:p>
          <a:p>
            <a:pPr marL="400050"/>
            <a:r>
              <a:rPr lang="en-US" sz="2400" dirty="0" smtClean="0">
                <a:latin typeface="Arial" pitchFamily="34" charset="0"/>
                <a:cs typeface="Arial" pitchFamily="34" charset="0"/>
              </a:rPr>
              <a:t>Taking the address (&amp;) of a structure </a:t>
            </a:r>
          </a:p>
          <a:p>
            <a:pPr marL="400050"/>
            <a:r>
              <a:rPr lang="en-US" sz="2400" dirty="0" smtClean="0">
                <a:latin typeface="Arial" pitchFamily="34" charset="0"/>
                <a:cs typeface="Arial" pitchFamily="34" charset="0"/>
              </a:rPr>
              <a:t>Accessing the members of a structure </a:t>
            </a:r>
          </a:p>
          <a:p>
            <a:pPr marL="400050"/>
            <a:r>
              <a:rPr lang="en-US" sz="2400" dirty="0" smtClean="0">
                <a:latin typeface="Arial" pitchFamily="34" charset="0"/>
                <a:cs typeface="Arial" pitchFamily="34" charset="0"/>
              </a:rPr>
              <a:t>Using the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sizeof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operator to determine the size of a structure</a:t>
            </a:r>
          </a:p>
          <a:p>
            <a:pPr marL="5715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10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Accessing Structure Elements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Accessing structure members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In arrays we can access individual elements of an array using a subscript. Structures use a different scheme. They use a dot (.) operator. So to refer to pages of the structure defined in our sample program we have to use: 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Dot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operator (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used with structure variables</a:t>
            </a:r>
          </a:p>
          <a:p>
            <a:pPr marL="0" indent="0" algn="just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b1.pages ,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b1.price 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Note that before the dot there must always be a structure variable and after the dot there must always be a structure element. \</a:t>
            </a:r>
          </a:p>
          <a:p>
            <a:pPr marL="914400" lvl="2" indent="0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card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myCard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914400" lvl="2" indent="0"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 "%s",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myCard.suit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);</a:t>
            </a:r>
          </a:p>
          <a:p>
            <a:pPr marL="0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4737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Like primary variables and arrays, structure variables can also be initialized where they are declared. The format used is quite similar to that used to initiate arrays. 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</a:t>
            </a: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 name[10] ;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float price ; </a:t>
            </a: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pages ;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; </a:t>
            </a:r>
          </a:p>
          <a:p>
            <a:pPr lvl="2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b1 = { "Basic", 130.00, 550 } ; </a:t>
            </a:r>
          </a:p>
          <a:p>
            <a:pPr lvl="2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b2 = { "Physics", 150.80, 800 } ;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2"/>
                </a:solidFill>
                <a:latin typeface="Arial" charset="0"/>
              </a:rPr>
              <a:t>Initializing Structures</a:t>
            </a:r>
          </a:p>
        </p:txBody>
      </p:sp>
    </p:spTree>
    <p:extLst>
      <p:ext uri="{BB962C8B-B14F-4D97-AF65-F5344CB8AC3E}">
        <p14:creationId xmlns:p14="http://schemas.microsoft.com/office/powerpoint/2010/main" xmlns="" val="428496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2"/>
                </a:solidFill>
                <a:latin typeface="Arial" charset="0"/>
              </a:rPr>
              <a:t>Initializing Structures</a:t>
            </a:r>
          </a:p>
        </p:txBody>
      </p:sp>
      <p:sp>
        <p:nvSpPr>
          <p:cNvPr id="102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pPr lvl="2" eaLnBrk="1" hangingPunct="1"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card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oneCard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{ "Three", "Hearts" };</a:t>
            </a:r>
          </a:p>
          <a:p>
            <a:pPr marL="0" indent="0" eaLnBrk="1" hangingPunct="1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Assignment statements</a:t>
            </a:r>
          </a:p>
          <a:p>
            <a:pPr marL="0" indent="0" eaLnBrk="1" hangingPunct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pPr lvl="2" eaLnBrk="1" hangingPunct="1"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card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threeHearts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oneCard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2" eaLnBrk="1" hangingPunct="1">
              <a:buFontTx/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Could also define and initialize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threeHearts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as follows:</a:t>
            </a:r>
          </a:p>
          <a:p>
            <a:pPr lvl="2" eaLnBrk="1" hangingPunct="1">
              <a:buFontTx/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card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threeHearts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2" eaLnBrk="1" hangingPunct="1">
              <a:buFontTx/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threeHearts.face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“Three”;</a:t>
            </a:r>
          </a:p>
          <a:p>
            <a:pPr lvl="2" eaLnBrk="1" hangingPunct="1">
              <a:buFontTx/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threeHearts.suit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“Hearts”;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895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>
                <a:solidFill>
                  <a:schemeClr val="tx2"/>
                </a:solidFill>
              </a:rPr>
              <a:t>Structures: Introduction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Real world data doesn’t usually deal with information like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float etc.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 have entities that are collections of items, having its own attributes. 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Example:</a:t>
            </a:r>
          </a:p>
          <a:p>
            <a:pPr lvl="1" indent="-342900"/>
            <a:r>
              <a:rPr lang="en-US" sz="2400" dirty="0" smtClean="0">
                <a:latin typeface="Arial" pitchFamily="34" charset="0"/>
                <a:cs typeface="Arial" pitchFamily="34" charset="0"/>
              </a:rPr>
              <a:t>a ‘book’ is a collection attributes such as title, author, call number, publisher, number of pages, date of publication, etc. </a:t>
            </a:r>
          </a:p>
          <a:p>
            <a:pPr lvl="1" indent="-342900"/>
            <a:r>
              <a:rPr lang="en-US" sz="2400" dirty="0" smtClean="0">
                <a:latin typeface="Arial" pitchFamily="34" charset="0"/>
                <a:cs typeface="Arial" pitchFamily="34" charset="0"/>
              </a:rPr>
              <a:t>All data items are not similar for example author is a string, whereas number of pages is an integer. </a:t>
            </a:r>
          </a:p>
          <a:p>
            <a:pPr lvl="1" indent="-342900"/>
            <a:r>
              <a:rPr lang="en-US" sz="2400" dirty="0" smtClean="0">
                <a:latin typeface="Arial" pitchFamily="34" charset="0"/>
                <a:cs typeface="Arial" pitchFamily="34" charset="0"/>
              </a:rPr>
              <a:t>For dealing with such collections, C provides a data type called ‘structure’. </a:t>
            </a:r>
          </a:p>
          <a:p>
            <a:pPr lvl="1" indent="-342900"/>
            <a:r>
              <a:rPr lang="en-US" sz="2400" dirty="0" smtClean="0">
                <a:latin typeface="Arial" pitchFamily="34" charset="0"/>
                <a:cs typeface="Arial" pitchFamily="34" charset="0"/>
              </a:rPr>
              <a:t>A structure combines different data types that constitutes an entity.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Structure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752528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n-US" sz="2000" dirty="0" smtClean="0"/>
          </a:p>
          <a:p>
            <a:pPr marL="0" indent="0" algn="just">
              <a:buNone/>
            </a:pPr>
            <a:r>
              <a:rPr lang="en-US" sz="3100" dirty="0" smtClean="0">
                <a:latin typeface="Arial" pitchFamily="34" charset="0"/>
                <a:cs typeface="Arial" pitchFamily="34" charset="0"/>
              </a:rPr>
              <a:t>The way we can have a pointer pointing to an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, or a pointer pointing to a char, similarly we can have a pointer pointing to a </a:t>
            </a:r>
            <a:r>
              <a:rPr lang="en-US" sz="31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3100" dirty="0" smtClean="0">
                <a:latin typeface="Arial" pitchFamily="34" charset="0"/>
                <a:cs typeface="Arial" pitchFamily="34" charset="0"/>
              </a:rPr>
              <a:t>. Such pointers are known as ‘structure pointers’. Let us look at a program that demonstrates the usage of a structure pointer. </a:t>
            </a:r>
          </a:p>
          <a:p>
            <a:pPr algn="just"/>
            <a:endParaRPr lang="en-US" sz="3100" dirty="0"/>
          </a:p>
          <a:p>
            <a:pPr marL="0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Defined like other variables:</a:t>
            </a:r>
          </a:p>
          <a:p>
            <a:pPr lvl="2">
              <a:buFontTx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card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aceptr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*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cardPtr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;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0" lvl="3" indent="0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Can use a comma separated list:</a:t>
            </a:r>
          </a:p>
          <a:p>
            <a:pPr lvl="2">
              <a:buFontTx/>
              <a:buNone/>
            </a:pPr>
            <a:r>
              <a:rPr lang="en-US" sz="2600" dirty="0" err="1">
                <a:latin typeface="Arial" pitchFamily="34" charset="0"/>
                <a:cs typeface="Arial" pitchFamily="34" charset="0"/>
              </a:rPr>
              <a:t>struct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 card {</a:t>
            </a:r>
          </a:p>
          <a:p>
            <a:pPr lvl="2">
              <a:buFontTx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  char *face;</a:t>
            </a:r>
          </a:p>
          <a:p>
            <a:pPr lvl="2">
              <a:buFontTx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   char *suit;</a:t>
            </a:r>
          </a:p>
          <a:p>
            <a:pPr lvl="2">
              <a:buFontTx/>
              <a:buNone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}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aceptr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 *</a:t>
            </a:r>
            <a:r>
              <a:rPr lang="en-US" sz="2600" dirty="0" err="1">
                <a:latin typeface="Arial" pitchFamily="34" charset="0"/>
                <a:cs typeface="Arial" pitchFamily="34" charset="0"/>
              </a:rPr>
              <a:t>cPtr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;</a:t>
            </a:r>
          </a:p>
          <a:p>
            <a:pPr lvl="1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11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Example Structure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2565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main( )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</a:t>
            </a:r>
          </a:p>
          <a:p>
            <a:pPr lvl="1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 name[25] ; </a:t>
            </a:r>
          </a:p>
          <a:p>
            <a:pPr lvl="1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 author[25] ; </a:t>
            </a:r>
          </a:p>
          <a:p>
            <a:pPr lvl="1"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callno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 lvl="1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; </a:t>
            </a:r>
          </a:p>
          <a:p>
            <a:pPr lvl="1"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b1 = { "Let us C", "YPK", 101 } ; </a:t>
            </a:r>
          </a:p>
          <a:p>
            <a:pPr lvl="1"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*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 lvl="1"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&amp;b1 ; </a:t>
            </a:r>
          </a:p>
          <a:p>
            <a:pPr lvl="1"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n%s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%s %d", b1.name, b1.author, b1.callno ) ; </a:t>
            </a:r>
          </a:p>
          <a:p>
            <a:pPr lvl="1"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n%s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%s %d",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-&gt;name,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-&gt;author,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callno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 ; </a:t>
            </a: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87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Concept structure pointers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The first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() is as usual. The second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() however is peculiar. We can’t use ptr.name or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ptr.callno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because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not a structure variable but a pointer to a structure, and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dot operator requires a structure variable on its left. 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In such cases C provides an operator -&gt;, called an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arrow operator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to refer to the structure elements. 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Remember that on the left hand side of the ‘.’ structure operator, there must always be a structure variable, whereas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on the left hand side of the </a:t>
            </a:r>
          </a:p>
          <a:p>
            <a:pPr marL="0" indent="341313" algn="just"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‘-&gt;’ operator there must always be a pointer to a structure. </a:t>
            </a:r>
          </a:p>
          <a:p>
            <a:pPr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499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136904" cy="3600400"/>
          </a:xfrm>
        </p:spPr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Arrow operator (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-&gt;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used with pointers to structure variables</a:t>
            </a:r>
          </a:p>
          <a:p>
            <a:pPr marL="514350" lvl="1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card *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myCardPtr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&amp;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myCard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514350" lvl="1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 "%s",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myCardPtr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-&gt;suit );</a:t>
            </a:r>
          </a:p>
          <a:p>
            <a:pPr marL="457200" lvl="1" indent="0" eaLnBrk="1" hangingPunct="1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1" hangingPunct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mybook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57200" lvl="1" indent="0" eaLnBrk="1" hangingPunct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book   *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mybookPtr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&amp;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mybook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1" indent="0" eaLnBrk="1" hangingPunct="1"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(“My book contains %d pages”,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mybookPtr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-&gt;pages );</a:t>
            </a:r>
          </a:p>
          <a:p>
            <a:pPr marL="457200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myCardPtr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-&gt;suit 	is equivalent to: 	( *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myCardPtr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).suit</a:t>
            </a:r>
          </a:p>
          <a:p>
            <a:pPr marL="457200" lvl="1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mybookPtr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-&gt;price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	is equivalent to: 	( *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mybookPtr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).price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>
          <a:xfrm>
            <a:off x="574373" y="227155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Structure Valid Operations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4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340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How Structure Elements are Stored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/* Memory map of structure elements */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main( )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2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 name ; </a:t>
            </a:r>
          </a:p>
          <a:p>
            <a:pPr lvl="2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float price ; </a:t>
            </a:r>
          </a:p>
          <a:p>
            <a:pPr lvl="2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pages ;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; </a:t>
            </a:r>
          </a:p>
          <a:p>
            <a:pPr lvl="2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b1 = { 'B', 130.00, 550 } ; </a:t>
            </a:r>
          </a:p>
          <a:p>
            <a:pPr lvl="2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nAddress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name = %u", &amp;b1.name ) ; </a:t>
            </a:r>
          </a:p>
          <a:p>
            <a:pPr lvl="2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nAddress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price = %u", &amp;b1.price ) ; </a:t>
            </a:r>
          </a:p>
          <a:p>
            <a:pPr lvl="2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nAddress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of pages = %u", &amp;b1.pages ) ; 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lvl="2" indent="-114300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\\ see output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4559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Output</a:t>
            </a:r>
            <a:endParaRPr lang="en-US" sz="2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Address of name = 65518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Address of price = 65519 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Address of pages = 65523 </a:t>
            </a:r>
          </a:p>
          <a:p>
            <a:pPr marL="0" indent="0">
              <a:spcBef>
                <a:spcPct val="0"/>
              </a:spcBef>
              <a:buNone/>
            </a:pPr>
            <a:endParaRPr lang="en-US" sz="2800" dirty="0" smtClean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800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Memory </a:t>
            </a:r>
            <a:r>
              <a:rPr lang="en-US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map</a:t>
            </a:r>
          </a:p>
        </p:txBody>
      </p:sp>
      <p:pic>
        <p:nvPicPr>
          <p:cNvPr id="6" name="Content Placeholder 5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285852" y="4293096"/>
            <a:ext cx="5810251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917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20688"/>
            <a:ext cx="820891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// </a:t>
            </a:r>
            <a:r>
              <a:rPr lang="en-US" dirty="0">
                <a:solidFill>
                  <a:schemeClr val="tx2"/>
                </a:solidFill>
              </a:rPr>
              <a:t>Structure member operator and </a:t>
            </a:r>
          </a:p>
          <a:p>
            <a:r>
              <a:rPr lang="en-US" dirty="0">
                <a:solidFill>
                  <a:schemeClr val="tx2"/>
                </a:solidFill>
              </a:rPr>
              <a:t>// structure pointer operator</a:t>
            </a:r>
          </a:p>
          <a:p>
            <a:pPr lvl="1"/>
            <a:r>
              <a:rPr lang="en-US" sz="2000" dirty="0"/>
              <a:t>#include &lt;</a:t>
            </a:r>
            <a:r>
              <a:rPr lang="en-US" sz="2000" dirty="0" err="1"/>
              <a:t>stdio.h</a:t>
            </a:r>
            <a:r>
              <a:rPr lang="en-US" sz="2000" dirty="0"/>
              <a:t>&gt;</a:t>
            </a:r>
          </a:p>
          <a:p>
            <a:pPr lvl="1"/>
            <a:r>
              <a:rPr lang="en-US" sz="2000" dirty="0"/>
              <a:t> </a:t>
            </a:r>
          </a:p>
          <a:p>
            <a:pPr lvl="1"/>
            <a:r>
              <a:rPr lang="en-US" sz="2000" dirty="0"/>
              <a:t>// card structure definition            </a:t>
            </a:r>
          </a:p>
          <a:p>
            <a:pPr lvl="1"/>
            <a:r>
              <a:rPr lang="en-US" sz="2000" dirty="0" err="1"/>
              <a:t>struct</a:t>
            </a:r>
            <a:r>
              <a:rPr lang="en-US" sz="2000" dirty="0"/>
              <a:t> card {                           </a:t>
            </a:r>
          </a:p>
          <a:p>
            <a:pPr lvl="1"/>
            <a:r>
              <a:rPr lang="en-US" sz="2000" dirty="0"/>
              <a:t>   char *face; // define pointer face   </a:t>
            </a:r>
          </a:p>
          <a:p>
            <a:pPr lvl="1"/>
            <a:r>
              <a:rPr lang="en-US" sz="2000" dirty="0"/>
              <a:t>   char *suit; // define pointer suit   </a:t>
            </a:r>
          </a:p>
          <a:p>
            <a:pPr lvl="1"/>
            <a:r>
              <a:rPr lang="en-US" sz="2000" dirty="0"/>
              <a:t>}; // end structure card                </a:t>
            </a:r>
          </a:p>
          <a:p>
            <a:pPr lvl="1"/>
            <a:r>
              <a:rPr lang="en-US" sz="2000" dirty="0"/>
              <a:t> </a:t>
            </a:r>
          </a:p>
          <a:p>
            <a:pPr lvl="1"/>
            <a:r>
              <a:rPr lang="en-US" sz="2000" dirty="0" err="1"/>
              <a:t>int</a:t>
            </a:r>
            <a:r>
              <a:rPr lang="en-US" sz="2000" dirty="0"/>
              <a:t> main( void )</a:t>
            </a:r>
          </a:p>
          <a:p>
            <a:pPr lvl="1"/>
            <a:r>
              <a:rPr lang="en-US" sz="2000" dirty="0"/>
              <a:t>{ </a:t>
            </a:r>
          </a:p>
          <a:p>
            <a:pPr lvl="1"/>
            <a:r>
              <a:rPr lang="en-US" sz="2000" dirty="0"/>
              <a:t>   </a:t>
            </a:r>
            <a:r>
              <a:rPr lang="en-US" sz="2000" dirty="0" err="1"/>
              <a:t>struct</a:t>
            </a:r>
            <a:r>
              <a:rPr lang="en-US" sz="2000" dirty="0"/>
              <a:t> card </a:t>
            </a:r>
            <a:r>
              <a:rPr lang="en-US" sz="2000" dirty="0" err="1"/>
              <a:t>aCard</a:t>
            </a:r>
            <a:r>
              <a:rPr lang="en-US" sz="2000" dirty="0"/>
              <a:t>; // define one </a:t>
            </a:r>
            <a:r>
              <a:rPr lang="en-US" sz="2000" dirty="0" err="1"/>
              <a:t>struct</a:t>
            </a:r>
            <a:r>
              <a:rPr lang="en-US" sz="2000" dirty="0"/>
              <a:t> card variable   </a:t>
            </a:r>
          </a:p>
          <a:p>
            <a:pPr lvl="1"/>
            <a:r>
              <a:rPr lang="en-US" sz="2000" dirty="0"/>
              <a:t>   </a:t>
            </a:r>
            <a:r>
              <a:rPr lang="en-US" sz="2000" dirty="0" err="1"/>
              <a:t>struct</a:t>
            </a:r>
            <a:r>
              <a:rPr lang="en-US" sz="2000" dirty="0"/>
              <a:t> card *</a:t>
            </a:r>
            <a:r>
              <a:rPr lang="en-US" sz="2000" dirty="0" err="1"/>
              <a:t>cardPtr</a:t>
            </a:r>
            <a:r>
              <a:rPr lang="en-US" sz="2000" dirty="0"/>
              <a:t>; // define a pointer to a </a:t>
            </a:r>
            <a:r>
              <a:rPr lang="en-US" sz="2000" dirty="0" err="1"/>
              <a:t>struct</a:t>
            </a:r>
            <a:r>
              <a:rPr lang="en-US" sz="2000" dirty="0"/>
              <a:t> card</a:t>
            </a:r>
          </a:p>
          <a:p>
            <a:pPr lvl="1"/>
            <a:r>
              <a:rPr lang="en-US" sz="2000" dirty="0"/>
              <a:t> </a:t>
            </a:r>
          </a:p>
          <a:p>
            <a:pPr lvl="1"/>
            <a:r>
              <a:rPr lang="en-US" sz="2000" dirty="0"/>
              <a:t>   // place strings into </a:t>
            </a:r>
            <a:r>
              <a:rPr lang="en-US" sz="2000" dirty="0" err="1"/>
              <a:t>aCard</a:t>
            </a:r>
            <a:endParaRPr lang="en-US" sz="2000" dirty="0"/>
          </a:p>
          <a:p>
            <a:pPr lvl="1"/>
            <a:r>
              <a:rPr lang="en-US" sz="2000" dirty="0"/>
              <a:t>   </a:t>
            </a:r>
            <a:r>
              <a:rPr lang="en-US" sz="2000" dirty="0" err="1"/>
              <a:t>aCard.face</a:t>
            </a:r>
            <a:r>
              <a:rPr lang="en-US" sz="2000" dirty="0"/>
              <a:t> = "Ace";   </a:t>
            </a:r>
          </a:p>
          <a:p>
            <a:pPr lvl="1"/>
            <a:r>
              <a:rPr lang="en-US" sz="2000" dirty="0"/>
              <a:t>   </a:t>
            </a:r>
            <a:r>
              <a:rPr lang="en-US" sz="2000" dirty="0" err="1"/>
              <a:t>aCard.suit</a:t>
            </a:r>
            <a:r>
              <a:rPr lang="en-US" sz="2000" dirty="0"/>
              <a:t> = "Spades";</a:t>
            </a:r>
          </a:p>
          <a:p>
            <a:pPr lvl="1"/>
            <a:r>
              <a:rPr lang="en-US" sz="2000" dirty="0"/>
              <a:t> 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116632"/>
            <a:ext cx="64807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fig10_02.c (Part 1 of 2)</a:t>
            </a:r>
          </a:p>
        </p:txBody>
      </p:sp>
    </p:spTree>
    <p:extLst>
      <p:ext uri="{BB962C8B-B14F-4D97-AF65-F5344CB8AC3E}">
        <p14:creationId xmlns:p14="http://schemas.microsoft.com/office/powerpoint/2010/main" xmlns="" val="25994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5536" y="116632"/>
            <a:ext cx="648072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fig10_02.c (Part 2 of 2)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cardPtr</a:t>
            </a:r>
            <a:r>
              <a:rPr lang="en-US" sz="2000" dirty="0"/>
              <a:t> = &amp;</a:t>
            </a:r>
            <a:r>
              <a:rPr lang="en-US" sz="2000" dirty="0" err="1"/>
              <a:t>aCard</a:t>
            </a:r>
            <a:r>
              <a:rPr lang="en-US" sz="2000" dirty="0"/>
              <a:t>; // assign address of </a:t>
            </a:r>
            <a:r>
              <a:rPr lang="en-US" sz="2000" dirty="0" err="1"/>
              <a:t>aCard</a:t>
            </a:r>
            <a:r>
              <a:rPr lang="en-US" sz="2000" dirty="0"/>
              <a:t> to </a:t>
            </a:r>
            <a:r>
              <a:rPr lang="en-US" sz="2000" dirty="0" err="1"/>
              <a:t>cardPtr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printf</a:t>
            </a:r>
            <a:r>
              <a:rPr lang="en-US" sz="2000" dirty="0"/>
              <a:t>( "%</a:t>
            </a:r>
            <a:r>
              <a:rPr lang="en-US" sz="2000" dirty="0" err="1"/>
              <a:t>s%s%s</a:t>
            </a:r>
            <a:r>
              <a:rPr lang="en-US" sz="2000" dirty="0"/>
              <a:t>\</a:t>
            </a:r>
            <a:r>
              <a:rPr lang="en-US" sz="2000" dirty="0" err="1"/>
              <a:t>n%s%s%s</a:t>
            </a:r>
            <a:r>
              <a:rPr lang="en-US" sz="2000" dirty="0"/>
              <a:t>\</a:t>
            </a:r>
            <a:r>
              <a:rPr lang="en-US" sz="2000" dirty="0" err="1"/>
              <a:t>n%s%s%s</a:t>
            </a:r>
            <a:r>
              <a:rPr lang="en-US" sz="2000" dirty="0"/>
              <a:t>\n", </a:t>
            </a:r>
            <a:r>
              <a:rPr lang="en-US" sz="2000" dirty="0" err="1"/>
              <a:t>aCard.face</a:t>
            </a:r>
            <a:r>
              <a:rPr lang="en-US" sz="2000" dirty="0"/>
              <a:t>, " of </a:t>
            </a:r>
            <a:r>
              <a:rPr lang="en-US" sz="2000" dirty="0" smtClean="0"/>
              <a:t>", </a:t>
            </a:r>
            <a:r>
              <a:rPr lang="en-US" sz="2000" dirty="0" err="1" smtClean="0"/>
              <a:t>aCard.suit</a:t>
            </a:r>
            <a:r>
              <a:rPr lang="en-US" sz="2000" dirty="0"/>
              <a:t>,</a:t>
            </a:r>
          </a:p>
          <a:p>
            <a:r>
              <a:rPr lang="en-US" sz="2000" dirty="0"/>
              <a:t>     </a:t>
            </a:r>
            <a:r>
              <a:rPr lang="en-US" sz="2000" dirty="0" smtClean="0"/>
              <a:t>	 </a:t>
            </a:r>
            <a:r>
              <a:rPr lang="en-US" sz="2000" dirty="0" err="1"/>
              <a:t>cardPtr</a:t>
            </a:r>
            <a:r>
              <a:rPr lang="en-US" sz="2000" dirty="0"/>
              <a:t>-&gt;face, " of ", </a:t>
            </a:r>
            <a:r>
              <a:rPr lang="en-US" sz="2000" dirty="0" err="1"/>
              <a:t>cardPtr</a:t>
            </a:r>
            <a:r>
              <a:rPr lang="en-US" sz="2000" dirty="0"/>
              <a:t>-&gt;suit,                           </a:t>
            </a:r>
          </a:p>
          <a:p>
            <a:r>
              <a:rPr lang="en-US" sz="2000" dirty="0"/>
              <a:t>      </a:t>
            </a:r>
            <a:r>
              <a:rPr lang="en-US" sz="2000" dirty="0" smtClean="0"/>
              <a:t>	( </a:t>
            </a:r>
            <a:r>
              <a:rPr lang="en-US" sz="2000" dirty="0"/>
              <a:t>*</a:t>
            </a:r>
            <a:r>
              <a:rPr lang="en-US" sz="2000" dirty="0" err="1"/>
              <a:t>cardPtr</a:t>
            </a:r>
            <a:r>
              <a:rPr lang="en-US" sz="2000" dirty="0"/>
              <a:t> ).face, " of ", ( *</a:t>
            </a:r>
            <a:r>
              <a:rPr lang="en-US" sz="2000" dirty="0" err="1"/>
              <a:t>cardPtr</a:t>
            </a:r>
            <a:r>
              <a:rPr lang="en-US" sz="2000" dirty="0"/>
              <a:t> ).suit );                 </a:t>
            </a:r>
          </a:p>
          <a:p>
            <a:endParaRPr lang="en-US" sz="2000" dirty="0" smtClean="0"/>
          </a:p>
          <a:p>
            <a:r>
              <a:rPr lang="en-US" sz="2000" dirty="0" smtClean="0"/>
              <a:t>} </a:t>
            </a:r>
            <a:r>
              <a:rPr lang="en-US" sz="2000" dirty="0"/>
              <a:t>// end main</a:t>
            </a:r>
          </a:p>
          <a:p>
            <a:r>
              <a:rPr lang="en-US" dirty="0"/>
              <a:t> 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95536" y="4077072"/>
            <a:ext cx="6919913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Ace of Spades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Ace of Spades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Ace of Spades </a:t>
            </a:r>
          </a:p>
        </p:txBody>
      </p:sp>
    </p:spTree>
    <p:extLst>
      <p:ext uri="{BB962C8B-B14F-4D97-AF65-F5344CB8AC3E}">
        <p14:creationId xmlns:p14="http://schemas.microsoft.com/office/powerpoint/2010/main" xmlns="" val="426033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Array of Structures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9"/>
            <a:ext cx="8229600" cy="216024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In our sample program, to store data of 100 books we would be required to use 100 different structure variables from b1 to b100, which is definitely not very convenient.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 better approach would be to use an array of structures.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Following program shows how to use an array of structures.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Examples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599" y="3212976"/>
            <a:ext cx="23599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book </a:t>
            </a: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char name ; </a:t>
            </a: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float price ; </a:t>
            </a:r>
          </a:p>
          <a:p>
            <a:pPr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pages ; </a:t>
            </a:r>
          </a:p>
          <a:p>
            <a:pPr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} ; </a:t>
            </a:r>
          </a:p>
          <a:p>
            <a:pPr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book b[100] ;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067945" y="3356992"/>
            <a:ext cx="280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struct</a:t>
            </a:r>
            <a:r>
              <a:rPr lang="en-US" sz="2000" dirty="0"/>
              <a:t> card </a:t>
            </a:r>
            <a:endParaRPr lang="en-US" sz="2000" dirty="0" smtClean="0"/>
          </a:p>
          <a:p>
            <a:r>
              <a:rPr lang="en-US" sz="2000" dirty="0" smtClean="0"/>
              <a:t>{                           </a:t>
            </a:r>
            <a:endParaRPr lang="en-US" sz="2000" dirty="0"/>
          </a:p>
          <a:p>
            <a:r>
              <a:rPr lang="en-US" sz="2000" dirty="0"/>
              <a:t>   char *face; </a:t>
            </a:r>
          </a:p>
          <a:p>
            <a:r>
              <a:rPr lang="en-US" sz="2000" dirty="0"/>
              <a:t>   char *suit; </a:t>
            </a:r>
          </a:p>
          <a:p>
            <a:r>
              <a:rPr lang="en-US" sz="2000" dirty="0"/>
              <a:t>}; </a:t>
            </a:r>
            <a:endParaRPr lang="en-US" sz="2000" dirty="0" smtClean="0"/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/>
              <a:t>card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wdeck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[52]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258204" cy="6264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/* Usage of an array of structures */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main( )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book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char name ;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float price ;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pages ;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 ;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book b[100] ;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>
              <a:buNone/>
            </a:pPr>
            <a:r>
              <a:rPr lang="nn-NO" sz="1800" dirty="0" smtClean="0">
                <a:latin typeface="Arial" pitchFamily="34" charset="0"/>
                <a:cs typeface="Arial" pitchFamily="34" charset="0"/>
              </a:rPr>
              <a:t>for ( i = 0 ; i &lt;= 99 ; i++ )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nEnter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name, price and pages " ) ;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scanf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 "%c %f %d", &amp;b[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].name, &amp;b[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].price, &amp;b[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].pages ) ;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pPr>
              <a:buNone/>
            </a:pPr>
            <a:r>
              <a:rPr lang="nn-NO" sz="1800" dirty="0" smtClean="0">
                <a:latin typeface="Arial" pitchFamily="34" charset="0"/>
                <a:cs typeface="Arial" pitchFamily="34" charset="0"/>
              </a:rPr>
              <a:t>for ( i = 0 ; i &lt;= 99 ; i++ )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n%c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%f %d", b[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].name, b[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].price, b[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].pages ) ;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Introduction: Why Use Structures 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If data about say 3 such books is to be stored, then we can follow two approaches: </a:t>
            </a:r>
          </a:p>
          <a:p>
            <a:pPr lvl="1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Construct individual arrays, one for storing names, another for storing prices and still another for storing number of pages. </a:t>
            </a:r>
          </a:p>
          <a:p>
            <a:pPr lvl="1"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Use a structure variable.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sake of convenience assume that the names of books would be single character long. Let us begin with a program that uses arrays</a:t>
            </a:r>
            <a:r>
              <a:rPr lang="en-US" sz="2000" dirty="0" smtClean="0"/>
              <a:t>.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Additional Features of Structures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values of a structure variable can be assigned to another structure variable of the same type using the assignment operator. </a:t>
            </a:r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258204" cy="60486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main( ) { </a:t>
            </a:r>
          </a:p>
          <a:p>
            <a:pPr lvl="1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employee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{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char name[10] ; </a:t>
            </a:r>
          </a:p>
          <a:p>
            <a:pPr lvl="1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age ;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float salary ;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 ;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employee e1 = { " Ahmed ", 30, 15500.50 } ;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employee e2, e3 ; 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/* piece-meal copying */ </a:t>
            </a:r>
          </a:p>
          <a:p>
            <a:pPr>
              <a:buNone/>
            </a:pPr>
            <a:r>
              <a:rPr lang="en-US" sz="18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strcpy</a:t>
            </a:r>
            <a:r>
              <a:rPr lang="en-US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 e2.name, e1.name ) ; 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e2.age = e1.age ; 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e2.salary = e1.salary ;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/* copying all elements at one go */ 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e3 = e2 ; </a:t>
            </a: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printf ( "\n%s %d %f", e1.name, e1.age, e1.salary ) ; </a:t>
            </a: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printf ( "\n%s %d %f", e2.name, e2.age, e2.salary ) ; </a:t>
            </a:r>
          </a:p>
          <a:p>
            <a:pPr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printf ( "\n%s %d %f", e3.name, e3.age, e3.salary ) ;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}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dirty="0">
                <a:solidFill>
                  <a:schemeClr val="tx2"/>
                </a:solidFill>
              </a:rPr>
              <a:t>Output	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1"/>
          </a:xfrm>
        </p:spPr>
        <p:txBody>
          <a:bodyPr>
            <a:normAutofit/>
          </a:bodyPr>
          <a:lstStyle/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Ahmed  30 15500.500000</a:t>
            </a: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 Ahmed  30 15500.500000</a:t>
            </a:r>
          </a:p>
          <a:p>
            <a:r>
              <a:rPr lang="da-DK" sz="2000" dirty="0" smtClean="0">
                <a:latin typeface="Arial" pitchFamily="34" charset="0"/>
                <a:cs typeface="Arial" pitchFamily="34" charset="0"/>
              </a:rPr>
              <a:t> Ahmed  30 15500.500000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91518"/>
            <a:ext cx="8258204" cy="2853506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One structure can be nested within another structure.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Using this facility complex data types can be created. 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following 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xample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shows nested structures at work. 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9" y="188641"/>
            <a:ext cx="4290919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defTabSz="914400" eaLnBrk="1" latinLnBrk="0" hangingPunct="1">
              <a:buNone/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Arial" pitchFamily="34" charset="0"/>
                <a:cs typeface="Arial" pitchFamily="34" charset="0"/>
              </a:rPr>
              <a:t>Nested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258204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address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char phone[15] ;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char city[25] ; </a:t>
            </a:r>
          </a:p>
          <a:p>
            <a:pPr lvl="1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pin ;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 ;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emp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char name[25] ; </a:t>
            </a:r>
          </a:p>
          <a:p>
            <a:pPr lvl="1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address a ;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 ; 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main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( ) {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emp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e = { “Ahmed Ali", "531046", “Islamabad", 10 }; </a:t>
            </a:r>
          </a:p>
          <a:p>
            <a:pPr lvl="1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nname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= %s phone = %s", e.name,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e.a.phone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) ; </a:t>
            </a:r>
          </a:p>
          <a:p>
            <a:pPr lvl="1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ncity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= %s pin = %d",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e.a.city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e.a.pin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) ;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pPr>
              <a:buNone/>
            </a:pP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9" y="188641"/>
            <a:ext cx="4290919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defTabSz="914400" eaLnBrk="1" latinLnBrk="0" hangingPunct="1">
              <a:buNone/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Arial" pitchFamily="34" charset="0"/>
                <a:cs typeface="Arial" pitchFamily="34" charset="0"/>
              </a:rPr>
              <a:t>Nested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Structures: Example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r-FR" dirty="0">
                <a:solidFill>
                  <a:schemeClr val="tx2"/>
                </a:solidFill>
              </a:rPr>
              <a:t>Output	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name = Ahmed Ali phone = 531046 </a:t>
            </a:r>
          </a:p>
          <a:p>
            <a:pPr>
              <a:buNone/>
            </a:pPr>
            <a:r>
              <a:rPr lang="en-US" sz="2000" dirty="0" smtClean="0"/>
              <a:t>city = Islamabad pin = 10 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Notice the method used to access the element of a structure that is part of another structure. For this the dot operator is used twice, as in the expression, </a:t>
            </a:r>
          </a:p>
          <a:p>
            <a:r>
              <a:rPr lang="en-US" sz="2000" dirty="0" err="1" smtClean="0"/>
              <a:t>e.a.pin</a:t>
            </a:r>
            <a:r>
              <a:rPr lang="en-US" sz="2000" dirty="0" smtClean="0"/>
              <a:t> or </a:t>
            </a:r>
            <a:r>
              <a:rPr lang="en-US" sz="2000" dirty="0" err="1" smtClean="0"/>
              <a:t>e.a.city</a:t>
            </a:r>
            <a:r>
              <a:rPr lang="en-US" sz="2000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58204" cy="5324492"/>
          </a:xfrm>
        </p:spPr>
        <p:txBody>
          <a:bodyPr/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We can nest a structure within a structure, within another structure, which is in still another structure and so on... till the time we can comprehend the structure ourselves.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Such construction however gives rise to variable names that can be surprisingly self descriptive, for example: </a:t>
            </a:r>
          </a:p>
          <a:p>
            <a:pPr marL="400050" lvl="1" indent="0" algn="just">
              <a:buNone/>
            </a:pPr>
            <a:r>
              <a:rPr lang="en-US" sz="2400" i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toyota.engine.bolt.large.qty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This clearly signifies that we are referring to the quantity of large sized bolts that fit on an engine of a Toyota car.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Like an ordinary variable, a structure variable can also be passed to a function.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We may either pass individual structure elements or the entire structure variable at one go.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Let us examine both the approaches one by one using suitable programs. 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9" y="188641"/>
            <a:ext cx="4290919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defTabSz="914400" eaLnBrk="1" latinLnBrk="0" hangingPunct="1">
              <a:buNone/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Arial" pitchFamily="34" charset="0"/>
                <a:cs typeface="Arial" pitchFamily="34" charset="0"/>
              </a:rPr>
              <a:t>Nested Structures</a:t>
            </a:r>
          </a:p>
        </p:txBody>
      </p:sp>
    </p:spTree>
    <p:extLst>
      <p:ext uri="{BB962C8B-B14F-4D97-AF65-F5344CB8AC3E}">
        <p14:creationId xmlns:p14="http://schemas.microsoft.com/office/powerpoint/2010/main" xmlns="" val="23850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2AA43-85D2-4161-B39B-DC5EDEE89866}" type="slidenum">
              <a:rPr lang="en-US"/>
              <a:pPr/>
              <a:t>37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0000FF"/>
                </a:solidFill>
                <a:latin typeface="Arial" pitchFamily="34" charset="0"/>
              </a:rPr>
              <a:t>Using </a:t>
            </a:r>
            <a:r>
              <a:rPr lang="en-US" sz="3200" dirty="0">
                <a:solidFill>
                  <a:srgbClr val="0000FF"/>
                </a:solidFill>
                <a:latin typeface="Arial" pitchFamily="34" charset="0"/>
              </a:rPr>
              <a:t>Structures With Functions</a:t>
            </a:r>
            <a:endParaRPr lang="en-US" sz="4000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Passing structures to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functions call-by-value</a:t>
            </a:r>
            <a:endParaRPr lang="en-US" sz="24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00050"/>
            <a:r>
              <a:rPr lang="en-US" sz="2400" dirty="0">
                <a:latin typeface="Arial" pitchFamily="34" charset="0"/>
                <a:cs typeface="Arial" pitchFamily="34" charset="0"/>
              </a:rPr>
              <a:t>Pass entire structure</a:t>
            </a:r>
          </a:p>
          <a:p>
            <a:pPr marL="400050" lvl="1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Or, pass individual members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pass structures call-by-reference </a:t>
            </a:r>
          </a:p>
          <a:p>
            <a:pPr marL="400050"/>
            <a:r>
              <a:rPr lang="en-US" sz="2400" dirty="0">
                <a:latin typeface="Arial" pitchFamily="34" charset="0"/>
                <a:cs typeface="Arial" pitchFamily="34" charset="0"/>
              </a:rPr>
              <a:t>Pass its address</a:t>
            </a:r>
          </a:p>
          <a:p>
            <a:pPr marL="400050"/>
            <a:r>
              <a:rPr lang="en-US" sz="2400" dirty="0">
                <a:latin typeface="Arial" pitchFamily="34" charset="0"/>
                <a:cs typeface="Arial" pitchFamily="34" charset="0"/>
              </a:rPr>
              <a:t>Pass reference to it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pass arrays call-by-value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Create a structure with the array as a member 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Pass the structure</a:t>
            </a:r>
          </a:p>
        </p:txBody>
      </p:sp>
    </p:spTree>
    <p:extLst>
      <p:ext uri="{BB962C8B-B14F-4D97-AF65-F5344CB8AC3E}">
        <p14:creationId xmlns:p14="http://schemas.microsoft.com/office/powerpoint/2010/main" xmlns="" val="25801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E8776-5572-425D-9076-7DCB715A38A2}" type="slidenum">
              <a:rPr lang="en-US"/>
              <a:pPr/>
              <a:t>38</a:t>
            </a:fld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typedef</a:t>
            </a:r>
            <a:endParaRPr lang="en-US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12968" cy="4525963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Creates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synonyms (aliases) for previously defined data types</a:t>
            </a:r>
          </a:p>
          <a:p>
            <a:pPr marL="400050"/>
            <a:r>
              <a:rPr lang="en-US" sz="2400" dirty="0">
                <a:latin typeface="Arial" pitchFamily="34" charset="0"/>
                <a:cs typeface="Arial" pitchFamily="34" charset="0"/>
              </a:rPr>
              <a:t>Use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typedef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to create shorter type names</a:t>
            </a:r>
          </a:p>
          <a:p>
            <a:pPr marL="5715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715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Example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914400" lvl="2" indent="0">
              <a:buNone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typedef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struct</a:t>
            </a:r>
            <a:r>
              <a:rPr lang="en-US" dirty="0">
                <a:latin typeface="Arial" pitchFamily="34" charset="0"/>
                <a:cs typeface="Arial" pitchFamily="34" charset="0"/>
              </a:rPr>
              <a:t> Card *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CardPtr</a:t>
            </a:r>
            <a:r>
              <a:rPr lang="en-US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5715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715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Defines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new type name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CardPtr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as a synonym for type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7150" indent="0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Card *</a:t>
            </a:r>
          </a:p>
          <a:p>
            <a:pPr marL="400050"/>
            <a:r>
              <a:rPr lang="en-US" sz="2400" dirty="0" err="1">
                <a:latin typeface="Arial" pitchFamily="34" charset="0"/>
                <a:cs typeface="Arial" pitchFamily="34" charset="0"/>
              </a:rPr>
              <a:t>typedef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does not create a new data type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Only creates an alias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754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26" y="764703"/>
            <a:ext cx="8258204" cy="5395930"/>
          </a:xfrm>
        </p:spPr>
        <p:txBody>
          <a:bodyPr/>
          <a:lstStyle/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main( )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book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char name[25] ;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char author[25] ; </a:t>
            </a:r>
          </a:p>
          <a:p>
            <a:pPr lvl="1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callno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 ; </a:t>
            </a:r>
          </a:p>
          <a:p>
            <a:pPr lvl="1"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book b1 = { "Let us C", "YPK", 101 } ; </a:t>
            </a:r>
          </a:p>
          <a:p>
            <a:pPr lvl="1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display ( b1.name, b1.author, b1.callno ) ;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display ( char *s, char *t,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n )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{</a:t>
            </a:r>
            <a:endParaRPr lang="pt-BR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printf ( "\n%s %s %d", s, t, n ) ; </a:t>
            </a:r>
          </a:p>
          <a:p>
            <a:pPr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262169" y="188640"/>
            <a:ext cx="8702319" cy="5760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defTabSz="914400" eaLnBrk="1" latinLnBrk="0" hangingPunct="1">
              <a:buNone/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Arial" pitchFamily="34" charset="0"/>
                <a:cs typeface="Arial" pitchFamily="34" charset="0"/>
              </a:rPr>
              <a:t>Passing individual structure elements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3" cy="51816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void main( ) </a:t>
            </a: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char name[3] ;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float price[3] ; </a:t>
            </a:r>
          </a:p>
          <a:p>
            <a:pPr lvl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pages[3],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 lvl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nEnter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names, prices and no. of pages of 3 books\n" ) ; </a:t>
            </a:r>
          </a:p>
          <a:p>
            <a:pPr lvl="1">
              <a:buNone/>
            </a:pPr>
            <a:r>
              <a:rPr lang="nn-NO" sz="2400" dirty="0" smtClean="0">
                <a:latin typeface="Arial" pitchFamily="34" charset="0"/>
                <a:cs typeface="Arial" pitchFamily="34" charset="0"/>
              </a:rPr>
              <a:t>for ( i = 0 ; i &lt;= 2 ; i++ )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scanf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“\t %c %f %d", &amp;name[i], &amp;price[i], &amp;pages[i] ); </a:t>
            </a:r>
          </a:p>
          <a:p>
            <a:pPr lvl="1"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"\n Your entered information \n" ) ; </a:t>
            </a:r>
          </a:p>
          <a:p>
            <a:pPr lvl="1">
              <a:buNone/>
            </a:pPr>
            <a:r>
              <a:rPr lang="nn-NO" sz="2400" dirty="0" smtClean="0">
                <a:latin typeface="Arial" pitchFamily="34" charset="0"/>
                <a:cs typeface="Arial" pitchFamily="34" charset="0"/>
              </a:rPr>
              <a:t>for ( i = 0 ; i &lt;= 2 ; i++ )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 “\t %c \n %f \n %d\n", name[i], price[i], pages[i] ); </a:t>
            </a:r>
          </a:p>
          <a:p>
            <a:pPr lvl="1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}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7000" y="188640"/>
            <a:ext cx="5666295" cy="7694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 eaLnBrk="1" latinLnBrk="0" hangingPunct="1">
              <a:buNone/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Arial" pitchFamily="34" charset="0"/>
                <a:cs typeface="Arial" pitchFamily="34" charset="0"/>
              </a:rPr>
              <a:t>Introduction: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Old Approach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03001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Output:</a:t>
            </a:r>
          </a:p>
          <a:p>
            <a:pPr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Let us C YPK 101 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Observe that in the declaration of the structure, name and author have been declared as arrays. Therefore, when we call the function display( ) using,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display ( b1.name, b1.author, b1.callno ) ; 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we are passing the base addresses of the arrays name and author, but the value stored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callno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Thus, this is a mixed call—a call by reference as well as a call by value.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It can be immediately realized that to pass individual elements would become more tedious as the number of structure elements go on increasing. A better way would be to pass the entire structure variable at a time. This method is shown in the following program. </a:t>
            </a:r>
          </a:p>
          <a:p>
            <a:pPr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18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7" y="908720"/>
            <a:ext cx="8258204" cy="541588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 name[25] ;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 author[25] ; </a:t>
            </a: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callno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;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;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main( )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b1 = { "Let us C", "YPK", 101 } ; 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display ( b1 ) ;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;  </a:t>
            </a:r>
            <a:r>
              <a:rPr lang="en-US" sz="20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//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call-by-value</a:t>
            </a:r>
            <a:endParaRPr lang="en-US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display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b )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printf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 "\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n%s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%s %d", b.name,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b.author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b.callno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 ;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62170" y="99387"/>
            <a:ext cx="8702319" cy="8093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 eaLnBrk="1" latinLnBrk="0" hangingPunct="1">
              <a:buNone/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Arial" pitchFamily="34" charset="0"/>
                <a:cs typeface="Arial" pitchFamily="34" charset="0"/>
              </a:rPr>
              <a:t>Passing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entire structure variable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call-by-value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Output: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Let us C YPK 101 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Note that here the calling of function display( ) becomes quite compact,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display ( b1 ) ; 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Having collected what is being passed to the display( ) function, the question comes, how do we define the formal arguments in the function. We cannot say,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b1 ; </a:t>
            </a: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data type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is not known to the function display( ). Therefore, it becomes necessary to define the structure type </a:t>
            </a:r>
          </a:p>
          <a:p>
            <a:pPr algn="just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outside main(),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(Global Definition)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so that it becomes known to all functions in the program. 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000" dirty="0" smtClean="0"/>
          </a:p>
          <a:p>
            <a:pPr algn="just"/>
            <a:endParaRPr lang="en-US" sz="20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Passing address of a structure </a:t>
            </a:r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variable </a:t>
            </a:r>
            <a:b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call-by-reference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 name[25] ;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 author[25] ;</a:t>
            </a: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callno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;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;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main( )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b1 = { "Let us C", "YPK", 101 } ;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display ( &amp;b1 ) ; 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// call-by-reference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display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*b )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printf ( "\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n%s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%s %d", b-&gt;name, b-&gt;author, b-&gt;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callno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) ;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52388" lvl="1" indent="1588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</a:t>
            </a:r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1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Output</a:t>
            </a:r>
          </a:p>
          <a:p>
            <a:pPr marL="0" indent="0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Let us C YPK 101 </a:t>
            </a:r>
          </a:p>
          <a:p>
            <a:pPr marL="0" indent="0" algn="just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ote that to access the structure elements using pointer to a structure we have to use the ‘-&gt;’ operator. </a:t>
            </a:r>
          </a:p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Also, the structure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should be declared outside main( ) such that this data type is available to display() while declaring pointer to the structure. </a:t>
            </a:r>
          </a:p>
          <a:p>
            <a:pPr algn="just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850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Uses of Structures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Where are structures useful?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The immediate application that comes to the mind is Database Management.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That is, to maintain data about employees in an organization, books in a library, items in a store, financial accounting transactions in a company etc. 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However, use of structures stretches much beyond database management. 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They can be used for a variety of purposes like: 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5" y="260648"/>
            <a:ext cx="822960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structure is usually used when we wish to store dissimilar data together. 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Structure elements can be accessed through a structure variable using a dot (.) operator. 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Structure elements can be accessed through a pointer to a structure using the arrow (-&gt;) operator. 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All elements of one structure variable can be assigned to another structure variable using the assignment (=) operator. 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It is possible to pass a structure variable to a function either by value or by address. </a:t>
            </a:r>
          </a:p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It is possible to create an array of structures. </a:t>
            </a:r>
          </a:p>
          <a:p>
            <a:endParaRPr lang="en-US" sz="18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Introduction</a:t>
            </a: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Output of program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Enter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names, prices and no. of pages of 3 books </a:t>
            </a:r>
          </a:p>
          <a:p>
            <a:pPr marL="857250" lvl="2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100.00 354 </a:t>
            </a:r>
          </a:p>
          <a:p>
            <a:pPr marL="857250" lvl="2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 256.50 682 </a:t>
            </a:r>
          </a:p>
          <a:p>
            <a:pPr marL="857250" lvl="2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 233.70 512 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Your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entered information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100.000000 354 </a:t>
            </a:r>
          </a:p>
          <a:p>
            <a:pPr marL="857250" lvl="2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 256.500000 682 </a:t>
            </a:r>
          </a:p>
          <a:p>
            <a:pPr marL="857250" lvl="2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 233.700000 512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688632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This approach allows you to store names, prices and number of pages.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However, this approach obscures the fact that you are dealing with a group of characteristics related to a single entity—” The book”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The program becomes more difficult to handle as the number of items relating to the book go on increasing. For example, we would be required to use a number of arrays, if we also decide to store name of the publisher, date of purchase of book, etc. To solve this problem, C provides a special data type—the structure.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A structure contains a number of data types grouped together. These data types may or may not be of the same type. The following example illustrates the use of this data type.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The general form of a structure declaration statement is given below: </a:t>
            </a:r>
          </a:p>
          <a:p>
            <a:pPr lvl="1"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&lt;structure name&gt; </a:t>
            </a:r>
          </a:p>
          <a:p>
            <a:pPr lvl="2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2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structure element 1 ; </a:t>
            </a:r>
          </a:p>
          <a:p>
            <a:pPr lvl="2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structure element 2 ; </a:t>
            </a:r>
          </a:p>
          <a:p>
            <a:pPr lvl="2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structure element 3 ; </a:t>
            </a:r>
          </a:p>
          <a:p>
            <a:pPr lvl="2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...... </a:t>
            </a:r>
          </a:p>
          <a:p>
            <a:pPr lvl="2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...... </a:t>
            </a:r>
          </a:p>
          <a:p>
            <a:pPr lvl="2" algn="just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;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Introduction: Structure </a:t>
            </a: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chemeClr val="tx2"/>
                </a:solidFill>
                <a:latin typeface="Arial" charset="0"/>
              </a:rPr>
              <a:t>Structures: </a:t>
            </a:r>
            <a:r>
              <a:rPr lang="en-US" sz="3200" dirty="0" smtClean="0">
                <a:solidFill>
                  <a:schemeClr val="tx2"/>
                </a:solidFill>
                <a:latin typeface="Arial" charset="0"/>
              </a:rPr>
              <a:t>Introduction</a:t>
            </a:r>
            <a:endParaRPr lang="en-US" sz="3200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124744"/>
            <a:ext cx="864096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Structures are collections of related variables (aggregates) under one name</a:t>
            </a:r>
          </a:p>
          <a:p>
            <a:pPr marL="0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7663"/>
            <a:r>
              <a:rPr lang="en-US" sz="2400" dirty="0" smtClean="0">
                <a:latin typeface="Arial" pitchFamily="34" charset="0"/>
                <a:cs typeface="Arial" pitchFamily="34" charset="0"/>
              </a:rPr>
              <a:t>Can contain variables of different data types.</a:t>
            </a:r>
          </a:p>
          <a:p>
            <a:pPr marL="4763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7663" lvl="1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struct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cannot contain an instance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itself. (member cannot point back to the same structure.) However, can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contain a member that is a pointer to the same structure type</a:t>
            </a:r>
          </a:p>
          <a:p>
            <a:pPr marL="4763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6075"/>
            <a:r>
              <a:rPr lang="en-US" sz="2400" dirty="0" smtClean="0">
                <a:latin typeface="Arial" pitchFamily="34" charset="0"/>
                <a:cs typeface="Arial" pitchFamily="34" charset="0"/>
              </a:rPr>
              <a:t>Commonly used to define records to be stored in files.</a:t>
            </a:r>
          </a:p>
          <a:p>
            <a:pPr marL="3175" indent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6075"/>
            <a:r>
              <a:rPr lang="en-US" sz="2400" dirty="0" smtClean="0">
                <a:latin typeface="Arial" pitchFamily="34" charset="0"/>
                <a:cs typeface="Arial" pitchFamily="34" charset="0"/>
              </a:rPr>
              <a:t>Combined with pointers, can create linked lists, stacks, queues, and trees</a:t>
            </a:r>
          </a:p>
          <a:p>
            <a:pPr marL="457200" lvl="1" indent="0" eaLnBrk="1" hangingPunct="1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79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Declaring a 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Example-1: </a:t>
            </a: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 </a:t>
            </a:r>
          </a:p>
          <a:p>
            <a:pPr lvl="2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{ </a:t>
            </a:r>
          </a:p>
          <a:p>
            <a:pPr lvl="2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char name ; </a:t>
            </a:r>
          </a:p>
          <a:p>
            <a:pPr lvl="2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float price ; </a:t>
            </a:r>
          </a:p>
          <a:p>
            <a:pPr lvl="2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pages ; </a:t>
            </a:r>
          </a:p>
          <a:p>
            <a:pPr lvl="2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 ;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This statement defines a new data type called </a:t>
            </a:r>
          </a:p>
          <a:p>
            <a:pPr marL="0" indent="0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struct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book.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// Each variable of this data type will consist of: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character variable called name,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float variable called price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an integer variable called pages.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CSC 141 Introduction to Computer Programming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FFFFF"/>
      </a:lt1>
      <a:dk2>
        <a:srgbClr val="0000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6778</TotalTime>
  <Words>3481</Words>
  <Application>Microsoft Office PowerPoint</Application>
  <PresentationFormat>On-screen Show (4:3)</PresentationFormat>
  <Paragraphs>592</Paragraphs>
  <Slides>46</Slides>
  <Notes>2</Notes>
  <HiddenSlides>16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CSC141- Introduction to Computer Programming</vt:lpstr>
      <vt:lpstr>Structures: Introduction</vt:lpstr>
      <vt:lpstr>Introduction: Why Use Structures </vt:lpstr>
      <vt:lpstr>Slide 4</vt:lpstr>
      <vt:lpstr>Introduction:</vt:lpstr>
      <vt:lpstr>Slide 6</vt:lpstr>
      <vt:lpstr>Introduction: Structure </vt:lpstr>
      <vt:lpstr>Structures: Introduction</vt:lpstr>
      <vt:lpstr>Declaring a Structure </vt:lpstr>
      <vt:lpstr>Declaring a Structure </vt:lpstr>
      <vt:lpstr>Slide 11</vt:lpstr>
      <vt:lpstr>Concepts: Declaration of Structures</vt:lpstr>
      <vt:lpstr>Structure Definitions</vt:lpstr>
      <vt:lpstr>Slide 14</vt:lpstr>
      <vt:lpstr>Structure variables in memory</vt:lpstr>
      <vt:lpstr>Structure Valid Operations</vt:lpstr>
      <vt:lpstr>Accessing Structure Elements </vt:lpstr>
      <vt:lpstr>Initializing Structures</vt:lpstr>
      <vt:lpstr>Initializing Structures</vt:lpstr>
      <vt:lpstr>Structure Pointers</vt:lpstr>
      <vt:lpstr>Example Structure Pointers</vt:lpstr>
      <vt:lpstr>Concept structure pointers</vt:lpstr>
      <vt:lpstr>Slide 23</vt:lpstr>
      <vt:lpstr>How Structure Elements are Stored </vt:lpstr>
      <vt:lpstr>Output</vt:lpstr>
      <vt:lpstr>Slide 26</vt:lpstr>
      <vt:lpstr>Slide 27</vt:lpstr>
      <vt:lpstr>Array of Structures </vt:lpstr>
      <vt:lpstr>Slide 29</vt:lpstr>
      <vt:lpstr>Additional Features of Structures </vt:lpstr>
      <vt:lpstr>Slide 31</vt:lpstr>
      <vt:lpstr>Output </vt:lpstr>
      <vt:lpstr>Slide 33</vt:lpstr>
      <vt:lpstr>Slide 34</vt:lpstr>
      <vt:lpstr>Output </vt:lpstr>
      <vt:lpstr>Slide 36</vt:lpstr>
      <vt:lpstr>Using Structures With Functions</vt:lpstr>
      <vt:lpstr>typedef</vt:lpstr>
      <vt:lpstr>Slide 39</vt:lpstr>
      <vt:lpstr>Slide 40</vt:lpstr>
      <vt:lpstr>Slide 41</vt:lpstr>
      <vt:lpstr>Slide 42</vt:lpstr>
      <vt:lpstr>Passing address of a structure variable  call-by-reference</vt:lpstr>
      <vt:lpstr>Slide 44</vt:lpstr>
      <vt:lpstr>Uses of Structures </vt:lpstr>
      <vt:lpstr>Summary</vt:lpstr>
    </vt:vector>
  </TitlesOfParts>
  <Company>HEC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103 -Introduction to Computers and Programming</dc:title>
  <dc:creator>Qamar</dc:creator>
  <cp:lastModifiedBy>NTS</cp:lastModifiedBy>
  <cp:revision>3147</cp:revision>
  <dcterms:created xsi:type="dcterms:W3CDTF">2010-08-26T05:52:10Z</dcterms:created>
  <dcterms:modified xsi:type="dcterms:W3CDTF">2012-06-26T12:11:08Z</dcterms:modified>
</cp:coreProperties>
</file>