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9"/>
  </p:notesMasterIdLst>
  <p:sldIdLst>
    <p:sldId id="256" r:id="rId2"/>
    <p:sldId id="315" r:id="rId3"/>
    <p:sldId id="385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28" r:id="rId12"/>
    <p:sldId id="347" r:id="rId13"/>
    <p:sldId id="360" r:id="rId14"/>
    <p:sldId id="371" r:id="rId15"/>
    <p:sldId id="372" r:id="rId16"/>
    <p:sldId id="373" r:id="rId17"/>
    <p:sldId id="361" r:id="rId18"/>
    <p:sldId id="362" r:id="rId19"/>
    <p:sldId id="370" r:id="rId20"/>
    <p:sldId id="363" r:id="rId21"/>
    <p:sldId id="364" r:id="rId22"/>
    <p:sldId id="365" r:id="rId23"/>
    <p:sldId id="376" r:id="rId24"/>
    <p:sldId id="375" r:id="rId25"/>
    <p:sldId id="353" r:id="rId26"/>
    <p:sldId id="358" r:id="rId27"/>
    <p:sldId id="354" r:id="rId28"/>
    <p:sldId id="377" r:id="rId29"/>
    <p:sldId id="340" r:id="rId30"/>
    <p:sldId id="341" r:id="rId31"/>
    <p:sldId id="280" r:id="rId32"/>
    <p:sldId id="334" r:id="rId33"/>
    <p:sldId id="297" r:id="rId34"/>
    <p:sldId id="261" r:id="rId35"/>
    <p:sldId id="281" r:id="rId36"/>
    <p:sldId id="335" r:id="rId37"/>
    <p:sldId id="3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  <p:clrMru>
    <a:srgbClr val="3333FF"/>
    <a:srgbClr val="00CC00"/>
    <a:srgbClr val="008000"/>
    <a:srgbClr val="D60093"/>
    <a:srgbClr val="33CC33"/>
    <a:srgbClr val="FF66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8351" autoAdjust="0"/>
  </p:normalViewPr>
  <p:slideViewPr>
    <p:cSldViewPr>
      <p:cViewPr>
        <p:scale>
          <a:sx n="70" d="100"/>
          <a:sy n="70" d="100"/>
        </p:scale>
        <p:origin x="-648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048B72-FEF7-43F1-8805-2D4CB010F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2091-BF70-449A-AE96-A749B13F2678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E512-F9E9-40FC-9D5F-DA245549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D747-DDD1-414B-B7FF-F6FABD2584F5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915F-DEBE-45A8-9632-967895CE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15C6-13C5-478B-80D3-CC3841DCA061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A1F0-7CB6-4168-BA8E-BC60094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472F-3256-4C19-8046-515FD12A4DC1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54A0-EF42-4E3B-9F6F-ACDC1B38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D9A2-3F3B-44AF-863C-C89BFFC3CEA1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B7F5-5DDA-4563-9226-E324DF2B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69FF-A432-454A-B383-0196ED62DFBA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32BD-0CED-4F96-9C55-CE1BBCDE9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9317-3E8E-40BA-9D23-89B000949F85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AA0F-8EEF-453E-B286-757A4D74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222-7544-4B1A-AC29-44D5511EF57F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382F-102F-4BC1-A7CF-3E40D2B2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0C85-8CBF-4894-BF10-E7A37F2579A6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D0A2-B97C-4989-B4DA-A334ED06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FB0F-5E28-4CFD-BDA9-F647D16E01F0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3A25-9CBE-46B1-B476-B5C123A28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A5FD-E612-40BA-94C9-7FDF729AC9DD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EA03-7597-41D5-9F2A-433B1DB8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379DD-0EC0-4788-AC09-F1FBB4D049E4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194F-D63C-412E-902C-E5702F40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C604E93-59CD-4FFF-B8D0-629668B2D699}" type="datetime1">
              <a:rPr lang="fr-FR"/>
              <a:pPr>
                <a:defRPr/>
              </a:pPr>
              <a:t>08/05/2012</a:t>
            </a:fld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D8336-B7EC-4A58-B749-55B464833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0563" y="2349500"/>
            <a:ext cx="3990975" cy="10080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3333FF"/>
                </a:solidFill>
              </a:rPr>
              <a:t>(CSC 102)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365625"/>
            <a:ext cx="5616575" cy="10795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8000"/>
                </a:solidFill>
              </a:rPr>
              <a:t>Lecture 11</a:t>
            </a:r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>
            <a:off x="395288" y="3213100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971550" y="2511425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Discrete Structures</a:t>
            </a:r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395288" y="3213100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Line 20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8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0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Line 22"/>
          <p:cNvSpPr>
            <a:spLocks noChangeShapeType="1"/>
          </p:cNvSpPr>
          <p:nvPr/>
        </p:nvSpPr>
        <p:spPr bwMode="auto">
          <a:xfrm flipV="1">
            <a:off x="468313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828675" y="2565400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V="1">
            <a:off x="468313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827088" y="2565400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>
            <a:off x="393700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8" name="Line 22"/>
          <p:cNvSpPr>
            <a:spLocks noChangeShapeType="1"/>
          </p:cNvSpPr>
          <p:nvPr/>
        </p:nvSpPr>
        <p:spPr bwMode="auto">
          <a:xfrm flipV="1">
            <a:off x="466725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0" name="Line 23"/>
          <p:cNvSpPr>
            <a:spLocks noChangeShapeType="1"/>
          </p:cNvSpPr>
          <p:nvPr/>
        </p:nvSpPr>
        <p:spPr bwMode="auto">
          <a:xfrm>
            <a:off x="827088" y="2565400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66725" y="3284538"/>
            <a:ext cx="8280400" cy="158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250" y="1295400"/>
            <a:ext cx="7753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813" y="1347788"/>
            <a:ext cx="82153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also. Since both the left-hand and right-hand sides equal </a:t>
            </a:r>
            <a:r>
              <a:rPr lang="en-US" sz="2400" i="1"/>
              <a:t>k, they are equal to each </a:t>
            </a:r>
            <a:r>
              <a:rPr lang="en-US" sz="2400"/>
              <a:t>other. That is,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3333FF"/>
                </a:solidFill>
              </a:rPr>
              <a:t>Case 2: </a:t>
            </a:r>
            <a:r>
              <a:rPr lang="en-US" sz="2400"/>
              <a:t>In this case, </a:t>
            </a:r>
            <a:r>
              <a:rPr lang="en-US" sz="2400" i="1"/>
              <a:t>n = 2k for some integer k.</a:t>
            </a:r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r>
              <a:rPr lang="en-US" sz="2400" i="1"/>
              <a:t>Since k=n/2 by the definition of even number. So </a:t>
            </a:r>
          </a:p>
          <a:p>
            <a:endParaRPr lang="en-US" sz="2400" i="1"/>
          </a:p>
          <a:p>
            <a:endParaRPr lang="en-US" sz="20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7250" y="692150"/>
            <a:ext cx="78581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Cont…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6011863" y="1916113"/>
          <a:ext cx="904875" cy="750887"/>
        </p:xfrm>
        <a:graphic>
          <a:graphicData uri="http://schemas.openxmlformats.org/presentationml/2006/ole">
            <p:oleObj spid="_x0000_s229378" name="Equation" r:id="rId3" imgW="520560" imgH="431640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857500" y="3429000"/>
          <a:ext cx="2697163" cy="857250"/>
        </p:xfrm>
        <a:graphic>
          <a:graphicData uri="http://schemas.openxmlformats.org/presentationml/2006/ole">
            <p:oleObj spid="_x0000_s229379" name="Equation" r:id="rId4" imgW="1358640" imgH="43164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898900" y="5286375"/>
          <a:ext cx="1387475" cy="773113"/>
        </p:xfrm>
        <a:graphic>
          <a:graphicData uri="http://schemas.openxmlformats.org/presentationml/2006/ole">
            <p:oleObj spid="_x0000_s229380" name="Equation" r:id="rId5" imgW="7743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6"/>
          <p:cNvSpPr>
            <a:spLocks noChangeShapeType="1"/>
          </p:cNvSpPr>
          <p:nvPr/>
        </p:nvSpPr>
        <p:spPr bwMode="auto">
          <a:xfrm>
            <a:off x="433388" y="3506788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0" name="Line 17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1004888" y="2852738"/>
            <a:ext cx="774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Methods of Proof</a:t>
            </a:r>
          </a:p>
        </p:txBody>
      </p:sp>
      <p:sp>
        <p:nvSpPr>
          <p:cNvPr id="17412" name="Line 19"/>
          <p:cNvSpPr>
            <a:spLocks noChangeShapeType="1"/>
          </p:cNvSpPr>
          <p:nvPr/>
        </p:nvSpPr>
        <p:spPr bwMode="auto">
          <a:xfrm>
            <a:off x="433388" y="3506788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3" name="Line 20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4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5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Line 22"/>
          <p:cNvSpPr>
            <a:spLocks noChangeShapeType="1"/>
          </p:cNvSpPr>
          <p:nvPr/>
        </p:nvSpPr>
        <p:spPr bwMode="auto">
          <a:xfrm flipV="1">
            <a:off x="506413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Line 23"/>
          <p:cNvSpPr>
            <a:spLocks noChangeShapeType="1"/>
          </p:cNvSpPr>
          <p:nvPr/>
        </p:nvSpPr>
        <p:spPr bwMode="auto">
          <a:xfrm>
            <a:off x="866775" y="2859088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 flipV="1">
            <a:off x="506413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865188" y="2859088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3" name="Line 22"/>
          <p:cNvSpPr>
            <a:spLocks noChangeShapeType="1"/>
          </p:cNvSpPr>
          <p:nvPr/>
        </p:nvSpPr>
        <p:spPr bwMode="auto">
          <a:xfrm>
            <a:off x="431800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Line 22"/>
          <p:cNvSpPr>
            <a:spLocks noChangeShapeType="1"/>
          </p:cNvSpPr>
          <p:nvPr/>
        </p:nvSpPr>
        <p:spPr bwMode="auto">
          <a:xfrm flipV="1">
            <a:off x="504825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5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6" name="Line 23"/>
          <p:cNvSpPr>
            <a:spLocks noChangeShapeType="1"/>
          </p:cNvSpPr>
          <p:nvPr/>
        </p:nvSpPr>
        <p:spPr bwMode="auto">
          <a:xfrm>
            <a:off x="865188" y="2859088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 flipV="1">
            <a:off x="504825" y="3578225"/>
            <a:ext cx="8280400" cy="158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3333FF"/>
                </a:solidFill>
              </a:rPr>
              <a:t>Proof </a:t>
            </a:r>
            <a:endParaRPr lang="en-CA" sz="3200">
              <a:solidFill>
                <a:srgbClr val="3333FF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928688" y="1433513"/>
            <a:ext cx="774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A proof is a logically structured argument which demonstrates that a certain </a:t>
            </a:r>
            <a:r>
              <a:rPr lang="en-US" sz="2400">
                <a:solidFill>
                  <a:srgbClr val="D60093"/>
                </a:solidFill>
              </a:rPr>
              <a:t>proposition</a:t>
            </a:r>
            <a:r>
              <a:rPr lang="en-US" sz="2400"/>
              <a:t> is true.  When the proof is complete, the resulting proposition becomes a </a:t>
            </a:r>
            <a:r>
              <a:rPr lang="en-US" sz="2400" b="1" i="1">
                <a:solidFill>
                  <a:srgbClr val="3333FF"/>
                </a:solidFill>
              </a:rPr>
              <a:t>theorem</a:t>
            </a:r>
            <a:r>
              <a:rPr lang="en-US" sz="2400">
                <a:solidFill>
                  <a:srgbClr val="3333FF"/>
                </a:solidFill>
              </a:rPr>
              <a:t>, </a:t>
            </a:r>
            <a:r>
              <a:rPr lang="en-US" sz="2400"/>
              <a:t>or if it is rather simple, a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b="1" i="1">
                <a:solidFill>
                  <a:srgbClr val="3333FF"/>
                </a:solidFill>
              </a:rPr>
              <a:t>lemma</a:t>
            </a:r>
            <a:r>
              <a:rPr lang="en-US" sz="2400">
                <a:solidFill>
                  <a:srgbClr val="3333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6" name="Object 4"/>
          <p:cNvGraphicFramePr>
            <a:graphicFrameLocks noChangeAspect="1"/>
          </p:cNvGraphicFramePr>
          <p:nvPr>
            <p:ph/>
          </p:nvPr>
        </p:nvGraphicFramePr>
        <p:xfrm>
          <a:off x="900113" y="1916113"/>
          <a:ext cx="7775575" cy="2728912"/>
        </p:xfrm>
        <a:graphic>
          <a:graphicData uri="http://schemas.openxmlformats.org/presentationml/2006/ole">
            <p:oleObj spid="_x0000_s156676" name="Image bitmap" r:id="rId3" imgW="5885714" imgH="2029108" progId="PBrush">
              <p:embed/>
            </p:oleObj>
          </a:graphicData>
        </a:graphic>
      </p:graphicFrame>
      <p:sp>
        <p:nvSpPr>
          <p:cNvPr id="15667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667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Proofs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69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3333FF"/>
                </a:solidFill>
              </a:rPr>
              <a:t>Theorem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827088" y="1484313"/>
            <a:ext cx="81375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Theorem:</a:t>
            </a:r>
            <a:r>
              <a:rPr lang="en-US"/>
              <a:t> </a:t>
            </a:r>
            <a:r>
              <a:rPr lang="en-US" sz="2200">
                <a:solidFill>
                  <a:srgbClr val="3333FF"/>
                </a:solidFill>
              </a:rPr>
              <a:t>The sum of any two even integers is even integer.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Proof:</a:t>
            </a:r>
            <a:r>
              <a:rPr lang="en-US" sz="2200"/>
              <a:t> </a:t>
            </a:r>
            <a:r>
              <a:rPr lang="en-US" sz="2400">
                <a:sym typeface="Symbol" pitchFamily="18" charset="2"/>
              </a:rPr>
              <a:t></a:t>
            </a:r>
            <a:r>
              <a:rPr lang="en-US" sz="2400"/>
              <a:t>m,n 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>
                <a:sym typeface="Symbol" pitchFamily="18" charset="2"/>
              </a:rPr>
              <a:t> </a:t>
            </a:r>
            <a:r>
              <a:rPr lang="en-US" sz="2200"/>
              <a:t>Z, </a:t>
            </a:r>
            <a:r>
              <a:rPr lang="en-US" sz="2200">
                <a:solidFill>
                  <a:srgbClr val="3333FF"/>
                </a:solidFill>
              </a:rPr>
              <a:t>if</a:t>
            </a:r>
            <a:r>
              <a:rPr lang="en-US" sz="2200"/>
              <a:t> m,n are even </a:t>
            </a:r>
            <a:r>
              <a:rPr lang="en-US" sz="2200">
                <a:solidFill>
                  <a:srgbClr val="3333FF"/>
                </a:solidFill>
              </a:rPr>
              <a:t>then</a:t>
            </a:r>
            <a:r>
              <a:rPr lang="en-US" sz="2200"/>
              <a:t> m+n is even.</a:t>
            </a:r>
          </a:p>
        </p:txBody>
      </p:sp>
      <p:sp>
        <p:nvSpPr>
          <p:cNvPr id="157701" name="Rectangle 7"/>
          <p:cNvSpPr>
            <a:spLocks noChangeArrowheads="1"/>
          </p:cNvSpPr>
          <p:nvPr/>
        </p:nvSpPr>
        <p:spPr bwMode="auto">
          <a:xfrm>
            <a:off x="971550" y="3213100"/>
            <a:ext cx="77041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Wingdings" pitchFamily="2" charset="2"/>
              </a:rPr>
              <a:t>Three basic steps in a direct proof:</a:t>
            </a:r>
          </a:p>
          <a:p>
            <a:endParaRPr lang="en-US" sz="1000">
              <a:sym typeface="Wingdings" pitchFamily="2" charset="2"/>
            </a:endParaRPr>
          </a:p>
          <a:p>
            <a:r>
              <a:rPr lang="en-US" sz="2400">
                <a:solidFill>
                  <a:srgbClr val="3333FF"/>
                </a:solidFill>
              </a:rPr>
              <a:t>Deconstruct Axioms</a:t>
            </a:r>
          </a:p>
          <a:p>
            <a:r>
              <a:rPr lang="en-US" sz="2400">
                <a:solidFill>
                  <a:srgbClr val="3333FF"/>
                </a:solidFill>
              </a:rPr>
              <a:t>Mathematical Insights</a:t>
            </a:r>
          </a:p>
          <a:p>
            <a:r>
              <a:rPr lang="en-US" sz="2400">
                <a:solidFill>
                  <a:srgbClr val="3333FF"/>
                </a:solidFill>
              </a:rPr>
              <a:t>Reconstruct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785813" y="688975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Cont… </a:t>
            </a:r>
          </a:p>
        </p:txBody>
      </p:sp>
      <p:sp>
        <p:nvSpPr>
          <p:cNvPr id="203778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79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80" name="Rectangle 8"/>
          <p:cNvSpPr>
            <a:spLocks noChangeArrowheads="1"/>
          </p:cNvSpPr>
          <p:nvPr/>
        </p:nvSpPr>
        <p:spPr bwMode="auto">
          <a:xfrm>
            <a:off x="857250" y="1357313"/>
            <a:ext cx="78581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en-US" sz="2400" b="1">
                <a:solidFill>
                  <a:srgbClr val="3333FF"/>
                </a:solidFill>
              </a:rPr>
              <a:t>  Deconstruct Axioms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Take the hypothesis and turn it into a usable form.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Usually this amounts to just applying the definition.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3333FF"/>
                </a:solidFill>
                <a:sym typeface="Wingdings" pitchFamily="2" charset="2"/>
              </a:rPr>
              <a:t>e.g., Let m, n be two even integers, then m= 2r, n=2s.</a:t>
            </a:r>
            <a:endParaRPr lang="en-US" sz="2200" i="1">
              <a:solidFill>
                <a:srgbClr val="3333FF"/>
              </a:solidFill>
              <a:sym typeface="Symbol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AutoNum type="arabicParenR" startAt="2"/>
            </a:pPr>
            <a:r>
              <a:rPr lang="en-US" sz="2400" b="1">
                <a:solidFill>
                  <a:srgbClr val="3333FF"/>
                </a:solidFill>
              </a:rPr>
              <a:t>  Mathematical Insights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Use your human intellect and get at “real reason” 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behind theorem. </a:t>
            </a:r>
            <a:r>
              <a:rPr lang="en-US" sz="2200">
                <a:solidFill>
                  <a:srgbClr val="3333FF"/>
                </a:solidFill>
                <a:sym typeface="Wingdings" pitchFamily="2" charset="2"/>
              </a:rPr>
              <a:t>e.g., </a:t>
            </a:r>
            <a:r>
              <a:rPr lang="en-US" sz="2200">
                <a:solidFill>
                  <a:srgbClr val="3333FF"/>
                </a:solidFill>
              </a:rPr>
              <a:t>looking at what we’re trying to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3333FF"/>
                </a:solidFill>
              </a:rPr>
              <a:t>prove, we see that we’d really like to prove m+n is even.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1850" y="655638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749" name="Rectangle 3"/>
          <p:cNvSpPr>
            <a:spLocks noChangeArrowheads="1"/>
          </p:cNvSpPr>
          <p:nvPr/>
        </p:nvSpPr>
        <p:spPr bwMode="auto">
          <a:xfrm>
            <a:off x="887413" y="1484313"/>
            <a:ext cx="7899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80963" algn="just">
              <a:lnSpc>
                <a:spcPct val="150000"/>
              </a:lnSpc>
            </a:pPr>
            <a:r>
              <a:rPr lang="en-US" sz="2400"/>
              <a:t>So let’s take sum of m and n,  </a:t>
            </a:r>
            <a:r>
              <a:rPr lang="en-US" sz="2400">
                <a:solidFill>
                  <a:srgbClr val="3333FF"/>
                </a:solidFill>
              </a:rPr>
              <a:t>m+n=2r+2s.</a:t>
            </a:r>
          </a:p>
          <a:p>
            <a:pPr marL="355600" lvl="1" indent="-80963" algn="just">
              <a:lnSpc>
                <a:spcPct val="150000"/>
              </a:lnSpc>
            </a:pPr>
            <a:r>
              <a:rPr lang="en-US" sz="2400"/>
              <a:t>From here, we’ll  have to use some algebra to get the formula into a form usable by the final step.</a:t>
            </a:r>
          </a:p>
          <a:p>
            <a:pPr marL="355600" lvl="1" indent="-80963" algn="just">
              <a:lnSpc>
                <a:spcPct val="150000"/>
              </a:lnSpc>
            </a:pPr>
            <a:endParaRPr lang="en-US" sz="800"/>
          </a:p>
          <a:p>
            <a:pPr marL="95250" indent="-95250">
              <a:buFont typeface="Wingdings" pitchFamily="2" charset="2"/>
              <a:buAutoNum type="arabicParenR" startAt="3"/>
            </a:pPr>
            <a:r>
              <a:rPr lang="en-US" sz="2400" b="1">
                <a:solidFill>
                  <a:srgbClr val="3333FF"/>
                </a:solidFill>
              </a:rPr>
              <a:t> Reconstruct Conclusion</a:t>
            </a:r>
          </a:p>
          <a:p>
            <a:pPr marL="355600" lvl="1" indent="-80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This is the reverse of step 1.  At the end of step 2 we should have a simple form that could be derived by applying the definition of the conclusion.</a:t>
            </a:r>
          </a:p>
          <a:p>
            <a:pPr marL="355600" lvl="1" indent="-80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e.g., m+n=2(r+s)</a:t>
            </a: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201750" name="Line 35"/>
          <p:cNvSpPr>
            <a:spLocks noChangeShapeType="1"/>
          </p:cNvSpPr>
          <p:nvPr/>
        </p:nvSpPr>
        <p:spPr bwMode="auto">
          <a:xfrm>
            <a:off x="755650" y="1268413"/>
            <a:ext cx="770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1" name="Line 37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2" name="Line 4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3" name="Line 4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4" name="Line 27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5" name="Line 27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6" name="Line 27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7" name="Line 27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8" name="Line 28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9" name="Line 28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0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1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2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3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01746" name="Object 18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201746" name="Equation" r:id="rId3" imgW="114120" imgH="177480" progId="">
              <p:embed/>
            </p:oleObj>
          </a:graphicData>
        </a:graphic>
      </p:graphicFrame>
      <p:graphicFrame>
        <p:nvGraphicFramePr>
          <p:cNvPr id="201747" name="Object 19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201747" name="Equation" r:id="rId4" imgW="11412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900113" y="1412875"/>
          <a:ext cx="7777162" cy="4764088"/>
        </p:xfrm>
        <a:graphic>
          <a:graphicData uri="http://schemas.openxmlformats.org/presentationml/2006/ole">
            <p:oleObj spid="_x0000_s158726" name="Image bitmap" r:id="rId3" imgW="7059010" imgH="3486637" progId="PBrush">
              <p:embed/>
            </p:oleObj>
          </a:graphicData>
        </a:graphic>
      </p:graphicFrame>
      <p:sp>
        <p:nvSpPr>
          <p:cNvPr id="15872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872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3333FF"/>
                </a:solidFill>
              </a:rPr>
              <a:t>Theorem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00113" y="1628775"/>
          <a:ext cx="7775575" cy="1728788"/>
        </p:xfrm>
        <a:graphic>
          <a:graphicData uri="http://schemas.openxmlformats.org/presentationml/2006/ole">
            <p:oleObj spid="_x0000_s160771" name="Image bitmap" r:id="rId3" imgW="7066667" imgH="1190476" progId="PBrush">
              <p:embed/>
            </p:oleObj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901700" y="3716338"/>
          <a:ext cx="7847013" cy="1655762"/>
        </p:xfrm>
        <a:graphic>
          <a:graphicData uri="http://schemas.openxmlformats.org/presentationml/2006/ole">
            <p:oleObj spid="_x0000_s160774" name="Image bitmap" r:id="rId4" imgW="7201905" imgH="1123810" progId="PBrush">
              <p:embed/>
            </p:oleObj>
          </a:graphicData>
        </a:graphic>
      </p:graphicFrame>
      <p:sp>
        <p:nvSpPr>
          <p:cNvPr id="160775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776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77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Disproving by Counterexample </a:t>
            </a:r>
            <a:endParaRPr lang="en-CA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900113" y="1566863"/>
            <a:ext cx="77755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D60093"/>
                </a:solidFill>
              </a:rPr>
              <a:t>Theorem: </a:t>
            </a:r>
            <a:r>
              <a:rPr lang="en-US" sz="2800"/>
              <a:t>For all integers </a:t>
            </a:r>
            <a:r>
              <a:rPr lang="en-US" sz="2800" i="1"/>
              <a:t>a </a:t>
            </a:r>
            <a:r>
              <a:rPr lang="en-US" sz="2800"/>
              <a:t>and </a:t>
            </a:r>
            <a:r>
              <a:rPr lang="en-US" sz="2800" i="1"/>
              <a:t>b</a:t>
            </a:r>
            <a:r>
              <a:rPr lang="en-US" sz="2800"/>
              <a:t>, if </a:t>
            </a:r>
            <a:r>
              <a:rPr lang="en-US" sz="2800" i="1"/>
              <a:t>a </a:t>
            </a:r>
            <a:r>
              <a:rPr lang="en-US" sz="2800"/>
              <a:t>| </a:t>
            </a:r>
            <a:r>
              <a:rPr lang="en-US" sz="2800" i="1"/>
              <a:t>b </a:t>
            </a:r>
            <a:r>
              <a:rPr lang="en-US" sz="2800"/>
              <a:t>and </a:t>
            </a:r>
            <a:r>
              <a:rPr lang="en-US" sz="2800" i="1"/>
              <a:t>b </a:t>
            </a:r>
            <a:r>
              <a:rPr lang="en-US" sz="2800"/>
              <a:t>| </a:t>
            </a:r>
            <a:r>
              <a:rPr lang="en-US" sz="2800" i="1"/>
              <a:t>a </a:t>
            </a:r>
            <a:r>
              <a:rPr lang="en-US" sz="2800"/>
              <a:t>then </a:t>
            </a:r>
            <a:r>
              <a:rPr lang="en-US" sz="2800" i="1"/>
              <a:t>a </a:t>
            </a:r>
            <a:r>
              <a:rPr lang="en-US" sz="2800"/>
              <a:t>= </a:t>
            </a:r>
            <a:r>
              <a:rPr lang="en-US" sz="2800" i="1"/>
              <a:t>b</a:t>
            </a:r>
            <a:r>
              <a:rPr lang="en-US" sz="2800"/>
              <a:t>.</a:t>
            </a:r>
          </a:p>
          <a:p>
            <a:pPr algn="just"/>
            <a:endParaRPr lang="en-US" sz="900"/>
          </a:p>
          <a:p>
            <a:pPr algn="just"/>
            <a:r>
              <a:rPr lang="en-US" sz="2800">
                <a:solidFill>
                  <a:srgbClr val="D60093"/>
                </a:solidFill>
              </a:rPr>
              <a:t>Counterexample:</a:t>
            </a:r>
            <a:r>
              <a:rPr lang="en-US" sz="2800" b="1"/>
              <a:t> </a:t>
            </a:r>
            <a:r>
              <a:rPr lang="en-US" sz="2800"/>
              <a:t>Let </a:t>
            </a:r>
            <a:r>
              <a:rPr lang="en-US" sz="2800" i="1"/>
              <a:t>a </a:t>
            </a:r>
            <a:r>
              <a:rPr lang="en-US" sz="2800"/>
              <a:t>= 2 and </a:t>
            </a:r>
            <a:r>
              <a:rPr lang="en-US" sz="2800" i="1"/>
              <a:t>b </a:t>
            </a:r>
            <a:r>
              <a:rPr lang="en-US" sz="2800"/>
              <a:t>= −2. Then</a:t>
            </a:r>
          </a:p>
          <a:p>
            <a:pPr algn="just"/>
            <a:r>
              <a:rPr lang="en-US" sz="2800" i="1"/>
              <a:t>a </a:t>
            </a:r>
            <a:r>
              <a:rPr lang="en-US" sz="2800"/>
              <a:t>| </a:t>
            </a:r>
            <a:r>
              <a:rPr lang="en-US" sz="2800" i="1"/>
              <a:t>b </a:t>
            </a:r>
            <a:r>
              <a:rPr lang="en-US" sz="2800"/>
              <a:t>since 2 | </a:t>
            </a:r>
            <a:r>
              <a:rPr lang="en-US" sz="2800" i="1"/>
              <a:t>(</a:t>
            </a:r>
            <a:r>
              <a:rPr lang="en-US" sz="2800"/>
              <a:t>−2</a:t>
            </a:r>
            <a:r>
              <a:rPr lang="en-US" sz="2800" i="1"/>
              <a:t>) </a:t>
            </a:r>
            <a:r>
              <a:rPr lang="en-US" sz="2800"/>
              <a:t>and </a:t>
            </a:r>
            <a:r>
              <a:rPr lang="en-US" sz="2800" i="1"/>
              <a:t>b </a:t>
            </a:r>
            <a:r>
              <a:rPr lang="en-US" sz="2800"/>
              <a:t>| </a:t>
            </a:r>
            <a:r>
              <a:rPr lang="en-US" sz="2800" i="1"/>
              <a:t>a </a:t>
            </a:r>
            <a:r>
              <a:rPr lang="en-US" sz="2800"/>
              <a:t>since </a:t>
            </a:r>
            <a:r>
              <a:rPr lang="en-US" sz="2800" i="1"/>
              <a:t>(</a:t>
            </a:r>
            <a:r>
              <a:rPr lang="en-US" sz="2800"/>
              <a:t>−2</a:t>
            </a:r>
            <a:r>
              <a:rPr lang="en-US" sz="2800" i="1"/>
              <a:t>) </a:t>
            </a:r>
            <a:r>
              <a:rPr lang="en-US" sz="2800"/>
              <a:t>| 2</a:t>
            </a:r>
            <a:r>
              <a:rPr lang="en-US" sz="2800" i="1"/>
              <a:t>, </a:t>
            </a:r>
            <a:r>
              <a:rPr lang="en-US" sz="2800"/>
              <a:t>but </a:t>
            </a:r>
            <a:r>
              <a:rPr lang="en-US" sz="2800" i="1"/>
              <a:t>a </a:t>
            </a:r>
            <a:r>
              <a:rPr lang="en-US" sz="2800"/>
              <a:t>= </a:t>
            </a:r>
            <a:r>
              <a:rPr lang="en-US" sz="2800" i="1"/>
              <a:t>b </a:t>
            </a:r>
            <a:r>
              <a:rPr lang="en-US" sz="2800"/>
              <a:t>since 2 = −2</a:t>
            </a:r>
            <a:r>
              <a:rPr lang="en-US" sz="2800" i="1"/>
              <a:t>.</a:t>
            </a:r>
          </a:p>
          <a:p>
            <a:pPr algn="just"/>
            <a:endParaRPr lang="en-US" sz="1000" i="1"/>
          </a:p>
          <a:p>
            <a:pPr algn="just"/>
            <a:r>
              <a:rPr lang="en-US" sz="2800"/>
              <a:t>Therefore, the statement is false.</a:t>
            </a:r>
          </a:p>
        </p:txBody>
      </p:sp>
      <p:sp>
        <p:nvSpPr>
          <p:cNvPr id="206850" name="Line 4"/>
          <p:cNvSpPr>
            <a:spLocks noChangeShapeType="1"/>
          </p:cNvSpPr>
          <p:nvPr/>
        </p:nvSpPr>
        <p:spPr bwMode="auto">
          <a:xfrm>
            <a:off x="395288" y="1196975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851" name="Line 5"/>
          <p:cNvSpPr>
            <a:spLocks noChangeShapeType="1"/>
          </p:cNvSpPr>
          <p:nvPr/>
        </p:nvSpPr>
        <p:spPr bwMode="auto">
          <a:xfrm>
            <a:off x="755650" y="620713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852" name="Rectangle 2"/>
          <p:cNvSpPr>
            <a:spLocks noChangeArrowheads="1"/>
          </p:cNvSpPr>
          <p:nvPr/>
        </p:nvSpPr>
        <p:spPr bwMode="auto">
          <a:xfrm>
            <a:off x="781050" y="549275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3333FF"/>
                </a:solidFill>
              </a:rPr>
              <a:t>Disproving by Counterexample</a:t>
            </a:r>
            <a:r>
              <a:rPr lang="en-US" sz="2800">
                <a:solidFill>
                  <a:srgbClr val="3333FF"/>
                </a:solidFill>
              </a:rPr>
              <a:t> </a:t>
            </a:r>
            <a:endParaRPr lang="en-CA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/>
              <a:t>Previous Lectures Summary</a:t>
            </a:r>
            <a:endParaRPr lang="en-CA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Rational Number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Irrational numbers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Absolute values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Triangular inequality 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Modular Arithmetic 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Floor and Ceiling</a:t>
            </a: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71" name="Object 7"/>
          <p:cNvGraphicFramePr>
            <a:graphicFrameLocks noChangeAspect="1"/>
          </p:cNvGraphicFramePr>
          <p:nvPr>
            <p:ph/>
          </p:nvPr>
        </p:nvGraphicFramePr>
        <p:xfrm>
          <a:off x="971550" y="2133600"/>
          <a:ext cx="7705725" cy="2305050"/>
        </p:xfrm>
        <a:graphic>
          <a:graphicData uri="http://schemas.openxmlformats.org/presentationml/2006/ole">
            <p:oleObj spid="_x0000_s164871" name="Image bitmap" r:id="rId3" imgW="6973273" imgH="1638529" progId="PBrush">
              <p:embed/>
            </p:oleObj>
          </a:graphicData>
        </a:graphic>
      </p:graphicFrame>
      <p:sp>
        <p:nvSpPr>
          <p:cNvPr id="164872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3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4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Proof by Contradiction </a:t>
            </a:r>
            <a:endParaRPr lang="en-CA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4" name="Line 4"/>
          <p:cNvSpPr>
            <a:spLocks noChangeShapeType="1"/>
          </p:cNvSpPr>
          <p:nvPr/>
        </p:nvSpPr>
        <p:spPr bwMode="auto">
          <a:xfrm>
            <a:off x="395288" y="981075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25" name="Line 5"/>
          <p:cNvSpPr>
            <a:spLocks noChangeShapeType="1"/>
          </p:cNvSpPr>
          <p:nvPr/>
        </p:nvSpPr>
        <p:spPr bwMode="auto">
          <a:xfrm>
            <a:off x="755650" y="404813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66922" name="Object 10"/>
          <p:cNvGraphicFramePr>
            <a:graphicFrameLocks noChangeAspect="1"/>
          </p:cNvGraphicFramePr>
          <p:nvPr/>
        </p:nvGraphicFramePr>
        <p:xfrm>
          <a:off x="1042988" y="3500438"/>
          <a:ext cx="7632700" cy="2595562"/>
        </p:xfrm>
        <a:graphic>
          <a:graphicData uri="http://schemas.openxmlformats.org/presentationml/2006/ole">
            <p:oleObj spid="_x0000_s166922" name="Image bitmap" r:id="rId3" imgW="6980952" imgH="2486372" progId="PBrush">
              <p:embed/>
            </p:oleObj>
          </a:graphicData>
        </a:graphic>
      </p:graphicFrame>
      <p:graphicFrame>
        <p:nvGraphicFramePr>
          <p:cNvPr id="166923" name="Object 11"/>
          <p:cNvGraphicFramePr>
            <a:graphicFrameLocks noChangeAspect="1"/>
          </p:cNvGraphicFramePr>
          <p:nvPr/>
        </p:nvGraphicFramePr>
        <p:xfrm>
          <a:off x="900113" y="1125538"/>
          <a:ext cx="7767637" cy="2657475"/>
        </p:xfrm>
        <a:graphic>
          <a:graphicData uri="http://schemas.openxmlformats.org/presentationml/2006/ole">
            <p:oleObj spid="_x0000_s166923" name="Image bitmap" r:id="rId4" imgW="9409524" imgH="3134162" progId="PBrush">
              <p:embed/>
            </p:oleObj>
          </a:graphicData>
        </a:graphic>
      </p:graphicFrame>
      <p:sp>
        <p:nvSpPr>
          <p:cNvPr id="166926" name="Rectangle 2"/>
          <p:cNvSpPr>
            <a:spLocks noChangeArrowheads="1"/>
          </p:cNvSpPr>
          <p:nvPr/>
        </p:nvSpPr>
        <p:spPr bwMode="auto">
          <a:xfrm>
            <a:off x="828675" y="476250"/>
            <a:ext cx="2663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Theorem</a:t>
            </a:r>
            <a:endParaRPr lang="en-CA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971550" y="1412875"/>
          <a:ext cx="7704138" cy="5160963"/>
        </p:xfrm>
        <a:graphic>
          <a:graphicData uri="http://schemas.openxmlformats.org/presentationml/2006/ole">
            <p:oleObj spid="_x0000_s171010" name="Image bitmap" r:id="rId3" imgW="6980952" imgH="5477640" progId="PBrush">
              <p:embed/>
            </p:oleObj>
          </a:graphicData>
        </a:graphic>
      </p:graphicFrame>
      <p:sp>
        <p:nvSpPr>
          <p:cNvPr id="171011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012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900113" y="749300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0947" name="Text Box 7"/>
          <p:cNvSpPr txBox="1">
            <a:spLocks noChangeArrowheads="1"/>
          </p:cNvSpPr>
          <p:nvPr/>
        </p:nvSpPr>
        <p:spPr bwMode="auto">
          <a:xfrm>
            <a:off x="900113" y="1347788"/>
            <a:ext cx="77470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</a:rPr>
              <a:t>Theorem:</a:t>
            </a:r>
            <a:r>
              <a:rPr lang="en-US" sz="2400">
                <a:solidFill>
                  <a:srgbClr val="3333FF"/>
                </a:solidFill>
              </a:rPr>
              <a:t> 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 square of an even number is even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  <a:sym typeface="Symbol" pitchFamily="18" charset="2"/>
              </a:rPr>
              <a:t>Proof: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Suppose k is an even number but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>
                <a:sym typeface="Symbol" pitchFamily="18" charset="2"/>
              </a:rPr>
              <a:t> is not even.</a:t>
            </a:r>
          </a:p>
          <a:p>
            <a:pPr marL="609600" indent="-609600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So 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 baseline="30000"/>
              <a:t>2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is odd.</a:t>
            </a:r>
            <a:r>
              <a:rPr lang="en-US" sz="2200">
                <a:sym typeface="Wingdings" pitchFamily="2" charset="2"/>
              </a:rPr>
              <a:t> 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k </a:t>
            </a:r>
            <a:r>
              <a:rPr lang="en-US" sz="2200" baseline="30000"/>
              <a:t>2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 </a:t>
            </a:r>
            <a:r>
              <a:rPr lang="en-US" sz="2200">
                <a:sym typeface="Symbol" pitchFamily="18" charset="2"/>
              </a:rPr>
              <a:t>+ 1</a:t>
            </a:r>
            <a:endParaRPr lang="en-US" sz="2200"/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k </a:t>
            </a:r>
            <a:r>
              <a:rPr lang="en-US" sz="2200" baseline="30000"/>
              <a:t>2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</a:t>
            </a: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</a:t>
            </a:r>
            <a:r>
              <a:rPr lang="en-US" sz="2200">
                <a:sym typeface="Symbol" pitchFamily="18" charset="2"/>
              </a:rPr>
              <a:t>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</a:t>
            </a:r>
            <a:r>
              <a:rPr lang="en-US" sz="2200" i="1">
                <a:sym typeface="Symbol" pitchFamily="18" charset="2"/>
              </a:rPr>
              <a:t> 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  or  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   since 2 is prime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a  k </a:t>
            </a:r>
            <a:r>
              <a:rPr lang="en-US" sz="2200">
                <a:sym typeface="Symbol" pitchFamily="18" charset="2"/>
              </a:rPr>
              <a:t>- 1</a:t>
            </a:r>
            <a:r>
              <a:rPr lang="en-US" sz="2200" i="1">
                <a:sym typeface="Symbol" pitchFamily="18" charset="2"/>
              </a:rPr>
              <a:t>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a</a:t>
            </a:r>
            <a:r>
              <a:rPr lang="en-US" sz="2200">
                <a:sym typeface="Symbol" pitchFamily="18" charset="2"/>
              </a:rPr>
              <a:t> or  </a:t>
            </a:r>
            <a:r>
              <a:rPr lang="en-US" sz="2200" i="1">
                <a:sym typeface="Symbol" pitchFamily="18" charset="2"/>
              </a:rPr>
              <a:t>b  k</a:t>
            </a:r>
            <a:r>
              <a:rPr lang="en-US" sz="2200">
                <a:sym typeface="Symbol" pitchFamily="18" charset="2"/>
              </a:rPr>
              <a:t>+1</a:t>
            </a:r>
            <a:r>
              <a:rPr lang="en-US" sz="2200" i="1">
                <a:sym typeface="Symbol" pitchFamily="18" charset="2"/>
              </a:rPr>
              <a:t>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b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a  k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a</a:t>
            </a:r>
            <a:r>
              <a:rPr lang="en-US" sz="2200">
                <a:sym typeface="Symbol" pitchFamily="18" charset="2"/>
              </a:rPr>
              <a:t> + 1 or   </a:t>
            </a:r>
            <a:r>
              <a:rPr lang="en-US" sz="2200" i="1">
                <a:sym typeface="Symbol" pitchFamily="18" charset="2"/>
              </a:rPr>
              <a:t>b  k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b </a:t>
            </a:r>
            <a:r>
              <a:rPr lang="en-US" sz="2200">
                <a:sym typeface="Symbol" pitchFamily="18" charset="2"/>
              </a:rPr>
              <a:t>– 1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In both cases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odd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not even, which is a contradiction</a:t>
            </a:r>
          </a:p>
        </p:txBody>
      </p:sp>
      <p:sp>
        <p:nvSpPr>
          <p:cNvPr id="210948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0949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7563" y="688975"/>
            <a:ext cx="78581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Proof by contradiction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 smtClean="0"/>
              <a:t>Today’s </a:t>
            </a:r>
            <a:r>
              <a:rPr lang="en-US" sz="3200" dirty="0"/>
              <a:t>Lectures Summary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Floor </a:t>
            </a: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and </a:t>
            </a: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Ceiling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Properties of Floor and Ceiling Functions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Methods of Proof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smtClean="0">
                <a:solidFill>
                  <a:srgbClr val="3333FF"/>
                </a:solidFill>
                <a:sym typeface="Symbol" pitchFamily="18" charset="2"/>
              </a:rPr>
              <a:t>Direct Proofs</a:t>
            </a:r>
            <a:endParaRPr lang="en-US" sz="2800" dirty="0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2995" name="Text Box 7"/>
          <p:cNvSpPr txBox="1">
            <a:spLocks noChangeArrowheads="1"/>
          </p:cNvSpPr>
          <p:nvPr/>
        </p:nvSpPr>
        <p:spPr bwMode="auto">
          <a:xfrm>
            <a:off x="827088" y="1392238"/>
            <a:ext cx="78486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In addition to direct proofs, there are two other standard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methods for proving </a:t>
            </a:r>
            <a:r>
              <a:rPr lang="en-US" sz="2400">
                <a:sym typeface="Symbol" pitchFamily="18" charset="2"/>
              </a:rPr>
              <a:t></a:t>
            </a:r>
            <a:r>
              <a:rPr lang="en-US" sz="2400" i="1"/>
              <a:t>k P</a:t>
            </a:r>
            <a:r>
              <a:rPr lang="en-US" sz="2400"/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/>
              <a:t>)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 </a:t>
            </a:r>
            <a:r>
              <a:rPr lang="en-US" sz="2400" b="1" i="1">
                <a:solidFill>
                  <a:srgbClr val="3333FF"/>
                </a:solidFill>
              </a:rPr>
              <a:t>Indirect Proof : </a:t>
            </a:r>
            <a:r>
              <a:rPr lang="en-US" sz="2400">
                <a:sym typeface="Wingdings" pitchFamily="2" charset="2"/>
              </a:rPr>
              <a:t>For any </a:t>
            </a:r>
            <a:r>
              <a:rPr lang="en-US" sz="2400" i="1">
                <a:sym typeface="Wingdings" pitchFamily="2" charset="2"/>
              </a:rPr>
              <a:t>k </a:t>
            </a:r>
            <a:r>
              <a:rPr lang="en-US" sz="2400">
                <a:sym typeface="Wingdings" pitchFamily="2" charset="2"/>
              </a:rPr>
              <a:t> assume: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and derive: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), Uses the contra positive logical equivalence: 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 </a:t>
            </a:r>
            <a:r>
              <a:rPr lang="en-US" sz="2400" i="1">
                <a:sym typeface="Wingdings" pitchFamily="2" charset="2"/>
              </a:rPr>
              <a:t>Q  </a:t>
            </a:r>
            <a:r>
              <a:rPr lang="en-US" sz="2400">
                <a:sym typeface="Symbol" pitchFamily="18" charset="2"/>
              </a:rPr>
              <a:t> 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sz="2400"/>
              <a:t> </a:t>
            </a:r>
            <a:r>
              <a:rPr lang="en-US" sz="2400" b="1" i="1">
                <a:solidFill>
                  <a:srgbClr val="3333FF"/>
                </a:solidFill>
              </a:rPr>
              <a:t>Proof by Contradiction:          </a:t>
            </a:r>
            <a:r>
              <a:rPr lang="en-US" sz="2400">
                <a:sym typeface="Wingdings" pitchFamily="2" charset="2"/>
              </a:rPr>
              <a:t>For any </a:t>
            </a:r>
            <a:r>
              <a:rPr lang="en-US" sz="2400" i="1">
                <a:sym typeface="Wingdings" pitchFamily="2" charset="2"/>
              </a:rPr>
              <a:t>k </a:t>
            </a:r>
            <a:r>
              <a:rPr lang="en-US" sz="2400">
                <a:sym typeface="Wingdings" pitchFamily="2" charset="2"/>
              </a:rPr>
              <a:t> assume: 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</a:t>
            </a:r>
            <a:r>
              <a:rPr lang="en-US" sz="2400">
                <a:sym typeface="Symbol" pitchFamily="18" charset="2"/>
              </a:rPr>
              <a:t> 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and derive: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</a:t>
            </a:r>
            <a:r>
              <a:rPr lang="en-US" sz="2400">
                <a:sym typeface="Symbol" pitchFamily="18" charset="2"/>
              </a:rPr>
              <a:t> 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Uses the logical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equivalence: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	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 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(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(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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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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>
                <a:sym typeface="Symbol" pitchFamily="18" charset="2"/>
              </a:rPr>
              <a:t>Intuitively:  Assume claim is false (so </a:t>
            </a:r>
            <a:r>
              <a:rPr lang="en-US" sz="2400" i="1">
                <a:sym typeface="Symbol" pitchFamily="18" charset="2"/>
              </a:rPr>
              <a:t>P </a:t>
            </a:r>
            <a:r>
              <a:rPr lang="en-US" sz="2400">
                <a:sym typeface="Symbol" pitchFamily="18" charset="2"/>
              </a:rPr>
              <a:t>must be true and </a:t>
            </a:r>
            <a:r>
              <a:rPr lang="en-US" sz="2400" i="1">
                <a:sym typeface="Symbol" pitchFamily="18" charset="2"/>
              </a:rPr>
              <a:t>Q  </a:t>
            </a:r>
            <a:r>
              <a:rPr lang="en-US" sz="2400">
                <a:sym typeface="Symbol" pitchFamily="18" charset="2"/>
              </a:rPr>
              <a:t>false).  Show that assumption was absurd (so </a:t>
            </a:r>
            <a:r>
              <a:rPr lang="en-US" sz="2400" i="1">
                <a:sym typeface="Symbol" pitchFamily="18" charset="2"/>
              </a:rPr>
              <a:t>P </a:t>
            </a:r>
            <a:r>
              <a:rPr lang="en-US" sz="2400">
                <a:sym typeface="Symbol" pitchFamily="18" charset="2"/>
              </a:rPr>
              <a:t>false or </a:t>
            </a:r>
            <a:r>
              <a:rPr lang="en-US" sz="2400" i="1">
                <a:sym typeface="Symbol" pitchFamily="18" charset="2"/>
              </a:rPr>
              <a:t>Q</a:t>
            </a:r>
            <a:r>
              <a:rPr lang="en-US" sz="2400">
                <a:sym typeface="Symbol" pitchFamily="18" charset="2"/>
              </a:rPr>
              <a:t> true) so claim true!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400" i="1">
              <a:sym typeface="Wingdings" pitchFamily="2" charset="2"/>
            </a:endParaRPr>
          </a:p>
        </p:txBody>
      </p:sp>
      <p:sp>
        <p:nvSpPr>
          <p:cNvPr id="212996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997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7250" y="642938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Indirect Proof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5813" y="600075"/>
            <a:ext cx="6048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4019" name="Text Box 4"/>
          <p:cNvSpPr txBox="1">
            <a:spLocks noChangeArrowheads="1"/>
          </p:cNvSpPr>
          <p:nvPr/>
        </p:nvSpPr>
        <p:spPr bwMode="auto">
          <a:xfrm>
            <a:off x="801688" y="1285875"/>
            <a:ext cx="7770812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Theorem : </a:t>
            </a:r>
            <a:r>
              <a:rPr lang="en-US" sz="2400">
                <a:solidFill>
                  <a:srgbClr val="3333FF"/>
                </a:solidFill>
              </a:rPr>
              <a:t>There is no greatest integer.</a:t>
            </a:r>
          </a:p>
          <a:p>
            <a:endParaRPr lang="en-US" sz="240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/>
              <a:t>Proof: </a:t>
            </a:r>
            <a:r>
              <a:rPr lang="en-US" sz="2400" i="1"/>
              <a:t>Suppose not. That </a:t>
            </a:r>
            <a:r>
              <a:rPr lang="en-US" sz="2400"/>
              <a:t>is, suppose there is a greatest integer </a:t>
            </a:r>
            <a:r>
              <a:rPr lang="en-US" sz="2400" i="1"/>
              <a:t>N. [We must deduce a contradiction.] Then </a:t>
            </a:r>
            <a:r>
              <a:rPr lang="en-US" sz="2400" i="1">
                <a:solidFill>
                  <a:srgbClr val="3333FF"/>
                </a:solidFill>
              </a:rPr>
              <a:t>N ≥ n </a:t>
            </a:r>
            <a:r>
              <a:rPr lang="en-US" sz="2400" i="1"/>
              <a:t>for every integer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. Let </a:t>
            </a:r>
            <a:r>
              <a:rPr lang="en-US" sz="2400" i="1">
                <a:solidFill>
                  <a:srgbClr val="3333FF"/>
                </a:solidFill>
              </a:rPr>
              <a:t>M = N + 1</a:t>
            </a:r>
            <a:r>
              <a:rPr lang="en-US" sz="2400" i="1"/>
              <a:t>. Now </a:t>
            </a:r>
            <a:r>
              <a:rPr lang="en-US" sz="2400" i="1">
                <a:solidFill>
                  <a:srgbClr val="3333FF"/>
                </a:solidFill>
              </a:rPr>
              <a:t>M</a:t>
            </a:r>
            <a:r>
              <a:rPr lang="en-US" sz="2400" i="1"/>
              <a:t> is an integer since it is a sum </a:t>
            </a:r>
            <a:r>
              <a:rPr lang="en-US" sz="2400"/>
              <a:t>of integers. Also </a:t>
            </a:r>
            <a:r>
              <a:rPr lang="en-US" sz="2400" i="1">
                <a:solidFill>
                  <a:srgbClr val="3333FF"/>
                </a:solidFill>
              </a:rPr>
              <a:t>M &gt; N </a:t>
            </a:r>
            <a:r>
              <a:rPr lang="en-US" sz="2400" i="1"/>
              <a:t>since </a:t>
            </a:r>
            <a:r>
              <a:rPr lang="en-US" sz="2400" i="1">
                <a:solidFill>
                  <a:srgbClr val="3333FF"/>
                </a:solidFill>
              </a:rPr>
              <a:t>M = N + 1. </a:t>
            </a:r>
            <a:r>
              <a:rPr lang="en-US" sz="2400" i="1"/>
              <a:t>Thus </a:t>
            </a:r>
            <a:r>
              <a:rPr lang="en-US" sz="2400" i="1">
                <a:solidFill>
                  <a:srgbClr val="3333FF"/>
                </a:solidFill>
              </a:rPr>
              <a:t>M</a:t>
            </a:r>
            <a:r>
              <a:rPr lang="en-US" sz="2400" i="1"/>
              <a:t> is an integer that is greater </a:t>
            </a:r>
            <a:r>
              <a:rPr lang="en-US" sz="2400"/>
              <a:t>than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. So N is the greatest integer and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 is not the greatest integer, which is a </a:t>
            </a:r>
            <a:r>
              <a:rPr lang="en-US" sz="2400"/>
              <a:t>contradiction. </a:t>
            </a:r>
          </a:p>
        </p:txBody>
      </p:sp>
      <p:sp>
        <p:nvSpPr>
          <p:cNvPr id="214020" name="Line 5"/>
          <p:cNvSpPr>
            <a:spLocks noChangeShapeType="1"/>
          </p:cNvSpPr>
          <p:nvPr/>
        </p:nvSpPr>
        <p:spPr bwMode="auto">
          <a:xfrm>
            <a:off x="395288" y="1268413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1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2" name="Line 5"/>
          <p:cNvSpPr>
            <a:spLocks noChangeShapeType="1"/>
          </p:cNvSpPr>
          <p:nvPr/>
        </p:nvSpPr>
        <p:spPr bwMode="auto">
          <a:xfrm>
            <a:off x="395288" y="1268413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3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5043" name="Text Box 7"/>
          <p:cNvSpPr txBox="1">
            <a:spLocks noChangeArrowheads="1"/>
          </p:cNvSpPr>
          <p:nvPr/>
        </p:nvSpPr>
        <p:spPr bwMode="auto">
          <a:xfrm>
            <a:off x="785813" y="1347788"/>
            <a:ext cx="82153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PROVE: 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 square of an even number is even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Proof: </a:t>
            </a:r>
            <a:r>
              <a:rPr lang="en-US" sz="2400">
                <a:sym typeface="Symbol" pitchFamily="18" charset="2"/>
              </a:rPr>
              <a:t>Suppose k is an even number but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>
                <a:sym typeface="Symbol" pitchFamily="18" charset="2"/>
              </a:rPr>
              <a:t> is not even.</a:t>
            </a:r>
          </a:p>
          <a:p>
            <a:pPr marL="609600" indent="-609600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is odd.</a:t>
            </a:r>
            <a:r>
              <a:rPr lang="en-US" sz="2400">
                <a:sym typeface="Wingdings" pitchFamily="2" charset="2"/>
              </a:rPr>
              <a:t> 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k </a:t>
            </a:r>
            <a:r>
              <a:rPr lang="en-US" sz="2400" baseline="30000"/>
              <a:t>2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 </a:t>
            </a:r>
            <a:r>
              <a:rPr lang="en-US" sz="2400">
                <a:sym typeface="Symbol" pitchFamily="18" charset="2"/>
              </a:rPr>
              <a:t>+ 1</a:t>
            </a:r>
            <a:endParaRPr lang="en-US" sz="2400"/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k </a:t>
            </a:r>
            <a:r>
              <a:rPr lang="en-US" sz="2400" baseline="30000"/>
              <a:t>2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</a:t>
            </a:r>
            <a:r>
              <a:rPr lang="en-US" sz="2400" i="1">
                <a:sym typeface="Symbol" pitchFamily="18" charset="2"/>
              </a:rPr>
              <a:t> 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  or  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   since 2 is prime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a  k </a:t>
            </a:r>
            <a:r>
              <a:rPr lang="en-US" sz="2400">
                <a:sym typeface="Symbol" pitchFamily="18" charset="2"/>
              </a:rPr>
              <a:t>- 1</a:t>
            </a:r>
            <a:r>
              <a:rPr lang="en-US" sz="2400" i="1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 or  </a:t>
            </a:r>
            <a:r>
              <a:rPr lang="en-US" sz="2400" i="1">
                <a:sym typeface="Symbol" pitchFamily="18" charset="2"/>
              </a:rPr>
              <a:t>b  k</a:t>
            </a:r>
            <a:r>
              <a:rPr lang="en-US" sz="2400">
                <a:sym typeface="Symbol" pitchFamily="18" charset="2"/>
              </a:rPr>
              <a:t>+1</a:t>
            </a:r>
            <a:r>
              <a:rPr lang="en-US" sz="2400" i="1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b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a  k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 + 1 or   </a:t>
            </a:r>
            <a:r>
              <a:rPr lang="en-US" sz="2400" i="1">
                <a:sym typeface="Symbol" pitchFamily="18" charset="2"/>
              </a:rPr>
              <a:t>b  k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b </a:t>
            </a:r>
            <a:r>
              <a:rPr lang="en-US" sz="2400">
                <a:sym typeface="Symbol" pitchFamily="18" charset="2"/>
              </a:rPr>
              <a:t>– 1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In both cases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odd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not even, which is a contradiction</a:t>
            </a:r>
          </a:p>
        </p:txBody>
      </p:sp>
      <p:sp>
        <p:nvSpPr>
          <p:cNvPr id="215044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045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4375" y="642938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Proof by contradiction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8675" y="655638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/>
              <a:t>Today's Lecture</a:t>
            </a:r>
            <a:endParaRPr lang="en-CA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0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1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900113" y="1217613"/>
            <a:ext cx="6858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Definition of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Methods of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Direct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Disproving by Counterexample.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Proof by Contradiction</a:t>
            </a:r>
          </a:p>
        </p:txBody>
      </p:sp>
      <p:sp>
        <p:nvSpPr>
          <p:cNvPr id="226313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4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5950" y="620713"/>
            <a:ext cx="8099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Easier Characterization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6067" name="Text Box 9"/>
          <p:cNvSpPr txBox="1">
            <a:spLocks noChangeArrowheads="1"/>
          </p:cNvSpPr>
          <p:nvPr/>
        </p:nvSpPr>
        <p:spPr bwMode="auto">
          <a:xfrm>
            <a:off x="571500" y="1468438"/>
            <a:ext cx="8072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Recall the set of rational numbers </a:t>
            </a:r>
            <a:r>
              <a:rPr lang="en-US" sz="2400" b="1"/>
              <a:t>Q</a:t>
            </a:r>
            <a:r>
              <a:rPr lang="en-US" sz="2400"/>
              <a:t> = the set of numbers with decimal expansion which is periodic past some point (I.e. repeatinginginginginging…)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Easier characterization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/>
              <a:t>Q </a:t>
            </a:r>
            <a:r>
              <a:rPr lang="en-US" sz="2400"/>
              <a:t>= { </a:t>
            </a:r>
            <a:r>
              <a:rPr lang="en-US" sz="2400" i="1"/>
              <a:t>p/q  </a:t>
            </a:r>
            <a:r>
              <a:rPr lang="en-US" sz="2400"/>
              <a:t>|  </a:t>
            </a:r>
            <a:r>
              <a:rPr lang="en-US" sz="2400" i="1"/>
              <a:t>p∙q</a:t>
            </a:r>
            <a:r>
              <a:rPr lang="en-US" sz="2400"/>
              <a:t> are integers with </a:t>
            </a:r>
            <a:r>
              <a:rPr lang="en-US" sz="2400" i="1"/>
              <a:t>q </a:t>
            </a:r>
            <a:r>
              <a:rPr lang="en-US" sz="2400">
                <a:sym typeface="Symbol" pitchFamily="18" charset="2"/>
              </a:rPr>
              <a:t> 0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Theorem:  that the sum of any irrational number with a rational number is irrational: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Disproving claims is often much easier than proving them.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Claims are usually of the form </a:t>
            </a:r>
            <a:r>
              <a:rPr lang="en-US" sz="2400" i="1"/>
              <a:t>k P</a:t>
            </a:r>
            <a:r>
              <a:rPr lang="en-US" sz="2400"/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/>
              <a:t>).  </a:t>
            </a: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216068" name="Line 14"/>
          <p:cNvSpPr>
            <a:spLocks noChangeShapeType="1"/>
          </p:cNvSpPr>
          <p:nvPr/>
        </p:nvSpPr>
        <p:spPr bwMode="auto">
          <a:xfrm>
            <a:off x="250825" y="1268413"/>
            <a:ext cx="82089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69" name="Line 15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0" name="Line 16"/>
          <p:cNvSpPr>
            <a:spLocks noChangeShapeType="1"/>
          </p:cNvSpPr>
          <p:nvPr/>
        </p:nvSpPr>
        <p:spPr bwMode="auto">
          <a:xfrm>
            <a:off x="250825" y="1268413"/>
            <a:ext cx="82089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1" name="Line 17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2" name="Line 19"/>
          <p:cNvSpPr>
            <a:spLocks noChangeShapeType="1"/>
          </p:cNvSpPr>
          <p:nvPr/>
        </p:nvSpPr>
        <p:spPr bwMode="auto">
          <a:xfrm>
            <a:off x="250825" y="1268413"/>
            <a:ext cx="84248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3" name="Line 20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4" name="Line 19"/>
          <p:cNvSpPr>
            <a:spLocks noChangeShapeType="1"/>
          </p:cNvSpPr>
          <p:nvPr/>
        </p:nvSpPr>
        <p:spPr bwMode="auto">
          <a:xfrm>
            <a:off x="250825" y="1268413"/>
            <a:ext cx="842486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5" name="Line 20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 smtClean="0"/>
              <a:t>Today’s </a:t>
            </a:r>
            <a:r>
              <a:rPr lang="en-US" sz="3200" dirty="0"/>
              <a:t>Lectures Summary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Floor </a:t>
            </a: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and </a:t>
            </a: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Ceiling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Properties of Floor and Ceiling Functions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sym typeface="Symbol" pitchFamily="18" charset="2"/>
              </a:rPr>
              <a:t>Methods of Proof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smtClean="0">
                <a:solidFill>
                  <a:srgbClr val="3333FF"/>
                </a:solidFill>
                <a:sym typeface="Symbol" pitchFamily="18" charset="2"/>
              </a:rPr>
              <a:t>Direct Proofs</a:t>
            </a:r>
            <a:endParaRPr lang="en-US" sz="2800" dirty="0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Text Box 2"/>
          <p:cNvSpPr txBox="1">
            <a:spLocks noChangeArrowheads="1"/>
          </p:cNvSpPr>
          <p:nvPr/>
        </p:nvSpPr>
        <p:spPr bwMode="auto">
          <a:xfrm>
            <a:off x="898525" y="1104900"/>
            <a:ext cx="77454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Thus to disprove, enough to find one </a:t>
            </a:r>
            <a:r>
              <a:rPr lang="en-US" sz="2400" i="1"/>
              <a:t>k</a:t>
            </a:r>
            <a:r>
              <a:rPr lang="en-US" sz="2400"/>
              <a:t> –called a </a:t>
            </a:r>
            <a:r>
              <a:rPr lang="en-US" sz="2400" b="1" i="1"/>
              <a:t>counterexample</a:t>
            </a:r>
            <a:r>
              <a:rPr lang="en-US" sz="2400" i="1"/>
              <a:t>– </a:t>
            </a:r>
            <a:r>
              <a:rPr lang="en-US" sz="2400"/>
              <a:t>which makes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i="1"/>
              <a:t>k</a:t>
            </a:r>
            <a:r>
              <a:rPr lang="en-US" sz="2400"/>
              <a:t>) false.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Proof: The product of irrational numbers is irrational.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134153" name="Line 4"/>
          <p:cNvSpPr>
            <a:spLocks noChangeShapeType="1"/>
          </p:cNvSpPr>
          <p:nvPr/>
        </p:nvSpPr>
        <p:spPr bwMode="auto">
          <a:xfrm>
            <a:off x="395288" y="1000125"/>
            <a:ext cx="820896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54" name="Line 5"/>
          <p:cNvSpPr>
            <a:spLocks noChangeShapeType="1"/>
          </p:cNvSpPr>
          <p:nvPr/>
        </p:nvSpPr>
        <p:spPr bwMode="auto">
          <a:xfrm flipH="1">
            <a:off x="755650" y="357188"/>
            <a:ext cx="30163" cy="98901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5813" y="428625"/>
            <a:ext cx="764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990600" y="3502025"/>
          <a:ext cx="7896225" cy="2855913"/>
        </p:xfrm>
        <a:graphic>
          <a:graphicData uri="http://schemas.openxmlformats.org/presentationml/2006/ole">
            <p:oleObj spid="_x0000_s134151" name="Equation" r:id="rId3" imgW="2984400" imgH="107928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8114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115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116" name="Rectangle 9"/>
          <p:cNvSpPr>
            <a:spLocks noChangeArrowheads="1"/>
          </p:cNvSpPr>
          <p:nvPr/>
        </p:nvSpPr>
        <p:spPr bwMode="auto">
          <a:xfrm>
            <a:off x="785813" y="1357313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1. Express the statement to be proved in the form</a:t>
            </a:r>
          </a:p>
          <a:p>
            <a:pPr>
              <a:lnSpc>
                <a:spcPct val="150000"/>
              </a:lnSpc>
            </a:pPr>
            <a:r>
              <a:rPr lang="en-US" sz="2400"/>
              <a:t>∀x in D, if P(x) then Q(x). </a:t>
            </a:r>
          </a:p>
          <a:p>
            <a:pPr>
              <a:lnSpc>
                <a:spcPct val="150000"/>
              </a:lnSpc>
            </a:pPr>
            <a:r>
              <a:rPr lang="en-US" sz="2400"/>
              <a:t>2. Rewrite this statement in the contra positive form</a:t>
            </a:r>
          </a:p>
          <a:p>
            <a:pPr>
              <a:lnSpc>
                <a:spcPct val="150000"/>
              </a:lnSpc>
            </a:pPr>
            <a:r>
              <a:rPr lang="en-US" sz="2400"/>
              <a:t>∀x in D, if Q(x) is false then P(x) is false. </a:t>
            </a:r>
          </a:p>
          <a:p>
            <a:pPr>
              <a:lnSpc>
                <a:spcPct val="150000"/>
              </a:lnSpc>
            </a:pPr>
            <a:r>
              <a:rPr lang="en-US" sz="2400"/>
              <a:t>3. Prove the contra positive by a direct proof.</a:t>
            </a:r>
          </a:p>
          <a:p>
            <a:pPr>
              <a:lnSpc>
                <a:spcPct val="150000"/>
              </a:lnSpc>
            </a:pPr>
            <a:r>
              <a:rPr lang="en-US" sz="2400"/>
              <a:t>     a. Suppose x is a (particular but arbitrarily chosen) element of D such that Q(x)  is false.</a:t>
            </a:r>
          </a:p>
          <a:p>
            <a:pPr>
              <a:lnSpc>
                <a:spcPct val="150000"/>
              </a:lnSpc>
            </a:pPr>
            <a:r>
              <a:rPr lang="en-US" sz="2400"/>
              <a:t>     b. Show that P(x) is false.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Proof by Contra Positive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75" y="655638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38" name="Rectangle 3"/>
          <p:cNvSpPr>
            <a:spLocks noChangeArrowheads="1"/>
          </p:cNvSpPr>
          <p:nvPr/>
        </p:nvSpPr>
        <p:spPr bwMode="auto">
          <a:xfrm>
            <a:off x="887413" y="1484313"/>
            <a:ext cx="7899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3333FF"/>
                </a:solidFill>
              </a:rPr>
              <a:t>Proposition: For all integers n, if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 is even then n is even.</a:t>
            </a:r>
          </a:p>
          <a:p>
            <a:r>
              <a:rPr lang="en-US" sz="2400" i="1">
                <a:solidFill>
                  <a:srgbClr val="3333FF"/>
                </a:solidFill>
              </a:rPr>
              <a:t>Contra positive: </a:t>
            </a:r>
            <a:r>
              <a:rPr lang="en-US" sz="2400" i="1"/>
              <a:t>For all integers n, if n is not even then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/>
              <a:t> is not even.</a:t>
            </a:r>
          </a:p>
          <a:p>
            <a:pPr algn="just"/>
            <a:r>
              <a:rPr lang="en-US" sz="2400" i="1">
                <a:solidFill>
                  <a:srgbClr val="3333FF"/>
                </a:solidFill>
              </a:rPr>
              <a:t>Proof: </a:t>
            </a:r>
            <a:r>
              <a:rPr lang="en-US" sz="2400" i="1"/>
              <a:t>Suppose n is any odd integer. [We must show that n2 is odd.] By definition of odd, </a:t>
            </a:r>
            <a:r>
              <a:rPr lang="en-US" sz="2400" i="1">
                <a:solidFill>
                  <a:srgbClr val="3333FF"/>
                </a:solidFill>
              </a:rPr>
              <a:t>n = 2k + 1 </a:t>
            </a:r>
            <a:r>
              <a:rPr lang="en-US" sz="2400" i="1"/>
              <a:t>for some integer k. By substitution and algebra,</a:t>
            </a:r>
          </a:p>
          <a:p>
            <a:pPr algn="just"/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= (2k+1)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2 = 4 k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+ 4k + 1 = 2(2 k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+ 2k) + 1</a:t>
            </a:r>
            <a:r>
              <a:rPr lang="en-US" sz="2400" i="1"/>
              <a:t>.</a:t>
            </a:r>
          </a:p>
          <a:p>
            <a:pPr algn="just"/>
            <a:r>
              <a:rPr lang="en-US" sz="2400" i="1"/>
              <a:t>But 2k2 + 2k is an integer because products and sums of integers are integers. So</a:t>
            </a:r>
            <a:r>
              <a:rPr lang="en-US" sz="2400" i="1">
                <a:solidFill>
                  <a:srgbClr val="3333FF"/>
                </a:solidFill>
              </a:rPr>
              <a:t> n</a:t>
            </a:r>
            <a:r>
              <a:rPr lang="en-US" sz="2400" i="1" baseline="30000">
                <a:solidFill>
                  <a:srgbClr val="3333FF"/>
                </a:solidFill>
              </a:rPr>
              <a:t>2 </a:t>
            </a:r>
            <a:r>
              <a:rPr lang="en-US" sz="2400" i="1">
                <a:solidFill>
                  <a:srgbClr val="3333FF"/>
                </a:solidFill>
              </a:rPr>
              <a:t>= 2·(an integer) + 1</a:t>
            </a:r>
            <a:r>
              <a:rPr lang="en-US" sz="2400" i="1"/>
              <a:t>, and thus, by definition of odd,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/>
              <a:t> is odd. </a:t>
            </a:r>
            <a:endParaRPr lang="en-US" sz="2400"/>
          </a:p>
        </p:txBody>
      </p:sp>
      <p:sp>
        <p:nvSpPr>
          <p:cNvPr id="219139" name="Line 35"/>
          <p:cNvSpPr>
            <a:spLocks noChangeShapeType="1"/>
          </p:cNvSpPr>
          <p:nvPr/>
        </p:nvSpPr>
        <p:spPr bwMode="auto">
          <a:xfrm>
            <a:off x="755650" y="1268413"/>
            <a:ext cx="770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0" name="Line 37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1" name="Line 4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2" name="Line 4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3" name="Line 27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4" name="Line 27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5" name="Line 27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6" name="Line 27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7" name="Line 28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8" name="Line 28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9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0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1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2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57250" y="582613"/>
            <a:ext cx="7786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 ship between Contra positive and Contradiction Proofs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5328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20163" name="Line 8"/>
          <p:cNvSpPr>
            <a:spLocks noChangeShapeType="1"/>
          </p:cNvSpPr>
          <p:nvPr/>
        </p:nvSpPr>
        <p:spPr bwMode="auto">
          <a:xfrm>
            <a:off x="395288" y="1428750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164" name="Line 9"/>
          <p:cNvSpPr>
            <a:spLocks noChangeShapeType="1"/>
          </p:cNvSpPr>
          <p:nvPr/>
        </p:nvSpPr>
        <p:spPr bwMode="auto">
          <a:xfrm>
            <a:off x="755650" y="85090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165" name="Rectangle 9"/>
          <p:cNvSpPr>
            <a:spLocks noChangeArrowheads="1"/>
          </p:cNvSpPr>
          <p:nvPr/>
        </p:nvSpPr>
        <p:spPr bwMode="auto">
          <a:xfrm>
            <a:off x="785813" y="1500188"/>
            <a:ext cx="8143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 a proof by contraposition, the statement</a:t>
            </a:r>
          </a:p>
          <a:p>
            <a:pPr algn="ctr"/>
            <a:r>
              <a:rPr lang="en-US" sz="2400">
                <a:solidFill>
                  <a:srgbClr val="3333FF"/>
                </a:solidFill>
              </a:rPr>
              <a:t>∀</a:t>
            </a:r>
            <a:r>
              <a:rPr lang="en-US" sz="2400" i="1">
                <a:solidFill>
                  <a:srgbClr val="3333FF"/>
                </a:solidFill>
              </a:rPr>
              <a:t>x in D, if P(x) then Q(x)</a:t>
            </a:r>
          </a:p>
          <a:p>
            <a:r>
              <a:rPr lang="en-US" sz="2400"/>
              <a:t>is proved by giving a direct proof of the equivalent statement</a:t>
            </a:r>
          </a:p>
          <a:p>
            <a:pPr algn="ctr"/>
            <a:r>
              <a:rPr lang="en-US" sz="2400">
                <a:solidFill>
                  <a:srgbClr val="3333FF"/>
                </a:solidFill>
              </a:rPr>
              <a:t>∀</a:t>
            </a:r>
            <a:r>
              <a:rPr lang="en-US" sz="2400" i="1">
                <a:solidFill>
                  <a:srgbClr val="3333FF"/>
                </a:solidFill>
              </a:rPr>
              <a:t>x in D, if ∼Q(x) then ∼P(x).</a:t>
            </a:r>
          </a:p>
          <a:p>
            <a:r>
              <a:rPr lang="en-US" sz="2400" i="1"/>
              <a:t>To do this, you suppose you are given an arbitrary element x of D such that ∼Q(x). You then show that ∼P(x). This is illustrated in Figure</a:t>
            </a: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786313"/>
            <a:ext cx="7612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86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21188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189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190" name="Rectangle 12"/>
          <p:cNvSpPr>
            <a:spLocks noChangeArrowheads="1"/>
          </p:cNvSpPr>
          <p:nvPr/>
        </p:nvSpPr>
        <p:spPr bwMode="auto">
          <a:xfrm>
            <a:off x="785813" y="1357313"/>
            <a:ext cx="82153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To rewrite the proof as a proof by contradiction, you suppose there is an x in D such that P(x) and ∼Q(x). You then follow the steps of the proof by contraposition to deduce the statement ∼P(x). But ∼P(x) is a contradiction to the supposition that P(x) and ∼Q(x). (Because to contradict a conjunction of two statements, it is only necessary to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contradict one of them.) This process is illustrated in Figure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119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500688"/>
            <a:ext cx="6435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7238" y="620713"/>
            <a:ext cx="71008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Classical Theorems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29030" name="Text Box 7"/>
          <p:cNvSpPr txBox="1">
            <a:spLocks noChangeArrowheads="1"/>
          </p:cNvSpPr>
          <p:nvPr/>
        </p:nvSpPr>
        <p:spPr bwMode="auto">
          <a:xfrm>
            <a:off x="785813" y="1928813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Proof:</a:t>
            </a:r>
            <a:endParaRPr lang="en-US" sz="2400"/>
          </a:p>
        </p:txBody>
      </p:sp>
      <p:sp>
        <p:nvSpPr>
          <p:cNvPr id="129031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2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722313" y="1428750"/>
          <a:ext cx="4633912" cy="714375"/>
        </p:xfrm>
        <a:graphic>
          <a:graphicData uri="http://schemas.openxmlformats.org/presentationml/2006/ole">
            <p:oleObj spid="_x0000_s129025" name="Equation" r:id="rId3" imgW="1968480" imgH="431640" progId="">
              <p:embed/>
            </p:oleObj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785813" y="2357438"/>
          <a:ext cx="8259762" cy="3214687"/>
        </p:xfrm>
        <a:graphic>
          <a:graphicData uri="http://schemas.openxmlformats.org/presentationml/2006/ole">
            <p:oleObj spid="_x0000_s129027" name="Equation" r:id="rId4" imgW="5499000" imgH="1841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803275" y="1285875"/>
          <a:ext cx="8340725" cy="714375"/>
        </p:xfrm>
        <a:graphic>
          <a:graphicData uri="http://schemas.openxmlformats.org/presentationml/2006/ole">
            <p:oleObj spid="_x0000_s86023" name="Equation" r:id="rId3" imgW="3543120" imgH="431640" progId="">
              <p:embed/>
            </p:oleObj>
          </a:graphicData>
        </a:graphic>
      </p:graphicFrame>
      <p:pic>
        <p:nvPicPr>
          <p:cNvPr id="8602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28775"/>
            <a:ext cx="77152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1700" y="582613"/>
            <a:ext cx="6191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 Summary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4259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260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261" name="Text Box 7"/>
          <p:cNvSpPr txBox="1">
            <a:spLocks noChangeArrowheads="1"/>
          </p:cNvSpPr>
          <p:nvPr/>
        </p:nvSpPr>
        <p:spPr bwMode="auto">
          <a:xfrm>
            <a:off x="971550" y="1268413"/>
            <a:ext cx="770413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Direct Proof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Indirect Proof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Proof by Contradiction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Proof by contra positive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Relation between them contra positive and Contradiction  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Classical Theorems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268413"/>
            <a:ext cx="85328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5813" y="1484313"/>
            <a:ext cx="81788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Compute      </a:t>
            </a:r>
            <a:r>
              <a:rPr lang="en-US" sz="2400" i="1" dirty="0">
                <a:solidFill>
                  <a:srgbClr val="3333FF"/>
                </a:solidFill>
              </a:rPr>
              <a:t>and       for each of the following values of x:</a:t>
            </a:r>
          </a:p>
          <a:p>
            <a:endParaRPr lang="en-US" sz="1000" i="1" dirty="0">
              <a:solidFill>
                <a:srgbClr val="3333FF"/>
              </a:solidFill>
            </a:endParaRPr>
          </a:p>
          <a:p>
            <a:pPr>
              <a:buFontTx/>
              <a:buAutoNum type="alphaLcPeriod"/>
            </a:pPr>
            <a:r>
              <a:rPr lang="en-US" sz="2400" dirty="0">
                <a:solidFill>
                  <a:srgbClr val="3333FF"/>
                </a:solidFill>
              </a:rPr>
              <a:t>  25</a:t>
            </a:r>
            <a:r>
              <a:rPr lang="en-US" sz="2400" i="1" dirty="0">
                <a:solidFill>
                  <a:srgbClr val="3333FF"/>
                </a:solidFill>
              </a:rPr>
              <a:t>/4</a:t>
            </a:r>
          </a:p>
          <a:p>
            <a:pPr>
              <a:buFontTx/>
              <a:buAutoNum type="alphaLcPeriod"/>
            </a:pPr>
            <a:r>
              <a:rPr lang="en-US" sz="2400" i="1" dirty="0">
                <a:solidFill>
                  <a:srgbClr val="3333FF"/>
                </a:solidFill>
              </a:rPr>
              <a:t>  0.999</a:t>
            </a:r>
          </a:p>
          <a:p>
            <a:pPr>
              <a:buFontTx/>
              <a:buAutoNum type="alphaLcPeriod"/>
            </a:pPr>
            <a:r>
              <a:rPr lang="en-US" sz="2400" i="1" dirty="0">
                <a:solidFill>
                  <a:srgbClr val="3333FF"/>
                </a:solidFill>
              </a:rPr>
              <a:t>  −2.01</a:t>
            </a:r>
          </a:p>
          <a:p>
            <a:endParaRPr lang="en-US" sz="1000" i="1" dirty="0">
              <a:solidFill>
                <a:srgbClr val="3333FF"/>
              </a:solidFill>
            </a:endParaRPr>
          </a:p>
          <a:p>
            <a:r>
              <a:rPr lang="en-US" sz="2400" dirty="0">
                <a:solidFill>
                  <a:srgbClr val="D60093"/>
                </a:solidFill>
              </a:rPr>
              <a:t>Solution:</a:t>
            </a:r>
          </a:p>
          <a:p>
            <a:endParaRPr lang="en-US" sz="1000" dirty="0">
              <a:solidFill>
                <a:srgbClr val="D60093"/>
              </a:solidFill>
            </a:endParaRPr>
          </a:p>
          <a:p>
            <a:pPr>
              <a:buFontTx/>
              <a:buAutoNum type="alphaLcPeriod"/>
            </a:pPr>
            <a:r>
              <a:rPr lang="en-US" sz="2400" dirty="0"/>
              <a:t>  25</a:t>
            </a:r>
            <a:r>
              <a:rPr lang="en-US" sz="2400" i="1" dirty="0"/>
              <a:t>/4 = 6.25 and 6 &lt; 6.25 &lt; 7; hence</a:t>
            </a:r>
          </a:p>
          <a:p>
            <a:pPr>
              <a:buFontTx/>
              <a:buAutoNum type="alphaLcPeriod"/>
            </a:pPr>
            <a:endParaRPr lang="en-US" sz="2400" i="1" dirty="0"/>
          </a:p>
          <a:p>
            <a:r>
              <a:rPr lang="en-US" sz="2400" dirty="0"/>
              <a:t>b.  0 </a:t>
            </a:r>
            <a:r>
              <a:rPr lang="en-US" sz="2400" i="1" dirty="0"/>
              <a:t>&lt; 0.999 &lt; 1; hence                                   .</a:t>
            </a:r>
          </a:p>
          <a:p>
            <a:endParaRPr lang="en-US" sz="2400" i="1" dirty="0"/>
          </a:p>
          <a:p>
            <a:r>
              <a:rPr lang="en-US" sz="2400" dirty="0"/>
              <a:t>c.  −3 </a:t>
            </a:r>
            <a:r>
              <a:rPr lang="en-US" sz="2400" i="1" dirty="0"/>
              <a:t>&lt; −2.01 &lt; −2; hence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146300" y="1484313"/>
          <a:ext cx="481013" cy="458787"/>
        </p:xfrm>
        <a:graphic>
          <a:graphicData uri="http://schemas.openxmlformats.org/presentationml/2006/ole">
            <p:oleObj spid="_x0000_s223234" name="Equation" r:id="rId3" imgW="266400" imgH="253800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203575" y="1484313"/>
          <a:ext cx="490538" cy="466725"/>
        </p:xfrm>
        <a:graphic>
          <a:graphicData uri="http://schemas.openxmlformats.org/presentationml/2006/ole">
            <p:oleObj spid="_x0000_s223235" name="Equation" r:id="rId4" imgW="266400" imgH="253800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156325" y="3789363"/>
          <a:ext cx="2786063" cy="468312"/>
        </p:xfrm>
        <a:graphic>
          <a:graphicData uri="http://schemas.openxmlformats.org/presentationml/2006/ole">
            <p:oleObj spid="_x0000_s223236" name="Equation" r:id="rId5" imgW="1688760" imgH="25380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202113" y="4508500"/>
          <a:ext cx="2890837" cy="468313"/>
        </p:xfrm>
        <a:graphic>
          <a:graphicData uri="http://schemas.openxmlformats.org/presentationml/2006/ole">
            <p:oleObj spid="_x0000_s223237" name="Equation" r:id="rId6" imgW="1752480" imgH="253800" progId="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524375" y="5229225"/>
          <a:ext cx="3143250" cy="468313"/>
        </p:xfrm>
        <a:graphic>
          <a:graphicData uri="http://schemas.openxmlformats.org/presentationml/2006/ole">
            <p:oleObj spid="_x0000_s223238" name="Equation" r:id="rId7" imgW="190476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79629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400"/>
              <a:t>The 1,370 students at a college are given the opportunity to take buses to an out-of-town game. Each bus holds a maximum of 40 passengers.</a:t>
            </a:r>
          </a:p>
          <a:p>
            <a:pPr marL="342900" indent="-342900" algn="just">
              <a:buFontTx/>
              <a:buAutoNum type="alphaLcPeriod"/>
            </a:pPr>
            <a:r>
              <a:rPr lang="en-US" sz="2400">
                <a:solidFill>
                  <a:srgbClr val="3333FF"/>
                </a:solidFill>
              </a:rPr>
              <a:t>For reasons of economy, the athletic director will send only full buses. What is the maximum number of buses the athletic director will send?</a:t>
            </a:r>
          </a:p>
          <a:p>
            <a:pPr marL="342900" indent="-342900" algn="just">
              <a:buFontTx/>
              <a:buAutoNum type="alphaLcPeriod"/>
            </a:pPr>
            <a:endParaRPr lang="en-US" sz="1000">
              <a:solidFill>
                <a:srgbClr val="3333FF"/>
              </a:solidFill>
            </a:endParaRPr>
          </a:p>
          <a:p>
            <a:pPr marL="342900" indent="-342900" algn="just"/>
            <a:r>
              <a:rPr lang="en-US" sz="2400">
                <a:solidFill>
                  <a:srgbClr val="3333FF"/>
                </a:solidFill>
              </a:rPr>
              <a:t>b. If the athletic director is willing to send one partially filled bus, how many buses will be needed to allow all the students to take the trip?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857250" y="5000625"/>
          <a:ext cx="5016500" cy="1365250"/>
        </p:xfrm>
        <a:graphic>
          <a:graphicData uri="http://schemas.openxmlformats.org/presentationml/2006/ole">
            <p:oleObj spid="_x0000_s224258" name="Equation" r:id="rId3" imgW="186660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088" y="655638"/>
            <a:ext cx="71008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Values of Floor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813" y="1476375"/>
            <a:ext cx="82153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Solution: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 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925513" y="1428750"/>
          <a:ext cx="7861300" cy="642938"/>
        </p:xfrm>
        <a:graphic>
          <a:graphicData uri="http://schemas.openxmlformats.org/presentationml/2006/ole">
            <p:oleObj spid="_x0000_s225282" name="Equation" r:id="rId3" imgW="3340080" imgH="253800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971550" y="2708275"/>
          <a:ext cx="7500938" cy="2798763"/>
        </p:xfrm>
        <a:graphic>
          <a:graphicData uri="http://schemas.openxmlformats.org/presentationml/2006/ole">
            <p:oleObj spid="_x0000_s225283" name="Equation" r:id="rId4" imgW="3403440" imgH="1143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8838" y="1398588"/>
            <a:ext cx="7889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en-US" sz="2400"/>
              <a:t>Is the following statement true or false? For all real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/>
              <a:t>Numbers </a:t>
            </a:r>
            <a:r>
              <a:rPr lang="en-US" sz="2400" i="1"/>
              <a:t>x</a:t>
            </a:r>
            <a:r>
              <a:rPr lang="en-US" sz="2400"/>
              <a:t> and </a:t>
            </a:r>
            <a:r>
              <a:rPr lang="en-US" sz="2400" i="1"/>
              <a:t>y,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</a:rPr>
              <a:t>Solution: The statement is false, take x = y = 1/2, then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</a:rPr>
              <a:t>Hence</a:t>
            </a:r>
            <a:r>
              <a:rPr lang="en-US" sz="2400" i="1"/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 i="1"/>
              <a:t>  </a:t>
            </a:r>
            <a:endParaRPr lang="en-US" sz="24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451225" y="1773238"/>
          <a:ext cx="2344738" cy="488950"/>
        </p:xfrm>
        <a:graphic>
          <a:graphicData uri="http://schemas.openxmlformats.org/presentationml/2006/ole">
            <p:oleObj spid="_x0000_s226306" name="Equation" r:id="rId3" imgW="1218960" imgH="253800" progId="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357438" y="2900363"/>
          <a:ext cx="4683125" cy="2560637"/>
        </p:xfrm>
        <a:graphic>
          <a:graphicData uri="http://schemas.openxmlformats.org/presentationml/2006/ole">
            <p:oleObj spid="_x0000_s226307" name="Equation" r:id="rId4" imgW="2044440" imgH="1117440" progId="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514600" y="5738813"/>
          <a:ext cx="3425825" cy="714375"/>
        </p:xfrm>
        <a:graphic>
          <a:graphicData uri="http://schemas.openxmlformats.org/presentationml/2006/ole">
            <p:oleObj spid="_x0000_s226308" name="Equation" r:id="rId5" imgW="121896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80343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Theorem: For all numbers x and all integers m,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</a:rPr>
              <a:t>Proof:</a:t>
            </a:r>
            <a:r>
              <a:rPr lang="en-US" sz="2400"/>
              <a:t> Suppose a real number </a:t>
            </a:r>
            <a:r>
              <a:rPr lang="en-US" sz="2400">
                <a:solidFill>
                  <a:srgbClr val="3333FF"/>
                </a:solidFill>
              </a:rPr>
              <a:t>x</a:t>
            </a:r>
            <a:r>
              <a:rPr lang="en-US" sz="2400"/>
              <a:t> and an integer </a:t>
            </a:r>
            <a:r>
              <a:rPr lang="en-US" sz="2400">
                <a:solidFill>
                  <a:srgbClr val="3333FF"/>
                </a:solidFill>
              </a:rPr>
              <a:t>m</a:t>
            </a:r>
            <a:r>
              <a:rPr lang="en-US" sz="2400"/>
              <a:t> are given. Let    n =             that unique integer n such that,   </a:t>
            </a:r>
            <a:r>
              <a:rPr lang="en-US" sz="2400">
                <a:solidFill>
                  <a:srgbClr val="3333FF"/>
                </a:solidFill>
              </a:rPr>
              <a:t> n ≤ x &lt; n + 1</a:t>
            </a:r>
            <a:r>
              <a:rPr lang="en-US" sz="2400"/>
              <a:t>. Add </a:t>
            </a:r>
            <a:r>
              <a:rPr lang="en-US" sz="2400">
                <a:solidFill>
                  <a:srgbClr val="3333FF"/>
                </a:solidFill>
              </a:rPr>
              <a:t>m</a:t>
            </a:r>
            <a:r>
              <a:rPr lang="en-US" sz="2400"/>
              <a:t> to all sides to obtain </a:t>
            </a:r>
            <a:r>
              <a:rPr lang="pt-BR" sz="2400" i="1">
                <a:solidFill>
                  <a:srgbClr val="3333FF"/>
                </a:solidFill>
              </a:rPr>
              <a:t>n + m ≤ x + m &lt; n + m + 1</a:t>
            </a:r>
            <a:r>
              <a:rPr lang="en-US" sz="2400" i="1"/>
              <a:t>. Now </a:t>
            </a:r>
            <a:r>
              <a:rPr lang="en-US" sz="2400" i="1">
                <a:solidFill>
                  <a:srgbClr val="3333FF"/>
                </a:solidFill>
              </a:rPr>
              <a:t>n + m </a:t>
            </a:r>
            <a:r>
              <a:rPr lang="en-US" sz="2400" i="1"/>
              <a:t>is an integer and so, by definition of floor,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 i="1"/>
              <a:t>But n =      . Hence by substitution</a:t>
            </a:r>
          </a:p>
          <a:p>
            <a:pPr algn="just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400" b="1" i="1"/>
          </a:p>
        </p:txBody>
      </p:sp>
      <p:sp>
        <p:nvSpPr>
          <p:cNvPr id="10" name="Rectangle 9"/>
          <p:cNvSpPr/>
          <p:nvPr/>
        </p:nvSpPr>
        <p:spPr>
          <a:xfrm>
            <a:off x="827088" y="684213"/>
            <a:ext cx="7500937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Floor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059113" y="1916113"/>
          <a:ext cx="3095625" cy="695325"/>
        </p:xfrm>
        <a:graphic>
          <a:graphicData uri="http://schemas.openxmlformats.org/presentationml/2006/ole">
            <p:oleObj spid="_x0000_s227330" name="Equation" r:id="rId3" imgW="1130040" imgH="25380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298825" y="3186113"/>
          <a:ext cx="481013" cy="458787"/>
        </p:xfrm>
        <a:graphic>
          <a:graphicData uri="http://schemas.openxmlformats.org/presentationml/2006/ole">
            <p:oleObj spid="_x0000_s227331" name="Equation" r:id="rId4" imgW="266400" imgH="253800" progId="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763713" y="4724400"/>
          <a:ext cx="2305050" cy="590550"/>
        </p:xfrm>
        <a:graphic>
          <a:graphicData uri="http://schemas.openxmlformats.org/presentationml/2006/ole">
            <p:oleObj spid="_x0000_s227332" name="Equation" r:id="rId5" imgW="990360" imgH="253800" progId="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908175" y="5373688"/>
          <a:ext cx="481013" cy="458787"/>
        </p:xfrm>
        <a:graphic>
          <a:graphicData uri="http://schemas.openxmlformats.org/presentationml/2006/ole">
            <p:oleObj spid="_x0000_s227333" name="Equation" r:id="rId6" imgW="266400" imgH="253800" progId="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311525" y="5876925"/>
          <a:ext cx="2339975" cy="525463"/>
        </p:xfrm>
        <a:graphic>
          <a:graphicData uri="http://schemas.openxmlformats.org/presentationml/2006/ole">
            <p:oleObj spid="_x0000_s227334" name="Equation" r:id="rId7" imgW="113004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82153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Theorem: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/>
            <a:r>
              <a:rPr lang="en-US" sz="2400">
                <a:solidFill>
                  <a:srgbClr val="3333FF"/>
                </a:solidFill>
              </a:rPr>
              <a:t>Proof: </a:t>
            </a:r>
            <a:r>
              <a:rPr lang="en-US" sz="2200"/>
              <a:t>Suppose </a:t>
            </a:r>
            <a:r>
              <a:rPr lang="en-US" sz="2200" i="1"/>
              <a:t>n is a integer. Then </a:t>
            </a:r>
            <a:r>
              <a:rPr lang="en-US" sz="2200"/>
              <a:t>either </a:t>
            </a:r>
            <a:r>
              <a:rPr lang="en-US" sz="2200" i="1"/>
              <a:t>n is odd or n is even.</a:t>
            </a:r>
          </a:p>
          <a:p>
            <a:pPr marL="609600" indent="-609600"/>
            <a:r>
              <a:rPr lang="en-US" sz="2400" i="1">
                <a:solidFill>
                  <a:srgbClr val="3333FF"/>
                </a:solidFill>
              </a:rPr>
              <a:t>Case 1: </a:t>
            </a:r>
            <a:r>
              <a:rPr lang="en-US" sz="2400" i="1"/>
              <a:t>in this case </a:t>
            </a:r>
            <a:r>
              <a:rPr lang="en-US" sz="2400" i="1">
                <a:solidFill>
                  <a:srgbClr val="3333FF"/>
                </a:solidFill>
              </a:rPr>
              <a:t>n = 2k+1 </a:t>
            </a:r>
            <a:r>
              <a:rPr lang="en-US" sz="2400" i="1"/>
              <a:t>for some integers k</a:t>
            </a:r>
            <a:r>
              <a:rPr lang="en-US" sz="2400" i="1">
                <a:solidFill>
                  <a:srgbClr val="3333FF"/>
                </a:solidFill>
              </a:rPr>
              <a:t>.</a:t>
            </a:r>
          </a:p>
          <a:p>
            <a:pPr marL="609600" indent="-609600"/>
            <a:endParaRPr lang="en-US" sz="2400" i="1">
              <a:solidFill>
                <a:srgbClr val="3333FF"/>
              </a:solidFill>
            </a:endParaRPr>
          </a:p>
          <a:p>
            <a:pPr marL="609600" indent="-609600"/>
            <a:r>
              <a:rPr lang="en-US" sz="2400" i="1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3333FF"/>
                </a:solidFill>
              </a:rPr>
              <a:t> </a:t>
            </a:r>
            <a:endParaRPr lang="en-US" sz="2400"/>
          </a:p>
          <a:p>
            <a:pPr marL="609600" indent="-609600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857250" y="684213"/>
            <a:ext cx="7500938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338388" y="1412875"/>
          <a:ext cx="4105275" cy="1658938"/>
        </p:xfrm>
        <a:graphic>
          <a:graphicData uri="http://schemas.openxmlformats.org/presentationml/2006/ole">
            <p:oleObj spid="_x0000_s228354" name="Equation" r:id="rId3" imgW="1536480" imgH="1041120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339975" y="4076700"/>
          <a:ext cx="5761038" cy="2320925"/>
        </p:xfrm>
        <a:graphic>
          <a:graphicData uri="http://schemas.openxmlformats.org/presentationml/2006/ole">
            <p:oleObj spid="_x0000_s228355" name="Equation" r:id="rId4" imgW="3466800" imgH="1523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1792</Words>
  <Application>Microsoft Office PowerPoint</Application>
  <PresentationFormat>On-screen Show (4:3)</PresentationFormat>
  <Paragraphs>210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Default Design</vt:lpstr>
      <vt:lpstr>Equation</vt:lpstr>
      <vt:lpstr>Image bitmap</vt:lpstr>
      <vt:lpstr>(CSC 102)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INSA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Structures CSC 102</dc:title>
  <dc:creator>Rasheed</dc:creator>
  <cp:lastModifiedBy>NTS</cp:lastModifiedBy>
  <cp:revision>953</cp:revision>
  <dcterms:created xsi:type="dcterms:W3CDTF">2012-03-24T09:18:04Z</dcterms:created>
  <dcterms:modified xsi:type="dcterms:W3CDTF">2012-05-08T11:54:03Z</dcterms:modified>
</cp:coreProperties>
</file>