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6"/>
  </p:notesMasterIdLst>
  <p:sldIdLst>
    <p:sldId id="256" r:id="rId2"/>
    <p:sldId id="315" r:id="rId3"/>
    <p:sldId id="328" r:id="rId4"/>
    <p:sldId id="331" r:id="rId5"/>
    <p:sldId id="348" r:id="rId6"/>
    <p:sldId id="347" r:id="rId7"/>
    <p:sldId id="349" r:id="rId8"/>
    <p:sldId id="350" r:id="rId9"/>
    <p:sldId id="351" r:id="rId10"/>
    <p:sldId id="355" r:id="rId11"/>
    <p:sldId id="356" r:id="rId12"/>
    <p:sldId id="353" r:id="rId13"/>
    <p:sldId id="357" r:id="rId14"/>
    <p:sldId id="358" r:id="rId15"/>
    <p:sldId id="297" r:id="rId16"/>
    <p:sldId id="359" r:id="rId17"/>
    <p:sldId id="354" r:id="rId18"/>
    <p:sldId id="340" r:id="rId19"/>
    <p:sldId id="280" r:id="rId20"/>
    <p:sldId id="334" r:id="rId21"/>
    <p:sldId id="341" r:id="rId22"/>
    <p:sldId id="261" r:id="rId23"/>
    <p:sldId id="281" r:id="rId24"/>
    <p:sldId id="30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00CC00"/>
    <a:srgbClr val="008000"/>
    <a:srgbClr val="D60093"/>
    <a:srgbClr val="33CC3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94" autoAdjust="0"/>
    <p:restoredTop sz="88351" autoAdjust="0"/>
  </p:normalViewPr>
  <p:slideViewPr>
    <p:cSldViewPr>
      <p:cViewPr>
        <p:scale>
          <a:sx n="75" d="100"/>
          <a:sy n="75" d="100"/>
        </p:scale>
        <p:origin x="-557" y="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AF50D3-F28F-4BBF-B7AA-96F21FC7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891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EE2906-37F1-49DF-948A-7983D945DC25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1B76-634F-410D-9A16-279BE6D3E374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CFD1-3314-462B-8AD7-E3154D9F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54D0-11A1-4987-9294-DCD963E2A429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C743C-F5F3-48A4-992C-9485B01A1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3E1C-77FB-45B5-9D2D-2A71F996A28D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E06F-55F5-4771-A810-745590C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F0AE-099A-4159-BFA9-638B7A947827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F0136-E863-40B8-AE3B-19FD874B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F851-6227-4F52-8F84-D35D2241A360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AFEF-0493-4E0C-97E4-3EC715DDB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61A8-4242-4F2F-83D2-3DAF5D4304D3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20B7-60D2-4824-B8A2-235E24C83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278E-18E8-44D1-922E-593FB86A85EA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703B-B043-4EA5-B11D-12BB7C81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F32C-67C6-4525-B099-C59321354704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4512-4FD0-4E66-96BC-5BC901B6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00A3-D1DD-402A-95B1-B53AAE5604A1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A6BE-11F7-4485-9743-A0AB9E48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3956-1933-4437-8DF0-688E716DDC64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E6A5-0441-4743-ACEE-B0C01A7C6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2B8F-BDC9-4DD5-BE57-3B89F188B3CF}" type="datetime1">
              <a:rPr lang="fr-FR"/>
              <a:pPr>
                <a:defRPr/>
              </a:pPr>
              <a:t>16/05/2012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2CE5-4645-4926-9C7D-E5A2721F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564844B-AA63-4DB5-8688-4440507C92A3}" type="datetime1">
              <a:rPr lang="fr-FR"/>
              <a:pPr>
                <a:defRPr/>
              </a:pPr>
              <a:t>16/05/2012</a:t>
            </a:fld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Discrete </a:t>
            </a:r>
            <a:r>
              <a:rPr lang="en-US" dirty="0" err="1"/>
              <a:t>StructuresDiscrete</a:t>
            </a:r>
            <a:r>
              <a:rPr lang="en-US" dirty="0"/>
              <a:t>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333EF9-32D8-41CF-86D2-EA65B5B8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3333FF"/>
                </a:solidFill>
              </a:rPr>
              <a:t>(CSC 102)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008000"/>
                </a:solidFill>
              </a:rPr>
              <a:t>Lecture 14</a:t>
            </a: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92564" y="1285009"/>
            <a:ext cx="756722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FF"/>
                </a:solidFill>
              </a:rPr>
              <a:t>9. </a:t>
            </a:r>
            <a:r>
              <a:rPr lang="en-US" sz="2400" i="1" dirty="0">
                <a:solidFill>
                  <a:srgbClr val="3333FF"/>
                </a:solidFill>
              </a:rPr>
              <a:t>De Morgan’s Laws: </a:t>
            </a:r>
            <a:r>
              <a:rPr lang="en-US" sz="2400" dirty="0"/>
              <a:t>For all sets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B</a:t>
            </a:r>
            <a:r>
              <a:rPr lang="en-US" sz="2400" dirty="0"/>
              <a:t>,</a:t>
            </a:r>
          </a:p>
          <a:p>
            <a:pPr marL="457200" indent="-457200">
              <a:lnSpc>
                <a:spcPct val="150000"/>
              </a:lnSpc>
              <a:buAutoNum type="alphaLcParenBoth"/>
            </a:pPr>
            <a:r>
              <a:rPr lang="en-US" sz="2400" i="1" dirty="0" smtClean="0"/>
              <a:t>(</a:t>
            </a:r>
            <a:r>
              <a:rPr lang="en-US" sz="2400" i="1" dirty="0"/>
              <a:t>A </a:t>
            </a:r>
            <a:r>
              <a:rPr lang="en-US" sz="2400" dirty="0"/>
              <a:t>∪ </a:t>
            </a:r>
            <a:r>
              <a:rPr lang="en-US" sz="2400" i="1" dirty="0"/>
              <a:t>B</a:t>
            </a:r>
            <a:r>
              <a:rPr lang="en-US" sz="2400" i="1" dirty="0" smtClean="0"/>
              <a:t>)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A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∩ </a:t>
            </a:r>
            <a:r>
              <a:rPr lang="en-US" sz="2400" i="1" dirty="0" smtClean="0"/>
              <a:t>B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/>
              <a:t>(b)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/>
              <a:t>B</a:t>
            </a:r>
            <a:r>
              <a:rPr lang="en-US" sz="2400" i="1" dirty="0" smtClean="0"/>
              <a:t>)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A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∪ </a:t>
            </a:r>
            <a:r>
              <a:rPr lang="en-US" sz="2400" i="1" dirty="0" smtClean="0"/>
              <a:t>B</a:t>
            </a:r>
            <a:r>
              <a:rPr lang="en-US" sz="2400" dirty="0" smtClean="0"/>
              <a:t>′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FF"/>
                </a:solidFill>
              </a:rPr>
              <a:t>10. </a:t>
            </a:r>
            <a:r>
              <a:rPr lang="en-US" sz="2400" i="1" dirty="0">
                <a:solidFill>
                  <a:srgbClr val="3333FF"/>
                </a:solidFill>
              </a:rPr>
              <a:t>Absorption Laws: </a:t>
            </a:r>
            <a:r>
              <a:rPr lang="en-US" sz="2400" dirty="0"/>
              <a:t>For all sets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B</a:t>
            </a:r>
            <a:r>
              <a:rPr lang="en-US" sz="2400" dirty="0"/>
              <a:t>,</a:t>
            </a:r>
          </a:p>
          <a:p>
            <a:pPr marL="457200" indent="-457200">
              <a:lnSpc>
                <a:spcPct val="150000"/>
              </a:lnSpc>
              <a:buAutoNum type="alphaLcParenBoth"/>
            </a:pPr>
            <a:r>
              <a:rPr lang="en-US" sz="2400" i="1" dirty="0" smtClean="0"/>
              <a:t>A </a:t>
            </a:r>
            <a:r>
              <a:rPr lang="en-US" sz="2400" dirty="0"/>
              <a:t>∪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/>
              <a:t>B) </a:t>
            </a:r>
            <a:r>
              <a:rPr lang="en-US" sz="2400" dirty="0"/>
              <a:t>= </a:t>
            </a:r>
            <a:r>
              <a:rPr lang="en-US" sz="2400" i="1" dirty="0" smtClean="0"/>
              <a:t>A,      </a:t>
            </a:r>
            <a:r>
              <a:rPr lang="en-US" sz="2400" dirty="0" smtClean="0"/>
              <a:t>(b</a:t>
            </a:r>
            <a:r>
              <a:rPr lang="en-US" sz="2400" dirty="0"/>
              <a:t>) </a:t>
            </a:r>
            <a:r>
              <a:rPr lang="en-US" sz="2400" dirty="0" smtClean="0"/>
              <a:t>  </a:t>
            </a:r>
            <a:r>
              <a:rPr lang="en-US" sz="2400" i="1" dirty="0" smtClean="0"/>
              <a:t>A </a:t>
            </a:r>
            <a:r>
              <a:rPr lang="en-US" sz="2400" dirty="0"/>
              <a:t>∩ </a:t>
            </a:r>
            <a:r>
              <a:rPr lang="en-US" sz="2400" i="1" dirty="0"/>
              <a:t>(A </a:t>
            </a:r>
            <a:r>
              <a:rPr lang="en-US" sz="2400" dirty="0"/>
              <a:t>∪ </a:t>
            </a:r>
            <a:r>
              <a:rPr lang="en-US" sz="2400" i="1" dirty="0"/>
              <a:t>B) </a:t>
            </a:r>
            <a:r>
              <a:rPr lang="en-US" sz="2400" dirty="0"/>
              <a:t>= </a:t>
            </a:r>
            <a:r>
              <a:rPr lang="en-US" sz="2400" i="1" dirty="0"/>
              <a:t>A.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FF"/>
                </a:solidFill>
              </a:rPr>
              <a:t>11. </a:t>
            </a:r>
            <a:r>
              <a:rPr lang="en-US" sz="2400" i="1" dirty="0">
                <a:solidFill>
                  <a:srgbClr val="3333FF"/>
                </a:solidFill>
              </a:rPr>
              <a:t>Complements </a:t>
            </a:r>
            <a:r>
              <a:rPr lang="en-US" sz="2400" i="1" dirty="0"/>
              <a:t>of U and </a:t>
            </a:r>
            <a:r>
              <a:rPr lang="en-US" sz="2400" dirty="0"/>
              <a:t>∅:</a:t>
            </a:r>
          </a:p>
          <a:p>
            <a:pPr marL="457200" indent="-457200">
              <a:lnSpc>
                <a:spcPct val="150000"/>
              </a:lnSpc>
              <a:buAutoNum type="alphaLcParenBoth"/>
            </a:pPr>
            <a:r>
              <a:rPr lang="en-US" sz="2400" i="1" dirty="0" smtClean="0"/>
              <a:t>U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= ∅ </a:t>
            </a:r>
            <a:r>
              <a:rPr lang="en-US" sz="2400" dirty="0" smtClean="0"/>
              <a:t>                     (</a:t>
            </a:r>
            <a:r>
              <a:rPr lang="en-US" sz="2400" dirty="0"/>
              <a:t>b</a:t>
            </a:r>
            <a:r>
              <a:rPr lang="en-US" sz="2400" dirty="0" smtClean="0"/>
              <a:t>)   ∅′</a:t>
            </a:r>
            <a:r>
              <a:rPr lang="en-US" sz="2400" i="1" dirty="0" smtClean="0"/>
              <a:t> </a:t>
            </a:r>
            <a:r>
              <a:rPr lang="en-US" sz="2400" dirty="0"/>
              <a:t>= </a:t>
            </a:r>
            <a:r>
              <a:rPr lang="en-US" sz="2400" i="1" dirty="0"/>
              <a:t>U.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FF"/>
                </a:solidFill>
              </a:rPr>
              <a:t>12. </a:t>
            </a:r>
            <a:r>
              <a:rPr lang="en-US" sz="2400" i="1" dirty="0">
                <a:solidFill>
                  <a:srgbClr val="3333FF"/>
                </a:solidFill>
              </a:rPr>
              <a:t>Set Difference Law: </a:t>
            </a:r>
            <a:r>
              <a:rPr lang="en-US" sz="2400" dirty="0"/>
              <a:t>For all sets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B</a:t>
            </a:r>
            <a:r>
              <a:rPr lang="en-US" sz="2400" dirty="0"/>
              <a:t>,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A </a:t>
            </a:r>
            <a:r>
              <a:rPr lang="en-US" sz="2400" dirty="0"/>
              <a:t>− </a:t>
            </a:r>
            <a:r>
              <a:rPr lang="en-US" sz="2400" i="1" dirty="0"/>
              <a:t>B </a:t>
            </a:r>
            <a:r>
              <a:rPr lang="en-US" sz="2400" dirty="0"/>
              <a:t>=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 smtClean="0"/>
              <a:t>B</a:t>
            </a:r>
            <a:r>
              <a:rPr lang="en-US" sz="2400" dirty="0" smtClean="0"/>
              <a:t>′</a:t>
            </a:r>
            <a:r>
              <a:rPr lang="en-US" sz="2400" i="1" dirty="0" smtClean="0"/>
              <a:t>.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95288" y="1268413"/>
            <a:ext cx="80645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785786" y="688975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 smtClean="0">
                <a:solidFill>
                  <a:srgbClr val="3333FF"/>
                </a:solidFill>
              </a:rPr>
              <a:t>Cont….</a:t>
            </a:r>
            <a:endParaRPr lang="en-US" sz="28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86863" y="692696"/>
            <a:ext cx="7429553" cy="571504"/>
          </a:xfrm>
          <a:prstGeom prst="rect">
            <a:avLst/>
          </a:prstGeom>
        </p:spPr>
        <p:txBody>
          <a:bodyPr/>
          <a:lstStyle/>
          <a:p>
            <a:pPr lvl="0" eaLnBrk="0" hangingPunct="0">
              <a:defRPr/>
            </a:pPr>
            <a:r>
              <a:rPr lang="en-US" sz="3200" dirty="0">
                <a:solidFill>
                  <a:srgbClr val="3333FF"/>
                </a:solidFill>
              </a:rPr>
              <a:t>A Distributive Law for Sets</a:t>
            </a:r>
            <a:endParaRPr kumimoji="0" lang="en-US" sz="320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1340768"/>
            <a:ext cx="7788825" cy="5096608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For all sets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and </a:t>
            </a:r>
            <a:r>
              <a:rPr lang="en-US" sz="2400" i="1" dirty="0"/>
              <a:t>C</a:t>
            </a:r>
            <a:r>
              <a:rPr lang="en-US" sz="2400" dirty="0"/>
              <a:t>,</a:t>
            </a:r>
          </a:p>
          <a:p>
            <a:pPr algn="ctr"/>
            <a:r>
              <a:rPr lang="pt-BR" sz="2400" i="1" dirty="0">
                <a:solidFill>
                  <a:srgbClr val="3333FF"/>
                </a:solidFill>
              </a:rPr>
              <a:t>A </a:t>
            </a:r>
            <a:r>
              <a:rPr lang="pt-BR" sz="2400" dirty="0">
                <a:solidFill>
                  <a:srgbClr val="3333FF"/>
                </a:solidFill>
              </a:rPr>
              <a:t>∪ </a:t>
            </a:r>
            <a:r>
              <a:rPr lang="pt-BR" sz="2400" i="1" dirty="0">
                <a:solidFill>
                  <a:srgbClr val="3333FF"/>
                </a:solidFill>
              </a:rPr>
              <a:t>(B </a:t>
            </a:r>
            <a:r>
              <a:rPr lang="pt-BR" sz="2400" dirty="0">
                <a:solidFill>
                  <a:srgbClr val="3333FF"/>
                </a:solidFill>
              </a:rPr>
              <a:t>∩ </a:t>
            </a:r>
            <a:r>
              <a:rPr lang="pt-BR" sz="2400" i="1" dirty="0">
                <a:solidFill>
                  <a:srgbClr val="3333FF"/>
                </a:solidFill>
              </a:rPr>
              <a:t>C) </a:t>
            </a:r>
            <a:r>
              <a:rPr lang="pt-BR" sz="2400" dirty="0">
                <a:solidFill>
                  <a:srgbClr val="3333FF"/>
                </a:solidFill>
              </a:rPr>
              <a:t>= </a:t>
            </a:r>
            <a:r>
              <a:rPr lang="pt-BR" sz="2400" i="1" dirty="0">
                <a:solidFill>
                  <a:srgbClr val="3333FF"/>
                </a:solidFill>
              </a:rPr>
              <a:t>(A </a:t>
            </a:r>
            <a:r>
              <a:rPr lang="pt-BR" sz="2400" dirty="0">
                <a:solidFill>
                  <a:srgbClr val="3333FF"/>
                </a:solidFill>
              </a:rPr>
              <a:t>∪ </a:t>
            </a:r>
            <a:r>
              <a:rPr lang="pt-BR" sz="2400" i="1" dirty="0">
                <a:solidFill>
                  <a:srgbClr val="3333FF"/>
                </a:solidFill>
              </a:rPr>
              <a:t>B) </a:t>
            </a:r>
            <a:r>
              <a:rPr lang="pt-BR" sz="2400" dirty="0">
                <a:solidFill>
                  <a:srgbClr val="3333FF"/>
                </a:solidFill>
              </a:rPr>
              <a:t>∩ </a:t>
            </a:r>
            <a:r>
              <a:rPr lang="pt-BR" sz="2400" i="1" dirty="0">
                <a:solidFill>
                  <a:srgbClr val="3333FF"/>
                </a:solidFill>
              </a:rPr>
              <a:t>(A </a:t>
            </a:r>
            <a:r>
              <a:rPr lang="pt-BR" sz="2400" dirty="0">
                <a:solidFill>
                  <a:srgbClr val="3333FF"/>
                </a:solidFill>
              </a:rPr>
              <a:t>∪ </a:t>
            </a:r>
            <a:r>
              <a:rPr lang="pt-BR" sz="2400" i="1" dirty="0">
                <a:solidFill>
                  <a:srgbClr val="3333FF"/>
                </a:solidFill>
              </a:rPr>
              <a:t>C</a:t>
            </a:r>
            <a:r>
              <a:rPr lang="pt-BR" sz="2400" i="1" dirty="0" smtClean="0">
                <a:solidFill>
                  <a:srgbClr val="3333FF"/>
                </a:solidFill>
              </a:rPr>
              <a:t>).</a:t>
            </a:r>
          </a:p>
          <a:p>
            <a:endParaRPr lang="pt-BR" sz="800" i="1" dirty="0" smtClean="0">
              <a:solidFill>
                <a:srgbClr val="3333FF"/>
              </a:solidFill>
            </a:endParaRPr>
          </a:p>
          <a:p>
            <a:pPr algn="just"/>
            <a:r>
              <a:rPr lang="pt-BR" sz="2400" i="1" dirty="0" smtClean="0">
                <a:solidFill>
                  <a:srgbClr val="3333FF"/>
                </a:solidFill>
              </a:rPr>
              <a:t>Proof: </a:t>
            </a:r>
            <a:r>
              <a:rPr lang="en-US" sz="2000" dirty="0"/>
              <a:t>Suppose </a:t>
            </a:r>
            <a:r>
              <a:rPr lang="en-US" sz="2000" i="1" dirty="0"/>
              <a:t>A </a:t>
            </a:r>
            <a:r>
              <a:rPr lang="en-US" sz="2000" dirty="0"/>
              <a:t>and </a:t>
            </a:r>
            <a:r>
              <a:rPr lang="en-US" sz="2000" i="1" dirty="0"/>
              <a:t>B </a:t>
            </a:r>
            <a:r>
              <a:rPr lang="en-US" sz="2000" dirty="0"/>
              <a:t>are </a:t>
            </a:r>
            <a:r>
              <a:rPr lang="en-US" sz="2000" dirty="0" smtClean="0"/>
              <a:t>sets. We have to show</a:t>
            </a:r>
          </a:p>
          <a:p>
            <a:pPr algn="ctr"/>
            <a:r>
              <a:rPr lang="en-US" sz="2000" b="1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(</a:t>
            </a:r>
            <a:r>
              <a:rPr lang="en-US" sz="2000" i="1" dirty="0">
                <a:solidFill>
                  <a:srgbClr val="3333FF"/>
                </a:solidFill>
              </a:rPr>
              <a:t>B </a:t>
            </a:r>
            <a:r>
              <a:rPr lang="en-US" sz="2000" dirty="0">
                <a:solidFill>
                  <a:srgbClr val="3333FF"/>
                </a:solidFill>
              </a:rPr>
              <a:t>∩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dirty="0">
                <a:solidFill>
                  <a:srgbClr val="3333FF"/>
                </a:solidFill>
              </a:rPr>
              <a:t>) ⊆ (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B</a:t>
            </a:r>
            <a:r>
              <a:rPr lang="en-US" sz="2000" dirty="0">
                <a:solidFill>
                  <a:srgbClr val="3333FF"/>
                </a:solidFill>
              </a:rPr>
              <a:t>) ∩ (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r>
              <a:rPr lang="en-US" sz="2000" i="1" dirty="0" smtClean="0">
                <a:solidFill>
                  <a:srgbClr val="3333FF"/>
                </a:solidFill>
              </a:rPr>
              <a:t>.</a:t>
            </a:r>
          </a:p>
          <a:p>
            <a:pPr algn="just"/>
            <a:r>
              <a:rPr lang="en-US" sz="2000" dirty="0" smtClean="0"/>
              <a:t>Suppose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A </a:t>
            </a:r>
            <a:r>
              <a:rPr lang="en-US" sz="2000" dirty="0"/>
              <a:t>∪ </a:t>
            </a:r>
            <a:r>
              <a:rPr lang="en-US" sz="2000" i="1" dirty="0"/>
              <a:t>(B </a:t>
            </a:r>
            <a:r>
              <a:rPr lang="en-US" sz="2000" dirty="0"/>
              <a:t>∩ </a:t>
            </a:r>
            <a:r>
              <a:rPr lang="en-US" sz="2000" i="1" dirty="0"/>
              <a:t>C)</a:t>
            </a:r>
            <a:r>
              <a:rPr lang="en-US" sz="2000" dirty="0"/>
              <a:t>. By definition of union,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A </a:t>
            </a:r>
            <a:r>
              <a:rPr lang="en-US" sz="2000" dirty="0"/>
              <a:t>or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B </a:t>
            </a:r>
            <a:r>
              <a:rPr lang="en-US" sz="2000" dirty="0"/>
              <a:t>∩ </a:t>
            </a:r>
            <a:r>
              <a:rPr lang="en-US" sz="2000" i="1" dirty="0"/>
              <a:t>C</a:t>
            </a:r>
            <a:r>
              <a:rPr lang="en-US" sz="2000" dirty="0" smtClean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en-US" sz="2000" i="1" dirty="0">
                <a:solidFill>
                  <a:srgbClr val="3333FF"/>
                </a:solidFill>
              </a:rPr>
              <a:t>Case 1 (x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A): </a:t>
            </a:r>
            <a:r>
              <a:rPr lang="en-US" sz="2000" dirty="0"/>
              <a:t>Since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A</a:t>
            </a:r>
            <a:r>
              <a:rPr lang="en-US" sz="2000" dirty="0"/>
              <a:t>, then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A </a:t>
            </a:r>
            <a:r>
              <a:rPr lang="en-US" sz="2000" dirty="0"/>
              <a:t>∪ </a:t>
            </a:r>
            <a:r>
              <a:rPr lang="en-US" sz="2000" i="1" dirty="0"/>
              <a:t>B </a:t>
            </a:r>
            <a:r>
              <a:rPr lang="en-US" sz="2000" dirty="0"/>
              <a:t>by definition of union and </a:t>
            </a:r>
            <a:r>
              <a:rPr lang="en-US" sz="2000" dirty="0" smtClean="0"/>
              <a:t>also </a:t>
            </a:r>
            <a:r>
              <a:rPr lang="en-US" sz="2000" i="1" dirty="0" smtClean="0"/>
              <a:t>x </a:t>
            </a:r>
            <a:r>
              <a:rPr lang="en-US" sz="2000" dirty="0"/>
              <a:t>∈ </a:t>
            </a:r>
            <a:r>
              <a:rPr lang="en-US" sz="2000" i="1" dirty="0"/>
              <a:t>A </a:t>
            </a:r>
            <a:r>
              <a:rPr lang="en-US" sz="2000" dirty="0"/>
              <a:t>∪ </a:t>
            </a:r>
            <a:r>
              <a:rPr lang="en-US" sz="2000" i="1" dirty="0"/>
              <a:t>C </a:t>
            </a:r>
            <a:r>
              <a:rPr lang="en-US" sz="2000" dirty="0"/>
              <a:t>by definition of union. Hence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(A </a:t>
            </a:r>
            <a:r>
              <a:rPr lang="en-US" sz="2000" dirty="0"/>
              <a:t>∪ </a:t>
            </a:r>
            <a:r>
              <a:rPr lang="en-US" sz="2000" i="1" dirty="0"/>
              <a:t>B) </a:t>
            </a:r>
            <a:r>
              <a:rPr lang="en-US" sz="2000" dirty="0"/>
              <a:t>∩ </a:t>
            </a:r>
            <a:r>
              <a:rPr lang="en-US" sz="2000" i="1" dirty="0"/>
              <a:t>(A </a:t>
            </a:r>
            <a:r>
              <a:rPr lang="en-US" sz="2000" dirty="0"/>
              <a:t>∪ </a:t>
            </a:r>
            <a:r>
              <a:rPr lang="en-US" sz="2000" i="1" dirty="0"/>
              <a:t>C) </a:t>
            </a:r>
            <a:r>
              <a:rPr lang="en-US" sz="2000" dirty="0"/>
              <a:t>by definition </a:t>
            </a:r>
            <a:r>
              <a:rPr lang="en-US" sz="2000" dirty="0" smtClean="0"/>
              <a:t>of intersection.</a:t>
            </a:r>
          </a:p>
          <a:p>
            <a:pPr algn="just"/>
            <a:endParaRPr lang="en-US" sz="800" dirty="0"/>
          </a:p>
          <a:p>
            <a:pPr algn="just"/>
            <a:r>
              <a:rPr lang="en-US" sz="2000" i="1" dirty="0">
                <a:solidFill>
                  <a:srgbClr val="3333FF"/>
                </a:solidFill>
              </a:rPr>
              <a:t>Case 2 (x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B </a:t>
            </a:r>
            <a:r>
              <a:rPr lang="en-US" sz="2000" dirty="0">
                <a:solidFill>
                  <a:srgbClr val="3333FF"/>
                </a:solidFill>
              </a:rPr>
              <a:t>∩ </a:t>
            </a:r>
            <a:r>
              <a:rPr lang="en-US" sz="2000" i="1" dirty="0">
                <a:solidFill>
                  <a:srgbClr val="3333FF"/>
                </a:solidFill>
              </a:rPr>
              <a:t>C): </a:t>
            </a:r>
            <a:r>
              <a:rPr lang="en-US" sz="2000" dirty="0"/>
              <a:t>Since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B </a:t>
            </a:r>
            <a:r>
              <a:rPr lang="en-US" sz="2000" dirty="0"/>
              <a:t>∩ </a:t>
            </a:r>
            <a:r>
              <a:rPr lang="en-US" sz="2000" i="1" dirty="0"/>
              <a:t>C</a:t>
            </a:r>
            <a:r>
              <a:rPr lang="en-US" sz="2000" dirty="0"/>
              <a:t>, then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B </a:t>
            </a:r>
            <a:r>
              <a:rPr lang="en-US" sz="2000" dirty="0"/>
              <a:t>and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C </a:t>
            </a:r>
            <a:r>
              <a:rPr lang="en-US" sz="2000" dirty="0"/>
              <a:t>by definition of </a:t>
            </a:r>
            <a:r>
              <a:rPr lang="en-US" sz="2000" dirty="0" smtClean="0"/>
              <a:t>intersection. Since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B, x </a:t>
            </a:r>
            <a:r>
              <a:rPr lang="en-US" sz="2000" dirty="0"/>
              <a:t>∈ </a:t>
            </a:r>
            <a:r>
              <a:rPr lang="en-US" sz="2000" i="1" dirty="0"/>
              <a:t>A </a:t>
            </a:r>
            <a:r>
              <a:rPr lang="en-US" sz="2000" dirty="0"/>
              <a:t>∪ </a:t>
            </a:r>
            <a:r>
              <a:rPr lang="en-US" sz="2000" i="1" dirty="0"/>
              <a:t>B </a:t>
            </a:r>
            <a:r>
              <a:rPr lang="en-US" sz="2000" dirty="0"/>
              <a:t>and since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C, x </a:t>
            </a:r>
            <a:r>
              <a:rPr lang="en-US" sz="2000" dirty="0"/>
              <a:t>∈ </a:t>
            </a:r>
            <a:r>
              <a:rPr lang="en-US" sz="2000" i="1" dirty="0"/>
              <a:t>A </a:t>
            </a:r>
            <a:r>
              <a:rPr lang="en-US" sz="2000" dirty="0"/>
              <a:t>∪ </a:t>
            </a:r>
            <a:r>
              <a:rPr lang="en-US" sz="2000" i="1" dirty="0"/>
              <a:t>C</a:t>
            </a:r>
            <a:r>
              <a:rPr lang="en-US" sz="2000" dirty="0"/>
              <a:t>, both by definition </a:t>
            </a:r>
            <a:r>
              <a:rPr lang="en-US" sz="2000" dirty="0" smtClean="0"/>
              <a:t>of union</a:t>
            </a:r>
            <a:r>
              <a:rPr lang="en-US" sz="2000" dirty="0"/>
              <a:t>. Hence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(A </a:t>
            </a:r>
            <a:r>
              <a:rPr lang="en-US" sz="2000" dirty="0"/>
              <a:t>∪ </a:t>
            </a:r>
            <a:r>
              <a:rPr lang="en-US" sz="2000" i="1" dirty="0"/>
              <a:t>B) </a:t>
            </a:r>
            <a:r>
              <a:rPr lang="en-US" sz="2000" dirty="0"/>
              <a:t>∩ </a:t>
            </a:r>
            <a:r>
              <a:rPr lang="en-US" sz="2000" i="1" dirty="0"/>
              <a:t>(A </a:t>
            </a:r>
            <a:r>
              <a:rPr lang="en-US" sz="2000" dirty="0"/>
              <a:t>∪ </a:t>
            </a:r>
            <a:r>
              <a:rPr lang="en-US" sz="2000" i="1" dirty="0"/>
              <a:t>C) </a:t>
            </a:r>
            <a:r>
              <a:rPr lang="en-US" sz="2000" dirty="0"/>
              <a:t>by definition of intersection.</a:t>
            </a:r>
          </a:p>
          <a:p>
            <a:pPr algn="just"/>
            <a:r>
              <a:rPr lang="en-US" sz="2000" dirty="0"/>
              <a:t>In both cases,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(A </a:t>
            </a:r>
            <a:r>
              <a:rPr lang="en-US" sz="2000" dirty="0"/>
              <a:t>∪ </a:t>
            </a:r>
            <a:r>
              <a:rPr lang="en-US" sz="2000" i="1" dirty="0"/>
              <a:t>B) </a:t>
            </a:r>
            <a:r>
              <a:rPr lang="en-US" sz="2000" dirty="0"/>
              <a:t>∩ </a:t>
            </a:r>
            <a:r>
              <a:rPr lang="en-US" sz="2000" i="1" dirty="0"/>
              <a:t>(A </a:t>
            </a:r>
            <a:r>
              <a:rPr lang="en-US" sz="2000" dirty="0"/>
              <a:t>∪ </a:t>
            </a:r>
            <a:r>
              <a:rPr lang="en-US" sz="2000" i="1" dirty="0"/>
              <a:t>C</a:t>
            </a:r>
            <a:r>
              <a:rPr lang="en-US" sz="2000" i="1" dirty="0" smtClean="0"/>
              <a:t>)</a:t>
            </a:r>
            <a:r>
              <a:rPr lang="en-US" sz="2000" dirty="0" smtClean="0"/>
              <a:t>.</a:t>
            </a:r>
          </a:p>
          <a:p>
            <a:pPr algn="just"/>
            <a:endParaRPr lang="en-US" sz="8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Hence      </a:t>
            </a:r>
            <a:r>
              <a:rPr lang="en-US" sz="2000" i="1" dirty="0" smtClean="0">
                <a:solidFill>
                  <a:srgbClr val="C00000"/>
                </a:solidFill>
              </a:rPr>
              <a:t>A </a:t>
            </a:r>
            <a:r>
              <a:rPr lang="en-US" sz="2000" dirty="0">
                <a:solidFill>
                  <a:srgbClr val="C00000"/>
                </a:solidFill>
              </a:rPr>
              <a:t>∪ </a:t>
            </a:r>
            <a:r>
              <a:rPr lang="en-US" sz="2000" i="1" dirty="0">
                <a:solidFill>
                  <a:srgbClr val="C00000"/>
                </a:solidFill>
              </a:rPr>
              <a:t>(B </a:t>
            </a:r>
            <a:r>
              <a:rPr lang="en-US" sz="2000" dirty="0">
                <a:solidFill>
                  <a:srgbClr val="C00000"/>
                </a:solidFill>
              </a:rPr>
              <a:t>∩ </a:t>
            </a:r>
            <a:r>
              <a:rPr lang="en-US" sz="2000" i="1" dirty="0">
                <a:solidFill>
                  <a:srgbClr val="C00000"/>
                </a:solidFill>
              </a:rPr>
              <a:t>C) </a:t>
            </a:r>
            <a:r>
              <a:rPr lang="en-US" sz="2000" dirty="0">
                <a:solidFill>
                  <a:srgbClr val="C00000"/>
                </a:solidFill>
              </a:rPr>
              <a:t>⊆ </a:t>
            </a:r>
            <a:r>
              <a:rPr lang="en-US" sz="2000" i="1" dirty="0">
                <a:solidFill>
                  <a:srgbClr val="C00000"/>
                </a:solidFill>
              </a:rPr>
              <a:t>(A </a:t>
            </a:r>
            <a:r>
              <a:rPr lang="en-US" sz="2000" dirty="0">
                <a:solidFill>
                  <a:srgbClr val="C00000"/>
                </a:solidFill>
              </a:rPr>
              <a:t>∪ </a:t>
            </a:r>
            <a:r>
              <a:rPr lang="en-US" sz="2000" i="1" dirty="0">
                <a:solidFill>
                  <a:srgbClr val="C00000"/>
                </a:solidFill>
              </a:rPr>
              <a:t>B) </a:t>
            </a:r>
            <a:r>
              <a:rPr lang="en-US" sz="2000" dirty="0">
                <a:solidFill>
                  <a:srgbClr val="C00000"/>
                </a:solidFill>
              </a:rPr>
              <a:t>∩ </a:t>
            </a:r>
            <a:r>
              <a:rPr lang="en-US" sz="2000" i="1" dirty="0">
                <a:solidFill>
                  <a:srgbClr val="C00000"/>
                </a:solidFill>
              </a:rPr>
              <a:t>(A </a:t>
            </a:r>
            <a:r>
              <a:rPr lang="en-US" sz="2000" dirty="0">
                <a:solidFill>
                  <a:srgbClr val="C00000"/>
                </a:solidFill>
              </a:rPr>
              <a:t>∪ </a:t>
            </a:r>
            <a:r>
              <a:rPr lang="en-US" sz="2000" i="1" dirty="0">
                <a:solidFill>
                  <a:srgbClr val="C00000"/>
                </a:solidFill>
              </a:rPr>
              <a:t>C</a:t>
            </a:r>
            <a:r>
              <a:rPr lang="en-US" sz="2000" i="1" dirty="0" smtClean="0">
                <a:solidFill>
                  <a:srgbClr val="C00000"/>
                </a:solidFill>
              </a:rPr>
              <a:t>)   ………… </a:t>
            </a:r>
            <a:r>
              <a:rPr lang="en-US" sz="2000" dirty="0" smtClean="0">
                <a:solidFill>
                  <a:srgbClr val="C00000"/>
                </a:solidFill>
              </a:rPr>
              <a:t>(1)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58562" y="1347808"/>
            <a:ext cx="7817126" cy="495520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sz="2000" i="1" dirty="0" smtClean="0"/>
              <a:t>Now we have to show </a:t>
            </a:r>
            <a:r>
              <a:rPr lang="en-US" sz="2000" dirty="0" smtClean="0">
                <a:solidFill>
                  <a:srgbClr val="3333FF"/>
                </a:solidFill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B</a:t>
            </a:r>
            <a:r>
              <a:rPr lang="en-US" sz="2000" dirty="0">
                <a:solidFill>
                  <a:srgbClr val="3333FF"/>
                </a:solidFill>
              </a:rPr>
              <a:t>) ∩ (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dirty="0">
                <a:solidFill>
                  <a:srgbClr val="3333FF"/>
                </a:solidFill>
              </a:rPr>
              <a:t>) ⊆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(</a:t>
            </a:r>
            <a:r>
              <a:rPr lang="en-US" sz="2000" i="1" dirty="0">
                <a:solidFill>
                  <a:srgbClr val="3333FF"/>
                </a:solidFill>
              </a:rPr>
              <a:t>B </a:t>
            </a:r>
            <a:r>
              <a:rPr lang="en-US" sz="2000" dirty="0">
                <a:solidFill>
                  <a:srgbClr val="3333FF"/>
                </a:solidFill>
              </a:rPr>
              <a:t>∩ </a:t>
            </a:r>
            <a:r>
              <a:rPr lang="en-US" sz="2000" i="1" dirty="0" smtClean="0">
                <a:solidFill>
                  <a:srgbClr val="3333FF"/>
                </a:solidFill>
              </a:rPr>
              <a:t>C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</a:p>
          <a:p>
            <a:endParaRPr lang="en-US" sz="800" i="1" dirty="0">
              <a:solidFill>
                <a:srgbClr val="3333FF"/>
              </a:solidFill>
            </a:endParaRPr>
          </a:p>
          <a:p>
            <a:r>
              <a:rPr lang="en-US" sz="2000" dirty="0" smtClean="0"/>
              <a:t>Suppose </a:t>
            </a:r>
            <a:r>
              <a:rPr lang="en-US" sz="2000" i="1" dirty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(A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B) </a:t>
            </a:r>
            <a:r>
              <a:rPr lang="en-US" sz="2000" dirty="0">
                <a:solidFill>
                  <a:srgbClr val="3333FF"/>
                </a:solidFill>
              </a:rPr>
              <a:t>∩ </a:t>
            </a:r>
            <a:r>
              <a:rPr lang="en-US" sz="2000" i="1" dirty="0">
                <a:solidFill>
                  <a:srgbClr val="3333FF"/>
                </a:solidFill>
              </a:rPr>
              <a:t>(A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C)</a:t>
            </a:r>
            <a:r>
              <a:rPr lang="en-US" sz="2000" dirty="0">
                <a:solidFill>
                  <a:srgbClr val="3333FF"/>
                </a:solidFill>
              </a:rPr>
              <a:t>. </a:t>
            </a:r>
            <a:r>
              <a:rPr lang="en-US" sz="2000" dirty="0"/>
              <a:t>By definition of intersection, </a:t>
            </a:r>
            <a:r>
              <a:rPr lang="en-US" sz="2000" i="1" dirty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B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dirty="0"/>
              <a:t>. Consider the two cases </a:t>
            </a:r>
            <a:r>
              <a:rPr lang="en-US" sz="2000" i="1" dirty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</a:t>
            </a:r>
            <a:r>
              <a:rPr lang="en-US" sz="2000" i="1" dirty="0"/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3333FF"/>
                </a:solidFill>
              </a:rPr>
              <a:t>x </a:t>
            </a:r>
            <a:r>
              <a:rPr lang="en-US" sz="2000" dirty="0" smtClean="0">
                <a:solidFill>
                  <a:srgbClr val="3333FF"/>
                </a:solidFill>
              </a:rPr>
              <a:t>∉ </a:t>
            </a:r>
            <a:r>
              <a:rPr lang="en-US" sz="2000" i="1" dirty="0" smtClean="0">
                <a:solidFill>
                  <a:srgbClr val="3333FF"/>
                </a:solidFill>
              </a:rPr>
              <a:t>A</a:t>
            </a:r>
            <a:r>
              <a:rPr lang="en-US" sz="2000" dirty="0" smtClean="0">
                <a:solidFill>
                  <a:srgbClr val="3333FF"/>
                </a:solidFill>
              </a:rPr>
              <a:t>.</a:t>
            </a:r>
          </a:p>
          <a:p>
            <a:endParaRPr lang="en-US" sz="800" dirty="0">
              <a:solidFill>
                <a:srgbClr val="3333FF"/>
              </a:solidFill>
            </a:endParaRPr>
          </a:p>
          <a:p>
            <a:pPr algn="just"/>
            <a:r>
              <a:rPr lang="en-US" sz="2000" i="1" dirty="0">
                <a:solidFill>
                  <a:srgbClr val="3333FF"/>
                </a:solidFill>
              </a:rPr>
              <a:t>Case 1 (x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A): </a:t>
            </a:r>
            <a:r>
              <a:rPr lang="en-US" sz="2000" dirty="0"/>
              <a:t>Since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A</a:t>
            </a:r>
            <a:r>
              <a:rPr lang="en-US" sz="2000" dirty="0"/>
              <a:t>, we can immediately conclude that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A </a:t>
            </a:r>
            <a:r>
              <a:rPr lang="en-US" sz="2000" dirty="0"/>
              <a:t>∪ </a:t>
            </a:r>
            <a:r>
              <a:rPr lang="en-US" sz="2000" i="1" dirty="0"/>
              <a:t>(B </a:t>
            </a:r>
            <a:r>
              <a:rPr lang="en-US" sz="2000" dirty="0"/>
              <a:t>∩ </a:t>
            </a:r>
            <a:r>
              <a:rPr lang="en-US" sz="2000" i="1" dirty="0" smtClean="0"/>
              <a:t>C) </a:t>
            </a:r>
            <a:r>
              <a:rPr lang="en-US" sz="2000" dirty="0" smtClean="0"/>
              <a:t>by </a:t>
            </a:r>
            <a:r>
              <a:rPr lang="en-US" sz="2000" dirty="0"/>
              <a:t>definition of union</a:t>
            </a:r>
            <a:r>
              <a:rPr lang="en-US" sz="2000" dirty="0" smtClean="0"/>
              <a:t>.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sz="2000" i="1" dirty="0">
                <a:solidFill>
                  <a:srgbClr val="3333FF"/>
                </a:solidFill>
              </a:rPr>
              <a:t>Case 2 (x </a:t>
            </a:r>
            <a:r>
              <a:rPr lang="en-US" sz="2000" dirty="0"/>
              <a:t>∉ </a:t>
            </a:r>
            <a:r>
              <a:rPr lang="en-US" sz="2000" i="1" dirty="0" smtClean="0">
                <a:solidFill>
                  <a:srgbClr val="3333FF"/>
                </a:solidFill>
              </a:rPr>
              <a:t>A</a:t>
            </a:r>
            <a:r>
              <a:rPr lang="en-US" sz="2000" i="1" dirty="0">
                <a:solidFill>
                  <a:srgbClr val="3333FF"/>
                </a:solidFill>
              </a:rPr>
              <a:t>): </a:t>
            </a:r>
            <a:r>
              <a:rPr lang="en-US" sz="2000" dirty="0"/>
              <a:t>Since </a:t>
            </a:r>
            <a:r>
              <a:rPr lang="en-US" sz="2000" i="1" dirty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B</a:t>
            </a:r>
            <a:r>
              <a:rPr lang="en-US" sz="2000" i="1" dirty="0"/>
              <a:t>, x </a:t>
            </a:r>
            <a:r>
              <a:rPr lang="en-US" sz="2000" dirty="0"/>
              <a:t>is in at least one of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or </a:t>
            </a:r>
            <a:r>
              <a:rPr lang="en-US" sz="2000" i="1" dirty="0">
                <a:solidFill>
                  <a:srgbClr val="3333FF"/>
                </a:solidFill>
              </a:rPr>
              <a:t>B</a:t>
            </a:r>
            <a:r>
              <a:rPr lang="en-US" sz="2000" dirty="0"/>
              <a:t>. But </a:t>
            </a:r>
            <a:r>
              <a:rPr lang="en-US" sz="2000" i="1" dirty="0"/>
              <a:t>x </a:t>
            </a:r>
            <a:r>
              <a:rPr lang="en-US" sz="2000" dirty="0"/>
              <a:t>is not </a:t>
            </a:r>
            <a:r>
              <a:rPr lang="en-US" sz="2000" dirty="0" smtClean="0"/>
              <a:t>in </a:t>
            </a:r>
            <a:r>
              <a:rPr lang="en-US" sz="2000" i="1" dirty="0" smtClean="0"/>
              <a:t>A</a:t>
            </a:r>
            <a:r>
              <a:rPr lang="en-US" sz="2000" dirty="0"/>
              <a:t>; hence </a:t>
            </a:r>
            <a:r>
              <a:rPr lang="en-US" sz="2000" i="1" dirty="0"/>
              <a:t>x </a:t>
            </a:r>
            <a:r>
              <a:rPr lang="en-US" sz="2000" dirty="0"/>
              <a:t>is in </a:t>
            </a:r>
            <a:r>
              <a:rPr lang="en-US" sz="2000" i="1" dirty="0"/>
              <a:t>B</a:t>
            </a:r>
            <a:r>
              <a:rPr lang="en-US" sz="2000" dirty="0"/>
              <a:t>. Similarly, since 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i="1" dirty="0"/>
              <a:t>, x </a:t>
            </a:r>
            <a:r>
              <a:rPr lang="en-US" sz="2000" dirty="0"/>
              <a:t>is in at least one of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or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dirty="0"/>
              <a:t>. </a:t>
            </a:r>
            <a:r>
              <a:rPr lang="en-US" sz="2000" dirty="0" smtClean="0"/>
              <a:t>But </a:t>
            </a:r>
            <a:r>
              <a:rPr lang="en-US" sz="2000" i="1" dirty="0" smtClean="0"/>
              <a:t>x </a:t>
            </a:r>
            <a:r>
              <a:rPr lang="en-US" sz="2000" dirty="0"/>
              <a:t>is not in </a:t>
            </a:r>
            <a:r>
              <a:rPr lang="en-US" sz="2000" i="1" dirty="0"/>
              <a:t>A</a:t>
            </a:r>
            <a:r>
              <a:rPr lang="en-US" sz="2000" dirty="0"/>
              <a:t>; hence </a:t>
            </a:r>
            <a:r>
              <a:rPr lang="en-US" sz="2000" i="1" dirty="0"/>
              <a:t>x </a:t>
            </a:r>
            <a:r>
              <a:rPr lang="en-US" sz="2000" dirty="0"/>
              <a:t>is in </a:t>
            </a:r>
            <a:r>
              <a:rPr lang="en-US" sz="2000" i="1" dirty="0"/>
              <a:t>C</a:t>
            </a:r>
            <a:r>
              <a:rPr lang="en-US" sz="2000" dirty="0"/>
              <a:t>. We have shown that both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B </a:t>
            </a:r>
            <a:r>
              <a:rPr lang="en-US" sz="2000" dirty="0"/>
              <a:t>and </a:t>
            </a:r>
            <a:r>
              <a:rPr lang="en-US" sz="2000" i="1" dirty="0"/>
              <a:t>x </a:t>
            </a:r>
            <a:r>
              <a:rPr lang="en-US" sz="2000" dirty="0"/>
              <a:t>∈ </a:t>
            </a:r>
            <a:r>
              <a:rPr lang="en-US" sz="2000" i="1" dirty="0"/>
              <a:t>C</a:t>
            </a:r>
            <a:r>
              <a:rPr lang="en-US" sz="2000" dirty="0"/>
              <a:t>, </a:t>
            </a:r>
            <a:r>
              <a:rPr lang="en-US" sz="2000" dirty="0" smtClean="0"/>
              <a:t>and so </a:t>
            </a:r>
            <a:r>
              <a:rPr lang="en-US" sz="2000" dirty="0"/>
              <a:t>by definition of intersection, </a:t>
            </a:r>
            <a:r>
              <a:rPr lang="en-US" sz="2000" i="1" dirty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B </a:t>
            </a:r>
            <a:r>
              <a:rPr lang="en-US" sz="2000" dirty="0">
                <a:solidFill>
                  <a:srgbClr val="3333FF"/>
                </a:solidFill>
              </a:rPr>
              <a:t>∩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dirty="0">
                <a:solidFill>
                  <a:srgbClr val="3333FF"/>
                </a:solidFill>
              </a:rPr>
              <a:t>. </a:t>
            </a:r>
            <a:r>
              <a:rPr lang="en-US" sz="2000" dirty="0"/>
              <a:t>It follows by definition of union </a:t>
            </a:r>
            <a:r>
              <a:rPr lang="en-US" sz="2000" dirty="0" smtClean="0"/>
              <a:t>that </a:t>
            </a:r>
            <a:r>
              <a:rPr lang="en-US" sz="2000" i="1" dirty="0" smtClean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(B </a:t>
            </a:r>
            <a:r>
              <a:rPr lang="en-US" sz="2000" dirty="0">
                <a:solidFill>
                  <a:srgbClr val="3333FF"/>
                </a:solidFill>
              </a:rPr>
              <a:t>∩ </a:t>
            </a:r>
            <a:r>
              <a:rPr lang="en-US" sz="2000" i="1" dirty="0">
                <a:solidFill>
                  <a:srgbClr val="3333FF"/>
                </a:solidFill>
              </a:rPr>
              <a:t>C</a:t>
            </a:r>
            <a:r>
              <a:rPr lang="en-US" sz="2000" i="1" dirty="0" smtClean="0">
                <a:solidFill>
                  <a:srgbClr val="3333FF"/>
                </a:solidFill>
              </a:rPr>
              <a:t>)</a:t>
            </a:r>
            <a:r>
              <a:rPr lang="en-US" sz="2000" dirty="0" smtClean="0">
                <a:solidFill>
                  <a:srgbClr val="3333FF"/>
                </a:solidFill>
              </a:rPr>
              <a:t>.</a:t>
            </a:r>
          </a:p>
          <a:p>
            <a:pPr algn="just"/>
            <a:endParaRPr lang="en-US" sz="800" dirty="0">
              <a:solidFill>
                <a:srgbClr val="3333FF"/>
              </a:solidFill>
            </a:endParaRPr>
          </a:p>
          <a:p>
            <a:pPr algn="just"/>
            <a:r>
              <a:rPr lang="en-US" sz="2000" dirty="0"/>
              <a:t>In both cases </a:t>
            </a:r>
            <a:r>
              <a:rPr lang="en-US" sz="2000" i="1" dirty="0">
                <a:solidFill>
                  <a:srgbClr val="3333FF"/>
                </a:solidFill>
              </a:rPr>
              <a:t>x </a:t>
            </a:r>
            <a:r>
              <a:rPr lang="en-US" sz="2000" dirty="0">
                <a:solidFill>
                  <a:srgbClr val="3333FF"/>
                </a:solidFill>
              </a:rPr>
              <a:t>∈ </a:t>
            </a:r>
            <a:r>
              <a:rPr lang="en-US" sz="2000" i="1" dirty="0">
                <a:solidFill>
                  <a:srgbClr val="3333FF"/>
                </a:solidFill>
              </a:rPr>
              <a:t>A </a:t>
            </a:r>
            <a:r>
              <a:rPr lang="en-US" sz="2000" dirty="0">
                <a:solidFill>
                  <a:srgbClr val="3333FF"/>
                </a:solidFill>
              </a:rPr>
              <a:t>∪ </a:t>
            </a:r>
            <a:r>
              <a:rPr lang="en-US" sz="2000" i="1" dirty="0">
                <a:solidFill>
                  <a:srgbClr val="3333FF"/>
                </a:solidFill>
              </a:rPr>
              <a:t>(B </a:t>
            </a:r>
            <a:r>
              <a:rPr lang="en-US" sz="2000" dirty="0">
                <a:solidFill>
                  <a:srgbClr val="3333FF"/>
                </a:solidFill>
              </a:rPr>
              <a:t>∩ </a:t>
            </a:r>
            <a:r>
              <a:rPr lang="en-US" sz="2000" i="1" dirty="0">
                <a:solidFill>
                  <a:srgbClr val="3333FF"/>
                </a:solidFill>
              </a:rPr>
              <a:t>C)</a:t>
            </a:r>
            <a:r>
              <a:rPr lang="en-US" sz="2000" dirty="0">
                <a:solidFill>
                  <a:srgbClr val="3333FF"/>
                </a:solidFill>
              </a:rPr>
              <a:t>. </a:t>
            </a:r>
            <a:endParaRPr lang="en-US" sz="2000" dirty="0" smtClean="0">
              <a:solidFill>
                <a:srgbClr val="3333FF"/>
              </a:solidFill>
            </a:endParaRPr>
          </a:p>
          <a:p>
            <a:pPr algn="just"/>
            <a:endParaRPr lang="en-US" sz="800" dirty="0" smtClean="0">
              <a:solidFill>
                <a:srgbClr val="3333FF"/>
              </a:solidFill>
            </a:endParaRPr>
          </a:p>
          <a:p>
            <a:pPr algn="just"/>
            <a:r>
              <a:rPr lang="en-US" sz="2000" dirty="0" smtClean="0">
                <a:solidFill>
                  <a:srgbClr val="C00000"/>
                </a:solidFill>
              </a:rPr>
              <a:t>Therefore, </a:t>
            </a:r>
            <a:r>
              <a:rPr lang="en-US" sz="2000" i="1" dirty="0" smtClean="0">
                <a:solidFill>
                  <a:srgbClr val="C00000"/>
                </a:solidFill>
              </a:rPr>
              <a:t>(</a:t>
            </a:r>
            <a:r>
              <a:rPr lang="en-US" sz="2000" i="1" dirty="0">
                <a:solidFill>
                  <a:srgbClr val="C00000"/>
                </a:solidFill>
              </a:rPr>
              <a:t>A </a:t>
            </a:r>
            <a:r>
              <a:rPr lang="en-US" sz="2000" dirty="0">
                <a:solidFill>
                  <a:srgbClr val="C00000"/>
                </a:solidFill>
              </a:rPr>
              <a:t>∪ </a:t>
            </a:r>
            <a:r>
              <a:rPr lang="en-US" sz="2000" i="1" dirty="0">
                <a:solidFill>
                  <a:srgbClr val="C00000"/>
                </a:solidFill>
              </a:rPr>
              <a:t>B) </a:t>
            </a:r>
            <a:r>
              <a:rPr lang="en-US" sz="2000" dirty="0">
                <a:solidFill>
                  <a:srgbClr val="C00000"/>
                </a:solidFill>
              </a:rPr>
              <a:t>∩ </a:t>
            </a:r>
            <a:r>
              <a:rPr lang="en-US" sz="2000" i="1" dirty="0">
                <a:solidFill>
                  <a:srgbClr val="C00000"/>
                </a:solidFill>
              </a:rPr>
              <a:t>(A </a:t>
            </a:r>
            <a:r>
              <a:rPr lang="en-US" sz="2000" dirty="0">
                <a:solidFill>
                  <a:srgbClr val="C00000"/>
                </a:solidFill>
              </a:rPr>
              <a:t>∪ </a:t>
            </a:r>
            <a:r>
              <a:rPr lang="en-US" sz="2000" i="1" dirty="0">
                <a:solidFill>
                  <a:srgbClr val="C00000"/>
                </a:solidFill>
              </a:rPr>
              <a:t>C</a:t>
            </a:r>
            <a:r>
              <a:rPr lang="en-US" sz="2000" i="1" dirty="0" smtClean="0">
                <a:solidFill>
                  <a:srgbClr val="C00000"/>
                </a:solidFill>
              </a:rPr>
              <a:t>) </a:t>
            </a:r>
            <a:r>
              <a:rPr lang="en-US" sz="2000" dirty="0" smtClean="0">
                <a:solidFill>
                  <a:srgbClr val="C00000"/>
                </a:solidFill>
              </a:rPr>
              <a:t>⊆ </a:t>
            </a:r>
            <a:r>
              <a:rPr lang="en-US" sz="2000" i="1" dirty="0">
                <a:solidFill>
                  <a:srgbClr val="C00000"/>
                </a:solidFill>
              </a:rPr>
              <a:t>A </a:t>
            </a:r>
            <a:r>
              <a:rPr lang="en-US" sz="2000" dirty="0">
                <a:solidFill>
                  <a:srgbClr val="C00000"/>
                </a:solidFill>
              </a:rPr>
              <a:t>∪ </a:t>
            </a:r>
            <a:r>
              <a:rPr lang="en-US" sz="2000" i="1" dirty="0">
                <a:solidFill>
                  <a:srgbClr val="C00000"/>
                </a:solidFill>
              </a:rPr>
              <a:t>(B </a:t>
            </a:r>
            <a:r>
              <a:rPr lang="en-US" sz="2000" dirty="0">
                <a:solidFill>
                  <a:srgbClr val="C00000"/>
                </a:solidFill>
              </a:rPr>
              <a:t>∩ </a:t>
            </a:r>
            <a:r>
              <a:rPr lang="en-US" sz="2000" i="1" dirty="0">
                <a:solidFill>
                  <a:srgbClr val="C00000"/>
                </a:solidFill>
              </a:rPr>
              <a:t>C</a:t>
            </a:r>
            <a:r>
              <a:rPr lang="en-US" sz="2000" i="1" dirty="0" smtClean="0">
                <a:solidFill>
                  <a:srgbClr val="C00000"/>
                </a:solidFill>
              </a:rPr>
              <a:t>)  </a:t>
            </a:r>
            <a:r>
              <a:rPr lang="en-US" sz="2000" dirty="0" smtClean="0">
                <a:solidFill>
                  <a:srgbClr val="C00000"/>
                </a:solidFill>
              </a:rPr>
              <a:t>……….(2)</a:t>
            </a:r>
          </a:p>
          <a:p>
            <a:pPr algn="just"/>
            <a:endParaRPr lang="en-US" sz="800" dirty="0" smtClean="0">
              <a:solidFill>
                <a:srgbClr val="3333FF"/>
              </a:solidFill>
            </a:endParaRPr>
          </a:p>
          <a:p>
            <a:pPr algn="just"/>
            <a:r>
              <a:rPr lang="en-US" sz="2000" i="1" dirty="0" smtClean="0">
                <a:solidFill>
                  <a:srgbClr val="3333FF"/>
                </a:solidFill>
                <a:sym typeface="Wingdings" pitchFamily="2" charset="2"/>
              </a:rPr>
              <a:t>Hence    </a:t>
            </a:r>
            <a:r>
              <a:rPr lang="pt-BR" sz="2800" i="1" dirty="0">
                <a:solidFill>
                  <a:srgbClr val="3333FF"/>
                </a:solidFill>
              </a:rPr>
              <a:t>A </a:t>
            </a:r>
            <a:r>
              <a:rPr lang="pt-BR" sz="2800" dirty="0">
                <a:solidFill>
                  <a:srgbClr val="3333FF"/>
                </a:solidFill>
              </a:rPr>
              <a:t>∪ </a:t>
            </a:r>
            <a:r>
              <a:rPr lang="pt-BR" sz="2800" i="1" dirty="0">
                <a:solidFill>
                  <a:srgbClr val="3333FF"/>
                </a:solidFill>
              </a:rPr>
              <a:t>(B </a:t>
            </a:r>
            <a:r>
              <a:rPr lang="pt-BR" sz="2800" dirty="0">
                <a:solidFill>
                  <a:srgbClr val="3333FF"/>
                </a:solidFill>
              </a:rPr>
              <a:t>∩ </a:t>
            </a:r>
            <a:r>
              <a:rPr lang="pt-BR" sz="2800" i="1" dirty="0">
                <a:solidFill>
                  <a:srgbClr val="3333FF"/>
                </a:solidFill>
              </a:rPr>
              <a:t>C) </a:t>
            </a:r>
            <a:r>
              <a:rPr lang="pt-BR" sz="2800" dirty="0">
                <a:solidFill>
                  <a:srgbClr val="3333FF"/>
                </a:solidFill>
              </a:rPr>
              <a:t>= </a:t>
            </a:r>
            <a:r>
              <a:rPr lang="pt-BR" sz="2800" i="1" dirty="0">
                <a:solidFill>
                  <a:srgbClr val="3333FF"/>
                </a:solidFill>
              </a:rPr>
              <a:t>(A </a:t>
            </a:r>
            <a:r>
              <a:rPr lang="pt-BR" sz="2800" dirty="0">
                <a:solidFill>
                  <a:srgbClr val="3333FF"/>
                </a:solidFill>
              </a:rPr>
              <a:t>∪ </a:t>
            </a:r>
            <a:r>
              <a:rPr lang="pt-BR" sz="2800" i="1" dirty="0">
                <a:solidFill>
                  <a:srgbClr val="3333FF"/>
                </a:solidFill>
              </a:rPr>
              <a:t>B) </a:t>
            </a:r>
            <a:r>
              <a:rPr lang="pt-BR" sz="2800" dirty="0">
                <a:solidFill>
                  <a:srgbClr val="3333FF"/>
                </a:solidFill>
              </a:rPr>
              <a:t>∩ </a:t>
            </a:r>
            <a:r>
              <a:rPr lang="pt-BR" sz="2800" i="1" dirty="0">
                <a:solidFill>
                  <a:srgbClr val="3333FF"/>
                </a:solidFill>
              </a:rPr>
              <a:t>(A </a:t>
            </a:r>
            <a:r>
              <a:rPr lang="pt-BR" sz="2800" dirty="0">
                <a:solidFill>
                  <a:srgbClr val="3333FF"/>
                </a:solidFill>
              </a:rPr>
              <a:t>∪ </a:t>
            </a:r>
            <a:r>
              <a:rPr lang="pt-BR" sz="2800" i="1" dirty="0">
                <a:solidFill>
                  <a:srgbClr val="3333FF"/>
                </a:solidFill>
              </a:rPr>
              <a:t>C</a:t>
            </a:r>
            <a:r>
              <a:rPr lang="pt-BR" sz="2800" i="1" dirty="0" smtClean="0">
                <a:solidFill>
                  <a:srgbClr val="3333FF"/>
                </a:solidFill>
              </a:rPr>
              <a:t>).</a:t>
            </a:r>
            <a:endParaRPr lang="pt-BR" sz="2800" i="1" dirty="0">
              <a:solidFill>
                <a:srgbClr val="3333FF"/>
              </a:solidFill>
            </a:endParaRP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57224" y="692696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23650" y="654968"/>
            <a:ext cx="7824814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rgbClr val="3333FF"/>
                </a:solidFill>
              </a:rPr>
              <a:t>Proof </a:t>
            </a:r>
            <a:r>
              <a:rPr lang="en-US" sz="3200" b="1" dirty="0" smtClean="0">
                <a:solidFill>
                  <a:srgbClr val="3333FF"/>
                </a:solidFill>
              </a:rPr>
              <a:t>of </a:t>
            </a:r>
            <a:r>
              <a:rPr lang="en-US" sz="3200" b="1" dirty="0">
                <a:solidFill>
                  <a:srgbClr val="3333FF"/>
                </a:solidFill>
              </a:rPr>
              <a:t>De Morgan’s Law for Sets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899592" y="1357298"/>
            <a:ext cx="767407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Prove that for all sets </a:t>
            </a:r>
            <a:r>
              <a:rPr lang="en-US" sz="2800" i="1" dirty="0">
                <a:solidFill>
                  <a:srgbClr val="C00000"/>
                </a:solidFill>
              </a:rPr>
              <a:t>A </a:t>
            </a:r>
            <a:r>
              <a:rPr lang="en-US" sz="2800" dirty="0">
                <a:solidFill>
                  <a:srgbClr val="C00000"/>
                </a:solidFill>
              </a:rPr>
              <a:t>and </a:t>
            </a:r>
            <a:r>
              <a:rPr lang="en-US" sz="2800" i="1" dirty="0">
                <a:solidFill>
                  <a:srgbClr val="C00000"/>
                </a:solidFill>
              </a:rPr>
              <a:t>B, (</a:t>
            </a:r>
            <a:r>
              <a:rPr lang="en-US" sz="2800" i="1" dirty="0" smtClean="0">
                <a:solidFill>
                  <a:srgbClr val="C00000"/>
                </a:solidFill>
              </a:rPr>
              <a:t>A</a:t>
            </a:r>
            <a:r>
              <a:rPr lang="en-US" sz="2800" dirty="0" smtClean="0">
                <a:solidFill>
                  <a:srgbClr val="C00000"/>
                </a:solidFill>
              </a:rPr>
              <a:t>∪</a:t>
            </a:r>
            <a:r>
              <a:rPr lang="en-US" sz="2800" i="1" dirty="0" smtClean="0">
                <a:solidFill>
                  <a:srgbClr val="C00000"/>
                </a:solidFill>
              </a:rPr>
              <a:t>B)</a:t>
            </a:r>
            <a:r>
              <a:rPr lang="en-US" sz="2800" dirty="0" smtClean="0">
                <a:solidFill>
                  <a:srgbClr val="C00000"/>
                </a:solidFill>
              </a:rPr>
              <a:t>′</a:t>
            </a:r>
            <a:r>
              <a:rPr lang="en-US" sz="2800" i="1" dirty="0" smtClean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= </a:t>
            </a:r>
            <a:r>
              <a:rPr lang="en-US" sz="2800" i="1" dirty="0" smtClean="0">
                <a:solidFill>
                  <a:srgbClr val="C00000"/>
                </a:solidFill>
              </a:rPr>
              <a:t>A</a:t>
            </a:r>
            <a:r>
              <a:rPr lang="en-US" sz="2800" dirty="0" smtClean="0">
                <a:solidFill>
                  <a:srgbClr val="C00000"/>
                </a:solidFill>
              </a:rPr>
              <a:t>′ ∩ </a:t>
            </a:r>
            <a:r>
              <a:rPr lang="en-US" sz="2800" i="1" dirty="0" smtClean="0">
                <a:solidFill>
                  <a:srgbClr val="C00000"/>
                </a:solidFill>
              </a:rPr>
              <a:t>B</a:t>
            </a:r>
            <a:r>
              <a:rPr lang="en-US" sz="2800" dirty="0" smtClean="0">
                <a:solidFill>
                  <a:srgbClr val="C00000"/>
                </a:solidFill>
              </a:rPr>
              <a:t>′.</a:t>
            </a:r>
          </a:p>
          <a:p>
            <a:endParaRPr lang="en-US" sz="8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Proof:</a:t>
            </a:r>
            <a:r>
              <a:rPr lang="en-US" sz="2400" dirty="0" smtClean="0"/>
              <a:t> Suppose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(A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B</a:t>
            </a:r>
            <a:r>
              <a:rPr lang="en-US" sz="2400" i="1" dirty="0" smtClean="0">
                <a:solidFill>
                  <a:srgbClr val="3333FF"/>
                </a:solidFill>
              </a:rPr>
              <a:t>)</a:t>
            </a:r>
            <a:r>
              <a:rPr lang="en-US" sz="2400" dirty="0" smtClean="0">
                <a:solidFill>
                  <a:srgbClr val="3333FF"/>
                </a:solidFill>
              </a:rPr>
              <a:t>′. </a:t>
            </a:r>
            <a:r>
              <a:rPr lang="en-US" sz="2400" dirty="0" smtClean="0"/>
              <a:t>That is </a:t>
            </a:r>
            <a:r>
              <a:rPr lang="en-US" sz="2400" i="1" dirty="0" smtClean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 smtClean="0">
                <a:solidFill>
                  <a:srgbClr val="3333FF"/>
                </a:solidFill>
              </a:rPr>
              <a:t>B. </a:t>
            </a:r>
            <a:r>
              <a:rPr lang="en-US" sz="2400" dirty="0" smtClean="0"/>
              <a:t>But </a:t>
            </a:r>
            <a:r>
              <a:rPr lang="en-US" sz="2400" dirty="0"/>
              <a:t>to say that 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B </a:t>
            </a:r>
            <a:r>
              <a:rPr lang="en-US" sz="2400" dirty="0"/>
              <a:t>means </a:t>
            </a:r>
            <a:r>
              <a:rPr lang="en-US" sz="2400" dirty="0" smtClean="0"/>
              <a:t>that it </a:t>
            </a:r>
            <a:r>
              <a:rPr lang="en-US" sz="2400" dirty="0"/>
              <a:t>is false that (</a:t>
            </a:r>
            <a:r>
              <a:rPr lang="en-US" sz="2400" i="1" dirty="0"/>
              <a:t>x </a:t>
            </a:r>
            <a:r>
              <a:rPr lang="en-US" sz="2400" dirty="0"/>
              <a:t>is in </a:t>
            </a:r>
            <a:r>
              <a:rPr lang="en-US" sz="2400" i="1" dirty="0"/>
              <a:t>A </a:t>
            </a:r>
            <a:r>
              <a:rPr lang="en-US" sz="2400" dirty="0"/>
              <a:t>or </a:t>
            </a:r>
            <a:r>
              <a:rPr lang="en-US" sz="2400" i="1" dirty="0"/>
              <a:t>x </a:t>
            </a:r>
            <a:r>
              <a:rPr lang="en-US" sz="2400" dirty="0"/>
              <a:t>is in </a:t>
            </a:r>
            <a:r>
              <a:rPr lang="en-US" sz="2400" i="1" dirty="0"/>
              <a:t>B</a:t>
            </a:r>
            <a:r>
              <a:rPr lang="en-US" sz="2400" dirty="0"/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By De Morgan’s laws of logic, this implies </a:t>
            </a:r>
            <a:r>
              <a:rPr lang="en-US" sz="2400" dirty="0" smtClean="0"/>
              <a:t>that </a:t>
            </a:r>
            <a:r>
              <a:rPr lang="en-US" sz="2400" i="1" dirty="0" smtClean="0"/>
              <a:t>x </a:t>
            </a:r>
            <a:r>
              <a:rPr lang="en-US" sz="2400" dirty="0"/>
              <a:t>is not in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x </a:t>
            </a:r>
            <a:r>
              <a:rPr lang="en-US" sz="2400" dirty="0"/>
              <a:t>is not in </a:t>
            </a:r>
            <a:r>
              <a:rPr lang="en-US" sz="2400" i="1" dirty="0" smtClean="0"/>
              <a:t>B, </a:t>
            </a:r>
            <a:r>
              <a:rPr lang="en-US" sz="2400" dirty="0" smtClean="0"/>
              <a:t>which </a:t>
            </a:r>
            <a:r>
              <a:rPr lang="en-US" sz="2400" dirty="0"/>
              <a:t>can be written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A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B</a:t>
            </a:r>
            <a:r>
              <a:rPr lang="en-US" sz="2400" i="1" dirty="0" smtClean="0"/>
              <a:t>.</a:t>
            </a:r>
            <a:r>
              <a:rPr lang="en-US" sz="2400" dirty="0"/>
              <a:t> Hence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 smtClean="0">
                <a:solidFill>
                  <a:srgbClr val="3333FF"/>
                </a:solidFill>
              </a:rPr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/>
              <a:t>by definition of complement. It follows, by </a:t>
            </a:r>
            <a:r>
              <a:rPr lang="en-US" sz="2400" dirty="0" smtClean="0"/>
              <a:t>definition of </a:t>
            </a:r>
            <a:r>
              <a:rPr lang="en-US" sz="2400" dirty="0"/>
              <a:t>intersection, that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 smtClean="0">
                <a:solidFill>
                  <a:srgbClr val="3333FF"/>
                </a:solidFill>
              </a:rPr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. </a:t>
            </a:r>
            <a:r>
              <a:rPr lang="en-US" sz="2400" dirty="0" smtClean="0"/>
              <a:t>So </a:t>
            </a:r>
            <a:r>
              <a:rPr lang="en-US" sz="2400" i="1" dirty="0" smtClean="0">
                <a:solidFill>
                  <a:srgbClr val="3333FF"/>
                </a:solidFill>
              </a:rPr>
              <a:t>(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B</a:t>
            </a:r>
            <a:r>
              <a:rPr lang="en-US" sz="2400" i="1" dirty="0" smtClean="0">
                <a:solidFill>
                  <a:srgbClr val="3333FF"/>
                </a:solidFill>
              </a:rPr>
              <a:t>)</a:t>
            </a:r>
            <a:r>
              <a:rPr lang="en-US" sz="2400" dirty="0">
                <a:solidFill>
                  <a:srgbClr val="3333FF"/>
                </a:solidFill>
              </a:rPr>
              <a:t> 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 smtClean="0">
                <a:solidFill>
                  <a:srgbClr val="3333FF"/>
                </a:solidFill>
              </a:rPr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/>
              <a:t>by definition </a:t>
            </a:r>
            <a:r>
              <a:rPr lang="en-US" sz="2400" dirty="0"/>
              <a:t>of subset</a:t>
            </a:r>
            <a:r>
              <a:rPr lang="en-US" sz="2400" dirty="0" smtClean="0"/>
              <a:t>.</a:t>
            </a:r>
          </a:p>
        </p:txBody>
      </p:sp>
      <p:sp>
        <p:nvSpPr>
          <p:cNvPr id="10245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46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97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98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881" y="654968"/>
            <a:ext cx="60483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1268760"/>
            <a:ext cx="7633221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Suppose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A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>
                <a:solidFill>
                  <a:srgbClr val="3333FF"/>
                </a:solidFill>
              </a:rPr>
              <a:t>B</a:t>
            </a:r>
            <a:r>
              <a:rPr lang="en-US" sz="2400" dirty="0">
                <a:solidFill>
                  <a:srgbClr val="3333FF"/>
                </a:solidFill>
              </a:rPr>
              <a:t>′. </a:t>
            </a:r>
            <a:r>
              <a:rPr lang="en-US" sz="2400" dirty="0"/>
              <a:t>intersection,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A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B</a:t>
            </a:r>
            <a:r>
              <a:rPr lang="en-US" sz="2400" dirty="0">
                <a:solidFill>
                  <a:srgbClr val="3333FF"/>
                </a:solidFill>
              </a:rPr>
              <a:t>′, </a:t>
            </a:r>
            <a:r>
              <a:rPr lang="en-US" sz="2400" dirty="0"/>
              <a:t>and by definition of complement,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>
                <a:solidFill>
                  <a:srgbClr val="3333FF"/>
                </a:solidFill>
              </a:rPr>
              <a:t>B</a:t>
            </a:r>
            <a:r>
              <a:rPr lang="en-US" sz="2400" i="1" dirty="0"/>
              <a:t>. </a:t>
            </a:r>
            <a:r>
              <a:rPr lang="en-US" sz="2400" dirty="0"/>
              <a:t>In other words, </a:t>
            </a:r>
            <a:r>
              <a:rPr lang="en-US" sz="2400" i="1" dirty="0"/>
              <a:t>x </a:t>
            </a:r>
            <a:r>
              <a:rPr lang="en-US" sz="2400" dirty="0"/>
              <a:t>is not in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x </a:t>
            </a:r>
            <a:r>
              <a:rPr lang="en-US" sz="2400" dirty="0"/>
              <a:t>is not in </a:t>
            </a:r>
            <a:r>
              <a:rPr lang="en-US" sz="2400" i="1" dirty="0"/>
              <a:t>B.</a:t>
            </a:r>
            <a:endParaRPr lang="en-US" sz="2200" dirty="0"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By </a:t>
            </a:r>
            <a:r>
              <a:rPr lang="en-US" sz="2400" dirty="0"/>
              <a:t>De Morgan’s laws of logic this implies </a:t>
            </a:r>
            <a:r>
              <a:rPr lang="en-US" sz="2400" dirty="0" smtClean="0"/>
              <a:t>that it </a:t>
            </a:r>
            <a:r>
              <a:rPr lang="en-US" sz="2400" dirty="0"/>
              <a:t>is false that </a:t>
            </a:r>
            <a:r>
              <a:rPr lang="en-US" sz="2400" i="1" dirty="0"/>
              <a:t>(x </a:t>
            </a:r>
            <a:r>
              <a:rPr lang="en-US" sz="2400" dirty="0"/>
              <a:t>is in </a:t>
            </a:r>
            <a:r>
              <a:rPr lang="en-US" sz="2400" i="1" dirty="0"/>
              <a:t>A </a:t>
            </a:r>
            <a:r>
              <a:rPr lang="en-US" sz="2400" dirty="0"/>
              <a:t>or </a:t>
            </a:r>
            <a:r>
              <a:rPr lang="en-US" sz="2400" i="1" dirty="0"/>
              <a:t>x </a:t>
            </a:r>
            <a:r>
              <a:rPr lang="en-US" sz="2400" dirty="0"/>
              <a:t>is in </a:t>
            </a:r>
            <a:r>
              <a:rPr lang="en-US" sz="2400" i="1" dirty="0"/>
              <a:t>B</a:t>
            </a:r>
            <a:r>
              <a:rPr lang="en-US" sz="2400" i="1" dirty="0" smtClean="0"/>
              <a:t>),</a:t>
            </a:r>
            <a:r>
              <a:rPr lang="en-US" sz="2400" dirty="0" smtClean="0"/>
              <a:t>which </a:t>
            </a:r>
            <a:r>
              <a:rPr lang="en-US" sz="2400" dirty="0"/>
              <a:t>can be written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 smtClean="0">
                <a:solidFill>
                  <a:srgbClr val="3333FF"/>
                </a:solidFill>
              </a:rPr>
              <a:t>B </a:t>
            </a:r>
            <a:r>
              <a:rPr lang="en-US" sz="2400" i="1" dirty="0" smtClean="0"/>
              <a:t>b</a:t>
            </a:r>
            <a:r>
              <a:rPr lang="en-US" sz="2400" dirty="0" smtClean="0"/>
              <a:t>y </a:t>
            </a:r>
            <a:r>
              <a:rPr lang="en-US" sz="2400" dirty="0"/>
              <a:t>definition of union. Hence, by definition of </a:t>
            </a:r>
            <a:r>
              <a:rPr lang="en-US" sz="2400" dirty="0" smtClean="0"/>
              <a:t>complement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(A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B</a:t>
            </a:r>
            <a:r>
              <a:rPr lang="en-US" sz="2400" i="1" dirty="0" smtClean="0">
                <a:solidFill>
                  <a:srgbClr val="3333FF"/>
                </a:solidFill>
              </a:rPr>
              <a:t>)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i="1" dirty="0" smtClean="0"/>
              <a:t>.</a:t>
            </a:r>
            <a:r>
              <a:rPr lang="en-US" sz="2400" dirty="0" smtClean="0"/>
              <a:t>It </a:t>
            </a:r>
            <a:r>
              <a:rPr lang="en-US" sz="2400" dirty="0"/>
              <a:t>follows that </a:t>
            </a:r>
            <a:r>
              <a:rPr lang="en-US" sz="2400" dirty="0" smtClean="0"/>
              <a:t>                      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 smtClean="0">
                <a:solidFill>
                  <a:srgbClr val="3333FF"/>
                </a:solidFill>
              </a:rPr>
              <a:t>B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>
                <a:solidFill>
                  <a:srgbClr val="3333FF"/>
                </a:solidFill>
              </a:rPr>
              <a:t>(A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B</a:t>
            </a:r>
            <a:r>
              <a:rPr lang="en-US" sz="2400" i="1" dirty="0" smtClean="0">
                <a:solidFill>
                  <a:srgbClr val="3333FF"/>
                </a:solidFill>
              </a:rPr>
              <a:t>)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/>
              <a:t>by definition of </a:t>
            </a:r>
            <a:r>
              <a:rPr lang="en-US" sz="2400" dirty="0" smtClean="0"/>
              <a:t>subset.</a:t>
            </a:r>
          </a:p>
          <a:p>
            <a:pPr algn="just"/>
            <a:endParaRPr lang="en-US" sz="2400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17706" y="798984"/>
            <a:ext cx="778674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The Empty Set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2" y="1268413"/>
            <a:ext cx="8532843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395288" y="1428736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755650" y="850888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5786" y="1500174"/>
            <a:ext cx="788990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</a:rPr>
              <a:t>Theorem: </a:t>
            </a:r>
            <a:r>
              <a:rPr lang="en-US" sz="2400" dirty="0" smtClean="0">
                <a:solidFill>
                  <a:srgbClr val="3333FF"/>
                </a:solidFill>
              </a:rPr>
              <a:t>If </a:t>
            </a:r>
            <a:r>
              <a:rPr lang="en-US" sz="2400" i="1" dirty="0">
                <a:solidFill>
                  <a:srgbClr val="3333FF"/>
                </a:solidFill>
              </a:rPr>
              <a:t>E </a:t>
            </a:r>
            <a:r>
              <a:rPr lang="en-US" sz="2400" dirty="0">
                <a:solidFill>
                  <a:srgbClr val="3333FF"/>
                </a:solidFill>
              </a:rPr>
              <a:t>is a set with no elements and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is any set, then </a:t>
            </a:r>
            <a:r>
              <a:rPr lang="en-US" sz="2400" i="1" dirty="0">
                <a:solidFill>
                  <a:srgbClr val="3333FF"/>
                </a:solidFill>
              </a:rPr>
              <a:t>E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>
                <a:solidFill>
                  <a:srgbClr val="3333FF"/>
                </a:solidFill>
              </a:rPr>
              <a:t>A</a:t>
            </a:r>
            <a:r>
              <a:rPr lang="en-US" sz="2400" dirty="0" smtClean="0">
                <a:solidFill>
                  <a:srgbClr val="3333FF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3333FF"/>
                </a:solidFill>
              </a:rPr>
              <a:t>Proof: </a:t>
            </a:r>
            <a:r>
              <a:rPr lang="en-US" sz="2400" dirty="0" smtClean="0"/>
              <a:t>Suppose </a:t>
            </a:r>
            <a:r>
              <a:rPr lang="en-US" sz="2400" dirty="0"/>
              <a:t>not. </a:t>
            </a:r>
            <a:r>
              <a:rPr lang="en-US" sz="2400" dirty="0" smtClean="0"/>
              <a:t>Suppose there </a:t>
            </a:r>
            <a:r>
              <a:rPr lang="en-US" sz="2400" dirty="0"/>
              <a:t>exists a set </a:t>
            </a:r>
            <a:r>
              <a:rPr lang="en-US" sz="2400" i="1" dirty="0"/>
              <a:t>E </a:t>
            </a:r>
            <a:r>
              <a:rPr lang="en-US" sz="2400" dirty="0"/>
              <a:t>with no elements and a set </a:t>
            </a:r>
            <a:r>
              <a:rPr lang="en-US" sz="2400" i="1" dirty="0"/>
              <a:t>A </a:t>
            </a:r>
            <a:r>
              <a:rPr lang="en-US" sz="2400" dirty="0"/>
              <a:t>such that </a:t>
            </a:r>
            <a:r>
              <a:rPr lang="en-US" sz="2400" i="1" dirty="0"/>
              <a:t>E 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. </a:t>
            </a:r>
            <a:r>
              <a:rPr lang="en-US" sz="2400" dirty="0" smtClean="0"/>
              <a:t>Then </a:t>
            </a:r>
            <a:r>
              <a:rPr lang="en-US" sz="2400" dirty="0"/>
              <a:t>there would be an element of </a:t>
            </a:r>
            <a:r>
              <a:rPr lang="en-US" sz="2400" i="1" dirty="0"/>
              <a:t>E </a:t>
            </a:r>
            <a:r>
              <a:rPr lang="en-US" sz="2400" dirty="0"/>
              <a:t>that is not an element of </a:t>
            </a:r>
            <a:r>
              <a:rPr lang="en-US" sz="2400" i="1" dirty="0"/>
              <a:t>A </a:t>
            </a:r>
            <a:r>
              <a:rPr lang="en-US" sz="2400" dirty="0" smtClean="0"/>
              <a:t>But </a:t>
            </a:r>
            <a:r>
              <a:rPr lang="en-US" sz="2400" dirty="0"/>
              <a:t>there can be no such element since </a:t>
            </a:r>
            <a:r>
              <a:rPr lang="en-US" sz="2400" i="1" dirty="0"/>
              <a:t>E </a:t>
            </a:r>
            <a:r>
              <a:rPr lang="en-US" sz="2400" dirty="0"/>
              <a:t>has no elements. </a:t>
            </a:r>
            <a:r>
              <a:rPr lang="en-US" sz="2400" dirty="0" smtClean="0"/>
              <a:t>This is </a:t>
            </a:r>
            <a:r>
              <a:rPr lang="en-US" sz="2400" dirty="0"/>
              <a:t>a contradiction. </a:t>
            </a:r>
            <a:r>
              <a:rPr lang="en-US" sz="2400" i="1" dirty="0">
                <a:solidFill>
                  <a:srgbClr val="3333FF"/>
                </a:solidFill>
              </a:rPr>
              <a:t>[Hence the supposition that there are sets E and A, where E has </a:t>
            </a:r>
            <a:r>
              <a:rPr lang="en-US" sz="2400" i="1" dirty="0" smtClean="0">
                <a:solidFill>
                  <a:srgbClr val="3333FF"/>
                </a:solidFill>
              </a:rPr>
              <a:t>no elements </a:t>
            </a:r>
            <a:r>
              <a:rPr lang="en-US" sz="2400" i="1" dirty="0">
                <a:solidFill>
                  <a:srgbClr val="3333FF"/>
                </a:solidFill>
              </a:rPr>
              <a:t>and E 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i="1" dirty="0">
                <a:solidFill>
                  <a:srgbClr val="3333FF"/>
                </a:solidFill>
              </a:rPr>
              <a:t>A, is false, and so the theorem is true.]</a:t>
            </a:r>
            <a:endParaRPr lang="en-US" sz="2400" i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6989" y="692150"/>
            <a:ext cx="56152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</a:rPr>
              <a:t>Uniqueness of the Empty Set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85786" y="1357298"/>
            <a:ext cx="788990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There is only one set with no </a:t>
            </a:r>
            <a:r>
              <a:rPr lang="en-US" sz="2400" dirty="0" smtClean="0">
                <a:solidFill>
                  <a:srgbClr val="3333FF"/>
                </a:solidFill>
              </a:rPr>
              <a:t>elements.</a:t>
            </a:r>
          </a:p>
          <a:p>
            <a:pPr algn="just"/>
            <a:r>
              <a:rPr lang="en-US" sz="2400" b="1" dirty="0" smtClean="0"/>
              <a:t>Proof: </a:t>
            </a:r>
            <a:r>
              <a:rPr lang="en-US" sz="2400" dirty="0" smtClean="0"/>
              <a:t>Suppose </a:t>
            </a:r>
            <a:r>
              <a:rPr lang="en-US" sz="2400" i="1" dirty="0">
                <a:solidFill>
                  <a:srgbClr val="3333FF"/>
                </a:solidFill>
              </a:rPr>
              <a:t>E</a:t>
            </a:r>
            <a:r>
              <a:rPr lang="en-US" sz="2400" dirty="0">
                <a:solidFill>
                  <a:srgbClr val="3333FF"/>
                </a:solidFill>
              </a:rPr>
              <a:t>1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rgbClr val="3333FF"/>
                </a:solidFill>
              </a:rPr>
              <a:t>E</a:t>
            </a:r>
            <a:r>
              <a:rPr lang="en-US" sz="2400" dirty="0">
                <a:solidFill>
                  <a:srgbClr val="3333FF"/>
                </a:solidFill>
              </a:rPr>
              <a:t>2</a:t>
            </a:r>
            <a:r>
              <a:rPr lang="en-US" sz="2400" dirty="0"/>
              <a:t> are both sets with no elements</a:t>
            </a:r>
            <a:r>
              <a:rPr lang="en-US" sz="2400" dirty="0" smtClean="0"/>
              <a:t>.        </a:t>
            </a:r>
            <a:r>
              <a:rPr lang="en-US" sz="2400" i="1" dirty="0">
                <a:solidFill>
                  <a:srgbClr val="3333FF"/>
                </a:solidFill>
              </a:rPr>
              <a:t>E</a:t>
            </a:r>
            <a:r>
              <a:rPr lang="en-US" sz="2400" dirty="0">
                <a:solidFill>
                  <a:srgbClr val="3333FF"/>
                </a:solidFill>
              </a:rPr>
              <a:t>1 ⊆ </a:t>
            </a:r>
            <a:r>
              <a:rPr lang="en-US" sz="2400" i="1" dirty="0" smtClean="0">
                <a:solidFill>
                  <a:srgbClr val="3333FF"/>
                </a:solidFill>
              </a:rPr>
              <a:t>E</a:t>
            </a:r>
            <a:r>
              <a:rPr lang="en-US" sz="2400" dirty="0" smtClean="0">
                <a:solidFill>
                  <a:srgbClr val="3333FF"/>
                </a:solidFill>
              </a:rPr>
              <a:t>2</a:t>
            </a:r>
            <a:r>
              <a:rPr lang="en-US" sz="2400" dirty="0" smtClean="0"/>
              <a:t>. since </a:t>
            </a:r>
            <a:r>
              <a:rPr lang="en-US" sz="2400" i="1" dirty="0"/>
              <a:t>E</a:t>
            </a:r>
            <a:r>
              <a:rPr lang="en-US" sz="2400" dirty="0"/>
              <a:t>1 has no elements. Also </a:t>
            </a:r>
            <a:r>
              <a:rPr lang="en-US" sz="2400" i="1" dirty="0"/>
              <a:t>E</a:t>
            </a:r>
            <a:r>
              <a:rPr lang="en-US" sz="2400" dirty="0"/>
              <a:t>2 ⊆ </a:t>
            </a:r>
            <a:r>
              <a:rPr lang="en-US" sz="2400" i="1" dirty="0"/>
              <a:t>E</a:t>
            </a:r>
            <a:r>
              <a:rPr lang="en-US" sz="2400" dirty="0"/>
              <a:t>1 since </a:t>
            </a:r>
            <a:r>
              <a:rPr lang="en-US" sz="2400" i="1" dirty="0"/>
              <a:t>E</a:t>
            </a:r>
            <a:r>
              <a:rPr lang="en-US" sz="2400" dirty="0"/>
              <a:t>2 has no elements. Thus </a:t>
            </a:r>
            <a:r>
              <a:rPr lang="en-US" sz="2400" i="1" dirty="0">
                <a:solidFill>
                  <a:srgbClr val="3333FF"/>
                </a:solidFill>
              </a:rPr>
              <a:t>E</a:t>
            </a:r>
            <a:r>
              <a:rPr lang="en-US" sz="2400" dirty="0">
                <a:solidFill>
                  <a:srgbClr val="3333FF"/>
                </a:solidFill>
              </a:rPr>
              <a:t>1 = </a:t>
            </a:r>
            <a:r>
              <a:rPr lang="en-US" sz="2400" i="1" dirty="0" smtClean="0">
                <a:solidFill>
                  <a:srgbClr val="3333FF"/>
                </a:solidFill>
              </a:rPr>
              <a:t>E</a:t>
            </a:r>
            <a:r>
              <a:rPr lang="en-US" sz="2400" dirty="0" smtClean="0">
                <a:solidFill>
                  <a:srgbClr val="3333FF"/>
                </a:solidFill>
              </a:rPr>
              <a:t>2 </a:t>
            </a:r>
            <a:r>
              <a:rPr lang="en-US" sz="2400" dirty="0" smtClean="0"/>
              <a:t>by </a:t>
            </a:r>
            <a:r>
              <a:rPr lang="en-US" sz="2400" dirty="0"/>
              <a:t>definition of set equality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Set with No Elements Is a Subset of Every </a:t>
            </a:r>
            <a:r>
              <a:rPr lang="en-US" sz="2400" dirty="0" smtClean="0">
                <a:solidFill>
                  <a:srgbClr val="3333FF"/>
                </a:solidFill>
              </a:rPr>
              <a:t>Set.</a:t>
            </a:r>
            <a:endParaRPr lang="en-US" sz="2400" dirty="0">
              <a:solidFill>
                <a:srgbClr val="3333FF"/>
              </a:solidFill>
            </a:endParaRPr>
          </a:p>
          <a:p>
            <a:pPr algn="just"/>
            <a:r>
              <a:rPr lang="en-US" sz="2400" b="1" dirty="0" smtClean="0"/>
              <a:t>Proof: </a:t>
            </a:r>
            <a:r>
              <a:rPr lang="en-US" sz="2400" dirty="0" smtClean="0"/>
              <a:t>If </a:t>
            </a:r>
            <a:r>
              <a:rPr lang="en-US" sz="2400" dirty="0">
                <a:solidFill>
                  <a:srgbClr val="3333FF"/>
                </a:solidFill>
              </a:rPr>
              <a:t>E</a:t>
            </a:r>
            <a:r>
              <a:rPr lang="en-US" sz="2400" i="1" dirty="0"/>
              <a:t> </a:t>
            </a:r>
            <a:r>
              <a:rPr lang="en-US" sz="2400" dirty="0"/>
              <a:t>is a set with no elements and </a:t>
            </a:r>
            <a:r>
              <a:rPr lang="en-US" sz="2400" i="1" dirty="0"/>
              <a:t>A </a:t>
            </a:r>
            <a:r>
              <a:rPr lang="en-US" sz="2400" dirty="0"/>
              <a:t>is any set, then </a:t>
            </a:r>
            <a:r>
              <a:rPr lang="en-US" sz="2400" i="1" dirty="0">
                <a:solidFill>
                  <a:srgbClr val="3333FF"/>
                </a:solidFill>
              </a:rPr>
              <a:t>E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dirty="0" smtClean="0"/>
              <a:t>. Suppose there </a:t>
            </a:r>
            <a:r>
              <a:rPr lang="en-US" sz="2400" dirty="0"/>
              <a:t>exists a set </a:t>
            </a:r>
            <a:r>
              <a:rPr lang="en-US" sz="2400" i="1" dirty="0"/>
              <a:t>E </a:t>
            </a:r>
            <a:r>
              <a:rPr lang="en-US" sz="2400" dirty="0"/>
              <a:t>with no elements and a set </a:t>
            </a:r>
            <a:r>
              <a:rPr lang="en-US" sz="2400" i="1" dirty="0"/>
              <a:t>A </a:t>
            </a:r>
            <a:r>
              <a:rPr lang="en-US" sz="2400" dirty="0"/>
              <a:t>such that </a:t>
            </a:r>
            <a:r>
              <a:rPr lang="en-US" sz="2400" i="1" dirty="0">
                <a:solidFill>
                  <a:srgbClr val="3333FF"/>
                </a:solidFill>
              </a:rPr>
              <a:t>E </a:t>
            </a:r>
            <a:r>
              <a:rPr lang="en-US" sz="2400" dirty="0">
                <a:solidFill>
                  <a:srgbClr val="3333FF"/>
                </a:solidFill>
                <a:sym typeface="Symbol" pitchFamily="18" charset="2"/>
              </a:rPr>
              <a:t>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dirty="0">
                <a:solidFill>
                  <a:srgbClr val="3333FF"/>
                </a:solidFill>
              </a:rPr>
              <a:t>. </a:t>
            </a:r>
            <a:r>
              <a:rPr lang="en-US" sz="2400" dirty="0" smtClean="0"/>
              <a:t>Then </a:t>
            </a:r>
            <a:r>
              <a:rPr lang="en-US" sz="2400" dirty="0"/>
              <a:t>there would be an element of </a:t>
            </a:r>
            <a:r>
              <a:rPr lang="en-US" sz="2400" i="1" dirty="0"/>
              <a:t>E </a:t>
            </a:r>
            <a:r>
              <a:rPr lang="en-US" sz="2400" dirty="0"/>
              <a:t>that is not an element of </a:t>
            </a:r>
            <a:r>
              <a:rPr lang="en-US" sz="2400" i="1" dirty="0"/>
              <a:t>A </a:t>
            </a:r>
            <a:r>
              <a:rPr lang="en-US" sz="2400" i="1" dirty="0" smtClean="0"/>
              <a:t>.</a:t>
            </a:r>
            <a:r>
              <a:rPr lang="en-US" sz="2400" dirty="0" smtClean="0"/>
              <a:t>But </a:t>
            </a:r>
            <a:r>
              <a:rPr lang="en-US" sz="2400" dirty="0"/>
              <a:t>there can be no such element since </a:t>
            </a:r>
            <a:r>
              <a:rPr lang="en-US" sz="2400" i="1" dirty="0"/>
              <a:t>E </a:t>
            </a:r>
            <a:r>
              <a:rPr lang="en-US" sz="2400" dirty="0"/>
              <a:t>has no elements. </a:t>
            </a:r>
            <a:r>
              <a:rPr lang="en-US" sz="2400" dirty="0" smtClean="0"/>
              <a:t>This is </a:t>
            </a:r>
            <a:r>
              <a:rPr lang="en-US" sz="2400" dirty="0"/>
              <a:t>a contradiction. 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58562" y="1347808"/>
            <a:ext cx="7889902" cy="48936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3333FF"/>
                </a:solidFill>
              </a:rPr>
              <a:t>Prove that for all sets </a:t>
            </a:r>
            <a:r>
              <a:rPr lang="en-US" sz="2400" i="1" dirty="0">
                <a:solidFill>
                  <a:srgbClr val="3333FF"/>
                </a:solidFill>
              </a:rPr>
              <a:t>A, B</a:t>
            </a:r>
            <a:r>
              <a:rPr lang="en-US" sz="2400" dirty="0">
                <a:solidFill>
                  <a:srgbClr val="3333FF"/>
                </a:solidFill>
              </a:rPr>
              <a:t>, and </a:t>
            </a:r>
            <a:r>
              <a:rPr lang="en-US" sz="2400" i="1" dirty="0">
                <a:solidFill>
                  <a:srgbClr val="3333FF"/>
                </a:solidFill>
              </a:rPr>
              <a:t>C</a:t>
            </a:r>
            <a:r>
              <a:rPr lang="en-US" sz="2400" dirty="0">
                <a:solidFill>
                  <a:srgbClr val="3333FF"/>
                </a:solidFill>
              </a:rPr>
              <a:t>, if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>
                <a:solidFill>
                  <a:srgbClr val="3333FF"/>
                </a:solidFill>
              </a:rPr>
              <a:t>B </a:t>
            </a:r>
            <a:r>
              <a:rPr lang="en-US" sz="2400" dirty="0">
                <a:solidFill>
                  <a:srgbClr val="3333FF"/>
                </a:solidFill>
              </a:rPr>
              <a:t>and </a:t>
            </a:r>
            <a:r>
              <a:rPr lang="en-US" sz="2400" i="1" dirty="0">
                <a:solidFill>
                  <a:srgbClr val="3333FF"/>
                </a:solidFill>
              </a:rPr>
              <a:t>B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 smtClean="0">
                <a:solidFill>
                  <a:srgbClr val="3333FF"/>
                </a:solidFill>
              </a:rPr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′, </a:t>
            </a:r>
            <a:r>
              <a:rPr lang="en-US" sz="2400" dirty="0">
                <a:solidFill>
                  <a:srgbClr val="3333FF"/>
                </a:solidFill>
              </a:rPr>
              <a:t>then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>
                <a:solidFill>
                  <a:srgbClr val="3333FF"/>
                </a:solidFill>
              </a:rPr>
              <a:t>C </a:t>
            </a:r>
            <a:r>
              <a:rPr lang="en-US" sz="2400" dirty="0">
                <a:solidFill>
                  <a:srgbClr val="3333FF"/>
                </a:solidFill>
              </a:rPr>
              <a:t>= ∅</a:t>
            </a:r>
            <a:r>
              <a:rPr lang="en-US" sz="2400" dirty="0" smtClean="0">
                <a:solidFill>
                  <a:srgbClr val="3333FF"/>
                </a:solidFill>
              </a:rPr>
              <a:t>.</a:t>
            </a:r>
          </a:p>
          <a:p>
            <a:r>
              <a:rPr lang="en-US" sz="2400" b="1" dirty="0"/>
              <a:t>Proof:</a:t>
            </a:r>
          </a:p>
          <a:p>
            <a:pPr algn="just"/>
            <a:r>
              <a:rPr lang="en-US" sz="2400" dirty="0"/>
              <a:t>Suppose </a:t>
            </a:r>
            <a:r>
              <a:rPr lang="en-US" sz="2400" i="1" dirty="0"/>
              <a:t>A, B</a:t>
            </a:r>
            <a:r>
              <a:rPr lang="en-US" sz="2400" dirty="0"/>
              <a:t>, and </a:t>
            </a:r>
            <a:r>
              <a:rPr lang="en-US" sz="2400" i="1" dirty="0"/>
              <a:t>C </a:t>
            </a:r>
            <a:r>
              <a:rPr lang="en-US" sz="2400" dirty="0"/>
              <a:t>are any sets such that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>
                <a:solidFill>
                  <a:srgbClr val="3333FF"/>
                </a:solidFill>
              </a:rPr>
              <a:t>B </a:t>
            </a:r>
            <a:r>
              <a:rPr lang="en-US" sz="2400" dirty="0"/>
              <a:t>and </a:t>
            </a:r>
            <a:r>
              <a:rPr lang="en-US" sz="2400" dirty="0" smtClean="0"/>
              <a:t>     </a:t>
            </a:r>
            <a:r>
              <a:rPr lang="en-US" sz="2400" i="1" dirty="0" smtClean="0">
                <a:solidFill>
                  <a:srgbClr val="3333FF"/>
                </a:solidFill>
              </a:rPr>
              <a:t>B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 smtClean="0">
                <a:solidFill>
                  <a:srgbClr val="3333FF"/>
                </a:solidFill>
              </a:rPr>
              <a:t>C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dirty="0" smtClean="0">
                <a:solidFill>
                  <a:srgbClr val="3333FF"/>
                </a:solidFill>
              </a:rPr>
              <a:t>. </a:t>
            </a:r>
            <a:r>
              <a:rPr lang="en-US" sz="2400" dirty="0"/>
              <a:t>We must </a:t>
            </a:r>
            <a:r>
              <a:rPr lang="en-US" sz="2400" dirty="0" smtClean="0"/>
              <a:t>show that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>
                <a:solidFill>
                  <a:srgbClr val="3333FF"/>
                </a:solidFill>
              </a:rPr>
              <a:t>C </a:t>
            </a:r>
            <a:r>
              <a:rPr lang="en-US" sz="2400" dirty="0">
                <a:solidFill>
                  <a:srgbClr val="3333FF"/>
                </a:solidFill>
              </a:rPr>
              <a:t>= ∅</a:t>
            </a:r>
            <a:r>
              <a:rPr lang="en-US" sz="2400" dirty="0"/>
              <a:t>. Suppose not. That is, suppose there is an element </a:t>
            </a:r>
            <a:r>
              <a:rPr lang="en-US" sz="2400" i="1" dirty="0"/>
              <a:t>x </a:t>
            </a:r>
            <a:r>
              <a:rPr lang="en-US" sz="2400" dirty="0"/>
              <a:t>in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>
                <a:solidFill>
                  <a:srgbClr val="3333FF"/>
                </a:solidFill>
              </a:rPr>
              <a:t>C</a:t>
            </a:r>
            <a:r>
              <a:rPr lang="en-US" sz="2400" dirty="0"/>
              <a:t>. </a:t>
            </a:r>
            <a:r>
              <a:rPr lang="en-US" sz="2400" dirty="0" smtClean="0"/>
              <a:t>By definition </a:t>
            </a:r>
            <a:r>
              <a:rPr lang="en-US" sz="2400" dirty="0"/>
              <a:t>of intersection,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C</a:t>
            </a:r>
            <a:r>
              <a:rPr lang="en-US" sz="2400" dirty="0">
                <a:solidFill>
                  <a:srgbClr val="3333FF"/>
                </a:solidFill>
              </a:rPr>
              <a:t>. </a:t>
            </a:r>
            <a:r>
              <a:rPr lang="en-US" sz="2400" dirty="0"/>
              <a:t>Then, since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>
                <a:solidFill>
                  <a:srgbClr val="3333FF"/>
                </a:solidFill>
              </a:rPr>
              <a:t>B, 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B </a:t>
            </a:r>
            <a:r>
              <a:rPr lang="en-US" sz="2400" dirty="0"/>
              <a:t>by </a:t>
            </a:r>
            <a:r>
              <a:rPr lang="en-US" sz="2400" dirty="0" smtClean="0"/>
              <a:t>definition of </a:t>
            </a:r>
            <a:r>
              <a:rPr lang="en-US" sz="2400" dirty="0"/>
              <a:t>subset. Also, since </a:t>
            </a:r>
            <a:r>
              <a:rPr lang="en-US" sz="2400" i="1" dirty="0">
                <a:solidFill>
                  <a:srgbClr val="3333FF"/>
                </a:solidFill>
              </a:rPr>
              <a:t>B </a:t>
            </a:r>
            <a:r>
              <a:rPr lang="en-US" sz="2400" dirty="0">
                <a:solidFill>
                  <a:srgbClr val="3333FF"/>
                </a:solidFill>
              </a:rPr>
              <a:t>⊆ </a:t>
            </a:r>
            <a:r>
              <a:rPr lang="en-US" sz="2400" i="1" dirty="0" smtClean="0">
                <a:solidFill>
                  <a:srgbClr val="3333FF"/>
                </a:solidFill>
              </a:rPr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′, </a:t>
            </a:r>
            <a:r>
              <a:rPr lang="en-US" sz="2400" dirty="0"/>
              <a:t>then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 smtClean="0">
                <a:solidFill>
                  <a:srgbClr val="3333FF"/>
                </a:solidFill>
              </a:rPr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/>
              <a:t>by definition of subset again. It </a:t>
            </a:r>
            <a:r>
              <a:rPr lang="en-US" sz="2400" dirty="0" smtClean="0"/>
              <a:t>follows by </a:t>
            </a:r>
            <a:r>
              <a:rPr lang="en-US" sz="2400" dirty="0"/>
              <a:t>definition of complement that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C</a:t>
            </a:r>
            <a:r>
              <a:rPr lang="en-US" sz="2400" dirty="0"/>
              <a:t>. Thus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>
                <a:solidFill>
                  <a:srgbClr val="3333FF"/>
                </a:solidFill>
              </a:rPr>
              <a:t>C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C</a:t>
            </a:r>
            <a:r>
              <a:rPr lang="en-US" sz="2400" dirty="0"/>
              <a:t>, which is a </a:t>
            </a:r>
            <a:r>
              <a:rPr lang="en-US" sz="2400" dirty="0" smtClean="0"/>
              <a:t>contradiction. So </a:t>
            </a:r>
            <a:r>
              <a:rPr lang="en-US" sz="2400" dirty="0"/>
              <a:t>the supposition that there is an element </a:t>
            </a:r>
            <a:r>
              <a:rPr lang="en-US" sz="2400" i="1" dirty="0"/>
              <a:t>x </a:t>
            </a:r>
            <a:r>
              <a:rPr lang="en-US" sz="2400" dirty="0"/>
              <a:t>in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>
                <a:solidFill>
                  <a:srgbClr val="3333FF"/>
                </a:solidFill>
              </a:rPr>
              <a:t>C </a:t>
            </a:r>
            <a:r>
              <a:rPr lang="en-US" sz="2400" dirty="0"/>
              <a:t>is false, and </a:t>
            </a:r>
            <a:r>
              <a:rPr lang="en-US" sz="2400" dirty="0" smtClean="0"/>
              <a:t>thus </a:t>
            </a:r>
            <a:r>
              <a:rPr lang="en-US" sz="2400" i="1" dirty="0" smtClean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>
                <a:solidFill>
                  <a:srgbClr val="3333FF"/>
                </a:solidFill>
              </a:rPr>
              <a:t>C </a:t>
            </a:r>
            <a:r>
              <a:rPr lang="en-US" sz="2400" dirty="0">
                <a:solidFill>
                  <a:srgbClr val="3333FF"/>
                </a:solidFill>
              </a:rPr>
              <a:t>= ∅ </a:t>
            </a:r>
            <a:r>
              <a:rPr lang="en-US" sz="2400" i="1" dirty="0"/>
              <a:t>[as was to be shown].</a:t>
            </a:r>
            <a:endParaRPr lang="en-US" sz="2400" dirty="0"/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0284" y="755993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A Proof for a Conditional Statement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15950" y="692696"/>
            <a:ext cx="827653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Finding a Counterexample for </a:t>
            </a:r>
            <a:r>
              <a:rPr lang="en-US" sz="3200" dirty="0" smtClean="0">
                <a:solidFill>
                  <a:srgbClr val="3333FF"/>
                </a:solidFill>
              </a:rPr>
              <a:t>identities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675970" y="1340768"/>
            <a:ext cx="79997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For all sets </a:t>
            </a:r>
            <a:r>
              <a:rPr lang="en-US" sz="2400" i="1" dirty="0">
                <a:solidFill>
                  <a:srgbClr val="3333FF"/>
                </a:solidFill>
              </a:rPr>
              <a:t>A, B, </a:t>
            </a:r>
            <a:r>
              <a:rPr lang="en-US" sz="2400" dirty="0" smtClean="0">
                <a:solidFill>
                  <a:srgbClr val="3333FF"/>
                </a:solidFill>
              </a:rPr>
              <a:t>and </a:t>
            </a:r>
            <a:r>
              <a:rPr lang="en-US" sz="2400" i="1" dirty="0" smtClean="0">
                <a:solidFill>
                  <a:srgbClr val="3333FF"/>
                </a:solidFill>
              </a:rPr>
              <a:t>C</a:t>
            </a:r>
            <a:r>
              <a:rPr lang="en-US" sz="2400" i="1" dirty="0">
                <a:solidFill>
                  <a:srgbClr val="3333FF"/>
                </a:solidFill>
              </a:rPr>
              <a:t>, (A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B)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(B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C) </a:t>
            </a:r>
            <a:r>
              <a:rPr lang="en-US" sz="2400" dirty="0">
                <a:solidFill>
                  <a:srgbClr val="3333FF"/>
                </a:solidFill>
              </a:rPr>
              <a:t>=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C</a:t>
            </a:r>
            <a:r>
              <a:rPr lang="en-US" sz="2400" i="1" dirty="0" smtClean="0">
                <a:solidFill>
                  <a:srgbClr val="3333FF"/>
                </a:solidFill>
              </a:rPr>
              <a:t>.</a:t>
            </a:r>
          </a:p>
          <a:p>
            <a:pPr algn="just"/>
            <a:r>
              <a:rPr lang="en-US" sz="2400" b="1" dirty="0">
                <a:solidFill>
                  <a:srgbClr val="3333FF"/>
                </a:solidFill>
              </a:rPr>
              <a:t>Counterexample 1: </a:t>
            </a:r>
            <a:r>
              <a:rPr lang="en-US" sz="2400" dirty="0"/>
              <a:t>Let </a:t>
            </a:r>
            <a:r>
              <a:rPr lang="en-US" sz="2400" i="1" dirty="0"/>
              <a:t>A </a:t>
            </a:r>
            <a:r>
              <a:rPr lang="en-US" sz="2400" dirty="0"/>
              <a:t>= {1</a:t>
            </a:r>
            <a:r>
              <a:rPr lang="en-US" sz="2400" i="1" dirty="0"/>
              <a:t>, </a:t>
            </a:r>
            <a:r>
              <a:rPr lang="en-US" sz="2400" dirty="0"/>
              <a:t>2</a:t>
            </a:r>
            <a:r>
              <a:rPr lang="en-US" sz="2400" i="1" dirty="0"/>
              <a:t>, </a:t>
            </a:r>
            <a:r>
              <a:rPr lang="en-US" sz="2400" dirty="0"/>
              <a:t>4</a:t>
            </a:r>
            <a:r>
              <a:rPr lang="en-US" sz="2400" i="1" dirty="0"/>
              <a:t>, </a:t>
            </a:r>
            <a:r>
              <a:rPr lang="en-US" sz="2400" dirty="0"/>
              <a:t>5}</a:t>
            </a:r>
            <a:r>
              <a:rPr lang="en-US" sz="2400" i="1" dirty="0"/>
              <a:t>, B </a:t>
            </a:r>
            <a:r>
              <a:rPr lang="en-US" sz="2400" dirty="0"/>
              <a:t>= {2</a:t>
            </a:r>
            <a:r>
              <a:rPr lang="en-US" sz="2400" i="1" dirty="0"/>
              <a:t>, </a:t>
            </a:r>
            <a:r>
              <a:rPr lang="en-US" sz="2400" dirty="0"/>
              <a:t>3</a:t>
            </a:r>
            <a:r>
              <a:rPr lang="en-US" sz="2400" i="1" dirty="0"/>
              <a:t>, </a:t>
            </a:r>
            <a:r>
              <a:rPr lang="en-US" sz="2400" dirty="0"/>
              <a:t>5</a:t>
            </a:r>
            <a:r>
              <a:rPr lang="en-US" sz="2400" i="1" dirty="0"/>
              <a:t>, </a:t>
            </a:r>
            <a:r>
              <a:rPr lang="en-US" sz="2400" dirty="0"/>
              <a:t>6}, and </a:t>
            </a:r>
            <a:r>
              <a:rPr lang="en-US" sz="2400" i="1" dirty="0"/>
              <a:t>C </a:t>
            </a:r>
            <a:r>
              <a:rPr lang="en-US" sz="2400" dirty="0"/>
              <a:t>= {4</a:t>
            </a:r>
            <a:r>
              <a:rPr lang="en-US" sz="2400" i="1" dirty="0"/>
              <a:t>, </a:t>
            </a:r>
            <a:r>
              <a:rPr lang="en-US" sz="2400" dirty="0"/>
              <a:t>5</a:t>
            </a:r>
            <a:r>
              <a:rPr lang="en-US" sz="2400" i="1" dirty="0"/>
              <a:t>, </a:t>
            </a:r>
            <a:r>
              <a:rPr lang="en-US" sz="2400" dirty="0"/>
              <a:t>6</a:t>
            </a:r>
            <a:r>
              <a:rPr lang="en-US" sz="2400" i="1" dirty="0"/>
              <a:t>, </a:t>
            </a:r>
            <a:r>
              <a:rPr lang="en-US" sz="2400" dirty="0"/>
              <a:t>7</a:t>
            </a:r>
            <a:r>
              <a:rPr lang="en-US" sz="2400" dirty="0" smtClean="0"/>
              <a:t>}.</a:t>
            </a:r>
          </a:p>
          <a:p>
            <a:pPr algn="just"/>
            <a:r>
              <a:rPr lang="en-US" sz="2400" dirty="0" smtClean="0"/>
              <a:t>Then </a:t>
            </a:r>
            <a:r>
              <a:rPr lang="en-US" sz="2400" i="1" dirty="0" smtClean="0"/>
              <a:t>A </a:t>
            </a:r>
            <a:r>
              <a:rPr lang="en-US" sz="2400" dirty="0"/>
              <a:t>− </a:t>
            </a:r>
            <a:r>
              <a:rPr lang="en-US" sz="2400" i="1" dirty="0"/>
              <a:t>B </a:t>
            </a:r>
            <a:r>
              <a:rPr lang="en-US" sz="2400" dirty="0"/>
              <a:t>= {1</a:t>
            </a:r>
            <a:r>
              <a:rPr lang="en-US" sz="2400" i="1" dirty="0"/>
              <a:t>, </a:t>
            </a:r>
            <a:r>
              <a:rPr lang="en-US" sz="2400" dirty="0"/>
              <a:t>4}</a:t>
            </a:r>
            <a:r>
              <a:rPr lang="en-US" sz="2400" i="1" dirty="0"/>
              <a:t>, B </a:t>
            </a:r>
            <a:r>
              <a:rPr lang="en-US" sz="2400" dirty="0"/>
              <a:t>− </a:t>
            </a:r>
            <a:r>
              <a:rPr lang="en-US" sz="2400" i="1" dirty="0"/>
              <a:t>C </a:t>
            </a:r>
            <a:r>
              <a:rPr lang="en-US" sz="2400" dirty="0"/>
              <a:t>= {2</a:t>
            </a:r>
            <a:r>
              <a:rPr lang="en-US" sz="2400" i="1" dirty="0"/>
              <a:t>, </a:t>
            </a:r>
            <a:r>
              <a:rPr lang="en-US" sz="2400" dirty="0"/>
              <a:t>3}</a:t>
            </a:r>
            <a:r>
              <a:rPr lang="en-US" sz="2400" i="1" dirty="0"/>
              <a:t>, </a:t>
            </a:r>
            <a:r>
              <a:rPr lang="en-US" sz="2400" dirty="0"/>
              <a:t>and </a:t>
            </a:r>
            <a:r>
              <a:rPr lang="en-US" sz="2400" i="1" dirty="0"/>
              <a:t>A </a:t>
            </a:r>
            <a:r>
              <a:rPr lang="en-US" sz="2400" dirty="0"/>
              <a:t>− </a:t>
            </a:r>
            <a:r>
              <a:rPr lang="en-US" sz="2400" i="1" dirty="0"/>
              <a:t>C </a:t>
            </a:r>
            <a:r>
              <a:rPr lang="en-US" sz="2400" dirty="0"/>
              <a:t>= {1</a:t>
            </a:r>
            <a:r>
              <a:rPr lang="en-US" sz="2400" i="1" dirty="0"/>
              <a:t>, </a:t>
            </a:r>
            <a:r>
              <a:rPr lang="en-US" sz="2400" dirty="0"/>
              <a:t>2</a:t>
            </a:r>
            <a:r>
              <a:rPr lang="en-US" sz="2400" dirty="0" smtClean="0"/>
              <a:t>}</a:t>
            </a:r>
            <a:r>
              <a:rPr lang="en-US" sz="2400" i="1" dirty="0" smtClean="0"/>
              <a:t>. </a:t>
            </a:r>
            <a:r>
              <a:rPr lang="en-US" sz="2400" dirty="0" smtClean="0"/>
              <a:t>Hence </a:t>
            </a:r>
            <a:r>
              <a:rPr lang="en-US" sz="2400" i="1" dirty="0" smtClean="0"/>
              <a:t>(A </a:t>
            </a:r>
            <a:r>
              <a:rPr lang="en-US" sz="2400" dirty="0"/>
              <a:t>− </a:t>
            </a:r>
            <a:r>
              <a:rPr lang="en-US" sz="2400" i="1" dirty="0"/>
              <a:t>B) </a:t>
            </a:r>
            <a:r>
              <a:rPr lang="en-US" sz="2400" dirty="0"/>
              <a:t>∪ </a:t>
            </a:r>
            <a:r>
              <a:rPr lang="en-US" sz="2400" i="1" dirty="0"/>
              <a:t>(B </a:t>
            </a:r>
            <a:r>
              <a:rPr lang="en-US" sz="2400" dirty="0"/>
              <a:t>− </a:t>
            </a:r>
            <a:r>
              <a:rPr lang="en-US" sz="2400" i="1" dirty="0"/>
              <a:t>C) </a:t>
            </a:r>
            <a:r>
              <a:rPr lang="en-US" sz="2400" dirty="0"/>
              <a:t>= {1</a:t>
            </a:r>
            <a:r>
              <a:rPr lang="en-US" sz="2400" i="1" dirty="0"/>
              <a:t>, </a:t>
            </a:r>
            <a:r>
              <a:rPr lang="en-US" sz="2400" dirty="0"/>
              <a:t>4} ∪ {2</a:t>
            </a:r>
            <a:r>
              <a:rPr lang="en-US" sz="2400" i="1" dirty="0"/>
              <a:t>, </a:t>
            </a:r>
            <a:r>
              <a:rPr lang="en-US" sz="2400" dirty="0"/>
              <a:t>3} = {1</a:t>
            </a:r>
            <a:r>
              <a:rPr lang="en-US" sz="2400" i="1" dirty="0"/>
              <a:t>, </a:t>
            </a:r>
            <a:r>
              <a:rPr lang="en-US" sz="2400" dirty="0"/>
              <a:t>2</a:t>
            </a:r>
            <a:r>
              <a:rPr lang="en-US" sz="2400" i="1" dirty="0"/>
              <a:t>, </a:t>
            </a:r>
            <a:r>
              <a:rPr lang="en-US" sz="2400" dirty="0"/>
              <a:t>3</a:t>
            </a:r>
            <a:r>
              <a:rPr lang="en-US" sz="2400" i="1" dirty="0"/>
              <a:t>, </a:t>
            </a:r>
            <a:r>
              <a:rPr lang="en-US" sz="2400" dirty="0"/>
              <a:t>4}</a:t>
            </a:r>
            <a:r>
              <a:rPr lang="en-US" sz="2400" i="1" dirty="0"/>
              <a:t>, </a:t>
            </a:r>
            <a:r>
              <a:rPr lang="en-US" sz="2400" dirty="0"/>
              <a:t>whereas </a:t>
            </a:r>
            <a:r>
              <a:rPr lang="en-US" sz="2400" i="1" dirty="0"/>
              <a:t>A </a:t>
            </a:r>
            <a:r>
              <a:rPr lang="en-US" sz="2400" dirty="0"/>
              <a:t>− </a:t>
            </a:r>
            <a:r>
              <a:rPr lang="en-US" sz="2400" i="1" dirty="0"/>
              <a:t>C </a:t>
            </a:r>
            <a:r>
              <a:rPr lang="en-US" sz="2400" dirty="0"/>
              <a:t>= {1</a:t>
            </a:r>
            <a:r>
              <a:rPr lang="en-US" sz="2400" i="1" dirty="0"/>
              <a:t>, </a:t>
            </a:r>
            <a:r>
              <a:rPr lang="en-US" sz="2400" dirty="0"/>
              <a:t>2</a:t>
            </a:r>
            <a:r>
              <a:rPr lang="en-US" sz="2400" dirty="0" smtClean="0"/>
              <a:t>}</a:t>
            </a:r>
            <a:r>
              <a:rPr lang="en-US" sz="2400" i="1" dirty="0" smtClean="0"/>
              <a:t>. </a:t>
            </a:r>
            <a:r>
              <a:rPr lang="en-US" sz="2400" dirty="0" smtClean="0"/>
              <a:t>Since </a:t>
            </a:r>
            <a:r>
              <a:rPr lang="en-US" sz="2400" dirty="0"/>
              <a:t>{1</a:t>
            </a:r>
            <a:r>
              <a:rPr lang="en-US" sz="2400" i="1" dirty="0"/>
              <a:t>, </a:t>
            </a:r>
            <a:r>
              <a:rPr lang="en-US" sz="2400" dirty="0"/>
              <a:t>2</a:t>
            </a:r>
            <a:r>
              <a:rPr lang="en-US" sz="2400" i="1" dirty="0"/>
              <a:t>, </a:t>
            </a:r>
            <a:r>
              <a:rPr lang="en-US" sz="2400" dirty="0"/>
              <a:t>3</a:t>
            </a:r>
            <a:r>
              <a:rPr lang="en-US" sz="2400" i="1" dirty="0"/>
              <a:t>, </a:t>
            </a:r>
            <a:r>
              <a:rPr lang="en-US" sz="2400" dirty="0"/>
              <a:t>4</a:t>
            </a:r>
            <a:r>
              <a:rPr lang="en-US" sz="2400" dirty="0" smtClean="0"/>
              <a:t>}</a:t>
            </a:r>
            <a:r>
              <a:rPr lang="en-US" sz="2400" dirty="0"/>
              <a:t> ≠</a:t>
            </a:r>
            <a:r>
              <a:rPr lang="en-US" sz="2400" dirty="0" smtClean="0"/>
              <a:t> {</a:t>
            </a:r>
            <a:r>
              <a:rPr lang="en-US" sz="2400" dirty="0"/>
              <a:t>1</a:t>
            </a:r>
            <a:r>
              <a:rPr lang="en-US" sz="2400" i="1" dirty="0"/>
              <a:t>, </a:t>
            </a:r>
            <a:r>
              <a:rPr lang="en-US" sz="2400" dirty="0"/>
              <a:t>2}, we have that </a:t>
            </a:r>
            <a:r>
              <a:rPr lang="en-US" sz="2400" i="1" dirty="0">
                <a:solidFill>
                  <a:srgbClr val="3333FF"/>
                </a:solidFill>
              </a:rPr>
              <a:t>(A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B)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(B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C) </a:t>
            </a:r>
            <a:r>
              <a:rPr lang="en-US" sz="2400" dirty="0">
                <a:solidFill>
                  <a:srgbClr val="3333FF"/>
                </a:solidFill>
              </a:rPr>
              <a:t>≠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.</a:t>
            </a:r>
          </a:p>
          <a:p>
            <a:pPr algn="just"/>
            <a:endParaRPr lang="en-US" sz="1200" dirty="0" smtClean="0">
              <a:solidFill>
                <a:srgbClr val="3333FF"/>
              </a:solidFill>
            </a:endParaRPr>
          </a:p>
          <a:p>
            <a:pPr algn="just"/>
            <a:r>
              <a:rPr lang="en-US" sz="2400" b="1" dirty="0">
                <a:solidFill>
                  <a:srgbClr val="3333FF"/>
                </a:solidFill>
              </a:rPr>
              <a:t>Counterexample 2: </a:t>
            </a:r>
            <a:r>
              <a:rPr lang="en-US" sz="2400" dirty="0"/>
              <a:t>Let </a:t>
            </a:r>
            <a:r>
              <a:rPr lang="en-US" sz="2400" i="1" dirty="0"/>
              <a:t>A </a:t>
            </a:r>
            <a:r>
              <a:rPr lang="en-US" sz="2400" dirty="0"/>
              <a:t>= ∅</a:t>
            </a:r>
            <a:r>
              <a:rPr lang="en-US" sz="2400" i="1" dirty="0"/>
              <a:t>, B </a:t>
            </a:r>
            <a:r>
              <a:rPr lang="en-US" sz="2400" dirty="0"/>
              <a:t>= {3}, and </a:t>
            </a:r>
            <a:r>
              <a:rPr lang="en-US" sz="2400" i="1" dirty="0"/>
              <a:t>C </a:t>
            </a:r>
            <a:r>
              <a:rPr lang="en-US" sz="2400" dirty="0"/>
              <a:t>= ∅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Then </a:t>
            </a:r>
            <a:r>
              <a:rPr lang="en-US" sz="2400" i="1" dirty="0" smtClean="0"/>
              <a:t>A </a:t>
            </a:r>
            <a:r>
              <a:rPr lang="en-US" sz="2400" dirty="0"/>
              <a:t>− </a:t>
            </a:r>
            <a:r>
              <a:rPr lang="en-US" sz="2400" i="1" dirty="0"/>
              <a:t>B </a:t>
            </a:r>
            <a:r>
              <a:rPr lang="en-US" sz="2400" dirty="0"/>
              <a:t>= ∅</a:t>
            </a:r>
            <a:r>
              <a:rPr lang="en-US" sz="2400" i="1" dirty="0"/>
              <a:t>, B </a:t>
            </a:r>
            <a:r>
              <a:rPr lang="en-US" sz="2400" dirty="0"/>
              <a:t>− </a:t>
            </a:r>
            <a:r>
              <a:rPr lang="en-US" sz="2400" i="1" dirty="0"/>
              <a:t>C </a:t>
            </a:r>
            <a:r>
              <a:rPr lang="en-US" sz="2400" dirty="0"/>
              <a:t>= {3}</a:t>
            </a:r>
            <a:r>
              <a:rPr lang="en-US" sz="2400" i="1" dirty="0"/>
              <a:t>, </a:t>
            </a:r>
            <a:r>
              <a:rPr lang="en-US" sz="2400" dirty="0"/>
              <a:t>and </a:t>
            </a:r>
            <a:r>
              <a:rPr lang="en-US" sz="2400" i="1" dirty="0"/>
              <a:t>A </a:t>
            </a:r>
            <a:r>
              <a:rPr lang="en-US" sz="2400" dirty="0"/>
              <a:t>− </a:t>
            </a:r>
            <a:r>
              <a:rPr lang="en-US" sz="2400" i="1" dirty="0"/>
              <a:t>C </a:t>
            </a:r>
            <a:r>
              <a:rPr lang="en-US" sz="2400" dirty="0"/>
              <a:t>= ∅</a:t>
            </a:r>
            <a:r>
              <a:rPr lang="en-US" sz="2400" i="1" dirty="0" smtClean="0"/>
              <a:t>. </a:t>
            </a:r>
            <a:r>
              <a:rPr lang="en-US" sz="2400" dirty="0" smtClean="0"/>
              <a:t>Hence </a:t>
            </a:r>
            <a:r>
              <a:rPr lang="en-US" sz="2400" i="1" dirty="0"/>
              <a:t>(A </a:t>
            </a:r>
            <a:r>
              <a:rPr lang="en-US" sz="2400" dirty="0"/>
              <a:t>− </a:t>
            </a:r>
            <a:r>
              <a:rPr lang="en-US" sz="2400" i="1" dirty="0"/>
              <a:t>B) </a:t>
            </a:r>
            <a:r>
              <a:rPr lang="en-US" sz="2400" dirty="0"/>
              <a:t>∪ </a:t>
            </a:r>
            <a:r>
              <a:rPr lang="en-US" sz="2400" i="1" dirty="0"/>
              <a:t>(B </a:t>
            </a:r>
            <a:r>
              <a:rPr lang="en-US" sz="2400" dirty="0"/>
              <a:t>− </a:t>
            </a:r>
            <a:r>
              <a:rPr lang="en-US" sz="2400" i="1" dirty="0"/>
              <a:t>C) </a:t>
            </a:r>
            <a:r>
              <a:rPr lang="en-US" sz="2400" dirty="0"/>
              <a:t>= ∅∪{3} = {3}</a:t>
            </a:r>
            <a:r>
              <a:rPr lang="en-US" sz="2400" i="1" dirty="0"/>
              <a:t>, </a:t>
            </a:r>
            <a:r>
              <a:rPr lang="en-US" sz="2400" dirty="0"/>
              <a:t>whereas </a:t>
            </a:r>
            <a:r>
              <a:rPr lang="en-US" sz="2400" i="1" dirty="0"/>
              <a:t>A </a:t>
            </a:r>
            <a:r>
              <a:rPr lang="en-US" sz="2400" dirty="0"/>
              <a:t>− </a:t>
            </a:r>
            <a:r>
              <a:rPr lang="en-US" sz="2400" i="1" dirty="0"/>
              <a:t>C </a:t>
            </a:r>
            <a:r>
              <a:rPr lang="en-US" sz="2400" dirty="0"/>
              <a:t>= ∅</a:t>
            </a:r>
            <a:r>
              <a:rPr lang="en-US" sz="2400" i="1" dirty="0" smtClean="0"/>
              <a:t>. </a:t>
            </a:r>
            <a:r>
              <a:rPr lang="en-US" sz="2400" dirty="0" smtClean="0"/>
              <a:t>Since </a:t>
            </a:r>
            <a:r>
              <a:rPr lang="en-US" sz="2400" dirty="0"/>
              <a:t>{3} </a:t>
            </a:r>
            <a:r>
              <a:rPr lang="en-US" sz="2400" dirty="0">
                <a:solidFill>
                  <a:srgbClr val="3333FF"/>
                </a:solidFill>
              </a:rPr>
              <a:t>≠</a:t>
            </a:r>
            <a:r>
              <a:rPr lang="en-US" sz="2400" dirty="0" smtClean="0"/>
              <a:t> </a:t>
            </a:r>
            <a:r>
              <a:rPr lang="en-US" sz="2400" dirty="0"/>
              <a:t>∅, we have that </a:t>
            </a:r>
            <a:r>
              <a:rPr lang="en-US" sz="2400" i="1" dirty="0">
                <a:solidFill>
                  <a:srgbClr val="3333FF"/>
                </a:solidFill>
              </a:rPr>
              <a:t>(A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B) </a:t>
            </a:r>
            <a:r>
              <a:rPr lang="en-US" sz="2400" dirty="0">
                <a:solidFill>
                  <a:srgbClr val="3333FF"/>
                </a:solidFill>
              </a:rPr>
              <a:t>∪ </a:t>
            </a:r>
            <a:r>
              <a:rPr lang="en-US" sz="2400" i="1" dirty="0">
                <a:solidFill>
                  <a:srgbClr val="3333FF"/>
                </a:solidFill>
              </a:rPr>
              <a:t>(B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C) </a:t>
            </a:r>
            <a:r>
              <a:rPr lang="en-US" sz="2400" dirty="0">
                <a:solidFill>
                  <a:srgbClr val="3333FF"/>
                </a:solidFill>
              </a:rPr>
              <a:t>≠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− </a:t>
            </a:r>
            <a:r>
              <a:rPr lang="en-US" sz="2400" i="1" dirty="0">
                <a:solidFill>
                  <a:srgbClr val="3333FF"/>
                </a:solidFill>
              </a:rPr>
              <a:t>C</a:t>
            </a:r>
            <a:r>
              <a:rPr lang="en-US" sz="2400" dirty="0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5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4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4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7584" y="1357298"/>
            <a:ext cx="78581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Construct an algebraic proof that for all sets </a:t>
            </a:r>
            <a:r>
              <a:rPr lang="en-US" sz="2400" i="1" dirty="0">
                <a:solidFill>
                  <a:srgbClr val="3333FF"/>
                </a:solidFill>
              </a:rPr>
              <a:t>A, B</a:t>
            </a:r>
            <a:r>
              <a:rPr lang="en-US" sz="2400" dirty="0">
                <a:solidFill>
                  <a:srgbClr val="3333FF"/>
                </a:solidFill>
              </a:rPr>
              <a:t>, and </a:t>
            </a:r>
            <a:r>
              <a:rPr lang="en-US" sz="2400" i="1" dirty="0">
                <a:solidFill>
                  <a:srgbClr val="3333FF"/>
                </a:solidFill>
              </a:rPr>
              <a:t>C</a:t>
            </a:r>
            <a:r>
              <a:rPr lang="en-US" sz="2400" dirty="0">
                <a:solidFill>
                  <a:srgbClr val="3333FF"/>
                </a:solidFill>
              </a:rPr>
              <a:t>,</a:t>
            </a:r>
          </a:p>
          <a:p>
            <a:r>
              <a:rPr lang="pt-BR" sz="2400" i="1" dirty="0">
                <a:solidFill>
                  <a:srgbClr val="3333FF"/>
                </a:solidFill>
              </a:rPr>
              <a:t>(A </a:t>
            </a:r>
            <a:r>
              <a:rPr lang="pt-BR" sz="2400" dirty="0">
                <a:solidFill>
                  <a:srgbClr val="3333FF"/>
                </a:solidFill>
              </a:rPr>
              <a:t>∪ </a:t>
            </a:r>
            <a:r>
              <a:rPr lang="pt-BR" sz="2400" i="1" dirty="0">
                <a:solidFill>
                  <a:srgbClr val="3333FF"/>
                </a:solidFill>
              </a:rPr>
              <a:t>B) </a:t>
            </a:r>
            <a:r>
              <a:rPr lang="pt-BR" sz="2400" dirty="0">
                <a:solidFill>
                  <a:srgbClr val="3333FF"/>
                </a:solidFill>
              </a:rPr>
              <a:t>− </a:t>
            </a:r>
            <a:r>
              <a:rPr lang="pt-BR" sz="2400" i="1" dirty="0">
                <a:solidFill>
                  <a:srgbClr val="3333FF"/>
                </a:solidFill>
              </a:rPr>
              <a:t>C </a:t>
            </a:r>
            <a:r>
              <a:rPr lang="pt-BR" sz="2400" dirty="0">
                <a:solidFill>
                  <a:srgbClr val="3333FF"/>
                </a:solidFill>
              </a:rPr>
              <a:t>= </a:t>
            </a:r>
            <a:r>
              <a:rPr lang="pt-BR" sz="2400" i="1" dirty="0">
                <a:solidFill>
                  <a:srgbClr val="3333FF"/>
                </a:solidFill>
              </a:rPr>
              <a:t>(A </a:t>
            </a:r>
            <a:r>
              <a:rPr lang="pt-BR" sz="2400" dirty="0">
                <a:solidFill>
                  <a:srgbClr val="3333FF"/>
                </a:solidFill>
              </a:rPr>
              <a:t>− </a:t>
            </a:r>
            <a:r>
              <a:rPr lang="pt-BR" sz="2400" i="1" dirty="0">
                <a:solidFill>
                  <a:srgbClr val="3333FF"/>
                </a:solidFill>
              </a:rPr>
              <a:t>C) </a:t>
            </a:r>
            <a:r>
              <a:rPr lang="pt-BR" sz="2400" dirty="0">
                <a:solidFill>
                  <a:srgbClr val="3333FF"/>
                </a:solidFill>
              </a:rPr>
              <a:t>∪ </a:t>
            </a:r>
            <a:r>
              <a:rPr lang="pt-BR" sz="2400" i="1" dirty="0">
                <a:solidFill>
                  <a:srgbClr val="3333FF"/>
                </a:solidFill>
              </a:rPr>
              <a:t>(B </a:t>
            </a:r>
            <a:r>
              <a:rPr lang="pt-BR" sz="2400" dirty="0">
                <a:solidFill>
                  <a:srgbClr val="3333FF"/>
                </a:solidFill>
              </a:rPr>
              <a:t>− </a:t>
            </a:r>
            <a:r>
              <a:rPr lang="pt-BR" sz="2400" i="1" dirty="0">
                <a:solidFill>
                  <a:srgbClr val="3333FF"/>
                </a:solidFill>
              </a:rPr>
              <a:t>C</a:t>
            </a:r>
            <a:r>
              <a:rPr lang="pt-BR" sz="2400" i="1" dirty="0" smtClean="0">
                <a:solidFill>
                  <a:srgbClr val="3333FF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Proof: </a:t>
            </a:r>
            <a:r>
              <a:rPr lang="en-US" sz="2400" dirty="0" smtClean="0"/>
              <a:t>Let </a:t>
            </a:r>
            <a:r>
              <a:rPr lang="en-US" sz="2400" i="1" dirty="0"/>
              <a:t>A, B</a:t>
            </a:r>
            <a:r>
              <a:rPr lang="en-US" sz="2400" dirty="0"/>
              <a:t>, and </a:t>
            </a:r>
            <a:r>
              <a:rPr lang="en-US" sz="2400" i="1" dirty="0"/>
              <a:t>C </a:t>
            </a:r>
            <a:r>
              <a:rPr lang="en-US" sz="2400" dirty="0"/>
              <a:t>be any sets. Then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(A </a:t>
            </a:r>
            <a:r>
              <a:rPr lang="en-US" sz="2400" dirty="0"/>
              <a:t>∪ </a:t>
            </a:r>
            <a:r>
              <a:rPr lang="en-US" sz="2400" i="1" dirty="0"/>
              <a:t>B) </a:t>
            </a:r>
            <a:r>
              <a:rPr lang="en-US" sz="2400" dirty="0"/>
              <a:t>− </a:t>
            </a:r>
            <a:r>
              <a:rPr lang="en-US" sz="2400" i="1" dirty="0"/>
              <a:t>C </a:t>
            </a:r>
            <a:r>
              <a:rPr lang="en-US" sz="2400" dirty="0"/>
              <a:t>= </a:t>
            </a:r>
            <a:r>
              <a:rPr lang="en-US" sz="2400" i="1" dirty="0"/>
              <a:t>(A </a:t>
            </a:r>
            <a:r>
              <a:rPr lang="en-US" sz="2400" dirty="0"/>
              <a:t>∪ </a:t>
            </a:r>
            <a:r>
              <a:rPr lang="en-US" sz="2400" i="1" dirty="0"/>
              <a:t>B) </a:t>
            </a:r>
            <a:r>
              <a:rPr lang="en-US" sz="2400" dirty="0"/>
              <a:t>∩ </a:t>
            </a:r>
            <a:r>
              <a:rPr lang="en-US" sz="2400" i="1" dirty="0" smtClean="0"/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  </a:t>
            </a:r>
            <a:r>
              <a:rPr lang="en-US" sz="2400" i="1" dirty="0" smtClean="0">
                <a:solidFill>
                  <a:srgbClr val="3333FF"/>
                </a:solidFill>
              </a:rPr>
              <a:t>by </a:t>
            </a:r>
            <a:r>
              <a:rPr lang="en-US" sz="2400" i="1" dirty="0">
                <a:solidFill>
                  <a:srgbClr val="3333FF"/>
                </a:solidFill>
              </a:rPr>
              <a:t>the set difference law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 smtClean="0"/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 </a:t>
            </a:r>
            <a:r>
              <a:rPr lang="en-US" sz="2400" dirty="0" smtClean="0"/>
              <a:t>∩ </a:t>
            </a:r>
            <a:r>
              <a:rPr lang="en-US" sz="2400" i="1" dirty="0"/>
              <a:t>(A </a:t>
            </a:r>
            <a:r>
              <a:rPr lang="en-US" sz="2400" dirty="0"/>
              <a:t>∪ </a:t>
            </a:r>
            <a:r>
              <a:rPr lang="en-US" sz="2400" i="1" dirty="0"/>
              <a:t>B</a:t>
            </a:r>
            <a:r>
              <a:rPr lang="en-US" sz="2400" i="1" dirty="0" smtClean="0"/>
              <a:t>)                    </a:t>
            </a:r>
            <a:r>
              <a:rPr lang="en-US" sz="2400" dirty="0">
                <a:solidFill>
                  <a:srgbClr val="3333FF"/>
                </a:solidFill>
              </a:rPr>
              <a:t>by the commutative law for ∩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(</a:t>
            </a:r>
            <a:r>
              <a:rPr lang="en-US" sz="2400" i="1" dirty="0" smtClean="0"/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∩ </a:t>
            </a:r>
            <a:r>
              <a:rPr lang="en-US" sz="2400" i="1" dirty="0"/>
              <a:t>A) </a:t>
            </a:r>
            <a:r>
              <a:rPr lang="en-US" sz="2400" dirty="0"/>
              <a:t>∪ </a:t>
            </a:r>
            <a:r>
              <a:rPr lang="en-US" sz="2400" i="1" dirty="0"/>
              <a:t>(</a:t>
            </a:r>
            <a:r>
              <a:rPr lang="en-US" sz="2400" i="1" dirty="0" smtClean="0"/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∩ </a:t>
            </a:r>
            <a:r>
              <a:rPr lang="en-US" sz="2400" i="1" dirty="0"/>
              <a:t>B) </a:t>
            </a:r>
            <a:r>
              <a:rPr lang="en-US" sz="2400" i="1" dirty="0" smtClean="0"/>
              <a:t>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distributive law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 smtClean="0"/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) </a:t>
            </a:r>
            <a:r>
              <a:rPr lang="en-US" sz="2400" dirty="0"/>
              <a:t>∪ </a:t>
            </a:r>
            <a:r>
              <a:rPr lang="en-US" sz="2400" i="1" dirty="0"/>
              <a:t>(B </a:t>
            </a:r>
            <a:r>
              <a:rPr lang="en-US" sz="2400" dirty="0"/>
              <a:t>∩ </a:t>
            </a:r>
            <a:r>
              <a:rPr lang="en-US" sz="2400" i="1" dirty="0" smtClean="0"/>
              <a:t>C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) 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commutative law for ∩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(A </a:t>
            </a:r>
            <a:r>
              <a:rPr lang="en-US" sz="2400" dirty="0"/>
              <a:t>− </a:t>
            </a:r>
            <a:r>
              <a:rPr lang="en-US" sz="2400" i="1" dirty="0"/>
              <a:t>C) </a:t>
            </a:r>
            <a:r>
              <a:rPr lang="en-US" sz="2400" dirty="0"/>
              <a:t>∪ </a:t>
            </a:r>
            <a:r>
              <a:rPr lang="en-US" sz="2400" i="1" dirty="0"/>
              <a:t>(B </a:t>
            </a:r>
            <a:r>
              <a:rPr lang="en-US" sz="2400" dirty="0"/>
              <a:t>− </a:t>
            </a:r>
            <a:r>
              <a:rPr lang="en-US" sz="2400" i="1" dirty="0"/>
              <a:t>C) </a:t>
            </a:r>
            <a:r>
              <a:rPr lang="en-US" sz="2400" i="1" dirty="0" smtClean="0"/>
              <a:t>    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set difference law.</a:t>
            </a:r>
          </a:p>
        </p:txBody>
      </p:sp>
      <p:sp>
        <p:nvSpPr>
          <p:cNvPr id="9" name="Rectangle 8"/>
          <p:cNvSpPr/>
          <p:nvPr/>
        </p:nvSpPr>
        <p:spPr>
          <a:xfrm>
            <a:off x="827584" y="692696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Deriving a Set Difference Property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9022" y="692696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 smtClean="0"/>
              <a:t>Previous Lectures Summary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50322" y="1305004"/>
            <a:ext cx="6357982" cy="476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Why study set Theory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Sets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Operations on sets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Memberships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Notations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Venn diagrams</a:t>
            </a: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692696"/>
            <a:ext cx="244827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Cont…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87413" y="1340768"/>
            <a:ext cx="7788275" cy="50879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en-US" sz="2400" dirty="0"/>
              <a:t>Construct an algebraic proof that for all sets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B</a:t>
            </a:r>
            <a:r>
              <a:rPr lang="en-US" sz="2400" dirty="0"/>
              <a:t>,</a:t>
            </a:r>
          </a:p>
          <a:p>
            <a:pPr algn="ctr"/>
            <a:r>
              <a:rPr lang="pt-BR" sz="2400" i="1" dirty="0">
                <a:solidFill>
                  <a:srgbClr val="3333FF"/>
                </a:solidFill>
              </a:rPr>
              <a:t>A </a:t>
            </a:r>
            <a:r>
              <a:rPr lang="pt-BR" sz="2400" dirty="0">
                <a:solidFill>
                  <a:srgbClr val="3333FF"/>
                </a:solidFill>
              </a:rPr>
              <a:t>− </a:t>
            </a:r>
            <a:r>
              <a:rPr lang="pt-BR" sz="2400" i="1" dirty="0">
                <a:solidFill>
                  <a:srgbClr val="3333FF"/>
                </a:solidFill>
              </a:rPr>
              <a:t>(A </a:t>
            </a:r>
            <a:r>
              <a:rPr lang="pt-BR" sz="2400" dirty="0">
                <a:solidFill>
                  <a:srgbClr val="3333FF"/>
                </a:solidFill>
              </a:rPr>
              <a:t>∩ </a:t>
            </a:r>
            <a:r>
              <a:rPr lang="pt-BR" sz="2400" i="1" dirty="0">
                <a:solidFill>
                  <a:srgbClr val="3333FF"/>
                </a:solidFill>
              </a:rPr>
              <a:t>B) </a:t>
            </a:r>
            <a:r>
              <a:rPr lang="pt-BR" sz="2400" dirty="0">
                <a:solidFill>
                  <a:srgbClr val="3333FF"/>
                </a:solidFill>
              </a:rPr>
              <a:t>= </a:t>
            </a:r>
            <a:r>
              <a:rPr lang="pt-BR" sz="2400" i="1" dirty="0">
                <a:solidFill>
                  <a:srgbClr val="3333FF"/>
                </a:solidFill>
              </a:rPr>
              <a:t>A </a:t>
            </a:r>
            <a:r>
              <a:rPr lang="pt-BR" sz="2400" dirty="0">
                <a:solidFill>
                  <a:srgbClr val="3333FF"/>
                </a:solidFill>
              </a:rPr>
              <a:t>− </a:t>
            </a:r>
            <a:r>
              <a:rPr lang="pt-BR" sz="2400" i="1" dirty="0">
                <a:solidFill>
                  <a:srgbClr val="3333FF"/>
                </a:solidFill>
              </a:rPr>
              <a:t>B</a:t>
            </a:r>
            <a:r>
              <a:rPr lang="pt-BR" sz="2400" i="1" dirty="0" smtClean="0">
                <a:solidFill>
                  <a:srgbClr val="3333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400" i="1" dirty="0" smtClean="0">
                <a:solidFill>
                  <a:srgbClr val="3333FF"/>
                </a:solidFill>
              </a:rPr>
              <a:t>Proof: </a:t>
            </a:r>
            <a:r>
              <a:rPr lang="en-US" sz="2400" dirty="0"/>
              <a:t>Suppose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B </a:t>
            </a:r>
            <a:r>
              <a:rPr lang="en-US" sz="2400" dirty="0"/>
              <a:t>are any sets. Then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A </a:t>
            </a:r>
            <a:r>
              <a:rPr lang="en-US" sz="2400" dirty="0"/>
              <a:t>−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/>
              <a:t>B) </a:t>
            </a:r>
            <a:r>
              <a:rPr lang="en-US" sz="2400" dirty="0"/>
              <a:t>=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/>
              <a:t>B</a:t>
            </a:r>
            <a:r>
              <a:rPr lang="en-US" sz="2400" i="1" dirty="0" smtClean="0"/>
              <a:t>)</a:t>
            </a:r>
            <a:r>
              <a:rPr lang="en-US" sz="2400" dirty="0" smtClean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set difference law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/>
              <a:t>(</a:t>
            </a:r>
            <a:r>
              <a:rPr lang="en-US" sz="2400" i="1" dirty="0" smtClean="0"/>
              <a:t>A</a:t>
            </a:r>
            <a:r>
              <a:rPr lang="en-US" sz="2400" i="1" dirty="0" smtClean="0">
                <a:solidFill>
                  <a:srgbClr val="3333FF"/>
                </a:solidFill>
              </a:rPr>
              <a:t>’ </a:t>
            </a:r>
            <a:r>
              <a:rPr lang="en-US" sz="2400" dirty="0"/>
              <a:t>∪ </a:t>
            </a:r>
            <a:r>
              <a:rPr lang="en-US" sz="2400" i="1" dirty="0" smtClean="0"/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)          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De Morgan’s laws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 smtClean="0"/>
              <a:t>A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) </a:t>
            </a:r>
            <a:r>
              <a:rPr lang="en-US" sz="2400" dirty="0"/>
              <a:t>∪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 smtClean="0"/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)  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distributive law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∅∪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 smtClean="0"/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)              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complement law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(A </a:t>
            </a:r>
            <a:r>
              <a:rPr lang="en-US" sz="2400" dirty="0"/>
              <a:t>∩ </a:t>
            </a:r>
            <a:r>
              <a:rPr lang="en-US" sz="2400" i="1" dirty="0" smtClean="0"/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) </a:t>
            </a:r>
            <a:r>
              <a:rPr lang="en-US" sz="2400" dirty="0"/>
              <a:t>∪ ∅ </a:t>
            </a:r>
            <a:r>
              <a:rPr lang="en-US" sz="2400" dirty="0" smtClean="0"/>
              <a:t>           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commutative law for ∪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 smtClean="0"/>
              <a:t>B</a:t>
            </a:r>
            <a:r>
              <a:rPr lang="en-US" sz="2400" dirty="0">
                <a:solidFill>
                  <a:srgbClr val="3333FF"/>
                </a:solidFill>
              </a:rPr>
              <a:t>′</a:t>
            </a:r>
            <a:r>
              <a:rPr lang="en-US" sz="2400" i="1" dirty="0" smtClean="0"/>
              <a:t>                             </a:t>
            </a:r>
            <a:r>
              <a:rPr lang="en-US" sz="2400" dirty="0" smtClean="0">
                <a:solidFill>
                  <a:srgbClr val="3333FF"/>
                </a:solidFill>
              </a:rPr>
              <a:t>by </a:t>
            </a:r>
            <a:r>
              <a:rPr lang="en-US" sz="2400" dirty="0">
                <a:solidFill>
                  <a:srgbClr val="3333FF"/>
                </a:solidFill>
              </a:rPr>
              <a:t>the identity law for ∪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= </a:t>
            </a:r>
            <a:r>
              <a:rPr lang="en-US" sz="2400" i="1" dirty="0"/>
              <a:t>A </a:t>
            </a:r>
            <a:r>
              <a:rPr lang="en-US" sz="2400" dirty="0"/>
              <a:t>− </a:t>
            </a:r>
            <a:r>
              <a:rPr lang="en-US" sz="2400" i="1" dirty="0" smtClean="0"/>
              <a:t>B                              </a:t>
            </a:r>
            <a:r>
              <a:rPr lang="en-US" sz="2400" dirty="0">
                <a:solidFill>
                  <a:srgbClr val="3333FF"/>
                </a:solidFill>
              </a:rPr>
              <a:t>by the set difference law.</a:t>
            </a:r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1000108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755650" y="357166"/>
            <a:ext cx="30136" cy="98903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88574" y="428604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Boolean Algebra and Set Theory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577" y="1489224"/>
            <a:ext cx="7500075" cy="404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57224" y="692696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6662" y="1525910"/>
            <a:ext cx="7098479" cy="4778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55465" y="654968"/>
            <a:ext cx="7100911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Barber puzzle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55465" y="1412776"/>
            <a:ext cx="7820224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a certain town there is a male barber who shaves all those men, and only those </a:t>
            </a:r>
            <a:r>
              <a:rPr lang="en-US" sz="2400" dirty="0" smtClean="0"/>
              <a:t>men, who </a:t>
            </a:r>
            <a:r>
              <a:rPr lang="en-US" sz="2400" dirty="0"/>
              <a:t>do not shave </a:t>
            </a:r>
            <a:r>
              <a:rPr lang="en-US" sz="2400" dirty="0" smtClean="0"/>
              <a:t>themselves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r>
              <a:rPr lang="en-US" sz="2400" i="1" dirty="0" smtClean="0">
                <a:solidFill>
                  <a:srgbClr val="3333FF"/>
                </a:solidFill>
              </a:rPr>
              <a:t>Question</a:t>
            </a:r>
            <a:r>
              <a:rPr lang="en-US" sz="2400" i="1" dirty="0">
                <a:solidFill>
                  <a:srgbClr val="3333FF"/>
                </a:solidFill>
              </a:rPr>
              <a:t>: </a:t>
            </a:r>
            <a:r>
              <a:rPr lang="en-US" sz="2400" dirty="0">
                <a:solidFill>
                  <a:srgbClr val="3333FF"/>
                </a:solidFill>
              </a:rPr>
              <a:t>Does the barber shave himself</a:t>
            </a:r>
            <a:r>
              <a:rPr lang="en-US" sz="2400" dirty="0" smtClean="0">
                <a:solidFill>
                  <a:srgbClr val="3333FF"/>
                </a:solidFill>
              </a:rPr>
              <a:t>?</a:t>
            </a:r>
          </a:p>
          <a:p>
            <a:endParaRPr lang="en-US" sz="1000" i="1" dirty="0" smtClean="0">
              <a:solidFill>
                <a:srgbClr val="3333FF"/>
              </a:solidFill>
            </a:endParaRPr>
          </a:p>
          <a:p>
            <a:pPr algn="just"/>
            <a:r>
              <a:rPr lang="en-US" sz="2400" i="1" dirty="0" smtClean="0">
                <a:solidFill>
                  <a:srgbClr val="3333FF"/>
                </a:solidFill>
              </a:rPr>
              <a:t>Solution: </a:t>
            </a:r>
            <a:r>
              <a:rPr lang="en-US" sz="2400" dirty="0"/>
              <a:t>Neither yes nor no. If the barber shaves himself, he is a member of the class </a:t>
            </a:r>
            <a:r>
              <a:rPr lang="en-US" sz="2400" dirty="0" smtClean="0"/>
              <a:t>of men </a:t>
            </a:r>
            <a:r>
              <a:rPr lang="en-US" sz="2400" dirty="0"/>
              <a:t>who shave themselves. But no member of this class is shaved by the barber, and </a:t>
            </a:r>
            <a:r>
              <a:rPr lang="en-US" sz="2400" dirty="0" smtClean="0"/>
              <a:t>so the </a:t>
            </a:r>
            <a:r>
              <a:rPr lang="en-US" sz="2400" dirty="0"/>
              <a:t>barber does </a:t>
            </a:r>
            <a:r>
              <a:rPr lang="en-US" sz="2400" i="1" dirty="0"/>
              <a:t>not </a:t>
            </a:r>
            <a:r>
              <a:rPr lang="en-US" sz="2400" dirty="0"/>
              <a:t>shave himself. On the other hand, if the barber does not shave </a:t>
            </a:r>
            <a:r>
              <a:rPr lang="en-US" sz="2400" dirty="0" smtClean="0"/>
              <a:t>himself, he </a:t>
            </a:r>
            <a:r>
              <a:rPr lang="en-US" sz="2400" dirty="0"/>
              <a:t>belongs to the class of men who do not shave themselves. But the barber shaves </a:t>
            </a:r>
            <a:r>
              <a:rPr lang="en-US" sz="2400" dirty="0" smtClean="0"/>
              <a:t>every man </a:t>
            </a:r>
            <a:r>
              <a:rPr lang="en-US" sz="2400" dirty="0"/>
              <a:t>in this class, so the barber </a:t>
            </a:r>
            <a:r>
              <a:rPr lang="en-US" sz="2400" i="1" dirty="0"/>
              <a:t>does </a:t>
            </a:r>
            <a:r>
              <a:rPr lang="en-US" sz="2400" dirty="0"/>
              <a:t>shave himself.</a:t>
            </a:r>
            <a:endParaRPr lang="en-US" sz="2400" i="1" dirty="0">
              <a:solidFill>
                <a:srgbClr val="3333FF"/>
              </a:solidFill>
            </a:endParaRP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700" y="654968"/>
            <a:ext cx="619125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Lecture Summary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971600" y="1546914"/>
            <a:ext cx="7704138" cy="421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20700" indent="-520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Procedural Versions </a:t>
            </a:r>
          </a:p>
          <a:p>
            <a:pPr marL="520700" indent="-520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Properties of Sets</a:t>
            </a:r>
          </a:p>
          <a:p>
            <a:pPr marL="520700" indent="-520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Empty Set Properties</a:t>
            </a:r>
          </a:p>
          <a:p>
            <a:pPr marL="520700" indent="-520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Difference Properties</a:t>
            </a:r>
          </a:p>
          <a:p>
            <a:pPr marL="520700" indent="-520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Set Identities</a:t>
            </a:r>
          </a:p>
          <a:p>
            <a:pPr marL="520700" indent="-520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Boolean Algebra and Set theory</a:t>
            </a:r>
          </a:p>
          <a:p>
            <a:pPr marL="520700" indent="-5207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Paradoxes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433417" y="350678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793779" y="2786058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009679" y="2844225"/>
            <a:ext cx="77438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</a:rPr>
              <a:t>Introductions to Set Theory II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433417" y="350678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793779" y="2786058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433417" y="350678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793779" y="2786058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433417" y="350678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793779" y="2786058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506442" y="3578221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866804" y="2859083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433417" y="350678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506442" y="3578221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865217" y="2859083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431829" y="350678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504854" y="3578221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793779" y="2786058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865217" y="2859083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433417" y="350678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04854" y="3578221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93779" y="2786058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433417" y="350678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7584" y="65496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 smtClean="0"/>
              <a:t>Today's Lecture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26320" y="1546914"/>
            <a:ext cx="6858048" cy="421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>
                <a:solidFill>
                  <a:srgbClr val="3333FF"/>
                </a:solidFill>
              </a:rPr>
              <a:t>Procedural Versions </a:t>
            </a:r>
            <a:endParaRPr lang="en-US" sz="2600" dirty="0" smtClean="0">
              <a:solidFill>
                <a:srgbClr val="3333FF"/>
              </a:solidFill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3333FF"/>
                </a:solidFill>
              </a:rPr>
              <a:t>Properties of Sets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3333FF"/>
                </a:solidFill>
              </a:rPr>
              <a:t>Empty Set Properties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3333FF"/>
                </a:solidFill>
              </a:rPr>
              <a:t>Difference Properties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3333FF"/>
                </a:solidFill>
              </a:rPr>
              <a:t>Set Identities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3333FF"/>
                </a:solidFill>
              </a:rPr>
              <a:t>Boolean Algebra and Set theory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3333FF"/>
                </a:solidFill>
              </a:rPr>
              <a:t>Puzzles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829890" y="692696"/>
            <a:ext cx="770255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r>
              <a:rPr lang="en-US" sz="3200" dirty="0"/>
              <a:t>Procedural Versions of Set Definitions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71600" y="1412776"/>
            <a:ext cx="7560840" cy="417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3333FF"/>
                </a:solidFill>
              </a:rPr>
              <a:t>Let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and </a:t>
            </a:r>
            <a:r>
              <a:rPr lang="en-US" sz="2400" i="1" dirty="0">
                <a:solidFill>
                  <a:srgbClr val="3333FF"/>
                </a:solidFill>
              </a:rPr>
              <a:t>Y </a:t>
            </a:r>
            <a:r>
              <a:rPr lang="en-US" sz="2400" dirty="0">
                <a:solidFill>
                  <a:srgbClr val="3333FF"/>
                </a:solidFill>
              </a:rPr>
              <a:t>be subsets of a universal set </a:t>
            </a:r>
            <a:r>
              <a:rPr lang="en-US" sz="2400" i="1" dirty="0">
                <a:solidFill>
                  <a:srgbClr val="3333FF"/>
                </a:solidFill>
              </a:rPr>
              <a:t>U </a:t>
            </a:r>
            <a:r>
              <a:rPr lang="en-US" sz="2400" dirty="0">
                <a:solidFill>
                  <a:srgbClr val="3333FF"/>
                </a:solidFill>
              </a:rPr>
              <a:t>and suppose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and </a:t>
            </a:r>
            <a:r>
              <a:rPr lang="en-US" sz="2400" i="1" dirty="0">
                <a:solidFill>
                  <a:srgbClr val="3333FF"/>
                </a:solidFill>
              </a:rPr>
              <a:t>y </a:t>
            </a:r>
            <a:r>
              <a:rPr lang="en-US" sz="2400" dirty="0">
                <a:solidFill>
                  <a:srgbClr val="3333FF"/>
                </a:solidFill>
              </a:rPr>
              <a:t>are elements of </a:t>
            </a:r>
            <a:r>
              <a:rPr lang="en-US" sz="2400" i="1" dirty="0">
                <a:solidFill>
                  <a:srgbClr val="3333FF"/>
                </a:solidFill>
              </a:rPr>
              <a:t>U</a:t>
            </a:r>
            <a:r>
              <a:rPr lang="en-US" sz="2400" dirty="0">
                <a:solidFill>
                  <a:srgbClr val="3333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3333FF"/>
                </a:solidFill>
              </a:rPr>
              <a:t>1. </a:t>
            </a:r>
            <a:r>
              <a:rPr lang="es-ES" sz="2400" dirty="0" smtClean="0">
                <a:solidFill>
                  <a:srgbClr val="3333FF"/>
                </a:solidFill>
              </a:rPr>
              <a:t> </a:t>
            </a:r>
            <a:r>
              <a:rPr lang="es-ES" sz="2400" i="1" dirty="0" smtClean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∪ </a:t>
            </a:r>
            <a:r>
              <a:rPr lang="es-ES" sz="2400" i="1" dirty="0">
                <a:solidFill>
                  <a:srgbClr val="3333FF"/>
                </a:solidFill>
              </a:rPr>
              <a:t>Y </a:t>
            </a:r>
            <a:r>
              <a:rPr lang="es-ES" sz="2400" dirty="0">
                <a:solidFill>
                  <a:srgbClr val="3333FF"/>
                </a:solidFill>
              </a:rPr>
              <a:t>⇔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 smtClean="0">
                <a:solidFill>
                  <a:srgbClr val="3333FF"/>
                </a:solidFill>
              </a:rPr>
              <a:t>or</a:t>
            </a:r>
            <a:r>
              <a:rPr lang="es-ES" sz="2400" dirty="0">
                <a:solidFill>
                  <a:srgbClr val="3333FF"/>
                </a:solidFill>
              </a:rPr>
              <a:t> </a:t>
            </a:r>
            <a:r>
              <a:rPr lang="es-ES" sz="2400" i="1" dirty="0" smtClean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Y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3333FF"/>
                </a:solidFill>
              </a:rPr>
              <a:t>2. </a:t>
            </a:r>
            <a:r>
              <a:rPr lang="es-ES" sz="2400" dirty="0" smtClean="0">
                <a:solidFill>
                  <a:srgbClr val="3333FF"/>
                </a:solidFill>
              </a:rPr>
              <a:t> </a:t>
            </a:r>
            <a:r>
              <a:rPr lang="es-ES" sz="2400" i="1" dirty="0" smtClean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∩ </a:t>
            </a:r>
            <a:r>
              <a:rPr lang="es-ES" sz="2400" i="1" dirty="0">
                <a:solidFill>
                  <a:srgbClr val="3333FF"/>
                </a:solidFill>
              </a:rPr>
              <a:t>Y </a:t>
            </a:r>
            <a:r>
              <a:rPr lang="es-ES" sz="2400" dirty="0">
                <a:solidFill>
                  <a:srgbClr val="3333FF"/>
                </a:solidFill>
              </a:rPr>
              <a:t>⇔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and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Y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3333FF"/>
                </a:solidFill>
              </a:rPr>
              <a:t>3. </a:t>
            </a:r>
            <a:r>
              <a:rPr lang="es-ES" sz="2400" dirty="0" smtClean="0">
                <a:solidFill>
                  <a:srgbClr val="3333FF"/>
                </a:solidFill>
              </a:rPr>
              <a:t> </a:t>
            </a:r>
            <a:r>
              <a:rPr lang="es-ES" sz="2400" i="1" dirty="0" smtClean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− </a:t>
            </a:r>
            <a:r>
              <a:rPr lang="es-ES" sz="2400" i="1" dirty="0">
                <a:solidFill>
                  <a:srgbClr val="3333FF"/>
                </a:solidFill>
              </a:rPr>
              <a:t>Y </a:t>
            </a:r>
            <a:r>
              <a:rPr lang="es-ES" sz="2400" dirty="0">
                <a:solidFill>
                  <a:srgbClr val="3333FF"/>
                </a:solidFill>
              </a:rPr>
              <a:t>⇔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and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n-US" sz="2400" dirty="0" smtClean="0">
                <a:solidFill>
                  <a:srgbClr val="3333FF"/>
                </a:solidFill>
              </a:rPr>
              <a:t>∉ </a:t>
            </a:r>
            <a:r>
              <a:rPr lang="es-ES" sz="2400" i="1" dirty="0" smtClean="0">
                <a:solidFill>
                  <a:srgbClr val="3333FF"/>
                </a:solidFill>
              </a:rPr>
              <a:t>Y</a:t>
            </a:r>
            <a:endParaRPr lang="es-ES" sz="2400" i="1" dirty="0">
              <a:solidFill>
                <a:srgbClr val="3333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FF"/>
                </a:solidFill>
              </a:rPr>
              <a:t>4. 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∈ </a:t>
            </a:r>
            <a:r>
              <a:rPr lang="en-US" sz="2400" i="1" dirty="0" smtClean="0">
                <a:solidFill>
                  <a:srgbClr val="3333FF"/>
                </a:solidFill>
              </a:rPr>
              <a:t>X </a:t>
            </a:r>
            <a:r>
              <a:rPr lang="en-US" sz="2400" dirty="0">
                <a:solidFill>
                  <a:srgbClr val="3333FF"/>
                </a:solidFill>
              </a:rPr>
              <a:t>⇔ </a:t>
            </a:r>
            <a:r>
              <a:rPr lang="en-US" sz="2400" i="1" dirty="0">
                <a:solidFill>
                  <a:srgbClr val="3333FF"/>
                </a:solidFill>
              </a:rPr>
              <a:t>x </a:t>
            </a:r>
            <a:r>
              <a:rPr lang="en-US" sz="2400" dirty="0" smtClean="0">
                <a:solidFill>
                  <a:srgbClr val="3333FF"/>
                </a:solidFill>
              </a:rPr>
              <a:t>∉ </a:t>
            </a:r>
            <a:r>
              <a:rPr lang="en-US" sz="2400" i="1" dirty="0" smtClean="0">
                <a:solidFill>
                  <a:srgbClr val="3333FF"/>
                </a:solidFill>
              </a:rPr>
              <a:t>X’</a:t>
            </a:r>
            <a:endParaRPr lang="en-US" sz="2400" i="1" dirty="0">
              <a:solidFill>
                <a:srgbClr val="3333FF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400" dirty="0">
                <a:solidFill>
                  <a:srgbClr val="3333FF"/>
                </a:solidFill>
              </a:rPr>
              <a:t>5. </a:t>
            </a:r>
            <a:r>
              <a:rPr lang="es-ES" sz="2400" dirty="0" smtClean="0">
                <a:solidFill>
                  <a:srgbClr val="3333FF"/>
                </a:solidFill>
              </a:rPr>
              <a:t> </a:t>
            </a:r>
            <a:r>
              <a:rPr lang="es-ES" sz="2400" i="1" dirty="0" smtClean="0">
                <a:solidFill>
                  <a:srgbClr val="3333FF"/>
                </a:solidFill>
              </a:rPr>
              <a:t>(</a:t>
            </a:r>
            <a:r>
              <a:rPr lang="es-ES" sz="2400" i="1" dirty="0">
                <a:solidFill>
                  <a:srgbClr val="3333FF"/>
                </a:solidFill>
              </a:rPr>
              <a:t>x, y)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× </a:t>
            </a:r>
            <a:r>
              <a:rPr lang="es-ES" sz="2400" i="1" dirty="0">
                <a:solidFill>
                  <a:srgbClr val="3333FF"/>
                </a:solidFill>
              </a:rPr>
              <a:t>Y </a:t>
            </a:r>
            <a:r>
              <a:rPr lang="es-ES" sz="2400" dirty="0">
                <a:solidFill>
                  <a:srgbClr val="3333FF"/>
                </a:solidFill>
              </a:rPr>
              <a:t>⇔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X </a:t>
            </a:r>
            <a:r>
              <a:rPr lang="es-ES" sz="2400" dirty="0">
                <a:solidFill>
                  <a:srgbClr val="3333FF"/>
                </a:solidFill>
              </a:rPr>
              <a:t>and </a:t>
            </a:r>
            <a:r>
              <a:rPr lang="es-ES" sz="2400" i="1" dirty="0">
                <a:solidFill>
                  <a:srgbClr val="3333FF"/>
                </a:solidFill>
              </a:rPr>
              <a:t>y </a:t>
            </a:r>
            <a:r>
              <a:rPr lang="es-ES" sz="2400" dirty="0">
                <a:solidFill>
                  <a:srgbClr val="3333FF"/>
                </a:solidFill>
              </a:rPr>
              <a:t>∈ </a:t>
            </a:r>
            <a:r>
              <a:rPr lang="es-ES" sz="2400" i="1" dirty="0">
                <a:solidFill>
                  <a:srgbClr val="3333FF"/>
                </a:solidFill>
              </a:rPr>
              <a:t>Y</a:t>
            </a:r>
            <a:endParaRPr lang="en-US" sz="2400" dirty="0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14340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341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342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27584" y="620688"/>
            <a:ext cx="67437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Sets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448" y="1334373"/>
            <a:ext cx="7747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b="1" dirty="0" smtClean="0">
                <a:solidFill>
                  <a:srgbClr val="3333FF"/>
                </a:solidFill>
              </a:rPr>
              <a:t>Theorem: 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dirty="0" smtClean="0">
                <a:solidFill>
                  <a:srgbClr val="3333FF"/>
                </a:solidFill>
              </a:rPr>
              <a:t>1</a:t>
            </a:r>
            <a:r>
              <a:rPr lang="en-US" sz="2800" dirty="0">
                <a:solidFill>
                  <a:srgbClr val="3333FF"/>
                </a:solidFill>
              </a:rPr>
              <a:t>. </a:t>
            </a:r>
            <a:r>
              <a:rPr lang="en-US" sz="2800" i="1" dirty="0">
                <a:solidFill>
                  <a:srgbClr val="3333FF"/>
                </a:solidFill>
              </a:rPr>
              <a:t>Inclusion of Intersection: </a:t>
            </a:r>
            <a:r>
              <a:rPr lang="en-US" sz="2800" dirty="0"/>
              <a:t>For all sets </a:t>
            </a:r>
            <a:r>
              <a:rPr lang="en-US" sz="2800" i="1" dirty="0"/>
              <a:t>A </a:t>
            </a:r>
            <a:r>
              <a:rPr lang="en-US" sz="2800" dirty="0"/>
              <a:t>and </a:t>
            </a:r>
            <a:r>
              <a:rPr lang="en-US" sz="2800" i="1" dirty="0"/>
              <a:t>B</a:t>
            </a:r>
            <a:r>
              <a:rPr lang="en-US" sz="2800" dirty="0"/>
              <a:t>,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i="1" dirty="0"/>
              <a:t> </a:t>
            </a:r>
            <a:r>
              <a:rPr lang="en-US" sz="2800" i="1" dirty="0" smtClean="0"/>
              <a:t>    A </a:t>
            </a:r>
            <a:r>
              <a:rPr lang="en-US" sz="2800" dirty="0"/>
              <a:t>∩ </a:t>
            </a:r>
            <a:r>
              <a:rPr lang="en-US" sz="2800" i="1" dirty="0"/>
              <a:t>B </a:t>
            </a:r>
            <a:r>
              <a:rPr lang="en-US" sz="2800" dirty="0"/>
              <a:t>⊆ </a:t>
            </a:r>
            <a:r>
              <a:rPr lang="en-US" sz="2800" i="1" dirty="0"/>
              <a:t>A </a:t>
            </a:r>
            <a:r>
              <a:rPr lang="en-US" sz="2800" dirty="0"/>
              <a:t>and (b) </a:t>
            </a:r>
            <a:r>
              <a:rPr lang="en-US" sz="2800" i="1" dirty="0"/>
              <a:t>A </a:t>
            </a:r>
            <a:r>
              <a:rPr lang="en-US" sz="2800" dirty="0"/>
              <a:t>∩ </a:t>
            </a:r>
            <a:r>
              <a:rPr lang="en-US" sz="2800" i="1" dirty="0"/>
              <a:t>B </a:t>
            </a:r>
            <a:r>
              <a:rPr lang="en-US" sz="2800" dirty="0"/>
              <a:t>⊆ </a:t>
            </a:r>
            <a:r>
              <a:rPr lang="en-US" sz="2800" i="1" dirty="0"/>
              <a:t>B.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dirty="0">
                <a:solidFill>
                  <a:srgbClr val="3333FF"/>
                </a:solidFill>
              </a:rPr>
              <a:t>2. </a:t>
            </a:r>
            <a:r>
              <a:rPr lang="en-US" sz="2800" i="1" dirty="0">
                <a:solidFill>
                  <a:srgbClr val="3333FF"/>
                </a:solidFill>
              </a:rPr>
              <a:t>Inclusion in Union: </a:t>
            </a:r>
            <a:r>
              <a:rPr lang="en-US" sz="2800" dirty="0"/>
              <a:t>For all sets </a:t>
            </a:r>
            <a:r>
              <a:rPr lang="en-US" sz="2800" i="1" dirty="0"/>
              <a:t>A </a:t>
            </a:r>
            <a:r>
              <a:rPr lang="en-US" sz="2800" dirty="0"/>
              <a:t>and </a:t>
            </a:r>
            <a:r>
              <a:rPr lang="en-US" sz="2800" i="1" dirty="0"/>
              <a:t>B</a:t>
            </a:r>
            <a:r>
              <a:rPr lang="en-US" sz="2800" dirty="0"/>
              <a:t>,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i="1" dirty="0" smtClean="0"/>
              <a:t>A </a:t>
            </a:r>
            <a:r>
              <a:rPr lang="en-US" sz="2800" dirty="0"/>
              <a:t>⊆ </a:t>
            </a:r>
            <a:r>
              <a:rPr lang="en-US" sz="2800" i="1" dirty="0"/>
              <a:t>A </a:t>
            </a:r>
            <a:r>
              <a:rPr lang="en-US" sz="2800" dirty="0"/>
              <a:t>∪ </a:t>
            </a:r>
            <a:r>
              <a:rPr lang="en-US" sz="2800" i="1" dirty="0"/>
              <a:t>B </a:t>
            </a:r>
            <a:r>
              <a:rPr lang="en-US" sz="2800" dirty="0"/>
              <a:t>and (b) </a:t>
            </a:r>
            <a:r>
              <a:rPr lang="en-US" sz="2800" i="1" dirty="0"/>
              <a:t>B </a:t>
            </a:r>
            <a:r>
              <a:rPr lang="en-US" sz="2800" dirty="0"/>
              <a:t>⊆ </a:t>
            </a:r>
            <a:r>
              <a:rPr lang="en-US" sz="2800" i="1" dirty="0"/>
              <a:t>A </a:t>
            </a:r>
            <a:r>
              <a:rPr lang="en-US" sz="2800" dirty="0"/>
              <a:t>∪ </a:t>
            </a:r>
            <a:r>
              <a:rPr lang="en-US" sz="2800" i="1" dirty="0"/>
              <a:t>B.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dirty="0">
                <a:solidFill>
                  <a:srgbClr val="3333FF"/>
                </a:solidFill>
              </a:rPr>
              <a:t>3. </a:t>
            </a:r>
            <a:r>
              <a:rPr lang="en-US" sz="2800" i="1" dirty="0">
                <a:solidFill>
                  <a:srgbClr val="3333FF"/>
                </a:solidFill>
              </a:rPr>
              <a:t>Transitive Property of Subsets: </a:t>
            </a:r>
            <a:r>
              <a:rPr lang="en-US" sz="2800" dirty="0"/>
              <a:t>For all sets </a:t>
            </a:r>
            <a:r>
              <a:rPr lang="en-US" sz="2800" i="1" dirty="0"/>
              <a:t>A, B</a:t>
            </a:r>
            <a:r>
              <a:rPr lang="en-US" sz="2800" dirty="0"/>
              <a:t>, and </a:t>
            </a:r>
            <a:r>
              <a:rPr lang="en-US" sz="2800" i="1" dirty="0" smtClean="0"/>
              <a:t>C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3333FF"/>
                </a:solidFill>
              </a:rPr>
              <a:t>if </a:t>
            </a:r>
            <a:r>
              <a:rPr lang="en-US" sz="2800" i="1" dirty="0">
                <a:solidFill>
                  <a:srgbClr val="3333FF"/>
                </a:solidFill>
              </a:rPr>
              <a:t>A </a:t>
            </a:r>
            <a:r>
              <a:rPr lang="en-US" sz="2800" dirty="0">
                <a:solidFill>
                  <a:srgbClr val="3333FF"/>
                </a:solidFill>
              </a:rPr>
              <a:t>⊆ </a:t>
            </a:r>
            <a:r>
              <a:rPr lang="en-US" sz="2800" i="1" dirty="0">
                <a:solidFill>
                  <a:srgbClr val="3333FF"/>
                </a:solidFill>
              </a:rPr>
              <a:t>B </a:t>
            </a:r>
            <a:r>
              <a:rPr lang="en-US" sz="2800" dirty="0">
                <a:solidFill>
                  <a:srgbClr val="3333FF"/>
                </a:solidFill>
              </a:rPr>
              <a:t>and </a:t>
            </a:r>
            <a:r>
              <a:rPr lang="en-US" sz="2800" i="1" dirty="0">
                <a:solidFill>
                  <a:srgbClr val="3333FF"/>
                </a:solidFill>
              </a:rPr>
              <a:t>B </a:t>
            </a:r>
            <a:r>
              <a:rPr lang="en-US" sz="2800" dirty="0">
                <a:solidFill>
                  <a:srgbClr val="3333FF"/>
                </a:solidFill>
              </a:rPr>
              <a:t>⊆ </a:t>
            </a:r>
            <a:r>
              <a:rPr lang="en-US" sz="2800" i="1" dirty="0">
                <a:solidFill>
                  <a:srgbClr val="3333FF"/>
                </a:solidFill>
              </a:rPr>
              <a:t>C, </a:t>
            </a:r>
            <a:r>
              <a:rPr lang="en-US" sz="2800" dirty="0">
                <a:solidFill>
                  <a:srgbClr val="3333FF"/>
                </a:solidFill>
              </a:rPr>
              <a:t>then </a:t>
            </a:r>
            <a:r>
              <a:rPr lang="en-US" sz="2800" i="1" dirty="0">
                <a:solidFill>
                  <a:srgbClr val="3333FF"/>
                </a:solidFill>
              </a:rPr>
              <a:t>A </a:t>
            </a:r>
            <a:r>
              <a:rPr lang="en-US" sz="2800" dirty="0">
                <a:solidFill>
                  <a:srgbClr val="3333FF"/>
                </a:solidFill>
              </a:rPr>
              <a:t>⊆ </a:t>
            </a:r>
            <a:r>
              <a:rPr lang="en-US" sz="2800" i="1" dirty="0">
                <a:solidFill>
                  <a:srgbClr val="3333FF"/>
                </a:solidFill>
              </a:rPr>
              <a:t>C</a:t>
            </a:r>
            <a:r>
              <a:rPr lang="en-US" sz="2800" i="1" dirty="0" smtClean="0">
                <a:solidFill>
                  <a:srgbClr val="3333FF"/>
                </a:solidFill>
              </a:rPr>
              <a:t>.</a:t>
            </a:r>
            <a:endParaRPr lang="en-US" sz="2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86" y="692696"/>
            <a:ext cx="7526338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Proof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0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99592" y="1285860"/>
            <a:ext cx="777609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(For </a:t>
            </a:r>
            <a:r>
              <a:rPr lang="en-US" sz="2400" dirty="0"/>
              <a:t>all sets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 smtClean="0"/>
              <a:t>B), A </a:t>
            </a:r>
            <a:r>
              <a:rPr lang="en-US" sz="2400" dirty="0"/>
              <a:t>∩ </a:t>
            </a:r>
            <a:r>
              <a:rPr lang="en-US" sz="2400" i="1" dirty="0"/>
              <a:t>B </a:t>
            </a:r>
            <a:r>
              <a:rPr lang="en-US" sz="2400" dirty="0"/>
              <a:t>⊆ </a:t>
            </a:r>
            <a:r>
              <a:rPr lang="en-US" sz="2400" i="1" dirty="0"/>
              <a:t>A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Suppose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i="1" dirty="0"/>
              <a:t> </a:t>
            </a:r>
            <a:r>
              <a:rPr lang="en-US" sz="2400" dirty="0"/>
              <a:t>is an element in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 smtClean="0">
                <a:solidFill>
                  <a:srgbClr val="3333FF"/>
                </a:solidFill>
              </a:rPr>
              <a:t>B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then </a:t>
            </a:r>
            <a:r>
              <a:rPr lang="en-US" sz="2400" dirty="0" smtClean="0"/>
              <a:t>you show</a:t>
            </a:r>
            <a:r>
              <a:rPr lang="en-US" sz="2400" b="1" dirty="0" smtClean="0"/>
              <a:t> </a:t>
            </a:r>
            <a:r>
              <a:rPr lang="en-US" sz="2400" dirty="0"/>
              <a:t>that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i="1" dirty="0"/>
              <a:t> </a:t>
            </a:r>
            <a:r>
              <a:rPr lang="en-US" sz="2400" dirty="0"/>
              <a:t>is in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i="1" dirty="0" smtClean="0"/>
              <a:t>. </a:t>
            </a:r>
            <a:r>
              <a:rPr lang="en-US" sz="2400" dirty="0" smtClean="0"/>
              <a:t>To </a:t>
            </a:r>
            <a:r>
              <a:rPr lang="en-US" sz="2400" dirty="0"/>
              <a:t>say that </a:t>
            </a:r>
            <a:r>
              <a:rPr lang="en-US" sz="2400" i="1" dirty="0"/>
              <a:t>x </a:t>
            </a:r>
            <a:r>
              <a:rPr lang="en-US" sz="2400" dirty="0"/>
              <a:t>is in </a:t>
            </a:r>
            <a:r>
              <a:rPr lang="en-US" sz="2400" i="1" dirty="0">
                <a:solidFill>
                  <a:srgbClr val="3333FF"/>
                </a:solidFill>
              </a:rPr>
              <a:t>A </a:t>
            </a:r>
            <a:r>
              <a:rPr lang="en-US" sz="2400" dirty="0">
                <a:solidFill>
                  <a:srgbClr val="3333FF"/>
                </a:solidFill>
              </a:rPr>
              <a:t>∩ </a:t>
            </a:r>
            <a:r>
              <a:rPr lang="en-US" sz="2400" i="1" dirty="0">
                <a:solidFill>
                  <a:srgbClr val="3333FF"/>
                </a:solidFill>
              </a:rPr>
              <a:t>B </a:t>
            </a:r>
            <a:r>
              <a:rPr lang="en-US" sz="2400" dirty="0" smtClean="0"/>
              <a:t>means that </a:t>
            </a:r>
            <a:r>
              <a:rPr lang="en-US" sz="2400" i="1" dirty="0" smtClean="0">
                <a:solidFill>
                  <a:srgbClr val="3333FF"/>
                </a:solidFill>
              </a:rPr>
              <a:t>x </a:t>
            </a:r>
            <a:r>
              <a:rPr lang="en-US" sz="2400" dirty="0"/>
              <a:t>is in </a:t>
            </a:r>
            <a:r>
              <a:rPr lang="en-US" sz="2400" i="1" dirty="0">
                <a:solidFill>
                  <a:srgbClr val="3333FF"/>
                </a:solidFill>
              </a:rPr>
              <a:t>A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3333FF"/>
                </a:solidFill>
              </a:rPr>
              <a:t>x</a:t>
            </a:r>
            <a:r>
              <a:rPr lang="en-US" sz="2400" i="1" dirty="0"/>
              <a:t> </a:t>
            </a:r>
            <a:r>
              <a:rPr lang="en-US" sz="2400" dirty="0"/>
              <a:t>is in </a:t>
            </a:r>
            <a:r>
              <a:rPr lang="en-US" sz="2400" i="1" dirty="0" smtClean="0">
                <a:solidFill>
                  <a:srgbClr val="3333FF"/>
                </a:solidFill>
              </a:rPr>
              <a:t>B</a:t>
            </a:r>
            <a:r>
              <a:rPr lang="en-US" sz="2400" i="1" dirty="0" smtClean="0"/>
              <a:t>. </a:t>
            </a:r>
            <a:r>
              <a:rPr lang="en-US" sz="2400" dirty="0" smtClean="0"/>
              <a:t>This </a:t>
            </a:r>
            <a:r>
              <a:rPr lang="en-US" sz="2400" dirty="0"/>
              <a:t>allows you to complete the proof </a:t>
            </a:r>
            <a:r>
              <a:rPr lang="en-US" sz="2400" dirty="0" smtClean="0"/>
              <a:t>by deducing </a:t>
            </a:r>
            <a:r>
              <a:rPr lang="en-US" sz="2400" dirty="0"/>
              <a:t>that, in </a:t>
            </a:r>
            <a:r>
              <a:rPr lang="en-US" sz="2400" dirty="0" smtClean="0"/>
              <a:t>particular, </a:t>
            </a:r>
            <a:r>
              <a:rPr lang="en-US" sz="2400" i="1" dirty="0" smtClean="0">
                <a:solidFill>
                  <a:srgbClr val="3333FF"/>
                </a:solidFill>
              </a:rPr>
              <a:t>x</a:t>
            </a:r>
            <a:r>
              <a:rPr lang="en-US" sz="2400" i="1" dirty="0" smtClean="0"/>
              <a:t> </a:t>
            </a:r>
            <a:r>
              <a:rPr lang="en-US" sz="2400" dirty="0"/>
              <a:t>is in </a:t>
            </a:r>
            <a:r>
              <a:rPr lang="en-US" sz="2400" i="1" dirty="0" smtClean="0">
                <a:solidFill>
                  <a:srgbClr val="3333FF"/>
                </a:solidFill>
              </a:rPr>
              <a:t>A, </a:t>
            </a:r>
            <a:r>
              <a:rPr lang="en-US" sz="2400" dirty="0" smtClean="0"/>
              <a:t>as </a:t>
            </a:r>
            <a:r>
              <a:rPr lang="en-US" sz="2400" dirty="0"/>
              <a:t>was to be shown. Note that this deduction is just a special case of the valid </a:t>
            </a:r>
            <a:r>
              <a:rPr lang="en-US" sz="2400" dirty="0" smtClean="0"/>
              <a:t>argument form</a:t>
            </a:r>
            <a:endParaRPr lang="en-US" sz="2400" dirty="0"/>
          </a:p>
          <a:p>
            <a:pPr algn="ctr"/>
            <a:r>
              <a:rPr lang="en-US" sz="2400" i="1" dirty="0">
                <a:solidFill>
                  <a:srgbClr val="3333FF"/>
                </a:solidFill>
              </a:rPr>
              <a:t>p </a:t>
            </a:r>
            <a:r>
              <a:rPr lang="en-US" sz="2400" dirty="0">
                <a:solidFill>
                  <a:srgbClr val="3333FF"/>
                </a:solidFill>
              </a:rPr>
              <a:t>∧ </a:t>
            </a:r>
            <a:r>
              <a:rPr lang="en-US" sz="2400" i="1" dirty="0">
                <a:solidFill>
                  <a:srgbClr val="3333FF"/>
                </a:solidFill>
              </a:rPr>
              <a:t>q</a:t>
            </a:r>
          </a:p>
          <a:p>
            <a:pPr algn="ctr"/>
            <a:r>
              <a:rPr lang="en-US" sz="2400" dirty="0">
                <a:solidFill>
                  <a:srgbClr val="3333FF"/>
                </a:solidFill>
              </a:rPr>
              <a:t>∴ </a:t>
            </a:r>
            <a:r>
              <a:rPr lang="en-US" sz="2400" i="1" dirty="0">
                <a:solidFill>
                  <a:srgbClr val="3333FF"/>
                </a:solidFill>
              </a:rPr>
              <a:t>p</a:t>
            </a:r>
            <a:r>
              <a:rPr lang="en-US" sz="2400" i="1" dirty="0" smtClean="0">
                <a:solidFill>
                  <a:srgbClr val="3333FF"/>
                </a:solidFill>
              </a:rPr>
              <a:t>.</a:t>
            </a:r>
          </a:p>
          <a:p>
            <a:r>
              <a:rPr lang="en-US" sz="2400" i="1" dirty="0" smtClean="0"/>
              <a:t>Similarly we will done with others…..</a:t>
            </a:r>
            <a:endParaRPr lang="en-US" sz="2400" dirty="0">
              <a:sym typeface="Wingdings" pitchFamily="2" charset="2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19986" y="755993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</a:rPr>
              <a:t>Set Identities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857250" y="1357298"/>
            <a:ext cx="785815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Let all sets referred to below be subsets of a universal set </a:t>
            </a:r>
            <a:r>
              <a:rPr lang="en-US" sz="2400" i="1" dirty="0"/>
              <a:t>U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1. </a:t>
            </a:r>
            <a:r>
              <a:rPr lang="en-US" sz="2400" i="1" dirty="0">
                <a:solidFill>
                  <a:srgbClr val="3333FF"/>
                </a:solidFill>
              </a:rPr>
              <a:t>Commutative Laws: </a:t>
            </a:r>
            <a:r>
              <a:rPr lang="en-US" sz="2400" dirty="0"/>
              <a:t>For all sets </a:t>
            </a:r>
            <a:r>
              <a:rPr lang="en-US" sz="2400" i="1" dirty="0"/>
              <a:t>A </a:t>
            </a:r>
            <a:r>
              <a:rPr lang="en-US" sz="2400" dirty="0"/>
              <a:t>and </a:t>
            </a:r>
            <a:r>
              <a:rPr lang="en-US" sz="2400" i="1" dirty="0"/>
              <a:t>B</a:t>
            </a:r>
            <a:r>
              <a:rPr lang="en-US" sz="2400" dirty="0"/>
              <a:t>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a)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/>
              <a:t>A </a:t>
            </a:r>
            <a:r>
              <a:rPr lang="en-US" sz="2400" dirty="0"/>
              <a:t>∪ </a:t>
            </a:r>
            <a:r>
              <a:rPr lang="en-US" sz="2400" i="1" dirty="0"/>
              <a:t>B </a:t>
            </a:r>
            <a:r>
              <a:rPr lang="en-US" sz="2400" dirty="0"/>
              <a:t>= </a:t>
            </a:r>
            <a:r>
              <a:rPr lang="en-US" sz="2400" i="1" dirty="0"/>
              <a:t>B </a:t>
            </a:r>
            <a:r>
              <a:rPr lang="en-US" sz="2400" dirty="0"/>
              <a:t>∪ </a:t>
            </a:r>
            <a:r>
              <a:rPr lang="en-US" sz="2400" i="1" dirty="0"/>
              <a:t>A </a:t>
            </a:r>
            <a:r>
              <a:rPr lang="en-US" sz="2400" dirty="0"/>
              <a:t>and (b)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/>
              <a:t>B </a:t>
            </a:r>
            <a:r>
              <a:rPr lang="en-US" sz="2400" dirty="0"/>
              <a:t>= </a:t>
            </a:r>
            <a:r>
              <a:rPr lang="en-US" sz="2400" i="1" dirty="0"/>
              <a:t>B </a:t>
            </a:r>
            <a:r>
              <a:rPr lang="en-US" sz="2400" dirty="0"/>
              <a:t>∩ </a:t>
            </a:r>
            <a:r>
              <a:rPr lang="en-US" sz="2400" i="1" dirty="0"/>
              <a:t>A.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2. </a:t>
            </a:r>
            <a:r>
              <a:rPr lang="en-US" sz="2400" i="1" dirty="0">
                <a:solidFill>
                  <a:srgbClr val="3333FF"/>
                </a:solidFill>
              </a:rPr>
              <a:t>Associative Laws: </a:t>
            </a:r>
            <a:r>
              <a:rPr lang="en-US" sz="2400" dirty="0"/>
              <a:t>For all sets </a:t>
            </a:r>
            <a:r>
              <a:rPr lang="en-US" sz="2400" i="1" dirty="0"/>
              <a:t>A, B</a:t>
            </a:r>
            <a:r>
              <a:rPr lang="en-US" sz="2400" dirty="0"/>
              <a:t>, and </a:t>
            </a:r>
            <a:r>
              <a:rPr lang="en-US" sz="2400" i="1" dirty="0"/>
              <a:t>C</a:t>
            </a:r>
            <a:r>
              <a:rPr lang="en-US" sz="2400" dirty="0"/>
              <a:t>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a)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/>
              <a:t>(</a:t>
            </a:r>
            <a:r>
              <a:rPr lang="en-US" sz="2400" i="1" dirty="0"/>
              <a:t>A </a:t>
            </a:r>
            <a:r>
              <a:rPr lang="en-US" sz="2400" dirty="0"/>
              <a:t>∪ </a:t>
            </a:r>
            <a:r>
              <a:rPr lang="en-US" sz="2400" i="1" dirty="0"/>
              <a:t>B) </a:t>
            </a:r>
            <a:r>
              <a:rPr lang="en-US" sz="2400" dirty="0"/>
              <a:t>∪ </a:t>
            </a:r>
            <a:r>
              <a:rPr lang="en-US" sz="2400" i="1" dirty="0"/>
              <a:t>C </a:t>
            </a:r>
            <a:r>
              <a:rPr lang="en-US" sz="2400" dirty="0"/>
              <a:t>= </a:t>
            </a:r>
            <a:r>
              <a:rPr lang="en-US" sz="2400" i="1" dirty="0"/>
              <a:t>A </a:t>
            </a:r>
            <a:r>
              <a:rPr lang="en-US" sz="2400" dirty="0"/>
              <a:t>∪ </a:t>
            </a:r>
            <a:r>
              <a:rPr lang="en-US" sz="2400" i="1" dirty="0"/>
              <a:t>(B </a:t>
            </a:r>
            <a:r>
              <a:rPr lang="en-US" sz="2400" dirty="0"/>
              <a:t>∪ </a:t>
            </a:r>
            <a:r>
              <a:rPr lang="en-US" sz="2400" i="1" dirty="0"/>
              <a:t>C) </a:t>
            </a:r>
            <a:r>
              <a:rPr lang="en-US" sz="2400" dirty="0"/>
              <a:t>and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b)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/>
              <a:t>(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/>
              <a:t>B) </a:t>
            </a:r>
            <a:r>
              <a:rPr lang="en-US" sz="2400" dirty="0"/>
              <a:t>∩ </a:t>
            </a:r>
            <a:r>
              <a:rPr lang="en-US" sz="2400" i="1" dirty="0"/>
              <a:t>C </a:t>
            </a:r>
            <a:r>
              <a:rPr lang="en-US" sz="2400" dirty="0"/>
              <a:t>=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/>
              <a:t>(B </a:t>
            </a:r>
            <a:r>
              <a:rPr lang="en-US" sz="2400" dirty="0"/>
              <a:t>∩ </a:t>
            </a:r>
            <a:r>
              <a:rPr lang="en-US" sz="2400" i="1" dirty="0"/>
              <a:t>C).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3. </a:t>
            </a:r>
            <a:r>
              <a:rPr lang="en-US" sz="2400" i="1" dirty="0">
                <a:solidFill>
                  <a:srgbClr val="3333FF"/>
                </a:solidFill>
              </a:rPr>
              <a:t>Distributive Laws: </a:t>
            </a:r>
            <a:r>
              <a:rPr lang="en-US" sz="2400" dirty="0"/>
              <a:t>For all sets, </a:t>
            </a:r>
            <a:r>
              <a:rPr lang="en-US" sz="2400" i="1" dirty="0"/>
              <a:t>A, B</a:t>
            </a:r>
            <a:r>
              <a:rPr lang="en-US" sz="2400" dirty="0"/>
              <a:t>, and </a:t>
            </a:r>
            <a:r>
              <a:rPr lang="en-US" sz="2400" i="1" dirty="0"/>
              <a:t>C</a:t>
            </a:r>
            <a:r>
              <a:rPr lang="en-US" sz="2400" dirty="0"/>
              <a:t>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)  </a:t>
            </a:r>
            <a:r>
              <a:rPr lang="en-US" sz="2400" i="1" dirty="0"/>
              <a:t>A </a:t>
            </a:r>
            <a:r>
              <a:rPr lang="en-US" sz="2400" dirty="0"/>
              <a:t>∪ </a:t>
            </a:r>
            <a:r>
              <a:rPr lang="en-US" sz="2400" i="1" dirty="0"/>
              <a:t>(B </a:t>
            </a:r>
            <a:r>
              <a:rPr lang="en-US" sz="2400" dirty="0"/>
              <a:t>∩ </a:t>
            </a:r>
            <a:r>
              <a:rPr lang="en-US" sz="2400" i="1" dirty="0"/>
              <a:t>C) </a:t>
            </a:r>
            <a:r>
              <a:rPr lang="en-US" sz="2400" dirty="0"/>
              <a:t>= </a:t>
            </a:r>
            <a:r>
              <a:rPr lang="en-US" sz="2400" i="1" dirty="0"/>
              <a:t>(A </a:t>
            </a:r>
            <a:r>
              <a:rPr lang="en-US" sz="2400" dirty="0"/>
              <a:t>∪ </a:t>
            </a:r>
            <a:r>
              <a:rPr lang="en-US" sz="2400" i="1" dirty="0"/>
              <a:t>B) </a:t>
            </a:r>
            <a:r>
              <a:rPr lang="en-US" sz="2400" dirty="0"/>
              <a:t>∩ </a:t>
            </a:r>
            <a:r>
              <a:rPr lang="en-US" sz="2400" i="1" dirty="0"/>
              <a:t>(A </a:t>
            </a:r>
            <a:r>
              <a:rPr lang="en-US" sz="2400" dirty="0"/>
              <a:t>∪ </a:t>
            </a:r>
            <a:r>
              <a:rPr lang="en-US" sz="2400" i="1" dirty="0"/>
              <a:t>C) </a:t>
            </a:r>
            <a:r>
              <a:rPr lang="en-US" sz="2400" dirty="0" smtClean="0"/>
              <a:t>and</a:t>
            </a:r>
            <a:endParaRPr lang="en-US" sz="2400" dirty="0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32048" y="692696"/>
            <a:ext cx="2443808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21043" y="1340297"/>
            <a:ext cx="6963325" cy="504103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400" dirty="0"/>
              <a:t>(b) </a:t>
            </a:r>
            <a:r>
              <a:rPr lang="pt-BR" sz="2400" i="1" dirty="0"/>
              <a:t>A </a:t>
            </a:r>
            <a:r>
              <a:rPr lang="pt-BR" sz="2400" dirty="0"/>
              <a:t>∩ </a:t>
            </a:r>
            <a:r>
              <a:rPr lang="pt-BR" sz="2400" i="1" dirty="0"/>
              <a:t>(B </a:t>
            </a:r>
            <a:r>
              <a:rPr lang="pt-BR" sz="2400" dirty="0"/>
              <a:t>∪ </a:t>
            </a:r>
            <a:r>
              <a:rPr lang="pt-BR" sz="2400" i="1" dirty="0"/>
              <a:t>C) </a:t>
            </a:r>
            <a:r>
              <a:rPr lang="pt-BR" sz="2400" dirty="0"/>
              <a:t>= </a:t>
            </a:r>
            <a:r>
              <a:rPr lang="pt-BR" sz="2400" i="1" dirty="0"/>
              <a:t>(A </a:t>
            </a:r>
            <a:r>
              <a:rPr lang="pt-BR" sz="2400" dirty="0"/>
              <a:t>∩ </a:t>
            </a:r>
            <a:r>
              <a:rPr lang="pt-BR" sz="2400" i="1" dirty="0"/>
              <a:t>B) </a:t>
            </a:r>
            <a:r>
              <a:rPr lang="pt-BR" sz="2400" dirty="0"/>
              <a:t>∪ </a:t>
            </a:r>
            <a:r>
              <a:rPr lang="pt-BR" sz="2400" i="1" dirty="0"/>
              <a:t>(A </a:t>
            </a:r>
            <a:r>
              <a:rPr lang="pt-BR" sz="2400" dirty="0"/>
              <a:t>∩ </a:t>
            </a:r>
            <a:r>
              <a:rPr lang="pt-BR" sz="2400" i="1" dirty="0"/>
              <a:t>C).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3333FF"/>
                </a:solidFill>
              </a:rPr>
              <a:t>4. </a:t>
            </a:r>
            <a:r>
              <a:rPr lang="en-US" sz="2400" i="1" dirty="0">
                <a:solidFill>
                  <a:srgbClr val="3333FF"/>
                </a:solidFill>
              </a:rPr>
              <a:t>Identity Laws: </a:t>
            </a:r>
            <a:r>
              <a:rPr lang="en-US" sz="2400" dirty="0"/>
              <a:t>For all sets </a:t>
            </a:r>
            <a:r>
              <a:rPr lang="en-US" sz="2400" i="1" dirty="0"/>
              <a:t>A</a:t>
            </a:r>
            <a:r>
              <a:rPr lang="en-US" sz="2400" dirty="0"/>
              <a:t>,</a:t>
            </a:r>
          </a:p>
          <a:p>
            <a:pPr marL="457200" indent="-457200">
              <a:lnSpc>
                <a:spcPct val="150000"/>
              </a:lnSpc>
              <a:buAutoNum type="alphaLcParenBoth"/>
            </a:pPr>
            <a:r>
              <a:rPr lang="en-US" sz="2400" i="1" dirty="0" smtClean="0"/>
              <a:t>A </a:t>
            </a:r>
            <a:r>
              <a:rPr lang="en-US" sz="2400" dirty="0"/>
              <a:t>∪ ∅ = </a:t>
            </a:r>
            <a:r>
              <a:rPr lang="en-US" sz="2400" i="1" dirty="0" smtClean="0"/>
              <a:t>A,      </a:t>
            </a:r>
            <a:r>
              <a:rPr lang="en-US" sz="2400" dirty="0" smtClean="0"/>
              <a:t>(</a:t>
            </a:r>
            <a:r>
              <a:rPr lang="en-US" sz="2400" dirty="0"/>
              <a:t>b) </a:t>
            </a:r>
            <a:r>
              <a:rPr lang="en-US" sz="2400" dirty="0" smtClean="0"/>
              <a:t>  </a:t>
            </a:r>
            <a:r>
              <a:rPr lang="en-US" sz="2400" i="1" dirty="0" smtClean="0"/>
              <a:t>A </a:t>
            </a:r>
            <a:r>
              <a:rPr lang="en-US" sz="2400" dirty="0"/>
              <a:t>∩ </a:t>
            </a:r>
            <a:r>
              <a:rPr lang="en-US" sz="2400" i="1" dirty="0"/>
              <a:t>U </a:t>
            </a:r>
            <a:r>
              <a:rPr lang="en-US" sz="2400" dirty="0"/>
              <a:t>= </a:t>
            </a:r>
            <a:r>
              <a:rPr lang="en-US" sz="2400" i="1" dirty="0"/>
              <a:t>A</a:t>
            </a:r>
            <a:r>
              <a:rPr lang="en-US" sz="2400" i="1" dirty="0" smtClean="0"/>
              <a:t>.</a:t>
            </a:r>
          </a:p>
          <a:p>
            <a:r>
              <a:rPr lang="en-US" sz="2400" dirty="0">
                <a:solidFill>
                  <a:srgbClr val="3333FF"/>
                </a:solidFill>
              </a:rPr>
              <a:t>5. </a:t>
            </a:r>
            <a:r>
              <a:rPr lang="en-US" sz="2400" i="1" dirty="0">
                <a:solidFill>
                  <a:srgbClr val="3333FF"/>
                </a:solidFill>
              </a:rPr>
              <a:t>Complement Laws:</a:t>
            </a:r>
          </a:p>
          <a:p>
            <a:r>
              <a:rPr lang="en-US" sz="2400" dirty="0"/>
              <a:t>(a) </a:t>
            </a:r>
            <a:r>
              <a:rPr lang="en-US" sz="2400" i="1" dirty="0"/>
              <a:t>A </a:t>
            </a:r>
            <a:r>
              <a:rPr lang="en-US" sz="2400" dirty="0"/>
              <a:t>∪ </a:t>
            </a:r>
            <a:r>
              <a:rPr lang="en-US" sz="2400" i="1" dirty="0" smtClean="0"/>
              <a:t>A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U,     </a:t>
            </a:r>
            <a:r>
              <a:rPr lang="en-US" sz="2400" dirty="0" smtClean="0"/>
              <a:t>(b</a:t>
            </a:r>
            <a:r>
              <a:rPr lang="en-US" sz="2400" dirty="0"/>
              <a:t>)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 smtClean="0"/>
              <a:t>A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= ∅</a:t>
            </a:r>
            <a:r>
              <a:rPr lang="en-US" sz="2400" i="1" dirty="0"/>
              <a:t>.</a:t>
            </a:r>
          </a:p>
          <a:p>
            <a:r>
              <a:rPr lang="en-US" sz="2400" dirty="0">
                <a:solidFill>
                  <a:srgbClr val="3333FF"/>
                </a:solidFill>
              </a:rPr>
              <a:t>6. </a:t>
            </a:r>
            <a:r>
              <a:rPr lang="en-US" sz="2400" i="1" dirty="0">
                <a:solidFill>
                  <a:srgbClr val="3333FF"/>
                </a:solidFill>
              </a:rPr>
              <a:t>Double Complement Law: </a:t>
            </a:r>
            <a:r>
              <a:rPr lang="en-US" sz="2400" dirty="0"/>
              <a:t>For all sets </a:t>
            </a:r>
            <a:r>
              <a:rPr lang="en-US" sz="2400" i="1" dirty="0"/>
              <a:t>A</a:t>
            </a:r>
            <a:r>
              <a:rPr lang="en-US" sz="2400" dirty="0"/>
              <a:t>,</a:t>
            </a:r>
          </a:p>
          <a:p>
            <a:r>
              <a:rPr lang="en-US" sz="2400" i="1" dirty="0" smtClean="0"/>
              <a:t>    (A</a:t>
            </a:r>
            <a:r>
              <a:rPr lang="en-US" sz="2400" dirty="0" smtClean="0"/>
              <a:t>′</a:t>
            </a:r>
            <a:r>
              <a:rPr lang="en-US" sz="2400" i="1" dirty="0" smtClean="0"/>
              <a:t>)</a:t>
            </a:r>
            <a:r>
              <a:rPr lang="en-US" sz="2400" dirty="0" smtClean="0"/>
              <a:t>′</a:t>
            </a:r>
            <a:r>
              <a:rPr lang="en-US" sz="2400" i="1" dirty="0" smtClean="0"/>
              <a:t> </a:t>
            </a:r>
            <a:r>
              <a:rPr lang="en-US" sz="2400" dirty="0"/>
              <a:t>= </a:t>
            </a:r>
            <a:r>
              <a:rPr lang="en-US" sz="2400" i="1" dirty="0"/>
              <a:t>A.</a:t>
            </a:r>
          </a:p>
          <a:p>
            <a:r>
              <a:rPr lang="en-US" sz="2400" dirty="0">
                <a:solidFill>
                  <a:srgbClr val="3333FF"/>
                </a:solidFill>
              </a:rPr>
              <a:t>7. </a:t>
            </a:r>
            <a:r>
              <a:rPr lang="en-US" sz="2400" i="1" dirty="0">
                <a:solidFill>
                  <a:srgbClr val="3333FF"/>
                </a:solidFill>
              </a:rPr>
              <a:t>Idempotent Laws: </a:t>
            </a:r>
            <a:r>
              <a:rPr lang="en-US" sz="2400" dirty="0"/>
              <a:t>For all sets </a:t>
            </a:r>
            <a:r>
              <a:rPr lang="en-US" sz="2400" i="1" dirty="0"/>
              <a:t>A</a:t>
            </a:r>
            <a:r>
              <a:rPr lang="en-US" sz="2400" dirty="0"/>
              <a:t>,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a) </a:t>
            </a:r>
            <a:r>
              <a:rPr lang="en-US" sz="2400" i="1" dirty="0"/>
              <a:t>A </a:t>
            </a:r>
            <a:r>
              <a:rPr lang="en-US" sz="2400" dirty="0"/>
              <a:t>∪ </a:t>
            </a:r>
            <a:r>
              <a:rPr lang="en-US" sz="2400" i="1" dirty="0"/>
              <a:t>A </a:t>
            </a:r>
            <a:r>
              <a:rPr lang="en-US" sz="2400" dirty="0"/>
              <a:t>= </a:t>
            </a:r>
            <a:r>
              <a:rPr lang="en-US" sz="2400" i="1" dirty="0" smtClean="0"/>
              <a:t>A,      </a:t>
            </a:r>
            <a:r>
              <a:rPr lang="en-US" sz="2400" dirty="0" smtClean="0"/>
              <a:t> </a:t>
            </a:r>
            <a:r>
              <a:rPr lang="en-US" sz="2400" dirty="0"/>
              <a:t>(b) </a:t>
            </a:r>
            <a:r>
              <a:rPr lang="en-US" sz="2400" i="1" dirty="0"/>
              <a:t>A </a:t>
            </a:r>
            <a:r>
              <a:rPr lang="en-US" sz="2400" dirty="0"/>
              <a:t>∩ </a:t>
            </a:r>
            <a:r>
              <a:rPr lang="en-US" sz="2400" i="1" dirty="0"/>
              <a:t>A </a:t>
            </a:r>
            <a:r>
              <a:rPr lang="en-US" sz="2400" dirty="0"/>
              <a:t>= </a:t>
            </a:r>
            <a:r>
              <a:rPr lang="en-US" sz="2400" i="1" dirty="0"/>
              <a:t>A.</a:t>
            </a:r>
          </a:p>
          <a:p>
            <a:r>
              <a:rPr lang="en-US" sz="2400" dirty="0">
                <a:solidFill>
                  <a:srgbClr val="3333FF"/>
                </a:solidFill>
              </a:rPr>
              <a:t>8. </a:t>
            </a:r>
            <a:r>
              <a:rPr lang="en-US" sz="2400" i="1" dirty="0">
                <a:solidFill>
                  <a:srgbClr val="3333FF"/>
                </a:solidFill>
              </a:rPr>
              <a:t>Universal Bound Laws: </a:t>
            </a:r>
            <a:r>
              <a:rPr lang="en-US" sz="2400" dirty="0"/>
              <a:t>For all sets </a:t>
            </a:r>
            <a:r>
              <a:rPr lang="en-US" sz="2400" i="1" dirty="0"/>
              <a:t>A</a:t>
            </a:r>
            <a:r>
              <a:rPr lang="en-US" sz="2400" dirty="0"/>
              <a:t>,</a:t>
            </a:r>
          </a:p>
          <a:p>
            <a:pPr marL="457200" indent="-457200">
              <a:buAutoNum type="alphaLcParenBoth"/>
            </a:pPr>
            <a:r>
              <a:rPr lang="en-US" sz="2400" i="1" dirty="0" smtClean="0"/>
              <a:t>A </a:t>
            </a:r>
            <a:r>
              <a:rPr lang="en-US" sz="2400" dirty="0"/>
              <a:t>∪ </a:t>
            </a:r>
            <a:r>
              <a:rPr lang="en-US" sz="2400" i="1" dirty="0"/>
              <a:t>U </a:t>
            </a:r>
            <a:r>
              <a:rPr lang="en-US" sz="2400" dirty="0"/>
              <a:t>= </a:t>
            </a:r>
            <a:r>
              <a:rPr lang="en-US" sz="2400" i="1" dirty="0" smtClean="0"/>
              <a:t>U,       </a:t>
            </a:r>
            <a:r>
              <a:rPr lang="en-US" sz="2400" dirty="0" smtClean="0"/>
              <a:t>(b</a:t>
            </a:r>
            <a:r>
              <a:rPr lang="en-US" sz="2400" dirty="0"/>
              <a:t>) </a:t>
            </a:r>
            <a:r>
              <a:rPr lang="en-US" sz="2400" i="1" dirty="0"/>
              <a:t>A </a:t>
            </a:r>
            <a:r>
              <a:rPr lang="en-US" sz="2400" dirty="0"/>
              <a:t>∩ ∅ = ∅</a:t>
            </a:r>
            <a:r>
              <a:rPr lang="en-US" sz="2400" i="1" dirty="0"/>
              <a:t>.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137668" name="Equation" r:id="rId3" imgW="114102" imgH="177492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137669" name="Equation" r:id="rId4" imgW="114102" imgH="177492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6220</TotalTime>
  <Words>2704</Words>
  <Application>Microsoft Office PowerPoint</Application>
  <PresentationFormat>On-screen Show (4:3)</PresentationFormat>
  <Paragraphs>164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Equation</vt:lpstr>
      <vt:lpstr>(CSC 102)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INSA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NTS</cp:lastModifiedBy>
  <cp:revision>1006</cp:revision>
  <dcterms:created xsi:type="dcterms:W3CDTF">2012-03-24T09:18:04Z</dcterms:created>
  <dcterms:modified xsi:type="dcterms:W3CDTF">2012-05-16T11:44:27Z</dcterms:modified>
</cp:coreProperties>
</file>