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EA3E-C919-4B65-AF94-2D715A6518F4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E9831-8A62-4A35-A1C8-86C2DDB73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0AE4-669C-41FD-A47E-F55E36730F1F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DB51-1AC0-4CF3-BA92-BF9DDBD09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500563" y="2349500"/>
            <a:ext cx="39909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3333FF"/>
                </a:solidFill>
              </a:rPr>
              <a:t>(CSC 102)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484438" y="4365625"/>
            <a:ext cx="5616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800">
                <a:solidFill>
                  <a:srgbClr val="008000"/>
                </a:solidFill>
              </a:rPr>
              <a:t>Lecture 16</a:t>
            </a:r>
          </a:p>
        </p:txBody>
      </p:sp>
      <p:sp>
        <p:nvSpPr>
          <p:cNvPr id="89092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3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4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Discrete Structures</a:t>
            </a:r>
          </a:p>
        </p:txBody>
      </p:sp>
      <p:sp>
        <p:nvSpPr>
          <p:cNvPr id="89095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6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8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9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1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2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4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5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6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7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8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3333FF"/>
                </a:solidFill>
              </a:rPr>
              <a:t>A Simple Database (Application)</a:t>
            </a:r>
            <a:endParaRPr lang="en-US" sz="2800">
              <a:solidFill>
                <a:srgbClr val="3333FF"/>
              </a:solidFill>
            </a:endParaRPr>
          </a:p>
        </p:txBody>
      </p:sp>
      <p:sp>
        <p:nvSpPr>
          <p:cNvPr id="48131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2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4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Rectangle 9"/>
          <p:cNvSpPr>
            <a:spLocks noChangeArrowheads="1"/>
          </p:cNvSpPr>
          <p:nvPr/>
        </p:nvSpPr>
        <p:spPr bwMode="auto">
          <a:xfrm>
            <a:off x="827088" y="1268413"/>
            <a:ext cx="77771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Aft>
                <a:spcPct val="20000"/>
              </a:spcAft>
            </a:pP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Example:</a:t>
            </a:r>
            <a:r>
              <a:rPr lang="en-US" sz="2400">
                <a:sym typeface="Symbol" pitchFamily="18" charset="2"/>
              </a:rPr>
              <a:t> Consider a database of students, whose records are represented as 4-tuples with the fields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Student Name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,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ID Number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,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Major</a:t>
            </a:r>
            <a:r>
              <a:rPr lang="en-US" sz="2400">
                <a:sym typeface="Symbol" pitchFamily="18" charset="2"/>
              </a:rPr>
              <a:t>, and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GPA</a:t>
            </a:r>
            <a:r>
              <a:rPr lang="en-US" sz="2400">
                <a:sym typeface="Symbol" pitchFamily="18" charset="2"/>
              </a:rPr>
              <a:t>:</a:t>
            </a:r>
          </a:p>
          <a:p>
            <a:pPr eaLnBrk="0" hangingPunct="0">
              <a:spcAft>
                <a:spcPct val="20000"/>
              </a:spcAft>
            </a:pPr>
            <a:endParaRPr lang="en-US" sz="2400">
              <a:sym typeface="Symbol" pitchFamily="18" charset="2"/>
            </a:endParaRPr>
          </a:p>
          <a:p>
            <a:pPr eaLnBrk="0" hangingPunct="0">
              <a:spcAft>
                <a:spcPct val="20000"/>
              </a:spcAft>
              <a:buFontTx/>
              <a:buChar char="•"/>
            </a:pPr>
            <a:endParaRPr lang="en-US" sz="700">
              <a:sym typeface="Symbol" pitchFamily="18" charset="2"/>
            </a:endParaRP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ym typeface="Symbol" pitchFamily="18" charset="2"/>
              </a:rPr>
              <a:t>R = {(Ackermann, 231455, CS, 3.88),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       (Adams, 888323, Physics, 3.45),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       (John, 102147, CS, 3.79),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       (Mac, 453876, Math, 3.45),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       (Rao, 678543, Math, 3.90),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       (Stevens, 786576, Psych, 2.99)}</a:t>
            </a:r>
          </a:p>
          <a:p>
            <a:pPr eaLnBrk="0" hangingPunct="0">
              <a:spcAft>
                <a:spcPct val="20000"/>
              </a:spcAft>
              <a:buFontTx/>
              <a:buChar char="•"/>
            </a:pPr>
            <a:endParaRPr lang="en-US" sz="700">
              <a:sym typeface="Symbol" pitchFamily="18" charset="2"/>
            </a:endParaRPr>
          </a:p>
          <a:p>
            <a:pPr algn="just" eaLnBrk="0" hangingPunct="0">
              <a:spcAft>
                <a:spcPct val="20000"/>
              </a:spcAft>
            </a:pPr>
            <a:r>
              <a:rPr lang="en-US" sz="2400">
                <a:sym typeface="Symbol" pitchFamily="18" charset="2"/>
              </a:rPr>
              <a:t>Relations that represent databases are also called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tables</a:t>
            </a:r>
            <a:r>
              <a:rPr lang="en-US" sz="2400">
                <a:sym typeface="Symbol" pitchFamily="18" charset="2"/>
              </a:rPr>
              <a:t>, since they are often displayed as 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1027113" y="1182688"/>
            <a:ext cx="7505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We will now look at some useful ways to classify relations.</a:t>
            </a:r>
            <a:endParaRPr lang="en-US" sz="700">
              <a:sym typeface="Symbol" pitchFamily="18" charset="2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en-US" sz="2800" b="1">
                <a:solidFill>
                  <a:srgbClr val="D60093"/>
                </a:solidFill>
                <a:sym typeface="Symbol" pitchFamily="18" charset="2"/>
              </a:rPr>
              <a:t>Definition: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 relation R on a set A is called  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reflexive,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 if (a, a)R for every element aA.</a:t>
            </a:r>
            <a:endParaRPr lang="en-US" sz="700">
              <a:solidFill>
                <a:srgbClr val="3333FF"/>
              </a:solidFill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</a:pPr>
            <a:endParaRPr lang="en-US"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Are the following relations on {1, 2, 3, 4} reflexive?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1027113" y="3697288"/>
            <a:ext cx="75771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  R = {(1, 1), (1, 2), (2, 3), (3, 3), (4, 4)}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1027113" y="4230688"/>
            <a:ext cx="5483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  R = {(1, 1), (2, 2), (2, 3), (3, 3), (4, 4)}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1027113" y="4764088"/>
            <a:ext cx="5483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  R = {(1, 1), (2, 2), (3, 3)}</a:t>
            </a: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950913" y="5526088"/>
            <a:ext cx="7505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A relation on a set A is not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reflexive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if there exist some element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aA</a:t>
            </a:r>
            <a:r>
              <a:rPr lang="en-US" sz="2400">
                <a:sym typeface="Symbol" pitchFamily="18" charset="2"/>
              </a:rPr>
              <a:t> such that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(a, a)R</a:t>
            </a:r>
            <a:r>
              <a:rPr lang="en-US" sz="2400">
                <a:sym typeface="Symbol" pitchFamily="18" charset="2"/>
              </a:rPr>
              <a:t>.</a:t>
            </a:r>
          </a:p>
        </p:txBody>
      </p:sp>
      <p:sp>
        <p:nvSpPr>
          <p:cNvPr id="49159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4916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1042988" y="3716338"/>
            <a:ext cx="75771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  R = {(1, 1), (1, 2), (2, 3), (3, 3), (4, 4)}       </a:t>
            </a:r>
            <a:r>
              <a:rPr lang="en-US" sz="2400">
                <a:solidFill>
                  <a:srgbClr val="00CC00"/>
                </a:solidFill>
                <a:sym typeface="Symbol" pitchFamily="18" charset="2"/>
              </a:rPr>
              <a:t>No</a:t>
            </a: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1042988" y="4249738"/>
            <a:ext cx="741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  R = {(1, 1), (2, 2), (2, 3), (3, 3), (4, 4)}       Yes</a:t>
            </a: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1042988" y="4783138"/>
            <a:ext cx="69135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  R = {(1, 1), (2, 2), (3, 3)}                            </a:t>
            </a:r>
            <a:r>
              <a:rPr lang="en-US" sz="2400">
                <a:solidFill>
                  <a:srgbClr val="33CC33"/>
                </a:solidFill>
                <a:sym typeface="Symbol" pitchFamily="18" charset="2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922338" y="1474788"/>
            <a:ext cx="76104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algn="just" eaLnBrk="0" hangingPunct="0">
              <a:spcBef>
                <a:spcPct val="20000"/>
              </a:spcBef>
            </a:pPr>
            <a:r>
              <a:rPr lang="en-US" sz="2800" b="1" dirty="0">
                <a:solidFill>
                  <a:srgbClr val="D60093"/>
                </a:solidFill>
                <a:sym typeface="Symbol" pitchFamily="18" charset="2"/>
              </a:rPr>
              <a:t>Definitions</a:t>
            </a:r>
            <a:endParaRPr lang="en-US" sz="2800" dirty="0">
              <a:solidFill>
                <a:srgbClr val="D60093"/>
              </a:solidFill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endParaRPr lang="en-US" sz="900" dirty="0">
              <a:solidFill>
                <a:srgbClr val="D60093"/>
              </a:solidFill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A relation R on a set A is called </a:t>
            </a:r>
            <a:r>
              <a:rPr lang="en-US" sz="2400" b="1" dirty="0">
                <a:solidFill>
                  <a:srgbClr val="D60093"/>
                </a:solidFill>
                <a:sym typeface="Symbol" pitchFamily="18" charset="2"/>
              </a:rPr>
              <a:t>symmetric </a:t>
            </a:r>
            <a:r>
              <a:rPr lang="en-US" sz="2400" b="1" dirty="0">
                <a:solidFill>
                  <a:srgbClr val="3333FF"/>
                </a:solidFill>
                <a:sym typeface="Symbol" pitchFamily="18" charset="2"/>
              </a:rPr>
              <a:t>            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 </a:t>
            </a:r>
            <a:endParaRPr lang="en-US" sz="2400" dirty="0" smtClean="0">
              <a:solidFill>
                <a:srgbClr val="3333FF"/>
              </a:solidFill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</a:pP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sym typeface="Symbol" pitchFamily="18" charset="2"/>
              </a:rPr>
              <a:t>    if 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(b, a)R whenever (a, b)R for all a, </a:t>
            </a:r>
            <a:r>
              <a:rPr lang="en-US" sz="2400" dirty="0" err="1">
                <a:solidFill>
                  <a:srgbClr val="3333FF"/>
                </a:solidFill>
                <a:sym typeface="Symbol" pitchFamily="18" charset="2"/>
              </a:rPr>
              <a:t>bA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. </a:t>
            </a: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3333FF"/>
              </a:solidFill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A relation R on a set A is called </a:t>
            </a:r>
            <a:r>
              <a:rPr lang="en-US" sz="2400" b="1" dirty="0" err="1">
                <a:solidFill>
                  <a:srgbClr val="D60093"/>
                </a:solidFill>
                <a:sym typeface="Symbol" pitchFamily="18" charset="2"/>
              </a:rPr>
              <a:t>antisymmetric</a:t>
            </a:r>
            <a:r>
              <a:rPr lang="en-US" sz="2400" b="1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  <a:sym typeface="Symbol" pitchFamily="18" charset="2"/>
              </a:rPr>
              <a:t>                  </a:t>
            </a:r>
            <a:r>
              <a:rPr lang="en-US" sz="240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if a = b whenever (a, b)R and (b, a)R.</a:t>
            </a: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endParaRPr lang="en-US" sz="700" dirty="0">
              <a:solidFill>
                <a:srgbClr val="3333FF"/>
              </a:solidFill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A relation R on a set A is called </a:t>
            </a:r>
            <a:r>
              <a:rPr lang="en-US" sz="2400" b="1" dirty="0">
                <a:solidFill>
                  <a:srgbClr val="D60093"/>
                </a:solidFill>
                <a:sym typeface="Symbol" pitchFamily="18" charset="2"/>
              </a:rPr>
              <a:t>asymmetric </a:t>
            </a:r>
            <a:r>
              <a:rPr lang="en-US" sz="2400" b="1" dirty="0">
                <a:solidFill>
                  <a:srgbClr val="3333FF"/>
                </a:solidFill>
                <a:sym typeface="Symbol" pitchFamily="18" charset="2"/>
              </a:rPr>
              <a:t>          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sym typeface="Symbol" pitchFamily="18" charset="2"/>
              </a:rPr>
              <a:t>              if 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(a, b)R implies that (b, a)R for all a, </a:t>
            </a:r>
            <a:r>
              <a:rPr lang="en-US" sz="2400" dirty="0" err="1">
                <a:solidFill>
                  <a:srgbClr val="3333FF"/>
                </a:solidFill>
                <a:sym typeface="Symbol" pitchFamily="18" charset="2"/>
              </a:rPr>
              <a:t>bA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. </a:t>
            </a: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5018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1042988" y="1341438"/>
            <a:ext cx="7561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Are the following relations on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{1, 2, 3, 4}</a:t>
            </a:r>
            <a:r>
              <a:rPr lang="en-US" sz="2400">
                <a:sym typeface="Symbol" pitchFamily="18" charset="2"/>
              </a:rPr>
              <a:t> 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symmetric, antisymmetric, or asymmetric?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042988" y="2492375"/>
            <a:ext cx="7561262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R = {(1, 1), (1, 2), (2, 1), (3, 3), (4, 4)}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Symmetric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D60093"/>
              </a:solidFill>
              <a:sym typeface="Symbol" pitchFamily="18" charset="2"/>
            </a:endParaRP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R = {(1, 1)}</a:t>
            </a:r>
            <a:r>
              <a:rPr lang="en-US" sz="2400">
                <a:sym typeface="Symbol" pitchFamily="18" charset="2"/>
              </a:rPr>
              <a:t>     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Antisymmetric.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endParaRPr lang="en-US" sz="2400">
              <a:sym typeface="Symbol" pitchFamily="18" charset="2"/>
            </a:endParaRP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R = {(1, 3), (3, 2), (2, 1)}</a:t>
            </a:r>
            <a:r>
              <a:rPr lang="en-US" sz="2400">
                <a:sym typeface="Symbol" pitchFamily="18" charset="2"/>
              </a:rPr>
              <a:t>    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Asymmetric.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D60093"/>
              </a:solidFill>
              <a:sym typeface="Symbol" pitchFamily="18" charset="2"/>
            </a:endParaRP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R = {(4, 4), (3, 3), (1, 4)}</a:t>
            </a:r>
            <a:r>
              <a:rPr lang="en-US" sz="2400">
                <a:sym typeface="Symbol" pitchFamily="18" charset="2"/>
              </a:rPr>
              <a:t>    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Antisymmetric.</a:t>
            </a:r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51205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971550" y="1341438"/>
            <a:ext cx="76327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Definition: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 relation R on a set A is called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transitive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if whenever (a, b)R and (b, c)R, then (a, c)R for a, b, cA. </a:t>
            </a:r>
          </a:p>
          <a:p>
            <a:pPr marL="355600" indent="-355600" eaLnBrk="0" hangingPunct="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3333FF"/>
              </a:solidFill>
              <a:sym typeface="Symbol" pitchFamily="18" charset="2"/>
            </a:endParaRPr>
          </a:p>
          <a:p>
            <a:pPr marL="355600" indent="-355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800">
              <a:solidFill>
                <a:srgbClr val="3333FF"/>
              </a:solidFill>
              <a:sym typeface="Symbol" pitchFamily="18" charset="2"/>
            </a:endParaRPr>
          </a:p>
          <a:p>
            <a:pPr marL="355600" indent="-3556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Are the following relations on {1, 2, 3, 4} transitive?</a:t>
            </a:r>
          </a:p>
          <a:p>
            <a:pPr marL="355600" indent="-355600" eaLnBrk="0" hangingPunct="0">
              <a:lnSpc>
                <a:spcPct val="90000"/>
              </a:lnSpc>
              <a:spcBef>
                <a:spcPct val="20000"/>
              </a:spcBef>
            </a:pPr>
            <a:endParaRPr lang="en-US" sz="2400">
              <a:sym typeface="Symbol" pitchFamily="18" charset="2"/>
            </a:endParaRPr>
          </a:p>
          <a:p>
            <a:pPr marL="355600" indent="-3556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R =</a:t>
            </a:r>
            <a:r>
              <a:rPr lang="en-US" sz="2400">
                <a:sym typeface="Symbol" pitchFamily="18" charset="2"/>
              </a:rPr>
              <a:t> {(1, 1), (1, 2), (2, 2), (2, 1), (3, 3)}   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Yes</a:t>
            </a:r>
          </a:p>
          <a:p>
            <a:pPr marL="355600" indent="-3556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R =</a:t>
            </a:r>
            <a:r>
              <a:rPr lang="en-US" sz="2400">
                <a:sym typeface="Symbol" pitchFamily="18" charset="2"/>
              </a:rPr>
              <a:t> {(1, 3), (3, 2), (2, 1)}                        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No</a:t>
            </a:r>
          </a:p>
          <a:p>
            <a:pPr marL="355600" indent="-355600" eaLnBrk="0" hangingPunct="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R =</a:t>
            </a:r>
            <a:r>
              <a:rPr lang="en-US" sz="2400">
                <a:sym typeface="Symbol" pitchFamily="18" charset="2"/>
              </a:rPr>
              <a:t> {(2, 4), (4, 3), (2, 3), (4, 1)}                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No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250825" y="5157788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400">
              <a:sym typeface="Symbol" pitchFamily="18" charset="2"/>
            </a:endParaRP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228600" y="5868988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400">
              <a:sym typeface="Symbol" pitchFamily="18" charset="2"/>
            </a:endParaRPr>
          </a:p>
        </p:txBody>
      </p: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5223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900113" y="1341438"/>
            <a:ext cx="7704137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/>
            <a:r>
              <a:rPr lang="en-US" sz="2400" dirty="0">
                <a:solidFill>
                  <a:srgbClr val="D60093"/>
                </a:solidFill>
              </a:rPr>
              <a:t>Let </a:t>
            </a:r>
            <a:r>
              <a:rPr lang="en-US" sz="2400" i="1" dirty="0">
                <a:solidFill>
                  <a:srgbClr val="D60093"/>
                </a:solidFill>
              </a:rPr>
              <a:t>A </a:t>
            </a:r>
            <a:r>
              <a:rPr lang="en-US" sz="2400" dirty="0">
                <a:solidFill>
                  <a:srgbClr val="D60093"/>
                </a:solidFill>
              </a:rPr>
              <a:t>= {0</a:t>
            </a:r>
            <a:r>
              <a:rPr lang="en-US" sz="2400" i="1" dirty="0">
                <a:solidFill>
                  <a:srgbClr val="D60093"/>
                </a:solidFill>
              </a:rPr>
              <a:t>, </a:t>
            </a:r>
            <a:r>
              <a:rPr lang="en-US" sz="2400" dirty="0">
                <a:solidFill>
                  <a:srgbClr val="D60093"/>
                </a:solidFill>
              </a:rPr>
              <a:t>1</a:t>
            </a:r>
            <a:r>
              <a:rPr lang="en-US" sz="2400" i="1" dirty="0">
                <a:solidFill>
                  <a:srgbClr val="D60093"/>
                </a:solidFill>
              </a:rPr>
              <a:t>, </a:t>
            </a:r>
            <a:r>
              <a:rPr lang="en-US" sz="2400" dirty="0">
                <a:solidFill>
                  <a:srgbClr val="D60093"/>
                </a:solidFill>
              </a:rPr>
              <a:t>2</a:t>
            </a:r>
            <a:r>
              <a:rPr lang="en-US" sz="2400" i="1" dirty="0">
                <a:solidFill>
                  <a:srgbClr val="D60093"/>
                </a:solidFill>
              </a:rPr>
              <a:t>, </a:t>
            </a:r>
            <a:r>
              <a:rPr lang="en-US" sz="2400" dirty="0">
                <a:solidFill>
                  <a:srgbClr val="D60093"/>
                </a:solidFill>
              </a:rPr>
              <a:t>3} and define relations </a:t>
            </a:r>
            <a:r>
              <a:rPr lang="en-US" sz="2400" i="1" dirty="0">
                <a:solidFill>
                  <a:srgbClr val="D60093"/>
                </a:solidFill>
              </a:rPr>
              <a:t>R, S</a:t>
            </a:r>
            <a:r>
              <a:rPr lang="en-US" sz="2400" dirty="0">
                <a:solidFill>
                  <a:srgbClr val="D60093"/>
                </a:solidFill>
              </a:rPr>
              <a:t>, and </a:t>
            </a:r>
            <a:r>
              <a:rPr lang="en-US" sz="2400" i="1" dirty="0">
                <a:solidFill>
                  <a:srgbClr val="D60093"/>
                </a:solidFill>
              </a:rPr>
              <a:t>T </a:t>
            </a:r>
            <a:r>
              <a:rPr lang="en-US" sz="2400" dirty="0">
                <a:solidFill>
                  <a:srgbClr val="D60093"/>
                </a:solidFill>
              </a:rPr>
              <a:t>on </a:t>
            </a:r>
            <a:r>
              <a:rPr lang="en-US" sz="2400" i="1" dirty="0">
                <a:solidFill>
                  <a:srgbClr val="D60093"/>
                </a:solidFill>
              </a:rPr>
              <a:t>A </a:t>
            </a:r>
            <a:r>
              <a:rPr lang="en-US" sz="2400" dirty="0">
                <a:solidFill>
                  <a:srgbClr val="D60093"/>
                </a:solidFill>
              </a:rPr>
              <a:t>as follows: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r>
              <a:rPr lang="en-US" sz="2200" i="1" dirty="0">
                <a:solidFill>
                  <a:srgbClr val="3333FF"/>
                </a:solidFill>
              </a:rPr>
              <a:t>R </a:t>
            </a:r>
            <a:r>
              <a:rPr lang="en-US" sz="2200" dirty="0">
                <a:solidFill>
                  <a:srgbClr val="3333FF"/>
                </a:solidFill>
              </a:rPr>
              <a:t>= {</a:t>
            </a:r>
            <a:r>
              <a:rPr lang="en-US" sz="2200" i="1" dirty="0">
                <a:solidFill>
                  <a:srgbClr val="3333FF"/>
                </a:solidFill>
              </a:rPr>
              <a:t>(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1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3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1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1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1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2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2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3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0</a:t>
            </a:r>
            <a:r>
              <a:rPr lang="en-US" sz="2200" i="1" dirty="0">
                <a:solidFill>
                  <a:srgbClr val="3333FF"/>
                </a:solidFill>
              </a:rPr>
              <a:t>), (</a:t>
            </a:r>
            <a:r>
              <a:rPr lang="en-US" sz="2200" dirty="0">
                <a:solidFill>
                  <a:srgbClr val="3333FF"/>
                </a:solidFill>
              </a:rPr>
              <a:t>3</a:t>
            </a:r>
            <a:r>
              <a:rPr lang="en-US" sz="2200" i="1" dirty="0">
                <a:solidFill>
                  <a:srgbClr val="3333FF"/>
                </a:solidFill>
              </a:rPr>
              <a:t>, </a:t>
            </a:r>
            <a:r>
              <a:rPr lang="en-US" sz="2200" dirty="0">
                <a:solidFill>
                  <a:srgbClr val="3333FF"/>
                </a:solidFill>
              </a:rPr>
              <a:t>3</a:t>
            </a:r>
            <a:r>
              <a:rPr lang="en-US" sz="2200" i="1" dirty="0">
                <a:solidFill>
                  <a:srgbClr val="3333FF"/>
                </a:solidFill>
              </a:rPr>
              <a:t>)</a:t>
            </a:r>
            <a:r>
              <a:rPr lang="en-US" sz="2200" dirty="0">
                <a:solidFill>
                  <a:srgbClr val="3333FF"/>
                </a:solidFill>
              </a:rPr>
              <a:t>}</a:t>
            </a:r>
            <a:r>
              <a:rPr lang="en-US" sz="2200" i="1" dirty="0">
                <a:solidFill>
                  <a:srgbClr val="3333FF"/>
                </a:solidFill>
              </a:rPr>
              <a:t>,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r>
              <a:rPr lang="en-US" sz="2400" i="1" dirty="0">
                <a:solidFill>
                  <a:srgbClr val="3333FF"/>
                </a:solidFill>
              </a:rPr>
              <a:t>S </a:t>
            </a:r>
            <a:r>
              <a:rPr lang="en-US" sz="2400" dirty="0">
                <a:solidFill>
                  <a:srgbClr val="3333FF"/>
                </a:solidFill>
              </a:rPr>
              <a:t>= {</a:t>
            </a:r>
            <a:r>
              <a:rPr lang="en-US" sz="2400" i="1" dirty="0">
                <a:solidFill>
                  <a:srgbClr val="3333FF"/>
                </a:solidFill>
              </a:rPr>
              <a:t>(</a:t>
            </a:r>
            <a:r>
              <a:rPr lang="en-US" sz="2400" dirty="0">
                <a:solidFill>
                  <a:srgbClr val="3333FF"/>
                </a:solidFill>
              </a:rPr>
              <a:t>0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dirty="0">
                <a:solidFill>
                  <a:srgbClr val="3333FF"/>
                </a:solidFill>
              </a:rPr>
              <a:t>0</a:t>
            </a:r>
            <a:r>
              <a:rPr lang="en-US" sz="2400" i="1" dirty="0">
                <a:solidFill>
                  <a:srgbClr val="3333FF"/>
                </a:solidFill>
              </a:rPr>
              <a:t>), (</a:t>
            </a:r>
            <a:r>
              <a:rPr lang="en-US" sz="2400" dirty="0">
                <a:solidFill>
                  <a:srgbClr val="3333FF"/>
                </a:solidFill>
              </a:rPr>
              <a:t>0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dirty="0">
                <a:solidFill>
                  <a:srgbClr val="3333FF"/>
                </a:solidFill>
              </a:rPr>
              <a:t>2</a:t>
            </a:r>
            <a:r>
              <a:rPr lang="en-US" sz="2400" i="1" dirty="0">
                <a:solidFill>
                  <a:srgbClr val="3333FF"/>
                </a:solidFill>
              </a:rPr>
              <a:t>), (</a:t>
            </a:r>
            <a:r>
              <a:rPr lang="en-US" sz="2400" dirty="0">
                <a:solidFill>
                  <a:srgbClr val="3333FF"/>
                </a:solidFill>
              </a:rPr>
              <a:t>0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dirty="0">
                <a:solidFill>
                  <a:srgbClr val="3333FF"/>
                </a:solidFill>
              </a:rPr>
              <a:t>3</a:t>
            </a:r>
            <a:r>
              <a:rPr lang="en-US" sz="2400" i="1" dirty="0">
                <a:solidFill>
                  <a:srgbClr val="3333FF"/>
                </a:solidFill>
              </a:rPr>
              <a:t>), (</a:t>
            </a:r>
            <a:r>
              <a:rPr lang="en-US" sz="2400" dirty="0">
                <a:solidFill>
                  <a:srgbClr val="3333FF"/>
                </a:solidFill>
              </a:rPr>
              <a:t>2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dirty="0">
                <a:solidFill>
                  <a:srgbClr val="3333FF"/>
                </a:solidFill>
              </a:rPr>
              <a:t>3</a:t>
            </a:r>
            <a:r>
              <a:rPr lang="en-US" sz="2400" i="1" dirty="0">
                <a:solidFill>
                  <a:srgbClr val="3333FF"/>
                </a:solidFill>
              </a:rPr>
              <a:t>)</a:t>
            </a:r>
            <a:r>
              <a:rPr lang="en-US" sz="2400" dirty="0">
                <a:solidFill>
                  <a:srgbClr val="3333FF"/>
                </a:solidFill>
              </a:rPr>
              <a:t>}</a:t>
            </a:r>
            <a:r>
              <a:rPr lang="en-US" sz="2400" i="1" dirty="0">
                <a:solidFill>
                  <a:srgbClr val="3333FF"/>
                </a:solidFill>
              </a:rPr>
              <a:t>,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r>
              <a:rPr lang="en-US" sz="2400" i="1" dirty="0">
                <a:solidFill>
                  <a:srgbClr val="3333FF"/>
                </a:solidFill>
              </a:rPr>
              <a:t>T </a:t>
            </a:r>
            <a:r>
              <a:rPr lang="en-US" sz="2400" dirty="0">
                <a:solidFill>
                  <a:srgbClr val="3333FF"/>
                </a:solidFill>
              </a:rPr>
              <a:t>= {</a:t>
            </a:r>
            <a:r>
              <a:rPr lang="en-US" sz="2400" i="1" dirty="0">
                <a:solidFill>
                  <a:srgbClr val="3333FF"/>
                </a:solidFill>
              </a:rPr>
              <a:t>(</a:t>
            </a:r>
            <a:r>
              <a:rPr lang="en-US" sz="2400" dirty="0">
                <a:solidFill>
                  <a:srgbClr val="3333FF"/>
                </a:solidFill>
              </a:rPr>
              <a:t>0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dirty="0">
                <a:solidFill>
                  <a:srgbClr val="3333FF"/>
                </a:solidFill>
              </a:rPr>
              <a:t>1</a:t>
            </a:r>
            <a:r>
              <a:rPr lang="en-US" sz="2400" i="1" dirty="0">
                <a:solidFill>
                  <a:srgbClr val="3333FF"/>
                </a:solidFill>
              </a:rPr>
              <a:t>), (</a:t>
            </a:r>
            <a:r>
              <a:rPr lang="en-US" sz="2400" dirty="0">
                <a:solidFill>
                  <a:srgbClr val="3333FF"/>
                </a:solidFill>
              </a:rPr>
              <a:t>2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dirty="0">
                <a:solidFill>
                  <a:srgbClr val="3333FF"/>
                </a:solidFill>
              </a:rPr>
              <a:t>3</a:t>
            </a:r>
            <a:r>
              <a:rPr lang="en-US" sz="2400" i="1" dirty="0">
                <a:solidFill>
                  <a:srgbClr val="3333FF"/>
                </a:solidFill>
              </a:rPr>
              <a:t>)</a:t>
            </a:r>
            <a:r>
              <a:rPr lang="en-US" sz="2400" dirty="0">
                <a:solidFill>
                  <a:srgbClr val="3333FF"/>
                </a:solidFill>
              </a:rPr>
              <a:t>}</a:t>
            </a:r>
            <a:r>
              <a:rPr lang="en-US" sz="2400" i="1" dirty="0">
                <a:solidFill>
                  <a:srgbClr val="3333FF"/>
                </a:solidFill>
              </a:rPr>
              <a:t>.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endParaRPr lang="en-US" sz="2400" i="1" dirty="0">
              <a:solidFill>
                <a:srgbClr val="3333FF"/>
              </a:solidFill>
            </a:endParaRPr>
          </a:p>
          <a:p>
            <a:pPr marL="266700" indent="-266700">
              <a:lnSpc>
                <a:spcPct val="12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.   </a:t>
            </a:r>
            <a:r>
              <a:rPr lang="en-US" sz="2400" dirty="0"/>
              <a:t>Is </a:t>
            </a:r>
            <a:r>
              <a:rPr lang="en-US" sz="2400" i="1" dirty="0"/>
              <a:t>R </a:t>
            </a:r>
            <a:r>
              <a:rPr lang="en-US" sz="2400" dirty="0"/>
              <a:t>reflexive? symmetric? transitive?</a:t>
            </a:r>
          </a:p>
          <a:p>
            <a:pPr marL="266700" indent="-266700">
              <a:lnSpc>
                <a:spcPct val="120000"/>
              </a:lnSpc>
            </a:pPr>
            <a:r>
              <a:rPr lang="en-US" sz="2400" dirty="0"/>
              <a:t>b</a:t>
            </a:r>
            <a:r>
              <a:rPr lang="en-US" sz="2400" dirty="0" smtClean="0"/>
              <a:t>.   </a:t>
            </a:r>
            <a:r>
              <a:rPr lang="en-US" sz="2400" dirty="0"/>
              <a:t>Is </a:t>
            </a:r>
            <a:r>
              <a:rPr lang="en-US" sz="2400" i="1" dirty="0"/>
              <a:t>S </a:t>
            </a:r>
            <a:r>
              <a:rPr lang="en-US" sz="2400" dirty="0"/>
              <a:t>reflexive? symmetric? transitive?</a:t>
            </a:r>
          </a:p>
          <a:p>
            <a:pPr marL="266700" indent="-266700">
              <a:lnSpc>
                <a:spcPct val="12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.   </a:t>
            </a:r>
            <a:r>
              <a:rPr lang="en-US" sz="2400" dirty="0"/>
              <a:t>Is </a:t>
            </a:r>
            <a:r>
              <a:rPr lang="en-US" sz="2400" i="1" dirty="0"/>
              <a:t>T </a:t>
            </a:r>
            <a:r>
              <a:rPr lang="en-US" sz="2400" dirty="0"/>
              <a:t>reflexive? symmetric? transitive?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7066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00113" y="1341438"/>
            <a:ext cx="7704137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/>
            <a:r>
              <a:rPr lang="en-US" sz="2400">
                <a:solidFill>
                  <a:srgbClr val="D60093"/>
                </a:solidFill>
              </a:rPr>
              <a:t>Let </a:t>
            </a:r>
            <a:r>
              <a:rPr lang="en-US" sz="2400" i="1">
                <a:solidFill>
                  <a:srgbClr val="D60093"/>
                </a:solidFill>
              </a:rPr>
              <a:t>A </a:t>
            </a:r>
            <a:r>
              <a:rPr lang="en-US" sz="2400">
                <a:solidFill>
                  <a:srgbClr val="D60093"/>
                </a:solidFill>
              </a:rPr>
              <a:t>= {0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1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2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3} and define relations </a:t>
            </a:r>
            <a:r>
              <a:rPr lang="en-US" sz="2400" i="1">
                <a:solidFill>
                  <a:srgbClr val="D60093"/>
                </a:solidFill>
              </a:rPr>
              <a:t>R, S</a:t>
            </a:r>
            <a:r>
              <a:rPr lang="en-US" sz="2400">
                <a:solidFill>
                  <a:srgbClr val="D60093"/>
                </a:solidFill>
              </a:rPr>
              <a:t>, and </a:t>
            </a:r>
            <a:r>
              <a:rPr lang="en-US" sz="2400" i="1">
                <a:solidFill>
                  <a:srgbClr val="D60093"/>
                </a:solidFill>
              </a:rPr>
              <a:t>T </a:t>
            </a:r>
            <a:r>
              <a:rPr lang="en-US" sz="2400">
                <a:solidFill>
                  <a:srgbClr val="D60093"/>
                </a:solidFill>
              </a:rPr>
              <a:t>on </a:t>
            </a:r>
            <a:r>
              <a:rPr lang="en-US" sz="2400" i="1">
                <a:solidFill>
                  <a:srgbClr val="D60093"/>
                </a:solidFill>
              </a:rPr>
              <a:t>A </a:t>
            </a:r>
            <a:r>
              <a:rPr lang="en-US" sz="2400">
                <a:solidFill>
                  <a:srgbClr val="D60093"/>
                </a:solidFill>
              </a:rPr>
              <a:t>as follows: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r>
              <a:rPr lang="en-US" sz="2200" i="1">
                <a:solidFill>
                  <a:srgbClr val="3333FF"/>
                </a:solidFill>
              </a:rPr>
              <a:t>R </a:t>
            </a:r>
            <a:r>
              <a:rPr lang="en-US" sz="2200">
                <a:solidFill>
                  <a:srgbClr val="3333FF"/>
                </a:solidFill>
              </a:rPr>
              <a:t>= {</a:t>
            </a:r>
            <a:r>
              <a:rPr lang="en-US" sz="2200" i="1">
                <a:solidFill>
                  <a:srgbClr val="3333FF"/>
                </a:solidFill>
              </a:rPr>
              <a:t>(</a:t>
            </a:r>
            <a:r>
              <a:rPr lang="en-US" sz="2200">
                <a:solidFill>
                  <a:srgbClr val="3333FF"/>
                </a:solidFill>
              </a:rPr>
              <a:t>0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0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0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1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0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3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1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0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1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1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2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2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3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0</a:t>
            </a:r>
            <a:r>
              <a:rPr lang="en-US" sz="2200" i="1">
                <a:solidFill>
                  <a:srgbClr val="3333FF"/>
                </a:solidFill>
              </a:rPr>
              <a:t>), (</a:t>
            </a:r>
            <a:r>
              <a:rPr lang="en-US" sz="2200">
                <a:solidFill>
                  <a:srgbClr val="3333FF"/>
                </a:solidFill>
              </a:rPr>
              <a:t>3</a:t>
            </a:r>
            <a:r>
              <a:rPr lang="en-US" sz="2200" i="1">
                <a:solidFill>
                  <a:srgbClr val="3333FF"/>
                </a:solidFill>
              </a:rPr>
              <a:t>, </a:t>
            </a:r>
            <a:r>
              <a:rPr lang="en-US" sz="2200">
                <a:solidFill>
                  <a:srgbClr val="3333FF"/>
                </a:solidFill>
              </a:rPr>
              <a:t>3</a:t>
            </a:r>
            <a:r>
              <a:rPr lang="en-US" sz="2200" i="1">
                <a:solidFill>
                  <a:srgbClr val="3333FF"/>
                </a:solidFill>
              </a:rPr>
              <a:t>)</a:t>
            </a:r>
            <a:r>
              <a:rPr lang="en-US" sz="2200">
                <a:solidFill>
                  <a:srgbClr val="3333FF"/>
                </a:solidFill>
              </a:rPr>
              <a:t>}</a:t>
            </a:r>
            <a:r>
              <a:rPr lang="en-US" sz="2200" i="1">
                <a:solidFill>
                  <a:srgbClr val="3333FF"/>
                </a:solidFill>
              </a:rPr>
              <a:t>;</a:t>
            </a:r>
          </a:p>
          <a:p>
            <a:pPr marL="266700" indent="-266700">
              <a:lnSpc>
                <a:spcPct val="120000"/>
              </a:lnSpc>
            </a:pPr>
            <a:endParaRPr lang="en-US" sz="2200" i="1">
              <a:solidFill>
                <a:srgbClr val="3333FF"/>
              </a:solidFill>
            </a:endParaRPr>
          </a:p>
          <a:p>
            <a:pPr marL="266700" indent="-266700">
              <a:lnSpc>
                <a:spcPct val="120000"/>
              </a:lnSpc>
            </a:pPr>
            <a:r>
              <a:rPr lang="en-US" sz="2000">
                <a:solidFill>
                  <a:srgbClr val="D60093"/>
                </a:solidFill>
              </a:rPr>
              <a:t>The directed graph of </a:t>
            </a:r>
            <a:r>
              <a:rPr lang="en-US" sz="2000" i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has the appearance shown below</a:t>
            </a:r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7168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6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7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3132138" y="3632200"/>
          <a:ext cx="2952750" cy="2605088"/>
        </p:xfrm>
        <a:graphic>
          <a:graphicData uri="http://schemas.openxmlformats.org/presentationml/2006/ole">
            <p:oleObj spid="_x0000_s1026" name="Image bitmap" r:id="rId3" imgW="2180952" imgH="192431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900113" y="1341438"/>
            <a:ext cx="7704137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/>
            <a:r>
              <a:rPr lang="en-US" sz="2400">
                <a:solidFill>
                  <a:srgbClr val="D60093"/>
                </a:solidFill>
              </a:rPr>
              <a:t>Let </a:t>
            </a:r>
            <a:r>
              <a:rPr lang="en-US" sz="2400" i="1">
                <a:solidFill>
                  <a:srgbClr val="D60093"/>
                </a:solidFill>
              </a:rPr>
              <a:t>A </a:t>
            </a:r>
            <a:r>
              <a:rPr lang="en-US" sz="2400">
                <a:solidFill>
                  <a:srgbClr val="D60093"/>
                </a:solidFill>
              </a:rPr>
              <a:t>= {0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1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2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3} and define relations </a:t>
            </a:r>
            <a:r>
              <a:rPr lang="en-US" sz="2400" i="1">
                <a:solidFill>
                  <a:srgbClr val="D60093"/>
                </a:solidFill>
              </a:rPr>
              <a:t>R, S</a:t>
            </a:r>
            <a:r>
              <a:rPr lang="en-US" sz="2400">
                <a:solidFill>
                  <a:srgbClr val="D60093"/>
                </a:solidFill>
              </a:rPr>
              <a:t>, and </a:t>
            </a:r>
            <a:r>
              <a:rPr lang="en-US" sz="2400" i="1">
                <a:solidFill>
                  <a:srgbClr val="D60093"/>
                </a:solidFill>
              </a:rPr>
              <a:t>T </a:t>
            </a:r>
            <a:r>
              <a:rPr lang="en-US" sz="2400">
                <a:solidFill>
                  <a:srgbClr val="D60093"/>
                </a:solidFill>
              </a:rPr>
              <a:t>on </a:t>
            </a:r>
            <a:r>
              <a:rPr lang="en-US" sz="2400" i="1">
                <a:solidFill>
                  <a:srgbClr val="D60093"/>
                </a:solidFill>
              </a:rPr>
              <a:t>A </a:t>
            </a:r>
            <a:r>
              <a:rPr lang="en-US" sz="2400">
                <a:solidFill>
                  <a:srgbClr val="D60093"/>
                </a:solidFill>
              </a:rPr>
              <a:t>as follows: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r>
              <a:rPr lang="en-US" sz="2400" i="1">
                <a:solidFill>
                  <a:srgbClr val="3333FF"/>
                </a:solidFill>
              </a:rPr>
              <a:t>S </a:t>
            </a:r>
            <a:r>
              <a:rPr lang="en-US" sz="2400">
                <a:solidFill>
                  <a:srgbClr val="3333FF"/>
                </a:solidFill>
              </a:rPr>
              <a:t>= {</a:t>
            </a:r>
            <a:r>
              <a:rPr lang="en-US" sz="2400" i="1">
                <a:solidFill>
                  <a:srgbClr val="3333FF"/>
                </a:solidFill>
              </a:rPr>
              <a:t>(</a:t>
            </a:r>
            <a:r>
              <a:rPr lang="en-US" sz="2400">
                <a:solidFill>
                  <a:srgbClr val="3333FF"/>
                </a:solidFill>
              </a:rPr>
              <a:t>0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0</a:t>
            </a:r>
            <a:r>
              <a:rPr lang="en-US" sz="2400" i="1">
                <a:solidFill>
                  <a:srgbClr val="3333FF"/>
                </a:solidFill>
              </a:rPr>
              <a:t>), (</a:t>
            </a:r>
            <a:r>
              <a:rPr lang="en-US" sz="2400">
                <a:solidFill>
                  <a:srgbClr val="3333FF"/>
                </a:solidFill>
              </a:rPr>
              <a:t>0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2</a:t>
            </a:r>
            <a:r>
              <a:rPr lang="en-US" sz="2400" i="1">
                <a:solidFill>
                  <a:srgbClr val="3333FF"/>
                </a:solidFill>
              </a:rPr>
              <a:t>), (</a:t>
            </a:r>
            <a:r>
              <a:rPr lang="en-US" sz="2400">
                <a:solidFill>
                  <a:srgbClr val="3333FF"/>
                </a:solidFill>
              </a:rPr>
              <a:t>0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3</a:t>
            </a:r>
            <a:r>
              <a:rPr lang="en-US" sz="2400" i="1">
                <a:solidFill>
                  <a:srgbClr val="3333FF"/>
                </a:solidFill>
              </a:rPr>
              <a:t>), (</a:t>
            </a:r>
            <a:r>
              <a:rPr lang="en-US" sz="2400">
                <a:solidFill>
                  <a:srgbClr val="3333FF"/>
                </a:solidFill>
              </a:rPr>
              <a:t>2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3</a:t>
            </a:r>
            <a:r>
              <a:rPr lang="en-US" sz="2400" i="1">
                <a:solidFill>
                  <a:srgbClr val="3333FF"/>
                </a:solidFill>
              </a:rPr>
              <a:t>)</a:t>
            </a:r>
            <a:r>
              <a:rPr lang="en-US" sz="2400">
                <a:solidFill>
                  <a:srgbClr val="3333FF"/>
                </a:solidFill>
              </a:rPr>
              <a:t>}</a:t>
            </a:r>
            <a:r>
              <a:rPr lang="en-US" sz="3000" i="1">
                <a:solidFill>
                  <a:srgbClr val="3333FF"/>
                </a:solidFill>
              </a:rPr>
              <a:t>;</a:t>
            </a:r>
          </a:p>
          <a:p>
            <a:pPr marL="266700" indent="-266700">
              <a:lnSpc>
                <a:spcPct val="120000"/>
              </a:lnSpc>
            </a:pPr>
            <a:endParaRPr lang="en-US" sz="1400" i="1">
              <a:solidFill>
                <a:srgbClr val="3333FF"/>
              </a:solidFill>
            </a:endParaRPr>
          </a:p>
          <a:p>
            <a:pPr marL="266700" indent="-266700">
              <a:lnSpc>
                <a:spcPct val="120000"/>
              </a:lnSpc>
            </a:pPr>
            <a:r>
              <a:rPr lang="en-US" sz="2000">
                <a:solidFill>
                  <a:srgbClr val="D60093"/>
                </a:solidFill>
              </a:rPr>
              <a:t>The directed graph of </a:t>
            </a:r>
            <a:r>
              <a:rPr lang="en-US" sz="2000" i="1">
                <a:solidFill>
                  <a:srgbClr val="D60093"/>
                </a:solidFill>
              </a:rPr>
              <a:t>S </a:t>
            </a:r>
            <a:r>
              <a:rPr lang="en-US" sz="2000">
                <a:solidFill>
                  <a:srgbClr val="D60093"/>
                </a:solidFill>
              </a:rPr>
              <a:t>has the appearance shown below</a:t>
            </a:r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7270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2771775" y="3660775"/>
          <a:ext cx="3529013" cy="2505075"/>
        </p:xfrm>
        <a:graphic>
          <a:graphicData uri="http://schemas.openxmlformats.org/presentationml/2006/ole">
            <p:oleObj spid="_x0000_s2050" name="Image bitmap" r:id="rId3" imgW="2295238" imgH="162857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900113" y="1341438"/>
            <a:ext cx="7704137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/>
            <a:r>
              <a:rPr lang="en-US" sz="2400">
                <a:solidFill>
                  <a:srgbClr val="D60093"/>
                </a:solidFill>
              </a:rPr>
              <a:t>Let </a:t>
            </a:r>
            <a:r>
              <a:rPr lang="en-US" sz="2400" i="1">
                <a:solidFill>
                  <a:srgbClr val="D60093"/>
                </a:solidFill>
              </a:rPr>
              <a:t>A </a:t>
            </a:r>
            <a:r>
              <a:rPr lang="en-US" sz="2400">
                <a:solidFill>
                  <a:srgbClr val="D60093"/>
                </a:solidFill>
              </a:rPr>
              <a:t>= {0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1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2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3} and define relations </a:t>
            </a:r>
            <a:r>
              <a:rPr lang="en-US" sz="2400" i="1">
                <a:solidFill>
                  <a:srgbClr val="D60093"/>
                </a:solidFill>
              </a:rPr>
              <a:t>R, S</a:t>
            </a:r>
            <a:r>
              <a:rPr lang="en-US" sz="2400">
                <a:solidFill>
                  <a:srgbClr val="D60093"/>
                </a:solidFill>
              </a:rPr>
              <a:t>, and </a:t>
            </a:r>
            <a:r>
              <a:rPr lang="en-US" sz="2400" i="1">
                <a:solidFill>
                  <a:srgbClr val="D60093"/>
                </a:solidFill>
              </a:rPr>
              <a:t>T </a:t>
            </a:r>
            <a:r>
              <a:rPr lang="en-US" sz="2400">
                <a:solidFill>
                  <a:srgbClr val="D60093"/>
                </a:solidFill>
              </a:rPr>
              <a:t>on </a:t>
            </a:r>
            <a:r>
              <a:rPr lang="en-US" sz="2400" i="1">
                <a:solidFill>
                  <a:srgbClr val="D60093"/>
                </a:solidFill>
              </a:rPr>
              <a:t>A </a:t>
            </a:r>
            <a:r>
              <a:rPr lang="en-US" sz="2400">
                <a:solidFill>
                  <a:srgbClr val="D60093"/>
                </a:solidFill>
              </a:rPr>
              <a:t>as follows:</a:t>
            </a:r>
          </a:p>
          <a:p>
            <a:pPr marL="266700" indent="-266700">
              <a:lnSpc>
                <a:spcPct val="120000"/>
              </a:lnSpc>
              <a:buFontTx/>
              <a:buChar char="•"/>
            </a:pPr>
            <a:r>
              <a:rPr lang="en-US" sz="2800" i="1">
                <a:solidFill>
                  <a:srgbClr val="3333FF"/>
                </a:solidFill>
              </a:rPr>
              <a:t>T </a:t>
            </a:r>
            <a:r>
              <a:rPr lang="en-US" sz="2800">
                <a:solidFill>
                  <a:srgbClr val="3333FF"/>
                </a:solidFill>
              </a:rPr>
              <a:t>= {</a:t>
            </a:r>
            <a:r>
              <a:rPr lang="en-US" sz="2800" i="1">
                <a:solidFill>
                  <a:srgbClr val="3333FF"/>
                </a:solidFill>
              </a:rPr>
              <a:t>(</a:t>
            </a:r>
            <a:r>
              <a:rPr lang="en-US" sz="2800">
                <a:solidFill>
                  <a:srgbClr val="3333FF"/>
                </a:solidFill>
              </a:rPr>
              <a:t>0</a:t>
            </a:r>
            <a:r>
              <a:rPr lang="en-US" sz="2800" i="1">
                <a:solidFill>
                  <a:srgbClr val="3333FF"/>
                </a:solidFill>
              </a:rPr>
              <a:t>, </a:t>
            </a:r>
            <a:r>
              <a:rPr lang="en-US" sz="2800">
                <a:solidFill>
                  <a:srgbClr val="3333FF"/>
                </a:solidFill>
              </a:rPr>
              <a:t>1</a:t>
            </a:r>
            <a:r>
              <a:rPr lang="en-US" sz="2800" i="1">
                <a:solidFill>
                  <a:srgbClr val="3333FF"/>
                </a:solidFill>
              </a:rPr>
              <a:t>), (</a:t>
            </a:r>
            <a:r>
              <a:rPr lang="en-US" sz="2800">
                <a:solidFill>
                  <a:srgbClr val="3333FF"/>
                </a:solidFill>
              </a:rPr>
              <a:t>2</a:t>
            </a:r>
            <a:r>
              <a:rPr lang="en-US" sz="2800" i="1">
                <a:solidFill>
                  <a:srgbClr val="3333FF"/>
                </a:solidFill>
              </a:rPr>
              <a:t>, </a:t>
            </a:r>
            <a:r>
              <a:rPr lang="en-US" sz="2800">
                <a:solidFill>
                  <a:srgbClr val="3333FF"/>
                </a:solidFill>
              </a:rPr>
              <a:t>3</a:t>
            </a:r>
            <a:r>
              <a:rPr lang="en-US" sz="2800" i="1">
                <a:solidFill>
                  <a:srgbClr val="3333FF"/>
                </a:solidFill>
              </a:rPr>
              <a:t>)</a:t>
            </a:r>
            <a:r>
              <a:rPr lang="en-US" sz="2800">
                <a:solidFill>
                  <a:srgbClr val="3333FF"/>
                </a:solidFill>
              </a:rPr>
              <a:t>}</a:t>
            </a:r>
            <a:r>
              <a:rPr lang="en-US" sz="2800" i="1">
                <a:solidFill>
                  <a:srgbClr val="3333FF"/>
                </a:solidFill>
              </a:rPr>
              <a:t>.</a:t>
            </a:r>
            <a:endParaRPr lang="en-US" sz="4200" i="1">
              <a:solidFill>
                <a:srgbClr val="3333FF"/>
              </a:solidFill>
            </a:endParaRPr>
          </a:p>
          <a:p>
            <a:pPr marL="266700" indent="-266700">
              <a:lnSpc>
                <a:spcPct val="120000"/>
              </a:lnSpc>
            </a:pPr>
            <a:endParaRPr lang="en-US" sz="2000" i="1">
              <a:solidFill>
                <a:srgbClr val="3333FF"/>
              </a:solidFill>
            </a:endParaRPr>
          </a:p>
          <a:p>
            <a:pPr marL="266700" indent="-266700">
              <a:lnSpc>
                <a:spcPct val="120000"/>
              </a:lnSpc>
            </a:pPr>
            <a:r>
              <a:rPr lang="en-US" sz="2000">
                <a:solidFill>
                  <a:srgbClr val="D60093"/>
                </a:solidFill>
              </a:rPr>
              <a:t>The directed graph of </a:t>
            </a:r>
            <a:r>
              <a:rPr lang="en-US" sz="2000" i="1">
                <a:solidFill>
                  <a:srgbClr val="D60093"/>
                </a:solidFill>
              </a:rPr>
              <a:t>T </a:t>
            </a:r>
            <a:r>
              <a:rPr lang="en-US" sz="2000">
                <a:solidFill>
                  <a:srgbClr val="D60093"/>
                </a:solidFill>
              </a:rPr>
              <a:t>has the appearance shown below</a:t>
            </a: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7373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2843213" y="3805238"/>
          <a:ext cx="3600450" cy="2503487"/>
        </p:xfrm>
        <a:graphic>
          <a:graphicData uri="http://schemas.openxmlformats.org/presentationml/2006/ole">
            <p:oleObj spid="_x0000_s3074" name="Image bitmap" r:id="rId3" imgW="2314286" imgH="16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827088" y="1268413"/>
            <a:ext cx="777716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How many different reflexive relations can be defined on a set A containing n elements?</a:t>
            </a:r>
          </a:p>
          <a:p>
            <a:pPr marL="266700" indent="-2667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800">
              <a:solidFill>
                <a:srgbClr val="3333FF"/>
              </a:solidFill>
              <a:sym typeface="Symbol" pitchFamily="18" charset="2"/>
            </a:endParaRPr>
          </a:p>
          <a:p>
            <a:pPr marL="266700" indent="-266700"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Solution:</a:t>
            </a:r>
            <a:r>
              <a:rPr lang="en-US" sz="2400">
                <a:sym typeface="Symbol" pitchFamily="18" charset="2"/>
              </a:rPr>
              <a:t> Relations on R are subsets of AA, which contains 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elements.</a:t>
            </a:r>
          </a:p>
          <a:p>
            <a:pPr marL="266700" indent="-2667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Therefore, different relations on A can be generated by choosing different subsets out of these 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elements, so there are 2</a:t>
            </a:r>
            <a:r>
              <a:rPr lang="en-US" sz="2400" baseline="30000">
                <a:sym typeface="Symbol" pitchFamily="18" charset="2"/>
              </a:rPr>
              <a:t>n</a:t>
            </a:r>
            <a:r>
              <a:rPr lang="en-US" sz="2400" baseline="5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relations.</a:t>
            </a:r>
          </a:p>
          <a:p>
            <a:pPr marL="266700" indent="-2667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A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reflexive</a:t>
            </a:r>
            <a:r>
              <a:rPr lang="en-US" sz="2400">
                <a:sym typeface="Symbol" pitchFamily="18" charset="2"/>
              </a:rPr>
              <a:t> relation, however,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must</a:t>
            </a:r>
            <a:r>
              <a:rPr lang="en-US" sz="2400">
                <a:sym typeface="Symbol" pitchFamily="18" charset="2"/>
              </a:rPr>
              <a:t> contain the n elements (a, a) for every aA.</a:t>
            </a:r>
          </a:p>
          <a:p>
            <a:pPr marL="266700" indent="-2667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Consequently, we can only choose among 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– n = 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n(n – 1) elements to generate reflexive relations, so there are 2</a:t>
            </a:r>
            <a:r>
              <a:rPr lang="en-US" sz="2400" baseline="30000">
                <a:sym typeface="Symbol" pitchFamily="18" charset="2"/>
              </a:rPr>
              <a:t>n(n – 1)</a:t>
            </a:r>
            <a:r>
              <a:rPr lang="en-US" sz="2400">
                <a:sym typeface="Symbol" pitchFamily="18" charset="2"/>
              </a:rPr>
              <a:t> of them.</a:t>
            </a: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Relations</a:t>
            </a:r>
          </a:p>
        </p:txBody>
      </p:sp>
      <p:sp>
        <p:nvSpPr>
          <p:cNvPr id="5325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088" y="65563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/>
              <a:t>Previous Lecture Summery </a:t>
            </a:r>
            <a:endParaRPr lang="en-CA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1027113" y="1546225"/>
            <a:ext cx="6858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Basic concepts of relation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Types of relations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Relation on a set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The inverse of a relation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Representing relations using Digraphs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N-</a:t>
            </a:r>
            <a:r>
              <a:rPr lang="en-US" sz="2800" i="1" dirty="0" err="1">
                <a:solidFill>
                  <a:srgbClr val="3333FF"/>
                </a:solidFill>
              </a:rPr>
              <a:t>ary</a:t>
            </a:r>
            <a:r>
              <a:rPr lang="en-US" sz="2800" dirty="0">
                <a:solidFill>
                  <a:srgbClr val="3333FF"/>
                </a:solidFill>
              </a:rPr>
              <a:t>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900113" y="1341438"/>
            <a:ext cx="7704137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000">
                <a:solidFill>
                  <a:srgbClr val="D60093"/>
                </a:solidFill>
              </a:rPr>
              <a:t>Define a relation </a:t>
            </a:r>
            <a:r>
              <a:rPr lang="en-US" sz="2000" i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on </a:t>
            </a:r>
            <a:r>
              <a:rPr lang="en-US" sz="2000" b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(the set of all real numbers) as follows:</a:t>
            </a:r>
          </a:p>
          <a:p>
            <a:pPr marL="342900" indent="-342900"/>
            <a:endParaRPr lang="en-US" sz="1000">
              <a:solidFill>
                <a:srgbClr val="D60093"/>
              </a:solidFill>
            </a:endParaRPr>
          </a:p>
          <a:p>
            <a:pPr marL="342900" indent="-342900"/>
            <a:r>
              <a:rPr lang="en-US" sz="2400">
                <a:solidFill>
                  <a:srgbClr val="3333FF"/>
                </a:solidFill>
              </a:rPr>
              <a:t>For all </a:t>
            </a:r>
            <a:r>
              <a:rPr lang="en-US" sz="2400" i="1">
                <a:solidFill>
                  <a:srgbClr val="3333FF"/>
                </a:solidFill>
              </a:rPr>
              <a:t>x, y </a:t>
            </a:r>
            <a:r>
              <a:rPr lang="en-US" sz="2400">
                <a:solidFill>
                  <a:srgbClr val="3333FF"/>
                </a:solidFill>
              </a:rPr>
              <a:t>∈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>
                <a:solidFill>
                  <a:srgbClr val="3333FF"/>
                </a:solidFill>
              </a:rPr>
              <a:t>,   </a:t>
            </a:r>
            <a:r>
              <a:rPr lang="en-US" sz="2400" i="1">
                <a:solidFill>
                  <a:srgbClr val="3333FF"/>
                </a:solidFill>
              </a:rPr>
              <a:t>x R y </a:t>
            </a:r>
            <a:r>
              <a:rPr lang="en-US" sz="2400">
                <a:solidFill>
                  <a:srgbClr val="3333FF"/>
                </a:solidFill>
              </a:rPr>
              <a:t>⇔ </a:t>
            </a:r>
            <a:r>
              <a:rPr lang="en-US" sz="2400" i="1">
                <a:solidFill>
                  <a:srgbClr val="3333FF"/>
                </a:solidFill>
              </a:rPr>
              <a:t>x &lt; y.</a:t>
            </a:r>
          </a:p>
          <a:p>
            <a:pPr marL="342900" indent="-342900"/>
            <a:endParaRPr lang="en-US" sz="1000" i="1">
              <a:solidFill>
                <a:srgbClr val="3333FF"/>
              </a:solidFill>
            </a:endParaRPr>
          </a:p>
          <a:p>
            <a:pPr marL="342900" indent="-342900">
              <a:buFontTx/>
              <a:buAutoNum type="alphaLcPeriod"/>
            </a:pPr>
            <a:r>
              <a:rPr lang="en-US" sz="2400"/>
              <a:t>Is </a:t>
            </a:r>
            <a:r>
              <a:rPr lang="en-US" sz="2400" i="1"/>
              <a:t>R </a:t>
            </a:r>
            <a:r>
              <a:rPr lang="en-US" sz="2400"/>
              <a:t>reflexive?</a:t>
            </a:r>
            <a:r>
              <a:rPr lang="en-US" sz="2400">
                <a:solidFill>
                  <a:srgbClr val="3333FF"/>
                </a:solidFill>
              </a:rPr>
              <a:t> b. Is </a:t>
            </a: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>
                <a:solidFill>
                  <a:srgbClr val="3333FF"/>
                </a:solidFill>
              </a:rPr>
              <a:t>symmetric? c. </a:t>
            </a:r>
            <a:r>
              <a:rPr lang="en-US" sz="2400"/>
              <a:t>Is </a:t>
            </a:r>
            <a:r>
              <a:rPr lang="en-US" sz="2400" i="1"/>
              <a:t>R </a:t>
            </a:r>
            <a:r>
              <a:rPr lang="en-US" sz="2400"/>
              <a:t>transitive?</a:t>
            </a:r>
          </a:p>
          <a:p>
            <a:pPr marL="342900" indent="-342900">
              <a:buFontTx/>
              <a:buAutoNum type="alphaLcPeriod"/>
            </a:pPr>
            <a:endParaRPr lang="en-US" sz="1000"/>
          </a:p>
          <a:p>
            <a:pPr marL="342900" indent="-342900">
              <a:lnSpc>
                <a:spcPct val="120000"/>
              </a:lnSpc>
            </a:pPr>
            <a:r>
              <a:rPr lang="en-US" sz="2400" b="1" i="1">
                <a:solidFill>
                  <a:srgbClr val="D60093"/>
                </a:solidFill>
              </a:rPr>
              <a:t>R is not reflexive</a:t>
            </a:r>
            <a:r>
              <a:rPr lang="en-US" sz="2400" b="1">
                <a:solidFill>
                  <a:srgbClr val="D60093"/>
                </a:solidFill>
              </a:rPr>
              <a:t>:</a:t>
            </a:r>
            <a:r>
              <a:rPr lang="en-US" b="1"/>
              <a:t> 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>
                <a:solidFill>
                  <a:srgbClr val="3333FF"/>
                </a:solidFill>
              </a:rPr>
              <a:t>is reflexive if, and only if, ∀</a:t>
            </a:r>
            <a:r>
              <a:rPr lang="en-US" sz="2400" i="1">
                <a:solidFill>
                  <a:srgbClr val="3333FF"/>
                </a:solidFill>
              </a:rPr>
              <a:t>x </a:t>
            </a:r>
            <a:r>
              <a:rPr lang="en-US" sz="2400">
                <a:solidFill>
                  <a:srgbClr val="3333FF"/>
                </a:solidFill>
              </a:rPr>
              <a:t>∈ </a:t>
            </a:r>
            <a:r>
              <a:rPr lang="en-US" sz="2400" b="1">
                <a:solidFill>
                  <a:srgbClr val="3333FF"/>
                </a:solidFill>
              </a:rPr>
              <a:t>R</a:t>
            </a:r>
            <a:r>
              <a:rPr lang="en-US" sz="2400" i="1">
                <a:solidFill>
                  <a:srgbClr val="3333FF"/>
                </a:solidFill>
              </a:rPr>
              <a:t>,x R x</a:t>
            </a:r>
            <a:r>
              <a:rPr lang="en-US" sz="2400">
                <a:solidFill>
                  <a:srgbClr val="3333FF"/>
                </a:solidFill>
              </a:rPr>
              <a:t>.</a:t>
            </a:r>
            <a:r>
              <a:rPr lang="en-US" sz="2400"/>
              <a:t> By definition of </a:t>
            </a:r>
            <a:r>
              <a:rPr lang="en-US" sz="2400" i="1"/>
              <a:t>R</a:t>
            </a:r>
            <a:r>
              <a:rPr lang="en-US" sz="2400"/>
              <a:t>, this means that ∀</a:t>
            </a:r>
            <a:r>
              <a:rPr lang="en-US" sz="2400" i="1"/>
              <a:t>x </a:t>
            </a:r>
            <a:r>
              <a:rPr lang="en-US" sz="2400"/>
              <a:t>∈ </a:t>
            </a:r>
            <a:r>
              <a:rPr lang="en-US" sz="2400" b="1"/>
              <a:t>R</a:t>
            </a:r>
            <a:r>
              <a:rPr lang="en-US" sz="2400" i="1"/>
              <a:t>, x &lt; x</a:t>
            </a:r>
            <a:r>
              <a:rPr lang="en-US" sz="2400"/>
              <a:t>. But this is false: ∃</a:t>
            </a:r>
            <a:r>
              <a:rPr lang="en-US" sz="2400" i="1"/>
              <a:t>x </a:t>
            </a:r>
            <a:r>
              <a:rPr lang="en-US" sz="2400"/>
              <a:t>∈ </a:t>
            </a:r>
            <a:r>
              <a:rPr lang="en-US" sz="2400" b="1"/>
              <a:t>R </a:t>
            </a:r>
            <a:r>
              <a:rPr lang="en-US" sz="2400"/>
              <a:t>such that </a:t>
            </a:r>
            <a:r>
              <a:rPr lang="en-US" sz="2400" i="1"/>
              <a:t>x </a:t>
            </a:r>
            <a:r>
              <a:rPr lang="en-US" sz="2400"/>
              <a:t>≮ </a:t>
            </a:r>
            <a:r>
              <a:rPr lang="en-US" sz="2400" i="1"/>
              <a:t>x</a:t>
            </a:r>
            <a:r>
              <a:rPr lang="en-US" sz="2400"/>
              <a:t>. </a:t>
            </a:r>
          </a:p>
          <a:p>
            <a:pPr marL="342900" indent="-342900">
              <a:lnSpc>
                <a:spcPct val="120000"/>
              </a:lnSpc>
            </a:pPr>
            <a:r>
              <a:rPr lang="en-US" sz="2400"/>
              <a:t>As a counterexample, let </a:t>
            </a:r>
            <a:r>
              <a:rPr lang="en-US" sz="2400" i="1"/>
              <a:t>x </a:t>
            </a:r>
            <a:r>
              <a:rPr lang="en-US" sz="2400"/>
              <a:t>= 0 and note that 0 ≮ 0. </a:t>
            </a:r>
            <a:r>
              <a:rPr lang="en-US" sz="2400">
                <a:solidFill>
                  <a:srgbClr val="3333FF"/>
                </a:solidFill>
              </a:rPr>
              <a:t>Hence </a:t>
            </a: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>
                <a:solidFill>
                  <a:srgbClr val="3333FF"/>
                </a:solidFill>
              </a:rPr>
              <a:t>is not reflexive.</a:t>
            </a:r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“Less Than” relation</a:t>
            </a:r>
          </a:p>
        </p:txBody>
      </p:sp>
      <p:sp>
        <p:nvSpPr>
          <p:cNvPr id="74756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7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900113" y="1341438"/>
            <a:ext cx="7704137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000">
                <a:solidFill>
                  <a:srgbClr val="D60093"/>
                </a:solidFill>
              </a:rPr>
              <a:t>Define a relation </a:t>
            </a:r>
            <a:r>
              <a:rPr lang="en-US" sz="2000" i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on </a:t>
            </a:r>
            <a:r>
              <a:rPr lang="en-US" sz="2000" b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(the set of all real numbers) as follows:</a:t>
            </a:r>
          </a:p>
          <a:p>
            <a:pPr marL="342900" indent="-342900"/>
            <a:endParaRPr lang="en-US" sz="1000">
              <a:solidFill>
                <a:srgbClr val="D60093"/>
              </a:solidFill>
            </a:endParaRPr>
          </a:p>
          <a:p>
            <a:pPr marL="342900" indent="-342900"/>
            <a:r>
              <a:rPr lang="en-US" sz="2400">
                <a:solidFill>
                  <a:srgbClr val="3333FF"/>
                </a:solidFill>
              </a:rPr>
              <a:t>For all </a:t>
            </a:r>
            <a:r>
              <a:rPr lang="en-US" sz="2400" i="1">
                <a:solidFill>
                  <a:srgbClr val="3333FF"/>
                </a:solidFill>
              </a:rPr>
              <a:t>x, y </a:t>
            </a:r>
            <a:r>
              <a:rPr lang="en-US" sz="2400">
                <a:solidFill>
                  <a:srgbClr val="3333FF"/>
                </a:solidFill>
              </a:rPr>
              <a:t>∈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>
                <a:solidFill>
                  <a:srgbClr val="3333FF"/>
                </a:solidFill>
              </a:rPr>
              <a:t>,   </a:t>
            </a:r>
            <a:r>
              <a:rPr lang="en-US" sz="2400" i="1">
                <a:solidFill>
                  <a:srgbClr val="3333FF"/>
                </a:solidFill>
              </a:rPr>
              <a:t>x R y </a:t>
            </a:r>
            <a:r>
              <a:rPr lang="en-US" sz="2400">
                <a:solidFill>
                  <a:srgbClr val="3333FF"/>
                </a:solidFill>
              </a:rPr>
              <a:t>⇔ </a:t>
            </a:r>
            <a:r>
              <a:rPr lang="en-US" sz="2400" i="1">
                <a:solidFill>
                  <a:srgbClr val="3333FF"/>
                </a:solidFill>
              </a:rPr>
              <a:t>x &lt; y.</a:t>
            </a:r>
          </a:p>
          <a:p>
            <a:pPr marL="342900" indent="-342900"/>
            <a:endParaRPr lang="en-US" sz="1000" i="1">
              <a:solidFill>
                <a:srgbClr val="3333FF"/>
              </a:solidFill>
            </a:endParaRPr>
          </a:p>
          <a:p>
            <a:pPr marL="342900" indent="-342900">
              <a:buFontTx/>
              <a:buAutoNum type="alphaLcPeriod"/>
            </a:pPr>
            <a:r>
              <a:rPr lang="en-US" sz="2400"/>
              <a:t>Is </a:t>
            </a:r>
            <a:r>
              <a:rPr lang="en-US" sz="2400" i="1"/>
              <a:t>R </a:t>
            </a:r>
            <a:r>
              <a:rPr lang="en-US" sz="2400"/>
              <a:t>reflexive?</a:t>
            </a:r>
            <a:r>
              <a:rPr lang="en-US" sz="2400">
                <a:solidFill>
                  <a:srgbClr val="3333FF"/>
                </a:solidFill>
              </a:rPr>
              <a:t> b. Is </a:t>
            </a: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>
                <a:solidFill>
                  <a:srgbClr val="3333FF"/>
                </a:solidFill>
              </a:rPr>
              <a:t>symmetric? c. </a:t>
            </a:r>
            <a:r>
              <a:rPr lang="en-US" sz="2400"/>
              <a:t>Is </a:t>
            </a:r>
            <a:r>
              <a:rPr lang="en-US" sz="2400" i="1"/>
              <a:t>R </a:t>
            </a:r>
            <a:r>
              <a:rPr lang="en-US" sz="2400"/>
              <a:t>transitive?</a:t>
            </a:r>
          </a:p>
          <a:p>
            <a:pPr marL="342900" indent="-342900">
              <a:buFontTx/>
              <a:buAutoNum type="alphaLcPeriod"/>
            </a:pPr>
            <a:endParaRPr lang="en-US" sz="1000"/>
          </a:p>
          <a:p>
            <a:pPr marL="342900" indent="-342900">
              <a:lnSpc>
                <a:spcPct val="120000"/>
              </a:lnSpc>
            </a:pPr>
            <a:r>
              <a:rPr lang="en-US" sz="2400" b="1" i="1">
                <a:solidFill>
                  <a:srgbClr val="D60093"/>
                </a:solidFill>
              </a:rPr>
              <a:t>R is not symmetric</a:t>
            </a:r>
            <a:r>
              <a:rPr lang="en-US" sz="2400" b="1">
                <a:solidFill>
                  <a:srgbClr val="D60093"/>
                </a:solidFill>
              </a:rPr>
              <a:t>:</a:t>
            </a:r>
            <a:r>
              <a:rPr lang="en-US" b="1"/>
              <a:t> </a:t>
            </a:r>
          </a:p>
          <a:p>
            <a:pPr marL="342900" indent="-342900">
              <a:lnSpc>
                <a:spcPct val="130000"/>
              </a:lnSpc>
            </a:pPr>
            <a:r>
              <a:rPr lang="en-US" sz="2000" i="1">
                <a:solidFill>
                  <a:srgbClr val="3333FF"/>
                </a:solidFill>
              </a:rPr>
              <a:t>R </a:t>
            </a:r>
            <a:r>
              <a:rPr lang="en-US" sz="2000">
                <a:solidFill>
                  <a:srgbClr val="3333FF"/>
                </a:solidFill>
              </a:rPr>
              <a:t>is symmetric if, and only if, ∀</a:t>
            </a:r>
            <a:r>
              <a:rPr lang="en-US" sz="2000" i="1">
                <a:solidFill>
                  <a:srgbClr val="3333FF"/>
                </a:solidFill>
              </a:rPr>
              <a:t>x, y </a:t>
            </a:r>
            <a:r>
              <a:rPr lang="en-US" sz="2000">
                <a:solidFill>
                  <a:srgbClr val="3333FF"/>
                </a:solidFill>
              </a:rPr>
              <a:t>∈ </a:t>
            </a:r>
            <a:r>
              <a:rPr lang="en-US" sz="2000" b="1">
                <a:solidFill>
                  <a:srgbClr val="3333FF"/>
                </a:solidFill>
              </a:rPr>
              <a:t>R</a:t>
            </a:r>
            <a:r>
              <a:rPr lang="en-US" sz="2000">
                <a:solidFill>
                  <a:srgbClr val="3333FF"/>
                </a:solidFill>
              </a:rPr>
              <a:t>, if </a:t>
            </a:r>
            <a:r>
              <a:rPr lang="en-US" sz="2000" i="1">
                <a:solidFill>
                  <a:srgbClr val="3333FF"/>
                </a:solidFill>
              </a:rPr>
              <a:t>x R y </a:t>
            </a:r>
            <a:r>
              <a:rPr lang="en-US" sz="2000">
                <a:solidFill>
                  <a:srgbClr val="3333FF"/>
                </a:solidFill>
              </a:rPr>
              <a:t>then </a:t>
            </a:r>
            <a:r>
              <a:rPr lang="en-US" sz="2000" i="1">
                <a:solidFill>
                  <a:srgbClr val="3333FF"/>
                </a:solidFill>
              </a:rPr>
              <a:t>y R x</a:t>
            </a:r>
            <a:r>
              <a:rPr lang="en-US" sz="2000">
                <a:solidFill>
                  <a:srgbClr val="3333FF"/>
                </a:solidFill>
              </a:rPr>
              <a:t>.</a:t>
            </a:r>
          </a:p>
          <a:p>
            <a:pPr marL="342900" indent="-342900" algn="just">
              <a:lnSpc>
                <a:spcPct val="130000"/>
              </a:lnSpc>
            </a:pPr>
            <a:r>
              <a:rPr lang="en-US" sz="2000"/>
              <a:t>By definition of </a:t>
            </a:r>
            <a:r>
              <a:rPr lang="en-US" sz="2000" i="1"/>
              <a:t>R</a:t>
            </a:r>
            <a:r>
              <a:rPr lang="en-US" sz="2000"/>
              <a:t>, this means that ∀</a:t>
            </a:r>
            <a:r>
              <a:rPr lang="en-US" sz="2000" i="1"/>
              <a:t>x, y </a:t>
            </a:r>
            <a:r>
              <a:rPr lang="en-US" sz="2000"/>
              <a:t>∈ </a:t>
            </a:r>
            <a:r>
              <a:rPr lang="en-US" sz="2000" b="1"/>
              <a:t>R</a:t>
            </a:r>
            <a:r>
              <a:rPr lang="en-US" sz="2000"/>
              <a:t>, if </a:t>
            </a:r>
            <a:r>
              <a:rPr lang="en-US" sz="2000" i="1"/>
              <a:t>x &lt; y </a:t>
            </a:r>
            <a:r>
              <a:rPr lang="en-US" sz="2000"/>
              <a:t>then </a:t>
            </a:r>
            <a:r>
              <a:rPr lang="en-US" sz="2000" i="1"/>
              <a:t>y &lt; x</a:t>
            </a:r>
            <a:r>
              <a:rPr lang="en-US" sz="2000"/>
              <a:t>. But this is false: ∃</a:t>
            </a:r>
            <a:r>
              <a:rPr lang="en-US" sz="2000" i="1"/>
              <a:t>x, y </a:t>
            </a:r>
            <a:r>
              <a:rPr lang="en-US" sz="2000"/>
              <a:t>∈ </a:t>
            </a:r>
            <a:r>
              <a:rPr lang="en-US" sz="2000" b="1"/>
              <a:t>R </a:t>
            </a:r>
            <a:r>
              <a:rPr lang="en-US" sz="2000"/>
              <a:t>such that </a:t>
            </a:r>
            <a:r>
              <a:rPr lang="en-US" sz="2000" i="1"/>
              <a:t>x &lt; y </a:t>
            </a:r>
            <a:r>
              <a:rPr lang="en-US" sz="2000"/>
              <a:t>and </a:t>
            </a:r>
            <a:r>
              <a:rPr lang="en-US" sz="2000" i="1"/>
              <a:t>y </a:t>
            </a:r>
            <a:r>
              <a:rPr lang="en-US" sz="2000"/>
              <a:t>≮ </a:t>
            </a:r>
            <a:r>
              <a:rPr lang="en-US" sz="2000" i="1"/>
              <a:t>x</a:t>
            </a:r>
            <a:r>
              <a:rPr lang="en-US" sz="2000"/>
              <a:t>. As a counterexample, let </a:t>
            </a:r>
            <a:r>
              <a:rPr lang="en-US" sz="2000" i="1"/>
              <a:t>x </a:t>
            </a:r>
            <a:r>
              <a:rPr lang="en-US" sz="2000"/>
              <a:t>= 0 and </a:t>
            </a:r>
            <a:r>
              <a:rPr lang="en-US" sz="2000" i="1"/>
              <a:t>y </a:t>
            </a:r>
            <a:r>
              <a:rPr lang="en-US" sz="2000"/>
              <a:t>= 1 and note that 0 </a:t>
            </a:r>
            <a:r>
              <a:rPr lang="en-US" sz="2000" i="1"/>
              <a:t>&lt; </a:t>
            </a:r>
            <a:r>
              <a:rPr lang="en-US" sz="2000"/>
              <a:t>1 but 1 ≮ 0. </a:t>
            </a:r>
            <a:r>
              <a:rPr lang="en-US" sz="2000">
                <a:solidFill>
                  <a:srgbClr val="3333FF"/>
                </a:solidFill>
              </a:rPr>
              <a:t>Hence </a:t>
            </a:r>
            <a:r>
              <a:rPr lang="en-US" sz="2000" i="1">
                <a:solidFill>
                  <a:srgbClr val="3333FF"/>
                </a:solidFill>
              </a:rPr>
              <a:t>R </a:t>
            </a:r>
            <a:r>
              <a:rPr lang="en-US" sz="2000">
                <a:solidFill>
                  <a:srgbClr val="3333FF"/>
                </a:solidFill>
              </a:rPr>
              <a:t>is not symmetric.</a:t>
            </a:r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“Less Than” relation</a:t>
            </a:r>
          </a:p>
        </p:txBody>
      </p:sp>
      <p:sp>
        <p:nvSpPr>
          <p:cNvPr id="7578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900113" y="1341438"/>
            <a:ext cx="77755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en-US" sz="2000">
                <a:solidFill>
                  <a:srgbClr val="D60093"/>
                </a:solidFill>
              </a:rPr>
              <a:t>Define a relation </a:t>
            </a:r>
            <a:r>
              <a:rPr lang="en-US" sz="2000" i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on </a:t>
            </a:r>
            <a:r>
              <a:rPr lang="en-US" sz="2000" b="1">
                <a:solidFill>
                  <a:srgbClr val="D60093"/>
                </a:solidFill>
              </a:rPr>
              <a:t>R </a:t>
            </a:r>
            <a:r>
              <a:rPr lang="en-US" sz="2000">
                <a:solidFill>
                  <a:srgbClr val="D60093"/>
                </a:solidFill>
              </a:rPr>
              <a:t>(the set of all real numbers) as follows:</a:t>
            </a:r>
          </a:p>
          <a:p>
            <a:pPr marL="342900" indent="-342900" algn="just"/>
            <a:endParaRPr lang="en-US" sz="1000">
              <a:solidFill>
                <a:srgbClr val="D60093"/>
              </a:solidFill>
            </a:endParaRPr>
          </a:p>
          <a:p>
            <a:pPr marL="342900" indent="-342900" algn="just"/>
            <a:r>
              <a:rPr lang="en-US" sz="2400">
                <a:solidFill>
                  <a:srgbClr val="3333FF"/>
                </a:solidFill>
              </a:rPr>
              <a:t>For all </a:t>
            </a:r>
            <a:r>
              <a:rPr lang="en-US" sz="2400" i="1">
                <a:solidFill>
                  <a:srgbClr val="3333FF"/>
                </a:solidFill>
              </a:rPr>
              <a:t>x, y </a:t>
            </a:r>
            <a:r>
              <a:rPr lang="en-US" sz="2400">
                <a:solidFill>
                  <a:srgbClr val="3333FF"/>
                </a:solidFill>
              </a:rPr>
              <a:t>∈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>
                <a:solidFill>
                  <a:srgbClr val="3333FF"/>
                </a:solidFill>
              </a:rPr>
              <a:t>,   </a:t>
            </a:r>
            <a:r>
              <a:rPr lang="en-US" sz="2400" i="1">
                <a:solidFill>
                  <a:srgbClr val="3333FF"/>
                </a:solidFill>
              </a:rPr>
              <a:t>x R y </a:t>
            </a:r>
            <a:r>
              <a:rPr lang="en-US" sz="2400">
                <a:solidFill>
                  <a:srgbClr val="3333FF"/>
                </a:solidFill>
              </a:rPr>
              <a:t>⇔ </a:t>
            </a:r>
            <a:r>
              <a:rPr lang="en-US" sz="2400" i="1">
                <a:solidFill>
                  <a:srgbClr val="3333FF"/>
                </a:solidFill>
              </a:rPr>
              <a:t>x &lt; y.</a:t>
            </a:r>
          </a:p>
          <a:p>
            <a:pPr marL="342900" indent="-342900" algn="just"/>
            <a:endParaRPr lang="en-US" sz="1000" i="1">
              <a:solidFill>
                <a:srgbClr val="3333FF"/>
              </a:solidFill>
            </a:endParaRPr>
          </a:p>
          <a:p>
            <a:pPr marL="342900" indent="-342900" algn="just">
              <a:buFontTx/>
              <a:buAutoNum type="alphaLcPeriod"/>
            </a:pPr>
            <a:r>
              <a:rPr lang="en-US" sz="2400"/>
              <a:t> Is </a:t>
            </a:r>
            <a:r>
              <a:rPr lang="en-US" sz="2400" i="1"/>
              <a:t>R </a:t>
            </a:r>
            <a:r>
              <a:rPr lang="en-US" sz="2400"/>
              <a:t>reflexive?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>
                <a:solidFill>
                  <a:srgbClr val="D60093"/>
                </a:solidFill>
              </a:rPr>
              <a:t>b.</a:t>
            </a:r>
            <a:r>
              <a:rPr lang="en-US" sz="2400">
                <a:solidFill>
                  <a:srgbClr val="3333FF"/>
                </a:solidFill>
              </a:rPr>
              <a:t> Is </a:t>
            </a: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>
                <a:solidFill>
                  <a:srgbClr val="3333FF"/>
                </a:solidFill>
              </a:rPr>
              <a:t>symmetric? </a:t>
            </a:r>
            <a:r>
              <a:rPr lang="en-US" sz="2400">
                <a:solidFill>
                  <a:srgbClr val="D60093"/>
                </a:solidFill>
              </a:rPr>
              <a:t>c.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Is </a:t>
            </a:r>
            <a:r>
              <a:rPr lang="en-US" sz="2400" i="1"/>
              <a:t>R </a:t>
            </a:r>
            <a:r>
              <a:rPr lang="en-US" sz="2400"/>
              <a:t>transitive?</a:t>
            </a:r>
          </a:p>
          <a:p>
            <a:pPr marL="342900" indent="-342900" algn="just">
              <a:buFontTx/>
              <a:buAutoNum type="alphaLcPeriod"/>
            </a:pPr>
            <a:endParaRPr lang="en-US" sz="1000"/>
          </a:p>
          <a:p>
            <a:pPr marL="342900" indent="-342900" algn="just">
              <a:lnSpc>
                <a:spcPct val="120000"/>
              </a:lnSpc>
            </a:pPr>
            <a:r>
              <a:rPr lang="en-US" sz="2400" b="1" i="1">
                <a:solidFill>
                  <a:srgbClr val="D60093"/>
                </a:solidFill>
              </a:rPr>
              <a:t>R is not transitive</a:t>
            </a:r>
            <a:r>
              <a:rPr lang="en-US" sz="2400" b="1">
                <a:solidFill>
                  <a:srgbClr val="D60093"/>
                </a:solidFill>
              </a:rPr>
              <a:t>:</a:t>
            </a:r>
            <a:r>
              <a:rPr lang="en-US" b="1"/>
              <a:t> </a:t>
            </a:r>
          </a:p>
          <a:p>
            <a:pPr marL="342900" indent="-342900" algn="just">
              <a:lnSpc>
                <a:spcPct val="120000"/>
              </a:lnSpc>
            </a:pPr>
            <a:endParaRPr lang="en-US" sz="800" b="1"/>
          </a:p>
          <a:p>
            <a:pPr marL="342900" indent="-342900" algn="just">
              <a:lnSpc>
                <a:spcPct val="110000"/>
              </a:lnSpc>
            </a:pPr>
            <a:r>
              <a:rPr lang="en-US" sz="2200" i="1">
                <a:solidFill>
                  <a:srgbClr val="3333FF"/>
                </a:solidFill>
              </a:rPr>
              <a:t>R </a:t>
            </a:r>
            <a:r>
              <a:rPr lang="en-US" sz="2200">
                <a:solidFill>
                  <a:srgbClr val="3333FF"/>
                </a:solidFill>
              </a:rPr>
              <a:t>is transitive if, and only if, for all </a:t>
            </a:r>
            <a:r>
              <a:rPr lang="en-US" sz="2200" i="1">
                <a:solidFill>
                  <a:srgbClr val="3333FF"/>
                </a:solidFill>
              </a:rPr>
              <a:t>x, y, z </a:t>
            </a:r>
            <a:r>
              <a:rPr lang="en-US" sz="2200">
                <a:solidFill>
                  <a:srgbClr val="3333FF"/>
                </a:solidFill>
              </a:rPr>
              <a:t>∈ </a:t>
            </a:r>
            <a:r>
              <a:rPr lang="en-US" sz="2200" b="1">
                <a:solidFill>
                  <a:srgbClr val="3333FF"/>
                </a:solidFill>
              </a:rPr>
              <a:t>R</a:t>
            </a:r>
            <a:r>
              <a:rPr lang="en-US" sz="2200">
                <a:solidFill>
                  <a:srgbClr val="3333FF"/>
                </a:solidFill>
              </a:rPr>
              <a:t>, if </a:t>
            </a:r>
            <a:r>
              <a:rPr lang="en-US" sz="2200" i="1">
                <a:solidFill>
                  <a:srgbClr val="3333FF"/>
                </a:solidFill>
              </a:rPr>
              <a:t>x R y </a:t>
            </a:r>
            <a:r>
              <a:rPr lang="en-US" sz="2200">
                <a:solidFill>
                  <a:srgbClr val="3333FF"/>
                </a:solidFill>
              </a:rPr>
              <a:t>and </a:t>
            </a:r>
            <a:r>
              <a:rPr lang="en-US" sz="2200" i="1">
                <a:solidFill>
                  <a:srgbClr val="3333FF"/>
                </a:solidFill>
              </a:rPr>
              <a:t>y R z </a:t>
            </a:r>
            <a:r>
              <a:rPr lang="en-US" sz="2200">
                <a:solidFill>
                  <a:srgbClr val="3333FF"/>
                </a:solidFill>
              </a:rPr>
              <a:t>then </a:t>
            </a:r>
            <a:r>
              <a:rPr lang="en-US" sz="2200" i="1">
                <a:solidFill>
                  <a:srgbClr val="3333FF"/>
                </a:solidFill>
              </a:rPr>
              <a:t>x R z</a:t>
            </a:r>
            <a:r>
              <a:rPr lang="en-US" sz="2200">
                <a:solidFill>
                  <a:srgbClr val="3333FF"/>
                </a:solidFill>
              </a:rPr>
              <a:t>. </a:t>
            </a:r>
          </a:p>
          <a:p>
            <a:pPr marL="342900" indent="-342900" algn="just">
              <a:lnSpc>
                <a:spcPct val="110000"/>
              </a:lnSpc>
            </a:pPr>
            <a:r>
              <a:rPr lang="en-US" sz="2200"/>
              <a:t>By definition of </a:t>
            </a:r>
            <a:r>
              <a:rPr lang="en-US" sz="2200" i="1"/>
              <a:t>R</a:t>
            </a:r>
            <a:r>
              <a:rPr lang="en-US" sz="2200"/>
              <a:t>, this means that for all </a:t>
            </a:r>
            <a:r>
              <a:rPr lang="en-US" sz="2200" i="1"/>
              <a:t>x, y, z </a:t>
            </a:r>
            <a:r>
              <a:rPr lang="en-US" sz="2200"/>
              <a:t>∈ </a:t>
            </a:r>
            <a:r>
              <a:rPr lang="en-US" sz="2200" b="1"/>
              <a:t>R</a:t>
            </a:r>
            <a:r>
              <a:rPr lang="en-US" sz="2200"/>
              <a:t>, if </a:t>
            </a:r>
            <a:r>
              <a:rPr lang="en-US" sz="2200" i="1"/>
              <a:t>x &lt; y </a:t>
            </a:r>
            <a:r>
              <a:rPr lang="en-US" sz="2200"/>
              <a:t>and </a:t>
            </a:r>
            <a:r>
              <a:rPr lang="en-US" sz="2200" i="1"/>
              <a:t>y &lt; z</a:t>
            </a:r>
            <a:r>
              <a:rPr lang="en-US" sz="2200"/>
              <a:t>, then </a:t>
            </a:r>
            <a:r>
              <a:rPr lang="en-US" sz="2200" i="1"/>
              <a:t>x &lt; z</a:t>
            </a:r>
            <a:r>
              <a:rPr lang="en-US" sz="2200"/>
              <a:t>. But this statement is true by the transitive law of order for real numbers. </a:t>
            </a:r>
            <a:r>
              <a:rPr lang="en-US" sz="2200">
                <a:solidFill>
                  <a:srgbClr val="3333FF"/>
                </a:solidFill>
              </a:rPr>
              <a:t>Hence </a:t>
            </a:r>
            <a:r>
              <a:rPr lang="en-US" sz="2200" i="1">
                <a:solidFill>
                  <a:srgbClr val="3333FF"/>
                </a:solidFill>
              </a:rPr>
              <a:t>R </a:t>
            </a:r>
            <a:r>
              <a:rPr lang="en-US" sz="2200">
                <a:solidFill>
                  <a:srgbClr val="3333FF"/>
                </a:solidFill>
              </a:rPr>
              <a:t>is transitive.</a:t>
            </a:r>
          </a:p>
        </p:txBody>
      </p:sp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Properties of “Less Than” relation</a:t>
            </a:r>
          </a:p>
        </p:txBody>
      </p:sp>
      <p:sp>
        <p:nvSpPr>
          <p:cNvPr id="76805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6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7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900113" y="1341438"/>
            <a:ext cx="7775575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/>
              <a:t>Define a relation </a:t>
            </a:r>
            <a:r>
              <a:rPr lang="en-US" sz="2200" i="1"/>
              <a:t>T </a:t>
            </a:r>
            <a:r>
              <a:rPr lang="en-US" sz="2200"/>
              <a:t>on </a:t>
            </a:r>
            <a:r>
              <a:rPr lang="en-US" sz="2200" b="1"/>
              <a:t>Z </a:t>
            </a:r>
            <a:r>
              <a:rPr lang="en-US" sz="2200"/>
              <a:t>(the set of all integers) as follows: 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D60093"/>
                </a:solidFill>
              </a:rPr>
              <a:t>For all integers </a:t>
            </a:r>
            <a:r>
              <a:rPr lang="en-US" sz="2400" i="1">
                <a:solidFill>
                  <a:srgbClr val="D60093"/>
                </a:solidFill>
              </a:rPr>
              <a:t>m </a:t>
            </a:r>
            <a:r>
              <a:rPr lang="en-US" sz="2400">
                <a:solidFill>
                  <a:srgbClr val="D60093"/>
                </a:solidFill>
              </a:rPr>
              <a:t>and </a:t>
            </a:r>
            <a:r>
              <a:rPr lang="en-US" sz="2400" i="1">
                <a:solidFill>
                  <a:srgbClr val="D60093"/>
                </a:solidFill>
              </a:rPr>
              <a:t>n</a:t>
            </a:r>
            <a:r>
              <a:rPr lang="en-US" sz="2400">
                <a:solidFill>
                  <a:srgbClr val="D60093"/>
                </a:solidFill>
              </a:rPr>
              <a:t>, </a:t>
            </a:r>
            <a:r>
              <a:rPr lang="en-US" sz="2400" i="1">
                <a:solidFill>
                  <a:srgbClr val="D60093"/>
                </a:solidFill>
              </a:rPr>
              <a:t>m T n </a:t>
            </a:r>
            <a:r>
              <a:rPr lang="en-US" sz="2400">
                <a:solidFill>
                  <a:srgbClr val="D60093"/>
                </a:solidFill>
              </a:rPr>
              <a:t>⇔ 3 | </a:t>
            </a:r>
            <a:r>
              <a:rPr lang="en-US" sz="2400" i="1">
                <a:solidFill>
                  <a:srgbClr val="D60093"/>
                </a:solidFill>
              </a:rPr>
              <a:t>(m </a:t>
            </a:r>
            <a:r>
              <a:rPr lang="en-US" sz="2400">
                <a:solidFill>
                  <a:srgbClr val="D60093"/>
                </a:solidFill>
              </a:rPr>
              <a:t>− </a:t>
            </a:r>
            <a:r>
              <a:rPr lang="en-US" sz="2400" i="1">
                <a:solidFill>
                  <a:srgbClr val="D60093"/>
                </a:solidFill>
              </a:rPr>
              <a:t>n).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3333FF"/>
                </a:solidFill>
              </a:rPr>
              <a:t>This relation is called </a:t>
            </a:r>
            <a:r>
              <a:rPr lang="en-US" sz="2400" b="1">
                <a:solidFill>
                  <a:srgbClr val="3333FF"/>
                </a:solidFill>
              </a:rPr>
              <a:t>congruence modulo 3.</a:t>
            </a:r>
          </a:p>
          <a:p>
            <a:pPr algn="just">
              <a:lnSpc>
                <a:spcPct val="120000"/>
              </a:lnSpc>
              <a:buFontTx/>
              <a:buAutoNum type="alphaLcPeriod"/>
            </a:pP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reflexive? </a:t>
            </a:r>
            <a:r>
              <a:rPr lang="en-US" sz="2400">
                <a:solidFill>
                  <a:srgbClr val="D60093"/>
                </a:solidFill>
              </a:rPr>
              <a:t>b.</a:t>
            </a: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symmetric? </a:t>
            </a:r>
            <a:r>
              <a:rPr lang="en-US" sz="2400">
                <a:solidFill>
                  <a:srgbClr val="D60093"/>
                </a:solidFill>
              </a:rPr>
              <a:t>c.</a:t>
            </a: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transitive?</a:t>
            </a:r>
          </a:p>
          <a:p>
            <a:pPr algn="just">
              <a:lnSpc>
                <a:spcPct val="120000"/>
              </a:lnSpc>
              <a:buFontTx/>
              <a:buAutoNum type="alphaLcPeriod"/>
            </a:pPr>
            <a:endParaRPr lang="en-US" sz="2400"/>
          </a:p>
          <a:p>
            <a:pPr algn="just">
              <a:lnSpc>
                <a:spcPct val="140000"/>
              </a:lnSpc>
            </a:pPr>
            <a:r>
              <a:rPr lang="en-US" sz="2800">
                <a:solidFill>
                  <a:srgbClr val="D60093"/>
                </a:solidFill>
              </a:rPr>
              <a:t>T is Reflexive</a:t>
            </a:r>
          </a:p>
          <a:p>
            <a:pPr>
              <a:lnSpc>
                <a:spcPct val="140000"/>
              </a:lnSpc>
            </a:pPr>
            <a:r>
              <a:rPr lang="en-US" sz="2200"/>
              <a:t>Suppose </a:t>
            </a:r>
            <a:r>
              <a:rPr lang="en-US" sz="2200" i="1">
                <a:solidFill>
                  <a:srgbClr val="D60093"/>
                </a:solidFill>
              </a:rPr>
              <a:t>m</a:t>
            </a:r>
            <a:r>
              <a:rPr lang="en-US" sz="2200" i="1"/>
              <a:t> </a:t>
            </a:r>
            <a:r>
              <a:rPr lang="en-US" sz="2200"/>
              <a:t>is a particular but arbitrarily chosen integer.</a:t>
            </a:r>
          </a:p>
          <a:p>
            <a:pPr algn="just">
              <a:lnSpc>
                <a:spcPct val="140000"/>
              </a:lnSpc>
            </a:pPr>
            <a:r>
              <a:rPr lang="en-US" sz="2200" i="1"/>
              <a:t>[</a:t>
            </a:r>
            <a:r>
              <a:rPr lang="en-US" sz="2200" i="1">
                <a:solidFill>
                  <a:srgbClr val="3333FF"/>
                </a:solidFill>
              </a:rPr>
              <a:t>We must show that m T m</a:t>
            </a:r>
            <a:r>
              <a:rPr lang="en-US" sz="2200" i="1"/>
              <a:t>.] </a:t>
            </a:r>
            <a:r>
              <a:rPr lang="en-US" sz="2200"/>
              <a:t>Now </a:t>
            </a:r>
            <a:r>
              <a:rPr lang="en-US" sz="2200" i="1"/>
              <a:t>m </a:t>
            </a:r>
            <a:r>
              <a:rPr lang="en-US" sz="2200"/>
              <a:t>− </a:t>
            </a:r>
            <a:r>
              <a:rPr lang="en-US" sz="2200" i="1"/>
              <a:t>m </a:t>
            </a:r>
            <a:r>
              <a:rPr lang="en-US" sz="2200"/>
              <a:t>= 0. But 3 | 0 since 0 = 3 · 0. Hence 3 | </a:t>
            </a:r>
            <a:r>
              <a:rPr lang="en-US" sz="2200" i="1"/>
              <a:t>(m </a:t>
            </a:r>
            <a:r>
              <a:rPr lang="en-US" sz="2200"/>
              <a:t>− </a:t>
            </a:r>
            <a:r>
              <a:rPr lang="en-US" sz="2200" i="1"/>
              <a:t>m)</a:t>
            </a:r>
            <a:r>
              <a:rPr lang="en-US" sz="2200"/>
              <a:t>. Thus, by definition of </a:t>
            </a:r>
            <a:r>
              <a:rPr lang="en-US" sz="2200" i="1"/>
              <a:t>T, m T m.</a:t>
            </a:r>
          </a:p>
          <a:p>
            <a:pPr algn="just">
              <a:lnSpc>
                <a:spcPct val="140000"/>
              </a:lnSpc>
            </a:pPr>
            <a:r>
              <a:rPr lang="en-US" sz="2200" i="1"/>
              <a:t>Hence T is reflexive.</a:t>
            </a:r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Properties of Congruence Modulo 3</a:t>
            </a:r>
          </a:p>
        </p:txBody>
      </p:sp>
      <p:sp>
        <p:nvSpPr>
          <p:cNvPr id="7782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2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900113" y="1341438"/>
            <a:ext cx="77755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/>
              <a:t>Define a relation </a:t>
            </a:r>
            <a:r>
              <a:rPr lang="en-US" sz="2200" i="1"/>
              <a:t>T </a:t>
            </a:r>
            <a:r>
              <a:rPr lang="en-US" sz="2200"/>
              <a:t>on </a:t>
            </a:r>
            <a:r>
              <a:rPr lang="en-US" sz="2200" b="1"/>
              <a:t>Z </a:t>
            </a:r>
            <a:r>
              <a:rPr lang="en-US" sz="2200"/>
              <a:t>(the set of all integers) as follows: 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D60093"/>
                </a:solidFill>
              </a:rPr>
              <a:t>For all integers </a:t>
            </a:r>
            <a:r>
              <a:rPr lang="en-US" sz="2400" i="1">
                <a:solidFill>
                  <a:srgbClr val="D60093"/>
                </a:solidFill>
              </a:rPr>
              <a:t>m </a:t>
            </a:r>
            <a:r>
              <a:rPr lang="en-US" sz="2400">
                <a:solidFill>
                  <a:srgbClr val="D60093"/>
                </a:solidFill>
              </a:rPr>
              <a:t>and </a:t>
            </a:r>
            <a:r>
              <a:rPr lang="en-US" sz="2400" i="1">
                <a:solidFill>
                  <a:srgbClr val="D60093"/>
                </a:solidFill>
              </a:rPr>
              <a:t>n</a:t>
            </a:r>
            <a:r>
              <a:rPr lang="en-US" sz="2400">
                <a:solidFill>
                  <a:srgbClr val="D60093"/>
                </a:solidFill>
              </a:rPr>
              <a:t>, </a:t>
            </a:r>
            <a:r>
              <a:rPr lang="en-US" sz="2400" i="1">
                <a:solidFill>
                  <a:srgbClr val="D60093"/>
                </a:solidFill>
              </a:rPr>
              <a:t>m T n </a:t>
            </a:r>
            <a:r>
              <a:rPr lang="en-US" sz="2400">
                <a:solidFill>
                  <a:srgbClr val="D60093"/>
                </a:solidFill>
              </a:rPr>
              <a:t>⇔ 3 | </a:t>
            </a:r>
            <a:r>
              <a:rPr lang="en-US" sz="2400" i="1">
                <a:solidFill>
                  <a:srgbClr val="D60093"/>
                </a:solidFill>
              </a:rPr>
              <a:t>(m </a:t>
            </a:r>
            <a:r>
              <a:rPr lang="en-US" sz="2400">
                <a:solidFill>
                  <a:srgbClr val="D60093"/>
                </a:solidFill>
              </a:rPr>
              <a:t>− </a:t>
            </a:r>
            <a:r>
              <a:rPr lang="en-US" sz="2400" i="1">
                <a:solidFill>
                  <a:srgbClr val="D60093"/>
                </a:solidFill>
              </a:rPr>
              <a:t>n).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3333FF"/>
                </a:solidFill>
              </a:rPr>
              <a:t>This relation is called </a:t>
            </a:r>
            <a:r>
              <a:rPr lang="en-US" sz="2400" b="1">
                <a:solidFill>
                  <a:srgbClr val="3333FF"/>
                </a:solidFill>
              </a:rPr>
              <a:t>congruence modulo 3.</a:t>
            </a:r>
          </a:p>
          <a:p>
            <a:pPr algn="just">
              <a:lnSpc>
                <a:spcPct val="120000"/>
              </a:lnSpc>
              <a:buFontTx/>
              <a:buAutoNum type="alphaLcPeriod"/>
            </a:pP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reflexive? </a:t>
            </a:r>
            <a:r>
              <a:rPr lang="en-US" sz="2400">
                <a:solidFill>
                  <a:srgbClr val="D60093"/>
                </a:solidFill>
              </a:rPr>
              <a:t>b.</a:t>
            </a: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symmetric? </a:t>
            </a:r>
            <a:r>
              <a:rPr lang="en-US" sz="2400">
                <a:solidFill>
                  <a:srgbClr val="D60093"/>
                </a:solidFill>
              </a:rPr>
              <a:t>c.</a:t>
            </a: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transitive?</a:t>
            </a:r>
          </a:p>
          <a:p>
            <a:pPr algn="just">
              <a:lnSpc>
                <a:spcPct val="120000"/>
              </a:lnSpc>
              <a:buFontTx/>
              <a:buAutoNum type="alphaLcPeriod"/>
            </a:pPr>
            <a:endParaRPr lang="en-US" sz="1000"/>
          </a:p>
          <a:p>
            <a:pPr algn="just">
              <a:lnSpc>
                <a:spcPct val="140000"/>
              </a:lnSpc>
            </a:pPr>
            <a:r>
              <a:rPr lang="en-US" sz="2800">
                <a:solidFill>
                  <a:srgbClr val="D60093"/>
                </a:solidFill>
              </a:rPr>
              <a:t>T is Symmetric</a:t>
            </a:r>
          </a:p>
          <a:p>
            <a:pPr>
              <a:lnSpc>
                <a:spcPct val="110000"/>
              </a:lnSpc>
            </a:pPr>
            <a:r>
              <a:rPr lang="en-US" sz="2000"/>
              <a:t>Suppose </a:t>
            </a:r>
            <a:r>
              <a:rPr lang="en-US" sz="2000" i="1"/>
              <a:t>m </a:t>
            </a:r>
            <a:r>
              <a:rPr lang="en-US" sz="2000"/>
              <a:t>and </a:t>
            </a:r>
            <a:r>
              <a:rPr lang="en-US" sz="2000" i="1"/>
              <a:t>n </a:t>
            </a:r>
            <a:r>
              <a:rPr lang="en-US" sz="2000"/>
              <a:t>are particular but arbitrarily chosen integers</a:t>
            </a:r>
          </a:p>
          <a:p>
            <a:pPr algn="just">
              <a:lnSpc>
                <a:spcPct val="110000"/>
              </a:lnSpc>
            </a:pPr>
            <a:r>
              <a:rPr lang="en-US" sz="2000"/>
              <a:t>that satisfy the condition </a:t>
            </a:r>
            <a:r>
              <a:rPr lang="en-US" sz="2000" i="1"/>
              <a:t>m T n</a:t>
            </a:r>
            <a:r>
              <a:rPr lang="en-US" sz="2000"/>
              <a:t>. </a:t>
            </a:r>
            <a:r>
              <a:rPr lang="en-US" sz="2000" i="1"/>
              <a:t>[We must show that n T m.] </a:t>
            </a:r>
            <a:r>
              <a:rPr lang="en-US" sz="2000"/>
              <a:t>By definition of </a:t>
            </a:r>
            <a:r>
              <a:rPr lang="en-US" sz="2000" i="1"/>
              <a:t>T </a:t>
            </a:r>
            <a:r>
              <a:rPr lang="en-US" sz="2000"/>
              <a:t>, since </a:t>
            </a:r>
            <a:r>
              <a:rPr lang="en-US" sz="2000" i="1"/>
              <a:t>m T n </a:t>
            </a:r>
            <a:r>
              <a:rPr lang="en-US" sz="2000"/>
              <a:t>then 3 | </a:t>
            </a:r>
            <a:r>
              <a:rPr lang="en-US" sz="2000" i="1"/>
              <a:t>(m </a:t>
            </a:r>
            <a:r>
              <a:rPr lang="en-US" sz="2000"/>
              <a:t>− </a:t>
            </a:r>
            <a:r>
              <a:rPr lang="en-US" sz="2000" i="1"/>
              <a:t>n)</a:t>
            </a:r>
            <a:r>
              <a:rPr lang="en-US" sz="2000"/>
              <a:t>. By definition of “divides,” this means that </a:t>
            </a:r>
            <a:r>
              <a:rPr lang="en-US" sz="2000" i="1"/>
              <a:t>m </a:t>
            </a:r>
            <a:r>
              <a:rPr lang="en-US" sz="2000"/>
              <a:t>− </a:t>
            </a:r>
            <a:r>
              <a:rPr lang="en-US" sz="2000" i="1"/>
              <a:t>n </a:t>
            </a:r>
            <a:r>
              <a:rPr lang="en-US" sz="2000"/>
              <a:t>= 3</a:t>
            </a:r>
            <a:r>
              <a:rPr lang="en-US" sz="2000" i="1"/>
              <a:t>k</a:t>
            </a:r>
            <a:r>
              <a:rPr lang="en-US" sz="2000"/>
              <a:t>, for some integer </a:t>
            </a:r>
            <a:r>
              <a:rPr lang="en-US" sz="2000" i="1"/>
              <a:t>k</a:t>
            </a:r>
            <a:r>
              <a:rPr lang="en-US" sz="2000"/>
              <a:t>. Multiplying both sides by −1 gives </a:t>
            </a:r>
            <a:r>
              <a:rPr lang="en-US" sz="2000" i="1"/>
              <a:t>n </a:t>
            </a:r>
            <a:r>
              <a:rPr lang="en-US" sz="2000"/>
              <a:t>− </a:t>
            </a:r>
            <a:r>
              <a:rPr lang="en-US" sz="2000" i="1"/>
              <a:t>m </a:t>
            </a:r>
            <a:r>
              <a:rPr lang="en-US" sz="2000"/>
              <a:t>= 3</a:t>
            </a:r>
            <a:r>
              <a:rPr lang="en-US" sz="2000" i="1"/>
              <a:t>(</a:t>
            </a:r>
            <a:r>
              <a:rPr lang="en-US" sz="2000"/>
              <a:t>−</a:t>
            </a:r>
            <a:r>
              <a:rPr lang="en-US" sz="2000" i="1"/>
              <a:t>k)</a:t>
            </a:r>
            <a:r>
              <a:rPr lang="en-US" sz="2000"/>
              <a:t>. Since −</a:t>
            </a:r>
            <a:r>
              <a:rPr lang="en-US" sz="2000" i="1"/>
              <a:t>k </a:t>
            </a:r>
            <a:r>
              <a:rPr lang="en-US" sz="2000"/>
              <a:t>is an integer, this equation shows that 3 | </a:t>
            </a:r>
            <a:r>
              <a:rPr lang="en-US" sz="2000" i="1"/>
              <a:t>(n </a:t>
            </a:r>
            <a:r>
              <a:rPr lang="en-US" sz="2000"/>
              <a:t>− </a:t>
            </a:r>
            <a:r>
              <a:rPr lang="en-US" sz="2000" i="1"/>
              <a:t>m)</a:t>
            </a:r>
            <a:r>
              <a:rPr lang="en-US" sz="2000"/>
              <a:t>. Hence, by definition of </a:t>
            </a:r>
            <a:r>
              <a:rPr lang="en-US" sz="2000" i="1"/>
              <a:t>T, n T m.</a:t>
            </a: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Properties of Congruence Modulo 3</a:t>
            </a:r>
          </a:p>
        </p:txBody>
      </p:sp>
      <p:sp>
        <p:nvSpPr>
          <p:cNvPr id="7885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900113" y="1341438"/>
            <a:ext cx="7920037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/>
              <a:t>Define a relation </a:t>
            </a:r>
            <a:r>
              <a:rPr lang="en-US" sz="2200" i="1"/>
              <a:t>T </a:t>
            </a:r>
            <a:r>
              <a:rPr lang="en-US" sz="2200"/>
              <a:t>on </a:t>
            </a:r>
            <a:r>
              <a:rPr lang="en-US" sz="2200" b="1"/>
              <a:t>Z </a:t>
            </a:r>
            <a:r>
              <a:rPr lang="en-US" sz="2200"/>
              <a:t>(the set of all integers) as follows: 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D60093"/>
                </a:solidFill>
              </a:rPr>
              <a:t>For all integers </a:t>
            </a:r>
            <a:r>
              <a:rPr lang="en-US" sz="2400" i="1">
                <a:solidFill>
                  <a:srgbClr val="D60093"/>
                </a:solidFill>
              </a:rPr>
              <a:t>m </a:t>
            </a:r>
            <a:r>
              <a:rPr lang="en-US" sz="2400">
                <a:solidFill>
                  <a:srgbClr val="D60093"/>
                </a:solidFill>
              </a:rPr>
              <a:t>and </a:t>
            </a:r>
            <a:r>
              <a:rPr lang="en-US" sz="2400" i="1">
                <a:solidFill>
                  <a:srgbClr val="D60093"/>
                </a:solidFill>
              </a:rPr>
              <a:t>n</a:t>
            </a:r>
            <a:r>
              <a:rPr lang="en-US" sz="2400">
                <a:solidFill>
                  <a:srgbClr val="D60093"/>
                </a:solidFill>
              </a:rPr>
              <a:t>, </a:t>
            </a:r>
            <a:r>
              <a:rPr lang="en-US" sz="2400" i="1">
                <a:solidFill>
                  <a:srgbClr val="D60093"/>
                </a:solidFill>
              </a:rPr>
              <a:t>m T n </a:t>
            </a:r>
            <a:r>
              <a:rPr lang="en-US" sz="2400">
                <a:solidFill>
                  <a:srgbClr val="D60093"/>
                </a:solidFill>
              </a:rPr>
              <a:t>⇔ 3 | </a:t>
            </a:r>
            <a:r>
              <a:rPr lang="en-US" sz="2400" i="1">
                <a:solidFill>
                  <a:srgbClr val="D60093"/>
                </a:solidFill>
              </a:rPr>
              <a:t>(m </a:t>
            </a:r>
            <a:r>
              <a:rPr lang="en-US" sz="2400">
                <a:solidFill>
                  <a:srgbClr val="D60093"/>
                </a:solidFill>
              </a:rPr>
              <a:t>− </a:t>
            </a:r>
            <a:r>
              <a:rPr lang="en-US" sz="2400" i="1">
                <a:solidFill>
                  <a:srgbClr val="D60093"/>
                </a:solidFill>
              </a:rPr>
              <a:t>n).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3333FF"/>
                </a:solidFill>
              </a:rPr>
              <a:t>This relation is called </a:t>
            </a:r>
            <a:r>
              <a:rPr lang="en-US" sz="2400" b="1">
                <a:solidFill>
                  <a:srgbClr val="3333FF"/>
                </a:solidFill>
              </a:rPr>
              <a:t>congruence modulo 3.</a:t>
            </a:r>
          </a:p>
          <a:p>
            <a:pPr algn="just">
              <a:lnSpc>
                <a:spcPct val="120000"/>
              </a:lnSpc>
              <a:buFontTx/>
              <a:buAutoNum type="alphaLcPeriod"/>
            </a:pP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reflexive? </a:t>
            </a:r>
            <a:r>
              <a:rPr lang="en-US" sz="2400">
                <a:solidFill>
                  <a:srgbClr val="D60093"/>
                </a:solidFill>
              </a:rPr>
              <a:t>b.</a:t>
            </a: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symmetric? </a:t>
            </a:r>
            <a:r>
              <a:rPr lang="en-US" sz="2400">
                <a:solidFill>
                  <a:srgbClr val="D60093"/>
                </a:solidFill>
              </a:rPr>
              <a:t>c.</a:t>
            </a:r>
            <a:r>
              <a:rPr lang="en-US" sz="2400"/>
              <a:t> Is </a:t>
            </a:r>
            <a:r>
              <a:rPr lang="en-US" sz="2400" i="1"/>
              <a:t>T </a:t>
            </a:r>
            <a:r>
              <a:rPr lang="en-US" sz="2400"/>
              <a:t>transitive?</a:t>
            </a:r>
          </a:p>
          <a:p>
            <a:pPr algn="just">
              <a:lnSpc>
                <a:spcPct val="140000"/>
              </a:lnSpc>
            </a:pPr>
            <a:r>
              <a:rPr lang="en-US" sz="2800">
                <a:solidFill>
                  <a:srgbClr val="D60093"/>
                </a:solidFill>
              </a:rPr>
              <a:t>T is Transitive</a:t>
            </a:r>
          </a:p>
          <a:p>
            <a:pPr algn="just">
              <a:lnSpc>
                <a:spcPct val="110000"/>
              </a:lnSpc>
            </a:pPr>
            <a:r>
              <a:rPr lang="en-US" sz="2000"/>
              <a:t>Suppose </a:t>
            </a:r>
            <a:r>
              <a:rPr lang="en-US" sz="2000" i="1"/>
              <a:t>m, n, </a:t>
            </a:r>
            <a:r>
              <a:rPr lang="en-US" sz="2000"/>
              <a:t>and </a:t>
            </a:r>
            <a:r>
              <a:rPr lang="en-US" sz="2000" i="1"/>
              <a:t>p </a:t>
            </a:r>
            <a:r>
              <a:rPr lang="en-US" sz="2000"/>
              <a:t>are particular but arbitrarily chosen integers that satisfy the condition </a:t>
            </a:r>
            <a:r>
              <a:rPr lang="en-US" sz="2000" i="1"/>
              <a:t>m T n </a:t>
            </a:r>
            <a:r>
              <a:rPr lang="en-US" sz="2000"/>
              <a:t>and </a:t>
            </a:r>
            <a:r>
              <a:rPr lang="en-US" sz="2000" i="1"/>
              <a:t>n T p</a:t>
            </a:r>
            <a:r>
              <a:rPr lang="en-US" sz="2000"/>
              <a:t>. </a:t>
            </a:r>
            <a:r>
              <a:rPr lang="en-US" sz="2000" i="1"/>
              <a:t>[We must show that m T p.] </a:t>
            </a:r>
            <a:r>
              <a:rPr lang="en-US" sz="2000"/>
              <a:t>By definition of </a:t>
            </a:r>
            <a:r>
              <a:rPr lang="en-US" sz="2000" i="1"/>
              <a:t>T </a:t>
            </a:r>
            <a:r>
              <a:rPr lang="en-US" sz="2000"/>
              <a:t>, since </a:t>
            </a:r>
            <a:r>
              <a:rPr lang="en-US" sz="2000" i="1"/>
              <a:t>m T n </a:t>
            </a:r>
            <a:r>
              <a:rPr lang="en-US" sz="2000"/>
              <a:t>and </a:t>
            </a:r>
            <a:r>
              <a:rPr lang="en-US" sz="2000" i="1"/>
              <a:t>n T p</a:t>
            </a:r>
            <a:r>
              <a:rPr lang="en-US" sz="2000"/>
              <a:t>, then 3 | </a:t>
            </a:r>
            <a:r>
              <a:rPr lang="en-US" sz="2000" i="1"/>
              <a:t>(m </a:t>
            </a:r>
            <a:r>
              <a:rPr lang="en-US" sz="2000"/>
              <a:t>− </a:t>
            </a:r>
            <a:r>
              <a:rPr lang="en-US" sz="2000" i="1"/>
              <a:t>n) </a:t>
            </a:r>
            <a:r>
              <a:rPr lang="en-US" sz="2000"/>
              <a:t>and 3 | </a:t>
            </a:r>
            <a:r>
              <a:rPr lang="en-US" sz="2000" i="1"/>
              <a:t>(n </a:t>
            </a:r>
            <a:r>
              <a:rPr lang="en-US" sz="2000"/>
              <a:t>− </a:t>
            </a:r>
            <a:r>
              <a:rPr lang="en-US" sz="2000" i="1"/>
              <a:t>p). </a:t>
            </a:r>
            <a:r>
              <a:rPr lang="en-US" sz="2000"/>
              <a:t>By definition of “divides,” this means that </a:t>
            </a:r>
            <a:r>
              <a:rPr lang="en-US" sz="2000" i="1"/>
              <a:t>m </a:t>
            </a:r>
            <a:r>
              <a:rPr lang="en-US" sz="2000"/>
              <a:t>− </a:t>
            </a:r>
            <a:r>
              <a:rPr lang="en-US" sz="2000" i="1"/>
              <a:t>n </a:t>
            </a:r>
            <a:r>
              <a:rPr lang="en-US" sz="2000"/>
              <a:t>= 3</a:t>
            </a:r>
            <a:r>
              <a:rPr lang="en-US" sz="2000" i="1"/>
              <a:t>r </a:t>
            </a:r>
            <a:r>
              <a:rPr lang="en-US" sz="2000"/>
              <a:t>and </a:t>
            </a:r>
            <a:r>
              <a:rPr lang="en-US" sz="2000" i="1"/>
              <a:t>n </a:t>
            </a:r>
            <a:r>
              <a:rPr lang="en-US" sz="2000"/>
              <a:t>− </a:t>
            </a:r>
            <a:r>
              <a:rPr lang="en-US" sz="2000" i="1"/>
              <a:t>p </a:t>
            </a:r>
            <a:r>
              <a:rPr lang="en-US" sz="2000"/>
              <a:t>= 3</a:t>
            </a:r>
            <a:r>
              <a:rPr lang="en-US" sz="2000" i="1"/>
              <a:t>s</a:t>
            </a:r>
            <a:r>
              <a:rPr lang="en-US" sz="2000"/>
              <a:t>, for some integers </a:t>
            </a:r>
            <a:r>
              <a:rPr lang="en-US" sz="2000" i="1"/>
              <a:t>r </a:t>
            </a:r>
            <a:r>
              <a:rPr lang="en-US" sz="2000"/>
              <a:t>and </a:t>
            </a:r>
            <a:r>
              <a:rPr lang="en-US" sz="2000" i="1"/>
              <a:t>s</a:t>
            </a:r>
            <a:r>
              <a:rPr lang="en-US" sz="2000"/>
              <a:t>. Adding the two equations gives </a:t>
            </a:r>
            <a:r>
              <a:rPr lang="en-US" sz="2000" i="1"/>
              <a:t>(m </a:t>
            </a:r>
            <a:r>
              <a:rPr lang="en-US" sz="2000"/>
              <a:t>− </a:t>
            </a:r>
            <a:r>
              <a:rPr lang="en-US" sz="2000" i="1"/>
              <a:t>n) </a:t>
            </a:r>
            <a:r>
              <a:rPr lang="en-US" sz="2000"/>
              <a:t>+ </a:t>
            </a:r>
            <a:r>
              <a:rPr lang="en-US" sz="2000" i="1"/>
              <a:t>(n </a:t>
            </a:r>
            <a:r>
              <a:rPr lang="en-US" sz="2000"/>
              <a:t>− </a:t>
            </a:r>
            <a:r>
              <a:rPr lang="en-US" sz="2000" i="1"/>
              <a:t>p) </a:t>
            </a:r>
            <a:r>
              <a:rPr lang="en-US" sz="2000"/>
              <a:t>= 3</a:t>
            </a:r>
            <a:r>
              <a:rPr lang="en-US" sz="2000" i="1"/>
              <a:t>r </a:t>
            </a:r>
            <a:r>
              <a:rPr lang="en-US" sz="2000"/>
              <a:t>+ 3</a:t>
            </a:r>
            <a:r>
              <a:rPr lang="en-US" sz="2000" i="1"/>
              <a:t>s</a:t>
            </a:r>
            <a:r>
              <a:rPr lang="en-US" sz="2000"/>
              <a:t>, and simplifying gives that </a:t>
            </a:r>
            <a:r>
              <a:rPr lang="en-US" sz="2000" i="1"/>
              <a:t>m </a:t>
            </a:r>
            <a:r>
              <a:rPr lang="en-US" sz="2000"/>
              <a:t>− </a:t>
            </a:r>
            <a:r>
              <a:rPr lang="en-US" sz="2000" i="1"/>
              <a:t>p </a:t>
            </a:r>
            <a:r>
              <a:rPr lang="en-US" sz="2000"/>
              <a:t>= 3</a:t>
            </a:r>
            <a:r>
              <a:rPr lang="en-US" sz="2000" i="1"/>
              <a:t>(r </a:t>
            </a:r>
            <a:r>
              <a:rPr lang="en-US" sz="2000"/>
              <a:t>+ </a:t>
            </a:r>
            <a:r>
              <a:rPr lang="en-US" sz="2000" i="1"/>
              <a:t>s)</a:t>
            </a:r>
            <a:r>
              <a:rPr lang="en-US" sz="2000"/>
              <a:t>. Since </a:t>
            </a:r>
            <a:r>
              <a:rPr lang="en-US" sz="2000" i="1"/>
              <a:t>r </a:t>
            </a:r>
            <a:r>
              <a:rPr lang="en-US" sz="2000"/>
              <a:t>+ </a:t>
            </a:r>
            <a:r>
              <a:rPr lang="en-US" sz="2000" i="1"/>
              <a:t>s </a:t>
            </a:r>
            <a:r>
              <a:rPr lang="en-US" sz="2000"/>
              <a:t>is an integer, this equation shows that 3 | </a:t>
            </a:r>
            <a:r>
              <a:rPr lang="en-US" sz="2000" i="1"/>
              <a:t>(m </a:t>
            </a:r>
            <a:r>
              <a:rPr lang="en-US" sz="2000"/>
              <a:t>− </a:t>
            </a:r>
            <a:r>
              <a:rPr lang="en-US" sz="2000" i="1"/>
              <a:t>p)</a:t>
            </a:r>
            <a:r>
              <a:rPr lang="en-US" sz="2000"/>
              <a:t>. Hence, by definition of </a:t>
            </a:r>
            <a:r>
              <a:rPr lang="en-US" sz="2000" i="1"/>
              <a:t>T </a:t>
            </a:r>
            <a:r>
              <a:rPr lang="en-US" sz="2000"/>
              <a:t>, </a:t>
            </a:r>
            <a:r>
              <a:rPr lang="en-US" sz="2000" i="1"/>
              <a:t>m T p.</a:t>
            </a: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Properties of Congruence Modulo 3</a:t>
            </a:r>
          </a:p>
        </p:txBody>
      </p:sp>
      <p:sp>
        <p:nvSpPr>
          <p:cNvPr id="8294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900113" y="1341438"/>
            <a:ext cx="777557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algn="just"/>
            <a:r>
              <a:rPr lang="en-US" sz="2400" dirty="0">
                <a:solidFill>
                  <a:srgbClr val="3333FF"/>
                </a:solidFill>
              </a:rPr>
              <a:t>    Let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be a set and </a:t>
            </a:r>
            <a:r>
              <a:rPr lang="en-US" sz="2400" i="1" dirty="0">
                <a:solidFill>
                  <a:srgbClr val="3333FF"/>
                </a:solidFill>
              </a:rPr>
              <a:t>R </a:t>
            </a:r>
            <a:r>
              <a:rPr lang="en-US" sz="2400" dirty="0">
                <a:solidFill>
                  <a:srgbClr val="3333FF"/>
                </a:solidFill>
              </a:rPr>
              <a:t>a relation on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. The </a:t>
            </a:r>
            <a:r>
              <a:rPr lang="en-US" sz="2400" b="1" dirty="0">
                <a:solidFill>
                  <a:srgbClr val="D60093"/>
                </a:solidFill>
              </a:rPr>
              <a:t>transitive closure</a:t>
            </a:r>
            <a:r>
              <a:rPr lang="en-US" sz="2400" b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of </a:t>
            </a:r>
            <a:r>
              <a:rPr lang="en-US" sz="2400" i="1" dirty="0">
                <a:solidFill>
                  <a:srgbClr val="3333FF"/>
                </a:solidFill>
              </a:rPr>
              <a:t>R </a:t>
            </a:r>
            <a:r>
              <a:rPr lang="en-US" sz="2400" dirty="0">
                <a:solidFill>
                  <a:srgbClr val="3333FF"/>
                </a:solidFill>
              </a:rPr>
              <a:t>is the relation </a:t>
            </a:r>
            <a:r>
              <a:rPr lang="en-US" sz="2400" i="1" dirty="0" err="1">
                <a:solidFill>
                  <a:srgbClr val="D60093"/>
                </a:solidFill>
              </a:rPr>
              <a:t>R</a:t>
            </a:r>
            <a:r>
              <a:rPr lang="en-US" sz="2400" i="1" baseline="30000" dirty="0" err="1">
                <a:solidFill>
                  <a:srgbClr val="D60093"/>
                </a:solidFill>
              </a:rPr>
              <a:t>t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on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that satisfies the following three properties:</a:t>
            </a:r>
          </a:p>
          <a:p>
            <a:pPr marL="355600" indent="-355600" algn="just">
              <a:lnSpc>
                <a:spcPct val="120000"/>
              </a:lnSpc>
            </a:pPr>
            <a:endParaRPr lang="en-US" sz="1200" dirty="0">
              <a:solidFill>
                <a:srgbClr val="3333FF"/>
              </a:solidFill>
            </a:endParaRPr>
          </a:p>
          <a:p>
            <a:pPr marL="355600" indent="-355600">
              <a:lnSpc>
                <a:spcPct val="120000"/>
              </a:lnSpc>
            </a:pPr>
            <a:r>
              <a:rPr lang="en-US" sz="2400" dirty="0">
                <a:solidFill>
                  <a:srgbClr val="D60093"/>
                </a:solidFill>
              </a:rPr>
              <a:t>1. </a:t>
            </a:r>
            <a:r>
              <a:rPr lang="en-US" sz="2400" i="1" dirty="0" err="1">
                <a:solidFill>
                  <a:srgbClr val="D60093"/>
                </a:solidFill>
              </a:rPr>
              <a:t>R</a:t>
            </a:r>
            <a:r>
              <a:rPr lang="en-US" sz="2400" i="1" baseline="30000" dirty="0" err="1">
                <a:solidFill>
                  <a:srgbClr val="D60093"/>
                </a:solidFill>
              </a:rPr>
              <a:t>t</a:t>
            </a:r>
            <a:r>
              <a:rPr lang="en-US" sz="2400" i="1" dirty="0">
                <a:solidFill>
                  <a:srgbClr val="D60093"/>
                </a:solidFill>
              </a:rPr>
              <a:t> </a:t>
            </a:r>
            <a:r>
              <a:rPr lang="en-US" sz="2400" dirty="0">
                <a:solidFill>
                  <a:srgbClr val="D60093"/>
                </a:solidFill>
              </a:rPr>
              <a:t>is transitive.</a:t>
            </a:r>
          </a:p>
          <a:p>
            <a:pPr marL="355600" indent="-355600">
              <a:lnSpc>
                <a:spcPct val="120000"/>
              </a:lnSpc>
            </a:pPr>
            <a:r>
              <a:rPr lang="en-US" sz="2400" dirty="0">
                <a:solidFill>
                  <a:srgbClr val="D60093"/>
                </a:solidFill>
              </a:rPr>
              <a:t>2. </a:t>
            </a:r>
            <a:r>
              <a:rPr lang="en-US" sz="2400" i="1" dirty="0">
                <a:solidFill>
                  <a:srgbClr val="D60093"/>
                </a:solidFill>
              </a:rPr>
              <a:t>R </a:t>
            </a:r>
            <a:r>
              <a:rPr lang="en-US" sz="2400" dirty="0">
                <a:solidFill>
                  <a:srgbClr val="D60093"/>
                </a:solidFill>
              </a:rPr>
              <a:t>⊆ </a:t>
            </a:r>
            <a:r>
              <a:rPr lang="en-US" sz="2400" i="1" dirty="0" err="1">
                <a:solidFill>
                  <a:srgbClr val="D60093"/>
                </a:solidFill>
              </a:rPr>
              <a:t>R</a:t>
            </a:r>
            <a:r>
              <a:rPr lang="en-US" sz="2400" i="1" baseline="30000" dirty="0" err="1">
                <a:solidFill>
                  <a:srgbClr val="D60093"/>
                </a:solidFill>
              </a:rPr>
              <a:t>t</a:t>
            </a:r>
            <a:r>
              <a:rPr lang="en-US" sz="2400" i="1" dirty="0">
                <a:solidFill>
                  <a:srgbClr val="D60093"/>
                </a:solidFill>
              </a:rPr>
              <a:t> </a:t>
            </a:r>
            <a:r>
              <a:rPr lang="en-US" sz="2400" dirty="0">
                <a:solidFill>
                  <a:srgbClr val="D60093"/>
                </a:solidFill>
              </a:rPr>
              <a:t>.</a:t>
            </a:r>
          </a:p>
          <a:p>
            <a:pPr marL="355600" indent="-355600">
              <a:lnSpc>
                <a:spcPct val="120000"/>
              </a:lnSpc>
            </a:pPr>
            <a:r>
              <a:rPr lang="en-US" sz="2400" dirty="0">
                <a:solidFill>
                  <a:srgbClr val="D60093"/>
                </a:solidFill>
              </a:rPr>
              <a:t>3. If </a:t>
            </a:r>
            <a:r>
              <a:rPr lang="en-US" sz="2400" i="1" dirty="0">
                <a:solidFill>
                  <a:srgbClr val="D60093"/>
                </a:solidFill>
              </a:rPr>
              <a:t>S </a:t>
            </a:r>
            <a:r>
              <a:rPr lang="en-US" sz="2400" dirty="0">
                <a:solidFill>
                  <a:srgbClr val="D60093"/>
                </a:solidFill>
              </a:rPr>
              <a:t>is any other transitive relation that contains </a:t>
            </a:r>
            <a:r>
              <a:rPr lang="en-US" sz="2400" i="1" dirty="0">
                <a:solidFill>
                  <a:srgbClr val="D60093"/>
                </a:solidFill>
              </a:rPr>
              <a:t>R</a:t>
            </a:r>
            <a:r>
              <a:rPr lang="en-US" sz="2400" dirty="0">
                <a:solidFill>
                  <a:srgbClr val="D60093"/>
                </a:solidFill>
              </a:rPr>
              <a:t>, </a:t>
            </a:r>
            <a:r>
              <a:rPr lang="en-US" sz="2400" dirty="0" smtClean="0">
                <a:solidFill>
                  <a:srgbClr val="D60093"/>
                </a:solidFill>
              </a:rPr>
              <a:t>then      </a:t>
            </a:r>
            <a:r>
              <a:rPr lang="en-US" sz="2400" i="1" dirty="0" err="1">
                <a:solidFill>
                  <a:srgbClr val="D60093"/>
                </a:solidFill>
              </a:rPr>
              <a:t>R</a:t>
            </a:r>
            <a:r>
              <a:rPr lang="en-US" sz="2400" i="1" baseline="30000" dirty="0" err="1">
                <a:solidFill>
                  <a:srgbClr val="D60093"/>
                </a:solidFill>
              </a:rPr>
              <a:t>t</a:t>
            </a:r>
            <a:r>
              <a:rPr lang="en-US" sz="2400" i="1" dirty="0">
                <a:solidFill>
                  <a:srgbClr val="D60093"/>
                </a:solidFill>
              </a:rPr>
              <a:t> </a:t>
            </a:r>
            <a:r>
              <a:rPr lang="en-US" sz="2400" dirty="0">
                <a:solidFill>
                  <a:srgbClr val="D60093"/>
                </a:solidFill>
              </a:rPr>
              <a:t>⊆ </a:t>
            </a:r>
            <a:r>
              <a:rPr lang="en-US" sz="2400" i="1" dirty="0">
                <a:solidFill>
                  <a:srgbClr val="D60093"/>
                </a:solidFill>
              </a:rPr>
              <a:t>S</a:t>
            </a:r>
            <a:r>
              <a:rPr lang="en-US" sz="2400" dirty="0">
                <a:solidFill>
                  <a:srgbClr val="D60093"/>
                </a:solidFill>
              </a:rPr>
              <a:t>.</a:t>
            </a:r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The Transitive Closure of a Relation</a:t>
            </a:r>
          </a:p>
        </p:txBody>
      </p:sp>
      <p:sp>
        <p:nvSpPr>
          <p:cNvPr id="8397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900113" y="1196975"/>
            <a:ext cx="7775575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>
                <a:solidFill>
                  <a:srgbClr val="D60093"/>
                </a:solidFill>
              </a:rPr>
              <a:t>Example</a:t>
            </a:r>
          </a:p>
          <a:p>
            <a:pPr algn="just">
              <a:lnSpc>
                <a:spcPct val="120000"/>
              </a:lnSpc>
            </a:pPr>
            <a:r>
              <a:rPr lang="en-US" sz="2400">
                <a:solidFill>
                  <a:srgbClr val="3333FF"/>
                </a:solidFill>
              </a:rPr>
              <a:t>Let </a:t>
            </a:r>
            <a:r>
              <a:rPr lang="en-US" sz="2400" i="1">
                <a:solidFill>
                  <a:srgbClr val="3333FF"/>
                </a:solidFill>
              </a:rPr>
              <a:t>A </a:t>
            </a:r>
            <a:r>
              <a:rPr lang="en-US" sz="2400">
                <a:solidFill>
                  <a:srgbClr val="3333FF"/>
                </a:solidFill>
              </a:rPr>
              <a:t>= {0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1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2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3} and consider the relation </a:t>
            </a: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>
                <a:solidFill>
                  <a:srgbClr val="3333FF"/>
                </a:solidFill>
              </a:rPr>
              <a:t>defined on </a:t>
            </a:r>
            <a:r>
              <a:rPr lang="en-US" sz="2400" i="1">
                <a:solidFill>
                  <a:srgbClr val="3333FF"/>
                </a:solidFill>
              </a:rPr>
              <a:t>A </a:t>
            </a:r>
            <a:r>
              <a:rPr lang="en-US" sz="2400">
                <a:solidFill>
                  <a:srgbClr val="3333FF"/>
                </a:solidFill>
              </a:rPr>
              <a:t>as follows:</a:t>
            </a:r>
          </a:p>
          <a:p>
            <a:pPr algn="ctr">
              <a:lnSpc>
                <a:spcPct val="120000"/>
              </a:lnSpc>
            </a:pPr>
            <a:r>
              <a:rPr lang="en-US" sz="2400" i="1">
                <a:solidFill>
                  <a:srgbClr val="D60093"/>
                </a:solidFill>
              </a:rPr>
              <a:t>R </a:t>
            </a:r>
            <a:r>
              <a:rPr lang="en-US" sz="2400">
                <a:solidFill>
                  <a:srgbClr val="D60093"/>
                </a:solidFill>
              </a:rPr>
              <a:t>= {</a:t>
            </a:r>
            <a:r>
              <a:rPr lang="en-US" sz="2400" i="1">
                <a:solidFill>
                  <a:srgbClr val="D60093"/>
                </a:solidFill>
              </a:rPr>
              <a:t>(</a:t>
            </a:r>
            <a:r>
              <a:rPr lang="en-US" sz="2400">
                <a:solidFill>
                  <a:srgbClr val="D60093"/>
                </a:solidFill>
              </a:rPr>
              <a:t>0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1</a:t>
            </a:r>
            <a:r>
              <a:rPr lang="en-US" sz="2400" i="1">
                <a:solidFill>
                  <a:srgbClr val="D60093"/>
                </a:solidFill>
              </a:rPr>
              <a:t>), (</a:t>
            </a:r>
            <a:r>
              <a:rPr lang="en-US" sz="2400">
                <a:solidFill>
                  <a:srgbClr val="D60093"/>
                </a:solidFill>
              </a:rPr>
              <a:t>1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2</a:t>
            </a:r>
            <a:r>
              <a:rPr lang="en-US" sz="2400" i="1">
                <a:solidFill>
                  <a:srgbClr val="D60093"/>
                </a:solidFill>
              </a:rPr>
              <a:t>), (</a:t>
            </a:r>
            <a:r>
              <a:rPr lang="en-US" sz="2400">
                <a:solidFill>
                  <a:srgbClr val="D60093"/>
                </a:solidFill>
              </a:rPr>
              <a:t>2</a:t>
            </a:r>
            <a:r>
              <a:rPr lang="en-US" sz="2400" i="1">
                <a:solidFill>
                  <a:srgbClr val="D60093"/>
                </a:solidFill>
              </a:rPr>
              <a:t>, </a:t>
            </a:r>
            <a:r>
              <a:rPr lang="en-US" sz="2400">
                <a:solidFill>
                  <a:srgbClr val="D60093"/>
                </a:solidFill>
              </a:rPr>
              <a:t>3</a:t>
            </a:r>
            <a:r>
              <a:rPr lang="en-US" sz="2400" i="1">
                <a:solidFill>
                  <a:srgbClr val="D60093"/>
                </a:solidFill>
              </a:rPr>
              <a:t>)</a:t>
            </a:r>
            <a:r>
              <a:rPr lang="en-US" sz="2400">
                <a:solidFill>
                  <a:srgbClr val="D60093"/>
                </a:solidFill>
              </a:rPr>
              <a:t>}</a:t>
            </a:r>
            <a:r>
              <a:rPr lang="en-US" sz="2400" i="1">
                <a:solidFill>
                  <a:srgbClr val="D60093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/>
              <a:t>Find the transitive closure of </a:t>
            </a:r>
            <a:r>
              <a:rPr lang="en-US" sz="2400" i="1"/>
              <a:t>R</a:t>
            </a:r>
            <a:r>
              <a:rPr lang="en-US" sz="2400"/>
              <a:t>.</a:t>
            </a:r>
          </a:p>
          <a:p>
            <a:pPr>
              <a:lnSpc>
                <a:spcPct val="130000"/>
              </a:lnSpc>
            </a:pPr>
            <a:r>
              <a:rPr lang="en-US" sz="2400">
                <a:solidFill>
                  <a:srgbClr val="D60093"/>
                </a:solidFill>
              </a:rPr>
              <a:t>Solution: </a:t>
            </a:r>
            <a:r>
              <a:rPr lang="en-US" sz="2200"/>
              <a:t>Every ordered pair in </a:t>
            </a:r>
            <a:r>
              <a:rPr lang="en-US" sz="2200" i="1"/>
              <a:t>R </a:t>
            </a:r>
            <a:r>
              <a:rPr lang="en-US" sz="2200"/>
              <a:t>is in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/>
              <a:t>, so</a:t>
            </a:r>
          </a:p>
          <a:p>
            <a:pPr algn="ctr">
              <a:lnSpc>
                <a:spcPct val="130000"/>
              </a:lnSpc>
            </a:pPr>
            <a:r>
              <a:rPr lang="en-US" sz="2200">
                <a:solidFill>
                  <a:srgbClr val="D60093"/>
                </a:solidFill>
              </a:rPr>
              <a:t>{</a:t>
            </a:r>
            <a:r>
              <a:rPr lang="en-US" sz="2200" i="1">
                <a:solidFill>
                  <a:srgbClr val="D60093"/>
                </a:solidFill>
              </a:rPr>
              <a:t>(</a:t>
            </a:r>
            <a:r>
              <a:rPr lang="en-US" sz="2200">
                <a:solidFill>
                  <a:srgbClr val="D60093"/>
                </a:solidFill>
              </a:rPr>
              <a:t>0</a:t>
            </a:r>
            <a:r>
              <a:rPr lang="en-US" sz="2200" i="1">
                <a:solidFill>
                  <a:srgbClr val="D60093"/>
                </a:solidFill>
              </a:rPr>
              <a:t>, </a:t>
            </a:r>
            <a:r>
              <a:rPr lang="en-US" sz="2200">
                <a:solidFill>
                  <a:srgbClr val="D60093"/>
                </a:solidFill>
              </a:rPr>
              <a:t>1</a:t>
            </a:r>
            <a:r>
              <a:rPr lang="en-US" sz="2200" i="1">
                <a:solidFill>
                  <a:srgbClr val="D60093"/>
                </a:solidFill>
              </a:rPr>
              <a:t>), (</a:t>
            </a:r>
            <a:r>
              <a:rPr lang="en-US" sz="2200">
                <a:solidFill>
                  <a:srgbClr val="D60093"/>
                </a:solidFill>
              </a:rPr>
              <a:t>1</a:t>
            </a:r>
            <a:r>
              <a:rPr lang="en-US" sz="2200" i="1">
                <a:solidFill>
                  <a:srgbClr val="D60093"/>
                </a:solidFill>
              </a:rPr>
              <a:t>, </a:t>
            </a:r>
            <a:r>
              <a:rPr lang="en-US" sz="2200">
                <a:solidFill>
                  <a:srgbClr val="D60093"/>
                </a:solidFill>
              </a:rPr>
              <a:t>2</a:t>
            </a:r>
            <a:r>
              <a:rPr lang="en-US" sz="2200" i="1">
                <a:solidFill>
                  <a:srgbClr val="D60093"/>
                </a:solidFill>
              </a:rPr>
              <a:t>), (</a:t>
            </a:r>
            <a:r>
              <a:rPr lang="en-US" sz="2200">
                <a:solidFill>
                  <a:srgbClr val="D60093"/>
                </a:solidFill>
              </a:rPr>
              <a:t>2</a:t>
            </a:r>
            <a:r>
              <a:rPr lang="en-US" sz="2200" i="1">
                <a:solidFill>
                  <a:srgbClr val="D60093"/>
                </a:solidFill>
              </a:rPr>
              <a:t>, </a:t>
            </a:r>
            <a:r>
              <a:rPr lang="en-US" sz="2200">
                <a:solidFill>
                  <a:srgbClr val="D60093"/>
                </a:solidFill>
              </a:rPr>
              <a:t>3</a:t>
            </a:r>
            <a:r>
              <a:rPr lang="en-US" sz="2200" i="1">
                <a:solidFill>
                  <a:srgbClr val="D60093"/>
                </a:solidFill>
              </a:rPr>
              <a:t>)</a:t>
            </a:r>
            <a:r>
              <a:rPr lang="en-US" sz="2200">
                <a:solidFill>
                  <a:srgbClr val="D60093"/>
                </a:solidFill>
              </a:rPr>
              <a:t>}</a:t>
            </a:r>
            <a:r>
              <a:rPr lang="en-US" sz="2200"/>
              <a:t> </a:t>
            </a:r>
            <a:r>
              <a:rPr lang="en-US" sz="2200" b="1"/>
              <a:t>⊆</a:t>
            </a:r>
            <a:r>
              <a:rPr lang="en-US" sz="2200"/>
              <a:t> </a:t>
            </a:r>
            <a:r>
              <a:rPr lang="en-US" sz="2200" i="1">
                <a:solidFill>
                  <a:srgbClr val="3333FF"/>
                </a:solidFill>
              </a:rPr>
              <a:t>R</a:t>
            </a:r>
            <a:r>
              <a:rPr lang="en-US" sz="2200" i="1" baseline="30000">
                <a:solidFill>
                  <a:srgbClr val="3333FF"/>
                </a:solidFill>
              </a:rPr>
              <a:t>t</a:t>
            </a:r>
            <a:r>
              <a:rPr lang="en-US" sz="2200" i="1"/>
              <a:t>.</a:t>
            </a:r>
          </a:p>
          <a:p>
            <a:pPr algn="just">
              <a:lnSpc>
                <a:spcPct val="130000"/>
              </a:lnSpc>
            </a:pPr>
            <a:r>
              <a:rPr lang="en-US" sz="2200"/>
              <a:t>Thus the directed graph of </a:t>
            </a:r>
            <a:r>
              <a:rPr lang="en-US" sz="2200" i="1"/>
              <a:t>R </a:t>
            </a:r>
            <a:r>
              <a:rPr lang="en-US" sz="2200"/>
              <a:t>contains the arrows shown below.</a:t>
            </a:r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The Transitive Closure of a Relation</a:t>
            </a:r>
          </a:p>
        </p:txBody>
      </p:sp>
      <p:sp>
        <p:nvSpPr>
          <p:cNvPr id="84996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7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3779838" y="5065713"/>
          <a:ext cx="2159000" cy="1458912"/>
        </p:xfrm>
        <a:graphic>
          <a:graphicData uri="http://schemas.openxmlformats.org/presentationml/2006/ole">
            <p:oleObj spid="_x0000_s4098" name="Image bitmap" r:id="rId3" imgW="1762371" imgH="119047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900113" y="1268413"/>
            <a:ext cx="77041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/>
              <a:t>Since there are arrows going from 0 to 1 and from 1 to 2,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 i="1"/>
              <a:t> </a:t>
            </a:r>
            <a:r>
              <a:rPr lang="en-US" sz="2200"/>
              <a:t>must have an arrow going from 0 to 2. Hence </a:t>
            </a:r>
            <a:r>
              <a:rPr lang="en-US" sz="2200" i="1"/>
              <a:t>(</a:t>
            </a:r>
            <a:r>
              <a:rPr lang="en-US" sz="2200"/>
              <a:t>0</a:t>
            </a:r>
            <a:r>
              <a:rPr lang="en-US" sz="2200" i="1"/>
              <a:t>, </a:t>
            </a:r>
            <a:r>
              <a:rPr lang="en-US" sz="2200"/>
              <a:t>2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/>
              <a:t>. Then </a:t>
            </a:r>
            <a:r>
              <a:rPr lang="en-US" sz="2200" i="1"/>
              <a:t>(</a:t>
            </a:r>
            <a:r>
              <a:rPr lang="en-US" sz="2200"/>
              <a:t>0</a:t>
            </a:r>
            <a:r>
              <a:rPr lang="en-US" sz="2200" i="1"/>
              <a:t>, </a:t>
            </a:r>
            <a:r>
              <a:rPr lang="en-US" sz="2200"/>
              <a:t>2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 i="1"/>
              <a:t> </a:t>
            </a:r>
            <a:r>
              <a:rPr lang="en-US" sz="2200"/>
              <a:t>and </a:t>
            </a:r>
            <a:r>
              <a:rPr lang="en-US" sz="2200" i="1"/>
              <a:t>(</a:t>
            </a:r>
            <a:r>
              <a:rPr lang="en-US" sz="2200"/>
              <a:t>2</a:t>
            </a:r>
            <a:r>
              <a:rPr lang="en-US" sz="2200" i="1"/>
              <a:t>, </a:t>
            </a:r>
            <a:r>
              <a:rPr lang="en-US" sz="2200"/>
              <a:t>3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/>
              <a:t>, so since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 i="1"/>
              <a:t> </a:t>
            </a:r>
            <a:r>
              <a:rPr lang="en-US" sz="2200"/>
              <a:t>is transitive, </a:t>
            </a:r>
            <a:r>
              <a:rPr lang="en-US" sz="2200" i="1"/>
              <a:t>(</a:t>
            </a:r>
            <a:r>
              <a:rPr lang="en-US" sz="2200"/>
              <a:t>0</a:t>
            </a:r>
            <a:r>
              <a:rPr lang="en-US" sz="2200" i="1"/>
              <a:t>, </a:t>
            </a:r>
            <a:r>
              <a:rPr lang="en-US" sz="2200"/>
              <a:t>3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/>
              <a:t>. Also, since </a:t>
            </a:r>
            <a:r>
              <a:rPr lang="en-US" sz="2200" i="1"/>
              <a:t>(</a:t>
            </a:r>
            <a:r>
              <a:rPr lang="en-US" sz="2200"/>
              <a:t>1</a:t>
            </a:r>
            <a:r>
              <a:rPr lang="en-US" sz="2200" i="1"/>
              <a:t>, </a:t>
            </a:r>
            <a:r>
              <a:rPr lang="en-US" sz="2200"/>
              <a:t>2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 i="1"/>
              <a:t> </a:t>
            </a:r>
            <a:r>
              <a:rPr lang="en-US" sz="2200"/>
              <a:t>and </a:t>
            </a:r>
            <a:r>
              <a:rPr lang="en-US" sz="2200" i="1"/>
              <a:t>(</a:t>
            </a:r>
            <a:r>
              <a:rPr lang="en-US" sz="2200"/>
              <a:t>2</a:t>
            </a:r>
            <a:r>
              <a:rPr lang="en-US" sz="2200" i="1"/>
              <a:t>, </a:t>
            </a:r>
            <a:r>
              <a:rPr lang="en-US" sz="2200"/>
              <a:t>3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/>
              <a:t>, then </a:t>
            </a:r>
            <a:r>
              <a:rPr lang="en-US" sz="2200" i="1"/>
              <a:t>(</a:t>
            </a:r>
            <a:r>
              <a:rPr lang="en-US" sz="2200"/>
              <a:t>1</a:t>
            </a:r>
            <a:r>
              <a:rPr lang="en-US" sz="2200" i="1"/>
              <a:t>, </a:t>
            </a:r>
            <a:r>
              <a:rPr lang="en-US" sz="2200"/>
              <a:t>3</a:t>
            </a:r>
            <a:r>
              <a:rPr lang="en-US" sz="2200" i="1"/>
              <a:t>) </a:t>
            </a:r>
            <a:r>
              <a:rPr lang="en-US" sz="2200"/>
              <a:t>∈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/>
              <a:t>. Thus </a:t>
            </a:r>
            <a:r>
              <a:rPr lang="en-US" sz="2200" i="1"/>
              <a:t>R</a:t>
            </a:r>
            <a:r>
              <a:rPr lang="en-US" sz="2200" i="1" baseline="30000"/>
              <a:t>t</a:t>
            </a:r>
            <a:r>
              <a:rPr lang="en-US" sz="2200" i="1"/>
              <a:t> </a:t>
            </a:r>
            <a:r>
              <a:rPr lang="en-US" sz="2200"/>
              <a:t>contains at least the following ordered pairs:</a:t>
            </a:r>
          </a:p>
          <a:p>
            <a:pPr algn="ctr">
              <a:lnSpc>
                <a:spcPct val="120000"/>
              </a:lnSpc>
            </a:pPr>
            <a:r>
              <a:rPr lang="en-US" sz="2200">
                <a:solidFill>
                  <a:srgbClr val="3333FF"/>
                </a:solidFill>
              </a:rPr>
              <a:t>{(0, 1),</a:t>
            </a:r>
            <a:r>
              <a:rPr lang="en-US" sz="2200"/>
              <a:t> </a:t>
            </a:r>
            <a:r>
              <a:rPr lang="en-US" sz="2200">
                <a:solidFill>
                  <a:srgbClr val="D60093"/>
                </a:solidFill>
              </a:rPr>
              <a:t>(0, 2)</a:t>
            </a:r>
            <a:r>
              <a:rPr lang="en-US" sz="2200"/>
              <a:t>, </a:t>
            </a:r>
            <a:r>
              <a:rPr lang="en-US" sz="2200">
                <a:solidFill>
                  <a:srgbClr val="D60093"/>
                </a:solidFill>
              </a:rPr>
              <a:t>(0, 3)</a:t>
            </a:r>
            <a:r>
              <a:rPr lang="en-US" sz="2200"/>
              <a:t>, </a:t>
            </a:r>
            <a:r>
              <a:rPr lang="en-US" sz="2200">
                <a:solidFill>
                  <a:srgbClr val="3333FF"/>
                </a:solidFill>
              </a:rPr>
              <a:t>(1, 2),</a:t>
            </a:r>
            <a:r>
              <a:rPr lang="en-US" sz="2200"/>
              <a:t> </a:t>
            </a:r>
            <a:r>
              <a:rPr lang="en-US" sz="2200">
                <a:solidFill>
                  <a:srgbClr val="D60093"/>
                </a:solidFill>
              </a:rPr>
              <a:t>(1, 3)</a:t>
            </a:r>
            <a:r>
              <a:rPr lang="en-US" sz="2200"/>
              <a:t>, </a:t>
            </a:r>
            <a:r>
              <a:rPr lang="en-US" sz="2200">
                <a:solidFill>
                  <a:srgbClr val="3333FF"/>
                </a:solidFill>
              </a:rPr>
              <a:t>(2, 3)}.</a:t>
            </a:r>
          </a:p>
          <a:p>
            <a:pPr algn="just">
              <a:lnSpc>
                <a:spcPct val="120000"/>
              </a:lnSpc>
            </a:pPr>
            <a:r>
              <a:rPr lang="en-US" sz="2000"/>
              <a:t>But this relation </a:t>
            </a:r>
            <a:r>
              <a:rPr lang="en-US" sz="2000" i="1"/>
              <a:t>is </a:t>
            </a:r>
            <a:r>
              <a:rPr lang="en-US" sz="2000"/>
              <a:t>transitive; hence it equals </a:t>
            </a:r>
            <a:r>
              <a:rPr lang="en-US" sz="2000" i="1"/>
              <a:t>R</a:t>
            </a:r>
            <a:r>
              <a:rPr lang="en-US" sz="2000" i="1" baseline="30000"/>
              <a:t>t</a:t>
            </a:r>
            <a:r>
              <a:rPr lang="en-US" sz="2000"/>
              <a:t>. Note that the directed graph of </a:t>
            </a:r>
            <a:r>
              <a:rPr lang="en-US" sz="2000" i="1"/>
              <a:t>R</a:t>
            </a:r>
            <a:r>
              <a:rPr lang="en-US" sz="2000" i="1" baseline="30000"/>
              <a:t>t</a:t>
            </a:r>
            <a:r>
              <a:rPr lang="en-US" sz="2000" i="1"/>
              <a:t> </a:t>
            </a:r>
            <a:r>
              <a:rPr lang="en-US" sz="2000"/>
              <a:t>is as shown below.</a:t>
            </a:r>
          </a:p>
        </p:txBody>
      </p:sp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The Transitive Closure of a Relation</a:t>
            </a:r>
          </a:p>
        </p:txBody>
      </p:sp>
      <p:sp>
        <p:nvSpPr>
          <p:cNvPr id="86021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3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4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3203575" y="4648200"/>
          <a:ext cx="2663825" cy="1838325"/>
        </p:xfrm>
        <a:graphic>
          <a:graphicData uri="http://schemas.openxmlformats.org/presentationml/2006/ole">
            <p:oleObj spid="_x0000_s5122" name="Image bitmap" r:id="rId3" imgW="2180952" imgH="150476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971550" y="1412875"/>
            <a:ext cx="7632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Relations are sets, and therefore, we can apply the usual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set operations</a:t>
            </a:r>
            <a:r>
              <a:rPr lang="en-US" sz="2400">
                <a:sym typeface="Symbol" pitchFamily="18" charset="2"/>
              </a:rPr>
              <a:t> to them.</a:t>
            </a: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endParaRPr lang="en-US" sz="700"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If we have two relations R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and 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, and both of them are from a set A to a set B, then we can combine them to R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 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, R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 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, or R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– 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.</a:t>
            </a: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endParaRPr lang="en-US" sz="700">
              <a:sym typeface="Symbol" pitchFamily="18" charset="2"/>
            </a:endParaRPr>
          </a:p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In each case, the result will be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another relation from A to B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Combining Relations</a:t>
            </a:r>
          </a:p>
        </p:txBody>
      </p:sp>
      <p:sp>
        <p:nvSpPr>
          <p:cNvPr id="54276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7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088" y="65563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/>
              <a:t>Today’s Lecture</a:t>
            </a:r>
            <a:endParaRPr lang="en-CA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18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19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1" name="Rectangle 8"/>
          <p:cNvSpPr>
            <a:spLocks noChangeArrowheads="1"/>
          </p:cNvSpPr>
          <p:nvPr/>
        </p:nvSpPr>
        <p:spPr bwMode="auto">
          <a:xfrm>
            <a:off x="900113" y="1506696"/>
            <a:ext cx="6858000" cy="39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Properties of relations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Reflexive, Symmetric and Transitive Relations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Properties of “Less than” relations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Properties of Congruence Modulo 3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Transitive closure of a </a:t>
            </a:r>
            <a:r>
              <a:rPr lang="en-US" sz="2800" dirty="0" smtClean="0">
                <a:solidFill>
                  <a:srgbClr val="3333FF"/>
                </a:solidFill>
              </a:rPr>
              <a:t>relations</a:t>
            </a:r>
            <a:endParaRPr lang="en-US" sz="4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Combining Relations</a:t>
            </a:r>
          </a:p>
        </p:txBody>
      </p:sp>
      <p:sp>
        <p:nvSpPr>
          <p:cNvPr id="55299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900113" y="1268413"/>
            <a:ext cx="7704137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ym typeface="Symbol" pitchFamily="18" charset="2"/>
              </a:rPr>
              <a:t>There is another important way to combine relations.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700">
              <a:sym typeface="Symbol" pitchFamily="18" charset="2"/>
            </a:endParaRPr>
          </a:p>
          <a:p>
            <a:pPr algn="just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sz="2800" b="1">
                <a:solidFill>
                  <a:srgbClr val="D60093"/>
                </a:solidFill>
                <a:sym typeface="Symbol" pitchFamily="18" charset="2"/>
              </a:rPr>
              <a:t>Definition: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Let R be a relation from a set A to a set B and S a relation from B to a set C. The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composite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 of R and S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 is the relation consisting of ordered pairs (a, c), where aA, cC, and for which there exists an element bB such that (a, b)R and (b, c)S. We denote the composite of R and S by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sz="2400" b="1" baseline="-1000">
                <a:solidFill>
                  <a:srgbClr val="D60093"/>
                </a:solidFill>
                <a:sym typeface="Symbol" pitchFamily="18" charset="2"/>
              </a:rPr>
              <a:t>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R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.</a:t>
            </a:r>
          </a:p>
          <a:p>
            <a:pPr algn="just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800">
              <a:solidFill>
                <a:srgbClr val="D60093"/>
              </a:solidFill>
              <a:sym typeface="Symbol" pitchFamily="18" charset="2"/>
            </a:endParaRPr>
          </a:p>
          <a:p>
            <a:pPr algn="just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In other words, if relation R contains a pair (a, b) and relation S contains a pair (b, c), then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sz="2400" b="1" baseline="-1000">
                <a:solidFill>
                  <a:srgbClr val="D60093"/>
                </a:solidFill>
                <a:sym typeface="Symbol" pitchFamily="18" charset="2"/>
              </a:rPr>
              <a:t>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R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 contains a pair (a, 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00113" y="1268413"/>
            <a:ext cx="76914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eaLnBrk="0" hangingPunct="0">
              <a:spcBef>
                <a:spcPct val="20000"/>
              </a:spcBef>
            </a:pPr>
            <a:r>
              <a:rPr lang="en-US" sz="2800" b="1">
                <a:solidFill>
                  <a:srgbClr val="D60093"/>
                </a:solidFill>
                <a:sym typeface="Symbol" pitchFamily="18" charset="2"/>
              </a:rPr>
              <a:t>Example:</a:t>
            </a:r>
            <a:r>
              <a:rPr lang="en-US" sz="2400">
                <a:sym typeface="Symbol" pitchFamily="18" charset="2"/>
              </a:rPr>
              <a:t> Let D and S be relations on A = {1, 2, 3, 4}.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D = {(a, b) | b = 5 - a}    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“b equals (5 – a)”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S = {(a, b) | a &lt; b}       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“a is smaller than b”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endParaRPr lang="en-US" sz="700">
              <a:sym typeface="Symbol" pitchFamily="18" charset="2"/>
            </a:endParaRP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D = {(1, 4), (2, 3), (3, 2), (4, 1)}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S = {(1, 2), (1, 3), (1, 4), (2, 3), (2, 4), (3, 4)}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S</a:t>
            </a:r>
            <a:r>
              <a:rPr lang="en-US" sz="2400" b="1" baseline="-1000">
                <a:sym typeface="Symbol" pitchFamily="18" charset="2"/>
              </a:rPr>
              <a:t></a:t>
            </a:r>
            <a:r>
              <a:rPr lang="en-US" sz="2400">
                <a:sym typeface="Symbol" pitchFamily="18" charset="2"/>
              </a:rPr>
              <a:t>D =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{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160588" y="3644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(2, 4),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059113" y="3644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(3, 3),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924300" y="3644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(3, 4),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4859338" y="3644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(4, 2),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5784850" y="36449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(4, 3),</a:t>
            </a: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900113" y="4221163"/>
            <a:ext cx="7775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algn="just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sym typeface="Symbol" pitchFamily="18" charset="2"/>
              </a:rPr>
              <a:t>D maps an element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 to the element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(5 – a),</a:t>
            </a:r>
            <a:r>
              <a:rPr lang="en-US" sz="2400">
                <a:sym typeface="Symbol" pitchFamily="18" charset="2"/>
              </a:rPr>
              <a:t> and afterwards S maps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(5 – a)</a:t>
            </a:r>
            <a:r>
              <a:rPr lang="en-US" sz="2400">
                <a:sym typeface="Symbol" pitchFamily="18" charset="2"/>
              </a:rPr>
              <a:t> to all elements larger than (5 – a), resulting in </a:t>
            </a:r>
          </a:p>
          <a:p>
            <a:pPr marL="266700" indent="-266700" algn="just" eaLnBrk="0" hangingPunct="0">
              <a:spcBef>
                <a:spcPct val="20000"/>
              </a:spcBef>
            </a:pPr>
            <a:r>
              <a:rPr lang="en-US" sz="2400" b="1">
                <a:solidFill>
                  <a:srgbClr val="00FFFF"/>
                </a:solidFill>
                <a:sym typeface="Symbol" pitchFamily="18" charset="2"/>
              </a:rPr>
              <a:t>	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sz="2800" b="1" baseline="-1000">
                <a:solidFill>
                  <a:srgbClr val="D60093"/>
                </a:solidFill>
                <a:sym typeface="Symbol" pitchFamily="18" charset="2"/>
              </a:rPr>
              <a:t>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D = {(a,b) | 5 – a &lt; b}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or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sz="2800" b="1" baseline="-1000">
                <a:solidFill>
                  <a:srgbClr val="D60093"/>
                </a:solidFill>
                <a:sym typeface="Symbol" pitchFamily="18" charset="2"/>
              </a:rPr>
              <a:t>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D = {(a,b) | a + b &gt; 5}.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6732588" y="36449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(4, 4)}</a:t>
            </a:r>
          </a:p>
        </p:txBody>
      </p:sp>
      <p:sp>
        <p:nvSpPr>
          <p:cNvPr id="56330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Combining Relations</a:t>
            </a:r>
          </a:p>
        </p:txBody>
      </p:sp>
      <p:sp>
        <p:nvSpPr>
          <p:cNvPr id="56331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900113" y="1268413"/>
            <a:ext cx="7632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lnSpc>
                <a:spcPct val="120000"/>
              </a:lnSpc>
            </a:pPr>
            <a:r>
              <a:rPr lang="en-US" sz="2400">
                <a:sym typeface="Symbol" pitchFamily="18" charset="2"/>
              </a:rPr>
              <a:t>A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partition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of a set </a:t>
            </a:r>
            <a:r>
              <a:rPr lang="en-US" sz="2400" i="1">
                <a:sym typeface="Symbol" pitchFamily="18" charset="2"/>
              </a:rPr>
              <a:t>A </a:t>
            </a:r>
            <a:r>
              <a:rPr lang="en-US" sz="2400">
                <a:sym typeface="Symbol" pitchFamily="18" charset="2"/>
              </a:rPr>
              <a:t>is a finite or infinite collection of nonempty, mutually disjoint subsets whose union is </a:t>
            </a:r>
            <a:r>
              <a:rPr lang="en-US" sz="2400" i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.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 partition of a set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A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by subsets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A</a:t>
            </a:r>
            <a:r>
              <a:rPr lang="en-US" sz="2400" baseline="-25000">
                <a:solidFill>
                  <a:srgbClr val="3333FF"/>
                </a:solidFill>
                <a:sym typeface="Symbol" pitchFamily="18" charset="2"/>
              </a:rPr>
              <a:t>1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, A</a:t>
            </a:r>
            <a:r>
              <a:rPr lang="en-US" sz="2400" baseline="-25000">
                <a:solidFill>
                  <a:srgbClr val="3333FF"/>
                </a:solidFill>
                <a:sym typeface="Symbol" pitchFamily="18" charset="2"/>
              </a:rPr>
              <a:t>2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, . . . , A</a:t>
            </a:r>
            <a:r>
              <a:rPr lang="en-US" sz="2400" baseline="-25000">
                <a:solidFill>
                  <a:srgbClr val="3333FF"/>
                </a:solidFill>
                <a:sym typeface="Symbol" pitchFamily="18" charset="2"/>
              </a:rPr>
              <a:t>6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The Relation Induced by a Partition</a:t>
            </a:r>
          </a:p>
        </p:txBody>
      </p:sp>
      <p:sp>
        <p:nvSpPr>
          <p:cNvPr id="9114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1258888" y="3141663"/>
          <a:ext cx="6913562" cy="2476500"/>
        </p:xfrm>
        <a:graphic>
          <a:graphicData uri="http://schemas.openxmlformats.org/presentationml/2006/ole">
            <p:oleObj spid="_x0000_s6146" name="Image bitmap" r:id="rId3" imgW="5609524" imgH="201005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900113" y="1268413"/>
            <a:ext cx="7632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lnSpc>
                <a:spcPct val="120000"/>
              </a:lnSpc>
            </a:pPr>
            <a:r>
              <a:rPr lang="en-US" sz="2800">
                <a:solidFill>
                  <a:srgbClr val="D60093"/>
                </a:solidFill>
                <a:sym typeface="Symbol" pitchFamily="18" charset="2"/>
              </a:rPr>
              <a:t>Definition</a:t>
            </a:r>
          </a:p>
          <a:p>
            <a:pPr marL="266700" indent="-266700" algn="just">
              <a:lnSpc>
                <a:spcPct val="120000"/>
              </a:lnSpc>
            </a:pPr>
            <a:r>
              <a:rPr lang="en-US" sz="2400">
                <a:sym typeface="Symbol" pitchFamily="18" charset="2"/>
              </a:rPr>
              <a:t>Given a partition of a set </a:t>
            </a:r>
            <a:r>
              <a:rPr lang="en-US" sz="2400" i="1">
                <a:sym typeface="Symbol" pitchFamily="18" charset="2"/>
              </a:rPr>
              <a:t>A</a:t>
            </a:r>
            <a:r>
              <a:rPr lang="en-US" sz="2400">
                <a:sym typeface="Symbol" pitchFamily="18" charset="2"/>
              </a:rPr>
              <a:t>,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the </a:t>
            </a:r>
            <a:r>
              <a:rPr lang="en-US" sz="2400" b="1">
                <a:solidFill>
                  <a:srgbClr val="D60093"/>
                </a:solidFill>
                <a:sym typeface="Symbol" pitchFamily="18" charset="2"/>
              </a:rPr>
              <a:t>relation induced by the partition, </a:t>
            </a:r>
            <a:r>
              <a:rPr lang="en-US" sz="2400" i="1">
                <a:solidFill>
                  <a:srgbClr val="D60093"/>
                </a:solidFill>
                <a:sym typeface="Symbol" pitchFamily="18" charset="2"/>
              </a:rPr>
              <a:t>R</a:t>
            </a:r>
            <a:r>
              <a:rPr lang="en-US" sz="2400">
                <a:sym typeface="Symbol" pitchFamily="18" charset="2"/>
              </a:rPr>
              <a:t>, is defined on </a:t>
            </a:r>
            <a:r>
              <a:rPr lang="en-US" sz="2400" i="1">
                <a:sym typeface="Symbol" pitchFamily="18" charset="2"/>
              </a:rPr>
              <a:t>A </a:t>
            </a:r>
            <a:r>
              <a:rPr lang="en-US" sz="2400">
                <a:sym typeface="Symbol" pitchFamily="18" charset="2"/>
              </a:rPr>
              <a:t>as follows:</a:t>
            </a:r>
          </a:p>
          <a:p>
            <a:pPr marL="266700" indent="-266700" algn="just">
              <a:lnSpc>
                <a:spcPct val="120000"/>
              </a:lnSpc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For all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x, y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∈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A, x R y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⇔ there is a subset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A</a:t>
            </a:r>
            <a:r>
              <a:rPr lang="en-US" sz="2400" i="1" baseline="-25000">
                <a:solidFill>
                  <a:srgbClr val="3333FF"/>
                </a:solidFill>
                <a:sym typeface="Symbol" pitchFamily="18" charset="2"/>
              </a:rPr>
              <a:t>i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of the partition such that both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x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and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y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are in 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A</a:t>
            </a:r>
            <a:r>
              <a:rPr lang="en-US" sz="2400" i="1" baseline="-25000">
                <a:solidFill>
                  <a:srgbClr val="3333FF"/>
                </a:solidFill>
                <a:sym typeface="Symbol" pitchFamily="18" charset="2"/>
              </a:rPr>
              <a:t>i</a:t>
            </a:r>
            <a:r>
              <a:rPr lang="en-US" sz="2400" i="1">
                <a:solidFill>
                  <a:srgbClr val="3333FF"/>
                </a:solidFill>
                <a:sym typeface="Symbol" pitchFamily="18" charset="2"/>
              </a:rPr>
              <a:t> .</a:t>
            </a:r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The Relation Induced by a Partition</a:t>
            </a:r>
          </a:p>
        </p:txBody>
      </p:sp>
      <p:sp>
        <p:nvSpPr>
          <p:cNvPr id="9216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6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7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827088" y="1212850"/>
            <a:ext cx="7848600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lnSpc>
                <a:spcPct val="110000"/>
              </a:lnSpc>
            </a:pP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Let 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A 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= {0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1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2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4} and consider the following partition of 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A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:</a:t>
            </a:r>
          </a:p>
          <a:p>
            <a:pPr marL="266700" indent="-266700" algn="ctr">
              <a:lnSpc>
                <a:spcPct val="110000"/>
              </a:lnSpc>
            </a:pPr>
            <a:r>
              <a:rPr lang="en-US" sz="2600">
                <a:solidFill>
                  <a:srgbClr val="D60093"/>
                </a:solidFill>
                <a:sym typeface="Symbol" pitchFamily="18" charset="2"/>
              </a:rPr>
              <a:t>{0</a:t>
            </a:r>
            <a:r>
              <a:rPr lang="en-US" sz="2600" i="1">
                <a:solidFill>
                  <a:srgbClr val="D60093"/>
                </a:solidFill>
                <a:sym typeface="Symbol" pitchFamily="18" charset="2"/>
              </a:rPr>
              <a:t>, </a:t>
            </a:r>
            <a:r>
              <a:rPr lang="en-US" sz="2600">
                <a:solidFill>
                  <a:srgbClr val="D60093"/>
                </a:solidFill>
                <a:sym typeface="Symbol" pitchFamily="18" charset="2"/>
              </a:rPr>
              <a:t>3</a:t>
            </a:r>
            <a:r>
              <a:rPr lang="en-US" sz="2600" i="1">
                <a:solidFill>
                  <a:srgbClr val="D60093"/>
                </a:solidFill>
                <a:sym typeface="Symbol" pitchFamily="18" charset="2"/>
              </a:rPr>
              <a:t>, </a:t>
            </a:r>
            <a:r>
              <a:rPr lang="en-US" sz="2600">
                <a:solidFill>
                  <a:srgbClr val="D60093"/>
                </a:solidFill>
                <a:sym typeface="Symbol" pitchFamily="18" charset="2"/>
              </a:rPr>
              <a:t>4}</a:t>
            </a:r>
            <a:r>
              <a:rPr lang="en-US" sz="2600" i="1">
                <a:solidFill>
                  <a:srgbClr val="D60093"/>
                </a:solidFill>
                <a:sym typeface="Symbol" pitchFamily="18" charset="2"/>
              </a:rPr>
              <a:t>, </a:t>
            </a:r>
            <a:r>
              <a:rPr lang="en-US" sz="2600">
                <a:solidFill>
                  <a:srgbClr val="D60093"/>
                </a:solidFill>
                <a:sym typeface="Symbol" pitchFamily="18" charset="2"/>
              </a:rPr>
              <a:t>{1}</a:t>
            </a:r>
            <a:r>
              <a:rPr lang="en-US" sz="2600" i="1">
                <a:solidFill>
                  <a:srgbClr val="D60093"/>
                </a:solidFill>
                <a:sym typeface="Symbol" pitchFamily="18" charset="2"/>
              </a:rPr>
              <a:t>, </a:t>
            </a:r>
            <a:r>
              <a:rPr lang="en-US" sz="2600">
                <a:solidFill>
                  <a:srgbClr val="D60093"/>
                </a:solidFill>
                <a:sym typeface="Symbol" pitchFamily="18" charset="2"/>
              </a:rPr>
              <a:t>{2}</a:t>
            </a:r>
            <a:r>
              <a:rPr lang="en-US" sz="2600" i="1">
                <a:solidFill>
                  <a:srgbClr val="D60093"/>
                </a:solidFill>
                <a:sym typeface="Symbol" pitchFamily="18" charset="2"/>
              </a:rPr>
              <a:t>.</a:t>
            </a:r>
          </a:p>
          <a:p>
            <a:pPr marL="266700" indent="-266700">
              <a:lnSpc>
                <a:spcPct val="130000"/>
              </a:lnSpc>
            </a:pP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Find the relation </a:t>
            </a:r>
            <a:r>
              <a:rPr lang="en-US" sz="22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200">
                <a:solidFill>
                  <a:srgbClr val="3333FF"/>
                </a:solidFill>
                <a:sym typeface="Symbol" pitchFamily="18" charset="2"/>
              </a:rPr>
              <a:t>induced by this partition.</a:t>
            </a:r>
          </a:p>
          <a:p>
            <a:pPr marL="266700" indent="-266700"/>
            <a:r>
              <a:rPr lang="en-US" sz="2600">
                <a:solidFill>
                  <a:srgbClr val="D60093"/>
                </a:solidFill>
                <a:sym typeface="Symbol" pitchFamily="18" charset="2"/>
              </a:rPr>
              <a:t>Solution </a:t>
            </a:r>
            <a:r>
              <a:rPr lang="en-US" sz="2000">
                <a:sym typeface="Symbol" pitchFamily="18" charset="2"/>
              </a:rPr>
              <a:t>Since {0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3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4} is a subset of the partition,</a:t>
            </a:r>
          </a:p>
          <a:p>
            <a:pPr marL="266700" indent="-266700"/>
            <a:endParaRPr lang="en-US" sz="800">
              <a:sym typeface="Symbol" pitchFamily="18" charset="2"/>
            </a:endParaRPr>
          </a:p>
          <a:p>
            <a:pPr marL="266700" indent="-266700" algn="ctr">
              <a:lnSpc>
                <a:spcPct val="120000"/>
              </a:lnSpc>
            </a:pP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0 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 because both 0 and 3 are in {0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4}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</a:t>
            </a:r>
          </a:p>
          <a:p>
            <a:pPr marL="266700" indent="-266700" algn="ctr">
              <a:lnSpc>
                <a:spcPct val="120000"/>
              </a:lnSpc>
            </a:pP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 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0 because both 3 and 0 are in {0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4}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</a:t>
            </a:r>
          </a:p>
          <a:p>
            <a:pPr marL="266700" indent="-266700" algn="ctr">
              <a:lnSpc>
                <a:spcPct val="120000"/>
              </a:lnSpc>
            </a:pP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0 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 because both 0 and 4 are in {0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4}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</a:t>
            </a:r>
          </a:p>
          <a:p>
            <a:pPr marL="266700" indent="-266700" algn="ctr">
              <a:lnSpc>
                <a:spcPct val="120000"/>
              </a:lnSpc>
            </a:pP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 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0 because both 4 and 0 are in {0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4}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</a:t>
            </a:r>
          </a:p>
          <a:p>
            <a:pPr marL="266700" indent="-266700" algn="ctr">
              <a:lnSpc>
                <a:spcPct val="120000"/>
              </a:lnSpc>
            </a:pP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 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 because both 3 and 4 are in {0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4}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</a:t>
            </a:r>
            <a:endParaRPr lang="en-US" sz="2000">
              <a:solidFill>
                <a:srgbClr val="3333FF"/>
              </a:solidFill>
              <a:sym typeface="Symbol" pitchFamily="18" charset="2"/>
            </a:endParaRPr>
          </a:p>
          <a:p>
            <a:pPr marL="266700" indent="-266700" algn="ctr">
              <a:lnSpc>
                <a:spcPct val="120000"/>
              </a:lnSpc>
            </a:pP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 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 because both 4 and 3 are in {0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3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 </a:t>
            </a:r>
            <a:r>
              <a:rPr lang="en-US" sz="2000">
                <a:solidFill>
                  <a:srgbClr val="3333FF"/>
                </a:solidFill>
                <a:sym typeface="Symbol" pitchFamily="18" charset="2"/>
              </a:rPr>
              <a:t>4}</a:t>
            </a:r>
            <a:r>
              <a:rPr lang="en-US" sz="2000" i="1">
                <a:solidFill>
                  <a:srgbClr val="3333FF"/>
                </a:solidFill>
                <a:sym typeface="Symbol" pitchFamily="18" charset="2"/>
              </a:rPr>
              <a:t>,</a:t>
            </a:r>
          </a:p>
          <a:p>
            <a:pPr marL="266700" indent="-266700" algn="ctr">
              <a:lnSpc>
                <a:spcPct val="120000"/>
              </a:lnSpc>
            </a:pPr>
            <a:endParaRPr lang="en-US" sz="800" i="1">
              <a:solidFill>
                <a:srgbClr val="3333FF"/>
              </a:solidFill>
              <a:sym typeface="Symbol" pitchFamily="18" charset="2"/>
            </a:endParaRPr>
          </a:p>
          <a:p>
            <a:pPr marL="266700" indent="-266700">
              <a:lnSpc>
                <a:spcPct val="110000"/>
              </a:lnSpc>
            </a:pPr>
            <a:r>
              <a:rPr lang="en-US">
                <a:sym typeface="Symbol" pitchFamily="18" charset="2"/>
              </a:rPr>
              <a:t>Also,              </a:t>
            </a:r>
            <a:r>
              <a:rPr lang="en-US" sz="2000">
                <a:sym typeface="Symbol" pitchFamily="18" charset="2"/>
              </a:rPr>
              <a:t>0 </a:t>
            </a:r>
            <a:r>
              <a:rPr lang="en-US" sz="2000" i="1">
                <a:sym typeface="Symbol" pitchFamily="18" charset="2"/>
              </a:rPr>
              <a:t>R </a:t>
            </a:r>
            <a:r>
              <a:rPr lang="en-US" sz="2000">
                <a:sym typeface="Symbol" pitchFamily="18" charset="2"/>
              </a:rPr>
              <a:t>0 because both 0 and 0 are in {0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3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4},</a:t>
            </a:r>
          </a:p>
          <a:p>
            <a:pPr marL="266700" indent="-266700">
              <a:lnSpc>
                <a:spcPct val="110000"/>
              </a:lnSpc>
            </a:pPr>
            <a:r>
              <a:rPr lang="en-US" sz="2000">
                <a:sym typeface="Symbol" pitchFamily="18" charset="2"/>
              </a:rPr>
              <a:t>                    3 </a:t>
            </a:r>
            <a:r>
              <a:rPr lang="en-US" sz="2000" i="1">
                <a:sym typeface="Symbol" pitchFamily="18" charset="2"/>
              </a:rPr>
              <a:t>R </a:t>
            </a:r>
            <a:r>
              <a:rPr lang="en-US" sz="2000">
                <a:sym typeface="Symbol" pitchFamily="18" charset="2"/>
              </a:rPr>
              <a:t>3 because both 3 and 3 are in {0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3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4}</a:t>
            </a:r>
            <a:r>
              <a:rPr lang="en-US" sz="2000" i="1">
                <a:sym typeface="Symbol" pitchFamily="18" charset="2"/>
              </a:rPr>
              <a:t>,</a:t>
            </a:r>
            <a:endParaRPr lang="en-US" sz="2000">
              <a:sym typeface="Symbol" pitchFamily="18" charset="2"/>
            </a:endParaRPr>
          </a:p>
          <a:p>
            <a:pPr marL="266700" indent="-266700">
              <a:lnSpc>
                <a:spcPct val="110000"/>
              </a:lnSpc>
            </a:pPr>
            <a:r>
              <a:rPr lang="en-US" sz="2000">
                <a:sym typeface="Symbol" pitchFamily="18" charset="2"/>
              </a:rPr>
              <a:t>                    4 </a:t>
            </a:r>
            <a:r>
              <a:rPr lang="en-US" sz="2000" i="1">
                <a:sym typeface="Symbol" pitchFamily="18" charset="2"/>
              </a:rPr>
              <a:t>R </a:t>
            </a:r>
            <a:r>
              <a:rPr lang="en-US" sz="2000">
                <a:sym typeface="Symbol" pitchFamily="18" charset="2"/>
              </a:rPr>
              <a:t>4 because both 4 and 4 are in {0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3</a:t>
            </a:r>
            <a:r>
              <a:rPr lang="en-US" sz="2000" i="1">
                <a:sym typeface="Symbol" pitchFamily="18" charset="2"/>
              </a:rPr>
              <a:t>, </a:t>
            </a:r>
            <a:r>
              <a:rPr lang="en-US" sz="2000">
                <a:sym typeface="Symbol" pitchFamily="18" charset="2"/>
              </a:rPr>
              <a:t>4}</a:t>
            </a:r>
            <a:r>
              <a:rPr lang="en-US" sz="2000" i="1">
                <a:sym typeface="Symbol" pitchFamily="18" charset="2"/>
              </a:rPr>
              <a:t>.</a:t>
            </a:r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Example</a:t>
            </a:r>
          </a:p>
        </p:txBody>
      </p:sp>
      <p:sp>
        <p:nvSpPr>
          <p:cNvPr id="9318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8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827088" y="1212850"/>
            <a:ext cx="7848600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>
              <a:lnSpc>
                <a:spcPct val="140000"/>
              </a:lnSpc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Since {1} is a subset of the partition,</a:t>
            </a:r>
          </a:p>
          <a:p>
            <a:pPr marL="266700" indent="-266700" algn="ctr">
              <a:lnSpc>
                <a:spcPct val="140000"/>
              </a:lnSpc>
            </a:pP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1 </a:t>
            </a:r>
            <a:r>
              <a:rPr lang="en-US" sz="2400" i="1">
                <a:solidFill>
                  <a:srgbClr val="D60093"/>
                </a:solidFill>
                <a:sym typeface="Symbol" pitchFamily="18" charset="2"/>
              </a:rPr>
              <a:t>R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1 because both 1 and 1 are in {1}</a:t>
            </a:r>
            <a:r>
              <a:rPr lang="en-US" sz="2400" i="1">
                <a:solidFill>
                  <a:srgbClr val="D60093"/>
                </a:solidFill>
                <a:sym typeface="Symbol" pitchFamily="18" charset="2"/>
              </a:rPr>
              <a:t>,</a:t>
            </a:r>
          </a:p>
          <a:p>
            <a:pPr marL="266700" indent="-266700">
              <a:lnSpc>
                <a:spcPct val="140000"/>
              </a:lnSpc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and since {2} is a subset of the partition,</a:t>
            </a:r>
          </a:p>
          <a:p>
            <a:pPr marL="266700" indent="-266700" algn="ctr">
              <a:lnSpc>
                <a:spcPct val="140000"/>
              </a:lnSpc>
            </a:pP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2 </a:t>
            </a:r>
            <a:r>
              <a:rPr lang="en-US" sz="2400" i="1">
                <a:solidFill>
                  <a:srgbClr val="D60093"/>
                </a:solidFill>
                <a:sym typeface="Symbol" pitchFamily="18" charset="2"/>
              </a:rPr>
              <a:t>R </a:t>
            </a:r>
            <a:r>
              <a:rPr lang="en-US" sz="2400">
                <a:solidFill>
                  <a:srgbClr val="D60093"/>
                </a:solidFill>
                <a:sym typeface="Symbol" pitchFamily="18" charset="2"/>
              </a:rPr>
              <a:t>2 because both 2 and 2 are in {2}</a:t>
            </a:r>
            <a:r>
              <a:rPr lang="en-US" sz="2400" i="1">
                <a:solidFill>
                  <a:srgbClr val="D60093"/>
                </a:solidFill>
                <a:sym typeface="Symbol" pitchFamily="18" charset="2"/>
              </a:rPr>
              <a:t>.</a:t>
            </a:r>
          </a:p>
          <a:p>
            <a:pPr marL="266700" indent="-266700" algn="ctr">
              <a:lnSpc>
                <a:spcPct val="140000"/>
              </a:lnSpc>
            </a:pPr>
            <a:endParaRPr lang="en-US" sz="2400" i="1">
              <a:solidFill>
                <a:srgbClr val="D60093"/>
              </a:solidFill>
              <a:sym typeface="Symbol" pitchFamily="18" charset="2"/>
            </a:endParaRPr>
          </a:p>
          <a:p>
            <a:pPr marL="266700" indent="-266700">
              <a:lnSpc>
                <a:spcPct val="130000"/>
              </a:lnSpc>
            </a:pPr>
            <a:r>
              <a:rPr lang="en-US" sz="2800">
                <a:sym typeface="Symbol" pitchFamily="18" charset="2"/>
              </a:rPr>
              <a:t>Hence</a:t>
            </a:r>
          </a:p>
          <a:p>
            <a:pPr marL="266700" indent="-266700" algn="ctr">
              <a:lnSpc>
                <a:spcPct val="130000"/>
              </a:lnSpc>
            </a:pPr>
            <a:r>
              <a:rPr lang="en-US" sz="2800" i="1">
                <a:solidFill>
                  <a:srgbClr val="3333FF"/>
                </a:solidFill>
                <a:sym typeface="Symbol" pitchFamily="18" charset="2"/>
              </a:rPr>
              <a:t>R </a:t>
            </a: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= {</a:t>
            </a:r>
            <a:r>
              <a:rPr lang="en-US" sz="2800">
                <a:solidFill>
                  <a:srgbClr val="D60093"/>
                </a:solidFill>
                <a:sym typeface="Symbol" pitchFamily="18" charset="2"/>
              </a:rPr>
              <a:t> (0, 0), (0, 3), (0, 4), (1, 1), (2, 2), (3, 0), (3, 3), (3, 4), (4, 0), (4, 3), (4, 4) </a:t>
            </a: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}.</a:t>
            </a:r>
          </a:p>
        </p:txBody>
      </p:sp>
      <p:sp>
        <p:nvSpPr>
          <p:cNvPr id="94211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3333FF"/>
                </a:solidFill>
              </a:rPr>
              <a:t>Example (Contd.)</a:t>
            </a:r>
          </a:p>
        </p:txBody>
      </p:sp>
      <p:sp>
        <p:nvSpPr>
          <p:cNvPr id="94212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3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088" y="476250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/>
              <a:t>Lecture Summery</a:t>
            </a:r>
            <a:endParaRPr lang="en-CA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233488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54" name="Line 4"/>
          <p:cNvSpPr>
            <a:spLocks noChangeShapeType="1"/>
          </p:cNvSpPr>
          <p:nvPr/>
        </p:nvSpPr>
        <p:spPr bwMode="auto">
          <a:xfrm>
            <a:off x="395288" y="1089025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Line 5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Line 4"/>
          <p:cNvSpPr>
            <a:spLocks noChangeShapeType="1"/>
          </p:cNvSpPr>
          <p:nvPr/>
        </p:nvSpPr>
        <p:spPr bwMode="auto">
          <a:xfrm>
            <a:off x="395288" y="1089025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5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Rectangle 8"/>
          <p:cNvSpPr>
            <a:spLocks noChangeArrowheads="1"/>
          </p:cNvSpPr>
          <p:nvPr/>
        </p:nvSpPr>
        <p:spPr bwMode="auto">
          <a:xfrm>
            <a:off x="971550" y="1287482"/>
            <a:ext cx="6858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Properties of relations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Reflexive, Symmetric and Transitive Relations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Properties of “Less than” relations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Properties of Congruence Modulo 3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3333FF"/>
                </a:solidFill>
              </a:rPr>
              <a:t>Transitive closure of a </a:t>
            </a:r>
            <a:r>
              <a:rPr lang="en-US" sz="2800" dirty="0" smtClean="0">
                <a:solidFill>
                  <a:srgbClr val="3333FF"/>
                </a:solidFill>
              </a:rPr>
              <a:t>relations</a:t>
            </a:r>
            <a:endParaRPr lang="en-US" sz="4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 txBox="1">
            <a:spLocks noChangeArrowheads="1"/>
          </p:cNvSpPr>
          <p:nvPr/>
        </p:nvSpPr>
        <p:spPr bwMode="auto">
          <a:xfrm>
            <a:off x="827088" y="561975"/>
            <a:ext cx="6935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 b="1">
                <a:solidFill>
                  <a:srgbClr val="3333FF"/>
                </a:solidFill>
              </a:rPr>
              <a:t>Representing Relations Using Digraphs</a:t>
            </a:r>
            <a:endParaRPr lang="en-CA" sz="2800" b="1">
              <a:solidFill>
                <a:srgbClr val="3333FF"/>
              </a:solidFill>
            </a:endParaRPr>
          </a:p>
        </p:txBody>
      </p:sp>
      <p:sp>
        <p:nvSpPr>
          <p:cNvPr id="41987" name="Rectangle 3"/>
          <p:cNvSpPr txBox="1">
            <a:spLocks noChangeArrowheads="1"/>
          </p:cNvSpPr>
          <p:nvPr/>
        </p:nvSpPr>
        <p:spPr bwMode="auto">
          <a:xfrm>
            <a:off x="852488" y="1236663"/>
            <a:ext cx="77517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en-US" sz="2800" b="1" dirty="0">
                <a:solidFill>
                  <a:srgbClr val="C00000"/>
                </a:solidFill>
                <a:sym typeface="Symbol" pitchFamily="18" charset="2"/>
              </a:rPr>
              <a:t>Definition</a:t>
            </a:r>
          </a:p>
          <a:p>
            <a:pPr algn="just" eaLnBrk="0" hangingPunct="0">
              <a:spcBef>
                <a:spcPct val="20000"/>
              </a:spcBef>
            </a:pPr>
            <a:r>
              <a:rPr lang="en-US" sz="2800" dirty="0">
                <a:sym typeface="Symbol" pitchFamily="18" charset="2"/>
              </a:rPr>
              <a:t>A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directed graph</a:t>
            </a:r>
            <a:r>
              <a:rPr lang="en-US" sz="2800" dirty="0">
                <a:sym typeface="Symbol" pitchFamily="18" charset="2"/>
              </a:rPr>
              <a:t>, or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digraph</a:t>
            </a:r>
            <a:r>
              <a:rPr lang="en-US" sz="2800" dirty="0">
                <a:sym typeface="Symbol" pitchFamily="18" charset="2"/>
              </a:rPr>
              <a:t>, consists of a set V of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vertices</a:t>
            </a:r>
            <a:r>
              <a:rPr lang="en-US" sz="2800" dirty="0">
                <a:sym typeface="Symbol" pitchFamily="18" charset="2"/>
              </a:rPr>
              <a:t> (or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nodes</a:t>
            </a:r>
            <a:r>
              <a:rPr lang="en-US" sz="2800" dirty="0">
                <a:sym typeface="Symbol" pitchFamily="18" charset="2"/>
              </a:rPr>
              <a:t>) together with a set </a:t>
            </a: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E</a:t>
            </a:r>
            <a:r>
              <a:rPr lang="en-US" sz="2800" dirty="0">
                <a:sym typeface="Symbol" pitchFamily="18" charset="2"/>
              </a:rPr>
              <a:t> of ordered pairs of elements of V called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edges</a:t>
            </a:r>
            <a:r>
              <a:rPr lang="en-US" sz="2800" dirty="0">
                <a:sym typeface="Symbol" pitchFamily="18" charset="2"/>
              </a:rPr>
              <a:t> (or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arcs</a:t>
            </a:r>
            <a:r>
              <a:rPr lang="en-US" sz="2800" dirty="0">
                <a:sym typeface="Symbol" pitchFamily="18" charset="2"/>
              </a:rPr>
              <a:t>).</a:t>
            </a:r>
          </a:p>
          <a:p>
            <a:pPr algn="just" eaLnBrk="0" hangingPunct="0">
              <a:spcBef>
                <a:spcPct val="20000"/>
              </a:spcBef>
            </a:pPr>
            <a:r>
              <a:rPr lang="en-US" sz="2800" dirty="0">
                <a:sym typeface="Symbol" pitchFamily="18" charset="2"/>
              </a:rPr>
              <a:t>The vertex </a:t>
            </a: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a</a:t>
            </a:r>
            <a:r>
              <a:rPr lang="en-US" sz="2800" dirty="0">
                <a:sym typeface="Symbol" pitchFamily="18" charset="2"/>
              </a:rPr>
              <a:t> is called the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initial vertex</a:t>
            </a: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of the </a:t>
            </a: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edge (a, b)</a:t>
            </a:r>
            <a:r>
              <a:rPr lang="en-US" sz="2800" dirty="0">
                <a:sym typeface="Symbol" pitchFamily="18" charset="2"/>
              </a:rPr>
              <a:t>, and the vertex </a:t>
            </a: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b</a:t>
            </a:r>
            <a:r>
              <a:rPr lang="en-US" sz="2800" dirty="0">
                <a:sym typeface="Symbol" pitchFamily="18" charset="2"/>
              </a:rPr>
              <a:t> is called the </a:t>
            </a:r>
            <a:r>
              <a:rPr lang="en-US" sz="2800" b="1" dirty="0">
                <a:solidFill>
                  <a:srgbClr val="3333FF"/>
                </a:solidFill>
                <a:sym typeface="Symbol" pitchFamily="18" charset="2"/>
              </a:rPr>
              <a:t>terminal vertex</a:t>
            </a: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of this edge.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endParaRPr lang="en-US" sz="1200" dirty="0">
              <a:sym typeface="Symbol" pitchFamily="18" charset="2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en-US" sz="2800" dirty="0">
                <a:solidFill>
                  <a:srgbClr val="3333FF"/>
                </a:solidFill>
                <a:sym typeface="Symbol" pitchFamily="18" charset="2"/>
              </a:rPr>
              <a:t>We can use arrows to display graphs.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endParaRPr lang="en-US" sz="2800" dirty="0">
              <a:sym typeface="Symbol" pitchFamily="18" charset="2"/>
            </a:endParaRPr>
          </a:p>
        </p:txBody>
      </p:sp>
      <p:sp>
        <p:nvSpPr>
          <p:cNvPr id="4198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 txBox="1">
            <a:spLocks noChangeArrowheads="1"/>
          </p:cNvSpPr>
          <p:nvPr/>
        </p:nvSpPr>
        <p:spPr bwMode="auto">
          <a:xfrm>
            <a:off x="827088" y="1214438"/>
            <a:ext cx="77771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en-US" sz="2800" b="1">
                <a:solidFill>
                  <a:srgbClr val="C00000"/>
                </a:solidFill>
                <a:sym typeface="Symbol" pitchFamily="18" charset="2"/>
              </a:rPr>
              <a:t>Example:</a:t>
            </a:r>
            <a:r>
              <a:rPr lang="en-US" sz="280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Display the digraph with V = {a, b, c, d} and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E = {(a, b), (a, d), (b, b), (b, d), (c, a), (c, b), (d, b)}.</a:t>
            </a:r>
          </a:p>
        </p:txBody>
      </p:sp>
      <p:cxnSp>
        <p:nvCxnSpPr>
          <p:cNvPr id="43011" name="AutoShape 4"/>
          <p:cNvCxnSpPr>
            <a:cxnSpLocks noChangeShapeType="1"/>
            <a:stCxn id="43034" idx="6"/>
            <a:endCxn id="43032" idx="2"/>
          </p:cNvCxnSpPr>
          <p:nvPr/>
        </p:nvCxnSpPr>
        <p:spPr bwMode="auto">
          <a:xfrm>
            <a:off x="3265488" y="3025775"/>
            <a:ext cx="2286000" cy="0"/>
          </a:xfrm>
          <a:prstGeom prst="straightConnector1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43012" name="AutoShape 5"/>
          <p:cNvCxnSpPr>
            <a:cxnSpLocks noChangeShapeType="1"/>
            <a:stCxn id="43034" idx="4"/>
            <a:endCxn id="43028" idx="0"/>
          </p:cNvCxnSpPr>
          <p:nvPr/>
        </p:nvCxnSpPr>
        <p:spPr bwMode="auto">
          <a:xfrm flipH="1">
            <a:off x="3157538" y="3101975"/>
            <a:ext cx="31750" cy="1995488"/>
          </a:xfrm>
          <a:prstGeom prst="straightConnector1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43013" name="AutoShape 6"/>
          <p:cNvCxnSpPr>
            <a:cxnSpLocks noChangeShapeType="1"/>
            <a:stCxn id="43032" idx="3"/>
            <a:endCxn id="43028" idx="6"/>
          </p:cNvCxnSpPr>
          <p:nvPr/>
        </p:nvCxnSpPr>
        <p:spPr bwMode="auto">
          <a:xfrm rot="5400000">
            <a:off x="3356769" y="2956719"/>
            <a:ext cx="2093913" cy="2339975"/>
          </a:xfrm>
          <a:prstGeom prst="curvedConnector2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43014" name="AutoShape 7"/>
          <p:cNvCxnSpPr>
            <a:cxnSpLocks noChangeShapeType="1"/>
            <a:stCxn id="43030" idx="1"/>
            <a:endCxn id="43034" idx="5"/>
          </p:cNvCxnSpPr>
          <p:nvPr/>
        </p:nvCxnSpPr>
        <p:spPr bwMode="auto">
          <a:xfrm flipH="1" flipV="1">
            <a:off x="3243263" y="3079750"/>
            <a:ext cx="2330450" cy="2025650"/>
          </a:xfrm>
          <a:prstGeom prst="straightConnector1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43015" name="AutoShape 8"/>
          <p:cNvCxnSpPr>
            <a:cxnSpLocks noChangeShapeType="1"/>
            <a:stCxn id="43030" idx="0"/>
            <a:endCxn id="43032" idx="4"/>
          </p:cNvCxnSpPr>
          <p:nvPr/>
        </p:nvCxnSpPr>
        <p:spPr bwMode="auto">
          <a:xfrm flipV="1">
            <a:off x="5627688" y="3101975"/>
            <a:ext cx="0" cy="1981200"/>
          </a:xfrm>
          <a:prstGeom prst="straightConnector1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43016" name="AutoShape 9"/>
          <p:cNvCxnSpPr>
            <a:cxnSpLocks noChangeShapeType="1"/>
            <a:stCxn id="43028" idx="7"/>
            <a:endCxn id="43032" idx="2"/>
          </p:cNvCxnSpPr>
          <p:nvPr/>
        </p:nvCxnSpPr>
        <p:spPr bwMode="auto">
          <a:xfrm rot="-5400000">
            <a:off x="3334544" y="2902744"/>
            <a:ext cx="2093913" cy="2339975"/>
          </a:xfrm>
          <a:prstGeom prst="curvedConnector2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32088" y="2720975"/>
            <a:ext cx="533400" cy="385763"/>
            <a:chOff x="1632" y="1392"/>
            <a:chExt cx="336" cy="243"/>
          </a:xfrm>
        </p:grpSpPr>
        <p:sp>
          <p:nvSpPr>
            <p:cNvPr id="43034" name="AutoShape 11"/>
            <p:cNvSpPr>
              <a:spLocks noChangeArrowheads="1"/>
            </p:cNvSpPr>
            <p:nvPr/>
          </p:nvSpPr>
          <p:spPr bwMode="auto">
            <a:xfrm>
              <a:off x="1872" y="153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1632" y="1392"/>
              <a:ext cx="240" cy="243"/>
            </a:xfrm>
            <a:prstGeom prst="rect">
              <a:avLst/>
            </a:prstGeom>
            <a:noFill/>
            <a:ln w="19050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</p:grpSp>
      <p:cxnSp>
        <p:nvCxnSpPr>
          <p:cNvPr id="43018" name="AutoShape 13"/>
          <p:cNvCxnSpPr>
            <a:cxnSpLocks noChangeShapeType="1"/>
          </p:cNvCxnSpPr>
          <p:nvPr/>
        </p:nvCxnSpPr>
        <p:spPr bwMode="auto">
          <a:xfrm flipH="1" flipV="1">
            <a:off x="5627688" y="2949575"/>
            <a:ext cx="76200" cy="76200"/>
          </a:xfrm>
          <a:prstGeom prst="curvedConnector4">
            <a:avLst>
              <a:gd name="adj1" fmla="val -339583"/>
              <a:gd name="adj2" fmla="val 500000"/>
            </a:avLst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</p:spPr>
      </p:cxn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551488" y="2949575"/>
            <a:ext cx="533400" cy="385763"/>
            <a:chOff x="3408" y="1536"/>
            <a:chExt cx="336" cy="243"/>
          </a:xfrm>
        </p:grpSpPr>
        <p:sp>
          <p:nvSpPr>
            <p:cNvPr id="43032" name="AutoShape 15"/>
            <p:cNvSpPr>
              <a:spLocks noChangeArrowheads="1"/>
            </p:cNvSpPr>
            <p:nvPr/>
          </p:nvSpPr>
          <p:spPr bwMode="auto">
            <a:xfrm>
              <a:off x="3408" y="1536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504" y="1536"/>
              <a:ext cx="240" cy="243"/>
            </a:xfrm>
            <a:prstGeom prst="rect">
              <a:avLst/>
            </a:prstGeom>
            <a:noFill/>
            <a:ln w="19050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551488" y="4854575"/>
            <a:ext cx="533400" cy="385763"/>
            <a:chOff x="3408" y="2736"/>
            <a:chExt cx="336" cy="243"/>
          </a:xfrm>
        </p:grpSpPr>
        <p:sp>
          <p:nvSpPr>
            <p:cNvPr id="43030" name="AutoShape 18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3504" y="2736"/>
              <a:ext cx="240" cy="243"/>
            </a:xfrm>
            <a:prstGeom prst="rect">
              <a:avLst/>
            </a:prstGeom>
            <a:noFill/>
            <a:ln w="19050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700338" y="4868863"/>
            <a:ext cx="533400" cy="385762"/>
            <a:chOff x="1632" y="2736"/>
            <a:chExt cx="336" cy="243"/>
          </a:xfrm>
        </p:grpSpPr>
        <p:sp>
          <p:nvSpPr>
            <p:cNvPr id="43028" name="AutoShape 21"/>
            <p:cNvSpPr>
              <a:spLocks noChangeArrowheads="1"/>
            </p:cNvSpPr>
            <p:nvPr/>
          </p:nvSpPr>
          <p:spPr bwMode="auto">
            <a:xfrm>
              <a:off x="1872" y="2880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1632" y="2736"/>
              <a:ext cx="240" cy="2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  <p:sp>
        <p:nvSpPr>
          <p:cNvPr id="43022" name="Rectangle 23"/>
          <p:cNvSpPr>
            <a:spLocks noChangeArrowheads="1"/>
          </p:cNvSpPr>
          <p:nvPr/>
        </p:nvSpPr>
        <p:spPr bwMode="auto">
          <a:xfrm>
            <a:off x="1042988" y="5699125"/>
            <a:ext cx="64595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ym typeface="Symbol" pitchFamily="18" charset="2"/>
              </a:rPr>
              <a:t>An edge of the form (b, b) is called a</a:t>
            </a:r>
            <a:r>
              <a:rPr lang="en-US" sz="2400" b="1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400" b="1">
                <a:solidFill>
                  <a:srgbClr val="C00000"/>
                </a:solidFill>
                <a:sym typeface="Symbol" pitchFamily="18" charset="2"/>
              </a:rPr>
              <a:t>loop.</a:t>
            </a:r>
            <a:endParaRPr lang="en-US" sz="2400">
              <a:solidFill>
                <a:srgbClr val="C00000"/>
              </a:solidFill>
              <a:sym typeface="Symbol" pitchFamily="18" charset="2"/>
            </a:endParaRPr>
          </a:p>
        </p:txBody>
      </p:sp>
      <p:sp>
        <p:nvSpPr>
          <p:cNvPr id="43023" name="Rectangle 2"/>
          <p:cNvSpPr txBox="1">
            <a:spLocks noChangeArrowheads="1"/>
          </p:cNvSpPr>
          <p:nvPr/>
        </p:nvSpPr>
        <p:spPr bwMode="auto">
          <a:xfrm>
            <a:off x="827088" y="561975"/>
            <a:ext cx="6935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 b="1">
                <a:solidFill>
                  <a:srgbClr val="3333FF"/>
                </a:solidFill>
              </a:rPr>
              <a:t>Representing Relations Using Digraphs</a:t>
            </a:r>
            <a:endParaRPr lang="en-CA" sz="2800" b="1">
              <a:solidFill>
                <a:srgbClr val="3333FF"/>
              </a:solidFill>
            </a:endParaRPr>
          </a:p>
        </p:txBody>
      </p:sp>
      <p:sp>
        <p:nvSpPr>
          <p:cNvPr id="43024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3333FF"/>
                </a:solidFill>
              </a:rPr>
              <a:t>Representing Relations Using Digraphs</a:t>
            </a:r>
            <a:endParaRPr lang="en-CA" sz="2800" b="1">
              <a:solidFill>
                <a:srgbClr val="3333FF"/>
              </a:solidFill>
            </a:endParaRPr>
          </a:p>
        </p:txBody>
      </p:sp>
      <p:sp>
        <p:nvSpPr>
          <p:cNvPr id="44035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971550" y="1196975"/>
            <a:ext cx="7488238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Let </a:t>
            </a:r>
            <a:r>
              <a:rPr lang="en-US" sz="2400" i="1">
                <a:solidFill>
                  <a:srgbClr val="3333FF"/>
                </a:solidFill>
              </a:rPr>
              <a:t>A </a:t>
            </a:r>
            <a:r>
              <a:rPr lang="en-US" sz="2400">
                <a:solidFill>
                  <a:srgbClr val="3333FF"/>
                </a:solidFill>
              </a:rPr>
              <a:t>= {3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4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5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6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7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8} </a:t>
            </a:r>
            <a:r>
              <a:rPr lang="en-US" sz="2400"/>
              <a:t>and define a relation </a:t>
            </a:r>
            <a:r>
              <a:rPr lang="en-US" sz="2400" i="1"/>
              <a:t>R </a:t>
            </a:r>
            <a:r>
              <a:rPr lang="en-US" sz="2400"/>
              <a:t>on </a:t>
            </a:r>
            <a:r>
              <a:rPr lang="en-US" sz="2400" i="1"/>
              <a:t>A </a:t>
            </a:r>
            <a:r>
              <a:rPr lang="en-US" sz="2400"/>
              <a:t>as follows: </a:t>
            </a:r>
          </a:p>
          <a:p>
            <a:pPr algn="ctr"/>
            <a:r>
              <a:rPr lang="en-US" sz="2400">
                <a:solidFill>
                  <a:srgbClr val="C00000"/>
                </a:solidFill>
              </a:rPr>
              <a:t>For all </a:t>
            </a:r>
            <a:r>
              <a:rPr lang="en-US" sz="2400" i="1">
                <a:solidFill>
                  <a:srgbClr val="C00000"/>
                </a:solidFill>
              </a:rPr>
              <a:t>x, y </a:t>
            </a:r>
            <a:r>
              <a:rPr lang="en-US" sz="2400">
                <a:solidFill>
                  <a:srgbClr val="C00000"/>
                </a:solidFill>
              </a:rPr>
              <a:t>∈ </a:t>
            </a:r>
            <a:r>
              <a:rPr lang="en-US" sz="2400" i="1">
                <a:solidFill>
                  <a:srgbClr val="C00000"/>
                </a:solidFill>
              </a:rPr>
              <a:t>A</a:t>
            </a:r>
            <a:r>
              <a:rPr lang="en-US" sz="2400">
                <a:solidFill>
                  <a:srgbClr val="C00000"/>
                </a:solidFill>
              </a:rPr>
              <a:t>,  </a:t>
            </a:r>
            <a:r>
              <a:rPr lang="es-ES" sz="2400" i="1">
                <a:solidFill>
                  <a:srgbClr val="C00000"/>
                </a:solidFill>
              </a:rPr>
              <a:t>x R y </a:t>
            </a:r>
            <a:r>
              <a:rPr lang="es-ES" sz="2400">
                <a:solidFill>
                  <a:srgbClr val="C00000"/>
                </a:solidFill>
              </a:rPr>
              <a:t>⇔ 2 | </a:t>
            </a:r>
            <a:r>
              <a:rPr lang="es-ES" sz="2400" i="1">
                <a:solidFill>
                  <a:srgbClr val="C00000"/>
                </a:solidFill>
              </a:rPr>
              <a:t>(x </a:t>
            </a:r>
            <a:r>
              <a:rPr lang="es-ES" sz="2400">
                <a:solidFill>
                  <a:srgbClr val="C00000"/>
                </a:solidFill>
              </a:rPr>
              <a:t>− </a:t>
            </a:r>
            <a:r>
              <a:rPr lang="es-ES" sz="2400" i="1">
                <a:solidFill>
                  <a:srgbClr val="C00000"/>
                </a:solidFill>
              </a:rPr>
              <a:t>y).</a:t>
            </a:r>
          </a:p>
          <a:p>
            <a:endParaRPr lang="es-ES" sz="1000" i="1"/>
          </a:p>
          <a:p>
            <a:r>
              <a:rPr lang="en-US" sz="2400">
                <a:solidFill>
                  <a:srgbClr val="3333FF"/>
                </a:solidFill>
              </a:rPr>
              <a:t>Draw the directed graph of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>
                <a:solidFill>
                  <a:srgbClr val="3333FF"/>
                </a:solidFill>
              </a:rPr>
              <a:t>.</a:t>
            </a:r>
          </a:p>
          <a:p>
            <a:endParaRPr lang="en-US" sz="1000">
              <a:solidFill>
                <a:srgbClr val="3333FF"/>
              </a:solidFill>
            </a:endParaRPr>
          </a:p>
          <a:p>
            <a:r>
              <a:rPr lang="en-US" sz="2000"/>
              <a:t>Note that 3 </a:t>
            </a:r>
            <a:r>
              <a:rPr lang="en-US" sz="2000" i="1"/>
              <a:t>R </a:t>
            </a:r>
            <a:r>
              <a:rPr lang="en-US" sz="2000"/>
              <a:t>3 because 3 − 3 = 0 and 2 | 0 since 0 = 2 · 0</a:t>
            </a:r>
            <a:r>
              <a:rPr lang="en-US" sz="2000" i="1"/>
              <a:t>. </a:t>
            </a:r>
            <a:r>
              <a:rPr lang="en-US" sz="2000"/>
              <a:t>Thus there is a loop from 3 to itself. Similarly, there is a loop from 4 to itself, from 5 to itself, and so forth, since the difference of each integer with itself is 0, and 2 | 0.</a:t>
            </a:r>
          </a:p>
          <a:p>
            <a:endParaRPr lang="en-US" sz="1000"/>
          </a:p>
          <a:p>
            <a:r>
              <a:rPr lang="en-US" sz="2000">
                <a:solidFill>
                  <a:srgbClr val="3333FF"/>
                </a:solidFill>
              </a:rPr>
              <a:t>Note also that 3 </a:t>
            </a:r>
            <a:r>
              <a:rPr lang="en-US" sz="2000" i="1">
                <a:solidFill>
                  <a:srgbClr val="3333FF"/>
                </a:solidFill>
              </a:rPr>
              <a:t>R </a:t>
            </a:r>
            <a:r>
              <a:rPr lang="en-US" sz="2000">
                <a:solidFill>
                  <a:srgbClr val="3333FF"/>
                </a:solidFill>
              </a:rPr>
              <a:t>5 because 3 − 5 = −2 = 2 · </a:t>
            </a:r>
            <a:r>
              <a:rPr lang="en-US" sz="2000" i="1">
                <a:solidFill>
                  <a:srgbClr val="3333FF"/>
                </a:solidFill>
              </a:rPr>
              <a:t>(</a:t>
            </a:r>
            <a:r>
              <a:rPr lang="en-US" sz="2000">
                <a:solidFill>
                  <a:srgbClr val="3333FF"/>
                </a:solidFill>
              </a:rPr>
              <a:t>−1</a:t>
            </a:r>
            <a:r>
              <a:rPr lang="en-US" sz="2000" i="1">
                <a:solidFill>
                  <a:srgbClr val="3333FF"/>
                </a:solidFill>
              </a:rPr>
              <a:t>)</a:t>
            </a:r>
            <a:r>
              <a:rPr lang="en-US" sz="2000">
                <a:solidFill>
                  <a:srgbClr val="3333FF"/>
                </a:solidFill>
              </a:rPr>
              <a:t>. And 5 </a:t>
            </a:r>
            <a:r>
              <a:rPr lang="en-US" sz="2000" i="1">
                <a:solidFill>
                  <a:srgbClr val="3333FF"/>
                </a:solidFill>
              </a:rPr>
              <a:t>R </a:t>
            </a:r>
            <a:r>
              <a:rPr lang="en-US" sz="2000">
                <a:solidFill>
                  <a:srgbClr val="3333FF"/>
                </a:solidFill>
              </a:rPr>
              <a:t>3 because 5 − 3 = 2 = 2 · 1. Hence there is an arrow from 3 to 5 and also an arrow from 5 to 3. The other arrows in the directed graph, are obtained by similar reasoning.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3333FF"/>
                </a:solidFill>
              </a:rPr>
              <a:t>Directed Graph of a Relation</a:t>
            </a:r>
          </a:p>
        </p:txBody>
      </p:sp>
      <p:sp>
        <p:nvSpPr>
          <p:cNvPr id="45059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0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1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971550" y="1196975"/>
            <a:ext cx="7488238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Let </a:t>
            </a:r>
            <a:r>
              <a:rPr lang="en-US" sz="2400" i="1">
                <a:solidFill>
                  <a:srgbClr val="3333FF"/>
                </a:solidFill>
              </a:rPr>
              <a:t>A </a:t>
            </a:r>
            <a:r>
              <a:rPr lang="en-US" sz="2400">
                <a:solidFill>
                  <a:srgbClr val="3333FF"/>
                </a:solidFill>
              </a:rPr>
              <a:t>= {3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4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5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6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7</a:t>
            </a:r>
            <a:r>
              <a:rPr lang="en-US" sz="2400" i="1">
                <a:solidFill>
                  <a:srgbClr val="3333FF"/>
                </a:solidFill>
              </a:rPr>
              <a:t>, </a:t>
            </a:r>
            <a:r>
              <a:rPr lang="en-US" sz="2400">
                <a:solidFill>
                  <a:srgbClr val="3333FF"/>
                </a:solidFill>
              </a:rPr>
              <a:t>8} </a:t>
            </a:r>
            <a:r>
              <a:rPr lang="en-US" sz="2400"/>
              <a:t>and define a relation </a:t>
            </a:r>
            <a:r>
              <a:rPr lang="en-US" sz="2400" i="1"/>
              <a:t>R </a:t>
            </a:r>
            <a:r>
              <a:rPr lang="en-US" sz="2400"/>
              <a:t>on </a:t>
            </a:r>
            <a:r>
              <a:rPr lang="en-US" sz="2400" i="1"/>
              <a:t>A </a:t>
            </a:r>
            <a:r>
              <a:rPr lang="en-US" sz="2400"/>
              <a:t>as follows: </a:t>
            </a:r>
          </a:p>
          <a:p>
            <a:pPr algn="ctr"/>
            <a:r>
              <a:rPr lang="en-US" sz="2400">
                <a:solidFill>
                  <a:srgbClr val="C00000"/>
                </a:solidFill>
              </a:rPr>
              <a:t>For all </a:t>
            </a:r>
            <a:r>
              <a:rPr lang="en-US" sz="2400" i="1">
                <a:solidFill>
                  <a:srgbClr val="C00000"/>
                </a:solidFill>
              </a:rPr>
              <a:t>x, y </a:t>
            </a:r>
            <a:r>
              <a:rPr lang="en-US" sz="2400">
                <a:solidFill>
                  <a:srgbClr val="C00000"/>
                </a:solidFill>
              </a:rPr>
              <a:t>∈ </a:t>
            </a:r>
            <a:r>
              <a:rPr lang="en-US" sz="2400" i="1">
                <a:solidFill>
                  <a:srgbClr val="C00000"/>
                </a:solidFill>
              </a:rPr>
              <a:t>A</a:t>
            </a:r>
            <a:r>
              <a:rPr lang="en-US" sz="2400">
                <a:solidFill>
                  <a:srgbClr val="C00000"/>
                </a:solidFill>
              </a:rPr>
              <a:t>,  </a:t>
            </a:r>
            <a:r>
              <a:rPr lang="es-ES" sz="2400" i="1">
                <a:solidFill>
                  <a:srgbClr val="C00000"/>
                </a:solidFill>
              </a:rPr>
              <a:t>x R y </a:t>
            </a:r>
            <a:r>
              <a:rPr lang="es-ES" sz="2400">
                <a:solidFill>
                  <a:srgbClr val="C00000"/>
                </a:solidFill>
              </a:rPr>
              <a:t>⇔ 2 | </a:t>
            </a:r>
            <a:r>
              <a:rPr lang="es-ES" sz="2400" i="1">
                <a:solidFill>
                  <a:srgbClr val="C00000"/>
                </a:solidFill>
              </a:rPr>
              <a:t>(x </a:t>
            </a:r>
            <a:r>
              <a:rPr lang="es-ES" sz="2400">
                <a:solidFill>
                  <a:srgbClr val="C00000"/>
                </a:solidFill>
              </a:rPr>
              <a:t>− </a:t>
            </a:r>
            <a:r>
              <a:rPr lang="es-ES" sz="2400" i="1">
                <a:solidFill>
                  <a:srgbClr val="C00000"/>
                </a:solidFill>
              </a:rPr>
              <a:t>y).</a:t>
            </a:r>
          </a:p>
          <a:p>
            <a:endParaRPr lang="es-ES" sz="1000" i="1"/>
          </a:p>
          <a:p>
            <a:r>
              <a:rPr lang="en-US" sz="2400">
                <a:solidFill>
                  <a:srgbClr val="3333FF"/>
                </a:solidFill>
              </a:rPr>
              <a:t>Draw the directed graph of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>
                <a:solidFill>
                  <a:srgbClr val="3333FF"/>
                </a:solidFill>
              </a:rPr>
              <a:t>.</a:t>
            </a:r>
          </a:p>
          <a:p>
            <a:endParaRPr lang="en-US" sz="1000">
              <a:solidFill>
                <a:srgbClr val="3333FF"/>
              </a:solidFill>
            </a:endParaRPr>
          </a:p>
        </p:txBody>
      </p:sp>
      <p:pic>
        <p:nvPicPr>
          <p:cNvPr id="450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0525" y="3106738"/>
            <a:ext cx="3571875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3333FF"/>
                </a:solidFill>
              </a:rPr>
              <a:t>N</a:t>
            </a:r>
            <a:r>
              <a:rPr lang="en-US" sz="3200" b="1" i="1">
                <a:solidFill>
                  <a:srgbClr val="3333FF"/>
                </a:solidFill>
              </a:rPr>
              <a:t>-ary Relations</a:t>
            </a:r>
            <a:endParaRPr lang="en-US" sz="3200">
              <a:solidFill>
                <a:srgbClr val="3333FF"/>
              </a:solidFill>
            </a:endParaRPr>
          </a:p>
        </p:txBody>
      </p:sp>
      <p:sp>
        <p:nvSpPr>
          <p:cNvPr id="46083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971550" y="1196975"/>
            <a:ext cx="7488238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/>
              <a:t>A binary relation is a subset of a Cartesian product of two sets, similarly, an </a:t>
            </a:r>
            <a:r>
              <a:rPr lang="en-US" sz="2400" i="1"/>
              <a:t>n</a:t>
            </a:r>
            <a:r>
              <a:rPr lang="en-US" sz="2400"/>
              <a:t>-</a:t>
            </a:r>
            <a:r>
              <a:rPr lang="en-US" sz="2400" i="1"/>
              <a:t>ary </a:t>
            </a:r>
            <a:r>
              <a:rPr lang="en-US" sz="2400"/>
              <a:t>relation is a subset of a Cartesian product of </a:t>
            </a:r>
            <a:r>
              <a:rPr lang="en-US" sz="2400" i="1"/>
              <a:t>n </a:t>
            </a:r>
            <a:r>
              <a:rPr lang="en-US" sz="2400"/>
              <a:t>sets.</a:t>
            </a:r>
          </a:p>
          <a:p>
            <a:endParaRPr lang="en-US" sz="2400"/>
          </a:p>
          <a:p>
            <a:r>
              <a:rPr lang="en-US" sz="2800">
                <a:solidFill>
                  <a:srgbClr val="C00000"/>
                </a:solidFill>
              </a:rPr>
              <a:t>Definition</a:t>
            </a:r>
          </a:p>
          <a:p>
            <a:endParaRPr lang="en-US" sz="1000"/>
          </a:p>
          <a:p>
            <a:pPr algn="just"/>
            <a:r>
              <a:rPr lang="en-US" sz="2400"/>
              <a:t>Given sets </a:t>
            </a:r>
            <a:r>
              <a:rPr lang="en-US" sz="2400" i="1">
                <a:solidFill>
                  <a:srgbClr val="3333FF"/>
                </a:solidFill>
              </a:rPr>
              <a:t>A</a:t>
            </a:r>
            <a:r>
              <a:rPr lang="en-US" sz="2400" baseline="-25000">
                <a:solidFill>
                  <a:srgbClr val="3333FF"/>
                </a:solidFill>
              </a:rPr>
              <a:t>1</a:t>
            </a:r>
            <a:r>
              <a:rPr lang="en-US" sz="2400" i="1">
                <a:solidFill>
                  <a:srgbClr val="3333FF"/>
                </a:solidFill>
              </a:rPr>
              <a:t>, A</a:t>
            </a:r>
            <a:r>
              <a:rPr lang="en-US" sz="2400" baseline="-25000">
                <a:solidFill>
                  <a:srgbClr val="3333FF"/>
                </a:solidFill>
              </a:rPr>
              <a:t>2</a:t>
            </a:r>
            <a:r>
              <a:rPr lang="en-US" sz="2400" i="1">
                <a:solidFill>
                  <a:srgbClr val="3333FF"/>
                </a:solidFill>
              </a:rPr>
              <a:t>, . . . , A</a:t>
            </a:r>
            <a:r>
              <a:rPr lang="en-US" sz="2400" i="1" baseline="-25000">
                <a:solidFill>
                  <a:srgbClr val="3333FF"/>
                </a:solidFill>
              </a:rPr>
              <a:t>n</a:t>
            </a:r>
            <a:r>
              <a:rPr lang="en-US" sz="2400"/>
              <a:t>, an </a:t>
            </a:r>
            <a:r>
              <a:rPr lang="en-US" sz="2400" b="1" i="1">
                <a:solidFill>
                  <a:srgbClr val="3333FF"/>
                </a:solidFill>
              </a:rPr>
              <a:t>n</a:t>
            </a:r>
            <a:r>
              <a:rPr lang="en-US" sz="2400">
                <a:solidFill>
                  <a:srgbClr val="3333FF"/>
                </a:solidFill>
              </a:rPr>
              <a:t>-</a:t>
            </a:r>
            <a:r>
              <a:rPr lang="en-US" sz="2400" b="1">
                <a:solidFill>
                  <a:srgbClr val="3333FF"/>
                </a:solidFill>
              </a:rPr>
              <a:t>ary relation </a:t>
            </a:r>
            <a:r>
              <a:rPr lang="en-US" sz="2400" i="1">
                <a:solidFill>
                  <a:srgbClr val="3333FF"/>
                </a:solidFill>
              </a:rPr>
              <a:t>R </a:t>
            </a:r>
            <a:r>
              <a:rPr lang="en-US" sz="2400"/>
              <a:t>on </a:t>
            </a:r>
            <a:r>
              <a:rPr lang="en-US" sz="2400" i="1"/>
              <a:t>A</a:t>
            </a:r>
            <a:r>
              <a:rPr lang="en-US" sz="2400" baseline="-25000"/>
              <a:t>1</a:t>
            </a:r>
            <a:r>
              <a:rPr lang="en-US" sz="2400"/>
              <a:t> × </a:t>
            </a:r>
            <a:r>
              <a:rPr lang="en-US" sz="2400" i="1"/>
              <a:t>A</a:t>
            </a:r>
            <a:r>
              <a:rPr lang="en-US" sz="2400" baseline="-25000"/>
              <a:t>2</a:t>
            </a:r>
            <a:r>
              <a:rPr lang="en-US" sz="2400"/>
              <a:t> ×· · ·× </a:t>
            </a:r>
            <a:r>
              <a:rPr lang="en-US" sz="2400" i="1"/>
              <a:t>A</a:t>
            </a:r>
            <a:r>
              <a:rPr lang="en-US" sz="2400" i="1" baseline="-25000"/>
              <a:t>n</a:t>
            </a:r>
            <a:r>
              <a:rPr lang="en-US" sz="2400" i="1"/>
              <a:t> </a:t>
            </a:r>
            <a:r>
              <a:rPr lang="en-US" sz="2400"/>
              <a:t>is a subset of </a:t>
            </a:r>
            <a:r>
              <a:rPr lang="en-US" sz="2400" i="1">
                <a:solidFill>
                  <a:srgbClr val="3333FF"/>
                </a:solidFill>
              </a:rPr>
              <a:t>A</a:t>
            </a:r>
            <a:r>
              <a:rPr lang="en-US" sz="2400" baseline="-25000">
                <a:solidFill>
                  <a:srgbClr val="3333FF"/>
                </a:solidFill>
              </a:rPr>
              <a:t>1</a:t>
            </a:r>
            <a:r>
              <a:rPr lang="en-US" sz="2400">
                <a:solidFill>
                  <a:srgbClr val="3333FF"/>
                </a:solidFill>
              </a:rPr>
              <a:t> × </a:t>
            </a:r>
            <a:r>
              <a:rPr lang="en-US" sz="2400" i="1">
                <a:solidFill>
                  <a:srgbClr val="3333FF"/>
                </a:solidFill>
              </a:rPr>
              <a:t>A</a:t>
            </a:r>
            <a:r>
              <a:rPr lang="en-US" sz="2400" baseline="-25000">
                <a:solidFill>
                  <a:srgbClr val="3333FF"/>
                </a:solidFill>
              </a:rPr>
              <a:t>2</a:t>
            </a:r>
            <a:r>
              <a:rPr lang="en-US" sz="2400">
                <a:solidFill>
                  <a:srgbClr val="3333FF"/>
                </a:solidFill>
              </a:rPr>
              <a:t> ×· · ·× </a:t>
            </a:r>
            <a:r>
              <a:rPr lang="en-US" sz="2400" i="1">
                <a:solidFill>
                  <a:srgbClr val="3333FF"/>
                </a:solidFill>
              </a:rPr>
              <a:t>A</a:t>
            </a:r>
            <a:r>
              <a:rPr lang="en-US" sz="2400" i="1" baseline="-25000">
                <a:solidFill>
                  <a:srgbClr val="3333FF"/>
                </a:solidFill>
              </a:rPr>
              <a:t>n</a:t>
            </a:r>
            <a:r>
              <a:rPr lang="en-US" sz="2400"/>
              <a:t>. The special cases of </a:t>
            </a:r>
            <a:r>
              <a:rPr lang="en-US" sz="2400">
                <a:solidFill>
                  <a:srgbClr val="3333FF"/>
                </a:solidFill>
              </a:rPr>
              <a:t>2-ary</a:t>
            </a:r>
            <a:r>
              <a:rPr lang="en-US" sz="2400"/>
              <a:t>, </a:t>
            </a:r>
            <a:r>
              <a:rPr lang="en-US" sz="2400">
                <a:solidFill>
                  <a:srgbClr val="3333FF"/>
                </a:solidFill>
              </a:rPr>
              <a:t>3-ary</a:t>
            </a:r>
            <a:r>
              <a:rPr lang="en-US" sz="2400"/>
              <a:t>, and </a:t>
            </a:r>
            <a:r>
              <a:rPr lang="en-US" sz="2400">
                <a:solidFill>
                  <a:srgbClr val="3333FF"/>
                </a:solidFill>
              </a:rPr>
              <a:t>4-ary</a:t>
            </a:r>
            <a:r>
              <a:rPr lang="en-US" sz="2400"/>
              <a:t> relations are called </a:t>
            </a:r>
            <a:r>
              <a:rPr lang="en-US" sz="2400" b="1"/>
              <a:t>binary, ternary, </a:t>
            </a:r>
            <a:r>
              <a:rPr lang="en-US" sz="2400"/>
              <a:t>and </a:t>
            </a:r>
            <a:r>
              <a:rPr lang="en-US" sz="2400" b="1"/>
              <a:t>quaternary relations, </a:t>
            </a:r>
            <a:r>
              <a:rPr lang="en-US" sz="2400"/>
              <a:t>respectively.</a:t>
            </a:r>
          </a:p>
          <a:p>
            <a:pPr algn="just"/>
            <a:r>
              <a:rPr lang="en-US" sz="2400">
                <a:sym typeface="Symbol" pitchFamily="18" charset="2"/>
              </a:rPr>
              <a:t>The sets A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, A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, …, A</a:t>
            </a:r>
            <a:r>
              <a:rPr lang="en-US" sz="2400" baseline="-25000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are called the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domains</a:t>
            </a:r>
            <a:r>
              <a:rPr lang="en-US" sz="2400">
                <a:sym typeface="Symbol" pitchFamily="18" charset="2"/>
              </a:rPr>
              <a:t> of the relation, and 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is called its 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degree</a:t>
            </a:r>
            <a:r>
              <a:rPr lang="en-US" sz="240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 txBox="1">
            <a:spLocks noChangeArrowheads="1"/>
          </p:cNvSpPr>
          <p:nvPr/>
        </p:nvSpPr>
        <p:spPr bwMode="auto">
          <a:xfrm>
            <a:off x="971550" y="1270000"/>
            <a:ext cx="75882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ct val="20000"/>
              </a:spcAft>
            </a:pPr>
            <a:r>
              <a:rPr lang="en-US" sz="2400" b="1">
                <a:solidFill>
                  <a:srgbClr val="C00000"/>
                </a:solidFill>
                <a:sym typeface="Symbol" pitchFamily="18" charset="2"/>
              </a:rPr>
              <a:t>Example</a:t>
            </a:r>
            <a:endParaRPr lang="en-US" sz="2400">
              <a:solidFill>
                <a:srgbClr val="C00000"/>
              </a:solidFill>
              <a:sym typeface="Symbol" pitchFamily="18" charset="2"/>
            </a:endParaRP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Let R = {(a, b, c) | a = 2b  b = 2c with a, b, c</a:t>
            </a:r>
            <a:r>
              <a:rPr lang="en-US" sz="2400" b="1">
                <a:solidFill>
                  <a:srgbClr val="3333FF"/>
                </a:solidFill>
                <a:sym typeface="Symbol" pitchFamily="18" charset="2"/>
              </a:rPr>
              <a:t>N</a:t>
            </a: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}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What is the degree of R?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ym typeface="Symbol" pitchFamily="18" charset="2"/>
              </a:rPr>
              <a:t>The degree of R is 3, so its elements are triples.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What are its domains?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ym typeface="Symbol" pitchFamily="18" charset="2"/>
              </a:rPr>
              <a:t>Its domains are all equal to the set of integers.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Is (2, 4, 8) in R?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No.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Is (4, 2, 1) in R?</a:t>
            </a:r>
          </a:p>
          <a:p>
            <a:pPr eaLnBrk="0" hangingPunct="0">
              <a:spcAft>
                <a:spcPct val="20000"/>
              </a:spcAft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Yes.</a:t>
            </a: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830263" y="476250"/>
            <a:ext cx="7702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3333FF"/>
                </a:solidFill>
              </a:rPr>
              <a:t>N</a:t>
            </a:r>
            <a:r>
              <a:rPr lang="en-US" sz="3200" b="1" i="1">
                <a:solidFill>
                  <a:srgbClr val="3333FF"/>
                </a:solidFill>
              </a:rPr>
              <a:t>-ary Relations</a:t>
            </a:r>
            <a:endParaRPr lang="en-US" sz="3200">
              <a:solidFill>
                <a:srgbClr val="3333FF"/>
              </a:solidFill>
            </a:endParaRPr>
          </a:p>
        </p:txBody>
      </p:sp>
      <p:sp>
        <p:nvSpPr>
          <p:cNvPr id="47108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Line 21"/>
          <p:cNvSpPr>
            <a:spLocks noChangeShapeType="1"/>
          </p:cNvSpPr>
          <p:nvPr/>
        </p:nvSpPr>
        <p:spPr bwMode="auto">
          <a:xfrm>
            <a:off x="395288" y="1089025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Line 22"/>
          <p:cNvSpPr>
            <a:spLocks noChangeShapeType="1"/>
          </p:cNvSpPr>
          <p:nvPr/>
        </p:nvSpPr>
        <p:spPr bwMode="auto">
          <a:xfrm>
            <a:off x="755650" y="512763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3868</Words>
  <Application>Microsoft Office PowerPoint</Application>
  <PresentationFormat>On-screen Show (4:3)</PresentationFormat>
  <Paragraphs>277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Image bitmap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NTS</dc:creator>
  <cp:lastModifiedBy>NTS</cp:lastModifiedBy>
  <cp:revision>6</cp:revision>
  <dcterms:created xsi:type="dcterms:W3CDTF">2012-05-22T09:03:00Z</dcterms:created>
  <dcterms:modified xsi:type="dcterms:W3CDTF">2012-05-22T12:08:31Z</dcterms:modified>
</cp:coreProperties>
</file>