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Lst>
  <p:notesMasterIdLst>
    <p:notesMasterId r:id="rId36"/>
  </p:notesMasterIdLst>
  <p:handoutMasterIdLst>
    <p:handoutMasterId r:id="rId37"/>
  </p:handoutMasterIdLst>
  <p:sldIdLst>
    <p:sldId id="356" r:id="rId2"/>
    <p:sldId id="357" r:id="rId3"/>
    <p:sldId id="362" r:id="rId4"/>
    <p:sldId id="358" r:id="rId5"/>
    <p:sldId id="359" r:id="rId6"/>
    <p:sldId id="360" r:id="rId7"/>
    <p:sldId id="355" r:id="rId8"/>
    <p:sldId id="303" r:id="rId9"/>
    <p:sldId id="363" r:id="rId10"/>
    <p:sldId id="307" r:id="rId11"/>
    <p:sldId id="308" r:id="rId12"/>
    <p:sldId id="305" r:id="rId13"/>
    <p:sldId id="306" r:id="rId14"/>
    <p:sldId id="361" r:id="rId15"/>
    <p:sldId id="353" r:id="rId16"/>
    <p:sldId id="364" r:id="rId17"/>
    <p:sldId id="324" r:id="rId18"/>
    <p:sldId id="309" r:id="rId19"/>
    <p:sldId id="311" r:id="rId20"/>
    <p:sldId id="313" r:id="rId21"/>
    <p:sldId id="341" r:id="rId22"/>
    <p:sldId id="342" r:id="rId23"/>
    <p:sldId id="320" r:id="rId24"/>
    <p:sldId id="334" r:id="rId25"/>
    <p:sldId id="335" r:id="rId26"/>
    <p:sldId id="337" r:id="rId27"/>
    <p:sldId id="340" r:id="rId28"/>
    <p:sldId id="312" r:id="rId29"/>
    <p:sldId id="343" r:id="rId30"/>
    <p:sldId id="344" r:id="rId31"/>
    <p:sldId id="345" r:id="rId32"/>
    <p:sldId id="322" r:id="rId33"/>
    <p:sldId id="347" r:id="rId34"/>
    <p:sldId id="348"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800000"/>
    <a:srgbClr val="FF0000"/>
    <a:srgbClr val="FF0066"/>
    <a:srgbClr val="FF9900"/>
    <a:srgbClr val="6666FF"/>
    <a:srgbClr val="66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88172" autoAdjust="0"/>
  </p:normalViewPr>
  <p:slideViewPr>
    <p:cSldViewPr>
      <p:cViewPr>
        <p:scale>
          <a:sx n="71" d="100"/>
          <a:sy n="71" d="100"/>
        </p:scale>
        <p:origin x="-1344" y="-72"/>
      </p:cViewPr>
      <p:guideLst>
        <p:guide orient="horz" pos="2160"/>
        <p:guide pos="1059"/>
      </p:guideLst>
    </p:cSldViewPr>
  </p:slideViewPr>
  <p:outlineViewPr>
    <p:cViewPr>
      <p:scale>
        <a:sx n="33" d="100"/>
        <a:sy n="33" d="100"/>
      </p:scale>
      <p:origin x="0" y="9978"/>
    </p:cViewPr>
  </p:outlineViewPr>
  <p:notesTextViewPr>
    <p:cViewPr>
      <p:scale>
        <a:sx n="100" d="100"/>
        <a:sy n="100" d="100"/>
      </p:scale>
      <p:origin x="0" y="0"/>
    </p:cViewPr>
  </p:notesTextViewPr>
  <p:sorterViewPr>
    <p:cViewPr>
      <p:scale>
        <a:sx n="75" d="100"/>
        <a:sy n="75" d="100"/>
      </p:scale>
      <p:origin x="0" y="6162"/>
    </p:cViewPr>
  </p:sorterViewPr>
  <p:notesViewPr>
    <p:cSldViewPr>
      <p:cViewPr>
        <p:scale>
          <a:sx n="80" d="100"/>
          <a:sy n="80" d="100"/>
        </p:scale>
        <p:origin x="-61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49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49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49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E39A7A-8FEE-4065-9281-DAF3C05A6CE5}" type="slidenum">
              <a:rPr lang="en-US"/>
              <a:pPr>
                <a:defRPr/>
              </a:pPr>
              <a:t>‹#›</a:t>
            </a:fld>
            <a:endParaRPr lang="en-US"/>
          </a:p>
        </p:txBody>
      </p:sp>
    </p:spTree>
    <p:extLst>
      <p:ext uri="{BB962C8B-B14F-4D97-AF65-F5344CB8AC3E}">
        <p14:creationId xmlns:p14="http://schemas.microsoft.com/office/powerpoint/2010/main" val="929974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3853D0B-5C3A-43D4-AC73-B076EA163383}" type="slidenum">
              <a:rPr lang="en-US"/>
              <a:pPr>
                <a:defRPr/>
              </a:pPr>
              <a:t>‹#›</a:t>
            </a:fld>
            <a:endParaRPr lang="en-US"/>
          </a:p>
        </p:txBody>
      </p:sp>
    </p:spTree>
    <p:extLst>
      <p:ext uri="{BB962C8B-B14F-4D97-AF65-F5344CB8AC3E}">
        <p14:creationId xmlns:p14="http://schemas.microsoft.com/office/powerpoint/2010/main" val="42273822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b="1"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r>
              <a:rPr lang="en-US" smtClean="0"/>
              <a:t>We often aren’t concerned with the exact quantitative relationship between variables, so we will often just use the general functional notation.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Rot="1" noChangeAspect="1" noChangeArrowheads="1" noTextEdit="1"/>
          </p:cNvSpPr>
          <p:nvPr>
            <p:ph type="sldImg"/>
          </p:nvPr>
        </p:nvSpPr>
        <p:spPr>
          <a:ln/>
        </p:spPr>
      </p:sp>
      <p:sp>
        <p:nvSpPr>
          <p:cNvPr id="54275"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smtClean="0"/>
              <a:t>This slide and the next contain a list of some topical issues that macro can help students understand.  Feel free to substitute others as new issues emerge.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smtClean="0"/>
              <a:t>This graph shows data on U.S. Gross Domestic Product.  For now, it suffices for students to know that GDP is a measure of the economy’s total output and total income, and that the data in this chart have been adjusted to take out the effects of inflation.  (In Chapter 2, students will learn the exact definition of GDP, how it’s measured, and how it’s corrected for inflation).  </a:t>
            </a:r>
          </a:p>
          <a:p>
            <a:pPr eaLnBrk="1" hangingPunct="1"/>
            <a:endParaRPr lang="en-US" smtClean="0"/>
          </a:p>
          <a:p>
            <a:pPr eaLnBrk="1" hangingPunct="1"/>
            <a:r>
              <a:rPr lang="en-US" smtClean="0"/>
              <a:t>There are two main points students should get from this graph.  </a:t>
            </a:r>
          </a:p>
          <a:p>
            <a:pPr eaLnBrk="1" hangingPunct="1"/>
            <a:endParaRPr lang="en-US" smtClean="0"/>
          </a:p>
          <a:p>
            <a:pPr eaLnBrk="1" hangingPunct="1"/>
            <a:r>
              <a:rPr lang="en-US" smtClean="0"/>
              <a:t>First, over the long run, there’s a clear upward trend.  One of the most important issues in macroeconomics is understanding this long run growth:  what determines how fast a country grows over the long run, how do government policies affect the growth rate, and how could we achieve faster growth?  This topic is critical, because it’s very tightly linked to our standard of living.  </a:t>
            </a:r>
          </a:p>
          <a:p>
            <a:pPr eaLnBrk="1" hangingPunct="1"/>
            <a:endParaRPr lang="en-US" smtClean="0"/>
          </a:p>
          <a:p>
            <a:pPr eaLnBrk="1" hangingPunct="1"/>
            <a:r>
              <a:rPr lang="en-US" i="1" smtClean="0"/>
              <a:t>(continued next slide….)</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en-US" smtClean="0"/>
              <a:t>Second, the economy doesn’t always grow smoothly:  over the short run, the economy sometimes experiences periods of falling GDP, called recessions.  What students see in this graph as little downward blips correspond to periods during which hundreds of thousands of workers lose their jobs.  </a:t>
            </a:r>
          </a:p>
          <a:p>
            <a:pPr eaLnBrk="1" hangingPunct="1"/>
            <a:endParaRPr lang="en-US" smtClean="0"/>
          </a:p>
          <a:p>
            <a:pPr eaLnBrk="1" hangingPunct="1"/>
            <a:r>
              <a:rPr lang="en-US" smtClean="0"/>
              <a:t>Periods of rising GDP are called “expansions.”  In March 2001, the U.S. completed the longest expansion on record.  When the economy is expanding, firms are producing more goods and services, and therefore hiring more workers.  Consumer incomes are rising, and consumers are spending more.  </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lang="en-US" smtClean="0">
                <a:latin typeface="CG Times" pitchFamily="18" charset="0"/>
                <a:cs typeface="Times New Roman" pitchFamily="18" charset="0"/>
              </a:rPr>
              <a:t>I’d also suggest you briefly define the inflation rate (as the percentage increase in the cost of living) to help students understand this slide.  </a:t>
            </a:r>
          </a:p>
          <a:p>
            <a:pPr eaLnBrk="1" hangingPunct="1"/>
            <a:endParaRPr lang="en-US" smtClean="0">
              <a:latin typeface="CG Times" pitchFamily="18" charset="0"/>
              <a:cs typeface="Times New Roman" pitchFamily="18" charset="0"/>
            </a:endParaRPr>
          </a:p>
          <a:p>
            <a:pPr eaLnBrk="1" hangingPunct="1"/>
            <a:r>
              <a:rPr lang="en-US" b="1" smtClean="0">
                <a:latin typeface="CG Times" pitchFamily="18" charset="0"/>
                <a:cs typeface="Times New Roman" pitchFamily="18" charset="0"/>
              </a:rPr>
              <a:t>Main point of this data:  The state of the economy has a huge impact on election outcomes.  When the economy is doing poorly, there tends to be a change in the party that controls the White House. </a:t>
            </a:r>
          </a:p>
          <a:p>
            <a:pPr eaLnBrk="1" hangingPunct="1"/>
            <a:endParaRPr lang="en-US" smtClean="0">
              <a:latin typeface="CG Times" pitchFamily="18" charset="0"/>
              <a:cs typeface="Times New Roman" pitchFamily="18" charset="0"/>
            </a:endParaRPr>
          </a:p>
          <a:p>
            <a:pPr eaLnBrk="1" hangingPunct="1"/>
            <a:r>
              <a:rPr lang="en-US" smtClean="0">
                <a:latin typeface="CG Times" pitchFamily="18" charset="0"/>
                <a:cs typeface="Times New Roman" pitchFamily="18" charset="0"/>
              </a:rPr>
              <a:t>1976:  The rates of inflation (</a:t>
            </a:r>
            <a:r>
              <a:rPr lang="en-US" smtClean="0">
                <a:latin typeface="CG Times" pitchFamily="18" charset="0"/>
                <a:cs typeface="Times New Roman" pitchFamily="18" charset="0"/>
                <a:sym typeface="Symbol" pitchFamily="18" charset="2"/>
              </a:rPr>
              <a:t>) and unemployment (</a:t>
            </a:r>
            <a:r>
              <a:rPr lang="en-US" i="1" smtClean="0">
                <a:latin typeface="CG Times" pitchFamily="18" charset="0"/>
                <a:cs typeface="Times New Roman" pitchFamily="18" charset="0"/>
                <a:sym typeface="Symbol" pitchFamily="18" charset="2"/>
              </a:rPr>
              <a:t>u</a:t>
            </a:r>
            <a:r>
              <a:rPr lang="en-US" smtClean="0">
                <a:latin typeface="CG Times" pitchFamily="18" charset="0"/>
                <a:cs typeface="Times New Roman" pitchFamily="18" charset="0"/>
                <a:sym typeface="Symbol" pitchFamily="18" charset="2"/>
              </a:rPr>
              <a:t>) both high.  Incumbent (Ford, R) loses.</a:t>
            </a:r>
          </a:p>
          <a:p>
            <a:pPr eaLnBrk="1" hangingPunct="1"/>
            <a:r>
              <a:rPr lang="en-US" smtClean="0">
                <a:latin typeface="CG Times" pitchFamily="18" charset="0"/>
                <a:cs typeface="Times New Roman" pitchFamily="18" charset="0"/>
                <a:sym typeface="Symbol" pitchFamily="18" charset="2"/>
              </a:rPr>
              <a:t>1980:  </a:t>
            </a:r>
            <a:r>
              <a:rPr lang="en-US" i="1" smtClean="0">
                <a:latin typeface="CG Times" pitchFamily="18" charset="0"/>
                <a:cs typeface="Times New Roman" pitchFamily="18" charset="0"/>
                <a:sym typeface="Symbol" pitchFamily="18" charset="2"/>
              </a:rPr>
              <a:t>u</a:t>
            </a:r>
            <a:r>
              <a:rPr lang="en-US" smtClean="0">
                <a:latin typeface="CG Times" pitchFamily="18" charset="0"/>
                <a:cs typeface="Times New Roman" pitchFamily="18" charset="0"/>
                <a:sym typeface="Symbol" pitchFamily="18" charset="2"/>
              </a:rPr>
              <a:t> still high,  even higher.  Incumbent (Carter, D) loses.  </a:t>
            </a:r>
          </a:p>
          <a:p>
            <a:pPr eaLnBrk="1" hangingPunct="1"/>
            <a:r>
              <a:rPr lang="en-US" smtClean="0">
                <a:latin typeface="CG Times" pitchFamily="18" charset="0"/>
                <a:cs typeface="Times New Roman" pitchFamily="18" charset="0"/>
                <a:sym typeface="Symbol" pitchFamily="18" charset="2"/>
              </a:rPr>
              <a:t>1984:   </a:t>
            </a:r>
            <a:r>
              <a:rPr lang="en-US" i="1" smtClean="0">
                <a:latin typeface="CG Times" pitchFamily="18" charset="0"/>
                <a:cs typeface="Times New Roman" pitchFamily="18" charset="0"/>
                <a:sym typeface="Symbol" pitchFamily="18" charset="2"/>
              </a:rPr>
              <a:t>u</a:t>
            </a:r>
            <a:r>
              <a:rPr lang="en-US" smtClean="0">
                <a:latin typeface="CG Times" pitchFamily="18" charset="0"/>
                <a:cs typeface="Times New Roman" pitchFamily="18" charset="0"/>
                <a:sym typeface="Symbol" pitchFamily="18" charset="2"/>
              </a:rPr>
              <a:t> still high, but  much lower.  Incumbent (Reagan) wins.  </a:t>
            </a:r>
          </a:p>
          <a:p>
            <a:pPr eaLnBrk="1" hangingPunct="1"/>
            <a:r>
              <a:rPr lang="en-US" smtClean="0">
                <a:latin typeface="CG Times" pitchFamily="18" charset="0"/>
                <a:cs typeface="Times New Roman" pitchFamily="18" charset="0"/>
                <a:sym typeface="Symbol" pitchFamily="18" charset="2"/>
              </a:rPr>
              <a:t>1988:   the same, </a:t>
            </a:r>
            <a:r>
              <a:rPr lang="en-US" i="1" smtClean="0">
                <a:latin typeface="CG Times" pitchFamily="18" charset="0"/>
                <a:cs typeface="Times New Roman" pitchFamily="18" charset="0"/>
                <a:sym typeface="Symbol" pitchFamily="18" charset="2"/>
              </a:rPr>
              <a:t>u</a:t>
            </a:r>
            <a:r>
              <a:rPr lang="en-US" smtClean="0">
                <a:latin typeface="CG Times" pitchFamily="18" charset="0"/>
                <a:cs typeface="Times New Roman" pitchFamily="18" charset="0"/>
                <a:sym typeface="Symbol" pitchFamily="18" charset="2"/>
              </a:rPr>
              <a:t> much lower.  Incumbent party wins.  </a:t>
            </a:r>
            <a:endParaRPr lang="en-US" smtClean="0">
              <a:latin typeface="CG Times" pitchFamily="18" charset="0"/>
              <a:cs typeface="Times New Roman" pitchFamily="18" charset="0"/>
            </a:endParaRPr>
          </a:p>
          <a:p>
            <a:pPr eaLnBrk="1" hangingPunct="1"/>
            <a:r>
              <a:rPr lang="en-US" smtClean="0">
                <a:latin typeface="CG Times" pitchFamily="18" charset="0"/>
                <a:cs typeface="Times New Roman" pitchFamily="18" charset="0"/>
              </a:rPr>
              <a:t>1992:  </a:t>
            </a:r>
            <a:r>
              <a:rPr lang="en-US" smtClean="0">
                <a:latin typeface="CG Times" pitchFamily="18" charset="0"/>
                <a:cs typeface="Times New Roman" pitchFamily="18" charset="0"/>
                <a:sym typeface="Symbol" pitchFamily="18" charset="2"/>
              </a:rPr>
              <a:t> </a:t>
            </a:r>
            <a:r>
              <a:rPr lang="en-US" smtClean="0">
                <a:latin typeface="CG Times" pitchFamily="18" charset="0"/>
                <a:cs typeface="Times New Roman" pitchFamily="18" charset="0"/>
              </a:rPr>
              <a:t>low, but </a:t>
            </a:r>
            <a:r>
              <a:rPr lang="en-US" i="1" smtClean="0">
                <a:latin typeface="CG Times" pitchFamily="18" charset="0"/>
                <a:cs typeface="Times New Roman" pitchFamily="18" charset="0"/>
              </a:rPr>
              <a:t>u</a:t>
            </a:r>
            <a:r>
              <a:rPr lang="en-US" smtClean="0">
                <a:latin typeface="CG Times" pitchFamily="18" charset="0"/>
                <a:cs typeface="Times New Roman" pitchFamily="18" charset="0"/>
              </a:rPr>
              <a:t> much higher (and was higher yet in 1991).  Incumbent loses. </a:t>
            </a:r>
          </a:p>
          <a:p>
            <a:pPr eaLnBrk="1" hangingPunct="1"/>
            <a:r>
              <a:rPr lang="en-US" smtClean="0">
                <a:latin typeface="CG Times" pitchFamily="18" charset="0"/>
                <a:cs typeface="Times New Roman" pitchFamily="18" charset="0"/>
              </a:rPr>
              <a:t>1996:  </a:t>
            </a:r>
            <a:r>
              <a:rPr lang="en-US" i="1" smtClean="0">
                <a:latin typeface="CG Times" pitchFamily="18" charset="0"/>
                <a:cs typeface="Times New Roman" pitchFamily="18" charset="0"/>
              </a:rPr>
              <a:t>u</a:t>
            </a:r>
            <a:r>
              <a:rPr lang="en-US" smtClean="0">
                <a:latin typeface="CG Times" pitchFamily="18" charset="0"/>
                <a:cs typeface="Times New Roman" pitchFamily="18" charset="0"/>
              </a:rPr>
              <a:t> much lower, incumbent wins.</a:t>
            </a:r>
          </a:p>
          <a:p>
            <a:pPr eaLnBrk="1" hangingPunct="1"/>
            <a:r>
              <a:rPr lang="en-US" smtClean="0">
                <a:latin typeface="CG Times" pitchFamily="18" charset="0"/>
                <a:cs typeface="Times New Roman" pitchFamily="18" charset="0"/>
              </a:rPr>
              <a:t>2000:  Economy doing great, and incumbent party candidate (Gore, D) wins majority of popular vote, but loses electoral college to challenger.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lang="en-US" smtClean="0">
                <a:latin typeface="CG Times" pitchFamily="18" charset="0"/>
                <a:cs typeface="Times New Roman" pitchFamily="18" charset="0"/>
              </a:rPr>
              <a:t>I’d also suggest you briefly define the inflation rate (as the percentage increase in the cost of living) to help students understand this slide.  </a:t>
            </a:r>
          </a:p>
          <a:p>
            <a:pPr eaLnBrk="1" hangingPunct="1"/>
            <a:endParaRPr lang="en-US" smtClean="0">
              <a:latin typeface="CG Times" pitchFamily="18" charset="0"/>
              <a:cs typeface="Times New Roman" pitchFamily="18" charset="0"/>
            </a:endParaRPr>
          </a:p>
          <a:p>
            <a:pPr eaLnBrk="1" hangingPunct="1"/>
            <a:r>
              <a:rPr lang="en-US" b="1" smtClean="0">
                <a:latin typeface="CG Times" pitchFamily="18" charset="0"/>
                <a:cs typeface="Times New Roman" pitchFamily="18" charset="0"/>
              </a:rPr>
              <a:t>Main point of this data:  The state of the economy has a huge impact on election outcomes.  When the economy is doing poorly, there tends to be a change in the party that controls the White House. </a:t>
            </a:r>
          </a:p>
          <a:p>
            <a:pPr eaLnBrk="1" hangingPunct="1"/>
            <a:endParaRPr lang="en-US" smtClean="0">
              <a:latin typeface="CG Times" pitchFamily="18" charset="0"/>
              <a:cs typeface="Times New Roman" pitchFamily="18" charset="0"/>
            </a:endParaRPr>
          </a:p>
          <a:p>
            <a:pPr eaLnBrk="1" hangingPunct="1"/>
            <a:r>
              <a:rPr lang="en-US" smtClean="0">
                <a:latin typeface="CG Times" pitchFamily="18" charset="0"/>
                <a:cs typeface="Times New Roman" pitchFamily="18" charset="0"/>
              </a:rPr>
              <a:t>1976:  The rates of inflation (</a:t>
            </a:r>
            <a:r>
              <a:rPr lang="en-US" smtClean="0">
                <a:latin typeface="CG Times" pitchFamily="18" charset="0"/>
                <a:cs typeface="Times New Roman" pitchFamily="18" charset="0"/>
                <a:sym typeface="Symbol" pitchFamily="18" charset="2"/>
              </a:rPr>
              <a:t>) and unemployment (</a:t>
            </a:r>
            <a:r>
              <a:rPr lang="en-US" i="1" smtClean="0">
                <a:latin typeface="CG Times" pitchFamily="18" charset="0"/>
                <a:cs typeface="Times New Roman" pitchFamily="18" charset="0"/>
                <a:sym typeface="Symbol" pitchFamily="18" charset="2"/>
              </a:rPr>
              <a:t>u</a:t>
            </a:r>
            <a:r>
              <a:rPr lang="en-US" smtClean="0">
                <a:latin typeface="CG Times" pitchFamily="18" charset="0"/>
                <a:cs typeface="Times New Roman" pitchFamily="18" charset="0"/>
                <a:sym typeface="Symbol" pitchFamily="18" charset="2"/>
              </a:rPr>
              <a:t>) both high.  Incumbent (Ford, R) loses.</a:t>
            </a:r>
          </a:p>
          <a:p>
            <a:pPr eaLnBrk="1" hangingPunct="1"/>
            <a:r>
              <a:rPr lang="en-US" smtClean="0">
                <a:latin typeface="CG Times" pitchFamily="18" charset="0"/>
                <a:cs typeface="Times New Roman" pitchFamily="18" charset="0"/>
                <a:sym typeface="Symbol" pitchFamily="18" charset="2"/>
              </a:rPr>
              <a:t>1980:  </a:t>
            </a:r>
            <a:r>
              <a:rPr lang="en-US" i="1" smtClean="0">
                <a:latin typeface="CG Times" pitchFamily="18" charset="0"/>
                <a:cs typeface="Times New Roman" pitchFamily="18" charset="0"/>
                <a:sym typeface="Symbol" pitchFamily="18" charset="2"/>
              </a:rPr>
              <a:t>u</a:t>
            </a:r>
            <a:r>
              <a:rPr lang="en-US" smtClean="0">
                <a:latin typeface="CG Times" pitchFamily="18" charset="0"/>
                <a:cs typeface="Times New Roman" pitchFamily="18" charset="0"/>
                <a:sym typeface="Symbol" pitchFamily="18" charset="2"/>
              </a:rPr>
              <a:t> still high,  even higher.  Incumbent (Carter, D) loses.  </a:t>
            </a:r>
          </a:p>
          <a:p>
            <a:pPr eaLnBrk="1" hangingPunct="1"/>
            <a:r>
              <a:rPr lang="en-US" smtClean="0">
                <a:latin typeface="CG Times" pitchFamily="18" charset="0"/>
                <a:cs typeface="Times New Roman" pitchFamily="18" charset="0"/>
                <a:sym typeface="Symbol" pitchFamily="18" charset="2"/>
              </a:rPr>
              <a:t>1984:   </a:t>
            </a:r>
            <a:r>
              <a:rPr lang="en-US" i="1" smtClean="0">
                <a:latin typeface="CG Times" pitchFamily="18" charset="0"/>
                <a:cs typeface="Times New Roman" pitchFamily="18" charset="0"/>
                <a:sym typeface="Symbol" pitchFamily="18" charset="2"/>
              </a:rPr>
              <a:t>u</a:t>
            </a:r>
            <a:r>
              <a:rPr lang="en-US" smtClean="0">
                <a:latin typeface="CG Times" pitchFamily="18" charset="0"/>
                <a:cs typeface="Times New Roman" pitchFamily="18" charset="0"/>
                <a:sym typeface="Symbol" pitchFamily="18" charset="2"/>
              </a:rPr>
              <a:t> still high, but  much lower.  Incumbent (Reagan) wins.  </a:t>
            </a:r>
          </a:p>
          <a:p>
            <a:pPr eaLnBrk="1" hangingPunct="1"/>
            <a:r>
              <a:rPr lang="en-US" smtClean="0">
                <a:latin typeface="CG Times" pitchFamily="18" charset="0"/>
                <a:cs typeface="Times New Roman" pitchFamily="18" charset="0"/>
                <a:sym typeface="Symbol" pitchFamily="18" charset="2"/>
              </a:rPr>
              <a:t>1988:   the same, </a:t>
            </a:r>
            <a:r>
              <a:rPr lang="en-US" i="1" smtClean="0">
                <a:latin typeface="CG Times" pitchFamily="18" charset="0"/>
                <a:cs typeface="Times New Roman" pitchFamily="18" charset="0"/>
                <a:sym typeface="Symbol" pitchFamily="18" charset="2"/>
              </a:rPr>
              <a:t>u</a:t>
            </a:r>
            <a:r>
              <a:rPr lang="en-US" smtClean="0">
                <a:latin typeface="CG Times" pitchFamily="18" charset="0"/>
                <a:cs typeface="Times New Roman" pitchFamily="18" charset="0"/>
                <a:sym typeface="Symbol" pitchFamily="18" charset="2"/>
              </a:rPr>
              <a:t> much lower.  Incumbent party wins.  </a:t>
            </a:r>
            <a:endParaRPr lang="en-US" smtClean="0">
              <a:latin typeface="CG Times" pitchFamily="18" charset="0"/>
              <a:cs typeface="Times New Roman" pitchFamily="18" charset="0"/>
            </a:endParaRPr>
          </a:p>
          <a:p>
            <a:pPr eaLnBrk="1" hangingPunct="1"/>
            <a:r>
              <a:rPr lang="en-US" smtClean="0">
                <a:latin typeface="CG Times" pitchFamily="18" charset="0"/>
                <a:cs typeface="Times New Roman" pitchFamily="18" charset="0"/>
              </a:rPr>
              <a:t>1992:  </a:t>
            </a:r>
            <a:r>
              <a:rPr lang="en-US" smtClean="0">
                <a:latin typeface="CG Times" pitchFamily="18" charset="0"/>
                <a:cs typeface="Times New Roman" pitchFamily="18" charset="0"/>
                <a:sym typeface="Symbol" pitchFamily="18" charset="2"/>
              </a:rPr>
              <a:t> </a:t>
            </a:r>
            <a:r>
              <a:rPr lang="en-US" smtClean="0">
                <a:latin typeface="CG Times" pitchFamily="18" charset="0"/>
                <a:cs typeface="Times New Roman" pitchFamily="18" charset="0"/>
              </a:rPr>
              <a:t>low, but </a:t>
            </a:r>
            <a:r>
              <a:rPr lang="en-US" i="1" smtClean="0">
                <a:latin typeface="CG Times" pitchFamily="18" charset="0"/>
                <a:cs typeface="Times New Roman" pitchFamily="18" charset="0"/>
              </a:rPr>
              <a:t>u</a:t>
            </a:r>
            <a:r>
              <a:rPr lang="en-US" smtClean="0">
                <a:latin typeface="CG Times" pitchFamily="18" charset="0"/>
                <a:cs typeface="Times New Roman" pitchFamily="18" charset="0"/>
              </a:rPr>
              <a:t> much higher (and was higher yet in 1991).  Incumbent loses. </a:t>
            </a:r>
          </a:p>
          <a:p>
            <a:pPr eaLnBrk="1" hangingPunct="1"/>
            <a:r>
              <a:rPr lang="en-US" smtClean="0">
                <a:latin typeface="CG Times" pitchFamily="18" charset="0"/>
                <a:cs typeface="Times New Roman" pitchFamily="18" charset="0"/>
              </a:rPr>
              <a:t>1996:  </a:t>
            </a:r>
            <a:r>
              <a:rPr lang="en-US" i="1" smtClean="0">
                <a:latin typeface="CG Times" pitchFamily="18" charset="0"/>
                <a:cs typeface="Times New Roman" pitchFamily="18" charset="0"/>
              </a:rPr>
              <a:t>u</a:t>
            </a:r>
            <a:r>
              <a:rPr lang="en-US" smtClean="0">
                <a:latin typeface="CG Times" pitchFamily="18" charset="0"/>
                <a:cs typeface="Times New Roman" pitchFamily="18" charset="0"/>
              </a:rPr>
              <a:t> much lower, incumbent wins.</a:t>
            </a:r>
          </a:p>
          <a:p>
            <a:pPr eaLnBrk="1" hangingPunct="1"/>
            <a:r>
              <a:rPr lang="en-US" smtClean="0">
                <a:latin typeface="CG Times" pitchFamily="18" charset="0"/>
                <a:cs typeface="Times New Roman" pitchFamily="18" charset="0"/>
              </a:rPr>
              <a:t>2000:  Economy doing great, and incumbent party candidate (Gore, D) wins majority of popular vote, but loses electoral college to challenger.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smtClean="0"/>
              <a:t>Students will realize that the auto market is not competitive.  However, if all we want to know is how an increase in the price of steel or a fall in consumer income affects the price and quantity of autos, then it’s fine to use this model.  </a:t>
            </a:r>
          </a:p>
          <a:p>
            <a:pPr eaLnBrk="1" hangingPunct="1"/>
            <a:endParaRPr lang="en-US" smtClean="0"/>
          </a:p>
          <a:p>
            <a:pPr eaLnBrk="1" hangingPunct="1"/>
            <a:r>
              <a:rPr lang="en-US" smtClean="0"/>
              <a:t>In general, making unrealistic assumptions is okay, even desirable, if they simplify the analysis without affecting its validity.  </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779E23-5448-4B87-AAF1-A915FF810412}" type="datetime1">
              <a:rPr lang="en-US"/>
              <a:pPr>
                <a:defRPr/>
              </a:pPr>
              <a:t>8/6/2012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1D96B2-BED6-4DE4-B1D5-BF9D863BAE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D7FFA6-BD82-404E-9285-F226C0BD25A7}" type="datetime1">
              <a:rPr lang="en-US"/>
              <a:pPr>
                <a:defRPr/>
              </a:pPr>
              <a:t>8/6/2012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B53DEB-8B9B-4334-B09C-89FFEC29CD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6A6F41-E16A-409C-988C-3EF3DD226230}" type="datetime1">
              <a:rPr lang="en-US"/>
              <a:pPr>
                <a:defRPr/>
              </a:pPr>
              <a:t>8/6/2012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605541-B0DD-4C84-AC74-636D9FF446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F2BC1D-D1D2-4ED8-9548-87C552FE99CF}" type="datetime1">
              <a:rPr lang="en-US"/>
              <a:pPr>
                <a:defRPr/>
              </a:pPr>
              <a:t>8/6/2012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255462-1846-452F-8BD9-D064164AB0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CA2819-DEF5-47E1-A348-FCFEA5E425E8}" type="datetime1">
              <a:rPr lang="en-US"/>
              <a:pPr>
                <a:defRPr/>
              </a:pPr>
              <a:t>8/6/2012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A0A17-6BF1-46E0-9BDB-71213BFDC93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E202A011-CFF8-4524-BEFB-0B01B172D90A}" type="datetime1">
              <a:rPr lang="en-US"/>
              <a:pPr>
                <a:defRPr/>
              </a:pPr>
              <a:t>8/6/2012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F2078CF-3BB4-49BA-BEF6-0110856E88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E88A0702-D855-44F4-B24E-018E1FE27AEF}" type="datetime1">
              <a:rPr lang="en-US"/>
              <a:pPr>
                <a:defRPr/>
              </a:pPr>
              <a:t>8/6/2012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E69BAE47-9E6F-472A-91A7-5FB32D4610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4F2BBC9-7714-4A2D-9409-4AAD0D4F35F4}" type="datetime1">
              <a:rPr lang="en-US"/>
              <a:pPr>
                <a:defRPr/>
              </a:pPr>
              <a:t>8/6/2012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AAE9769-9525-405F-93CF-C6C7C7D274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9CF19A9-C5DA-494E-9148-5B477DE50E59}" type="datetime1">
              <a:rPr lang="en-US"/>
              <a:pPr>
                <a:defRPr/>
              </a:pPr>
              <a:t>8/6/2012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B3C30FD-5DF0-4903-BC0A-73D42796472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E08B159-48F1-49F5-A713-034271D09308}" type="datetime1">
              <a:rPr lang="en-US"/>
              <a:pPr>
                <a:defRPr/>
              </a:pPr>
              <a:t>8/6/2012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56EF10C-661B-4BF4-9032-EA4AC7E5518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26004F8-8F5A-4506-AE19-42735597ED6A}" type="datetime1">
              <a:rPr lang="en-US"/>
              <a:pPr>
                <a:defRPr/>
              </a:pPr>
              <a:t>8/6/2012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27EC27A-7322-4F27-9AD1-8B50B1532F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F0C401E-5964-4622-9525-DE855EBC3BB8}" type="datetime1">
              <a:rPr lang="en-US"/>
              <a:pPr>
                <a:defRPr/>
              </a:pPr>
              <a:t>8/6/2012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F0618A9-1D7B-4462-AF60-6EC8EB0346FC}" type="slidenum">
              <a:rPr lang="en-US"/>
              <a:pPr>
                <a:defRPr/>
              </a:pPr>
              <a:t>‹#›</a:t>
            </a:fld>
            <a:endParaRPr lang="en-US"/>
          </a:p>
        </p:txBody>
      </p:sp>
      <p:sp>
        <p:nvSpPr>
          <p:cNvPr id="7" name="Text Box 9"/>
          <p:cNvSpPr txBox="1">
            <a:spLocks noChangeArrowheads="1"/>
          </p:cNvSpPr>
          <p:nvPr userDrawn="1"/>
        </p:nvSpPr>
        <p:spPr bwMode="auto">
          <a:xfrm>
            <a:off x="8153400" y="6445250"/>
            <a:ext cx="914400" cy="336550"/>
          </a:xfrm>
          <a:prstGeom prst="rect">
            <a:avLst/>
          </a:prstGeom>
          <a:noFill/>
          <a:ln w="9525">
            <a:noFill/>
            <a:miter lim="800000"/>
            <a:headEnd/>
            <a:tailEnd/>
          </a:ln>
          <a:effectLst/>
        </p:spPr>
        <p:txBody>
          <a:bodyPr>
            <a:spAutoFit/>
          </a:bodyPr>
          <a:lstStyle/>
          <a:p>
            <a:pPr algn="r">
              <a:defRPr/>
            </a:pPr>
            <a:r>
              <a:rPr lang="en-US" sz="1600">
                <a:solidFill>
                  <a:srgbClr val="003366"/>
                </a:solidFill>
                <a:latin typeface="Arial" charset="0"/>
              </a:rPr>
              <a:t>slide </a:t>
            </a:r>
            <a:fld id="{E820740C-C0F5-4FAE-B268-D4F6C45D6839}" type="slidenum">
              <a:rPr lang="en-US" sz="1600">
                <a:solidFill>
                  <a:srgbClr val="003366"/>
                </a:solidFill>
                <a:latin typeface="Arial" charset="0"/>
              </a:rPr>
              <a:pPr algn="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2.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 Id="rId9" Type="http://schemas.openxmlformats.org/officeDocument/2006/relationships/image" Target="../media/image10.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1.w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2.w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14.w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ctrTitle" idx="4294967295"/>
          </p:nvPr>
        </p:nvSpPr>
        <p:spPr>
          <a:xfrm>
            <a:off x="685800" y="1600200"/>
            <a:ext cx="7772400" cy="1470025"/>
          </a:xfrm>
        </p:spPr>
        <p:txBody>
          <a:bodyPr/>
          <a:lstStyle/>
          <a:p>
            <a:r>
              <a:rPr lang="en-US" smtClean="0">
                <a:latin typeface="Arial" charset="0"/>
              </a:rPr>
              <a:t>Macroeconomics</a:t>
            </a:r>
          </a:p>
        </p:txBody>
      </p:sp>
      <p:sp>
        <p:nvSpPr>
          <p:cNvPr id="73731" name="Rectangle 3"/>
          <p:cNvSpPr>
            <a:spLocks noGrp="1"/>
          </p:cNvSpPr>
          <p:nvPr>
            <p:ph type="subTitle" idx="4294967295"/>
          </p:nvPr>
        </p:nvSpPr>
        <p:spPr>
          <a:xfrm>
            <a:off x="1600200" y="2667000"/>
            <a:ext cx="6400800" cy="1752600"/>
          </a:xfrm>
        </p:spPr>
        <p:txBody>
          <a:bodyPr/>
          <a:lstStyle/>
          <a:p>
            <a:pPr marL="0" indent="0" algn="ctr">
              <a:buFont typeface="Arial" charset="0"/>
              <a:buNone/>
            </a:pPr>
            <a:r>
              <a:rPr lang="en-US" sz="2400" i="1" smtClean="0">
                <a:latin typeface="Arial" charset="0"/>
              </a:rPr>
              <a:t>Course instructor: Prof. Dr. Qaisar Abbas</a:t>
            </a:r>
          </a:p>
        </p:txBody>
      </p:sp>
      <p:pic>
        <p:nvPicPr>
          <p:cNvPr id="73734" name="Picture 1" descr="ciit_vc_logo copy.png"/>
          <p:cNvPicPr>
            <a:picLocks noChangeAspect="1" noChangeArrowheads="1"/>
          </p:cNvPicPr>
          <p:nvPr/>
        </p:nvPicPr>
        <p:blipFill>
          <a:blip r:embed="rId3"/>
          <a:srcRect/>
          <a:stretch>
            <a:fillRect/>
          </a:stretch>
        </p:blipFill>
        <p:spPr bwMode="auto">
          <a:xfrm>
            <a:off x="7010400" y="228600"/>
            <a:ext cx="1924050" cy="533400"/>
          </a:xfrm>
          <a:prstGeom prst="rect">
            <a:avLst/>
          </a:prstGeom>
          <a:noFill/>
          <a:ln w="9525">
            <a:noFill/>
            <a:miter lim="800000"/>
            <a:headEnd/>
            <a:tailEnd/>
          </a:ln>
        </p:spPr>
      </p:pic>
      <p:graphicFrame>
        <p:nvGraphicFramePr>
          <p:cNvPr id="73735" name="Object 6"/>
          <p:cNvGraphicFramePr>
            <a:graphicFrameLocks noChangeAspect="1"/>
          </p:cNvGraphicFramePr>
          <p:nvPr/>
        </p:nvGraphicFramePr>
        <p:xfrm>
          <a:off x="1981200" y="3124200"/>
          <a:ext cx="5181600" cy="2092325"/>
        </p:xfrm>
        <a:graphic>
          <a:graphicData uri="http://schemas.openxmlformats.org/presentationml/2006/ole">
            <mc:AlternateContent xmlns:mc="http://schemas.openxmlformats.org/markup-compatibility/2006">
              <mc:Choice xmlns:v="urn:schemas-microsoft-com:vml" Requires="v">
                <p:oleObj spid="_x0000_s73736" name="Image" r:id="rId4" imgW="6836569" imgH="4066361" progId="">
                  <p:embed/>
                </p:oleObj>
              </mc:Choice>
              <mc:Fallback>
                <p:oleObj name="Image" r:id="rId4" imgW="6836569" imgH="4066361"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124200"/>
                        <a:ext cx="5181600" cy="20923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400" b="1" smtClean="0">
                <a:latin typeface="Arial" charset="0"/>
                <a:cs typeface="Arial" charset="0"/>
              </a:rPr>
              <a:t>Important issues in macroeconomics</a:t>
            </a:r>
          </a:p>
        </p:txBody>
      </p:sp>
      <p:sp>
        <p:nvSpPr>
          <p:cNvPr id="25603" name="Rectangle 3"/>
          <p:cNvSpPr>
            <a:spLocks noGrp="1" noChangeArrowheads="1"/>
          </p:cNvSpPr>
          <p:nvPr>
            <p:ph idx="1"/>
          </p:nvPr>
        </p:nvSpPr>
        <p:spPr>
          <a:xfrm>
            <a:off x="990600" y="1296988"/>
            <a:ext cx="7543800" cy="4570412"/>
          </a:xfrm>
        </p:spPr>
        <p:txBody>
          <a:bodyPr/>
          <a:lstStyle/>
          <a:p>
            <a:pPr marL="514350" indent="-514350" eaLnBrk="1" hangingPunct="1">
              <a:spcBef>
                <a:spcPct val="60000"/>
              </a:spcBef>
              <a:buFont typeface="Calibri" pitchFamily="34" charset="0"/>
              <a:buAutoNum type="arabicPeriod"/>
            </a:pPr>
            <a:endParaRPr lang="en-US" sz="1800" smtClean="0">
              <a:latin typeface="Arial" charset="0"/>
              <a:cs typeface="Arial" charset="0"/>
            </a:endParaRPr>
          </a:p>
          <a:p>
            <a:pPr marL="514350" indent="-514350" eaLnBrk="1" hangingPunct="1">
              <a:spcBef>
                <a:spcPct val="60000"/>
              </a:spcBef>
              <a:buFont typeface="Calibri" pitchFamily="34" charset="0"/>
              <a:buAutoNum type="arabicPeriod"/>
            </a:pPr>
            <a:r>
              <a:rPr lang="en-US" sz="1800" smtClean="0">
                <a:latin typeface="Arial" charset="0"/>
                <a:cs typeface="Arial" charset="0"/>
              </a:rPr>
              <a:t>Why does the cost of living keep rising?</a:t>
            </a:r>
          </a:p>
          <a:p>
            <a:pPr marL="514350" indent="-514350" eaLnBrk="1" hangingPunct="1">
              <a:spcBef>
                <a:spcPct val="60000"/>
              </a:spcBef>
              <a:buFont typeface="Calibri" pitchFamily="34" charset="0"/>
              <a:buAutoNum type="arabicPeriod"/>
            </a:pPr>
            <a:endParaRPr lang="en-US" sz="1800" smtClean="0">
              <a:latin typeface="Arial" charset="0"/>
              <a:cs typeface="Arial" charset="0"/>
            </a:endParaRPr>
          </a:p>
          <a:p>
            <a:pPr marL="514350" indent="-514350" eaLnBrk="1" hangingPunct="1">
              <a:spcBef>
                <a:spcPct val="60000"/>
              </a:spcBef>
              <a:buFont typeface="Calibri" pitchFamily="34" charset="0"/>
              <a:buAutoNum type="arabicPeriod"/>
            </a:pPr>
            <a:r>
              <a:rPr lang="en-US" sz="1800" smtClean="0">
                <a:latin typeface="Arial" charset="0"/>
                <a:cs typeface="Arial" charset="0"/>
              </a:rPr>
              <a:t>Why are millions of people unemployed, even when the economy is booming?</a:t>
            </a:r>
          </a:p>
          <a:p>
            <a:pPr marL="514350" indent="-514350" eaLnBrk="1" hangingPunct="1">
              <a:spcBef>
                <a:spcPct val="60000"/>
              </a:spcBef>
              <a:buFont typeface="Calibri" pitchFamily="34" charset="0"/>
              <a:buAutoNum type="arabicPeriod"/>
            </a:pPr>
            <a:endParaRPr lang="en-US" sz="1800" smtClean="0">
              <a:latin typeface="Arial" charset="0"/>
              <a:cs typeface="Arial" charset="0"/>
            </a:endParaRPr>
          </a:p>
          <a:p>
            <a:pPr marL="514350" indent="-514350" eaLnBrk="1" hangingPunct="1">
              <a:spcBef>
                <a:spcPct val="60000"/>
              </a:spcBef>
              <a:buFont typeface="Calibri" pitchFamily="34" charset="0"/>
              <a:buAutoNum type="arabicPeriod"/>
            </a:pPr>
            <a:r>
              <a:rPr lang="en-US" sz="1800" smtClean="0">
                <a:latin typeface="Arial" charset="0"/>
                <a:cs typeface="Arial" charset="0"/>
              </a:rPr>
              <a:t>Why are there recessions? Can the government do anything to combat recessions?  Should it??</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2400" b="1" smtClean="0">
                <a:latin typeface="Arial" charset="0"/>
                <a:cs typeface="Arial" charset="0"/>
              </a:rPr>
              <a:t>Important issues in macroeconomics</a:t>
            </a:r>
          </a:p>
        </p:txBody>
      </p:sp>
      <p:sp>
        <p:nvSpPr>
          <p:cNvPr id="26627" name="Rectangle 3"/>
          <p:cNvSpPr>
            <a:spLocks noGrp="1" noChangeArrowheads="1"/>
          </p:cNvSpPr>
          <p:nvPr>
            <p:ph idx="1"/>
          </p:nvPr>
        </p:nvSpPr>
        <p:spPr>
          <a:xfrm>
            <a:off x="990600" y="1296988"/>
            <a:ext cx="7543800" cy="4570412"/>
          </a:xfrm>
        </p:spPr>
        <p:txBody>
          <a:bodyPr/>
          <a:lstStyle/>
          <a:p>
            <a:pPr eaLnBrk="1" hangingPunct="1">
              <a:spcBef>
                <a:spcPct val="60000"/>
              </a:spcBef>
            </a:pPr>
            <a:endParaRPr lang="en-US" sz="1800" smtClean="0">
              <a:latin typeface="Arial" charset="0"/>
              <a:cs typeface="Arial" charset="0"/>
            </a:endParaRPr>
          </a:p>
          <a:p>
            <a:pPr eaLnBrk="1" hangingPunct="1">
              <a:spcBef>
                <a:spcPct val="60000"/>
              </a:spcBef>
            </a:pPr>
            <a:r>
              <a:rPr lang="en-US" sz="1800" smtClean="0">
                <a:latin typeface="Arial" charset="0"/>
                <a:cs typeface="Arial" charset="0"/>
              </a:rPr>
              <a:t>What is the government budget deficit?  How does it affect the economy?</a:t>
            </a:r>
          </a:p>
          <a:p>
            <a:pPr eaLnBrk="1" hangingPunct="1">
              <a:spcBef>
                <a:spcPct val="60000"/>
              </a:spcBef>
            </a:pPr>
            <a:endParaRPr lang="en-US" sz="1800" smtClean="0">
              <a:latin typeface="Arial" charset="0"/>
              <a:cs typeface="Arial" charset="0"/>
            </a:endParaRPr>
          </a:p>
          <a:p>
            <a:pPr eaLnBrk="1" hangingPunct="1">
              <a:spcBef>
                <a:spcPct val="60000"/>
              </a:spcBef>
            </a:pPr>
            <a:endParaRPr lang="en-US" sz="1800" smtClean="0">
              <a:latin typeface="Arial" charset="0"/>
              <a:cs typeface="Arial" charset="0"/>
            </a:endParaRPr>
          </a:p>
          <a:p>
            <a:pPr eaLnBrk="1" hangingPunct="1">
              <a:spcBef>
                <a:spcPct val="60000"/>
              </a:spcBef>
            </a:pPr>
            <a:r>
              <a:rPr lang="en-US" sz="1800" smtClean="0">
                <a:latin typeface="Arial" charset="0"/>
                <a:cs typeface="Arial" charset="0"/>
              </a:rPr>
              <a:t>Why does the U.S. have such a huge trade deficit?  </a:t>
            </a:r>
          </a:p>
          <a:p>
            <a:pPr eaLnBrk="1" hangingPunct="1">
              <a:spcBef>
                <a:spcPct val="60000"/>
              </a:spcBef>
            </a:pPr>
            <a:endParaRPr lang="en-US" sz="1800" smtClean="0">
              <a:latin typeface="Arial" charset="0"/>
              <a:cs typeface="Arial" charset="0"/>
            </a:endParaRPr>
          </a:p>
          <a:p>
            <a:pPr eaLnBrk="1" hangingPunct="1">
              <a:spcBef>
                <a:spcPct val="60000"/>
              </a:spcBef>
            </a:pPr>
            <a:endParaRPr lang="en-US" sz="1800" smtClean="0">
              <a:latin typeface="Arial" charset="0"/>
              <a:cs typeface="Arial" charset="0"/>
            </a:endParaRPr>
          </a:p>
          <a:p>
            <a:pPr eaLnBrk="1" hangingPunct="1">
              <a:spcBef>
                <a:spcPct val="60000"/>
              </a:spcBef>
            </a:pPr>
            <a:r>
              <a:rPr lang="en-US" sz="1800" smtClean="0">
                <a:latin typeface="Arial" charset="0"/>
                <a:cs typeface="Arial" charset="0"/>
              </a:rPr>
              <a:t>Why are so many countries poor?  What policies might help them grow out of poverty?</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2400" b="1" smtClean="0">
                <a:latin typeface="Arial" charset="0"/>
                <a:cs typeface="Arial" charset="0"/>
              </a:rPr>
              <a:t>U.S. Gross Domestic Product </a:t>
            </a:r>
            <a:br>
              <a:rPr lang="en-US" sz="2400" b="1" smtClean="0">
                <a:latin typeface="Arial" charset="0"/>
                <a:cs typeface="Arial" charset="0"/>
              </a:rPr>
            </a:br>
            <a:r>
              <a:rPr lang="en-US" sz="2400" b="1" smtClean="0">
                <a:latin typeface="Arial" charset="0"/>
                <a:cs typeface="Arial" charset="0"/>
              </a:rPr>
              <a:t>in billions of chained 1996 dollars</a:t>
            </a:r>
          </a:p>
        </p:txBody>
      </p:sp>
      <p:graphicFrame>
        <p:nvGraphicFramePr>
          <p:cNvPr id="64515" name="Object 3"/>
          <p:cNvGraphicFramePr>
            <a:graphicFrameLocks noChangeAspect="1"/>
          </p:cNvGraphicFramePr>
          <p:nvPr/>
        </p:nvGraphicFramePr>
        <p:xfrm>
          <a:off x="762000" y="1112838"/>
          <a:ext cx="7391400" cy="5059362"/>
        </p:xfrm>
        <a:graphic>
          <a:graphicData uri="http://schemas.openxmlformats.org/presentationml/2006/ole">
            <mc:AlternateContent xmlns:mc="http://schemas.openxmlformats.org/markup-compatibility/2006">
              <mc:Choice xmlns:v="urn:schemas-microsoft-com:vml" Requires="v">
                <p:oleObj spid="_x0000_s1027" name="Chart" r:id="rId5" imgW="8606160" imgH="5895000" progId="Excel.Sheet.8">
                  <p:embed/>
                </p:oleObj>
              </mc:Choice>
              <mc:Fallback>
                <p:oleObj name="Chart" r:id="rId5" imgW="8606160" imgH="589500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112838"/>
                        <a:ext cx="7391400" cy="505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26"/>
          <p:cNvGrpSpPr>
            <a:grpSpLocks/>
          </p:cNvGrpSpPr>
          <p:nvPr/>
        </p:nvGrpSpPr>
        <p:grpSpPr bwMode="auto">
          <a:xfrm>
            <a:off x="1981200" y="1981200"/>
            <a:ext cx="5715000" cy="3429000"/>
            <a:chOff x="1248" y="1248"/>
            <a:chExt cx="3600" cy="2160"/>
          </a:xfrm>
        </p:grpSpPr>
        <p:sp>
          <p:nvSpPr>
            <p:cNvPr id="1029" name="Freeform 23"/>
            <p:cNvSpPr>
              <a:spLocks/>
            </p:cNvSpPr>
            <p:nvPr/>
          </p:nvSpPr>
          <p:spPr bwMode="auto">
            <a:xfrm>
              <a:off x="1248" y="1248"/>
              <a:ext cx="3600" cy="2160"/>
            </a:xfrm>
            <a:custGeom>
              <a:avLst/>
              <a:gdLst>
                <a:gd name="T0" fmla="*/ 0 w 2112"/>
                <a:gd name="T1" fmla="*/ 8836 h 528"/>
                <a:gd name="T2" fmla="*/ 6136 w 2112"/>
                <a:gd name="T3" fmla="*/ 0 h 528"/>
                <a:gd name="T4" fmla="*/ 0 60000 65536"/>
                <a:gd name="T5" fmla="*/ 0 60000 65536"/>
                <a:gd name="T6" fmla="*/ 0 w 2112"/>
                <a:gd name="T7" fmla="*/ 0 h 528"/>
                <a:gd name="T8" fmla="*/ 2112 w 2112"/>
                <a:gd name="T9" fmla="*/ 528 h 528"/>
              </a:gdLst>
              <a:ahLst/>
              <a:cxnLst>
                <a:cxn ang="T4">
                  <a:pos x="T0" y="T1"/>
                </a:cxn>
                <a:cxn ang="T5">
                  <a:pos x="T2" y="T3"/>
                </a:cxn>
              </a:cxnLst>
              <a:rect l="T6" t="T7" r="T8" b="T9"/>
              <a:pathLst>
                <a:path w="2112" h="528">
                  <a:moveTo>
                    <a:pt x="0" y="528"/>
                  </a:moveTo>
                  <a:cubicBezTo>
                    <a:pt x="756" y="404"/>
                    <a:pt x="1512" y="280"/>
                    <a:pt x="2112" y="0"/>
                  </a:cubicBezTo>
                </a:path>
              </a:pathLst>
            </a:custGeom>
            <a:noFill/>
            <a:ln w="76200" cap="rnd">
              <a:solidFill>
                <a:srgbClr val="CC3300"/>
              </a:solidFill>
              <a:prstDash val="sysDot"/>
              <a:round/>
              <a:headEnd/>
              <a:tailEnd type="triangle" w="lg" len="med"/>
            </a:ln>
          </p:spPr>
          <p:txBody>
            <a:bodyPr/>
            <a:lstStyle/>
            <a:p>
              <a:endParaRPr lang="en-US"/>
            </a:p>
          </p:txBody>
        </p:sp>
        <p:sp>
          <p:nvSpPr>
            <p:cNvPr id="1030" name="Text Box 24"/>
            <p:cNvSpPr txBox="1">
              <a:spLocks noChangeArrowheads="1"/>
            </p:cNvSpPr>
            <p:nvPr/>
          </p:nvSpPr>
          <p:spPr bwMode="auto">
            <a:xfrm rot="-1630281">
              <a:off x="2064" y="2640"/>
              <a:ext cx="2064" cy="269"/>
            </a:xfrm>
            <a:prstGeom prst="rect">
              <a:avLst/>
            </a:prstGeom>
            <a:noFill/>
            <a:ln w="9525">
              <a:noFill/>
              <a:miter lim="800000"/>
              <a:headEnd/>
              <a:tailEnd/>
            </a:ln>
          </p:spPr>
          <p:txBody>
            <a:bodyPr>
              <a:spAutoFit/>
            </a:bodyPr>
            <a:lstStyle/>
            <a:p>
              <a:pPr>
                <a:spcBef>
                  <a:spcPct val="50000"/>
                </a:spcBef>
              </a:pPr>
              <a:r>
                <a:rPr lang="en-US" sz="2200">
                  <a:latin typeface="Arial" charset="0"/>
                </a:rPr>
                <a:t>long-run upward trend…</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wipe(left)">
                                      <p:cBhvr>
                                        <p:cTn id="7" dur="500"/>
                                        <p:tgtEl>
                                          <p:spTgt spid="645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4515" grpId="0" bld="series"/>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2400" b="1" smtClean="0">
                <a:latin typeface="Arial" charset="0"/>
                <a:cs typeface="Arial" charset="0"/>
              </a:rPr>
              <a:t>U.S. Gross Domestic Product </a:t>
            </a:r>
            <a:br>
              <a:rPr lang="en-US" sz="2400" b="1" smtClean="0">
                <a:latin typeface="Arial" charset="0"/>
                <a:cs typeface="Arial" charset="0"/>
              </a:rPr>
            </a:br>
            <a:r>
              <a:rPr lang="en-US" sz="2400" b="1" smtClean="0">
                <a:latin typeface="Arial" charset="0"/>
                <a:cs typeface="Arial" charset="0"/>
              </a:rPr>
              <a:t>in billions of chained 1996 dollars</a:t>
            </a:r>
          </a:p>
        </p:txBody>
      </p:sp>
      <p:graphicFrame>
        <p:nvGraphicFramePr>
          <p:cNvPr id="2050" name="Object 3"/>
          <p:cNvGraphicFramePr>
            <a:graphicFrameLocks noChangeAspect="1"/>
          </p:cNvGraphicFramePr>
          <p:nvPr/>
        </p:nvGraphicFramePr>
        <p:xfrm>
          <a:off x="762000" y="1112838"/>
          <a:ext cx="7391400" cy="5059362"/>
        </p:xfrm>
        <a:graphic>
          <a:graphicData uri="http://schemas.openxmlformats.org/presentationml/2006/ole">
            <mc:AlternateContent xmlns:mc="http://schemas.openxmlformats.org/markup-compatibility/2006">
              <mc:Choice xmlns:v="urn:schemas-microsoft-com:vml" Requires="v">
                <p:oleObj spid="_x0000_s2051" name="Chart" r:id="rId5" imgW="8606160" imgH="5895000" progId="Excel.Sheet.8">
                  <p:embed/>
                </p:oleObj>
              </mc:Choice>
              <mc:Fallback>
                <p:oleObj name="Chart" r:id="rId5" imgW="8606160" imgH="589500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112838"/>
                        <a:ext cx="7391400" cy="505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52" name="Group 18"/>
          <p:cNvGrpSpPr>
            <a:grpSpLocks/>
          </p:cNvGrpSpPr>
          <p:nvPr/>
        </p:nvGrpSpPr>
        <p:grpSpPr bwMode="auto">
          <a:xfrm>
            <a:off x="1295400" y="1295400"/>
            <a:ext cx="6477000" cy="3886200"/>
            <a:chOff x="816" y="816"/>
            <a:chExt cx="4080" cy="2448"/>
          </a:xfrm>
        </p:grpSpPr>
        <p:sp>
          <p:nvSpPr>
            <p:cNvPr id="2056" name="Text Box 5"/>
            <p:cNvSpPr txBox="1">
              <a:spLocks noChangeArrowheads="1"/>
            </p:cNvSpPr>
            <p:nvPr/>
          </p:nvSpPr>
          <p:spPr bwMode="auto">
            <a:xfrm>
              <a:off x="816" y="2208"/>
              <a:ext cx="1056" cy="275"/>
            </a:xfrm>
            <a:prstGeom prst="rect">
              <a:avLst/>
            </a:prstGeom>
            <a:solidFill>
              <a:schemeClr val="bg1"/>
            </a:solidFill>
            <a:ln w="9525">
              <a:solidFill>
                <a:srgbClr val="339966"/>
              </a:solidFill>
              <a:miter lim="800000"/>
              <a:headEnd/>
              <a:tailEnd/>
            </a:ln>
          </p:spPr>
          <p:txBody>
            <a:bodyPr>
              <a:spAutoFit/>
            </a:bodyPr>
            <a:lstStyle/>
            <a:p>
              <a:pPr algn="ctr">
                <a:spcBef>
                  <a:spcPct val="50000"/>
                </a:spcBef>
              </a:pPr>
              <a:r>
                <a:rPr lang="en-US" sz="2200">
                  <a:latin typeface="Arial" charset="0"/>
                </a:rPr>
                <a:t>Recessions</a:t>
              </a:r>
            </a:p>
          </p:txBody>
        </p:sp>
        <p:sp>
          <p:nvSpPr>
            <p:cNvPr id="2057" name="Line 6" descr="Light upward diagonal"/>
            <p:cNvSpPr>
              <a:spLocks noChangeShapeType="1"/>
            </p:cNvSpPr>
            <p:nvPr/>
          </p:nvSpPr>
          <p:spPr bwMode="auto">
            <a:xfrm flipH="1">
              <a:off x="3504" y="2208"/>
              <a:ext cx="48" cy="384"/>
            </a:xfrm>
            <a:prstGeom prst="line">
              <a:avLst/>
            </a:prstGeom>
            <a:noFill/>
            <a:ln w="38100">
              <a:solidFill>
                <a:srgbClr val="339966"/>
              </a:solidFill>
              <a:round/>
              <a:headEnd type="triangle" w="lg" len="med"/>
              <a:tailEnd/>
            </a:ln>
          </p:spPr>
          <p:txBody>
            <a:bodyPr/>
            <a:lstStyle/>
            <a:p>
              <a:endParaRPr lang="en-US"/>
            </a:p>
          </p:txBody>
        </p:sp>
        <p:sp>
          <p:nvSpPr>
            <p:cNvPr id="2058" name="Line 7" descr="Light upward diagonal"/>
            <p:cNvSpPr>
              <a:spLocks noChangeShapeType="1"/>
            </p:cNvSpPr>
            <p:nvPr/>
          </p:nvSpPr>
          <p:spPr bwMode="auto">
            <a:xfrm flipV="1">
              <a:off x="2544" y="2448"/>
              <a:ext cx="48" cy="336"/>
            </a:xfrm>
            <a:prstGeom prst="line">
              <a:avLst/>
            </a:prstGeom>
            <a:noFill/>
            <a:ln w="38100">
              <a:solidFill>
                <a:srgbClr val="339966"/>
              </a:solidFill>
              <a:round/>
              <a:headEnd type="triangle" w="lg" len="med"/>
              <a:tailEnd/>
            </a:ln>
          </p:spPr>
          <p:txBody>
            <a:bodyPr/>
            <a:lstStyle/>
            <a:p>
              <a:endParaRPr lang="en-US"/>
            </a:p>
          </p:txBody>
        </p:sp>
        <p:sp>
          <p:nvSpPr>
            <p:cNvPr id="2059" name="Line 8" descr="Light upward diagonal"/>
            <p:cNvSpPr>
              <a:spLocks noChangeShapeType="1"/>
            </p:cNvSpPr>
            <p:nvPr/>
          </p:nvSpPr>
          <p:spPr bwMode="auto">
            <a:xfrm>
              <a:off x="2304" y="2880"/>
              <a:ext cx="48" cy="384"/>
            </a:xfrm>
            <a:prstGeom prst="line">
              <a:avLst/>
            </a:prstGeom>
            <a:noFill/>
            <a:ln w="38100">
              <a:solidFill>
                <a:srgbClr val="339966"/>
              </a:solidFill>
              <a:round/>
              <a:headEnd type="triangle" w="lg" len="med"/>
              <a:tailEnd/>
            </a:ln>
          </p:spPr>
          <p:txBody>
            <a:bodyPr/>
            <a:lstStyle/>
            <a:p>
              <a:endParaRPr lang="en-US"/>
            </a:p>
          </p:txBody>
        </p:sp>
        <p:sp>
          <p:nvSpPr>
            <p:cNvPr id="2060" name="Line 9" descr="Light upward diagonal"/>
            <p:cNvSpPr>
              <a:spLocks noChangeShapeType="1"/>
            </p:cNvSpPr>
            <p:nvPr/>
          </p:nvSpPr>
          <p:spPr bwMode="auto">
            <a:xfrm flipH="1" flipV="1">
              <a:off x="1584" y="2880"/>
              <a:ext cx="65" cy="266"/>
            </a:xfrm>
            <a:prstGeom prst="line">
              <a:avLst/>
            </a:prstGeom>
            <a:noFill/>
            <a:ln w="38100">
              <a:solidFill>
                <a:srgbClr val="339966"/>
              </a:solidFill>
              <a:round/>
              <a:headEnd type="triangle" w="lg" len="med"/>
              <a:tailEnd/>
            </a:ln>
          </p:spPr>
          <p:txBody>
            <a:bodyPr/>
            <a:lstStyle/>
            <a:p>
              <a:endParaRPr lang="en-US"/>
            </a:p>
          </p:txBody>
        </p:sp>
        <p:sp>
          <p:nvSpPr>
            <p:cNvPr id="2061" name="Line 10" descr="Light upward diagonal"/>
            <p:cNvSpPr>
              <a:spLocks noChangeShapeType="1"/>
            </p:cNvSpPr>
            <p:nvPr/>
          </p:nvSpPr>
          <p:spPr bwMode="auto">
            <a:xfrm flipH="1" flipV="1">
              <a:off x="4848" y="816"/>
              <a:ext cx="48" cy="288"/>
            </a:xfrm>
            <a:prstGeom prst="line">
              <a:avLst/>
            </a:prstGeom>
            <a:noFill/>
            <a:ln w="38100">
              <a:solidFill>
                <a:srgbClr val="339966"/>
              </a:solidFill>
              <a:round/>
              <a:headEnd type="triangle" w="lg" len="med"/>
              <a:tailEnd/>
            </a:ln>
          </p:spPr>
          <p:txBody>
            <a:bodyPr/>
            <a:lstStyle/>
            <a:p>
              <a:endParaRPr lang="en-US"/>
            </a:p>
          </p:txBody>
        </p:sp>
      </p:grpSp>
      <p:grpSp>
        <p:nvGrpSpPr>
          <p:cNvPr id="3" name="Group 17"/>
          <p:cNvGrpSpPr>
            <a:grpSpLocks/>
          </p:cNvGrpSpPr>
          <p:nvPr/>
        </p:nvGrpSpPr>
        <p:grpSpPr bwMode="auto">
          <a:xfrm>
            <a:off x="3200400" y="1600200"/>
            <a:ext cx="4491038" cy="1038225"/>
            <a:chOff x="2016" y="1008"/>
            <a:chExt cx="2829" cy="654"/>
          </a:xfrm>
        </p:grpSpPr>
        <p:sp>
          <p:nvSpPr>
            <p:cNvPr id="2054" name="AutoShape 12" descr="Light upward diagonal"/>
            <p:cNvSpPr>
              <a:spLocks/>
            </p:cNvSpPr>
            <p:nvPr/>
          </p:nvSpPr>
          <p:spPr bwMode="auto">
            <a:xfrm rot="2896534">
              <a:off x="3901" y="718"/>
              <a:ext cx="352" cy="1536"/>
            </a:xfrm>
            <a:prstGeom prst="leftBrace">
              <a:avLst>
                <a:gd name="adj1" fmla="val 36364"/>
                <a:gd name="adj2" fmla="val 50000"/>
              </a:avLst>
            </a:prstGeom>
            <a:noFill/>
            <a:ln w="28575">
              <a:solidFill>
                <a:schemeClr val="accent2"/>
              </a:solidFill>
              <a:round/>
              <a:headEnd/>
              <a:tailEnd/>
            </a:ln>
          </p:spPr>
          <p:txBody>
            <a:bodyPr wrap="none" anchor="ctr"/>
            <a:lstStyle/>
            <a:p>
              <a:endParaRPr lang="en-US"/>
            </a:p>
          </p:txBody>
        </p:sp>
        <p:sp>
          <p:nvSpPr>
            <p:cNvPr id="2055" name="Text Box 13"/>
            <p:cNvSpPr txBox="1">
              <a:spLocks noChangeArrowheads="1"/>
            </p:cNvSpPr>
            <p:nvPr/>
          </p:nvSpPr>
          <p:spPr bwMode="auto">
            <a:xfrm>
              <a:off x="2016" y="1008"/>
              <a:ext cx="1824" cy="486"/>
            </a:xfrm>
            <a:prstGeom prst="rect">
              <a:avLst/>
            </a:prstGeom>
            <a:solidFill>
              <a:schemeClr val="bg1"/>
            </a:solidFill>
            <a:ln w="9525">
              <a:solidFill>
                <a:schemeClr val="accent2"/>
              </a:solidFill>
              <a:miter lim="800000"/>
              <a:headEnd/>
              <a:tailEnd/>
            </a:ln>
          </p:spPr>
          <p:txBody>
            <a:bodyPr>
              <a:spAutoFit/>
            </a:bodyPr>
            <a:lstStyle/>
            <a:p>
              <a:pPr algn="ctr">
                <a:spcBef>
                  <a:spcPct val="50000"/>
                </a:spcBef>
              </a:pPr>
              <a:r>
                <a:rPr lang="en-US" sz="2200">
                  <a:latin typeface="Arial" charset="0"/>
                </a:rPr>
                <a:t>longest economic expansion on record</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GDP of Pakistan</a:t>
            </a:r>
            <a:endParaRPr lang="en-US" b="1" dirty="0"/>
          </a:p>
        </p:txBody>
      </p:sp>
      <p:pic>
        <p:nvPicPr>
          <p:cNvPr id="78850" name="Picture 2" descr="http://pkeconomists.com/wp-content/uploads/2011/04/gdp2.jpg"/>
          <p:cNvPicPr>
            <a:picLocks noChangeAspect="1" noChangeArrowheads="1"/>
          </p:cNvPicPr>
          <p:nvPr/>
        </p:nvPicPr>
        <p:blipFill>
          <a:blip r:embed="rId2"/>
          <a:srcRect/>
          <a:stretch>
            <a:fillRect/>
          </a:stretch>
        </p:blipFill>
        <p:spPr bwMode="auto">
          <a:xfrm>
            <a:off x="0" y="1752600"/>
            <a:ext cx="9144000" cy="4419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09600" y="0"/>
            <a:ext cx="8229600" cy="1143000"/>
          </a:xfrm>
        </p:spPr>
        <p:txBody>
          <a:bodyPr/>
          <a:lstStyle/>
          <a:p>
            <a:pPr eaLnBrk="1" hangingPunct="1"/>
            <a:r>
              <a:rPr lang="en-US" sz="2400" b="1" smtClean="0">
                <a:latin typeface="Arial" charset="0"/>
                <a:cs typeface="Arial" charset="0"/>
              </a:rPr>
              <a:t>Why learn macroeconomics?</a:t>
            </a:r>
          </a:p>
        </p:txBody>
      </p:sp>
      <p:sp>
        <p:nvSpPr>
          <p:cNvPr id="27651" name="Rectangle 1027"/>
          <p:cNvSpPr>
            <a:spLocks noGrp="1" noChangeArrowheads="1"/>
          </p:cNvSpPr>
          <p:nvPr>
            <p:ph idx="1"/>
          </p:nvPr>
        </p:nvSpPr>
        <p:spPr>
          <a:xfrm>
            <a:off x="522288" y="1146175"/>
            <a:ext cx="8393112" cy="1368425"/>
          </a:xfrm>
          <a:solidFill>
            <a:schemeClr val="bg1">
              <a:alpha val="50195"/>
            </a:schemeClr>
          </a:solidFill>
        </p:spPr>
        <p:txBody>
          <a:bodyPr/>
          <a:lstStyle/>
          <a:p>
            <a:pPr marL="346075" indent="-346075" eaLnBrk="1" hangingPunct="1">
              <a:lnSpc>
                <a:spcPct val="90000"/>
              </a:lnSpc>
              <a:buClr>
                <a:srgbClr val="969696"/>
              </a:buClr>
              <a:buSzPct val="90000"/>
              <a:buFont typeface="Wingdings" pitchFamily="2" charset="2"/>
              <a:buAutoNum type="arabicPeriod"/>
            </a:pPr>
            <a:r>
              <a:rPr lang="en-US" sz="1800" smtClean="0">
                <a:latin typeface="Arial" charset="0"/>
                <a:cs typeface="Arial" charset="0"/>
              </a:rPr>
              <a:t>The macro economy affects society’s well-being.</a:t>
            </a:r>
          </a:p>
          <a:p>
            <a:pPr marL="909638" lvl="1" indent="-217488" eaLnBrk="1" hangingPunct="1">
              <a:lnSpc>
                <a:spcPct val="90000"/>
              </a:lnSpc>
              <a:buClr>
                <a:srgbClr val="969696"/>
              </a:buClr>
              <a:buFont typeface="Wingdings" pitchFamily="2" charset="2"/>
              <a:buChar char="§"/>
            </a:pPr>
            <a:r>
              <a:rPr lang="en-US" sz="1800" smtClean="0">
                <a:latin typeface="Arial" charset="0"/>
                <a:cs typeface="Arial" charset="0"/>
              </a:rPr>
              <a:t>example:  </a:t>
            </a:r>
            <a:br>
              <a:rPr lang="en-US" sz="1800" smtClean="0">
                <a:latin typeface="Arial" charset="0"/>
                <a:cs typeface="Arial" charset="0"/>
              </a:rPr>
            </a:br>
            <a:r>
              <a:rPr lang="en-US" sz="1800" smtClean="0">
                <a:latin typeface="Arial" charset="0"/>
                <a:cs typeface="Arial" charset="0"/>
              </a:rPr>
              <a:t>Unemployment and social problems</a:t>
            </a:r>
          </a:p>
        </p:txBody>
      </p:sp>
      <p:sp>
        <p:nvSpPr>
          <p:cNvPr id="27652" name="Text Box 1028"/>
          <p:cNvSpPr txBox="1">
            <a:spLocks noChangeArrowheads="1"/>
          </p:cNvSpPr>
          <p:nvPr/>
        </p:nvSpPr>
        <p:spPr bwMode="auto">
          <a:xfrm>
            <a:off x="0" y="2590800"/>
            <a:ext cx="8382000" cy="2117725"/>
          </a:xfrm>
          <a:prstGeom prst="rect">
            <a:avLst/>
          </a:prstGeom>
          <a:solidFill>
            <a:schemeClr val="bg1">
              <a:alpha val="50195"/>
            </a:schemeClr>
          </a:solidFill>
          <a:ln w="9525">
            <a:noFill/>
            <a:miter lim="800000"/>
            <a:headEnd/>
            <a:tailEnd/>
          </a:ln>
        </p:spPr>
        <p:txBody>
          <a:bodyPr/>
          <a:lstStyle/>
          <a:p>
            <a:pPr marL="803275" lvl="1" indent="-346075">
              <a:spcBef>
                <a:spcPct val="40000"/>
              </a:spcBef>
              <a:buClr>
                <a:srgbClr val="969696"/>
              </a:buClr>
              <a:buSzPct val="90000"/>
              <a:buFont typeface="Wingdings" pitchFamily="2" charset="2"/>
              <a:buAutoNum type="arabicPeriod" startAt="2"/>
            </a:pPr>
            <a:r>
              <a:rPr lang="en-US" sz="1800">
                <a:latin typeface="Tahoma" pitchFamily="34" charset="0"/>
              </a:rPr>
              <a:t>The macro economy affects your well-being.</a:t>
            </a:r>
          </a:p>
          <a:p>
            <a:pPr marL="1366838" lvl="2" indent="-274638">
              <a:spcBef>
                <a:spcPct val="5000"/>
              </a:spcBef>
              <a:buClr>
                <a:srgbClr val="969696"/>
              </a:buClr>
              <a:buSzPct val="90000"/>
              <a:buFont typeface="Wingdings" pitchFamily="2" charset="2"/>
              <a:buChar char="§"/>
            </a:pPr>
            <a:r>
              <a:rPr lang="en-US" sz="1800">
                <a:latin typeface="Tahoma" pitchFamily="34" charset="0"/>
              </a:rPr>
              <a:t>example 1:  </a:t>
            </a:r>
            <a:br>
              <a:rPr lang="en-US" sz="1800">
                <a:latin typeface="Tahoma" pitchFamily="34" charset="0"/>
              </a:rPr>
            </a:br>
            <a:r>
              <a:rPr lang="en-US" sz="1800">
                <a:latin typeface="Tahoma" pitchFamily="34" charset="0"/>
              </a:rPr>
              <a:t>Unemployment and earnings growth</a:t>
            </a:r>
          </a:p>
          <a:p>
            <a:pPr marL="1366838" lvl="2" indent="-274638">
              <a:spcBef>
                <a:spcPct val="5000"/>
              </a:spcBef>
              <a:buClr>
                <a:srgbClr val="969696"/>
              </a:buClr>
              <a:buSzPct val="90000"/>
              <a:buFont typeface="Wingdings" pitchFamily="2" charset="2"/>
              <a:buChar char="§"/>
            </a:pPr>
            <a:r>
              <a:rPr lang="en-US" sz="1800">
                <a:latin typeface="Tahoma" pitchFamily="34" charset="0"/>
              </a:rPr>
              <a:t>example 2:</a:t>
            </a:r>
            <a:br>
              <a:rPr lang="en-US" sz="1800">
                <a:latin typeface="Tahoma" pitchFamily="34" charset="0"/>
              </a:rPr>
            </a:br>
            <a:r>
              <a:rPr lang="en-US" sz="1800">
                <a:latin typeface="Tahoma" pitchFamily="34" charset="0"/>
              </a:rPr>
              <a:t>Interest rates and mortgage payments</a:t>
            </a:r>
          </a:p>
        </p:txBody>
      </p:sp>
      <p:sp>
        <p:nvSpPr>
          <p:cNvPr id="159749" name="Text Box 1029"/>
          <p:cNvSpPr txBox="1">
            <a:spLocks noChangeArrowheads="1"/>
          </p:cNvSpPr>
          <p:nvPr/>
        </p:nvSpPr>
        <p:spPr bwMode="auto">
          <a:xfrm>
            <a:off x="549275" y="4633913"/>
            <a:ext cx="8458200" cy="1462087"/>
          </a:xfrm>
          <a:prstGeom prst="rect">
            <a:avLst/>
          </a:prstGeom>
          <a:solidFill>
            <a:schemeClr val="bg1">
              <a:alpha val="50195"/>
            </a:schemeClr>
          </a:solidFill>
          <a:ln w="9525">
            <a:noFill/>
            <a:miter lim="800000"/>
            <a:headEnd/>
            <a:tailEnd/>
          </a:ln>
        </p:spPr>
        <p:txBody>
          <a:bodyPr/>
          <a:lstStyle/>
          <a:p>
            <a:pPr marL="457200" indent="-457200">
              <a:spcBef>
                <a:spcPct val="40000"/>
              </a:spcBef>
              <a:buClr>
                <a:schemeClr val="hlink"/>
              </a:buClr>
              <a:buSzPct val="90000"/>
              <a:buFont typeface="Wingdings" pitchFamily="2" charset="2"/>
              <a:buNone/>
            </a:pPr>
            <a:r>
              <a:rPr lang="en-US" sz="2600">
                <a:solidFill>
                  <a:srgbClr val="969696"/>
                </a:solidFill>
                <a:latin typeface="Tahoma" pitchFamily="34" charset="0"/>
              </a:rPr>
              <a:t>3.	</a:t>
            </a:r>
            <a:r>
              <a:rPr lang="en-US" sz="1800">
                <a:latin typeface="Tahoma" pitchFamily="34" charset="0"/>
              </a:rPr>
              <a:t>The macro economy affects politics &amp; current events.</a:t>
            </a:r>
          </a:p>
          <a:p>
            <a:pPr marL="1149350" lvl="1" indent="-457200">
              <a:spcBef>
                <a:spcPct val="5000"/>
              </a:spcBef>
              <a:buClr>
                <a:srgbClr val="990033"/>
              </a:buClr>
              <a:buSzPct val="90000"/>
              <a:buFont typeface="Wingdings" pitchFamily="2" charset="2"/>
              <a:buNone/>
            </a:pPr>
            <a:r>
              <a:rPr lang="en-US" sz="1800">
                <a:latin typeface="Tahoma" pitchFamily="34" charset="0"/>
              </a:rPr>
              <a:t>example:  </a:t>
            </a:r>
            <a:br>
              <a:rPr lang="en-US" sz="1800">
                <a:latin typeface="Tahoma" pitchFamily="34" charset="0"/>
              </a:rPr>
            </a:br>
            <a:r>
              <a:rPr lang="en-US" sz="1800">
                <a:latin typeface="Tahoma" pitchFamily="34" charset="0"/>
              </a:rPr>
              <a:t>Inflation and unemployment in election years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9749"/>
                                        </p:tgtEl>
                                        <p:attrNameLst>
                                          <p:attrName>style.visibility</p:attrName>
                                        </p:attrNameLst>
                                      </p:cBhvr>
                                      <p:to>
                                        <p:strVal val="visible"/>
                                      </p:to>
                                    </p:set>
                                    <p:animEffect transition="in" filter="wipe(left)">
                                      <p:cBhvr>
                                        <p:cTn id="7" dur="5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304800"/>
            <a:ext cx="8763000" cy="609600"/>
          </a:xfrm>
        </p:spPr>
        <p:txBody>
          <a:bodyPr lIns="0" rIns="0"/>
          <a:lstStyle/>
          <a:p>
            <a:pPr eaLnBrk="1" hangingPunct="1"/>
            <a:r>
              <a:rPr lang="en-US" sz="2400" b="1" dirty="0" smtClean="0">
                <a:latin typeface="Arial" charset="0"/>
                <a:cs typeface="Arial" charset="0"/>
              </a:rPr>
              <a:t>Inflation and Unemployment in Election Years, USA</a:t>
            </a:r>
          </a:p>
        </p:txBody>
      </p:sp>
      <p:sp>
        <p:nvSpPr>
          <p:cNvPr id="93187" name="Rectangle 3"/>
          <p:cNvSpPr>
            <a:spLocks noGrp="1" noChangeArrowheads="1"/>
          </p:cNvSpPr>
          <p:nvPr>
            <p:ph idx="1"/>
          </p:nvPr>
        </p:nvSpPr>
        <p:spPr>
          <a:xfrm>
            <a:off x="533400" y="1295400"/>
            <a:ext cx="8229600" cy="4648200"/>
          </a:xfrm>
          <a:solidFill>
            <a:schemeClr val="bg1">
              <a:alpha val="50195"/>
            </a:schemeClr>
          </a:solidFill>
          <a:ln>
            <a:solidFill>
              <a:schemeClr val="tx1"/>
            </a:solidFill>
          </a:ln>
        </p:spPr>
        <p:txBody>
          <a:bodyPr lIns="228600"/>
          <a:lstStyle/>
          <a:p>
            <a:pPr marL="0" indent="0" eaLnBrk="1" hangingPunct="1">
              <a:spcBef>
                <a:spcPct val="30000"/>
              </a:spcBef>
              <a:buFont typeface="Wingdings" pitchFamily="2" charset="2"/>
              <a:buNone/>
              <a:tabLst>
                <a:tab pos="1489075" algn="l"/>
                <a:tab pos="2976563" algn="l"/>
                <a:tab pos="3660775" algn="dec"/>
                <a:tab pos="5537200" algn="l"/>
              </a:tabLst>
            </a:pPr>
            <a:r>
              <a:rPr lang="en-US" sz="2400" b="1" i="1" smtClean="0">
                <a:latin typeface="Arial" charset="0"/>
                <a:cs typeface="Arial" charset="0"/>
              </a:rPr>
              <a:t>year  	U rate  	inflation rate  	elec. outcome</a:t>
            </a:r>
          </a:p>
          <a:p>
            <a:pPr marL="0" indent="0" eaLnBrk="1" hangingPunct="1">
              <a:spcBef>
                <a:spcPct val="30000"/>
              </a:spcBef>
              <a:buFont typeface="Wingdings" pitchFamily="2" charset="2"/>
              <a:buNone/>
              <a:tabLst>
                <a:tab pos="1489075" algn="l"/>
                <a:tab pos="2976563" algn="l"/>
                <a:tab pos="3660775" algn="dec"/>
                <a:tab pos="5537200" algn="l"/>
              </a:tabLst>
            </a:pPr>
            <a:r>
              <a:rPr lang="en-US" sz="2800" smtClean="0">
                <a:latin typeface="Arial" charset="0"/>
                <a:cs typeface="Arial" charset="0"/>
              </a:rPr>
              <a:t>1976	7.7%		5.8%	Carter (D)</a:t>
            </a:r>
          </a:p>
          <a:p>
            <a:pPr marL="0" indent="0" eaLnBrk="1" hangingPunct="1">
              <a:spcBef>
                <a:spcPct val="30000"/>
              </a:spcBef>
              <a:buFont typeface="Wingdings" pitchFamily="2" charset="2"/>
              <a:buNone/>
              <a:tabLst>
                <a:tab pos="1489075" algn="l"/>
                <a:tab pos="2976563" algn="l"/>
                <a:tab pos="3660775" algn="dec"/>
                <a:tab pos="5537200" algn="l"/>
              </a:tabLst>
            </a:pPr>
            <a:r>
              <a:rPr lang="en-US" sz="2800" smtClean="0">
                <a:latin typeface="Arial" charset="0"/>
                <a:cs typeface="Arial" charset="0"/>
              </a:rPr>
              <a:t>1980	7.1%		13.5%	Reagan (R)</a:t>
            </a:r>
          </a:p>
          <a:p>
            <a:pPr marL="0" indent="0" eaLnBrk="1" hangingPunct="1">
              <a:spcBef>
                <a:spcPct val="30000"/>
              </a:spcBef>
              <a:buFont typeface="Wingdings" pitchFamily="2" charset="2"/>
              <a:buNone/>
              <a:tabLst>
                <a:tab pos="1489075" algn="l"/>
                <a:tab pos="2976563" algn="l"/>
                <a:tab pos="3660775" algn="dec"/>
                <a:tab pos="5537200" algn="l"/>
              </a:tabLst>
            </a:pPr>
            <a:r>
              <a:rPr lang="en-US" sz="2800" smtClean="0">
                <a:latin typeface="Arial" charset="0"/>
                <a:cs typeface="Arial" charset="0"/>
              </a:rPr>
              <a:t>1984	7.5%		4.3%	Reagan (R)</a:t>
            </a:r>
          </a:p>
          <a:p>
            <a:pPr marL="0" indent="0" eaLnBrk="1" hangingPunct="1">
              <a:spcBef>
                <a:spcPct val="30000"/>
              </a:spcBef>
              <a:buFont typeface="Wingdings" pitchFamily="2" charset="2"/>
              <a:buNone/>
              <a:tabLst>
                <a:tab pos="1489075" algn="l"/>
                <a:tab pos="2976563" algn="l"/>
                <a:tab pos="3660775" algn="dec"/>
                <a:tab pos="5537200" algn="l"/>
              </a:tabLst>
            </a:pPr>
            <a:r>
              <a:rPr lang="en-US" sz="2800" smtClean="0">
                <a:latin typeface="Arial" charset="0"/>
                <a:cs typeface="Arial" charset="0"/>
              </a:rPr>
              <a:t>1988	5.5%		4.1%	Bush I (R)</a:t>
            </a:r>
          </a:p>
          <a:p>
            <a:pPr marL="0" indent="0" eaLnBrk="1" hangingPunct="1">
              <a:spcBef>
                <a:spcPct val="30000"/>
              </a:spcBef>
              <a:buFont typeface="Wingdings" pitchFamily="2" charset="2"/>
              <a:buNone/>
              <a:tabLst>
                <a:tab pos="1489075" algn="l"/>
                <a:tab pos="2976563" algn="l"/>
                <a:tab pos="3660775" algn="dec"/>
                <a:tab pos="5537200" algn="l"/>
              </a:tabLst>
            </a:pPr>
            <a:r>
              <a:rPr lang="en-US" sz="2800" smtClean="0">
                <a:latin typeface="Arial" charset="0"/>
                <a:cs typeface="Arial" charset="0"/>
              </a:rPr>
              <a:t>1992	7.5%		3.0%	Clinton (D)</a:t>
            </a:r>
          </a:p>
          <a:p>
            <a:pPr marL="0" indent="0" eaLnBrk="1" hangingPunct="1">
              <a:spcBef>
                <a:spcPct val="30000"/>
              </a:spcBef>
              <a:buFont typeface="Wingdings" pitchFamily="2" charset="2"/>
              <a:buNone/>
              <a:tabLst>
                <a:tab pos="1489075" algn="l"/>
                <a:tab pos="2976563" algn="l"/>
                <a:tab pos="3660775" algn="dec"/>
                <a:tab pos="5537200" algn="l"/>
              </a:tabLst>
            </a:pPr>
            <a:r>
              <a:rPr lang="en-US" sz="2800" smtClean="0">
                <a:latin typeface="Arial" charset="0"/>
                <a:cs typeface="Arial" charset="0"/>
              </a:rPr>
              <a:t>1996	5.4%		3.3%	Clinton (D)</a:t>
            </a:r>
          </a:p>
          <a:p>
            <a:pPr marL="0" indent="0" eaLnBrk="1" hangingPunct="1">
              <a:spcBef>
                <a:spcPct val="30000"/>
              </a:spcBef>
              <a:buFont typeface="Wingdings" pitchFamily="2" charset="2"/>
              <a:buNone/>
              <a:tabLst>
                <a:tab pos="1489075" algn="l"/>
                <a:tab pos="2976563" algn="l"/>
                <a:tab pos="3660775" algn="dec"/>
                <a:tab pos="5537200" algn="l"/>
              </a:tabLst>
            </a:pPr>
            <a:r>
              <a:rPr lang="en-US" sz="2800" smtClean="0">
                <a:latin typeface="Arial" charset="0"/>
                <a:cs typeface="Arial" charset="0"/>
              </a:rPr>
              <a:t>2000	4.0%		3.4%	Bush II (R)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left)">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wipe(left)">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left)">
                                      <p:cBhvr>
                                        <p:cTn id="17" dur="500"/>
                                        <p:tgtEl>
                                          <p:spTgt spid="9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wipe(left)">
                                      <p:cBhvr>
                                        <p:cTn id="22" dur="500"/>
                                        <p:tgtEl>
                                          <p:spTgt spid="93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wipe(left)">
                                      <p:cBhvr>
                                        <p:cTn id="27" dur="500"/>
                                        <p:tgtEl>
                                          <p:spTgt spid="931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3187">
                                            <p:txEl>
                                              <p:pRg st="5" end="5"/>
                                            </p:txEl>
                                          </p:spTgt>
                                        </p:tgtEl>
                                        <p:attrNameLst>
                                          <p:attrName>style.visibility</p:attrName>
                                        </p:attrNameLst>
                                      </p:cBhvr>
                                      <p:to>
                                        <p:strVal val="visible"/>
                                      </p:to>
                                    </p:set>
                                    <p:animEffect transition="in" filter="wipe(left)">
                                      <p:cBhvr>
                                        <p:cTn id="32" dur="500"/>
                                        <p:tgtEl>
                                          <p:spTgt spid="931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3187">
                                            <p:txEl>
                                              <p:pRg st="6" end="6"/>
                                            </p:txEl>
                                          </p:spTgt>
                                        </p:tgtEl>
                                        <p:attrNameLst>
                                          <p:attrName>style.visibility</p:attrName>
                                        </p:attrNameLst>
                                      </p:cBhvr>
                                      <p:to>
                                        <p:strVal val="visible"/>
                                      </p:to>
                                    </p:set>
                                    <p:animEffect transition="in" filter="wipe(left)">
                                      <p:cBhvr>
                                        <p:cTn id="37" dur="500"/>
                                        <p:tgtEl>
                                          <p:spTgt spid="931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3187">
                                            <p:txEl>
                                              <p:pRg st="7" end="7"/>
                                            </p:txEl>
                                          </p:spTgt>
                                        </p:tgtEl>
                                        <p:attrNameLst>
                                          <p:attrName>style.visibility</p:attrName>
                                        </p:attrNameLst>
                                      </p:cBhvr>
                                      <p:to>
                                        <p:strVal val="visible"/>
                                      </p:to>
                                    </p:set>
                                    <p:animEffect transition="in" filter="wipe(left)">
                                      <p:cBhvr>
                                        <p:cTn id="42" dur="500"/>
                                        <p:tgtEl>
                                          <p:spTgt spid="93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304800"/>
            <a:ext cx="8763000" cy="609600"/>
          </a:xfrm>
        </p:spPr>
        <p:txBody>
          <a:bodyPr lIns="0" rIns="0"/>
          <a:lstStyle/>
          <a:p>
            <a:pPr eaLnBrk="1" hangingPunct="1"/>
            <a:r>
              <a:rPr lang="en-US" sz="2400" b="1" dirty="0" smtClean="0">
                <a:latin typeface="Arial" charset="0"/>
                <a:cs typeface="Arial" charset="0"/>
              </a:rPr>
              <a:t>Inflation and Unemployment in Election Years, Pakistan</a:t>
            </a:r>
          </a:p>
        </p:txBody>
      </p:sp>
      <p:sp>
        <p:nvSpPr>
          <p:cNvPr id="93187" name="Rectangle 3"/>
          <p:cNvSpPr>
            <a:spLocks noGrp="1" noChangeArrowheads="1"/>
          </p:cNvSpPr>
          <p:nvPr>
            <p:ph idx="1"/>
          </p:nvPr>
        </p:nvSpPr>
        <p:spPr>
          <a:xfrm>
            <a:off x="533400" y="1295400"/>
            <a:ext cx="8229600" cy="4648200"/>
          </a:xfrm>
          <a:solidFill>
            <a:schemeClr val="bg1">
              <a:alpha val="50195"/>
            </a:schemeClr>
          </a:solidFill>
          <a:ln>
            <a:solidFill>
              <a:schemeClr val="tx1"/>
            </a:solidFill>
          </a:ln>
        </p:spPr>
        <p:txBody>
          <a:bodyPr lIns="228600"/>
          <a:lstStyle/>
          <a:p>
            <a:pPr marL="0" indent="0" eaLnBrk="1" hangingPunct="1">
              <a:spcBef>
                <a:spcPct val="30000"/>
              </a:spcBef>
              <a:buFont typeface="Wingdings" pitchFamily="2" charset="2"/>
              <a:buNone/>
              <a:tabLst>
                <a:tab pos="1489075" algn="l"/>
                <a:tab pos="2976563" algn="l"/>
                <a:tab pos="3660775" algn="dec"/>
                <a:tab pos="5537200" algn="l"/>
              </a:tabLst>
            </a:pPr>
            <a:r>
              <a:rPr lang="en-US" sz="2400" b="1" i="1" dirty="0" smtClean="0">
                <a:latin typeface="Arial" charset="0"/>
                <a:cs typeface="Arial" charset="0"/>
              </a:rPr>
              <a:t>year  	U rate  	inflation rate  	elec. outcome</a:t>
            </a:r>
          </a:p>
          <a:p>
            <a:pPr marL="0" indent="0" eaLnBrk="1" hangingPunct="1">
              <a:spcBef>
                <a:spcPct val="30000"/>
              </a:spcBef>
              <a:buFont typeface="Wingdings" pitchFamily="2" charset="2"/>
              <a:buNone/>
              <a:tabLst>
                <a:tab pos="1489075" algn="l"/>
                <a:tab pos="2976563" algn="l"/>
                <a:tab pos="3660775" algn="dec"/>
                <a:tab pos="5537200" algn="l"/>
              </a:tabLst>
            </a:pPr>
            <a:r>
              <a:rPr lang="en-US" sz="2800" dirty="0" smtClean="0">
                <a:latin typeface="Arial" charset="0"/>
                <a:cs typeface="Arial" charset="0"/>
              </a:rPr>
              <a:t>1988	3.142%		8.835%	PPP</a:t>
            </a:r>
          </a:p>
          <a:p>
            <a:pPr marL="0" indent="0" eaLnBrk="1" hangingPunct="1">
              <a:spcBef>
                <a:spcPct val="30000"/>
              </a:spcBef>
              <a:buFont typeface="Wingdings" pitchFamily="2" charset="2"/>
              <a:buNone/>
              <a:tabLst>
                <a:tab pos="1489075" algn="l"/>
                <a:tab pos="2976563" algn="l"/>
                <a:tab pos="3660775" algn="dec"/>
                <a:tab pos="5537200" algn="l"/>
              </a:tabLst>
            </a:pPr>
            <a:r>
              <a:rPr lang="en-US" sz="2800" dirty="0" smtClean="0">
                <a:latin typeface="Arial" charset="0"/>
                <a:cs typeface="Arial" charset="0"/>
              </a:rPr>
              <a:t>1990	6.3%		9.051%	IJI</a:t>
            </a:r>
          </a:p>
          <a:p>
            <a:pPr marL="0" indent="0" eaLnBrk="1" hangingPunct="1">
              <a:spcBef>
                <a:spcPct val="30000"/>
              </a:spcBef>
              <a:buFont typeface="Wingdings" pitchFamily="2" charset="2"/>
              <a:buNone/>
              <a:tabLst>
                <a:tab pos="1489075" algn="l"/>
                <a:tab pos="2976563" algn="l"/>
                <a:tab pos="3660775" algn="dec"/>
                <a:tab pos="5537200" algn="l"/>
              </a:tabLst>
            </a:pPr>
            <a:r>
              <a:rPr lang="en-US" sz="2800" dirty="0" smtClean="0">
                <a:latin typeface="Arial" charset="0"/>
                <a:cs typeface="Arial" charset="0"/>
              </a:rPr>
              <a:t>1993	5.283%		9.825%	PPP</a:t>
            </a:r>
          </a:p>
          <a:p>
            <a:pPr marL="0" indent="0" eaLnBrk="1" hangingPunct="1">
              <a:spcBef>
                <a:spcPct val="30000"/>
              </a:spcBef>
              <a:buFont typeface="Wingdings" pitchFamily="2" charset="2"/>
              <a:buNone/>
              <a:tabLst>
                <a:tab pos="1489075" algn="l"/>
                <a:tab pos="2976563" algn="l"/>
                <a:tab pos="3660775" algn="dec"/>
                <a:tab pos="5537200" algn="l"/>
              </a:tabLst>
            </a:pPr>
            <a:r>
              <a:rPr lang="en-US" sz="2800" dirty="0" smtClean="0">
                <a:latin typeface="Arial" charset="0"/>
                <a:cs typeface="Arial" charset="0"/>
              </a:rPr>
              <a:t>1997	5.755%		11.803%	PML</a:t>
            </a:r>
          </a:p>
          <a:p>
            <a:pPr marL="0" indent="0" eaLnBrk="1" hangingPunct="1">
              <a:spcBef>
                <a:spcPct val="30000"/>
              </a:spcBef>
              <a:buFont typeface="Wingdings" pitchFamily="2" charset="2"/>
              <a:buNone/>
              <a:tabLst>
                <a:tab pos="1489075" algn="l"/>
                <a:tab pos="2976563" algn="l"/>
                <a:tab pos="3660775" algn="dec"/>
                <a:tab pos="5537200" algn="l"/>
              </a:tabLst>
            </a:pPr>
            <a:r>
              <a:rPr lang="en-US" sz="2800" dirty="0" smtClean="0">
                <a:latin typeface="Arial" charset="0"/>
                <a:cs typeface="Arial" charset="0"/>
              </a:rPr>
              <a:t>2002	8.051%		2.504%	PML (Q)</a:t>
            </a:r>
          </a:p>
          <a:p>
            <a:pPr marL="514350" indent="-514350" eaLnBrk="1" hangingPunct="1">
              <a:spcBef>
                <a:spcPct val="30000"/>
              </a:spcBef>
              <a:buFont typeface="Wingdings" pitchFamily="2" charset="2"/>
              <a:buAutoNum type="arabicPlain" startAt="2008"/>
              <a:tabLst>
                <a:tab pos="1489075" algn="l"/>
                <a:tab pos="2976563" algn="l"/>
                <a:tab pos="3660775" algn="dec"/>
                <a:tab pos="5537200" algn="l"/>
              </a:tabLst>
            </a:pPr>
            <a:r>
              <a:rPr lang="en-US" sz="2800" dirty="0" smtClean="0">
                <a:latin typeface="Arial" charset="0"/>
                <a:cs typeface="Arial" charset="0"/>
              </a:rPr>
              <a:t>       6.195%		11.998%	PPP  </a:t>
            </a:r>
          </a:p>
          <a:p>
            <a:pPr marL="514350" indent="-514350" algn="r" eaLnBrk="1" hangingPunct="1">
              <a:spcBef>
                <a:spcPct val="30000"/>
              </a:spcBef>
              <a:buNone/>
              <a:tabLst>
                <a:tab pos="1489075" algn="l"/>
                <a:tab pos="2976563" algn="l"/>
                <a:tab pos="3660775" algn="dec"/>
                <a:tab pos="5537200" algn="l"/>
              </a:tabLst>
            </a:pPr>
            <a:r>
              <a:rPr lang="en-US" sz="1800" b="1" i="1" dirty="0" smtClean="0">
                <a:latin typeface="Arial" charset="0"/>
                <a:cs typeface="Arial" charset="0"/>
              </a:rPr>
              <a:t>Source: IMF</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left)">
                                      <p:cBhvr>
                                        <p:cTn id="7" dur="500"/>
                                        <p:tgtEl>
                                          <p:spTgt spid="93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wipe(left)">
                                      <p:cBhvr>
                                        <p:cTn id="12" dur="500"/>
                                        <p:tgtEl>
                                          <p:spTgt spid="931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left)">
                                      <p:cBhvr>
                                        <p:cTn id="17" dur="500"/>
                                        <p:tgtEl>
                                          <p:spTgt spid="931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wipe(left)">
                                      <p:cBhvr>
                                        <p:cTn id="22" dur="500"/>
                                        <p:tgtEl>
                                          <p:spTgt spid="931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wipe(left)">
                                      <p:cBhvr>
                                        <p:cTn id="27" dur="500"/>
                                        <p:tgtEl>
                                          <p:spTgt spid="931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3187">
                                            <p:txEl>
                                              <p:pRg st="5" end="5"/>
                                            </p:txEl>
                                          </p:spTgt>
                                        </p:tgtEl>
                                        <p:attrNameLst>
                                          <p:attrName>style.visibility</p:attrName>
                                        </p:attrNameLst>
                                      </p:cBhvr>
                                      <p:to>
                                        <p:strVal val="visible"/>
                                      </p:to>
                                    </p:set>
                                    <p:animEffect transition="in" filter="wipe(left)">
                                      <p:cBhvr>
                                        <p:cTn id="32" dur="500"/>
                                        <p:tgtEl>
                                          <p:spTgt spid="931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3187">
                                            <p:txEl>
                                              <p:pRg st="6" end="6"/>
                                            </p:txEl>
                                          </p:spTgt>
                                        </p:tgtEl>
                                        <p:attrNameLst>
                                          <p:attrName>style.visibility</p:attrName>
                                        </p:attrNameLst>
                                      </p:cBhvr>
                                      <p:to>
                                        <p:strVal val="visible"/>
                                      </p:to>
                                    </p:set>
                                    <p:animEffect transition="in" filter="wipe(left)">
                                      <p:cBhvr>
                                        <p:cTn id="37" dur="500"/>
                                        <p:tgtEl>
                                          <p:spTgt spid="931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3187">
                                            <p:txEl>
                                              <p:pRg st="7" end="7"/>
                                            </p:txEl>
                                          </p:spTgt>
                                        </p:tgtEl>
                                        <p:attrNameLst>
                                          <p:attrName>style.visibility</p:attrName>
                                        </p:attrNameLst>
                                      </p:cBhvr>
                                      <p:to>
                                        <p:strVal val="visible"/>
                                      </p:to>
                                    </p:set>
                                    <p:animEffect transition="in" filter="wipe(left)">
                                      <p:cBhvr>
                                        <p:cTn id="42" dur="500"/>
                                        <p:tgtEl>
                                          <p:spTgt spid="93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2400" b="1" smtClean="0">
                <a:latin typeface="Arial" charset="0"/>
                <a:cs typeface="Arial" charset="0"/>
              </a:rPr>
              <a:t>Economic models</a:t>
            </a:r>
          </a:p>
        </p:txBody>
      </p:sp>
      <p:sp>
        <p:nvSpPr>
          <p:cNvPr id="29699" name="Rectangle 3"/>
          <p:cNvSpPr>
            <a:spLocks noGrp="1" noChangeArrowheads="1"/>
          </p:cNvSpPr>
          <p:nvPr>
            <p:ph idx="1"/>
          </p:nvPr>
        </p:nvSpPr>
        <p:spPr>
          <a:xfrm>
            <a:off x="838200" y="1295400"/>
            <a:ext cx="8001000" cy="4495800"/>
          </a:xfrm>
        </p:spPr>
        <p:txBody>
          <a:bodyPr/>
          <a:lstStyle/>
          <a:p>
            <a:pPr marL="292100" indent="-292100" eaLnBrk="1" hangingPunct="1">
              <a:lnSpc>
                <a:spcPct val="105000"/>
              </a:lnSpc>
              <a:buFont typeface="Wingdings" pitchFamily="2" charset="2"/>
              <a:buNone/>
            </a:pPr>
            <a:endParaRPr lang="en-US" sz="1800" smtClean="0">
              <a:latin typeface="Arial" charset="0"/>
              <a:cs typeface="Arial" charset="0"/>
            </a:endParaRPr>
          </a:p>
          <a:p>
            <a:pPr marL="292100" indent="-292100" eaLnBrk="1" hangingPunct="1">
              <a:lnSpc>
                <a:spcPct val="105000"/>
              </a:lnSpc>
              <a:buFont typeface="Wingdings" pitchFamily="2" charset="2"/>
              <a:buNone/>
            </a:pPr>
            <a:r>
              <a:rPr lang="en-US" sz="1800" smtClean="0">
                <a:latin typeface="Arial" charset="0"/>
                <a:cs typeface="Arial" charset="0"/>
              </a:rPr>
              <a:t>…are simplified versions of a more complex reality</a:t>
            </a:r>
          </a:p>
          <a:p>
            <a:pPr marL="696913" lvl="1" eaLnBrk="1" hangingPunct="1">
              <a:lnSpc>
                <a:spcPct val="105000"/>
              </a:lnSpc>
              <a:buFontTx/>
              <a:buChar char="•"/>
            </a:pPr>
            <a:r>
              <a:rPr lang="en-US" sz="1800" smtClean="0">
                <a:latin typeface="Arial" charset="0"/>
                <a:cs typeface="Arial" charset="0"/>
              </a:rPr>
              <a:t>irrelevant details are stripped away</a:t>
            </a:r>
          </a:p>
          <a:p>
            <a:pPr marL="292100" indent="-292100" eaLnBrk="1" hangingPunct="1">
              <a:lnSpc>
                <a:spcPct val="105000"/>
              </a:lnSpc>
              <a:spcBef>
                <a:spcPct val="60000"/>
              </a:spcBef>
              <a:buFontTx/>
              <a:buNone/>
            </a:pPr>
            <a:endParaRPr lang="en-US" sz="1800" smtClean="0">
              <a:latin typeface="Arial" charset="0"/>
              <a:cs typeface="Arial" charset="0"/>
            </a:endParaRPr>
          </a:p>
          <a:p>
            <a:pPr marL="292100" indent="-292100" eaLnBrk="1" hangingPunct="1">
              <a:lnSpc>
                <a:spcPct val="105000"/>
              </a:lnSpc>
              <a:spcBef>
                <a:spcPct val="60000"/>
              </a:spcBef>
              <a:buFontTx/>
              <a:buNone/>
            </a:pPr>
            <a:endParaRPr lang="en-US" sz="1800" smtClean="0">
              <a:latin typeface="Arial" charset="0"/>
              <a:cs typeface="Arial" charset="0"/>
            </a:endParaRPr>
          </a:p>
          <a:p>
            <a:pPr marL="292100" indent="-292100" eaLnBrk="1" hangingPunct="1">
              <a:lnSpc>
                <a:spcPct val="105000"/>
              </a:lnSpc>
              <a:spcBef>
                <a:spcPct val="60000"/>
              </a:spcBef>
              <a:buFontTx/>
              <a:buNone/>
            </a:pPr>
            <a:r>
              <a:rPr lang="en-US" sz="1800" smtClean="0">
                <a:latin typeface="Arial" charset="0"/>
                <a:cs typeface="Arial" charset="0"/>
              </a:rPr>
              <a:t>Used to </a:t>
            </a:r>
          </a:p>
          <a:p>
            <a:pPr marL="696913" lvl="1" eaLnBrk="1" hangingPunct="1">
              <a:lnSpc>
                <a:spcPct val="105000"/>
              </a:lnSpc>
              <a:buFontTx/>
              <a:buChar char="•"/>
            </a:pPr>
            <a:r>
              <a:rPr lang="en-US" sz="1800" smtClean="0">
                <a:latin typeface="Arial" charset="0"/>
                <a:cs typeface="Arial" charset="0"/>
              </a:rPr>
              <a:t>show the relationships between economic variables</a:t>
            </a:r>
          </a:p>
          <a:p>
            <a:pPr marL="696913" lvl="1" eaLnBrk="1" hangingPunct="1">
              <a:lnSpc>
                <a:spcPct val="105000"/>
              </a:lnSpc>
              <a:buFontTx/>
              <a:buChar char="•"/>
            </a:pPr>
            <a:endParaRPr lang="en-US" sz="1800" smtClean="0">
              <a:latin typeface="Arial" charset="0"/>
              <a:cs typeface="Arial" charset="0"/>
            </a:endParaRPr>
          </a:p>
          <a:p>
            <a:pPr marL="696913" lvl="1" eaLnBrk="1" hangingPunct="1">
              <a:lnSpc>
                <a:spcPct val="105000"/>
              </a:lnSpc>
              <a:buFontTx/>
              <a:buChar char="•"/>
            </a:pPr>
            <a:r>
              <a:rPr lang="en-US" sz="1800" smtClean="0">
                <a:latin typeface="Arial" charset="0"/>
                <a:cs typeface="Arial" charset="0"/>
              </a:rPr>
              <a:t>explain the economy’s behavior</a:t>
            </a:r>
          </a:p>
          <a:p>
            <a:pPr marL="696913" lvl="1" eaLnBrk="1" hangingPunct="1">
              <a:lnSpc>
                <a:spcPct val="105000"/>
              </a:lnSpc>
              <a:buFontTx/>
              <a:buChar char="•"/>
            </a:pPr>
            <a:endParaRPr lang="en-US" sz="1800" smtClean="0">
              <a:latin typeface="Arial" charset="0"/>
              <a:cs typeface="Arial" charset="0"/>
            </a:endParaRPr>
          </a:p>
          <a:p>
            <a:pPr marL="696913" lvl="1" eaLnBrk="1" hangingPunct="1">
              <a:lnSpc>
                <a:spcPct val="105000"/>
              </a:lnSpc>
              <a:buFontTx/>
              <a:buChar char="•"/>
            </a:pPr>
            <a:r>
              <a:rPr lang="en-US" sz="1800" smtClean="0">
                <a:latin typeface="Arial" charset="0"/>
                <a:cs typeface="Arial" charset="0"/>
              </a:rPr>
              <a:t>devise policies to improve economic performance</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lnSpc>
                <a:spcPct val="95000"/>
              </a:lnSpc>
            </a:pPr>
            <a:r>
              <a:rPr lang="en-US" sz="2400" b="1" i="1" smtClean="0">
                <a:latin typeface="Arial" charset="0"/>
                <a:cs typeface="Arial" charset="0"/>
              </a:rPr>
              <a:t>Example of a model:</a:t>
            </a:r>
            <a:r>
              <a:rPr lang="en-US" sz="2400" b="1" smtClean="0">
                <a:latin typeface="Arial" charset="0"/>
                <a:cs typeface="Arial" charset="0"/>
              </a:rPr>
              <a:t>  </a:t>
            </a:r>
            <a:br>
              <a:rPr lang="en-US" sz="2400" b="1" smtClean="0">
                <a:latin typeface="Arial" charset="0"/>
                <a:cs typeface="Arial" charset="0"/>
              </a:rPr>
            </a:br>
            <a:r>
              <a:rPr lang="en-US" sz="2400" b="1" smtClean="0">
                <a:latin typeface="Arial" charset="0"/>
                <a:cs typeface="Arial" charset="0"/>
              </a:rPr>
              <a:t>The supply &amp; demand for new cars</a:t>
            </a:r>
          </a:p>
        </p:txBody>
      </p:sp>
      <p:sp>
        <p:nvSpPr>
          <p:cNvPr id="30723" name="Rectangle 13"/>
          <p:cNvSpPr>
            <a:spLocks noGrp="1" noChangeArrowheads="1"/>
          </p:cNvSpPr>
          <p:nvPr>
            <p:ph idx="1"/>
          </p:nvPr>
        </p:nvSpPr>
        <p:spPr>
          <a:xfrm>
            <a:off x="838200" y="1200150"/>
            <a:ext cx="8077200" cy="5181600"/>
          </a:xfrm>
        </p:spPr>
        <p:txBody>
          <a:bodyPr/>
          <a:lstStyle/>
          <a:p>
            <a:pPr eaLnBrk="1" hangingPunct="1"/>
            <a:endParaRPr lang="en-US" sz="1800" smtClean="0">
              <a:latin typeface="Arial" charset="0"/>
              <a:cs typeface="Arial" charset="0"/>
            </a:endParaRPr>
          </a:p>
          <a:p>
            <a:pPr eaLnBrk="1" hangingPunct="1"/>
            <a:r>
              <a:rPr lang="en-US" sz="1800" smtClean="0">
                <a:latin typeface="Arial" charset="0"/>
                <a:cs typeface="Arial" charset="0"/>
              </a:rPr>
              <a:t>Explains the factors that determine the price of cars and the quantity sold.</a:t>
            </a:r>
          </a:p>
          <a:p>
            <a:pPr eaLnBrk="1" hangingPunct="1"/>
            <a:endParaRPr lang="en-US" sz="1800" smtClean="0">
              <a:latin typeface="Arial" charset="0"/>
              <a:cs typeface="Arial" charset="0"/>
            </a:endParaRPr>
          </a:p>
          <a:p>
            <a:pPr eaLnBrk="1" hangingPunct="1"/>
            <a:r>
              <a:rPr lang="en-US" sz="1800" smtClean="0">
                <a:latin typeface="Arial" charset="0"/>
                <a:cs typeface="Arial" charset="0"/>
              </a:rPr>
              <a:t>Assumes the market is </a:t>
            </a:r>
            <a:r>
              <a:rPr lang="en-US" sz="1800" b="1" smtClean="0">
                <a:latin typeface="Arial" charset="0"/>
                <a:cs typeface="Arial" charset="0"/>
              </a:rPr>
              <a:t>competitive</a:t>
            </a:r>
            <a:r>
              <a:rPr lang="en-US" sz="1800" smtClean="0">
                <a:latin typeface="Arial" charset="0"/>
                <a:cs typeface="Arial" charset="0"/>
              </a:rPr>
              <a:t>: each buyer and seller is too small to affect the market price</a:t>
            </a:r>
          </a:p>
          <a:p>
            <a:pPr eaLnBrk="1" hangingPunct="1"/>
            <a:endParaRPr lang="en-US" sz="1800" smtClean="0">
              <a:latin typeface="Arial" charset="0"/>
              <a:cs typeface="Arial" charset="0"/>
            </a:endParaRPr>
          </a:p>
          <a:p>
            <a:pPr eaLnBrk="1" hangingPunct="1"/>
            <a:r>
              <a:rPr lang="en-US" sz="1800" smtClean="0">
                <a:latin typeface="Arial" charset="0"/>
                <a:cs typeface="Arial" charset="0"/>
              </a:rPr>
              <a:t>Variables:</a:t>
            </a:r>
          </a:p>
          <a:p>
            <a:pPr lvl="1" eaLnBrk="1" hangingPunct="1">
              <a:spcBef>
                <a:spcPct val="15000"/>
              </a:spcBef>
              <a:buFontTx/>
              <a:buNone/>
            </a:pPr>
            <a:r>
              <a:rPr lang="en-US" sz="1800" b="1" i="1" smtClean="0">
                <a:latin typeface="Arial" charset="0"/>
                <a:cs typeface="Arial" charset="0"/>
              </a:rPr>
              <a:t>Q </a:t>
            </a:r>
            <a:r>
              <a:rPr lang="en-US" sz="1800" b="1" i="1" baseline="30000" smtClean="0">
                <a:latin typeface="Arial" charset="0"/>
                <a:cs typeface="Arial" charset="0"/>
              </a:rPr>
              <a:t>d</a:t>
            </a:r>
            <a:r>
              <a:rPr lang="en-US" sz="1800" smtClean="0">
                <a:latin typeface="Arial" charset="0"/>
                <a:cs typeface="Arial" charset="0"/>
              </a:rPr>
              <a:t> = quantity of cars that buyers demand</a:t>
            </a:r>
          </a:p>
          <a:p>
            <a:pPr lvl="1" eaLnBrk="1" hangingPunct="1">
              <a:buFontTx/>
              <a:buNone/>
            </a:pPr>
            <a:r>
              <a:rPr lang="en-US" sz="1800" b="1" i="1" smtClean="0">
                <a:latin typeface="Arial" charset="0"/>
                <a:cs typeface="Arial" charset="0"/>
              </a:rPr>
              <a:t>Q </a:t>
            </a:r>
            <a:r>
              <a:rPr lang="en-US" sz="1800" b="1" i="1" baseline="30000" smtClean="0">
                <a:latin typeface="Arial" charset="0"/>
                <a:cs typeface="Arial" charset="0"/>
              </a:rPr>
              <a:t>s</a:t>
            </a:r>
            <a:r>
              <a:rPr lang="en-US" sz="1800" smtClean="0">
                <a:latin typeface="Arial" charset="0"/>
                <a:cs typeface="Arial" charset="0"/>
              </a:rPr>
              <a:t> = quantity that producers supply</a:t>
            </a:r>
          </a:p>
          <a:p>
            <a:pPr lvl="1" eaLnBrk="1" hangingPunct="1">
              <a:buFontTx/>
              <a:buNone/>
            </a:pPr>
            <a:r>
              <a:rPr lang="en-US" sz="1800" b="1" i="1" smtClean="0">
                <a:latin typeface="Arial" charset="0"/>
                <a:cs typeface="Arial" charset="0"/>
              </a:rPr>
              <a:t>P</a:t>
            </a:r>
            <a:r>
              <a:rPr lang="en-US" sz="1800" smtClean="0">
                <a:latin typeface="Arial" charset="0"/>
                <a:cs typeface="Arial" charset="0"/>
              </a:rPr>
              <a:t> = price of new cars</a:t>
            </a:r>
          </a:p>
          <a:p>
            <a:pPr lvl="1" eaLnBrk="1" hangingPunct="1">
              <a:buFontTx/>
              <a:buNone/>
            </a:pPr>
            <a:r>
              <a:rPr lang="en-US" sz="1800" b="1" i="1" smtClean="0">
                <a:latin typeface="Arial" charset="0"/>
                <a:cs typeface="Arial" charset="0"/>
              </a:rPr>
              <a:t>Y</a:t>
            </a:r>
            <a:r>
              <a:rPr lang="en-US" sz="1800" smtClean="0">
                <a:latin typeface="Arial" charset="0"/>
                <a:cs typeface="Arial" charset="0"/>
              </a:rPr>
              <a:t> = aggregate income</a:t>
            </a:r>
          </a:p>
          <a:p>
            <a:pPr lvl="1" eaLnBrk="1" hangingPunct="1">
              <a:buFontTx/>
              <a:buNone/>
            </a:pPr>
            <a:r>
              <a:rPr lang="en-US" sz="1800" b="1" i="1" smtClean="0">
                <a:latin typeface="Arial" charset="0"/>
                <a:cs typeface="Arial" charset="0"/>
              </a:rPr>
              <a:t>P</a:t>
            </a:r>
            <a:r>
              <a:rPr lang="en-US" sz="1800" b="1" i="1" baseline="-25000" smtClean="0">
                <a:latin typeface="Arial" charset="0"/>
                <a:cs typeface="Arial" charset="0"/>
              </a:rPr>
              <a:t>s</a:t>
            </a:r>
            <a:r>
              <a:rPr lang="en-US" sz="1800" smtClean="0">
                <a:latin typeface="Arial" charset="0"/>
                <a:cs typeface="Arial" charset="0"/>
              </a:rPr>
              <a:t> = price of steel (an input)</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p:txBody>
          <a:bodyPr/>
          <a:lstStyle/>
          <a:p>
            <a:r>
              <a:rPr lang="en-US" sz="2400" b="1" dirty="0" smtClean="0">
                <a:latin typeface="Arial" charset="0"/>
              </a:rPr>
              <a:t>Course objectives</a:t>
            </a:r>
          </a:p>
        </p:txBody>
      </p:sp>
      <p:sp>
        <p:nvSpPr>
          <p:cNvPr id="74755" name="Rectangle 3"/>
          <p:cNvSpPr>
            <a:spLocks noGrp="1"/>
          </p:cNvSpPr>
          <p:nvPr>
            <p:ph type="body" idx="4294967295"/>
          </p:nvPr>
        </p:nvSpPr>
        <p:spPr/>
        <p:txBody>
          <a:bodyPr/>
          <a:lstStyle/>
          <a:p>
            <a:r>
              <a:rPr lang="en-US" sz="1800" dirty="0" smtClean="0">
                <a:latin typeface="Arial" charset="0"/>
              </a:rPr>
              <a:t>Introduction to Macroeconomics</a:t>
            </a:r>
          </a:p>
          <a:p>
            <a:endParaRPr lang="en-US" sz="1800" dirty="0" smtClean="0">
              <a:latin typeface="Arial" charset="0"/>
            </a:endParaRPr>
          </a:p>
          <a:p>
            <a:endParaRPr lang="en-US" sz="1800" dirty="0" smtClean="0">
              <a:latin typeface="Arial" charset="0"/>
            </a:endParaRPr>
          </a:p>
          <a:p>
            <a:endParaRPr lang="en-US" sz="1800" dirty="0" smtClean="0">
              <a:latin typeface="Arial" charset="0"/>
            </a:endParaRPr>
          </a:p>
          <a:p>
            <a:r>
              <a:rPr lang="en-US" sz="1800" dirty="0" smtClean="0">
                <a:latin typeface="Arial" charset="0"/>
              </a:rPr>
              <a:t>Learning the key concepts of Macroeconomics</a:t>
            </a:r>
          </a:p>
          <a:p>
            <a:endParaRPr lang="en-US" sz="1800" dirty="0" smtClean="0">
              <a:latin typeface="Arial" charset="0"/>
            </a:endParaRPr>
          </a:p>
          <a:p>
            <a:endParaRPr lang="en-US" sz="1800" dirty="0" smtClean="0">
              <a:latin typeface="Arial" charset="0"/>
            </a:endParaRPr>
          </a:p>
          <a:p>
            <a:endParaRPr lang="en-US" sz="1800" dirty="0" smtClean="0">
              <a:latin typeface="Arial" charset="0"/>
            </a:endParaRPr>
          </a:p>
          <a:p>
            <a:r>
              <a:rPr lang="en-US" sz="1800" dirty="0" smtClean="0">
                <a:latin typeface="Arial" charset="0"/>
              </a:rPr>
              <a:t>Application of Macroeconomic knowledge in real life situations </a:t>
            </a:r>
          </a:p>
        </p:txBody>
      </p:sp>
      <p:pic>
        <p:nvPicPr>
          <p:cNvPr id="74756" name="Picture 4" descr="C:\Users\dr qaiser\Desktop\west_side_market.jpg"/>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sz="2400" b="1" smtClean="0">
                <a:latin typeface="Arial" charset="0"/>
                <a:cs typeface="Arial" charset="0"/>
              </a:rPr>
              <a:t>The demand for cars</a:t>
            </a:r>
          </a:p>
        </p:txBody>
      </p:sp>
      <p:sp>
        <p:nvSpPr>
          <p:cNvPr id="75787" name="Rectangle 11"/>
          <p:cNvSpPr>
            <a:spLocks noGrp="1" noChangeArrowheads="1"/>
          </p:cNvSpPr>
          <p:nvPr>
            <p:ph idx="1"/>
          </p:nvPr>
        </p:nvSpPr>
        <p:spPr>
          <a:xfrm>
            <a:off x="1981200" y="3124200"/>
            <a:ext cx="5334000" cy="1524000"/>
          </a:xfrm>
          <a:solidFill>
            <a:schemeClr val="bg1"/>
          </a:solidFill>
          <a:ln w="63500" cmpd="dbl">
            <a:solidFill>
              <a:srgbClr val="FF6600"/>
            </a:solidFill>
          </a:ln>
        </p:spPr>
        <p:txBody>
          <a:bodyPr/>
          <a:lstStyle/>
          <a:p>
            <a:pPr marL="0" indent="0" algn="ctr" eaLnBrk="1" hangingPunct="1">
              <a:lnSpc>
                <a:spcPct val="105000"/>
              </a:lnSpc>
              <a:buFont typeface="Wingdings" pitchFamily="2" charset="2"/>
              <a:buNone/>
            </a:pPr>
            <a:r>
              <a:rPr lang="en-US" sz="1800" smtClean="0">
                <a:latin typeface="Arial" charset="0"/>
                <a:cs typeface="Arial" charset="0"/>
              </a:rPr>
              <a:t>shows that the quantity </a:t>
            </a:r>
            <a:br>
              <a:rPr lang="en-US" sz="1800" smtClean="0">
                <a:latin typeface="Arial" charset="0"/>
                <a:cs typeface="Arial" charset="0"/>
              </a:rPr>
            </a:br>
            <a:r>
              <a:rPr lang="en-US" sz="1800" smtClean="0">
                <a:latin typeface="Arial" charset="0"/>
                <a:cs typeface="Arial" charset="0"/>
              </a:rPr>
              <a:t>of cars consumers demand </a:t>
            </a:r>
            <a:br>
              <a:rPr lang="en-US" sz="1800" smtClean="0">
                <a:latin typeface="Arial" charset="0"/>
                <a:cs typeface="Arial" charset="0"/>
              </a:rPr>
            </a:br>
            <a:r>
              <a:rPr lang="en-US" sz="1800" smtClean="0">
                <a:latin typeface="Arial" charset="0"/>
                <a:cs typeface="Arial" charset="0"/>
              </a:rPr>
              <a:t>is related to the price of cars </a:t>
            </a:r>
            <a:br>
              <a:rPr lang="en-US" sz="1800" smtClean="0">
                <a:latin typeface="Arial" charset="0"/>
                <a:cs typeface="Arial" charset="0"/>
              </a:rPr>
            </a:br>
            <a:r>
              <a:rPr lang="en-US" sz="1800" smtClean="0">
                <a:latin typeface="Arial" charset="0"/>
                <a:cs typeface="Arial" charset="0"/>
              </a:rPr>
              <a:t>and aggregate income. </a:t>
            </a:r>
          </a:p>
        </p:txBody>
      </p:sp>
      <p:graphicFrame>
        <p:nvGraphicFramePr>
          <p:cNvPr id="3074" name="Object 3"/>
          <p:cNvGraphicFramePr>
            <a:graphicFrameLocks noChangeAspect="1"/>
          </p:cNvGraphicFramePr>
          <p:nvPr/>
        </p:nvGraphicFramePr>
        <p:xfrm>
          <a:off x="1066800" y="2057400"/>
          <a:ext cx="6808788" cy="582613"/>
        </p:xfrm>
        <a:graphic>
          <a:graphicData uri="http://schemas.openxmlformats.org/presentationml/2006/ole">
            <mc:AlternateContent xmlns:mc="http://schemas.openxmlformats.org/markup-compatibility/2006">
              <mc:Choice xmlns:v="urn:schemas-microsoft-com:vml" Requires="v">
                <p:oleObj spid="_x0000_s3075" name="Equation" r:id="rId4" imgW="2666880" imgH="228600" progId="">
                  <p:embed/>
                </p:oleObj>
              </mc:Choice>
              <mc:Fallback>
                <p:oleObj name="Equation" r:id="rId4" imgW="2666880" imgH="22860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057400"/>
                        <a:ext cx="6808788"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87"/>
                                        </p:tgtEl>
                                        <p:attrNameLst>
                                          <p:attrName>style.visibility</p:attrName>
                                        </p:attrNameLst>
                                      </p:cBhvr>
                                      <p:to>
                                        <p:strVal val="visible"/>
                                      </p:to>
                                    </p:set>
                                    <p:animEffect transition="in" filter="dissolve">
                                      <p:cBhvr>
                                        <p:cTn id="7" dur="500"/>
                                        <p:tgtEl>
                                          <p:spTgt spid="75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9" name="Rectangle 1026"/>
          <p:cNvSpPr>
            <a:spLocks noGrp="1" noChangeArrowheads="1"/>
          </p:cNvSpPr>
          <p:nvPr>
            <p:ph type="title"/>
          </p:nvPr>
        </p:nvSpPr>
        <p:spPr/>
        <p:txBody>
          <a:bodyPr/>
          <a:lstStyle/>
          <a:p>
            <a:pPr eaLnBrk="1" hangingPunct="1"/>
            <a:r>
              <a:rPr lang="en-US" sz="2400" b="1" smtClean="0">
                <a:latin typeface="Arial" charset="0"/>
                <a:cs typeface="Arial" charset="0"/>
              </a:rPr>
              <a:t>Digression:  Functional notation</a:t>
            </a:r>
          </a:p>
        </p:txBody>
      </p:sp>
      <p:sp>
        <p:nvSpPr>
          <p:cNvPr id="119811" name="Rectangle 1027"/>
          <p:cNvSpPr>
            <a:spLocks noGrp="1" noChangeArrowheads="1"/>
          </p:cNvSpPr>
          <p:nvPr>
            <p:ph idx="1"/>
          </p:nvPr>
        </p:nvSpPr>
        <p:spPr>
          <a:xfrm>
            <a:off x="838200" y="1219200"/>
            <a:ext cx="7391400" cy="1066800"/>
          </a:xfrm>
        </p:spPr>
        <p:txBody>
          <a:bodyPr/>
          <a:lstStyle/>
          <a:p>
            <a:pPr eaLnBrk="1" hangingPunct="1"/>
            <a:r>
              <a:rPr lang="en-US" sz="1800" b="1" smtClean="0">
                <a:latin typeface="Arial" charset="0"/>
                <a:cs typeface="Arial" charset="0"/>
              </a:rPr>
              <a:t>General functional notation</a:t>
            </a:r>
            <a:r>
              <a:rPr lang="en-US" sz="1800" smtClean="0">
                <a:latin typeface="Arial" charset="0"/>
                <a:cs typeface="Arial" charset="0"/>
              </a:rPr>
              <a:t> shows only that the variables are related:</a:t>
            </a:r>
          </a:p>
        </p:txBody>
      </p:sp>
      <p:graphicFrame>
        <p:nvGraphicFramePr>
          <p:cNvPr id="119812" name="Object 1028"/>
          <p:cNvGraphicFramePr>
            <a:graphicFrameLocks noChangeAspect="1"/>
          </p:cNvGraphicFramePr>
          <p:nvPr/>
        </p:nvGraphicFramePr>
        <p:xfrm>
          <a:off x="3276600" y="2209800"/>
          <a:ext cx="2416175" cy="555625"/>
        </p:xfrm>
        <a:graphic>
          <a:graphicData uri="http://schemas.openxmlformats.org/presentationml/2006/ole">
            <mc:AlternateContent xmlns:mc="http://schemas.openxmlformats.org/markup-compatibility/2006">
              <mc:Choice xmlns:v="urn:schemas-microsoft-com:vml" Requires="v">
                <p:oleObj spid="_x0000_s4099" name="Equation" r:id="rId4" imgW="990360" imgH="228600" progId="">
                  <p:embed/>
                </p:oleObj>
              </mc:Choice>
              <mc:Fallback>
                <p:oleObj name="Equation" r:id="rId4" imgW="990360" imgH="228600" progId="">
                  <p:embed/>
                  <p:pic>
                    <p:nvPicPr>
                      <p:cNvPr id="0" name="Object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09800"/>
                        <a:ext cx="2416175"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037"/>
          <p:cNvGrpSpPr>
            <a:grpSpLocks/>
          </p:cNvGrpSpPr>
          <p:nvPr/>
        </p:nvGrpSpPr>
        <p:grpSpPr bwMode="auto">
          <a:xfrm>
            <a:off x="3581400" y="2819400"/>
            <a:ext cx="2438400" cy="2311400"/>
            <a:chOff x="1152" y="1767"/>
            <a:chExt cx="1536" cy="1456"/>
          </a:xfrm>
        </p:grpSpPr>
        <p:sp>
          <p:nvSpPr>
            <p:cNvPr id="4102" name="Text Box 1033"/>
            <p:cNvSpPr txBox="1">
              <a:spLocks noChangeArrowheads="1"/>
            </p:cNvSpPr>
            <p:nvPr/>
          </p:nvSpPr>
          <p:spPr bwMode="auto">
            <a:xfrm>
              <a:off x="1152" y="2352"/>
              <a:ext cx="1536" cy="871"/>
            </a:xfrm>
            <a:prstGeom prst="rect">
              <a:avLst/>
            </a:prstGeom>
            <a:solidFill>
              <a:schemeClr val="bg1"/>
            </a:solidFill>
            <a:ln w="9525">
              <a:solidFill>
                <a:srgbClr val="FF6600"/>
              </a:solidFill>
              <a:miter lim="800000"/>
              <a:headEnd/>
              <a:tailEnd/>
            </a:ln>
          </p:spPr>
          <p:txBody>
            <a:bodyPr>
              <a:spAutoFit/>
            </a:bodyPr>
            <a:lstStyle/>
            <a:p>
              <a:pPr algn="ctr">
                <a:spcBef>
                  <a:spcPct val="50000"/>
                </a:spcBef>
              </a:pPr>
              <a:r>
                <a:rPr lang="en-US" sz="2800">
                  <a:latin typeface="Arial" charset="0"/>
                </a:rPr>
                <a:t>A list of the variables </a:t>
              </a:r>
              <a:br>
                <a:rPr lang="en-US" sz="2800">
                  <a:latin typeface="Arial" charset="0"/>
                </a:rPr>
              </a:br>
              <a:r>
                <a:rPr lang="en-US" sz="2800">
                  <a:latin typeface="Arial" charset="0"/>
                </a:rPr>
                <a:t>that affect </a:t>
              </a:r>
              <a:r>
                <a:rPr lang="en-US" sz="2800" b="1" i="1">
                  <a:latin typeface="Tahoma" pitchFamily="34" charset="0"/>
                </a:rPr>
                <a:t>Q</a:t>
              </a:r>
              <a:r>
                <a:rPr lang="en-US" sz="1300" b="1" i="1">
                  <a:latin typeface="Tahoma" pitchFamily="34" charset="0"/>
                </a:rPr>
                <a:t> </a:t>
              </a:r>
              <a:r>
                <a:rPr lang="en-US" sz="2800" b="1" i="1" baseline="30000">
                  <a:latin typeface="Tahoma" pitchFamily="34" charset="0"/>
                </a:rPr>
                <a:t>d</a:t>
              </a:r>
            </a:p>
          </p:txBody>
        </p:sp>
        <p:sp>
          <p:nvSpPr>
            <p:cNvPr id="4103" name="AutoShape 1034"/>
            <p:cNvSpPr>
              <a:spLocks/>
            </p:cNvSpPr>
            <p:nvPr/>
          </p:nvSpPr>
          <p:spPr bwMode="auto">
            <a:xfrm rot="-5379608">
              <a:off x="2036" y="1623"/>
              <a:ext cx="240" cy="528"/>
            </a:xfrm>
            <a:prstGeom prst="leftBrace">
              <a:avLst>
                <a:gd name="adj1" fmla="val 29832"/>
                <a:gd name="adj2" fmla="val 47829"/>
              </a:avLst>
            </a:prstGeom>
            <a:noFill/>
            <a:ln w="19050">
              <a:solidFill>
                <a:srgbClr val="FF6600"/>
              </a:solidFill>
              <a:round/>
              <a:headEnd/>
              <a:tailEnd/>
            </a:ln>
          </p:spPr>
          <p:txBody>
            <a:bodyPr wrap="none" anchor="ctr"/>
            <a:lstStyle/>
            <a:p>
              <a:endParaRPr lang="en-US"/>
            </a:p>
          </p:txBody>
        </p:sp>
        <p:cxnSp>
          <p:nvCxnSpPr>
            <p:cNvPr id="4104" name="AutoShape 1035"/>
            <p:cNvCxnSpPr>
              <a:cxnSpLocks noChangeShapeType="1"/>
              <a:stCxn id="4102" idx="0"/>
              <a:endCxn id="4103" idx="1"/>
            </p:cNvCxnSpPr>
            <p:nvPr/>
          </p:nvCxnSpPr>
          <p:spPr bwMode="auto">
            <a:xfrm flipV="1">
              <a:off x="1920" y="2012"/>
              <a:ext cx="235" cy="340"/>
            </a:xfrm>
            <a:prstGeom prst="straightConnector1">
              <a:avLst/>
            </a:prstGeom>
            <a:noFill/>
            <a:ln w="28575">
              <a:solidFill>
                <a:schemeClr val="tx1"/>
              </a:solidFill>
              <a:round/>
              <a:headEnd/>
              <a:tailEnd type="triangle" w="med" len="med"/>
            </a:ln>
          </p:spPr>
        </p:cxn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9812"/>
                                        </p:tgtEl>
                                        <p:attrNameLst>
                                          <p:attrName>style.visibility</p:attrName>
                                        </p:attrNameLst>
                                      </p:cBhvr>
                                      <p:to>
                                        <p:strVal val="visible"/>
                                      </p:to>
                                    </p:set>
                                    <p:animEffect transition="in" filter="wipe(left)">
                                      <p:cBhvr>
                                        <p:cTn id="12" dur="500"/>
                                        <p:tgtEl>
                                          <p:spTgt spid="1198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sz="2400" b="1" smtClean="0">
                <a:latin typeface="Arial" charset="0"/>
                <a:cs typeface="Arial" charset="0"/>
              </a:rPr>
              <a:t>Digression:  Functional notation</a:t>
            </a:r>
          </a:p>
        </p:txBody>
      </p:sp>
      <p:sp>
        <p:nvSpPr>
          <p:cNvPr id="5126" name="Rectangle 3"/>
          <p:cNvSpPr>
            <a:spLocks noGrp="1" noChangeArrowheads="1"/>
          </p:cNvSpPr>
          <p:nvPr>
            <p:ph idx="1"/>
          </p:nvPr>
        </p:nvSpPr>
        <p:spPr>
          <a:xfrm>
            <a:off x="838200" y="1219200"/>
            <a:ext cx="7391400" cy="1066800"/>
          </a:xfrm>
        </p:spPr>
        <p:txBody>
          <a:bodyPr/>
          <a:lstStyle/>
          <a:p>
            <a:pPr eaLnBrk="1" hangingPunct="1"/>
            <a:r>
              <a:rPr lang="en-US" sz="1800" b="1" smtClean="0">
                <a:latin typeface="Arial" charset="0"/>
                <a:cs typeface="Arial" charset="0"/>
              </a:rPr>
              <a:t>General functional notation</a:t>
            </a:r>
            <a:r>
              <a:rPr lang="en-US" sz="1800" smtClean="0">
                <a:latin typeface="Arial" charset="0"/>
                <a:cs typeface="Arial" charset="0"/>
              </a:rPr>
              <a:t> shows only that the variables are related:</a:t>
            </a:r>
          </a:p>
        </p:txBody>
      </p:sp>
      <p:graphicFrame>
        <p:nvGraphicFramePr>
          <p:cNvPr id="5122" name="Object 4"/>
          <p:cNvGraphicFramePr>
            <a:graphicFrameLocks noChangeAspect="1"/>
          </p:cNvGraphicFramePr>
          <p:nvPr/>
        </p:nvGraphicFramePr>
        <p:xfrm>
          <a:off x="1585913" y="2209800"/>
          <a:ext cx="2416175" cy="555625"/>
        </p:xfrm>
        <a:graphic>
          <a:graphicData uri="http://schemas.openxmlformats.org/presentationml/2006/ole">
            <mc:AlternateContent xmlns:mc="http://schemas.openxmlformats.org/markup-compatibility/2006">
              <mc:Choice xmlns:v="urn:schemas-microsoft-com:vml" Requires="v">
                <p:oleObj spid="_x0000_s5125" name="Equation" r:id="rId4" imgW="990360" imgH="228600" progId="">
                  <p:embed/>
                </p:oleObj>
              </mc:Choice>
              <mc:Fallback>
                <p:oleObj name="Equation" r:id="rId4" imgW="990360" imgH="22860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5913" y="2209800"/>
                        <a:ext cx="2416175"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Rectangle 5"/>
          <p:cNvSpPr>
            <a:spLocks noChangeArrowheads="1"/>
          </p:cNvSpPr>
          <p:nvPr/>
        </p:nvSpPr>
        <p:spPr bwMode="auto">
          <a:xfrm>
            <a:off x="838200" y="2971800"/>
            <a:ext cx="7391400" cy="1143000"/>
          </a:xfrm>
          <a:prstGeom prst="rect">
            <a:avLst/>
          </a:prstGeom>
          <a:noFill/>
          <a:ln w="9525">
            <a:noFill/>
            <a:miter lim="800000"/>
            <a:headEnd/>
            <a:tailEnd/>
          </a:ln>
        </p:spPr>
        <p:txBody>
          <a:bodyPr/>
          <a:lstStyle/>
          <a:p>
            <a:pPr marL="287338" indent="-287338">
              <a:spcBef>
                <a:spcPct val="40000"/>
              </a:spcBef>
              <a:buSzPct val="110000"/>
              <a:buFont typeface="Arial" charset="0"/>
              <a:buChar char="•"/>
            </a:pPr>
            <a:r>
              <a:rPr lang="en-US" sz="1800">
                <a:latin typeface="Tahoma" pitchFamily="34" charset="0"/>
              </a:rPr>
              <a:t>A </a:t>
            </a:r>
            <a:r>
              <a:rPr lang="en-US" sz="1800" b="1">
                <a:latin typeface="Tahoma" pitchFamily="34" charset="0"/>
              </a:rPr>
              <a:t>specific functional form</a:t>
            </a:r>
            <a:r>
              <a:rPr lang="en-US" sz="1800">
                <a:latin typeface="Tahoma" pitchFamily="34" charset="0"/>
              </a:rPr>
              <a:t> shows the precise quantitative relationship:</a:t>
            </a:r>
          </a:p>
        </p:txBody>
      </p:sp>
      <p:graphicFrame>
        <p:nvGraphicFramePr>
          <p:cNvPr id="121862" name="Object 6"/>
          <p:cNvGraphicFramePr>
            <a:graphicFrameLocks noChangeAspect="1"/>
          </p:cNvGraphicFramePr>
          <p:nvPr/>
        </p:nvGraphicFramePr>
        <p:xfrm>
          <a:off x="1295400" y="4038600"/>
          <a:ext cx="5840413" cy="1054100"/>
        </p:xfrm>
        <a:graphic>
          <a:graphicData uri="http://schemas.openxmlformats.org/presentationml/2006/ole">
            <mc:AlternateContent xmlns:mc="http://schemas.openxmlformats.org/markup-compatibility/2006">
              <mc:Choice xmlns:v="urn:schemas-microsoft-com:vml" Requires="v">
                <p:oleObj spid="_x0000_s5126" name="Equation" r:id="rId6" imgW="2527200" imgH="457200" progId="">
                  <p:embed/>
                </p:oleObj>
              </mc:Choice>
              <mc:Fallback>
                <p:oleObj name="Equation" r:id="rId6" imgW="2527200" imgH="45720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4038600"/>
                        <a:ext cx="5840413"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863" name="Object 7"/>
          <p:cNvGraphicFramePr>
            <a:graphicFrameLocks noChangeAspect="1"/>
          </p:cNvGraphicFramePr>
          <p:nvPr/>
        </p:nvGraphicFramePr>
        <p:xfrm>
          <a:off x="1333500" y="5091113"/>
          <a:ext cx="4491038" cy="938212"/>
        </p:xfrm>
        <a:graphic>
          <a:graphicData uri="http://schemas.openxmlformats.org/presentationml/2006/ole">
            <mc:AlternateContent xmlns:mc="http://schemas.openxmlformats.org/markup-compatibility/2006">
              <mc:Choice xmlns:v="urn:schemas-microsoft-com:vml" Requires="v">
                <p:oleObj spid="_x0000_s5127" name="Equation" r:id="rId8" imgW="1942920" imgH="406080" progId="">
                  <p:embed/>
                </p:oleObj>
              </mc:Choice>
              <mc:Fallback>
                <p:oleObj name="Equation" r:id="rId8" imgW="1942920" imgH="406080" progId="">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3500" y="5091113"/>
                        <a:ext cx="4491038"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1862"/>
                                        </p:tgtEl>
                                        <p:attrNameLst>
                                          <p:attrName>style.visibility</p:attrName>
                                        </p:attrNameLst>
                                      </p:cBhvr>
                                      <p:to>
                                        <p:strVal val="visible"/>
                                      </p:to>
                                    </p:set>
                                    <p:animEffect transition="in" filter="wipe(left)">
                                      <p:cBhvr>
                                        <p:cTn id="7" dur="500"/>
                                        <p:tgtEl>
                                          <p:spTgt spid="1218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1863"/>
                                        </p:tgtEl>
                                        <p:attrNameLst>
                                          <p:attrName>style.visibility</p:attrName>
                                        </p:attrNameLst>
                                      </p:cBhvr>
                                      <p:to>
                                        <p:strVal val="visible"/>
                                      </p:to>
                                    </p:set>
                                    <p:animEffect transition="in" filter="wipe(left)">
                                      <p:cBhvr>
                                        <p:cTn id="12" dur="500"/>
                                        <p:tgtEl>
                                          <p:spTgt spid="121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81000" y="0"/>
            <a:ext cx="8229600" cy="1143000"/>
          </a:xfrm>
        </p:spPr>
        <p:txBody>
          <a:bodyPr/>
          <a:lstStyle/>
          <a:p>
            <a:pPr eaLnBrk="1" hangingPunct="1"/>
            <a:r>
              <a:rPr lang="en-US" sz="2400" b="1" smtClean="0">
                <a:latin typeface="Arial" charset="0"/>
                <a:cs typeface="Arial" charset="0"/>
              </a:rPr>
              <a:t>The market for cars:  demand</a:t>
            </a:r>
          </a:p>
        </p:txBody>
      </p:sp>
      <p:grpSp>
        <p:nvGrpSpPr>
          <p:cNvPr id="2" name="Group 28"/>
          <p:cNvGrpSpPr>
            <a:grpSpLocks/>
          </p:cNvGrpSpPr>
          <p:nvPr/>
        </p:nvGrpSpPr>
        <p:grpSpPr bwMode="auto">
          <a:xfrm>
            <a:off x="4724400" y="1828800"/>
            <a:ext cx="3124200" cy="2895600"/>
            <a:chOff x="2976" y="1152"/>
            <a:chExt cx="1968" cy="1824"/>
          </a:xfrm>
        </p:grpSpPr>
        <p:sp>
          <p:nvSpPr>
            <p:cNvPr id="6155" name="Line 4"/>
            <p:cNvSpPr>
              <a:spLocks noChangeShapeType="1"/>
            </p:cNvSpPr>
            <p:nvPr/>
          </p:nvSpPr>
          <p:spPr bwMode="auto">
            <a:xfrm>
              <a:off x="2976" y="1152"/>
              <a:ext cx="0" cy="1824"/>
            </a:xfrm>
            <a:prstGeom prst="line">
              <a:avLst/>
            </a:prstGeom>
            <a:noFill/>
            <a:ln w="9525">
              <a:solidFill>
                <a:schemeClr val="tx1"/>
              </a:solidFill>
              <a:round/>
              <a:headEnd/>
              <a:tailEnd/>
            </a:ln>
          </p:spPr>
          <p:txBody>
            <a:bodyPr/>
            <a:lstStyle/>
            <a:p>
              <a:endParaRPr lang="en-US"/>
            </a:p>
          </p:txBody>
        </p:sp>
        <p:sp>
          <p:nvSpPr>
            <p:cNvPr id="6156" name="Line 5"/>
            <p:cNvSpPr>
              <a:spLocks noChangeShapeType="1"/>
            </p:cNvSpPr>
            <p:nvPr/>
          </p:nvSpPr>
          <p:spPr bwMode="auto">
            <a:xfrm>
              <a:off x="2976" y="2976"/>
              <a:ext cx="1968" cy="0"/>
            </a:xfrm>
            <a:prstGeom prst="line">
              <a:avLst/>
            </a:prstGeom>
            <a:noFill/>
            <a:ln w="9525">
              <a:solidFill>
                <a:schemeClr val="tx1"/>
              </a:solidFill>
              <a:round/>
              <a:headEnd/>
              <a:tailEnd/>
            </a:ln>
          </p:spPr>
          <p:txBody>
            <a:bodyPr/>
            <a:lstStyle/>
            <a:p>
              <a:endParaRPr lang="en-US"/>
            </a:p>
          </p:txBody>
        </p:sp>
      </p:grpSp>
      <p:sp>
        <p:nvSpPr>
          <p:cNvPr id="87046" name="Text Box 6"/>
          <p:cNvSpPr txBox="1">
            <a:spLocks noChangeArrowheads="1"/>
          </p:cNvSpPr>
          <p:nvPr/>
        </p:nvSpPr>
        <p:spPr bwMode="auto">
          <a:xfrm>
            <a:off x="7391400" y="4435475"/>
            <a:ext cx="1295400" cy="1127125"/>
          </a:xfrm>
          <a:prstGeom prst="rect">
            <a:avLst/>
          </a:prstGeom>
          <a:noFill/>
          <a:ln w="9525">
            <a:noFill/>
            <a:miter lim="800000"/>
            <a:headEnd/>
            <a:tailEnd/>
          </a:ln>
        </p:spPr>
        <p:txBody>
          <a:bodyPr>
            <a:spAutoFit/>
          </a:bodyPr>
          <a:lstStyle/>
          <a:p>
            <a:pPr algn="ctr">
              <a:spcBef>
                <a:spcPct val="50000"/>
              </a:spcBef>
            </a:pPr>
            <a:r>
              <a:rPr lang="en-US" b="1" i="1">
                <a:latin typeface="Tahoma" pitchFamily="34" charset="0"/>
              </a:rPr>
              <a:t>Q</a:t>
            </a:r>
            <a:r>
              <a:rPr lang="en-US" sz="2200">
                <a:latin typeface="Tahoma" pitchFamily="34" charset="0"/>
              </a:rPr>
              <a:t> Quantity of cars</a:t>
            </a:r>
          </a:p>
        </p:txBody>
      </p:sp>
      <p:sp>
        <p:nvSpPr>
          <p:cNvPr id="87047" name="Text Box 7"/>
          <p:cNvSpPr txBox="1">
            <a:spLocks noChangeArrowheads="1"/>
          </p:cNvSpPr>
          <p:nvPr/>
        </p:nvSpPr>
        <p:spPr bwMode="auto">
          <a:xfrm>
            <a:off x="3581400" y="1371600"/>
            <a:ext cx="1143000" cy="1127125"/>
          </a:xfrm>
          <a:prstGeom prst="rect">
            <a:avLst/>
          </a:prstGeom>
          <a:noFill/>
          <a:ln w="9525">
            <a:noFill/>
            <a:miter lim="800000"/>
            <a:headEnd/>
            <a:tailEnd/>
          </a:ln>
        </p:spPr>
        <p:txBody>
          <a:bodyPr>
            <a:spAutoFit/>
          </a:bodyPr>
          <a:lstStyle/>
          <a:p>
            <a:pPr algn="r">
              <a:spcBef>
                <a:spcPct val="50000"/>
              </a:spcBef>
            </a:pPr>
            <a:r>
              <a:rPr lang="en-US" b="1" i="1">
                <a:latin typeface="Tahoma" pitchFamily="34" charset="0"/>
              </a:rPr>
              <a:t>P </a:t>
            </a:r>
            <a:r>
              <a:rPr lang="en-US" sz="2200">
                <a:latin typeface="Tahoma" pitchFamily="34" charset="0"/>
              </a:rPr>
              <a:t>   </a:t>
            </a:r>
            <a:br>
              <a:rPr lang="en-US" sz="2200">
                <a:latin typeface="Tahoma" pitchFamily="34" charset="0"/>
              </a:rPr>
            </a:br>
            <a:r>
              <a:rPr lang="en-US" sz="2200">
                <a:latin typeface="Tahoma" pitchFamily="34" charset="0"/>
              </a:rPr>
              <a:t>Price </a:t>
            </a:r>
            <a:br>
              <a:rPr lang="en-US" sz="2200">
                <a:latin typeface="Tahoma" pitchFamily="34" charset="0"/>
              </a:rPr>
            </a:br>
            <a:r>
              <a:rPr lang="en-US" sz="2200">
                <a:latin typeface="Tahoma" pitchFamily="34" charset="0"/>
              </a:rPr>
              <a:t>of cars</a:t>
            </a:r>
          </a:p>
        </p:txBody>
      </p:sp>
      <p:grpSp>
        <p:nvGrpSpPr>
          <p:cNvPr id="3" name="Group 29"/>
          <p:cNvGrpSpPr>
            <a:grpSpLocks/>
          </p:cNvGrpSpPr>
          <p:nvPr/>
        </p:nvGrpSpPr>
        <p:grpSpPr bwMode="auto">
          <a:xfrm>
            <a:off x="5029200" y="2239963"/>
            <a:ext cx="2819400" cy="2179637"/>
            <a:chOff x="3168" y="1411"/>
            <a:chExt cx="1776" cy="1373"/>
          </a:xfrm>
        </p:grpSpPr>
        <p:sp>
          <p:nvSpPr>
            <p:cNvPr id="6153" name="Freeform 14"/>
            <p:cNvSpPr>
              <a:spLocks/>
            </p:cNvSpPr>
            <p:nvPr/>
          </p:nvSpPr>
          <p:spPr bwMode="auto">
            <a:xfrm>
              <a:off x="3168" y="1411"/>
              <a:ext cx="1488" cy="1248"/>
            </a:xfrm>
            <a:custGeom>
              <a:avLst/>
              <a:gdLst>
                <a:gd name="T0" fmla="*/ 0 w 672"/>
                <a:gd name="T1" fmla="*/ 0 h 960"/>
                <a:gd name="T2" fmla="*/ 3295 w 672"/>
                <a:gd name="T3" fmla="*/ 1622 h 960"/>
                <a:gd name="T4" fmla="*/ 0 60000 65536"/>
                <a:gd name="T5" fmla="*/ 0 60000 65536"/>
                <a:gd name="T6" fmla="*/ 0 w 672"/>
                <a:gd name="T7" fmla="*/ 0 h 960"/>
                <a:gd name="T8" fmla="*/ 672 w 672"/>
                <a:gd name="T9" fmla="*/ 960 h 960"/>
              </a:gdLst>
              <a:ahLst/>
              <a:cxnLst>
                <a:cxn ang="T4">
                  <a:pos x="T0" y="T1"/>
                </a:cxn>
                <a:cxn ang="T5">
                  <a:pos x="T2" y="T3"/>
                </a:cxn>
              </a:cxnLst>
              <a:rect l="T6" t="T7" r="T8" b="T9"/>
              <a:pathLst>
                <a:path w="672" h="960">
                  <a:moveTo>
                    <a:pt x="0" y="0"/>
                  </a:moveTo>
                  <a:cubicBezTo>
                    <a:pt x="172" y="372"/>
                    <a:pt x="344" y="744"/>
                    <a:pt x="672" y="960"/>
                  </a:cubicBezTo>
                </a:path>
              </a:pathLst>
            </a:custGeom>
            <a:noFill/>
            <a:ln w="28575">
              <a:solidFill>
                <a:srgbClr val="FF0000"/>
              </a:solidFill>
              <a:round/>
              <a:headEnd/>
              <a:tailEnd/>
            </a:ln>
          </p:spPr>
          <p:txBody>
            <a:bodyPr/>
            <a:lstStyle/>
            <a:p>
              <a:endParaRPr lang="en-US"/>
            </a:p>
          </p:txBody>
        </p:sp>
        <p:sp>
          <p:nvSpPr>
            <p:cNvPr id="6154" name="Text Box 15"/>
            <p:cNvSpPr txBox="1">
              <a:spLocks noChangeArrowheads="1"/>
            </p:cNvSpPr>
            <p:nvPr/>
          </p:nvSpPr>
          <p:spPr bwMode="auto">
            <a:xfrm>
              <a:off x="4656" y="2515"/>
              <a:ext cx="288" cy="269"/>
            </a:xfrm>
            <a:prstGeom prst="rect">
              <a:avLst/>
            </a:prstGeom>
            <a:noFill/>
            <a:ln w="9525">
              <a:noFill/>
              <a:miter lim="800000"/>
              <a:headEnd/>
              <a:tailEnd/>
            </a:ln>
          </p:spPr>
          <p:txBody>
            <a:bodyPr>
              <a:spAutoFit/>
            </a:bodyPr>
            <a:lstStyle/>
            <a:p>
              <a:pPr>
                <a:spcBef>
                  <a:spcPct val="50000"/>
                </a:spcBef>
              </a:pPr>
              <a:r>
                <a:rPr lang="en-US" sz="2200" b="1" i="1">
                  <a:solidFill>
                    <a:srgbClr val="FF0000"/>
                  </a:solidFill>
                  <a:latin typeface="Tahoma" pitchFamily="34" charset="0"/>
                </a:rPr>
                <a:t>D</a:t>
              </a:r>
            </a:p>
          </p:txBody>
        </p:sp>
      </p:grpSp>
      <p:sp>
        <p:nvSpPr>
          <p:cNvPr id="87066" name="Text Box 26"/>
          <p:cNvSpPr txBox="1">
            <a:spLocks noChangeArrowheads="1"/>
          </p:cNvSpPr>
          <p:nvPr/>
        </p:nvSpPr>
        <p:spPr bwMode="auto">
          <a:xfrm>
            <a:off x="609600" y="3276600"/>
            <a:ext cx="3276600" cy="1200150"/>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800">
                <a:latin typeface="Arial" charset="0"/>
              </a:rPr>
              <a:t>The </a:t>
            </a:r>
            <a:r>
              <a:rPr lang="en-US" sz="1800" b="1">
                <a:solidFill>
                  <a:srgbClr val="FF0000"/>
                </a:solidFill>
                <a:latin typeface="Arial" charset="0"/>
              </a:rPr>
              <a:t>demand curve</a:t>
            </a:r>
            <a:r>
              <a:rPr lang="en-US" sz="1800">
                <a:latin typeface="Arial" charset="0"/>
              </a:rPr>
              <a:t> shows the relationship between quantity demanded and price, other things equal.  </a:t>
            </a:r>
          </a:p>
        </p:txBody>
      </p:sp>
      <p:graphicFrame>
        <p:nvGraphicFramePr>
          <p:cNvPr id="87067" name="Object 27"/>
          <p:cNvGraphicFramePr>
            <a:graphicFrameLocks noChangeAspect="1"/>
          </p:cNvGraphicFramePr>
          <p:nvPr/>
        </p:nvGraphicFramePr>
        <p:xfrm>
          <a:off x="381000" y="1497013"/>
          <a:ext cx="2971800" cy="1017587"/>
        </p:xfrm>
        <a:graphic>
          <a:graphicData uri="http://schemas.openxmlformats.org/presentationml/2006/ole">
            <mc:AlternateContent xmlns:mc="http://schemas.openxmlformats.org/markup-compatibility/2006">
              <mc:Choice xmlns:v="urn:schemas-microsoft-com:vml" Requires="v">
                <p:oleObj spid="_x0000_s6147" name="Equation" r:id="rId4" imgW="1333440" imgH="457200" progId="">
                  <p:embed/>
                </p:oleObj>
              </mc:Choice>
              <mc:Fallback>
                <p:oleObj name="Equation" r:id="rId4" imgW="1333440" imgH="457200" progId="">
                  <p:embed/>
                  <p:pic>
                    <p:nvPicPr>
                      <p:cNvPr id="0"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97013"/>
                        <a:ext cx="2971800"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067"/>
                                        </p:tgtEl>
                                        <p:attrNameLst>
                                          <p:attrName>style.visibility</p:attrName>
                                        </p:attrNameLst>
                                      </p:cBhvr>
                                      <p:to>
                                        <p:strVal val="visible"/>
                                      </p:to>
                                    </p:set>
                                    <p:animEffect transition="in" filter="dissolve">
                                      <p:cBhvr>
                                        <p:cTn id="7" dur="500"/>
                                        <p:tgtEl>
                                          <p:spTgt spid="870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066"/>
                                        </p:tgtEl>
                                        <p:attrNameLst>
                                          <p:attrName>style.visibility</p:attrName>
                                        </p:attrNameLst>
                                      </p:cBhvr>
                                      <p:to>
                                        <p:strVal val="visible"/>
                                      </p:to>
                                    </p:set>
                                    <p:animEffect transition="in" filter="dissolve">
                                      <p:cBhvr>
                                        <p:cTn id="12" dur="500"/>
                                        <p:tgtEl>
                                          <p:spTgt spid="8706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7"/>
                                        </p:tgtEl>
                                        <p:attrNameLst>
                                          <p:attrName>style.visibility</p:attrName>
                                        </p:attrNameLst>
                                      </p:cBhvr>
                                      <p:to>
                                        <p:strVal val="visible"/>
                                      </p:to>
                                    </p:set>
                                    <p:animEffect transition="in" filter="dissolve">
                                      <p:cBhvr>
                                        <p:cTn id="22" dur="500"/>
                                        <p:tgtEl>
                                          <p:spTgt spid="8704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046"/>
                                        </p:tgtEl>
                                        <p:attrNameLst>
                                          <p:attrName>style.visibility</p:attrName>
                                        </p:attrNameLst>
                                      </p:cBhvr>
                                      <p:to>
                                        <p:strVal val="visible"/>
                                      </p:to>
                                    </p:set>
                                    <p:animEffect transition="in" filter="dissolve">
                                      <p:cBhvr>
                                        <p:cTn id="27" dur="500"/>
                                        <p:tgtEl>
                                          <p:spTgt spid="8704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downRigh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autoUpdateAnimBg="0"/>
      <p:bldP spid="87047" grpId="0" autoUpdateAnimBg="0"/>
      <p:bldP spid="8706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z="2400" b="1" smtClean="0">
                <a:latin typeface="Arial" charset="0"/>
                <a:cs typeface="Arial" charset="0"/>
              </a:rPr>
              <a:t>The market for cars:  supply</a:t>
            </a:r>
          </a:p>
        </p:txBody>
      </p:sp>
      <p:grpSp>
        <p:nvGrpSpPr>
          <p:cNvPr id="7172" name="Group 3"/>
          <p:cNvGrpSpPr>
            <a:grpSpLocks/>
          </p:cNvGrpSpPr>
          <p:nvPr/>
        </p:nvGrpSpPr>
        <p:grpSpPr bwMode="auto">
          <a:xfrm>
            <a:off x="3581400" y="1371600"/>
            <a:ext cx="5105400" cy="4191000"/>
            <a:chOff x="2256" y="864"/>
            <a:chExt cx="3216" cy="2640"/>
          </a:xfrm>
        </p:grpSpPr>
        <p:sp>
          <p:nvSpPr>
            <p:cNvPr id="7181" name="Line 4"/>
            <p:cNvSpPr>
              <a:spLocks noChangeShapeType="1"/>
            </p:cNvSpPr>
            <p:nvPr/>
          </p:nvSpPr>
          <p:spPr bwMode="auto">
            <a:xfrm>
              <a:off x="2976" y="1152"/>
              <a:ext cx="0" cy="1824"/>
            </a:xfrm>
            <a:prstGeom prst="line">
              <a:avLst/>
            </a:prstGeom>
            <a:noFill/>
            <a:ln w="9525">
              <a:solidFill>
                <a:schemeClr val="tx1"/>
              </a:solidFill>
              <a:round/>
              <a:headEnd/>
              <a:tailEnd/>
            </a:ln>
          </p:spPr>
          <p:txBody>
            <a:bodyPr/>
            <a:lstStyle/>
            <a:p>
              <a:endParaRPr lang="en-US"/>
            </a:p>
          </p:txBody>
        </p:sp>
        <p:sp>
          <p:nvSpPr>
            <p:cNvPr id="7182" name="Line 5"/>
            <p:cNvSpPr>
              <a:spLocks noChangeShapeType="1"/>
            </p:cNvSpPr>
            <p:nvPr/>
          </p:nvSpPr>
          <p:spPr bwMode="auto">
            <a:xfrm>
              <a:off x="2976" y="2976"/>
              <a:ext cx="1968" cy="0"/>
            </a:xfrm>
            <a:prstGeom prst="line">
              <a:avLst/>
            </a:prstGeom>
            <a:noFill/>
            <a:ln w="9525">
              <a:solidFill>
                <a:schemeClr val="tx1"/>
              </a:solidFill>
              <a:round/>
              <a:headEnd/>
              <a:tailEnd/>
            </a:ln>
          </p:spPr>
          <p:txBody>
            <a:bodyPr/>
            <a:lstStyle/>
            <a:p>
              <a:endParaRPr lang="en-US"/>
            </a:p>
          </p:txBody>
        </p:sp>
        <p:sp>
          <p:nvSpPr>
            <p:cNvPr id="7183" name="Text Box 6"/>
            <p:cNvSpPr txBox="1">
              <a:spLocks noChangeArrowheads="1"/>
            </p:cNvSpPr>
            <p:nvPr/>
          </p:nvSpPr>
          <p:spPr bwMode="auto">
            <a:xfrm>
              <a:off x="4656" y="2794"/>
              <a:ext cx="816" cy="710"/>
            </a:xfrm>
            <a:prstGeom prst="rect">
              <a:avLst/>
            </a:prstGeom>
            <a:noFill/>
            <a:ln w="9525">
              <a:noFill/>
              <a:miter lim="800000"/>
              <a:headEnd/>
              <a:tailEnd/>
            </a:ln>
          </p:spPr>
          <p:txBody>
            <a:bodyPr>
              <a:spAutoFit/>
            </a:bodyPr>
            <a:lstStyle/>
            <a:p>
              <a:pPr algn="ctr">
                <a:spcBef>
                  <a:spcPct val="50000"/>
                </a:spcBef>
              </a:pPr>
              <a:r>
                <a:rPr lang="en-US" b="1" i="1">
                  <a:latin typeface="Tahoma" pitchFamily="34" charset="0"/>
                </a:rPr>
                <a:t>Q</a:t>
              </a:r>
              <a:r>
                <a:rPr lang="en-US" sz="2200">
                  <a:latin typeface="Tahoma" pitchFamily="34" charset="0"/>
                </a:rPr>
                <a:t> Quantity of cars</a:t>
              </a:r>
            </a:p>
          </p:txBody>
        </p:sp>
        <p:sp>
          <p:nvSpPr>
            <p:cNvPr id="7184" name="Text Box 7"/>
            <p:cNvSpPr txBox="1">
              <a:spLocks noChangeArrowheads="1"/>
            </p:cNvSpPr>
            <p:nvPr/>
          </p:nvSpPr>
          <p:spPr bwMode="auto">
            <a:xfrm>
              <a:off x="2256" y="864"/>
              <a:ext cx="720" cy="710"/>
            </a:xfrm>
            <a:prstGeom prst="rect">
              <a:avLst/>
            </a:prstGeom>
            <a:noFill/>
            <a:ln w="9525">
              <a:noFill/>
              <a:miter lim="800000"/>
              <a:headEnd/>
              <a:tailEnd/>
            </a:ln>
          </p:spPr>
          <p:txBody>
            <a:bodyPr>
              <a:spAutoFit/>
            </a:bodyPr>
            <a:lstStyle/>
            <a:p>
              <a:pPr algn="r">
                <a:spcBef>
                  <a:spcPct val="50000"/>
                </a:spcBef>
              </a:pPr>
              <a:r>
                <a:rPr lang="en-US" b="1" i="1">
                  <a:latin typeface="Tahoma" pitchFamily="34" charset="0"/>
                </a:rPr>
                <a:t>P </a:t>
              </a:r>
              <a:r>
                <a:rPr lang="en-US" sz="2200">
                  <a:latin typeface="Tahoma" pitchFamily="34" charset="0"/>
                </a:rPr>
                <a:t>   </a:t>
              </a:r>
              <a:br>
                <a:rPr lang="en-US" sz="2200">
                  <a:latin typeface="Tahoma" pitchFamily="34" charset="0"/>
                </a:rPr>
              </a:br>
              <a:r>
                <a:rPr lang="en-US" sz="2200">
                  <a:latin typeface="Tahoma" pitchFamily="34" charset="0"/>
                </a:rPr>
                <a:t>Price </a:t>
              </a:r>
              <a:br>
                <a:rPr lang="en-US" sz="2200">
                  <a:latin typeface="Tahoma" pitchFamily="34" charset="0"/>
                </a:rPr>
              </a:br>
              <a:r>
                <a:rPr lang="en-US" sz="2200">
                  <a:latin typeface="Tahoma" pitchFamily="34" charset="0"/>
                </a:rPr>
                <a:t>of cars</a:t>
              </a:r>
            </a:p>
          </p:txBody>
        </p:sp>
      </p:grpSp>
      <p:grpSp>
        <p:nvGrpSpPr>
          <p:cNvPr id="7173" name="Group 26"/>
          <p:cNvGrpSpPr>
            <a:grpSpLocks/>
          </p:cNvGrpSpPr>
          <p:nvPr/>
        </p:nvGrpSpPr>
        <p:grpSpPr bwMode="auto">
          <a:xfrm>
            <a:off x="5029200" y="2239963"/>
            <a:ext cx="2819400" cy="2179637"/>
            <a:chOff x="3168" y="1411"/>
            <a:chExt cx="1776" cy="1373"/>
          </a:xfrm>
        </p:grpSpPr>
        <p:sp>
          <p:nvSpPr>
            <p:cNvPr id="7179" name="Freeform 12"/>
            <p:cNvSpPr>
              <a:spLocks/>
            </p:cNvSpPr>
            <p:nvPr/>
          </p:nvSpPr>
          <p:spPr bwMode="auto">
            <a:xfrm>
              <a:off x="3168" y="1411"/>
              <a:ext cx="1488" cy="1248"/>
            </a:xfrm>
            <a:custGeom>
              <a:avLst/>
              <a:gdLst>
                <a:gd name="T0" fmla="*/ 0 w 672"/>
                <a:gd name="T1" fmla="*/ 0 h 960"/>
                <a:gd name="T2" fmla="*/ 3295 w 672"/>
                <a:gd name="T3" fmla="*/ 1622 h 960"/>
                <a:gd name="T4" fmla="*/ 0 60000 65536"/>
                <a:gd name="T5" fmla="*/ 0 60000 65536"/>
                <a:gd name="T6" fmla="*/ 0 w 672"/>
                <a:gd name="T7" fmla="*/ 0 h 960"/>
                <a:gd name="T8" fmla="*/ 672 w 672"/>
                <a:gd name="T9" fmla="*/ 960 h 960"/>
              </a:gdLst>
              <a:ahLst/>
              <a:cxnLst>
                <a:cxn ang="T4">
                  <a:pos x="T0" y="T1"/>
                </a:cxn>
                <a:cxn ang="T5">
                  <a:pos x="T2" y="T3"/>
                </a:cxn>
              </a:cxnLst>
              <a:rect l="T6" t="T7" r="T8" b="T9"/>
              <a:pathLst>
                <a:path w="672" h="960">
                  <a:moveTo>
                    <a:pt x="0" y="0"/>
                  </a:moveTo>
                  <a:cubicBezTo>
                    <a:pt x="172" y="372"/>
                    <a:pt x="344" y="744"/>
                    <a:pt x="672" y="960"/>
                  </a:cubicBezTo>
                </a:path>
              </a:pathLst>
            </a:custGeom>
            <a:noFill/>
            <a:ln w="28575">
              <a:solidFill>
                <a:srgbClr val="969696"/>
              </a:solidFill>
              <a:round/>
              <a:headEnd/>
              <a:tailEnd/>
            </a:ln>
          </p:spPr>
          <p:txBody>
            <a:bodyPr/>
            <a:lstStyle/>
            <a:p>
              <a:endParaRPr lang="en-US"/>
            </a:p>
          </p:txBody>
        </p:sp>
        <p:sp>
          <p:nvSpPr>
            <p:cNvPr id="7180" name="Text Box 13"/>
            <p:cNvSpPr txBox="1">
              <a:spLocks noChangeArrowheads="1"/>
            </p:cNvSpPr>
            <p:nvPr/>
          </p:nvSpPr>
          <p:spPr bwMode="auto">
            <a:xfrm>
              <a:off x="4656" y="2515"/>
              <a:ext cx="288" cy="269"/>
            </a:xfrm>
            <a:prstGeom prst="rect">
              <a:avLst/>
            </a:prstGeom>
            <a:noFill/>
            <a:ln w="9525">
              <a:noFill/>
              <a:miter lim="800000"/>
              <a:headEnd/>
              <a:tailEnd/>
            </a:ln>
          </p:spPr>
          <p:txBody>
            <a:bodyPr>
              <a:spAutoFit/>
            </a:bodyPr>
            <a:lstStyle/>
            <a:p>
              <a:pPr>
                <a:spcBef>
                  <a:spcPct val="50000"/>
                </a:spcBef>
              </a:pPr>
              <a:r>
                <a:rPr lang="en-US" sz="2200" b="1" i="1">
                  <a:solidFill>
                    <a:srgbClr val="969696"/>
                  </a:solidFill>
                  <a:latin typeface="Tahoma" pitchFamily="34" charset="0"/>
                </a:rPr>
                <a:t>D</a:t>
              </a:r>
            </a:p>
          </p:txBody>
        </p:sp>
      </p:grpSp>
      <p:graphicFrame>
        <p:nvGraphicFramePr>
          <p:cNvPr id="112663" name="Object 23"/>
          <p:cNvGraphicFramePr>
            <a:graphicFrameLocks noChangeAspect="1"/>
          </p:cNvGraphicFramePr>
          <p:nvPr/>
        </p:nvGraphicFramePr>
        <p:xfrm>
          <a:off x="508000" y="1497013"/>
          <a:ext cx="2717800" cy="1017587"/>
        </p:xfrm>
        <a:graphic>
          <a:graphicData uri="http://schemas.openxmlformats.org/presentationml/2006/ole">
            <mc:AlternateContent xmlns:mc="http://schemas.openxmlformats.org/markup-compatibility/2006">
              <mc:Choice xmlns:v="urn:schemas-microsoft-com:vml" Requires="v">
                <p:oleObj spid="_x0000_s7171" name="Equation" r:id="rId4" imgW="1218960" imgH="457200" progId="">
                  <p:embed/>
                </p:oleObj>
              </mc:Choice>
              <mc:Fallback>
                <p:oleObj name="Equation" r:id="rId4" imgW="1218960" imgH="457200" progId="">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97013"/>
                        <a:ext cx="2717800"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27"/>
          <p:cNvGrpSpPr>
            <a:grpSpLocks/>
          </p:cNvGrpSpPr>
          <p:nvPr/>
        </p:nvGrpSpPr>
        <p:grpSpPr bwMode="auto">
          <a:xfrm>
            <a:off x="609600" y="1981200"/>
            <a:ext cx="7086600" cy="2495550"/>
            <a:chOff x="384" y="1248"/>
            <a:chExt cx="4464" cy="1572"/>
          </a:xfrm>
        </p:grpSpPr>
        <p:grpSp>
          <p:nvGrpSpPr>
            <p:cNvPr id="7175" name="Group 22"/>
            <p:cNvGrpSpPr>
              <a:grpSpLocks/>
            </p:cNvGrpSpPr>
            <p:nvPr/>
          </p:nvGrpSpPr>
          <p:grpSpPr bwMode="auto">
            <a:xfrm>
              <a:off x="3264" y="1248"/>
              <a:ext cx="1584" cy="1488"/>
              <a:chOff x="3264" y="1248"/>
              <a:chExt cx="1584" cy="1488"/>
            </a:xfrm>
          </p:grpSpPr>
          <p:sp>
            <p:nvSpPr>
              <p:cNvPr id="7177" name="Freeform 9"/>
              <p:cNvSpPr>
                <a:spLocks/>
              </p:cNvSpPr>
              <p:nvPr/>
            </p:nvSpPr>
            <p:spPr bwMode="auto">
              <a:xfrm flipH="1">
                <a:off x="3264" y="1464"/>
                <a:ext cx="1387" cy="1272"/>
              </a:xfrm>
              <a:custGeom>
                <a:avLst/>
                <a:gdLst>
                  <a:gd name="T0" fmla="*/ 0 w 672"/>
                  <a:gd name="T1" fmla="*/ 0 h 960"/>
                  <a:gd name="T2" fmla="*/ 2863 w 672"/>
                  <a:gd name="T3" fmla="*/ 1685 h 960"/>
                  <a:gd name="T4" fmla="*/ 0 60000 65536"/>
                  <a:gd name="T5" fmla="*/ 0 60000 65536"/>
                  <a:gd name="T6" fmla="*/ 0 w 672"/>
                  <a:gd name="T7" fmla="*/ 0 h 960"/>
                  <a:gd name="T8" fmla="*/ 672 w 672"/>
                  <a:gd name="T9" fmla="*/ 960 h 960"/>
                </a:gdLst>
                <a:ahLst/>
                <a:cxnLst>
                  <a:cxn ang="T4">
                    <a:pos x="T0" y="T1"/>
                  </a:cxn>
                  <a:cxn ang="T5">
                    <a:pos x="T2" y="T3"/>
                  </a:cxn>
                </a:cxnLst>
                <a:rect l="T6" t="T7" r="T8" b="T9"/>
                <a:pathLst>
                  <a:path w="672" h="960">
                    <a:moveTo>
                      <a:pt x="0" y="0"/>
                    </a:moveTo>
                    <a:cubicBezTo>
                      <a:pt x="172" y="372"/>
                      <a:pt x="344" y="744"/>
                      <a:pt x="672" y="960"/>
                    </a:cubicBezTo>
                  </a:path>
                </a:pathLst>
              </a:custGeom>
              <a:noFill/>
              <a:ln w="28575">
                <a:solidFill>
                  <a:srgbClr val="FF0000"/>
                </a:solidFill>
                <a:round/>
                <a:headEnd/>
                <a:tailEnd/>
              </a:ln>
            </p:spPr>
            <p:txBody>
              <a:bodyPr/>
              <a:lstStyle/>
              <a:p>
                <a:endParaRPr lang="en-US"/>
              </a:p>
            </p:txBody>
          </p:sp>
          <p:sp>
            <p:nvSpPr>
              <p:cNvPr id="7178" name="Text Box 10"/>
              <p:cNvSpPr txBox="1">
                <a:spLocks noChangeArrowheads="1"/>
              </p:cNvSpPr>
              <p:nvPr/>
            </p:nvSpPr>
            <p:spPr bwMode="auto">
              <a:xfrm flipH="1">
                <a:off x="4563" y="1248"/>
                <a:ext cx="285" cy="269"/>
              </a:xfrm>
              <a:prstGeom prst="rect">
                <a:avLst/>
              </a:prstGeom>
              <a:noFill/>
              <a:ln w="9525">
                <a:noFill/>
                <a:miter lim="800000"/>
                <a:headEnd/>
                <a:tailEnd/>
              </a:ln>
            </p:spPr>
            <p:txBody>
              <a:bodyPr>
                <a:spAutoFit/>
              </a:bodyPr>
              <a:lstStyle/>
              <a:p>
                <a:pPr>
                  <a:spcBef>
                    <a:spcPct val="50000"/>
                  </a:spcBef>
                </a:pPr>
                <a:r>
                  <a:rPr lang="en-US" sz="2200" b="1" i="1">
                    <a:solidFill>
                      <a:srgbClr val="FF0000"/>
                    </a:solidFill>
                    <a:latin typeface="Tahoma" pitchFamily="34" charset="0"/>
                  </a:rPr>
                  <a:t>S</a:t>
                </a:r>
              </a:p>
            </p:txBody>
          </p:sp>
        </p:grpSp>
        <p:sp>
          <p:nvSpPr>
            <p:cNvPr id="7176" name="Text Box 24"/>
            <p:cNvSpPr txBox="1">
              <a:spLocks noChangeArrowheads="1"/>
            </p:cNvSpPr>
            <p:nvPr/>
          </p:nvSpPr>
          <p:spPr bwMode="auto">
            <a:xfrm>
              <a:off x="384" y="2064"/>
              <a:ext cx="2064" cy="756"/>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800">
                  <a:latin typeface="Arial" charset="0"/>
                </a:rPr>
                <a:t>The </a:t>
              </a:r>
              <a:r>
                <a:rPr lang="en-US" sz="1800" b="1">
                  <a:solidFill>
                    <a:srgbClr val="FF0000"/>
                  </a:solidFill>
                  <a:latin typeface="Arial" charset="0"/>
                </a:rPr>
                <a:t>supply curve </a:t>
              </a:r>
              <a:r>
                <a:rPr lang="en-US" sz="1800">
                  <a:latin typeface="Arial" charset="0"/>
                </a:rPr>
                <a:t>shows the relationship between quantity supplied and price, other things equal.  </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2663"/>
                                        </p:tgtEl>
                                        <p:attrNameLst>
                                          <p:attrName>style.visibility</p:attrName>
                                        </p:attrNameLst>
                                      </p:cBhvr>
                                      <p:to>
                                        <p:strVal val="visible"/>
                                      </p:to>
                                    </p:set>
                                    <p:animEffect transition="in" filter="dissolve">
                                      <p:cBhvr>
                                        <p:cTn id="7" dur="500"/>
                                        <p:tgtEl>
                                          <p:spTgt spid="1126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2400" b="1" smtClean="0">
                <a:latin typeface="Arial" charset="0"/>
                <a:cs typeface="Arial" charset="0"/>
              </a:rPr>
              <a:t>The market for cars:  equilibrium</a:t>
            </a:r>
          </a:p>
        </p:txBody>
      </p:sp>
      <p:pic>
        <p:nvPicPr>
          <p:cNvPr id="31747" name="Picture 22"/>
          <p:cNvPicPr>
            <a:picLocks noChangeAspect="1" noChangeArrowheads="1"/>
          </p:cNvPicPr>
          <p:nvPr/>
        </p:nvPicPr>
        <p:blipFill>
          <a:blip r:embed="rId3"/>
          <a:srcRect/>
          <a:stretch>
            <a:fillRect/>
          </a:stretch>
        </p:blipFill>
        <p:spPr bwMode="auto">
          <a:xfrm>
            <a:off x="609600" y="1524000"/>
            <a:ext cx="7543800" cy="4495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sz="2400" b="1" smtClean="0">
                <a:latin typeface="Arial" charset="0"/>
                <a:cs typeface="Arial" charset="0"/>
              </a:rPr>
              <a:t>The effects of an increase in income</a:t>
            </a:r>
          </a:p>
        </p:txBody>
      </p:sp>
      <p:grpSp>
        <p:nvGrpSpPr>
          <p:cNvPr id="2" name="Group 42"/>
          <p:cNvGrpSpPr>
            <a:grpSpLocks/>
          </p:cNvGrpSpPr>
          <p:nvPr/>
        </p:nvGrpSpPr>
        <p:grpSpPr bwMode="auto">
          <a:xfrm>
            <a:off x="5715000" y="2011363"/>
            <a:ext cx="2895600" cy="2179637"/>
            <a:chOff x="3600" y="1267"/>
            <a:chExt cx="1824" cy="1373"/>
          </a:xfrm>
        </p:grpSpPr>
        <p:sp>
          <p:nvSpPr>
            <p:cNvPr id="8224" name="Freeform 24"/>
            <p:cNvSpPr>
              <a:spLocks/>
            </p:cNvSpPr>
            <p:nvPr/>
          </p:nvSpPr>
          <p:spPr bwMode="auto">
            <a:xfrm>
              <a:off x="3600" y="1267"/>
              <a:ext cx="1488" cy="1248"/>
            </a:xfrm>
            <a:custGeom>
              <a:avLst/>
              <a:gdLst>
                <a:gd name="T0" fmla="*/ 0 w 672"/>
                <a:gd name="T1" fmla="*/ 0 h 960"/>
                <a:gd name="T2" fmla="*/ 3295 w 672"/>
                <a:gd name="T3" fmla="*/ 1622 h 960"/>
                <a:gd name="T4" fmla="*/ 0 60000 65536"/>
                <a:gd name="T5" fmla="*/ 0 60000 65536"/>
                <a:gd name="T6" fmla="*/ 0 w 672"/>
                <a:gd name="T7" fmla="*/ 0 h 960"/>
                <a:gd name="T8" fmla="*/ 672 w 672"/>
                <a:gd name="T9" fmla="*/ 960 h 960"/>
              </a:gdLst>
              <a:ahLst/>
              <a:cxnLst>
                <a:cxn ang="T4">
                  <a:pos x="T0" y="T1"/>
                </a:cxn>
                <a:cxn ang="T5">
                  <a:pos x="T2" y="T3"/>
                </a:cxn>
              </a:cxnLst>
              <a:rect l="T6" t="T7" r="T8" b="T9"/>
              <a:pathLst>
                <a:path w="672" h="960">
                  <a:moveTo>
                    <a:pt x="0" y="0"/>
                  </a:moveTo>
                  <a:cubicBezTo>
                    <a:pt x="172" y="372"/>
                    <a:pt x="344" y="744"/>
                    <a:pt x="672" y="960"/>
                  </a:cubicBezTo>
                </a:path>
              </a:pathLst>
            </a:custGeom>
            <a:noFill/>
            <a:ln w="28575">
              <a:solidFill>
                <a:srgbClr val="FF0000"/>
              </a:solidFill>
              <a:round/>
              <a:headEnd/>
              <a:tailEnd/>
            </a:ln>
          </p:spPr>
          <p:txBody>
            <a:bodyPr/>
            <a:lstStyle/>
            <a:p>
              <a:endParaRPr lang="en-US"/>
            </a:p>
          </p:txBody>
        </p:sp>
        <p:sp>
          <p:nvSpPr>
            <p:cNvPr id="8225" name="Text Box 25"/>
            <p:cNvSpPr txBox="1">
              <a:spLocks noChangeArrowheads="1"/>
            </p:cNvSpPr>
            <p:nvPr/>
          </p:nvSpPr>
          <p:spPr bwMode="auto">
            <a:xfrm>
              <a:off x="5040" y="2371"/>
              <a:ext cx="384" cy="269"/>
            </a:xfrm>
            <a:prstGeom prst="rect">
              <a:avLst/>
            </a:prstGeom>
            <a:noFill/>
            <a:ln w="9525">
              <a:noFill/>
              <a:miter lim="800000"/>
              <a:headEnd/>
              <a:tailEnd/>
            </a:ln>
          </p:spPr>
          <p:txBody>
            <a:bodyPr>
              <a:spAutoFit/>
            </a:bodyPr>
            <a:lstStyle/>
            <a:p>
              <a:pPr>
                <a:spcBef>
                  <a:spcPct val="50000"/>
                </a:spcBef>
              </a:pPr>
              <a:r>
                <a:rPr lang="en-US" sz="2200" b="1" i="1">
                  <a:solidFill>
                    <a:srgbClr val="FF0000"/>
                  </a:solidFill>
                  <a:latin typeface="Tahoma" pitchFamily="34" charset="0"/>
                </a:rPr>
                <a:t>D</a:t>
              </a:r>
              <a:r>
                <a:rPr lang="en-US" sz="2200" baseline="-25000">
                  <a:solidFill>
                    <a:srgbClr val="FF0000"/>
                  </a:solidFill>
                  <a:latin typeface="Tahoma" pitchFamily="34" charset="0"/>
                </a:rPr>
                <a:t>2</a:t>
              </a:r>
            </a:p>
          </p:txBody>
        </p:sp>
      </p:grpSp>
      <p:grpSp>
        <p:nvGrpSpPr>
          <p:cNvPr id="8197" name="Group 45"/>
          <p:cNvGrpSpPr>
            <a:grpSpLocks/>
          </p:cNvGrpSpPr>
          <p:nvPr/>
        </p:nvGrpSpPr>
        <p:grpSpPr bwMode="auto">
          <a:xfrm>
            <a:off x="3581400" y="1371600"/>
            <a:ext cx="5105400" cy="4191000"/>
            <a:chOff x="2256" y="864"/>
            <a:chExt cx="3216" cy="2640"/>
          </a:xfrm>
        </p:grpSpPr>
        <p:grpSp>
          <p:nvGrpSpPr>
            <p:cNvPr id="8209" name="Group 3"/>
            <p:cNvGrpSpPr>
              <a:grpSpLocks/>
            </p:cNvGrpSpPr>
            <p:nvPr/>
          </p:nvGrpSpPr>
          <p:grpSpPr bwMode="auto">
            <a:xfrm>
              <a:off x="2256" y="864"/>
              <a:ext cx="3216" cy="2640"/>
              <a:chOff x="2256" y="864"/>
              <a:chExt cx="3216" cy="2640"/>
            </a:xfrm>
          </p:grpSpPr>
          <p:sp>
            <p:nvSpPr>
              <p:cNvPr id="8220" name="Line 4"/>
              <p:cNvSpPr>
                <a:spLocks noChangeShapeType="1"/>
              </p:cNvSpPr>
              <p:nvPr/>
            </p:nvSpPr>
            <p:spPr bwMode="auto">
              <a:xfrm>
                <a:off x="2976" y="1152"/>
                <a:ext cx="0" cy="1824"/>
              </a:xfrm>
              <a:prstGeom prst="line">
                <a:avLst/>
              </a:prstGeom>
              <a:noFill/>
              <a:ln w="9525">
                <a:solidFill>
                  <a:schemeClr val="tx1"/>
                </a:solidFill>
                <a:round/>
                <a:headEnd/>
                <a:tailEnd/>
              </a:ln>
            </p:spPr>
            <p:txBody>
              <a:bodyPr/>
              <a:lstStyle/>
              <a:p>
                <a:endParaRPr lang="en-US"/>
              </a:p>
            </p:txBody>
          </p:sp>
          <p:sp>
            <p:nvSpPr>
              <p:cNvPr id="8221" name="Line 5"/>
              <p:cNvSpPr>
                <a:spLocks noChangeShapeType="1"/>
              </p:cNvSpPr>
              <p:nvPr/>
            </p:nvSpPr>
            <p:spPr bwMode="auto">
              <a:xfrm>
                <a:off x="2976" y="2976"/>
                <a:ext cx="1968" cy="0"/>
              </a:xfrm>
              <a:prstGeom prst="line">
                <a:avLst/>
              </a:prstGeom>
              <a:noFill/>
              <a:ln w="9525">
                <a:solidFill>
                  <a:schemeClr val="tx1"/>
                </a:solidFill>
                <a:round/>
                <a:headEnd/>
                <a:tailEnd/>
              </a:ln>
            </p:spPr>
            <p:txBody>
              <a:bodyPr/>
              <a:lstStyle/>
              <a:p>
                <a:endParaRPr lang="en-US"/>
              </a:p>
            </p:txBody>
          </p:sp>
          <p:sp>
            <p:nvSpPr>
              <p:cNvPr id="8222" name="Text Box 6"/>
              <p:cNvSpPr txBox="1">
                <a:spLocks noChangeArrowheads="1"/>
              </p:cNvSpPr>
              <p:nvPr/>
            </p:nvSpPr>
            <p:spPr bwMode="auto">
              <a:xfrm>
                <a:off x="4656" y="2794"/>
                <a:ext cx="816" cy="710"/>
              </a:xfrm>
              <a:prstGeom prst="rect">
                <a:avLst/>
              </a:prstGeom>
              <a:noFill/>
              <a:ln w="9525">
                <a:noFill/>
                <a:miter lim="800000"/>
                <a:headEnd/>
                <a:tailEnd/>
              </a:ln>
            </p:spPr>
            <p:txBody>
              <a:bodyPr>
                <a:spAutoFit/>
              </a:bodyPr>
              <a:lstStyle/>
              <a:p>
                <a:pPr algn="ctr">
                  <a:spcBef>
                    <a:spcPct val="50000"/>
                  </a:spcBef>
                </a:pPr>
                <a:r>
                  <a:rPr lang="en-US" b="1" i="1">
                    <a:latin typeface="Tahoma" pitchFamily="34" charset="0"/>
                  </a:rPr>
                  <a:t>Q</a:t>
                </a:r>
                <a:r>
                  <a:rPr lang="en-US" sz="2200">
                    <a:latin typeface="Tahoma" pitchFamily="34" charset="0"/>
                  </a:rPr>
                  <a:t> Quantity of cars</a:t>
                </a:r>
              </a:p>
            </p:txBody>
          </p:sp>
          <p:sp>
            <p:nvSpPr>
              <p:cNvPr id="8223" name="Text Box 7"/>
              <p:cNvSpPr txBox="1">
                <a:spLocks noChangeArrowheads="1"/>
              </p:cNvSpPr>
              <p:nvPr/>
            </p:nvSpPr>
            <p:spPr bwMode="auto">
              <a:xfrm>
                <a:off x="2256" y="864"/>
                <a:ext cx="720" cy="710"/>
              </a:xfrm>
              <a:prstGeom prst="rect">
                <a:avLst/>
              </a:prstGeom>
              <a:noFill/>
              <a:ln w="9525">
                <a:noFill/>
                <a:miter lim="800000"/>
                <a:headEnd/>
                <a:tailEnd/>
              </a:ln>
            </p:spPr>
            <p:txBody>
              <a:bodyPr>
                <a:spAutoFit/>
              </a:bodyPr>
              <a:lstStyle/>
              <a:p>
                <a:pPr algn="r">
                  <a:spcBef>
                    <a:spcPct val="50000"/>
                  </a:spcBef>
                </a:pPr>
                <a:r>
                  <a:rPr lang="en-US" b="1" i="1">
                    <a:latin typeface="Tahoma" pitchFamily="34" charset="0"/>
                  </a:rPr>
                  <a:t>P </a:t>
                </a:r>
                <a:r>
                  <a:rPr lang="en-US" sz="2200">
                    <a:latin typeface="Tahoma" pitchFamily="34" charset="0"/>
                  </a:rPr>
                  <a:t>   </a:t>
                </a:r>
                <a:br>
                  <a:rPr lang="en-US" sz="2200">
                    <a:latin typeface="Tahoma" pitchFamily="34" charset="0"/>
                  </a:rPr>
                </a:br>
                <a:r>
                  <a:rPr lang="en-US" sz="2200">
                    <a:latin typeface="Tahoma" pitchFamily="34" charset="0"/>
                  </a:rPr>
                  <a:t>Price </a:t>
                </a:r>
                <a:br>
                  <a:rPr lang="en-US" sz="2200">
                    <a:latin typeface="Tahoma" pitchFamily="34" charset="0"/>
                  </a:rPr>
                </a:br>
                <a:r>
                  <a:rPr lang="en-US" sz="2200">
                    <a:latin typeface="Tahoma" pitchFamily="34" charset="0"/>
                  </a:rPr>
                  <a:t>of cars</a:t>
                </a:r>
              </a:p>
            </p:txBody>
          </p:sp>
        </p:grpSp>
        <p:grpSp>
          <p:nvGrpSpPr>
            <p:cNvPr id="8210" name="Group 8"/>
            <p:cNvGrpSpPr>
              <a:grpSpLocks/>
            </p:cNvGrpSpPr>
            <p:nvPr/>
          </p:nvGrpSpPr>
          <p:grpSpPr bwMode="auto">
            <a:xfrm>
              <a:off x="3264" y="1248"/>
              <a:ext cx="1584" cy="1488"/>
              <a:chOff x="3072" y="1680"/>
              <a:chExt cx="1584" cy="1488"/>
            </a:xfrm>
          </p:grpSpPr>
          <p:sp>
            <p:nvSpPr>
              <p:cNvPr id="8218" name="Freeform 9"/>
              <p:cNvSpPr>
                <a:spLocks/>
              </p:cNvSpPr>
              <p:nvPr/>
            </p:nvSpPr>
            <p:spPr bwMode="auto">
              <a:xfrm flipH="1">
                <a:off x="3072" y="1896"/>
                <a:ext cx="1387" cy="1272"/>
              </a:xfrm>
              <a:custGeom>
                <a:avLst/>
                <a:gdLst>
                  <a:gd name="T0" fmla="*/ 0 w 672"/>
                  <a:gd name="T1" fmla="*/ 0 h 960"/>
                  <a:gd name="T2" fmla="*/ 2863 w 672"/>
                  <a:gd name="T3" fmla="*/ 1685 h 960"/>
                  <a:gd name="T4" fmla="*/ 0 60000 65536"/>
                  <a:gd name="T5" fmla="*/ 0 60000 65536"/>
                  <a:gd name="T6" fmla="*/ 0 w 672"/>
                  <a:gd name="T7" fmla="*/ 0 h 960"/>
                  <a:gd name="T8" fmla="*/ 672 w 672"/>
                  <a:gd name="T9" fmla="*/ 960 h 960"/>
                </a:gdLst>
                <a:ahLst/>
                <a:cxnLst>
                  <a:cxn ang="T4">
                    <a:pos x="T0" y="T1"/>
                  </a:cxn>
                  <a:cxn ang="T5">
                    <a:pos x="T2" y="T3"/>
                  </a:cxn>
                </a:cxnLst>
                <a:rect l="T6" t="T7" r="T8" b="T9"/>
                <a:pathLst>
                  <a:path w="672" h="960">
                    <a:moveTo>
                      <a:pt x="0" y="0"/>
                    </a:moveTo>
                    <a:cubicBezTo>
                      <a:pt x="172" y="372"/>
                      <a:pt x="344" y="744"/>
                      <a:pt x="672" y="960"/>
                    </a:cubicBezTo>
                  </a:path>
                </a:pathLst>
              </a:custGeom>
              <a:noFill/>
              <a:ln w="28575">
                <a:solidFill>
                  <a:schemeClr val="tx1"/>
                </a:solidFill>
                <a:round/>
                <a:headEnd/>
                <a:tailEnd/>
              </a:ln>
            </p:spPr>
            <p:txBody>
              <a:bodyPr/>
              <a:lstStyle/>
              <a:p>
                <a:endParaRPr lang="en-US"/>
              </a:p>
            </p:txBody>
          </p:sp>
          <p:sp>
            <p:nvSpPr>
              <p:cNvPr id="8219" name="Text Box 10"/>
              <p:cNvSpPr txBox="1">
                <a:spLocks noChangeArrowheads="1"/>
              </p:cNvSpPr>
              <p:nvPr/>
            </p:nvSpPr>
            <p:spPr bwMode="auto">
              <a:xfrm flipH="1">
                <a:off x="4371" y="1680"/>
                <a:ext cx="285" cy="269"/>
              </a:xfrm>
              <a:prstGeom prst="rect">
                <a:avLst/>
              </a:prstGeom>
              <a:noFill/>
              <a:ln w="9525">
                <a:noFill/>
                <a:miter lim="800000"/>
                <a:headEnd/>
                <a:tailEnd/>
              </a:ln>
            </p:spPr>
            <p:txBody>
              <a:bodyPr>
                <a:spAutoFit/>
              </a:bodyPr>
              <a:lstStyle/>
              <a:p>
                <a:pPr>
                  <a:spcBef>
                    <a:spcPct val="50000"/>
                  </a:spcBef>
                </a:pPr>
                <a:r>
                  <a:rPr lang="en-US" sz="2200" b="1" i="1">
                    <a:latin typeface="Tahoma" pitchFamily="34" charset="0"/>
                  </a:rPr>
                  <a:t>S</a:t>
                </a:r>
              </a:p>
            </p:txBody>
          </p:sp>
        </p:grpSp>
        <p:grpSp>
          <p:nvGrpSpPr>
            <p:cNvPr id="8211" name="Group 39"/>
            <p:cNvGrpSpPr>
              <a:grpSpLocks/>
            </p:cNvGrpSpPr>
            <p:nvPr/>
          </p:nvGrpSpPr>
          <p:grpSpPr bwMode="auto">
            <a:xfrm>
              <a:off x="3168" y="1411"/>
              <a:ext cx="1824" cy="1373"/>
              <a:chOff x="3168" y="1411"/>
              <a:chExt cx="1824" cy="1373"/>
            </a:xfrm>
          </p:grpSpPr>
          <p:sp>
            <p:nvSpPr>
              <p:cNvPr id="8216" name="Freeform 12"/>
              <p:cNvSpPr>
                <a:spLocks/>
              </p:cNvSpPr>
              <p:nvPr/>
            </p:nvSpPr>
            <p:spPr bwMode="auto">
              <a:xfrm>
                <a:off x="3168" y="1411"/>
                <a:ext cx="1488" cy="1248"/>
              </a:xfrm>
              <a:custGeom>
                <a:avLst/>
                <a:gdLst>
                  <a:gd name="T0" fmla="*/ 0 w 672"/>
                  <a:gd name="T1" fmla="*/ 0 h 960"/>
                  <a:gd name="T2" fmla="*/ 3295 w 672"/>
                  <a:gd name="T3" fmla="*/ 1622 h 960"/>
                  <a:gd name="T4" fmla="*/ 0 60000 65536"/>
                  <a:gd name="T5" fmla="*/ 0 60000 65536"/>
                  <a:gd name="T6" fmla="*/ 0 w 672"/>
                  <a:gd name="T7" fmla="*/ 0 h 960"/>
                  <a:gd name="T8" fmla="*/ 672 w 672"/>
                  <a:gd name="T9" fmla="*/ 960 h 960"/>
                </a:gdLst>
                <a:ahLst/>
                <a:cxnLst>
                  <a:cxn ang="T4">
                    <a:pos x="T0" y="T1"/>
                  </a:cxn>
                  <a:cxn ang="T5">
                    <a:pos x="T2" y="T3"/>
                  </a:cxn>
                </a:cxnLst>
                <a:rect l="T6" t="T7" r="T8" b="T9"/>
                <a:pathLst>
                  <a:path w="672" h="960">
                    <a:moveTo>
                      <a:pt x="0" y="0"/>
                    </a:moveTo>
                    <a:cubicBezTo>
                      <a:pt x="172" y="372"/>
                      <a:pt x="344" y="744"/>
                      <a:pt x="672" y="960"/>
                    </a:cubicBezTo>
                  </a:path>
                </a:pathLst>
              </a:custGeom>
              <a:noFill/>
              <a:ln w="28575">
                <a:solidFill>
                  <a:schemeClr val="tx1"/>
                </a:solidFill>
                <a:round/>
                <a:headEnd/>
                <a:tailEnd/>
              </a:ln>
            </p:spPr>
            <p:txBody>
              <a:bodyPr/>
              <a:lstStyle/>
              <a:p>
                <a:endParaRPr lang="en-US"/>
              </a:p>
            </p:txBody>
          </p:sp>
          <p:sp>
            <p:nvSpPr>
              <p:cNvPr id="8217" name="Text Box 13"/>
              <p:cNvSpPr txBox="1">
                <a:spLocks noChangeArrowheads="1"/>
              </p:cNvSpPr>
              <p:nvPr/>
            </p:nvSpPr>
            <p:spPr bwMode="auto">
              <a:xfrm>
                <a:off x="4656" y="2515"/>
                <a:ext cx="336" cy="269"/>
              </a:xfrm>
              <a:prstGeom prst="rect">
                <a:avLst/>
              </a:prstGeom>
              <a:noFill/>
              <a:ln w="9525">
                <a:noFill/>
                <a:miter lim="800000"/>
                <a:headEnd/>
                <a:tailEnd/>
              </a:ln>
            </p:spPr>
            <p:txBody>
              <a:bodyPr>
                <a:spAutoFit/>
              </a:bodyPr>
              <a:lstStyle/>
              <a:p>
                <a:pPr>
                  <a:spcBef>
                    <a:spcPct val="50000"/>
                  </a:spcBef>
                </a:pPr>
                <a:r>
                  <a:rPr lang="en-US" sz="2200" b="1" i="1">
                    <a:latin typeface="Tahoma" pitchFamily="34" charset="0"/>
                  </a:rPr>
                  <a:t>D</a:t>
                </a:r>
                <a:r>
                  <a:rPr lang="en-US" sz="2200" baseline="-25000">
                    <a:latin typeface="Tahoma" pitchFamily="34" charset="0"/>
                  </a:rPr>
                  <a:t>1</a:t>
                </a:r>
              </a:p>
            </p:txBody>
          </p:sp>
        </p:grpSp>
        <p:sp>
          <p:nvSpPr>
            <p:cNvPr id="8212" name="Line 16"/>
            <p:cNvSpPr>
              <a:spLocks noChangeShapeType="1"/>
            </p:cNvSpPr>
            <p:nvPr/>
          </p:nvSpPr>
          <p:spPr bwMode="auto">
            <a:xfrm flipH="1">
              <a:off x="2966" y="2276"/>
              <a:ext cx="1008" cy="0"/>
            </a:xfrm>
            <a:prstGeom prst="line">
              <a:avLst/>
            </a:prstGeom>
            <a:noFill/>
            <a:ln w="12700">
              <a:solidFill>
                <a:schemeClr val="tx1"/>
              </a:solidFill>
              <a:prstDash val="sysDot"/>
              <a:round/>
              <a:headEnd/>
              <a:tailEnd/>
            </a:ln>
          </p:spPr>
          <p:txBody>
            <a:bodyPr/>
            <a:lstStyle/>
            <a:p>
              <a:endParaRPr lang="en-US"/>
            </a:p>
          </p:txBody>
        </p:sp>
        <p:sp>
          <p:nvSpPr>
            <p:cNvPr id="8213" name="Line 20"/>
            <p:cNvSpPr>
              <a:spLocks noChangeShapeType="1"/>
            </p:cNvSpPr>
            <p:nvPr/>
          </p:nvSpPr>
          <p:spPr bwMode="auto">
            <a:xfrm>
              <a:off x="3984" y="2256"/>
              <a:ext cx="0" cy="720"/>
            </a:xfrm>
            <a:prstGeom prst="line">
              <a:avLst/>
            </a:prstGeom>
            <a:noFill/>
            <a:ln w="12700">
              <a:solidFill>
                <a:schemeClr val="tx1"/>
              </a:solidFill>
              <a:prstDash val="sysDot"/>
              <a:round/>
              <a:headEnd/>
              <a:tailEnd/>
            </a:ln>
          </p:spPr>
          <p:txBody>
            <a:bodyPr/>
            <a:lstStyle/>
            <a:p>
              <a:endParaRPr lang="en-US"/>
            </a:p>
          </p:txBody>
        </p:sp>
        <p:sp>
          <p:nvSpPr>
            <p:cNvPr id="8214" name="Text Box 33"/>
            <p:cNvSpPr txBox="1">
              <a:spLocks noChangeArrowheads="1"/>
            </p:cNvSpPr>
            <p:nvPr/>
          </p:nvSpPr>
          <p:spPr bwMode="auto">
            <a:xfrm>
              <a:off x="3888" y="2957"/>
              <a:ext cx="240" cy="211"/>
            </a:xfrm>
            <a:prstGeom prst="rect">
              <a:avLst/>
            </a:prstGeom>
            <a:noFill/>
            <a:ln w="9525">
              <a:noFill/>
              <a:miter lim="800000"/>
              <a:headEnd/>
              <a:tailEnd/>
            </a:ln>
          </p:spPr>
          <p:txBody>
            <a:bodyPr lIns="0" tIns="0" rIns="0" bIns="0">
              <a:spAutoFit/>
            </a:bodyPr>
            <a:lstStyle/>
            <a:p>
              <a:pPr>
                <a:spcBef>
                  <a:spcPct val="50000"/>
                </a:spcBef>
              </a:pPr>
              <a:r>
                <a:rPr lang="en-US" sz="2200" b="1" i="1">
                  <a:latin typeface="Tahoma" pitchFamily="34" charset="0"/>
                </a:rPr>
                <a:t>Q</a:t>
              </a:r>
              <a:r>
                <a:rPr lang="en-US" sz="2200" baseline="-25000">
                  <a:latin typeface="Tahoma" pitchFamily="34" charset="0"/>
                </a:rPr>
                <a:t>1</a:t>
              </a:r>
            </a:p>
          </p:txBody>
        </p:sp>
        <p:sp>
          <p:nvSpPr>
            <p:cNvPr id="8215" name="Text Box 34"/>
            <p:cNvSpPr txBox="1">
              <a:spLocks noChangeArrowheads="1"/>
            </p:cNvSpPr>
            <p:nvPr/>
          </p:nvSpPr>
          <p:spPr bwMode="auto">
            <a:xfrm>
              <a:off x="2784" y="2160"/>
              <a:ext cx="240" cy="211"/>
            </a:xfrm>
            <a:prstGeom prst="rect">
              <a:avLst/>
            </a:prstGeom>
            <a:noFill/>
            <a:ln w="9525">
              <a:noFill/>
              <a:miter lim="800000"/>
              <a:headEnd/>
              <a:tailEnd/>
            </a:ln>
          </p:spPr>
          <p:txBody>
            <a:bodyPr lIns="0" tIns="0" rIns="0" bIns="0">
              <a:spAutoFit/>
            </a:bodyPr>
            <a:lstStyle/>
            <a:p>
              <a:pPr>
                <a:spcBef>
                  <a:spcPct val="50000"/>
                </a:spcBef>
              </a:pPr>
              <a:r>
                <a:rPr lang="en-US" sz="2200" b="1" i="1">
                  <a:latin typeface="Tahoma" pitchFamily="34" charset="0"/>
                </a:rPr>
                <a:t>P</a:t>
              </a:r>
              <a:r>
                <a:rPr lang="en-US" sz="2200" baseline="-25000">
                  <a:latin typeface="Tahoma" pitchFamily="34" charset="0"/>
                </a:rPr>
                <a:t>1</a:t>
              </a:r>
            </a:p>
          </p:txBody>
        </p:sp>
      </p:grpSp>
      <p:sp>
        <p:nvSpPr>
          <p:cNvPr id="115749" name="Text Box 37"/>
          <p:cNvSpPr txBox="1">
            <a:spLocks noChangeArrowheads="1"/>
          </p:cNvSpPr>
          <p:nvPr/>
        </p:nvSpPr>
        <p:spPr bwMode="auto">
          <a:xfrm>
            <a:off x="381000" y="2590800"/>
            <a:ext cx="3276600" cy="1200150"/>
          </a:xfrm>
          <a:prstGeom prst="rect">
            <a:avLst/>
          </a:prstGeom>
          <a:solidFill>
            <a:schemeClr val="bg1"/>
          </a:solidFill>
          <a:ln w="9525">
            <a:solidFill>
              <a:schemeClr val="tx1"/>
            </a:solidFill>
            <a:miter lim="800000"/>
            <a:headEnd/>
            <a:tailEnd/>
          </a:ln>
        </p:spPr>
        <p:txBody>
          <a:bodyPr rIns="45720">
            <a:spAutoFit/>
          </a:bodyPr>
          <a:lstStyle/>
          <a:p>
            <a:pPr>
              <a:spcBef>
                <a:spcPct val="50000"/>
              </a:spcBef>
            </a:pPr>
            <a:r>
              <a:rPr lang="en-US" sz="1800">
                <a:latin typeface="Arial" charset="0"/>
              </a:rPr>
              <a:t>An increase in income increases the quantity </a:t>
            </a:r>
            <a:br>
              <a:rPr lang="en-US" sz="1800">
                <a:latin typeface="Arial" charset="0"/>
              </a:rPr>
            </a:br>
            <a:r>
              <a:rPr lang="en-US" sz="1800">
                <a:latin typeface="Arial" charset="0"/>
              </a:rPr>
              <a:t>of cars consumers demand at each price…</a:t>
            </a:r>
          </a:p>
        </p:txBody>
      </p:sp>
      <p:sp>
        <p:nvSpPr>
          <p:cNvPr id="115750" name="Text Box 38"/>
          <p:cNvSpPr txBox="1">
            <a:spLocks noChangeArrowheads="1"/>
          </p:cNvSpPr>
          <p:nvPr/>
        </p:nvSpPr>
        <p:spPr bwMode="auto">
          <a:xfrm>
            <a:off x="990600" y="4637088"/>
            <a:ext cx="2971800" cy="92392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800">
                <a:latin typeface="Arial" charset="0"/>
              </a:rPr>
              <a:t>…which increases the equilibrium price and quantity.</a:t>
            </a:r>
          </a:p>
        </p:txBody>
      </p:sp>
      <p:grpSp>
        <p:nvGrpSpPr>
          <p:cNvPr id="7" name="Group 47"/>
          <p:cNvGrpSpPr>
            <a:grpSpLocks/>
          </p:cNvGrpSpPr>
          <p:nvPr/>
        </p:nvGrpSpPr>
        <p:grpSpPr bwMode="auto">
          <a:xfrm>
            <a:off x="4419600" y="2971800"/>
            <a:ext cx="2590800" cy="2149475"/>
            <a:chOff x="2784" y="1872"/>
            <a:chExt cx="1632" cy="1354"/>
          </a:xfrm>
        </p:grpSpPr>
        <p:grpSp>
          <p:nvGrpSpPr>
            <p:cNvPr id="8201" name="Group 44"/>
            <p:cNvGrpSpPr>
              <a:grpSpLocks/>
            </p:cNvGrpSpPr>
            <p:nvPr/>
          </p:nvGrpSpPr>
          <p:grpSpPr bwMode="auto">
            <a:xfrm>
              <a:off x="2784" y="1872"/>
              <a:ext cx="1439" cy="384"/>
              <a:chOff x="2784" y="1872"/>
              <a:chExt cx="1439" cy="384"/>
            </a:xfrm>
          </p:grpSpPr>
          <p:sp>
            <p:nvSpPr>
              <p:cNvPr id="8206" name="Text Box 32"/>
              <p:cNvSpPr txBox="1">
                <a:spLocks noChangeArrowheads="1"/>
              </p:cNvSpPr>
              <p:nvPr/>
            </p:nvSpPr>
            <p:spPr bwMode="auto">
              <a:xfrm>
                <a:off x="2784" y="1872"/>
                <a:ext cx="240" cy="211"/>
              </a:xfrm>
              <a:prstGeom prst="rect">
                <a:avLst/>
              </a:prstGeom>
              <a:noFill/>
              <a:ln w="9525">
                <a:noFill/>
                <a:miter lim="800000"/>
                <a:headEnd/>
                <a:tailEnd/>
              </a:ln>
            </p:spPr>
            <p:txBody>
              <a:bodyPr lIns="0" tIns="0" rIns="0" bIns="0">
                <a:spAutoFit/>
              </a:bodyPr>
              <a:lstStyle/>
              <a:p>
                <a:pPr>
                  <a:spcBef>
                    <a:spcPct val="50000"/>
                  </a:spcBef>
                </a:pPr>
                <a:r>
                  <a:rPr lang="en-US" sz="2200" b="1" i="1">
                    <a:latin typeface="Tahoma" pitchFamily="34" charset="0"/>
                  </a:rPr>
                  <a:t>P</a:t>
                </a:r>
                <a:r>
                  <a:rPr lang="en-US" sz="2200" baseline="-25000">
                    <a:latin typeface="Tahoma" pitchFamily="34" charset="0"/>
                  </a:rPr>
                  <a:t>2</a:t>
                </a:r>
              </a:p>
            </p:txBody>
          </p:sp>
          <p:sp>
            <p:nvSpPr>
              <p:cNvPr id="8207" name="Line 35"/>
              <p:cNvSpPr>
                <a:spLocks noChangeShapeType="1"/>
              </p:cNvSpPr>
              <p:nvPr/>
            </p:nvSpPr>
            <p:spPr bwMode="auto">
              <a:xfrm flipH="1">
                <a:off x="2985" y="1997"/>
                <a:ext cx="1238" cy="0"/>
              </a:xfrm>
              <a:prstGeom prst="line">
                <a:avLst/>
              </a:prstGeom>
              <a:noFill/>
              <a:ln w="12700">
                <a:solidFill>
                  <a:schemeClr val="tx1"/>
                </a:solidFill>
                <a:prstDash val="sysDot"/>
                <a:round/>
                <a:headEnd/>
                <a:tailEnd/>
              </a:ln>
            </p:spPr>
            <p:txBody>
              <a:bodyPr/>
              <a:lstStyle/>
              <a:p>
                <a:endParaRPr lang="en-US"/>
              </a:p>
            </p:txBody>
          </p:sp>
          <p:sp>
            <p:nvSpPr>
              <p:cNvPr id="8208" name="Line 40"/>
              <p:cNvSpPr>
                <a:spLocks noChangeShapeType="1"/>
              </p:cNvSpPr>
              <p:nvPr/>
            </p:nvSpPr>
            <p:spPr bwMode="auto">
              <a:xfrm flipV="1">
                <a:off x="3024" y="1997"/>
                <a:ext cx="0" cy="259"/>
              </a:xfrm>
              <a:prstGeom prst="line">
                <a:avLst/>
              </a:prstGeom>
              <a:noFill/>
              <a:ln w="25400">
                <a:solidFill>
                  <a:srgbClr val="FF0000"/>
                </a:solidFill>
                <a:round/>
                <a:headEnd/>
                <a:tailEnd type="triangle" w="lg" len="med"/>
              </a:ln>
            </p:spPr>
            <p:txBody>
              <a:bodyPr/>
              <a:lstStyle/>
              <a:p>
                <a:endParaRPr lang="en-US"/>
              </a:p>
            </p:txBody>
          </p:sp>
        </p:grpSp>
        <p:grpSp>
          <p:nvGrpSpPr>
            <p:cNvPr id="8202" name="Group 43"/>
            <p:cNvGrpSpPr>
              <a:grpSpLocks/>
            </p:cNvGrpSpPr>
            <p:nvPr/>
          </p:nvGrpSpPr>
          <p:grpSpPr bwMode="auto">
            <a:xfrm>
              <a:off x="4003" y="2006"/>
              <a:ext cx="413" cy="1220"/>
              <a:chOff x="4003" y="2006"/>
              <a:chExt cx="413" cy="1220"/>
            </a:xfrm>
          </p:grpSpPr>
          <p:sp>
            <p:nvSpPr>
              <p:cNvPr id="8203" name="Text Box 31"/>
              <p:cNvSpPr txBox="1">
                <a:spLocks noChangeArrowheads="1"/>
              </p:cNvSpPr>
              <p:nvPr/>
            </p:nvSpPr>
            <p:spPr bwMode="auto">
              <a:xfrm>
                <a:off x="4176" y="2957"/>
                <a:ext cx="240" cy="269"/>
              </a:xfrm>
              <a:prstGeom prst="rect">
                <a:avLst/>
              </a:prstGeom>
              <a:noFill/>
              <a:ln w="9525">
                <a:noFill/>
                <a:miter lim="800000"/>
                <a:headEnd/>
                <a:tailEnd/>
              </a:ln>
            </p:spPr>
            <p:txBody>
              <a:bodyPr lIns="0" tIns="0" rIns="0" bIns="91440">
                <a:spAutoFit/>
              </a:bodyPr>
              <a:lstStyle/>
              <a:p>
                <a:pPr>
                  <a:spcBef>
                    <a:spcPct val="50000"/>
                  </a:spcBef>
                </a:pPr>
                <a:r>
                  <a:rPr lang="en-US" sz="2200" b="1" i="1">
                    <a:latin typeface="Tahoma" pitchFamily="34" charset="0"/>
                  </a:rPr>
                  <a:t>Q</a:t>
                </a:r>
                <a:r>
                  <a:rPr lang="en-US" sz="2200" baseline="-25000">
                    <a:latin typeface="Tahoma" pitchFamily="34" charset="0"/>
                  </a:rPr>
                  <a:t>2</a:t>
                </a:r>
              </a:p>
            </p:txBody>
          </p:sp>
          <p:sp>
            <p:nvSpPr>
              <p:cNvPr id="8204" name="Line 36"/>
              <p:cNvSpPr>
                <a:spLocks noChangeShapeType="1"/>
              </p:cNvSpPr>
              <p:nvPr/>
            </p:nvSpPr>
            <p:spPr bwMode="auto">
              <a:xfrm>
                <a:off x="4253" y="2006"/>
                <a:ext cx="0" cy="960"/>
              </a:xfrm>
              <a:prstGeom prst="line">
                <a:avLst/>
              </a:prstGeom>
              <a:noFill/>
              <a:ln w="12700">
                <a:solidFill>
                  <a:schemeClr val="tx1"/>
                </a:solidFill>
                <a:prstDash val="sysDot"/>
                <a:round/>
                <a:headEnd/>
                <a:tailEnd/>
              </a:ln>
            </p:spPr>
            <p:txBody>
              <a:bodyPr bIns="91440"/>
              <a:lstStyle/>
              <a:p>
                <a:endParaRPr lang="en-US"/>
              </a:p>
            </p:txBody>
          </p:sp>
          <p:sp>
            <p:nvSpPr>
              <p:cNvPr id="8205" name="Line 41"/>
              <p:cNvSpPr>
                <a:spLocks noChangeShapeType="1"/>
              </p:cNvSpPr>
              <p:nvPr/>
            </p:nvSpPr>
            <p:spPr bwMode="auto">
              <a:xfrm flipV="1">
                <a:off x="4003" y="2918"/>
                <a:ext cx="240" cy="0"/>
              </a:xfrm>
              <a:prstGeom prst="line">
                <a:avLst/>
              </a:prstGeom>
              <a:noFill/>
              <a:ln w="25400">
                <a:solidFill>
                  <a:srgbClr val="FF0000"/>
                </a:solidFill>
                <a:round/>
                <a:headEnd/>
                <a:tailEnd type="triangle" w="lg" len="med"/>
              </a:ln>
            </p:spPr>
            <p:txBody>
              <a:bodyPr bIns="91440"/>
              <a:lstStyle/>
              <a:p>
                <a:endParaRPr lang="en-US"/>
              </a:p>
            </p:txBody>
          </p:sp>
        </p:grpSp>
      </p:grpSp>
      <p:graphicFrame>
        <p:nvGraphicFramePr>
          <p:cNvPr id="8194" name="Object 0"/>
          <p:cNvGraphicFramePr>
            <a:graphicFrameLocks noChangeAspect="1"/>
          </p:cNvGraphicFramePr>
          <p:nvPr/>
        </p:nvGraphicFramePr>
        <p:xfrm>
          <a:off x="685800" y="1346200"/>
          <a:ext cx="2514600" cy="862013"/>
        </p:xfrm>
        <a:graphic>
          <a:graphicData uri="http://schemas.openxmlformats.org/presentationml/2006/ole">
            <mc:AlternateContent xmlns:mc="http://schemas.openxmlformats.org/markup-compatibility/2006">
              <mc:Choice xmlns:v="urn:schemas-microsoft-com:vml" Requires="v">
                <p:oleObj spid="_x0000_s8195" name="Equation" r:id="rId4" imgW="1333440" imgH="457200" progId="">
                  <p:embed/>
                </p:oleObj>
              </mc:Choice>
              <mc:Fallback>
                <p:oleObj name="Equation" r:id="rId4" imgW="1333440" imgH="45720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46200"/>
                        <a:ext cx="2514600" cy="862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749"/>
                                        </p:tgtEl>
                                        <p:attrNameLst>
                                          <p:attrName>style.visibility</p:attrName>
                                        </p:attrNameLst>
                                      </p:cBhvr>
                                      <p:to>
                                        <p:strVal val="visible"/>
                                      </p:to>
                                    </p:set>
                                    <p:animEffect transition="in" filter="dissolve">
                                      <p:cBhvr>
                                        <p:cTn id="7" dur="500"/>
                                        <p:tgtEl>
                                          <p:spTgt spid="11574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5750"/>
                                        </p:tgtEl>
                                        <p:attrNameLst>
                                          <p:attrName>style.visibility</p:attrName>
                                        </p:attrNameLst>
                                      </p:cBhvr>
                                      <p:to>
                                        <p:strVal val="visible"/>
                                      </p:to>
                                    </p:set>
                                    <p:animEffect transition="in" filter="dissolve">
                                      <p:cBhvr>
                                        <p:cTn id="17" dur="500"/>
                                        <p:tgtEl>
                                          <p:spTgt spid="11575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upRigh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9" grpId="0" animBg="1" autoUpdateAnimBg="0"/>
      <p:bldP spid="11575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z="2400" b="1" smtClean="0">
                <a:latin typeface="Arial" charset="0"/>
                <a:cs typeface="Arial" charset="0"/>
              </a:rPr>
              <a:t>The effects of a steel price increase</a:t>
            </a:r>
          </a:p>
        </p:txBody>
      </p:sp>
      <p:grpSp>
        <p:nvGrpSpPr>
          <p:cNvPr id="9220" name="Group 38"/>
          <p:cNvGrpSpPr>
            <a:grpSpLocks/>
          </p:cNvGrpSpPr>
          <p:nvPr/>
        </p:nvGrpSpPr>
        <p:grpSpPr bwMode="auto">
          <a:xfrm>
            <a:off x="3581400" y="1371600"/>
            <a:ext cx="5105400" cy="4191000"/>
            <a:chOff x="2256" y="864"/>
            <a:chExt cx="3216" cy="2640"/>
          </a:xfrm>
        </p:grpSpPr>
        <p:grpSp>
          <p:nvGrpSpPr>
            <p:cNvPr id="9235" name="Group 10"/>
            <p:cNvGrpSpPr>
              <a:grpSpLocks/>
            </p:cNvGrpSpPr>
            <p:nvPr/>
          </p:nvGrpSpPr>
          <p:grpSpPr bwMode="auto">
            <a:xfrm>
              <a:off x="2256" y="864"/>
              <a:ext cx="3216" cy="2640"/>
              <a:chOff x="2256" y="864"/>
              <a:chExt cx="3216" cy="2640"/>
            </a:xfrm>
          </p:grpSpPr>
          <p:sp>
            <p:nvSpPr>
              <p:cNvPr id="9246" name="Line 11"/>
              <p:cNvSpPr>
                <a:spLocks noChangeShapeType="1"/>
              </p:cNvSpPr>
              <p:nvPr/>
            </p:nvSpPr>
            <p:spPr bwMode="auto">
              <a:xfrm>
                <a:off x="2976" y="1152"/>
                <a:ext cx="0" cy="1824"/>
              </a:xfrm>
              <a:prstGeom prst="line">
                <a:avLst/>
              </a:prstGeom>
              <a:noFill/>
              <a:ln w="9525">
                <a:solidFill>
                  <a:schemeClr val="tx1"/>
                </a:solidFill>
                <a:round/>
                <a:headEnd/>
                <a:tailEnd/>
              </a:ln>
            </p:spPr>
            <p:txBody>
              <a:bodyPr/>
              <a:lstStyle/>
              <a:p>
                <a:endParaRPr lang="en-US"/>
              </a:p>
            </p:txBody>
          </p:sp>
          <p:sp>
            <p:nvSpPr>
              <p:cNvPr id="9247" name="Line 12"/>
              <p:cNvSpPr>
                <a:spLocks noChangeShapeType="1"/>
              </p:cNvSpPr>
              <p:nvPr/>
            </p:nvSpPr>
            <p:spPr bwMode="auto">
              <a:xfrm>
                <a:off x="2976" y="2976"/>
                <a:ext cx="1968" cy="0"/>
              </a:xfrm>
              <a:prstGeom prst="line">
                <a:avLst/>
              </a:prstGeom>
              <a:noFill/>
              <a:ln w="9525">
                <a:solidFill>
                  <a:schemeClr val="tx1"/>
                </a:solidFill>
                <a:round/>
                <a:headEnd/>
                <a:tailEnd/>
              </a:ln>
            </p:spPr>
            <p:txBody>
              <a:bodyPr/>
              <a:lstStyle/>
              <a:p>
                <a:endParaRPr lang="en-US"/>
              </a:p>
            </p:txBody>
          </p:sp>
          <p:sp>
            <p:nvSpPr>
              <p:cNvPr id="9248" name="Text Box 13"/>
              <p:cNvSpPr txBox="1">
                <a:spLocks noChangeArrowheads="1"/>
              </p:cNvSpPr>
              <p:nvPr/>
            </p:nvSpPr>
            <p:spPr bwMode="auto">
              <a:xfrm>
                <a:off x="4656" y="2794"/>
                <a:ext cx="816" cy="710"/>
              </a:xfrm>
              <a:prstGeom prst="rect">
                <a:avLst/>
              </a:prstGeom>
              <a:noFill/>
              <a:ln w="9525">
                <a:noFill/>
                <a:miter lim="800000"/>
                <a:headEnd/>
                <a:tailEnd/>
              </a:ln>
            </p:spPr>
            <p:txBody>
              <a:bodyPr>
                <a:spAutoFit/>
              </a:bodyPr>
              <a:lstStyle/>
              <a:p>
                <a:pPr algn="ctr">
                  <a:spcBef>
                    <a:spcPct val="50000"/>
                  </a:spcBef>
                </a:pPr>
                <a:r>
                  <a:rPr lang="en-US" b="1" i="1">
                    <a:latin typeface="Tahoma" pitchFamily="34" charset="0"/>
                  </a:rPr>
                  <a:t>Q</a:t>
                </a:r>
                <a:r>
                  <a:rPr lang="en-US" sz="2200">
                    <a:latin typeface="Tahoma" pitchFamily="34" charset="0"/>
                  </a:rPr>
                  <a:t> Quantity of cars</a:t>
                </a:r>
              </a:p>
            </p:txBody>
          </p:sp>
          <p:sp>
            <p:nvSpPr>
              <p:cNvPr id="9249" name="Text Box 14"/>
              <p:cNvSpPr txBox="1">
                <a:spLocks noChangeArrowheads="1"/>
              </p:cNvSpPr>
              <p:nvPr/>
            </p:nvSpPr>
            <p:spPr bwMode="auto">
              <a:xfrm>
                <a:off x="2256" y="864"/>
                <a:ext cx="720" cy="710"/>
              </a:xfrm>
              <a:prstGeom prst="rect">
                <a:avLst/>
              </a:prstGeom>
              <a:noFill/>
              <a:ln w="9525">
                <a:noFill/>
                <a:miter lim="800000"/>
                <a:headEnd/>
                <a:tailEnd/>
              </a:ln>
            </p:spPr>
            <p:txBody>
              <a:bodyPr>
                <a:spAutoFit/>
              </a:bodyPr>
              <a:lstStyle/>
              <a:p>
                <a:pPr algn="r">
                  <a:spcBef>
                    <a:spcPct val="50000"/>
                  </a:spcBef>
                </a:pPr>
                <a:r>
                  <a:rPr lang="en-US" b="1" i="1">
                    <a:latin typeface="Tahoma" pitchFamily="34" charset="0"/>
                  </a:rPr>
                  <a:t>P </a:t>
                </a:r>
                <a:r>
                  <a:rPr lang="en-US" sz="2200">
                    <a:latin typeface="Tahoma" pitchFamily="34" charset="0"/>
                  </a:rPr>
                  <a:t>   </a:t>
                </a:r>
                <a:br>
                  <a:rPr lang="en-US" sz="2200">
                    <a:latin typeface="Tahoma" pitchFamily="34" charset="0"/>
                  </a:rPr>
                </a:br>
                <a:r>
                  <a:rPr lang="en-US" sz="2200">
                    <a:latin typeface="Tahoma" pitchFamily="34" charset="0"/>
                  </a:rPr>
                  <a:t>Price </a:t>
                </a:r>
                <a:br>
                  <a:rPr lang="en-US" sz="2200">
                    <a:latin typeface="Tahoma" pitchFamily="34" charset="0"/>
                  </a:rPr>
                </a:br>
                <a:r>
                  <a:rPr lang="en-US" sz="2200">
                    <a:latin typeface="Tahoma" pitchFamily="34" charset="0"/>
                  </a:rPr>
                  <a:t>of cars</a:t>
                </a:r>
              </a:p>
            </p:txBody>
          </p:sp>
        </p:grpSp>
        <p:grpSp>
          <p:nvGrpSpPr>
            <p:cNvPr id="9236" name="Group 15"/>
            <p:cNvGrpSpPr>
              <a:grpSpLocks/>
            </p:cNvGrpSpPr>
            <p:nvPr/>
          </p:nvGrpSpPr>
          <p:grpSpPr bwMode="auto">
            <a:xfrm>
              <a:off x="3264" y="1248"/>
              <a:ext cx="1589" cy="1488"/>
              <a:chOff x="3072" y="1680"/>
              <a:chExt cx="1589" cy="1488"/>
            </a:xfrm>
          </p:grpSpPr>
          <p:sp>
            <p:nvSpPr>
              <p:cNvPr id="9244" name="Freeform 16"/>
              <p:cNvSpPr>
                <a:spLocks/>
              </p:cNvSpPr>
              <p:nvPr/>
            </p:nvSpPr>
            <p:spPr bwMode="auto">
              <a:xfrm flipH="1">
                <a:off x="3072" y="1896"/>
                <a:ext cx="1387" cy="1272"/>
              </a:xfrm>
              <a:custGeom>
                <a:avLst/>
                <a:gdLst>
                  <a:gd name="T0" fmla="*/ 0 w 672"/>
                  <a:gd name="T1" fmla="*/ 0 h 960"/>
                  <a:gd name="T2" fmla="*/ 2863 w 672"/>
                  <a:gd name="T3" fmla="*/ 1685 h 960"/>
                  <a:gd name="T4" fmla="*/ 0 60000 65536"/>
                  <a:gd name="T5" fmla="*/ 0 60000 65536"/>
                  <a:gd name="T6" fmla="*/ 0 w 672"/>
                  <a:gd name="T7" fmla="*/ 0 h 960"/>
                  <a:gd name="T8" fmla="*/ 672 w 672"/>
                  <a:gd name="T9" fmla="*/ 960 h 960"/>
                </a:gdLst>
                <a:ahLst/>
                <a:cxnLst>
                  <a:cxn ang="T4">
                    <a:pos x="T0" y="T1"/>
                  </a:cxn>
                  <a:cxn ang="T5">
                    <a:pos x="T2" y="T3"/>
                  </a:cxn>
                </a:cxnLst>
                <a:rect l="T6" t="T7" r="T8" b="T9"/>
                <a:pathLst>
                  <a:path w="672" h="960">
                    <a:moveTo>
                      <a:pt x="0" y="0"/>
                    </a:moveTo>
                    <a:cubicBezTo>
                      <a:pt x="172" y="372"/>
                      <a:pt x="344" y="744"/>
                      <a:pt x="672" y="960"/>
                    </a:cubicBezTo>
                  </a:path>
                </a:pathLst>
              </a:custGeom>
              <a:noFill/>
              <a:ln w="28575">
                <a:solidFill>
                  <a:schemeClr val="tx1"/>
                </a:solidFill>
                <a:round/>
                <a:headEnd/>
                <a:tailEnd/>
              </a:ln>
            </p:spPr>
            <p:txBody>
              <a:bodyPr rIns="0" bIns="91440"/>
              <a:lstStyle/>
              <a:p>
                <a:endParaRPr lang="en-US"/>
              </a:p>
            </p:txBody>
          </p:sp>
          <p:sp>
            <p:nvSpPr>
              <p:cNvPr id="9245" name="Text Box 17"/>
              <p:cNvSpPr txBox="1">
                <a:spLocks noChangeArrowheads="1"/>
              </p:cNvSpPr>
              <p:nvPr/>
            </p:nvSpPr>
            <p:spPr bwMode="auto">
              <a:xfrm flipH="1">
                <a:off x="4376" y="1680"/>
                <a:ext cx="285" cy="298"/>
              </a:xfrm>
              <a:prstGeom prst="rect">
                <a:avLst/>
              </a:prstGeom>
              <a:noFill/>
              <a:ln w="9525">
                <a:noFill/>
                <a:miter lim="800000"/>
                <a:headEnd/>
                <a:tailEnd/>
              </a:ln>
            </p:spPr>
            <p:txBody>
              <a:bodyPr rIns="0" bIns="91440">
                <a:spAutoFit/>
              </a:bodyPr>
              <a:lstStyle/>
              <a:p>
                <a:pPr>
                  <a:spcBef>
                    <a:spcPct val="50000"/>
                  </a:spcBef>
                </a:pPr>
                <a:r>
                  <a:rPr lang="en-US" sz="2200" b="1" i="1">
                    <a:latin typeface="Tahoma" pitchFamily="34" charset="0"/>
                  </a:rPr>
                  <a:t>S</a:t>
                </a:r>
                <a:r>
                  <a:rPr lang="en-US" sz="2200" baseline="-25000">
                    <a:latin typeface="Tahoma" pitchFamily="34" charset="0"/>
                  </a:rPr>
                  <a:t>1</a:t>
                </a:r>
                <a:endParaRPr lang="en-US" sz="2200" b="1" i="1">
                  <a:latin typeface="Tahoma" pitchFamily="34" charset="0"/>
                </a:endParaRPr>
              </a:p>
            </p:txBody>
          </p:sp>
        </p:grpSp>
        <p:grpSp>
          <p:nvGrpSpPr>
            <p:cNvPr id="9237" name="Group 18"/>
            <p:cNvGrpSpPr>
              <a:grpSpLocks/>
            </p:cNvGrpSpPr>
            <p:nvPr/>
          </p:nvGrpSpPr>
          <p:grpSpPr bwMode="auto">
            <a:xfrm>
              <a:off x="3168" y="1411"/>
              <a:ext cx="1824" cy="1373"/>
              <a:chOff x="3168" y="1411"/>
              <a:chExt cx="1824" cy="1373"/>
            </a:xfrm>
          </p:grpSpPr>
          <p:sp>
            <p:nvSpPr>
              <p:cNvPr id="9242" name="Freeform 19"/>
              <p:cNvSpPr>
                <a:spLocks/>
              </p:cNvSpPr>
              <p:nvPr/>
            </p:nvSpPr>
            <p:spPr bwMode="auto">
              <a:xfrm>
                <a:off x="3168" y="1411"/>
                <a:ext cx="1488" cy="1248"/>
              </a:xfrm>
              <a:custGeom>
                <a:avLst/>
                <a:gdLst>
                  <a:gd name="T0" fmla="*/ 0 w 672"/>
                  <a:gd name="T1" fmla="*/ 0 h 960"/>
                  <a:gd name="T2" fmla="*/ 3295 w 672"/>
                  <a:gd name="T3" fmla="*/ 1622 h 960"/>
                  <a:gd name="T4" fmla="*/ 0 60000 65536"/>
                  <a:gd name="T5" fmla="*/ 0 60000 65536"/>
                  <a:gd name="T6" fmla="*/ 0 w 672"/>
                  <a:gd name="T7" fmla="*/ 0 h 960"/>
                  <a:gd name="T8" fmla="*/ 672 w 672"/>
                  <a:gd name="T9" fmla="*/ 960 h 960"/>
                </a:gdLst>
                <a:ahLst/>
                <a:cxnLst>
                  <a:cxn ang="T4">
                    <a:pos x="T0" y="T1"/>
                  </a:cxn>
                  <a:cxn ang="T5">
                    <a:pos x="T2" y="T3"/>
                  </a:cxn>
                </a:cxnLst>
                <a:rect l="T6" t="T7" r="T8" b="T9"/>
                <a:pathLst>
                  <a:path w="672" h="960">
                    <a:moveTo>
                      <a:pt x="0" y="0"/>
                    </a:moveTo>
                    <a:cubicBezTo>
                      <a:pt x="172" y="372"/>
                      <a:pt x="344" y="744"/>
                      <a:pt x="672" y="960"/>
                    </a:cubicBezTo>
                  </a:path>
                </a:pathLst>
              </a:custGeom>
              <a:noFill/>
              <a:ln w="28575">
                <a:solidFill>
                  <a:schemeClr val="tx1"/>
                </a:solidFill>
                <a:round/>
                <a:headEnd/>
                <a:tailEnd/>
              </a:ln>
            </p:spPr>
            <p:txBody>
              <a:bodyPr/>
              <a:lstStyle/>
              <a:p>
                <a:endParaRPr lang="en-US"/>
              </a:p>
            </p:txBody>
          </p:sp>
          <p:sp>
            <p:nvSpPr>
              <p:cNvPr id="9243" name="Text Box 20"/>
              <p:cNvSpPr txBox="1">
                <a:spLocks noChangeArrowheads="1"/>
              </p:cNvSpPr>
              <p:nvPr/>
            </p:nvSpPr>
            <p:spPr bwMode="auto">
              <a:xfrm>
                <a:off x="4656" y="2515"/>
                <a:ext cx="336" cy="269"/>
              </a:xfrm>
              <a:prstGeom prst="rect">
                <a:avLst/>
              </a:prstGeom>
              <a:noFill/>
              <a:ln w="9525">
                <a:noFill/>
                <a:miter lim="800000"/>
                <a:headEnd/>
                <a:tailEnd/>
              </a:ln>
            </p:spPr>
            <p:txBody>
              <a:bodyPr>
                <a:spAutoFit/>
              </a:bodyPr>
              <a:lstStyle/>
              <a:p>
                <a:pPr>
                  <a:spcBef>
                    <a:spcPct val="50000"/>
                  </a:spcBef>
                </a:pPr>
                <a:r>
                  <a:rPr lang="en-US" sz="2200" b="1" i="1">
                    <a:latin typeface="Tahoma" pitchFamily="34" charset="0"/>
                  </a:rPr>
                  <a:t>D</a:t>
                </a:r>
                <a:endParaRPr lang="en-US" sz="2200" baseline="-25000">
                  <a:latin typeface="Tahoma" pitchFamily="34" charset="0"/>
                </a:endParaRPr>
              </a:p>
            </p:txBody>
          </p:sp>
        </p:grpSp>
        <p:sp>
          <p:nvSpPr>
            <p:cNvPr id="9238" name="Line 21"/>
            <p:cNvSpPr>
              <a:spLocks noChangeShapeType="1"/>
            </p:cNvSpPr>
            <p:nvPr/>
          </p:nvSpPr>
          <p:spPr bwMode="auto">
            <a:xfrm flipH="1">
              <a:off x="2966" y="2276"/>
              <a:ext cx="1008" cy="0"/>
            </a:xfrm>
            <a:prstGeom prst="line">
              <a:avLst/>
            </a:prstGeom>
            <a:noFill/>
            <a:ln w="12700">
              <a:solidFill>
                <a:schemeClr val="tx1"/>
              </a:solidFill>
              <a:prstDash val="sysDot"/>
              <a:round/>
              <a:headEnd/>
              <a:tailEnd/>
            </a:ln>
          </p:spPr>
          <p:txBody>
            <a:bodyPr/>
            <a:lstStyle/>
            <a:p>
              <a:endParaRPr lang="en-US"/>
            </a:p>
          </p:txBody>
        </p:sp>
        <p:sp>
          <p:nvSpPr>
            <p:cNvPr id="9239" name="Line 22"/>
            <p:cNvSpPr>
              <a:spLocks noChangeShapeType="1"/>
            </p:cNvSpPr>
            <p:nvPr/>
          </p:nvSpPr>
          <p:spPr bwMode="auto">
            <a:xfrm>
              <a:off x="3984" y="2256"/>
              <a:ext cx="0" cy="720"/>
            </a:xfrm>
            <a:prstGeom prst="line">
              <a:avLst/>
            </a:prstGeom>
            <a:noFill/>
            <a:ln w="12700">
              <a:solidFill>
                <a:schemeClr val="tx1"/>
              </a:solidFill>
              <a:prstDash val="sysDot"/>
              <a:round/>
              <a:headEnd/>
              <a:tailEnd/>
            </a:ln>
          </p:spPr>
          <p:txBody>
            <a:bodyPr/>
            <a:lstStyle/>
            <a:p>
              <a:endParaRPr lang="en-US"/>
            </a:p>
          </p:txBody>
        </p:sp>
        <p:sp>
          <p:nvSpPr>
            <p:cNvPr id="9240" name="Text Box 23"/>
            <p:cNvSpPr txBox="1">
              <a:spLocks noChangeArrowheads="1"/>
            </p:cNvSpPr>
            <p:nvPr/>
          </p:nvSpPr>
          <p:spPr bwMode="auto">
            <a:xfrm>
              <a:off x="3888" y="2957"/>
              <a:ext cx="240" cy="211"/>
            </a:xfrm>
            <a:prstGeom prst="rect">
              <a:avLst/>
            </a:prstGeom>
            <a:noFill/>
            <a:ln w="9525">
              <a:noFill/>
              <a:miter lim="800000"/>
              <a:headEnd/>
              <a:tailEnd/>
            </a:ln>
          </p:spPr>
          <p:txBody>
            <a:bodyPr lIns="0" tIns="0" rIns="0" bIns="0">
              <a:spAutoFit/>
            </a:bodyPr>
            <a:lstStyle/>
            <a:p>
              <a:pPr>
                <a:spcBef>
                  <a:spcPct val="50000"/>
                </a:spcBef>
              </a:pPr>
              <a:r>
                <a:rPr lang="en-US" sz="2200" b="1" i="1">
                  <a:latin typeface="Tahoma" pitchFamily="34" charset="0"/>
                </a:rPr>
                <a:t>Q</a:t>
              </a:r>
              <a:r>
                <a:rPr lang="en-US" sz="2200" baseline="-25000">
                  <a:latin typeface="Tahoma" pitchFamily="34" charset="0"/>
                </a:rPr>
                <a:t>1</a:t>
              </a:r>
            </a:p>
          </p:txBody>
        </p:sp>
        <p:sp>
          <p:nvSpPr>
            <p:cNvPr id="9241" name="Text Box 24"/>
            <p:cNvSpPr txBox="1">
              <a:spLocks noChangeArrowheads="1"/>
            </p:cNvSpPr>
            <p:nvPr/>
          </p:nvSpPr>
          <p:spPr bwMode="auto">
            <a:xfrm>
              <a:off x="2784" y="2160"/>
              <a:ext cx="240" cy="211"/>
            </a:xfrm>
            <a:prstGeom prst="rect">
              <a:avLst/>
            </a:prstGeom>
            <a:noFill/>
            <a:ln w="9525">
              <a:noFill/>
              <a:miter lim="800000"/>
              <a:headEnd/>
              <a:tailEnd/>
            </a:ln>
          </p:spPr>
          <p:txBody>
            <a:bodyPr lIns="0" tIns="0" rIns="0" bIns="0">
              <a:spAutoFit/>
            </a:bodyPr>
            <a:lstStyle/>
            <a:p>
              <a:pPr>
                <a:spcBef>
                  <a:spcPct val="50000"/>
                </a:spcBef>
              </a:pPr>
              <a:r>
                <a:rPr lang="en-US" sz="2200" b="1" i="1">
                  <a:latin typeface="Tahoma" pitchFamily="34" charset="0"/>
                </a:rPr>
                <a:t>P</a:t>
              </a:r>
              <a:r>
                <a:rPr lang="en-US" sz="2200" baseline="-25000">
                  <a:latin typeface="Tahoma" pitchFamily="34" charset="0"/>
                </a:rPr>
                <a:t>1</a:t>
              </a:r>
            </a:p>
          </p:txBody>
        </p:sp>
      </p:grpSp>
      <p:sp>
        <p:nvSpPr>
          <p:cNvPr id="118809" name="Text Box 25"/>
          <p:cNvSpPr txBox="1">
            <a:spLocks noChangeArrowheads="1"/>
          </p:cNvSpPr>
          <p:nvPr/>
        </p:nvSpPr>
        <p:spPr bwMode="auto">
          <a:xfrm>
            <a:off x="381000" y="2590800"/>
            <a:ext cx="3276600" cy="92392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800">
                <a:latin typeface="Arial" charset="0"/>
              </a:rPr>
              <a:t>An increase in </a:t>
            </a:r>
            <a:r>
              <a:rPr lang="en-US" sz="1800" b="1" i="1">
                <a:latin typeface="Tahoma" pitchFamily="34" charset="0"/>
              </a:rPr>
              <a:t>P</a:t>
            </a:r>
            <a:r>
              <a:rPr lang="en-US" sz="1800" baseline="-25000">
                <a:latin typeface="Tahoma" pitchFamily="34" charset="0"/>
              </a:rPr>
              <a:t>s</a:t>
            </a:r>
            <a:r>
              <a:rPr lang="en-US" sz="1800">
                <a:latin typeface="Arial" charset="0"/>
              </a:rPr>
              <a:t>  reduces the quantity of cars producers supply at each price…</a:t>
            </a:r>
          </a:p>
        </p:txBody>
      </p:sp>
      <p:sp>
        <p:nvSpPr>
          <p:cNvPr id="118810" name="Text Box 26"/>
          <p:cNvSpPr txBox="1">
            <a:spLocks noChangeArrowheads="1"/>
          </p:cNvSpPr>
          <p:nvPr/>
        </p:nvSpPr>
        <p:spPr bwMode="auto">
          <a:xfrm>
            <a:off x="914400" y="4572000"/>
            <a:ext cx="3048000" cy="92392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800">
                <a:latin typeface="Arial" charset="0"/>
              </a:rPr>
              <a:t>…which increases the market price and reduces the quantity.</a:t>
            </a:r>
          </a:p>
        </p:txBody>
      </p:sp>
      <p:grpSp>
        <p:nvGrpSpPr>
          <p:cNvPr id="6" name="Group 41"/>
          <p:cNvGrpSpPr>
            <a:grpSpLocks/>
          </p:cNvGrpSpPr>
          <p:nvPr/>
        </p:nvGrpSpPr>
        <p:grpSpPr bwMode="auto">
          <a:xfrm>
            <a:off x="4419600" y="3017838"/>
            <a:ext cx="1874838" cy="2087562"/>
            <a:chOff x="2784" y="1901"/>
            <a:chExt cx="1181" cy="1315"/>
          </a:xfrm>
        </p:grpSpPr>
        <p:grpSp>
          <p:nvGrpSpPr>
            <p:cNvPr id="9227" name="Group 39"/>
            <p:cNvGrpSpPr>
              <a:grpSpLocks/>
            </p:cNvGrpSpPr>
            <p:nvPr/>
          </p:nvGrpSpPr>
          <p:grpSpPr bwMode="auto">
            <a:xfrm>
              <a:off x="2784" y="1901"/>
              <a:ext cx="911" cy="384"/>
              <a:chOff x="2784" y="1901"/>
              <a:chExt cx="911" cy="384"/>
            </a:xfrm>
          </p:grpSpPr>
          <p:sp>
            <p:nvSpPr>
              <p:cNvPr id="9232" name="Text Box 28"/>
              <p:cNvSpPr txBox="1">
                <a:spLocks noChangeArrowheads="1"/>
              </p:cNvSpPr>
              <p:nvPr/>
            </p:nvSpPr>
            <p:spPr bwMode="auto">
              <a:xfrm>
                <a:off x="2784" y="1901"/>
                <a:ext cx="240" cy="211"/>
              </a:xfrm>
              <a:prstGeom prst="rect">
                <a:avLst/>
              </a:prstGeom>
              <a:noFill/>
              <a:ln w="9525">
                <a:noFill/>
                <a:miter lim="800000"/>
                <a:headEnd/>
                <a:tailEnd/>
              </a:ln>
            </p:spPr>
            <p:txBody>
              <a:bodyPr lIns="0" tIns="0" rIns="0" bIns="0">
                <a:spAutoFit/>
              </a:bodyPr>
              <a:lstStyle/>
              <a:p>
                <a:pPr>
                  <a:spcBef>
                    <a:spcPct val="50000"/>
                  </a:spcBef>
                </a:pPr>
                <a:r>
                  <a:rPr lang="en-US" sz="2200" b="1" i="1">
                    <a:latin typeface="Tahoma" pitchFamily="34" charset="0"/>
                  </a:rPr>
                  <a:t>P</a:t>
                </a:r>
                <a:r>
                  <a:rPr lang="en-US" sz="2200" baseline="-25000">
                    <a:latin typeface="Tahoma" pitchFamily="34" charset="0"/>
                  </a:rPr>
                  <a:t>2</a:t>
                </a:r>
              </a:p>
            </p:txBody>
          </p:sp>
          <p:sp>
            <p:nvSpPr>
              <p:cNvPr id="9233" name="Line 29"/>
              <p:cNvSpPr>
                <a:spLocks noChangeShapeType="1"/>
              </p:cNvSpPr>
              <p:nvPr/>
            </p:nvSpPr>
            <p:spPr bwMode="auto">
              <a:xfrm flipH="1">
                <a:off x="2985" y="2026"/>
                <a:ext cx="710" cy="0"/>
              </a:xfrm>
              <a:prstGeom prst="line">
                <a:avLst/>
              </a:prstGeom>
              <a:noFill/>
              <a:ln w="12700">
                <a:solidFill>
                  <a:schemeClr val="tx1"/>
                </a:solidFill>
                <a:prstDash val="sysDot"/>
                <a:round/>
                <a:headEnd/>
                <a:tailEnd/>
              </a:ln>
            </p:spPr>
            <p:txBody>
              <a:bodyPr/>
              <a:lstStyle/>
              <a:p>
                <a:endParaRPr lang="en-US"/>
              </a:p>
            </p:txBody>
          </p:sp>
          <p:sp>
            <p:nvSpPr>
              <p:cNvPr id="9234" name="Line 30"/>
              <p:cNvSpPr>
                <a:spLocks noChangeShapeType="1"/>
              </p:cNvSpPr>
              <p:nvPr/>
            </p:nvSpPr>
            <p:spPr bwMode="auto">
              <a:xfrm flipV="1">
                <a:off x="3024" y="2026"/>
                <a:ext cx="0" cy="259"/>
              </a:xfrm>
              <a:prstGeom prst="line">
                <a:avLst/>
              </a:prstGeom>
              <a:noFill/>
              <a:ln w="25400">
                <a:solidFill>
                  <a:srgbClr val="FF0000"/>
                </a:solidFill>
                <a:round/>
                <a:headEnd/>
                <a:tailEnd type="triangle" w="lg" len="med"/>
              </a:ln>
            </p:spPr>
            <p:txBody>
              <a:bodyPr/>
              <a:lstStyle/>
              <a:p>
                <a:endParaRPr lang="en-US"/>
              </a:p>
            </p:txBody>
          </p:sp>
        </p:grpSp>
        <p:grpSp>
          <p:nvGrpSpPr>
            <p:cNvPr id="9228" name="Group 40"/>
            <p:cNvGrpSpPr>
              <a:grpSpLocks/>
            </p:cNvGrpSpPr>
            <p:nvPr/>
          </p:nvGrpSpPr>
          <p:grpSpPr bwMode="auto">
            <a:xfrm>
              <a:off x="3600" y="2016"/>
              <a:ext cx="365" cy="1200"/>
              <a:chOff x="3600" y="2016"/>
              <a:chExt cx="365" cy="1200"/>
            </a:xfrm>
          </p:grpSpPr>
          <p:sp>
            <p:nvSpPr>
              <p:cNvPr id="9229" name="Text Box 32"/>
              <p:cNvSpPr txBox="1">
                <a:spLocks noChangeArrowheads="1"/>
              </p:cNvSpPr>
              <p:nvPr/>
            </p:nvSpPr>
            <p:spPr bwMode="auto">
              <a:xfrm>
                <a:off x="3600" y="2947"/>
                <a:ext cx="240" cy="269"/>
              </a:xfrm>
              <a:prstGeom prst="rect">
                <a:avLst/>
              </a:prstGeom>
              <a:noFill/>
              <a:ln w="9525">
                <a:noFill/>
                <a:miter lim="800000"/>
                <a:headEnd/>
                <a:tailEnd/>
              </a:ln>
            </p:spPr>
            <p:txBody>
              <a:bodyPr lIns="0" tIns="0" rIns="0" bIns="91440">
                <a:spAutoFit/>
              </a:bodyPr>
              <a:lstStyle/>
              <a:p>
                <a:pPr>
                  <a:spcBef>
                    <a:spcPct val="50000"/>
                  </a:spcBef>
                </a:pPr>
                <a:r>
                  <a:rPr lang="en-US" sz="2200" b="1" i="1">
                    <a:latin typeface="Tahoma" pitchFamily="34" charset="0"/>
                  </a:rPr>
                  <a:t>Q</a:t>
                </a:r>
                <a:r>
                  <a:rPr lang="en-US" sz="2200" baseline="-25000">
                    <a:latin typeface="Tahoma" pitchFamily="34" charset="0"/>
                  </a:rPr>
                  <a:t>2</a:t>
                </a:r>
              </a:p>
            </p:txBody>
          </p:sp>
          <p:sp>
            <p:nvSpPr>
              <p:cNvPr id="9230" name="Line 33"/>
              <p:cNvSpPr>
                <a:spLocks noChangeShapeType="1"/>
              </p:cNvSpPr>
              <p:nvPr/>
            </p:nvSpPr>
            <p:spPr bwMode="auto">
              <a:xfrm>
                <a:off x="3696" y="2016"/>
                <a:ext cx="0" cy="960"/>
              </a:xfrm>
              <a:prstGeom prst="line">
                <a:avLst/>
              </a:prstGeom>
              <a:noFill/>
              <a:ln w="12700">
                <a:solidFill>
                  <a:schemeClr val="tx1"/>
                </a:solidFill>
                <a:prstDash val="sysDot"/>
                <a:round/>
                <a:headEnd/>
                <a:tailEnd/>
              </a:ln>
            </p:spPr>
            <p:txBody>
              <a:bodyPr bIns="91440"/>
              <a:lstStyle/>
              <a:p>
                <a:endParaRPr lang="en-US"/>
              </a:p>
            </p:txBody>
          </p:sp>
          <p:sp>
            <p:nvSpPr>
              <p:cNvPr id="9231" name="Line 34"/>
              <p:cNvSpPr>
                <a:spLocks noChangeShapeType="1"/>
              </p:cNvSpPr>
              <p:nvPr/>
            </p:nvSpPr>
            <p:spPr bwMode="auto">
              <a:xfrm flipH="1" flipV="1">
                <a:off x="3687" y="2900"/>
                <a:ext cx="278" cy="0"/>
              </a:xfrm>
              <a:prstGeom prst="line">
                <a:avLst/>
              </a:prstGeom>
              <a:noFill/>
              <a:ln w="25400">
                <a:solidFill>
                  <a:srgbClr val="FF0000"/>
                </a:solidFill>
                <a:round/>
                <a:headEnd/>
                <a:tailEnd type="triangle" w="lg" len="med"/>
              </a:ln>
            </p:spPr>
            <p:txBody>
              <a:bodyPr bIns="91440"/>
              <a:lstStyle/>
              <a:p>
                <a:endParaRPr lang="en-US"/>
              </a:p>
            </p:txBody>
          </p:sp>
        </p:grpSp>
      </p:grpSp>
      <p:grpSp>
        <p:nvGrpSpPr>
          <p:cNvPr id="9" name="Group 35"/>
          <p:cNvGrpSpPr>
            <a:grpSpLocks/>
          </p:cNvGrpSpPr>
          <p:nvPr/>
        </p:nvGrpSpPr>
        <p:grpSpPr bwMode="auto">
          <a:xfrm>
            <a:off x="4800600" y="1524000"/>
            <a:ext cx="2517775" cy="2362200"/>
            <a:chOff x="3264" y="1248"/>
            <a:chExt cx="1586" cy="1488"/>
          </a:xfrm>
        </p:grpSpPr>
        <p:sp>
          <p:nvSpPr>
            <p:cNvPr id="9225" name="Freeform 36"/>
            <p:cNvSpPr>
              <a:spLocks/>
            </p:cNvSpPr>
            <p:nvPr/>
          </p:nvSpPr>
          <p:spPr bwMode="auto">
            <a:xfrm flipH="1">
              <a:off x="3264" y="1464"/>
              <a:ext cx="1387" cy="1272"/>
            </a:xfrm>
            <a:custGeom>
              <a:avLst/>
              <a:gdLst>
                <a:gd name="T0" fmla="*/ 0 w 672"/>
                <a:gd name="T1" fmla="*/ 0 h 960"/>
                <a:gd name="T2" fmla="*/ 2863 w 672"/>
                <a:gd name="T3" fmla="*/ 1685 h 960"/>
                <a:gd name="T4" fmla="*/ 0 60000 65536"/>
                <a:gd name="T5" fmla="*/ 0 60000 65536"/>
                <a:gd name="T6" fmla="*/ 0 w 672"/>
                <a:gd name="T7" fmla="*/ 0 h 960"/>
                <a:gd name="T8" fmla="*/ 672 w 672"/>
                <a:gd name="T9" fmla="*/ 960 h 960"/>
              </a:gdLst>
              <a:ahLst/>
              <a:cxnLst>
                <a:cxn ang="T4">
                  <a:pos x="T0" y="T1"/>
                </a:cxn>
                <a:cxn ang="T5">
                  <a:pos x="T2" y="T3"/>
                </a:cxn>
              </a:cxnLst>
              <a:rect l="T6" t="T7" r="T8" b="T9"/>
              <a:pathLst>
                <a:path w="672" h="960">
                  <a:moveTo>
                    <a:pt x="0" y="0"/>
                  </a:moveTo>
                  <a:cubicBezTo>
                    <a:pt x="172" y="372"/>
                    <a:pt x="344" y="744"/>
                    <a:pt x="672" y="960"/>
                  </a:cubicBezTo>
                </a:path>
              </a:pathLst>
            </a:custGeom>
            <a:noFill/>
            <a:ln w="28575">
              <a:solidFill>
                <a:srgbClr val="FF0000"/>
              </a:solidFill>
              <a:round/>
              <a:headEnd/>
              <a:tailEnd/>
            </a:ln>
          </p:spPr>
          <p:txBody>
            <a:bodyPr rIns="0" bIns="91440"/>
            <a:lstStyle/>
            <a:p>
              <a:endParaRPr lang="en-US"/>
            </a:p>
          </p:txBody>
        </p:sp>
        <p:sp>
          <p:nvSpPr>
            <p:cNvPr id="9226" name="Text Box 37"/>
            <p:cNvSpPr txBox="1">
              <a:spLocks noChangeArrowheads="1"/>
            </p:cNvSpPr>
            <p:nvPr/>
          </p:nvSpPr>
          <p:spPr bwMode="auto">
            <a:xfrm flipH="1">
              <a:off x="4565" y="1248"/>
              <a:ext cx="285" cy="298"/>
            </a:xfrm>
            <a:prstGeom prst="rect">
              <a:avLst/>
            </a:prstGeom>
            <a:noFill/>
            <a:ln w="9525">
              <a:noFill/>
              <a:miter lim="800000"/>
              <a:headEnd/>
              <a:tailEnd/>
            </a:ln>
          </p:spPr>
          <p:txBody>
            <a:bodyPr rIns="0" bIns="91440">
              <a:spAutoFit/>
            </a:bodyPr>
            <a:lstStyle/>
            <a:p>
              <a:pPr>
                <a:spcBef>
                  <a:spcPct val="50000"/>
                </a:spcBef>
              </a:pPr>
              <a:r>
                <a:rPr lang="en-US" sz="2200" b="1" i="1">
                  <a:solidFill>
                    <a:srgbClr val="FF0000"/>
                  </a:solidFill>
                  <a:latin typeface="Tahoma" pitchFamily="34" charset="0"/>
                </a:rPr>
                <a:t>S</a:t>
              </a:r>
              <a:r>
                <a:rPr lang="en-US" sz="2200" baseline="-25000">
                  <a:solidFill>
                    <a:srgbClr val="FF0000"/>
                  </a:solidFill>
                  <a:latin typeface="Tahoma" pitchFamily="34" charset="0"/>
                </a:rPr>
                <a:t>2</a:t>
              </a:r>
            </a:p>
          </p:txBody>
        </p:sp>
      </p:grpSp>
      <p:graphicFrame>
        <p:nvGraphicFramePr>
          <p:cNvPr id="9218" name="Object 0"/>
          <p:cNvGraphicFramePr>
            <a:graphicFrameLocks noChangeAspect="1"/>
          </p:cNvGraphicFramePr>
          <p:nvPr/>
        </p:nvGraphicFramePr>
        <p:xfrm>
          <a:off x="685800" y="1325563"/>
          <a:ext cx="2362200" cy="884237"/>
        </p:xfrm>
        <a:graphic>
          <a:graphicData uri="http://schemas.openxmlformats.org/presentationml/2006/ole">
            <mc:AlternateContent xmlns:mc="http://schemas.openxmlformats.org/markup-compatibility/2006">
              <mc:Choice xmlns:v="urn:schemas-microsoft-com:vml" Requires="v">
                <p:oleObj spid="_x0000_s9219" name="Equation" r:id="rId4" imgW="1218960" imgH="457200" progId="">
                  <p:embed/>
                </p:oleObj>
              </mc:Choice>
              <mc:Fallback>
                <p:oleObj name="Equation" r:id="rId4" imgW="1218960" imgH="45720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25563"/>
                        <a:ext cx="2362200"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8809"/>
                                        </p:tgtEl>
                                        <p:attrNameLst>
                                          <p:attrName>style.visibility</p:attrName>
                                        </p:attrNameLst>
                                      </p:cBhvr>
                                      <p:to>
                                        <p:strVal val="visible"/>
                                      </p:to>
                                    </p:set>
                                    <p:animEffect transition="in" filter="dissolve">
                                      <p:cBhvr>
                                        <p:cTn id="7" dur="500"/>
                                        <p:tgtEl>
                                          <p:spTgt spid="11880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8810"/>
                                        </p:tgtEl>
                                        <p:attrNameLst>
                                          <p:attrName>style.visibility</p:attrName>
                                        </p:attrNameLst>
                                      </p:cBhvr>
                                      <p:to>
                                        <p:strVal val="visible"/>
                                      </p:to>
                                    </p:set>
                                    <p:animEffect transition="in" filter="dissolve">
                                      <p:cBhvr>
                                        <p:cTn id="17" dur="500"/>
                                        <p:tgtEl>
                                          <p:spTgt spid="1188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up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9" grpId="0" animBg="1" autoUpdateAnimBg="0"/>
      <p:bldP spid="118810"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52400" y="304800"/>
            <a:ext cx="8763000" cy="609600"/>
          </a:xfrm>
        </p:spPr>
        <p:txBody>
          <a:bodyPr/>
          <a:lstStyle/>
          <a:p>
            <a:pPr eaLnBrk="1" hangingPunct="1"/>
            <a:r>
              <a:rPr lang="en-US" sz="2400" b="1" smtClean="0">
                <a:latin typeface="Arial" charset="0"/>
                <a:cs typeface="Arial" charset="0"/>
              </a:rPr>
              <a:t>Endogenous vs. exogenous variables</a:t>
            </a:r>
          </a:p>
        </p:txBody>
      </p:sp>
      <p:sp>
        <p:nvSpPr>
          <p:cNvPr id="10245" name="Rectangle 3"/>
          <p:cNvSpPr>
            <a:spLocks noGrp="1" noChangeArrowheads="1"/>
          </p:cNvSpPr>
          <p:nvPr>
            <p:ph idx="1"/>
          </p:nvPr>
        </p:nvSpPr>
        <p:spPr>
          <a:xfrm>
            <a:off x="1066800" y="1295400"/>
            <a:ext cx="7543800" cy="3563938"/>
          </a:xfrm>
        </p:spPr>
        <p:txBody>
          <a:bodyPr/>
          <a:lstStyle/>
          <a:p>
            <a:pPr eaLnBrk="1" hangingPunct="1"/>
            <a:r>
              <a:rPr lang="en-US" sz="1800" smtClean="0">
                <a:latin typeface="Arial" charset="0"/>
                <a:cs typeface="Arial" charset="0"/>
              </a:rPr>
              <a:t>The values of </a:t>
            </a:r>
            <a:r>
              <a:rPr lang="en-US" sz="1800" b="1" smtClean="0">
                <a:latin typeface="Arial" charset="0"/>
                <a:cs typeface="Arial" charset="0"/>
              </a:rPr>
              <a:t>endogenous</a:t>
            </a:r>
            <a:r>
              <a:rPr lang="en-US" sz="1800" smtClean="0">
                <a:latin typeface="Arial" charset="0"/>
                <a:cs typeface="Arial" charset="0"/>
              </a:rPr>
              <a:t> variables are determined in the model.</a:t>
            </a:r>
          </a:p>
          <a:p>
            <a:pPr eaLnBrk="1" hangingPunct="1"/>
            <a:endParaRPr lang="en-US" sz="1800" smtClean="0">
              <a:latin typeface="Arial" charset="0"/>
              <a:cs typeface="Arial" charset="0"/>
            </a:endParaRPr>
          </a:p>
          <a:p>
            <a:pPr eaLnBrk="1" hangingPunct="1"/>
            <a:r>
              <a:rPr lang="en-US" sz="1800" smtClean="0">
                <a:latin typeface="Arial" charset="0"/>
                <a:cs typeface="Arial" charset="0"/>
              </a:rPr>
              <a:t>The values of </a:t>
            </a:r>
            <a:r>
              <a:rPr lang="en-US" sz="1800" b="1" smtClean="0">
                <a:latin typeface="Arial" charset="0"/>
                <a:cs typeface="Arial" charset="0"/>
              </a:rPr>
              <a:t>exogenous</a:t>
            </a:r>
            <a:r>
              <a:rPr lang="en-US" sz="1800" smtClean="0">
                <a:latin typeface="Arial" charset="0"/>
                <a:cs typeface="Arial" charset="0"/>
              </a:rPr>
              <a:t> variables are determined outside the model: the model takes their values &amp; behavior as given.</a:t>
            </a:r>
          </a:p>
          <a:p>
            <a:pPr eaLnBrk="1" hangingPunct="1"/>
            <a:endParaRPr lang="en-US" sz="1800" smtClean="0">
              <a:latin typeface="Arial" charset="0"/>
              <a:cs typeface="Arial" charset="0"/>
            </a:endParaRPr>
          </a:p>
          <a:p>
            <a:pPr eaLnBrk="1" hangingPunct="1"/>
            <a:r>
              <a:rPr lang="en-US" sz="1800" smtClean="0">
                <a:latin typeface="Arial" charset="0"/>
                <a:cs typeface="Arial" charset="0"/>
              </a:rPr>
              <a:t>In the model of supply &amp; demand for cars,</a:t>
            </a:r>
          </a:p>
        </p:txBody>
      </p:sp>
      <p:graphicFrame>
        <p:nvGraphicFramePr>
          <p:cNvPr id="166912" name="Object 0"/>
          <p:cNvGraphicFramePr>
            <a:graphicFrameLocks noChangeAspect="1"/>
          </p:cNvGraphicFramePr>
          <p:nvPr/>
        </p:nvGraphicFramePr>
        <p:xfrm>
          <a:off x="2362200" y="3657600"/>
          <a:ext cx="4800600" cy="573088"/>
        </p:xfrm>
        <a:graphic>
          <a:graphicData uri="http://schemas.openxmlformats.org/presentationml/2006/ole">
            <mc:AlternateContent xmlns:mc="http://schemas.openxmlformats.org/markup-compatibility/2006">
              <mc:Choice xmlns:v="urn:schemas-microsoft-com:vml" Requires="v">
                <p:oleObj spid="_x0000_s10244" name="Equation" r:id="rId4" imgW="1917360" imgH="228600" progId="">
                  <p:embed/>
                </p:oleObj>
              </mc:Choice>
              <mc:Fallback>
                <p:oleObj name="Equation" r:id="rId4" imgW="1917360" imgH="228600"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657600"/>
                        <a:ext cx="4800600" cy="57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13" name="Object 1"/>
          <p:cNvGraphicFramePr>
            <a:graphicFrameLocks noChangeAspect="1"/>
          </p:cNvGraphicFramePr>
          <p:nvPr/>
        </p:nvGraphicFramePr>
        <p:xfrm>
          <a:off x="2438400" y="4419600"/>
          <a:ext cx="3911600" cy="574675"/>
        </p:xfrm>
        <a:graphic>
          <a:graphicData uri="http://schemas.openxmlformats.org/presentationml/2006/ole">
            <mc:AlternateContent xmlns:mc="http://schemas.openxmlformats.org/markup-compatibility/2006">
              <mc:Choice xmlns:v="urn:schemas-microsoft-com:vml" Requires="v">
                <p:oleObj spid="_x0000_s10245" name="Equation" r:id="rId6" imgW="1562040" imgH="228600" progId="">
                  <p:embed/>
                </p:oleObj>
              </mc:Choice>
              <mc:Fallback>
                <p:oleObj name="Equation" r:id="rId6" imgW="1562040" imgH="228600" progId="">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419600"/>
                        <a:ext cx="39116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6912"/>
                                        </p:tgtEl>
                                        <p:attrNameLst>
                                          <p:attrName>style.visibility</p:attrName>
                                        </p:attrNameLst>
                                      </p:cBhvr>
                                      <p:to>
                                        <p:strVal val="visible"/>
                                      </p:to>
                                    </p:set>
                                    <p:animEffect transition="in" filter="wipe(left)">
                                      <p:cBhvr>
                                        <p:cTn id="7" dur="500"/>
                                        <p:tgtEl>
                                          <p:spTgt spid="1669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6913"/>
                                        </p:tgtEl>
                                        <p:attrNameLst>
                                          <p:attrName>style.visibility</p:attrName>
                                        </p:attrNameLst>
                                      </p:cBhvr>
                                      <p:to>
                                        <p:strVal val="visible"/>
                                      </p:to>
                                    </p:set>
                                    <p:animEffect transition="in" filter="wipe(left)">
                                      <p:cBhvr>
                                        <p:cTn id="12" dur="500"/>
                                        <p:tgtEl>
                                          <p:spTgt spid="166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2400" b="1" smtClean="0">
                <a:latin typeface="Arial" charset="0"/>
                <a:cs typeface="Arial" charset="0"/>
              </a:rPr>
              <a:t>A Multitude of Models</a:t>
            </a:r>
          </a:p>
        </p:txBody>
      </p:sp>
      <p:sp>
        <p:nvSpPr>
          <p:cNvPr id="32771" name="Rectangle 3"/>
          <p:cNvSpPr>
            <a:spLocks noGrp="1" noChangeArrowheads="1"/>
          </p:cNvSpPr>
          <p:nvPr>
            <p:ph idx="1"/>
          </p:nvPr>
        </p:nvSpPr>
        <p:spPr>
          <a:xfrm>
            <a:off x="990600" y="1219200"/>
            <a:ext cx="7620000" cy="4191000"/>
          </a:xfrm>
        </p:spPr>
        <p:txBody>
          <a:bodyPr/>
          <a:lstStyle/>
          <a:p>
            <a:pPr marL="0" indent="0" eaLnBrk="1" hangingPunct="1">
              <a:lnSpc>
                <a:spcPct val="105000"/>
              </a:lnSpc>
              <a:buFont typeface="Wingdings" pitchFamily="2" charset="2"/>
              <a:buNone/>
            </a:pPr>
            <a:r>
              <a:rPr lang="en-US" sz="1800" smtClean="0">
                <a:latin typeface="Arial" charset="0"/>
                <a:cs typeface="Arial" charset="0"/>
              </a:rPr>
              <a:t>No one model can address all the issues we care about.  For example, </a:t>
            </a:r>
          </a:p>
          <a:p>
            <a:pPr marL="461963" lvl="1" eaLnBrk="1" hangingPunct="1">
              <a:lnSpc>
                <a:spcPct val="105000"/>
              </a:lnSpc>
              <a:spcBef>
                <a:spcPct val="40000"/>
              </a:spcBef>
              <a:buFont typeface="Arial" charset="0"/>
              <a:buChar char="•"/>
            </a:pPr>
            <a:endParaRPr lang="en-US" sz="1800" smtClean="0">
              <a:latin typeface="Arial" charset="0"/>
              <a:cs typeface="Arial" charset="0"/>
            </a:endParaRPr>
          </a:p>
          <a:p>
            <a:pPr marL="461963" lvl="1" eaLnBrk="1" hangingPunct="1">
              <a:lnSpc>
                <a:spcPct val="105000"/>
              </a:lnSpc>
              <a:spcBef>
                <a:spcPct val="40000"/>
              </a:spcBef>
              <a:buFont typeface="Arial" charset="0"/>
              <a:buChar char="•"/>
            </a:pPr>
            <a:r>
              <a:rPr lang="en-US" sz="1800" smtClean="0">
                <a:latin typeface="Arial" charset="0"/>
                <a:cs typeface="Arial" charset="0"/>
              </a:rPr>
              <a:t>If we want to know how a fall in aggregate income affects new car prices, we can use the S/D model for new cars. </a:t>
            </a:r>
          </a:p>
          <a:p>
            <a:pPr marL="461963" lvl="1" eaLnBrk="1" hangingPunct="1">
              <a:lnSpc>
                <a:spcPct val="105000"/>
              </a:lnSpc>
              <a:spcBef>
                <a:spcPct val="40000"/>
              </a:spcBef>
              <a:buFont typeface="Arial" charset="0"/>
              <a:buChar char="•"/>
            </a:pPr>
            <a:endParaRPr lang="en-US" sz="1800" smtClean="0">
              <a:latin typeface="Arial" charset="0"/>
              <a:cs typeface="Arial" charset="0"/>
            </a:endParaRPr>
          </a:p>
          <a:p>
            <a:pPr marL="461963" lvl="1" eaLnBrk="1" hangingPunct="1">
              <a:lnSpc>
                <a:spcPct val="105000"/>
              </a:lnSpc>
              <a:spcBef>
                <a:spcPct val="40000"/>
              </a:spcBef>
              <a:buFont typeface="Arial" charset="0"/>
              <a:buChar char="•"/>
            </a:pPr>
            <a:r>
              <a:rPr lang="en-US" sz="1800" smtClean="0">
                <a:latin typeface="Arial" charset="0"/>
                <a:cs typeface="Arial" charset="0"/>
              </a:rPr>
              <a:t>But if we want to know </a:t>
            </a:r>
            <a:r>
              <a:rPr lang="en-US" sz="1800" u="sng" smtClean="0">
                <a:latin typeface="Arial" charset="0"/>
                <a:cs typeface="Arial" charset="0"/>
              </a:rPr>
              <a:t>why</a:t>
            </a:r>
            <a:r>
              <a:rPr lang="en-US" sz="1800" smtClean="0">
                <a:latin typeface="Arial" charset="0"/>
                <a:cs typeface="Arial" charset="0"/>
              </a:rPr>
              <a:t> aggregate income falls, we need a different model. </a:t>
            </a:r>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dirty="0" smtClean="0">
                <a:latin typeface="Arial" charset="0"/>
                <a:ea typeface="+mj-ea"/>
                <a:cs typeface="+mj-cs"/>
              </a:rPr>
              <a:t>Textbooks </a:t>
            </a:r>
            <a:endParaRPr kumimoji="0" lang="en-US" sz="2400" b="1" i="0" u="none" strike="noStrike" kern="1200" cap="none" spc="0" normalizeH="0" baseline="0" noProof="0" dirty="0" smtClean="0">
              <a:ln>
                <a:noFill/>
              </a:ln>
              <a:solidFill>
                <a:schemeClr val="tx1"/>
              </a:solidFill>
              <a:effectLst/>
              <a:uLnTx/>
              <a:uFillTx/>
              <a:latin typeface="Arial" charset="0"/>
              <a:ea typeface="+mj-ea"/>
              <a:cs typeface="+mj-cs"/>
            </a:endParaRPr>
          </a:p>
        </p:txBody>
      </p:sp>
      <p:sp>
        <p:nvSpPr>
          <p:cNvPr id="3" name="Rectangle 3"/>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800" b="1" i="0" u="none" strike="noStrike" kern="1200" cap="none" spc="0" normalizeH="0" baseline="0" noProof="0" dirty="0" smtClean="0">
                <a:ln>
                  <a:noFill/>
                </a:ln>
                <a:solidFill>
                  <a:schemeClr val="tx1"/>
                </a:solidFill>
                <a:effectLst/>
                <a:uLnTx/>
                <a:uFillTx/>
                <a:latin typeface="Arial" charset="0"/>
                <a:ea typeface="+mn-ea"/>
                <a:cs typeface="+mn-cs"/>
              </a:rPr>
              <a:t>Core Textbook</a:t>
            </a:r>
            <a:r>
              <a:rPr kumimoji="0" lang="en-US" sz="1800" b="1" i="0" u="none" strike="noStrike" kern="1200" cap="none" spc="0" normalizeH="0" noProof="0" dirty="0" smtClean="0">
                <a:ln>
                  <a:noFill/>
                </a:ln>
                <a:solidFill>
                  <a:schemeClr val="tx1"/>
                </a:solidFill>
                <a:effectLst/>
                <a:uLnTx/>
                <a:uFillTx/>
                <a:latin typeface="Arial" charset="0"/>
                <a:ea typeface="+mn-ea"/>
                <a:cs typeface="+mn-cs"/>
              </a:rPr>
              <a:t> </a:t>
            </a:r>
            <a:endParaRPr kumimoji="0" lang="en-US" sz="1800" b="1" i="0" u="none" strike="noStrike" kern="120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mn-cs"/>
              </a:rPr>
              <a:t>Macroeconomics by N. Gregory </a:t>
            </a:r>
            <a:r>
              <a:rPr kumimoji="0" lang="en-US" sz="1800" b="0" i="0" u="none" strike="noStrike" kern="1200" cap="none" spc="0" normalizeH="0" baseline="0" noProof="0" dirty="0" err="1" smtClean="0">
                <a:ln>
                  <a:noFill/>
                </a:ln>
                <a:solidFill>
                  <a:schemeClr val="tx1"/>
                </a:solidFill>
                <a:effectLst/>
                <a:uLnTx/>
                <a:uFillTx/>
                <a:latin typeface="Arial" charset="0"/>
                <a:ea typeface="+mn-ea"/>
                <a:cs typeface="+mn-cs"/>
              </a:rPr>
              <a:t>Mankiw</a:t>
            </a:r>
            <a:r>
              <a:rPr kumimoji="0" lang="en-US" sz="1800" b="0" i="0" u="none" strike="noStrike" kern="1200" cap="none" spc="0" normalizeH="0" baseline="0" noProof="0" dirty="0" smtClean="0">
                <a:ln>
                  <a:noFill/>
                </a:ln>
                <a:solidFill>
                  <a:schemeClr val="tx1"/>
                </a:solidFill>
                <a:effectLst/>
                <a:uLnTx/>
                <a:uFillTx/>
                <a:latin typeface="Arial" charset="0"/>
                <a:ea typeface="+mn-ea"/>
                <a:cs typeface="+mn-cs"/>
              </a:rPr>
              <a:t>- Latest edition</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1800" b="1" i="0" u="none" strike="noStrike" kern="120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endParaRPr lang="en-US" sz="1800" b="1" dirty="0" smtClean="0">
              <a:latin typeface="Arial" charset="0"/>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1800" b="1" i="0" u="none" strike="noStrike" kern="1200" cap="none" spc="0" normalizeH="0" baseline="0" noProof="0" dirty="0" smtClean="0">
              <a:ln>
                <a:noFill/>
              </a:ln>
              <a:solidFill>
                <a:schemeClr val="tx1"/>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800" b="1" i="0" u="none" strike="noStrike" kern="1200" cap="none" spc="0" normalizeH="0" baseline="0" noProof="0" dirty="0" smtClean="0">
                <a:ln>
                  <a:noFill/>
                </a:ln>
                <a:solidFill>
                  <a:schemeClr val="tx1"/>
                </a:solidFill>
                <a:effectLst/>
                <a:uLnTx/>
                <a:uFillTx/>
                <a:latin typeface="Arial" charset="0"/>
                <a:ea typeface="+mn-ea"/>
                <a:cs typeface="+mn-cs"/>
              </a:rPr>
              <a:t>Supplementary reading</a:t>
            </a: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Arial" charset="0"/>
                <a:ea typeface="+mn-ea"/>
                <a:cs typeface="+mn-cs"/>
              </a:rPr>
              <a:t>Economics</a:t>
            </a:r>
            <a:r>
              <a:rPr kumimoji="0" lang="en-US" sz="1800" b="0" i="0" u="none" strike="noStrike" kern="1200" cap="none" spc="0" normalizeH="0" noProof="0" dirty="0" smtClean="0">
                <a:ln>
                  <a:noFill/>
                </a:ln>
                <a:solidFill>
                  <a:schemeClr val="tx1"/>
                </a:solidFill>
                <a:effectLst/>
                <a:uLnTx/>
                <a:uFillTx/>
                <a:latin typeface="Arial" charset="0"/>
                <a:ea typeface="+mn-ea"/>
                <a:cs typeface="+mn-cs"/>
              </a:rPr>
              <a:t> by Samuelson </a:t>
            </a:r>
            <a:r>
              <a:rPr kumimoji="0" lang="en-US" sz="1800" b="0" i="0" u="none" strike="noStrike" kern="1200" cap="none" spc="0" normalizeH="0" noProof="0" dirty="0" err="1" smtClean="0">
                <a:ln>
                  <a:noFill/>
                </a:ln>
                <a:solidFill>
                  <a:schemeClr val="tx1"/>
                </a:solidFill>
                <a:effectLst/>
                <a:uLnTx/>
                <a:uFillTx/>
                <a:latin typeface="Arial" charset="0"/>
                <a:ea typeface="+mn-ea"/>
                <a:cs typeface="+mn-cs"/>
              </a:rPr>
              <a:t>Nordhaus</a:t>
            </a:r>
            <a:r>
              <a:rPr kumimoji="0" lang="en-US" sz="1800" b="0" i="0" u="none" strike="noStrike" kern="1200" cap="none" spc="0" normalizeH="0" noProof="0" dirty="0" smtClean="0">
                <a:ln>
                  <a:noFill/>
                </a:ln>
                <a:solidFill>
                  <a:schemeClr val="tx1"/>
                </a:solidFill>
                <a:effectLst/>
                <a:uLnTx/>
                <a:uFillTx/>
                <a:latin typeface="Arial" charset="0"/>
                <a:ea typeface="+mn-ea"/>
                <a:cs typeface="+mn-cs"/>
              </a:rPr>
              <a:t>- latest edition</a:t>
            </a:r>
            <a:endParaRPr kumimoji="0" lang="en-US" sz="1800" b="0" i="0" u="none" strike="noStrike" kern="1200" cap="none" spc="0" normalizeH="0" baseline="0" noProof="0" dirty="0" smtClean="0">
              <a:ln>
                <a:noFill/>
              </a:ln>
              <a:solidFill>
                <a:schemeClr val="tx1"/>
              </a:solidFill>
              <a:effectLst/>
              <a:uLnTx/>
              <a:uFillTx/>
              <a:latin typeface="Arial" charset="0"/>
              <a:ea typeface="+mn-ea"/>
              <a:cs typeface="+mn-cs"/>
            </a:endParaRPr>
          </a:p>
        </p:txBody>
      </p:sp>
      <p:pic>
        <p:nvPicPr>
          <p:cNvPr id="4" name="Picture 4" descr="C:\Users\dr qaiser\Desktop\west_side_market.jpg"/>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2400" b="1" smtClean="0">
                <a:latin typeface="Arial" charset="0"/>
                <a:cs typeface="Arial" charset="0"/>
              </a:rPr>
              <a:t>A Multitude of Models</a:t>
            </a:r>
          </a:p>
        </p:txBody>
      </p:sp>
      <p:sp>
        <p:nvSpPr>
          <p:cNvPr id="33795" name="Rectangle 3"/>
          <p:cNvSpPr>
            <a:spLocks noGrp="1" noChangeArrowheads="1"/>
          </p:cNvSpPr>
          <p:nvPr>
            <p:ph idx="1"/>
          </p:nvPr>
        </p:nvSpPr>
        <p:spPr>
          <a:xfrm>
            <a:off x="838200" y="1219200"/>
            <a:ext cx="7924800" cy="4876800"/>
          </a:xfrm>
        </p:spPr>
        <p:txBody>
          <a:bodyPr/>
          <a:lstStyle/>
          <a:p>
            <a:pPr eaLnBrk="1" hangingPunct="1">
              <a:lnSpc>
                <a:spcPct val="105000"/>
              </a:lnSpc>
            </a:pPr>
            <a:endParaRPr lang="en-US" sz="1800" smtClean="0">
              <a:latin typeface="Arial" charset="0"/>
              <a:cs typeface="Arial" charset="0"/>
            </a:endParaRPr>
          </a:p>
          <a:p>
            <a:pPr eaLnBrk="1" hangingPunct="1">
              <a:lnSpc>
                <a:spcPct val="105000"/>
              </a:lnSpc>
            </a:pPr>
            <a:r>
              <a:rPr lang="en-US" sz="1800" smtClean="0">
                <a:latin typeface="Arial" charset="0"/>
                <a:cs typeface="Arial" charset="0"/>
              </a:rPr>
              <a:t>So we will learn different models for studying different issues (e.g. unemployment, inflation, long-run growth).  </a:t>
            </a:r>
          </a:p>
          <a:p>
            <a:pPr eaLnBrk="1" hangingPunct="1">
              <a:lnSpc>
                <a:spcPct val="105000"/>
              </a:lnSpc>
            </a:pPr>
            <a:endParaRPr lang="en-US" sz="1800" smtClean="0">
              <a:latin typeface="Arial" charset="0"/>
              <a:cs typeface="Arial" charset="0"/>
            </a:endParaRPr>
          </a:p>
          <a:p>
            <a:pPr eaLnBrk="1" hangingPunct="1">
              <a:lnSpc>
                <a:spcPct val="105000"/>
              </a:lnSpc>
              <a:spcBef>
                <a:spcPct val="50000"/>
              </a:spcBef>
            </a:pPr>
            <a:r>
              <a:rPr lang="en-US" sz="1800" smtClean="0">
                <a:latin typeface="Arial" charset="0"/>
                <a:cs typeface="Arial" charset="0"/>
              </a:rPr>
              <a:t>For each new model, you should keep track of </a:t>
            </a:r>
          </a:p>
          <a:p>
            <a:pPr lvl="1" eaLnBrk="1" hangingPunct="1">
              <a:lnSpc>
                <a:spcPct val="105000"/>
              </a:lnSpc>
            </a:pPr>
            <a:r>
              <a:rPr lang="en-US" sz="1800" smtClean="0">
                <a:latin typeface="Arial" charset="0"/>
                <a:cs typeface="Arial" charset="0"/>
              </a:rPr>
              <a:t>its assumptions, </a:t>
            </a:r>
          </a:p>
          <a:p>
            <a:pPr lvl="1" eaLnBrk="1" hangingPunct="1">
              <a:lnSpc>
                <a:spcPct val="105000"/>
              </a:lnSpc>
            </a:pPr>
            <a:r>
              <a:rPr lang="en-US" sz="1800" smtClean="0">
                <a:latin typeface="Arial" charset="0"/>
                <a:cs typeface="Arial" charset="0"/>
              </a:rPr>
              <a:t>which of its variables are endogenous and which are exogenous,</a:t>
            </a:r>
          </a:p>
          <a:p>
            <a:pPr lvl="1" eaLnBrk="1" hangingPunct="1">
              <a:lnSpc>
                <a:spcPct val="105000"/>
              </a:lnSpc>
            </a:pPr>
            <a:r>
              <a:rPr lang="en-US" sz="1800" smtClean="0">
                <a:latin typeface="Arial" charset="0"/>
                <a:cs typeface="Arial" charset="0"/>
              </a:rPr>
              <a:t>the questions it can help us understand, </a:t>
            </a:r>
          </a:p>
          <a:p>
            <a:pPr lvl="1" eaLnBrk="1" hangingPunct="1">
              <a:lnSpc>
                <a:spcPct val="105000"/>
              </a:lnSpc>
            </a:pPr>
            <a:r>
              <a:rPr lang="en-US" sz="1800" smtClean="0">
                <a:latin typeface="Arial" charset="0"/>
                <a:cs typeface="Arial" charset="0"/>
              </a:rPr>
              <a:t>and those it cannot.</a:t>
            </a:r>
          </a:p>
        </p:txBody>
      </p:sp>
    </p:spTree>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2400" b="1" smtClean="0">
                <a:latin typeface="Arial" charset="0"/>
                <a:cs typeface="Arial" charset="0"/>
              </a:rPr>
              <a:t>Prices:  Flexible Versus Sticky</a:t>
            </a:r>
          </a:p>
        </p:txBody>
      </p:sp>
      <p:sp>
        <p:nvSpPr>
          <p:cNvPr id="34819" name="Rectangle 3"/>
          <p:cNvSpPr>
            <a:spLocks noGrp="1" noChangeArrowheads="1"/>
          </p:cNvSpPr>
          <p:nvPr>
            <p:ph idx="1"/>
          </p:nvPr>
        </p:nvSpPr>
        <p:spPr>
          <a:xfrm>
            <a:off x="838200" y="1143000"/>
            <a:ext cx="7772400" cy="5029200"/>
          </a:xfrm>
        </p:spPr>
        <p:txBody>
          <a:bodyPr/>
          <a:lstStyle/>
          <a:p>
            <a:pPr eaLnBrk="1" hangingPunct="1"/>
            <a:endParaRPr lang="en-US" sz="1800" b="1" smtClean="0">
              <a:latin typeface="Arial" charset="0"/>
              <a:cs typeface="Arial" charset="0"/>
            </a:endParaRPr>
          </a:p>
          <a:p>
            <a:pPr eaLnBrk="1" hangingPunct="1"/>
            <a:r>
              <a:rPr lang="en-US" sz="1800" b="1" smtClean="0">
                <a:latin typeface="Arial" charset="0"/>
                <a:cs typeface="Arial" charset="0"/>
              </a:rPr>
              <a:t>Market clearing</a:t>
            </a:r>
            <a:r>
              <a:rPr lang="en-US" sz="1800" smtClean="0">
                <a:latin typeface="Arial" charset="0"/>
                <a:cs typeface="Arial" charset="0"/>
              </a:rPr>
              <a:t>:  an assumption that prices are flexible and adjust to equate supply and demand.  </a:t>
            </a:r>
          </a:p>
          <a:p>
            <a:pPr eaLnBrk="1" hangingPunct="1"/>
            <a:endParaRPr lang="en-US" sz="1800" smtClean="0">
              <a:latin typeface="Arial" charset="0"/>
              <a:cs typeface="Arial" charset="0"/>
            </a:endParaRPr>
          </a:p>
          <a:p>
            <a:pPr eaLnBrk="1" hangingPunct="1"/>
            <a:endParaRPr lang="en-US" sz="1800" smtClean="0">
              <a:latin typeface="Arial" charset="0"/>
              <a:cs typeface="Arial" charset="0"/>
            </a:endParaRPr>
          </a:p>
          <a:p>
            <a:pPr eaLnBrk="1" hangingPunct="1"/>
            <a:r>
              <a:rPr lang="en-US" sz="1800" smtClean="0">
                <a:latin typeface="Arial" charset="0"/>
                <a:cs typeface="Arial" charset="0"/>
              </a:rPr>
              <a:t>In the short run, many prices are </a:t>
            </a:r>
            <a:r>
              <a:rPr lang="en-US" sz="1800" b="1" smtClean="0">
                <a:latin typeface="Arial" charset="0"/>
                <a:cs typeface="Arial" charset="0"/>
              </a:rPr>
              <a:t>sticky</a:t>
            </a:r>
            <a:r>
              <a:rPr lang="en-US" sz="1800" smtClean="0">
                <a:latin typeface="Arial" charset="0"/>
                <a:cs typeface="Arial" charset="0"/>
              </a:rPr>
              <a:t>---they adjust only sluggishly in response to supply/demand imbalances.  </a:t>
            </a:r>
            <a:br>
              <a:rPr lang="en-US" sz="1800" smtClean="0">
                <a:latin typeface="Arial" charset="0"/>
                <a:cs typeface="Arial" charset="0"/>
              </a:rPr>
            </a:br>
            <a:endParaRPr lang="en-US" sz="1800" smtClean="0">
              <a:latin typeface="Arial" charset="0"/>
              <a:cs typeface="Arial" charset="0"/>
            </a:endParaRPr>
          </a:p>
          <a:p>
            <a:pPr eaLnBrk="1" hangingPunct="1"/>
            <a:endParaRPr lang="en-US" sz="1800" smtClean="0">
              <a:latin typeface="Arial" charset="0"/>
              <a:cs typeface="Arial" charset="0"/>
            </a:endParaRPr>
          </a:p>
          <a:p>
            <a:pPr eaLnBrk="1" hangingPunct="1"/>
            <a:r>
              <a:rPr lang="en-US" sz="1800" smtClean="0">
                <a:latin typeface="Arial" charset="0"/>
                <a:cs typeface="Arial" charset="0"/>
              </a:rPr>
              <a:t>    For example,</a:t>
            </a:r>
          </a:p>
          <a:p>
            <a:pPr marL="1030288" lvl="1" eaLnBrk="1" hangingPunct="1">
              <a:buClr>
                <a:schemeClr val="accent1"/>
              </a:buClr>
            </a:pPr>
            <a:r>
              <a:rPr lang="en-US" sz="1800" smtClean="0">
                <a:latin typeface="Arial" charset="0"/>
                <a:cs typeface="Arial" charset="0"/>
              </a:rPr>
              <a:t>labor contracts that fix the nominal wage for a year or longer</a:t>
            </a:r>
          </a:p>
          <a:p>
            <a:pPr marL="1030288" lvl="1" eaLnBrk="1" hangingPunct="1">
              <a:buClr>
                <a:schemeClr val="accent1"/>
              </a:buClr>
            </a:pPr>
            <a:r>
              <a:rPr lang="en-US" sz="1800" smtClean="0">
                <a:latin typeface="Arial" charset="0"/>
                <a:cs typeface="Arial" charset="0"/>
              </a:rPr>
              <a:t>magazine prices that publishers change only once every 3-4 years</a:t>
            </a:r>
          </a:p>
        </p:txBody>
      </p:sp>
    </p:spTree>
  </p:cSld>
  <p:clrMapOvr>
    <a:masterClrMapping/>
  </p:clrMapOvr>
  <p:transition>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2400" b="1" smtClean="0">
                <a:latin typeface="Arial" charset="0"/>
                <a:cs typeface="Arial" charset="0"/>
              </a:rPr>
              <a:t>Prices:  Flexible Versus Sticky</a:t>
            </a:r>
          </a:p>
        </p:txBody>
      </p:sp>
      <p:sp>
        <p:nvSpPr>
          <p:cNvPr id="35843" name="Rectangle 3"/>
          <p:cNvSpPr>
            <a:spLocks noGrp="1" noChangeArrowheads="1"/>
          </p:cNvSpPr>
          <p:nvPr>
            <p:ph idx="1"/>
          </p:nvPr>
        </p:nvSpPr>
        <p:spPr>
          <a:xfrm>
            <a:off x="914400" y="1219200"/>
            <a:ext cx="7696200" cy="4724400"/>
          </a:xfrm>
        </p:spPr>
        <p:txBody>
          <a:bodyPr/>
          <a:lstStyle/>
          <a:p>
            <a:pPr eaLnBrk="1" hangingPunct="1"/>
            <a:endParaRPr lang="en-US" sz="1800" smtClean="0">
              <a:latin typeface="Arial" charset="0"/>
              <a:cs typeface="Arial" charset="0"/>
            </a:endParaRPr>
          </a:p>
          <a:p>
            <a:pPr eaLnBrk="1" hangingPunct="1"/>
            <a:r>
              <a:rPr lang="en-US" sz="1800" smtClean="0">
                <a:latin typeface="Arial" charset="0"/>
                <a:cs typeface="Arial" charset="0"/>
              </a:rPr>
              <a:t>The economy’s behavior depends partly on whether prices are sticky or flexible:</a:t>
            </a:r>
          </a:p>
          <a:p>
            <a:pPr eaLnBrk="1" hangingPunct="1"/>
            <a:endParaRPr lang="en-US" sz="1800" smtClean="0">
              <a:latin typeface="Arial" charset="0"/>
              <a:cs typeface="Arial" charset="0"/>
            </a:endParaRPr>
          </a:p>
          <a:p>
            <a:pPr eaLnBrk="1" hangingPunct="1"/>
            <a:endParaRPr lang="en-US" sz="1800" smtClean="0">
              <a:latin typeface="Arial" charset="0"/>
              <a:cs typeface="Arial" charset="0"/>
            </a:endParaRPr>
          </a:p>
          <a:p>
            <a:pPr eaLnBrk="1" hangingPunct="1">
              <a:spcBef>
                <a:spcPct val="55000"/>
              </a:spcBef>
            </a:pPr>
            <a:r>
              <a:rPr lang="en-US" sz="1800" smtClean="0">
                <a:latin typeface="Arial" charset="0"/>
                <a:cs typeface="Arial" charset="0"/>
              </a:rPr>
              <a:t>If prices are sticky, then demand won’t always equal supply.  This helps explain</a:t>
            </a:r>
          </a:p>
          <a:p>
            <a:pPr lvl="1" eaLnBrk="1" hangingPunct="1"/>
            <a:r>
              <a:rPr lang="en-US" sz="1800" smtClean="0">
                <a:latin typeface="Arial" charset="0"/>
                <a:cs typeface="Arial" charset="0"/>
              </a:rPr>
              <a:t>unemployment  (excess supply of labor)</a:t>
            </a:r>
          </a:p>
          <a:p>
            <a:pPr lvl="1" eaLnBrk="1" hangingPunct="1"/>
            <a:r>
              <a:rPr lang="en-US" sz="1800" smtClean="0">
                <a:latin typeface="Arial" charset="0"/>
                <a:cs typeface="Arial" charset="0"/>
              </a:rPr>
              <a:t>the occasional inability of firms to sell what they produce</a:t>
            </a:r>
          </a:p>
          <a:p>
            <a:pPr lvl="1" eaLnBrk="1" hangingPunct="1"/>
            <a:endParaRPr lang="en-US" sz="1800" smtClean="0">
              <a:latin typeface="Arial" charset="0"/>
              <a:cs typeface="Arial" charset="0"/>
            </a:endParaRPr>
          </a:p>
          <a:p>
            <a:pPr lvl="1" eaLnBrk="1" hangingPunct="1"/>
            <a:endParaRPr lang="en-US" sz="1800" smtClean="0">
              <a:latin typeface="Arial" charset="0"/>
              <a:cs typeface="Arial" charset="0"/>
            </a:endParaRPr>
          </a:p>
          <a:p>
            <a:pPr eaLnBrk="1" hangingPunct="1">
              <a:spcBef>
                <a:spcPct val="50000"/>
              </a:spcBef>
            </a:pPr>
            <a:r>
              <a:rPr lang="en-US" sz="1800" smtClean="0">
                <a:latin typeface="Arial" charset="0"/>
                <a:cs typeface="Arial" charset="0"/>
              </a:rPr>
              <a:t>Long run:  prices flexible, markets clear, economy behaves very differently.  </a:t>
            </a:r>
          </a:p>
        </p:txBody>
      </p:sp>
    </p:spTree>
  </p:cSld>
  <p:clrMapOvr>
    <a:masterClrMapping/>
  </p:clrMapOvr>
  <p:transition>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400" b="1" smtClean="0">
                <a:latin typeface="Arial" charset="0"/>
                <a:cs typeface="Arial" charset="0"/>
              </a:rPr>
              <a:t>Summary</a:t>
            </a:r>
          </a:p>
        </p:txBody>
      </p:sp>
      <p:sp>
        <p:nvSpPr>
          <p:cNvPr id="36867" name="Rectangle 3"/>
          <p:cNvSpPr>
            <a:spLocks noGrp="1" noChangeArrowheads="1"/>
          </p:cNvSpPr>
          <p:nvPr>
            <p:ph idx="1"/>
          </p:nvPr>
        </p:nvSpPr>
        <p:spPr/>
        <p:txBody>
          <a:bodyPr/>
          <a:lstStyle/>
          <a:p>
            <a:pPr marL="400050" indent="-400050" eaLnBrk="1" hangingPunct="1">
              <a:buSzPct val="90000"/>
            </a:pPr>
            <a:r>
              <a:rPr lang="en-US" sz="1800" smtClean="0">
                <a:latin typeface="Arial" charset="0"/>
                <a:cs typeface="Arial" charset="0"/>
              </a:rPr>
              <a:t>Macroeconomics is the study of the economy as a whole, including</a:t>
            </a:r>
          </a:p>
          <a:p>
            <a:pPr marL="922338" lvl="1" indent="-301625" eaLnBrk="1" hangingPunct="1">
              <a:buFont typeface="Arial" charset="0"/>
              <a:buChar char="•"/>
            </a:pPr>
            <a:r>
              <a:rPr lang="en-US" sz="1800" smtClean="0">
                <a:latin typeface="Arial" charset="0"/>
                <a:cs typeface="Arial" charset="0"/>
              </a:rPr>
              <a:t>growth in incomes</a:t>
            </a:r>
          </a:p>
          <a:p>
            <a:pPr marL="922338" lvl="1" indent="-301625" eaLnBrk="1" hangingPunct="1">
              <a:buFont typeface="Arial" charset="0"/>
              <a:buChar char="•"/>
            </a:pPr>
            <a:endParaRPr lang="en-US" sz="1800" smtClean="0">
              <a:latin typeface="Arial" charset="0"/>
              <a:cs typeface="Arial" charset="0"/>
            </a:endParaRPr>
          </a:p>
          <a:p>
            <a:pPr marL="922338" lvl="1" indent="-301625" eaLnBrk="1" hangingPunct="1">
              <a:buFont typeface="Arial" charset="0"/>
              <a:buChar char="•"/>
            </a:pPr>
            <a:r>
              <a:rPr lang="en-US" sz="1800" smtClean="0">
                <a:latin typeface="Arial" charset="0"/>
                <a:cs typeface="Arial" charset="0"/>
              </a:rPr>
              <a:t>changes in the overall level of prices</a:t>
            </a:r>
          </a:p>
          <a:p>
            <a:pPr marL="922338" lvl="1" indent="-301625" eaLnBrk="1" hangingPunct="1">
              <a:buFont typeface="Arial" charset="0"/>
              <a:buChar char="•"/>
            </a:pPr>
            <a:endParaRPr lang="en-US" sz="1800" smtClean="0">
              <a:latin typeface="Arial" charset="0"/>
              <a:cs typeface="Arial" charset="0"/>
            </a:endParaRPr>
          </a:p>
          <a:p>
            <a:pPr marL="922338" lvl="1" indent="-301625" eaLnBrk="1" hangingPunct="1">
              <a:buFont typeface="Arial" charset="0"/>
              <a:buChar char="•"/>
            </a:pPr>
            <a:r>
              <a:rPr lang="en-US" sz="1800" smtClean="0">
                <a:latin typeface="Arial" charset="0"/>
                <a:cs typeface="Arial" charset="0"/>
              </a:rPr>
              <a:t>the unemployment rate</a:t>
            </a:r>
          </a:p>
          <a:p>
            <a:pPr marL="922338" lvl="1" indent="-301625" eaLnBrk="1" hangingPunct="1">
              <a:buFont typeface="Arial" charset="0"/>
              <a:buChar char="•"/>
            </a:pPr>
            <a:endParaRPr lang="en-US" sz="1800" smtClean="0">
              <a:latin typeface="Arial" charset="0"/>
              <a:cs typeface="Arial" charset="0"/>
            </a:endParaRPr>
          </a:p>
          <a:p>
            <a:pPr marL="922338" lvl="1" indent="-301625" eaLnBrk="1" hangingPunct="1">
              <a:buFont typeface="Arial" charset="0"/>
              <a:buChar char="•"/>
            </a:pPr>
            <a:endParaRPr lang="en-US" sz="1800" smtClean="0">
              <a:latin typeface="Arial" charset="0"/>
              <a:cs typeface="Arial" charset="0"/>
            </a:endParaRPr>
          </a:p>
          <a:p>
            <a:pPr marL="400050" indent="-400050" eaLnBrk="1" hangingPunct="1">
              <a:buSzPct val="90000"/>
            </a:pPr>
            <a:endParaRPr lang="en-US" sz="1800" smtClean="0">
              <a:latin typeface="Arial" charset="0"/>
              <a:cs typeface="Arial" charset="0"/>
            </a:endParaRPr>
          </a:p>
          <a:p>
            <a:pPr marL="400050" indent="-400050" eaLnBrk="1" hangingPunct="1">
              <a:buSzPct val="90000"/>
            </a:pPr>
            <a:r>
              <a:rPr lang="en-US" sz="1800" smtClean="0">
                <a:latin typeface="Arial" charset="0"/>
                <a:cs typeface="Arial" charset="0"/>
              </a:rPr>
              <a:t>Macroeconomists attempt to explain the economy and to devise policies to improve its performance.</a:t>
            </a:r>
          </a:p>
        </p:txBody>
      </p:sp>
      <p:pic>
        <p:nvPicPr>
          <p:cNvPr id="36868" name="Picture 4" descr="C:\Users\dr qaiser\Desktop\west_side_market.jpg"/>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2400" b="1" smtClean="0">
                <a:latin typeface="Arial" charset="0"/>
                <a:cs typeface="Arial" charset="0"/>
              </a:rPr>
              <a:t>Summary</a:t>
            </a:r>
          </a:p>
        </p:txBody>
      </p:sp>
      <p:sp>
        <p:nvSpPr>
          <p:cNvPr id="37891" name="Rectangle 3"/>
          <p:cNvSpPr>
            <a:spLocks noGrp="1" noChangeArrowheads="1"/>
          </p:cNvSpPr>
          <p:nvPr>
            <p:ph idx="1"/>
          </p:nvPr>
        </p:nvSpPr>
        <p:spPr>
          <a:xfrm>
            <a:off x="990600" y="1219200"/>
            <a:ext cx="7543800" cy="4876800"/>
          </a:xfrm>
        </p:spPr>
        <p:txBody>
          <a:bodyPr/>
          <a:lstStyle/>
          <a:p>
            <a:pPr marL="460375" indent="-460375" eaLnBrk="1" hangingPunct="1">
              <a:buSzPct val="90000"/>
            </a:pPr>
            <a:r>
              <a:rPr lang="en-US" sz="1800" smtClean="0">
                <a:latin typeface="Arial" charset="0"/>
                <a:cs typeface="Arial" charset="0"/>
              </a:rPr>
              <a:t>Economists use different models to examine different issues.</a:t>
            </a:r>
          </a:p>
          <a:p>
            <a:pPr marL="460375" indent="-460375" eaLnBrk="1" hangingPunct="1">
              <a:buSzPct val="90000"/>
            </a:pPr>
            <a:endParaRPr lang="en-US" sz="1800" smtClean="0">
              <a:latin typeface="Arial" charset="0"/>
              <a:cs typeface="Arial" charset="0"/>
            </a:endParaRPr>
          </a:p>
          <a:p>
            <a:pPr marL="460375" indent="-460375" eaLnBrk="1" hangingPunct="1">
              <a:buSzPct val="90000"/>
            </a:pPr>
            <a:r>
              <a:rPr lang="en-US" sz="1800" smtClean="0">
                <a:latin typeface="Arial" charset="0"/>
                <a:cs typeface="Arial" charset="0"/>
              </a:rPr>
              <a:t>Models with flexible prices describe the economy in the long run; models with sticky prices describe economy in the short run.</a:t>
            </a:r>
          </a:p>
          <a:p>
            <a:pPr marL="460375" indent="-460375" eaLnBrk="1" hangingPunct="1">
              <a:buSzPct val="90000"/>
            </a:pPr>
            <a:endParaRPr lang="en-US" sz="1800" smtClean="0">
              <a:latin typeface="Arial" charset="0"/>
              <a:cs typeface="Arial" charset="0"/>
            </a:endParaRPr>
          </a:p>
          <a:p>
            <a:pPr marL="460375" indent="-460375" eaLnBrk="1" hangingPunct="1">
              <a:buSzPct val="90000"/>
            </a:pPr>
            <a:r>
              <a:rPr lang="en-US" sz="1800" smtClean="0">
                <a:latin typeface="Arial" charset="0"/>
                <a:cs typeface="Arial" charset="0"/>
              </a:rPr>
              <a:t>Macroeconomic events and performance arise from many microeconomic transactions, so macroeconomics uses many of the tools of microeconomics.  </a:t>
            </a:r>
          </a:p>
        </p:txBody>
      </p:sp>
      <p:pic>
        <p:nvPicPr>
          <p:cNvPr id="37892" name="Picture 4" descr="C:\Users\dr qaiser\Desktop\west_side_market.jpg"/>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r>
              <a:rPr lang="en-US" sz="2400" b="1" smtClean="0">
                <a:latin typeface="Arial" charset="0"/>
              </a:rPr>
              <a:t>Course Outline</a:t>
            </a:r>
          </a:p>
        </p:txBody>
      </p:sp>
      <p:sp>
        <p:nvSpPr>
          <p:cNvPr id="75779" name="Rectangle 3"/>
          <p:cNvSpPr>
            <a:spLocks noGrp="1"/>
          </p:cNvSpPr>
          <p:nvPr>
            <p:ph type="body" idx="4294967295"/>
          </p:nvPr>
        </p:nvSpPr>
        <p:spPr>
          <a:xfrm>
            <a:off x="457200" y="1066800"/>
            <a:ext cx="8229600" cy="5486400"/>
          </a:xfrm>
        </p:spPr>
        <p:txBody>
          <a:bodyPr/>
          <a:lstStyle/>
          <a:p>
            <a:pPr>
              <a:buAutoNum type="arabicPeriod"/>
            </a:pPr>
            <a:r>
              <a:rPr lang="en-US" sz="1800" dirty="0" smtClean="0"/>
              <a:t>The Science of Macroeconomics</a:t>
            </a:r>
          </a:p>
          <a:p>
            <a:pPr>
              <a:buAutoNum type="arabicPeriod"/>
            </a:pPr>
            <a:endParaRPr lang="en-US" sz="1800" dirty="0" smtClean="0"/>
          </a:p>
          <a:p>
            <a:pPr>
              <a:buNone/>
            </a:pPr>
            <a:r>
              <a:rPr lang="en-US" sz="1800" dirty="0" smtClean="0"/>
              <a:t>2. The Data of Macroeconomics </a:t>
            </a:r>
          </a:p>
          <a:p>
            <a:pPr>
              <a:buNone/>
            </a:pPr>
            <a:endParaRPr lang="en-US" sz="1800" dirty="0" smtClean="0"/>
          </a:p>
          <a:p>
            <a:pPr>
              <a:buNone/>
            </a:pPr>
            <a:r>
              <a:rPr lang="en-US" sz="1800" dirty="0" smtClean="0"/>
              <a:t>3. National Income: Where It Comes From and Where It Goes</a:t>
            </a:r>
          </a:p>
          <a:p>
            <a:pPr>
              <a:buNone/>
            </a:pPr>
            <a:endParaRPr lang="en-US" sz="1800" dirty="0" smtClean="0"/>
          </a:p>
          <a:p>
            <a:pPr>
              <a:buNone/>
            </a:pPr>
            <a:r>
              <a:rPr lang="en-US" sz="1800" dirty="0" smtClean="0"/>
              <a:t>4. Economic Growth </a:t>
            </a:r>
          </a:p>
          <a:p>
            <a:pPr>
              <a:buNone/>
            </a:pPr>
            <a:endParaRPr lang="en-US" sz="1800" dirty="0" smtClean="0"/>
          </a:p>
          <a:p>
            <a:pPr>
              <a:buNone/>
            </a:pPr>
            <a:r>
              <a:rPr lang="en-US" sz="1800" dirty="0" smtClean="0"/>
              <a:t>5. Unemployment</a:t>
            </a:r>
          </a:p>
          <a:p>
            <a:pPr>
              <a:buNone/>
            </a:pPr>
            <a:endParaRPr lang="en-US" sz="1800" dirty="0" smtClean="0"/>
          </a:p>
          <a:p>
            <a:pPr>
              <a:buNone/>
            </a:pPr>
            <a:r>
              <a:rPr lang="en-US" sz="1800" dirty="0" smtClean="0"/>
              <a:t>6. Money and Inflation </a:t>
            </a:r>
          </a:p>
          <a:p>
            <a:pPr>
              <a:buNone/>
            </a:pPr>
            <a:endParaRPr lang="en-US" sz="1800" dirty="0" smtClean="0"/>
          </a:p>
          <a:p>
            <a:pPr>
              <a:buNone/>
            </a:pPr>
            <a:r>
              <a:rPr lang="en-US" sz="1800" dirty="0" smtClean="0"/>
              <a:t>7. The Open Economy</a:t>
            </a:r>
          </a:p>
          <a:p>
            <a:pPr>
              <a:buNone/>
            </a:pPr>
            <a:endParaRPr lang="en-US" sz="1800" dirty="0" smtClean="0"/>
          </a:p>
          <a:p>
            <a:pPr>
              <a:buNone/>
            </a:pPr>
            <a:r>
              <a:rPr lang="en-US" sz="1800" dirty="0" smtClean="0"/>
              <a:t> 8. Introduction to Economic Fluctuations </a:t>
            </a:r>
          </a:p>
          <a:p>
            <a:pPr>
              <a:buNone/>
            </a:pPr>
            <a:endParaRPr lang="en-US" sz="1800" dirty="0" smtClean="0"/>
          </a:p>
          <a:p>
            <a:pPr>
              <a:buNone/>
            </a:pPr>
            <a:r>
              <a:rPr lang="en-US" sz="1800" dirty="0" smtClean="0"/>
              <a:t>9. Aggregate Demand I </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a:xfrm>
            <a:off x="533400" y="0"/>
            <a:ext cx="8229600" cy="1143000"/>
          </a:xfrm>
        </p:spPr>
        <p:txBody>
          <a:bodyPr/>
          <a:lstStyle/>
          <a:p>
            <a:r>
              <a:rPr lang="en-US" sz="2400" b="1" dirty="0" smtClean="0">
                <a:latin typeface="Arial" charset="0"/>
              </a:rPr>
              <a:t>Course Outline</a:t>
            </a:r>
          </a:p>
        </p:txBody>
      </p:sp>
      <p:sp>
        <p:nvSpPr>
          <p:cNvPr id="76803" name="Rectangle 3"/>
          <p:cNvSpPr>
            <a:spLocks noGrp="1"/>
          </p:cNvSpPr>
          <p:nvPr>
            <p:ph type="body" idx="4294967295"/>
          </p:nvPr>
        </p:nvSpPr>
        <p:spPr>
          <a:xfrm>
            <a:off x="609600" y="914400"/>
            <a:ext cx="8229600" cy="5257800"/>
          </a:xfrm>
        </p:spPr>
        <p:txBody>
          <a:bodyPr/>
          <a:lstStyle/>
          <a:p>
            <a:pPr>
              <a:buNone/>
            </a:pPr>
            <a:r>
              <a:rPr lang="en-US" sz="1800" dirty="0" smtClean="0"/>
              <a:t>10. Aggregate Demand II </a:t>
            </a:r>
          </a:p>
          <a:p>
            <a:pPr>
              <a:buNone/>
            </a:pPr>
            <a:endParaRPr lang="en-US" sz="1800" dirty="0" smtClean="0"/>
          </a:p>
          <a:p>
            <a:pPr>
              <a:buNone/>
            </a:pPr>
            <a:r>
              <a:rPr lang="en-US" sz="1800" dirty="0" smtClean="0"/>
              <a:t>11. Aggregate Supply</a:t>
            </a:r>
          </a:p>
          <a:p>
            <a:pPr>
              <a:buNone/>
            </a:pPr>
            <a:endParaRPr lang="en-US" sz="1800" dirty="0" smtClean="0"/>
          </a:p>
          <a:p>
            <a:pPr>
              <a:buNone/>
            </a:pPr>
            <a:r>
              <a:rPr lang="en-US" sz="1800" dirty="0" smtClean="0"/>
              <a:t>12. Macroeconomic Policy debate </a:t>
            </a:r>
          </a:p>
          <a:p>
            <a:pPr>
              <a:buNone/>
            </a:pPr>
            <a:endParaRPr lang="en-US" sz="1800" dirty="0" smtClean="0"/>
          </a:p>
          <a:p>
            <a:pPr>
              <a:buNone/>
            </a:pPr>
            <a:r>
              <a:rPr lang="en-US" sz="1800" dirty="0" smtClean="0"/>
              <a:t>13. The open economy in the short run</a:t>
            </a:r>
          </a:p>
          <a:p>
            <a:pPr>
              <a:buNone/>
            </a:pPr>
            <a:endParaRPr lang="en-US" sz="1800" dirty="0" smtClean="0"/>
          </a:p>
          <a:p>
            <a:pPr>
              <a:buNone/>
            </a:pPr>
            <a:r>
              <a:rPr lang="en-US" sz="1800" dirty="0" smtClean="0"/>
              <a:t>14. The theory of real Business cycles</a:t>
            </a:r>
          </a:p>
          <a:p>
            <a:pPr>
              <a:buNone/>
            </a:pPr>
            <a:endParaRPr lang="en-US" sz="1800" dirty="0" smtClean="0"/>
          </a:p>
          <a:p>
            <a:pPr>
              <a:buNone/>
            </a:pPr>
            <a:r>
              <a:rPr lang="en-US" sz="1800" dirty="0" smtClean="0"/>
              <a:t>15. Consumption  </a:t>
            </a:r>
          </a:p>
          <a:p>
            <a:pPr>
              <a:buNone/>
            </a:pPr>
            <a:endParaRPr lang="en-US" sz="1800" dirty="0" smtClean="0"/>
          </a:p>
          <a:p>
            <a:pPr>
              <a:buNone/>
            </a:pPr>
            <a:r>
              <a:rPr lang="en-US" sz="1800" dirty="0" smtClean="0"/>
              <a:t>16. The debates over government debt  </a:t>
            </a:r>
          </a:p>
          <a:p>
            <a:pPr>
              <a:buNone/>
            </a:pPr>
            <a:endParaRPr lang="en-US" sz="1800" dirty="0" smtClean="0"/>
          </a:p>
          <a:p>
            <a:pPr>
              <a:buNone/>
            </a:pPr>
            <a:r>
              <a:rPr lang="en-US" sz="1800" dirty="0" smtClean="0"/>
              <a:t>17. Investment </a:t>
            </a:r>
          </a:p>
          <a:p>
            <a:pPr>
              <a:buNone/>
            </a:pPr>
            <a:endParaRPr lang="en-US" sz="1800" dirty="0" smtClean="0"/>
          </a:p>
          <a:p>
            <a:pPr>
              <a:buNone/>
            </a:pPr>
            <a:r>
              <a:rPr lang="en-US" sz="1800" dirty="0" smtClean="0"/>
              <a:t>18. Money Supply and Money Demand</a:t>
            </a:r>
          </a:p>
          <a:p>
            <a:pPr>
              <a:buNone/>
            </a:pPr>
            <a:r>
              <a:rPr lang="en-US" sz="1800" dirty="0" smtClean="0"/>
              <a:t> </a:t>
            </a:r>
          </a:p>
          <a:p>
            <a:pPr>
              <a:lnSpc>
                <a:spcPct val="90000"/>
              </a:lnSpc>
            </a:pPr>
            <a:endParaRPr lang="en-US" sz="28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p:txBody>
          <a:bodyPr/>
          <a:lstStyle/>
          <a:p>
            <a:r>
              <a:rPr lang="en-US" sz="2400" b="1" smtClean="0">
                <a:latin typeface="Arial" charset="0"/>
              </a:rPr>
              <a:t>Grading</a:t>
            </a:r>
          </a:p>
        </p:txBody>
      </p:sp>
      <p:sp>
        <p:nvSpPr>
          <p:cNvPr id="77827" name="Rectangle 3"/>
          <p:cNvSpPr>
            <a:spLocks noGrp="1"/>
          </p:cNvSpPr>
          <p:nvPr>
            <p:ph type="body" idx="4294967295"/>
          </p:nvPr>
        </p:nvSpPr>
        <p:spPr/>
        <p:txBody>
          <a:bodyPr/>
          <a:lstStyle/>
          <a:p>
            <a:pPr>
              <a:lnSpc>
                <a:spcPct val="90000"/>
              </a:lnSpc>
            </a:pPr>
            <a:r>
              <a:rPr lang="en-US" sz="1800" smtClean="0">
                <a:latin typeface="Arial" charset="0"/>
              </a:rPr>
              <a:t>Quiz 10%</a:t>
            </a:r>
          </a:p>
          <a:p>
            <a:pPr>
              <a:lnSpc>
                <a:spcPct val="90000"/>
              </a:lnSpc>
            </a:pPr>
            <a:endParaRPr lang="en-US" sz="1800" smtClean="0">
              <a:latin typeface="Arial" charset="0"/>
            </a:endParaRPr>
          </a:p>
          <a:p>
            <a:pPr>
              <a:lnSpc>
                <a:spcPct val="90000"/>
              </a:lnSpc>
            </a:pPr>
            <a:r>
              <a:rPr lang="en-US" sz="1800" smtClean="0">
                <a:latin typeface="Arial" charset="0"/>
              </a:rPr>
              <a:t>Assignments 15%</a:t>
            </a:r>
          </a:p>
          <a:p>
            <a:pPr>
              <a:lnSpc>
                <a:spcPct val="90000"/>
              </a:lnSpc>
            </a:pPr>
            <a:endParaRPr lang="en-US" sz="1800" smtClean="0">
              <a:latin typeface="Arial" charset="0"/>
            </a:endParaRPr>
          </a:p>
          <a:p>
            <a:pPr>
              <a:lnSpc>
                <a:spcPct val="90000"/>
              </a:lnSpc>
            </a:pPr>
            <a:r>
              <a:rPr lang="en-US" sz="1800" smtClean="0">
                <a:latin typeface="Arial" charset="0"/>
              </a:rPr>
              <a:t>First Sessional 10%	</a:t>
            </a:r>
          </a:p>
          <a:p>
            <a:pPr>
              <a:lnSpc>
                <a:spcPct val="90000"/>
              </a:lnSpc>
            </a:pPr>
            <a:endParaRPr lang="en-US" sz="1800" smtClean="0">
              <a:latin typeface="Arial" charset="0"/>
            </a:endParaRPr>
          </a:p>
          <a:p>
            <a:pPr>
              <a:lnSpc>
                <a:spcPct val="90000"/>
              </a:lnSpc>
            </a:pPr>
            <a:r>
              <a:rPr lang="en-US" sz="1800" smtClean="0">
                <a:latin typeface="Arial" charset="0"/>
              </a:rPr>
              <a:t>Second Sessional 15%</a:t>
            </a:r>
          </a:p>
          <a:p>
            <a:pPr>
              <a:lnSpc>
                <a:spcPct val="90000"/>
              </a:lnSpc>
            </a:pPr>
            <a:endParaRPr lang="en-US" sz="1800" smtClean="0">
              <a:latin typeface="Arial" charset="0"/>
            </a:endParaRPr>
          </a:p>
          <a:p>
            <a:pPr>
              <a:lnSpc>
                <a:spcPct val="90000"/>
              </a:lnSpc>
            </a:pPr>
            <a:r>
              <a:rPr lang="en-US" sz="1800" smtClean="0">
                <a:latin typeface="Arial" charset="0"/>
              </a:rPr>
              <a:t>Final 50%</a:t>
            </a:r>
          </a:p>
        </p:txBody>
      </p:sp>
      <p:pic>
        <p:nvPicPr>
          <p:cNvPr id="77828" name="Picture 4" descr="C:\Users\dr qaiser\Desktop\west_side_market.jpg"/>
          <p:cNvPicPr>
            <a:picLocks noChangeAspect="1" noChangeArrowheads="1"/>
          </p:cNvPicPr>
          <p:nvPr/>
        </p:nvPicPr>
        <p:blipFill>
          <a:blip r:embed="rId2"/>
          <a:srcRect/>
          <a:stretch>
            <a:fillRect/>
          </a:stretch>
        </p:blipFill>
        <p:spPr bwMode="auto">
          <a:xfrm>
            <a:off x="0" y="5562600"/>
            <a:ext cx="9144000" cy="1295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b="1" dirty="0">
                <a:latin typeface="Arial" charset="0"/>
                <a:ea typeface="+mj-ea"/>
                <a:cs typeface="Arial" charset="0"/>
              </a:rPr>
              <a:t>Lecture 1</a:t>
            </a:r>
          </a:p>
        </p:txBody>
      </p:sp>
      <p:sp>
        <p:nvSpPr>
          <p:cNvPr id="23555" name="Content Placeholder 2"/>
          <p:cNvSpPr txBox="1">
            <a:spLocks/>
          </p:cNvSpPr>
          <p:nvPr/>
        </p:nvSpPr>
        <p:spPr bwMode="auto">
          <a:xfrm>
            <a:off x="533400" y="1524000"/>
            <a:ext cx="8229600" cy="4525963"/>
          </a:xfrm>
          <a:prstGeom prst="rect">
            <a:avLst/>
          </a:prstGeom>
          <a:noFill/>
          <a:ln w="9525">
            <a:noFill/>
            <a:miter lim="800000"/>
            <a:headEnd/>
            <a:tailEnd/>
          </a:ln>
        </p:spPr>
        <p:txBody>
          <a:bodyPr/>
          <a:lstStyle/>
          <a:p>
            <a:pPr marL="342900" indent="-342900" algn="ctr">
              <a:spcBef>
                <a:spcPct val="20000"/>
              </a:spcBef>
              <a:buFont typeface="Arial" charset="0"/>
              <a:buNone/>
            </a:pPr>
            <a:r>
              <a:rPr lang="en-US" sz="3200" b="1">
                <a:latin typeface="Arial" charset="0"/>
                <a:cs typeface="Arial" charset="0"/>
              </a:rPr>
              <a:t>The Science of Macroeconomics</a:t>
            </a:r>
          </a:p>
          <a:p>
            <a:pPr marL="342900" indent="-342900" algn="ctr">
              <a:spcBef>
                <a:spcPct val="20000"/>
              </a:spcBef>
              <a:buFont typeface="Arial" charset="0"/>
              <a:buNone/>
            </a:pPr>
            <a:endParaRPr lang="en-US" sz="3200" b="1">
              <a:latin typeface="Arial" charset="0"/>
              <a:cs typeface="Arial" charset="0"/>
            </a:endParaRPr>
          </a:p>
          <a:p>
            <a:pPr marL="342900" indent="-342900" algn="ctr">
              <a:spcBef>
                <a:spcPct val="20000"/>
              </a:spcBef>
              <a:buFont typeface="Arial" charset="0"/>
              <a:buNone/>
            </a:pPr>
            <a:endParaRPr lang="en-US" sz="3200" b="1">
              <a:latin typeface="Arial" charset="0"/>
              <a:cs typeface="Arial" charset="0"/>
            </a:endParaRPr>
          </a:p>
          <a:p>
            <a:pPr marL="342900" indent="-342900" algn="ctr">
              <a:spcBef>
                <a:spcPct val="20000"/>
              </a:spcBef>
              <a:buFont typeface="Arial" charset="0"/>
              <a:buNone/>
            </a:pPr>
            <a:endParaRPr lang="en-US" sz="3200" b="1">
              <a:latin typeface="Arial" charset="0"/>
              <a:cs typeface="Arial" charset="0"/>
            </a:endParaRPr>
          </a:p>
          <a:p>
            <a:pPr marL="342900" indent="-342900" algn="ctr">
              <a:spcBef>
                <a:spcPct val="20000"/>
              </a:spcBef>
              <a:buFont typeface="Arial" charset="0"/>
              <a:buNone/>
            </a:pPr>
            <a:endParaRPr lang="en-US" sz="3200" b="1">
              <a:latin typeface="Arial" charset="0"/>
              <a:cs typeface="Arial" charset="0"/>
            </a:endParaRPr>
          </a:p>
          <a:p>
            <a:pPr marL="342900" indent="-342900" algn="ctr">
              <a:spcBef>
                <a:spcPct val="20000"/>
              </a:spcBef>
              <a:buFont typeface="Arial" charset="0"/>
              <a:buNone/>
            </a:pPr>
            <a:endParaRPr lang="en-US" b="1" i="1">
              <a:latin typeface="Arial" charset="0"/>
              <a:cs typeface="Arial" charset="0"/>
            </a:endParaRPr>
          </a:p>
          <a:p>
            <a:pPr marL="342900" indent="-342900" algn="ctr">
              <a:spcBef>
                <a:spcPct val="20000"/>
              </a:spcBef>
              <a:buFont typeface="Arial" charset="0"/>
              <a:buNone/>
            </a:pPr>
            <a:r>
              <a:rPr lang="en-US" b="1" i="1">
                <a:latin typeface="Arial" charset="0"/>
                <a:cs typeface="Arial" charset="0"/>
              </a:rPr>
              <a:t>Instructor: Prof. Dr.Qaisar Abbas</a:t>
            </a:r>
          </a:p>
        </p:txBody>
      </p:sp>
      <p:sp>
        <p:nvSpPr>
          <p:cNvPr id="23556" name="AutoShape 5" descr="http://www.kunstpedia.com/content_images/1/BlogIllustraties/Pieter%20Bruegel%20the%20Younger%20-%20The%20Indoor%20Wedding%20Dance%20-%201622.jpg"/>
          <p:cNvSpPr>
            <a:spLocks noChangeAspect="1" noChangeArrowheads="1"/>
          </p:cNvSpPr>
          <p:nvPr/>
        </p:nvSpPr>
        <p:spPr bwMode="auto">
          <a:xfrm>
            <a:off x="168275" y="-1608138"/>
            <a:ext cx="4762500" cy="3352801"/>
          </a:xfrm>
          <a:prstGeom prst="rect">
            <a:avLst/>
          </a:prstGeom>
          <a:noFill/>
          <a:ln w="9525">
            <a:noFill/>
            <a:miter lim="800000"/>
            <a:headEnd/>
            <a:tailEnd/>
          </a:ln>
        </p:spPr>
        <p:txBody>
          <a:bodyPr/>
          <a:lstStyle/>
          <a:p>
            <a:endParaRPr lang="en-US"/>
          </a:p>
        </p:txBody>
      </p:sp>
      <p:pic>
        <p:nvPicPr>
          <p:cNvPr id="23557" name="Picture 10"/>
          <p:cNvPicPr>
            <a:picLocks noChangeAspect="1" noChangeArrowheads="1"/>
          </p:cNvPicPr>
          <p:nvPr/>
        </p:nvPicPr>
        <p:blipFill>
          <a:blip r:embed="rId2"/>
          <a:srcRect/>
          <a:stretch>
            <a:fillRect/>
          </a:stretch>
        </p:blipFill>
        <p:spPr bwMode="auto">
          <a:xfrm>
            <a:off x="2209800" y="2209800"/>
            <a:ext cx="4724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2400" b="1" smtClean="0">
                <a:latin typeface="Arial" charset="0"/>
                <a:cs typeface="Arial" charset="0"/>
              </a:rPr>
              <a:t>Lecture Contents</a:t>
            </a:r>
          </a:p>
        </p:txBody>
      </p:sp>
      <p:sp>
        <p:nvSpPr>
          <p:cNvPr id="24579" name="Rectangle 3"/>
          <p:cNvSpPr>
            <a:spLocks noGrp="1" noChangeArrowheads="1"/>
          </p:cNvSpPr>
          <p:nvPr>
            <p:ph idx="1"/>
          </p:nvPr>
        </p:nvSpPr>
        <p:spPr>
          <a:xfrm>
            <a:off x="1066800" y="1447800"/>
            <a:ext cx="7010400" cy="4343400"/>
          </a:xfrm>
        </p:spPr>
        <p:txBody>
          <a:bodyPr/>
          <a:lstStyle/>
          <a:p>
            <a:pPr eaLnBrk="1" hangingPunct="1">
              <a:spcBef>
                <a:spcPct val="50000"/>
              </a:spcBef>
            </a:pPr>
            <a:endParaRPr lang="en-US" sz="1800" smtClean="0">
              <a:latin typeface="Arial" charset="0"/>
              <a:cs typeface="Arial" charset="0"/>
            </a:endParaRPr>
          </a:p>
          <a:p>
            <a:pPr eaLnBrk="1" hangingPunct="1">
              <a:spcBef>
                <a:spcPct val="50000"/>
              </a:spcBef>
            </a:pPr>
            <a:r>
              <a:rPr lang="en-US" sz="1800" smtClean="0">
                <a:latin typeface="Arial" charset="0"/>
                <a:cs typeface="Arial" charset="0"/>
              </a:rPr>
              <a:t>The issues macroeconomists study</a:t>
            </a:r>
          </a:p>
          <a:p>
            <a:pPr eaLnBrk="1" hangingPunct="1">
              <a:spcBef>
                <a:spcPct val="50000"/>
              </a:spcBef>
            </a:pPr>
            <a:endParaRPr lang="en-US" sz="1800" smtClean="0">
              <a:latin typeface="Arial" charset="0"/>
              <a:cs typeface="Arial" charset="0"/>
            </a:endParaRPr>
          </a:p>
          <a:p>
            <a:pPr eaLnBrk="1" hangingPunct="1">
              <a:spcBef>
                <a:spcPct val="50000"/>
              </a:spcBef>
            </a:pPr>
            <a:r>
              <a:rPr lang="en-US" sz="1800" smtClean="0">
                <a:latin typeface="Arial" charset="0"/>
                <a:cs typeface="Arial" charset="0"/>
              </a:rPr>
              <a:t>The tools macroeconomists use</a:t>
            </a:r>
          </a:p>
          <a:p>
            <a:pPr eaLnBrk="1" hangingPunct="1">
              <a:spcBef>
                <a:spcPct val="50000"/>
              </a:spcBef>
            </a:pPr>
            <a:endParaRPr lang="en-US" sz="1800" smtClean="0">
              <a:latin typeface="Arial" charset="0"/>
              <a:cs typeface="Arial" charset="0"/>
            </a:endParaRPr>
          </a:p>
          <a:p>
            <a:pPr eaLnBrk="1" hangingPunct="1">
              <a:spcBef>
                <a:spcPct val="50000"/>
              </a:spcBef>
            </a:pPr>
            <a:r>
              <a:rPr lang="en-US" sz="1800" smtClean="0">
                <a:latin typeface="Arial" charset="0"/>
                <a:cs typeface="Arial" charset="0"/>
              </a:rPr>
              <a:t>Some important concepts in macroeconomic analysis</a:t>
            </a:r>
          </a:p>
        </p:txBody>
      </p:sp>
      <p:pic>
        <p:nvPicPr>
          <p:cNvPr id="24580" name="Picture 4" descr="C:\Users\dr qaiser\Desktop\west_side_market.jpg"/>
          <p:cNvPicPr>
            <a:picLocks noChangeAspect="1" noChangeArrowheads="1"/>
          </p:cNvPicPr>
          <p:nvPr/>
        </p:nvPicPr>
        <p:blipFill>
          <a:blip r:embed="rId3"/>
          <a:srcRect/>
          <a:stretch>
            <a:fillRect/>
          </a:stretch>
        </p:blipFill>
        <p:spPr bwMode="auto">
          <a:xfrm>
            <a:off x="0" y="5562600"/>
            <a:ext cx="9144000" cy="12954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latin typeface="Arial" pitchFamily="34" charset="0"/>
                <a:cs typeface="Arial" pitchFamily="34" charset="0"/>
              </a:rPr>
              <a:t>Macroeconomics</a:t>
            </a:r>
            <a:endParaRPr lang="en-US" sz="2400" b="1" dirty="0">
              <a:latin typeface="Arial" pitchFamily="34" charset="0"/>
              <a:cs typeface="Arial" pitchFamily="34" charset="0"/>
            </a:endParaRPr>
          </a:p>
        </p:txBody>
      </p:sp>
      <p:sp>
        <p:nvSpPr>
          <p:cNvPr id="3" name="Content Placeholder 2"/>
          <p:cNvSpPr>
            <a:spLocks noGrp="1"/>
          </p:cNvSpPr>
          <p:nvPr>
            <p:ph idx="1"/>
          </p:nvPr>
        </p:nvSpPr>
        <p:spPr/>
        <p:txBody>
          <a:bodyPr/>
          <a:lstStyle/>
          <a:p>
            <a:pPr>
              <a:buNone/>
            </a:pPr>
            <a:r>
              <a:rPr lang="en-US" sz="1800" b="1" dirty="0" smtClean="0">
                <a:latin typeface="Arial" pitchFamily="34" charset="0"/>
                <a:cs typeface="Arial" pitchFamily="34" charset="0"/>
              </a:rPr>
              <a:t>Def</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The field of economics that studies the behavior of the aggregate economy. </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Macroeconomics examines economy-wide phenomena such as changes in unemployment, national income, rate of growth, gross domestic product, inflation and price levels. </a:t>
            </a:r>
            <a:br>
              <a:rPr lang="en-US" sz="1800" dirty="0" smtClean="0">
                <a:latin typeface="Arial" pitchFamily="34" charset="0"/>
                <a:cs typeface="Arial" pitchFamily="34" charset="0"/>
              </a:rPr>
            </a:br>
            <a:r>
              <a:rPr lang="en-US" dirty="0" smtClean="0"/>
              <a:t/>
            </a:r>
            <a:br>
              <a:rPr lang="en-US" dirty="0" smtClean="0"/>
            </a:b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1257</TotalTime>
  <Words>1834</Words>
  <Application>Microsoft Office PowerPoint</Application>
  <PresentationFormat>On-screen Show (4:3)</PresentationFormat>
  <Paragraphs>301</Paragraphs>
  <Slides>34</Slides>
  <Notes>22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38" baseType="lpstr">
      <vt:lpstr>Office Theme</vt:lpstr>
      <vt:lpstr>Image</vt:lpstr>
      <vt:lpstr>Chart</vt:lpstr>
      <vt:lpstr>Equation</vt:lpstr>
      <vt:lpstr>Macroeconomics</vt:lpstr>
      <vt:lpstr>Course objectives</vt:lpstr>
      <vt:lpstr>PowerPoint Presentation</vt:lpstr>
      <vt:lpstr>Course Outline</vt:lpstr>
      <vt:lpstr>Course Outline</vt:lpstr>
      <vt:lpstr>Grading</vt:lpstr>
      <vt:lpstr>PowerPoint Presentation</vt:lpstr>
      <vt:lpstr>Lecture Contents</vt:lpstr>
      <vt:lpstr>Macroeconomics</vt:lpstr>
      <vt:lpstr>Important issues in macroeconomics</vt:lpstr>
      <vt:lpstr>Important issues in macroeconomics</vt:lpstr>
      <vt:lpstr>U.S. Gross Domestic Product  in billions of chained 1996 dollars</vt:lpstr>
      <vt:lpstr>U.S. Gross Domestic Product  in billions of chained 1996 dollars</vt:lpstr>
      <vt:lpstr>GDP of Pakistan</vt:lpstr>
      <vt:lpstr>Why learn macroeconomics?</vt:lpstr>
      <vt:lpstr>Inflation and Unemployment in Election Years, USA</vt:lpstr>
      <vt:lpstr>Inflation and Unemployment in Election Years, Pakistan</vt:lpstr>
      <vt:lpstr>Economic models</vt:lpstr>
      <vt:lpstr>Example of a model:   The supply &amp; demand for new cars</vt:lpstr>
      <vt:lpstr>The demand for cars</vt:lpstr>
      <vt:lpstr>Digression:  Functional notation</vt:lpstr>
      <vt:lpstr>Digression:  Functional notation</vt:lpstr>
      <vt:lpstr>The market for cars:  demand</vt:lpstr>
      <vt:lpstr>The market for cars:  supply</vt:lpstr>
      <vt:lpstr>The market for cars:  equilibrium</vt:lpstr>
      <vt:lpstr>The effects of an increase in income</vt:lpstr>
      <vt:lpstr>The effects of a steel price increase</vt:lpstr>
      <vt:lpstr>Endogenous vs. exogenous variables</vt:lpstr>
      <vt:lpstr>A Multitude of Models</vt:lpstr>
      <vt:lpstr>A Multitude of Models</vt:lpstr>
      <vt:lpstr>Prices:  Flexible Versus Sticky</vt:lpstr>
      <vt:lpstr>Prices:  Flexible Versus Sticky</vt:lpstr>
      <vt:lpstr>Summary</vt:lpstr>
      <vt:lpstr>Summary</vt:lpstr>
    </vt:vector>
  </TitlesOfParts>
  <Company>Worth Publishers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Mankiw 5/e  Chapter 1:  The Science of Macroeconomics</dc:title>
  <dc:creator>Ron Cronovich</dc:creator>
  <cp:lastModifiedBy>MyUserName</cp:lastModifiedBy>
  <cp:revision>211</cp:revision>
  <dcterms:created xsi:type="dcterms:W3CDTF">2001-12-30T18:51:00Z</dcterms:created>
  <dcterms:modified xsi:type="dcterms:W3CDTF">2012-08-06T07:18:32Z</dcterms:modified>
</cp:coreProperties>
</file>