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69" r:id="rId1"/>
  </p:sldMasterIdLst>
  <p:notesMasterIdLst>
    <p:notesMasterId r:id="rId21"/>
  </p:notesMasterIdLst>
  <p:handoutMasterIdLst>
    <p:handoutMasterId r:id="rId22"/>
  </p:handoutMasterIdLst>
  <p:sldIdLst>
    <p:sldId id="444" r:id="rId2"/>
    <p:sldId id="443" r:id="rId3"/>
    <p:sldId id="434" r:id="rId4"/>
    <p:sldId id="330" r:id="rId5"/>
    <p:sldId id="390" r:id="rId6"/>
    <p:sldId id="380" r:id="rId7"/>
    <p:sldId id="332" r:id="rId8"/>
    <p:sldId id="395" r:id="rId9"/>
    <p:sldId id="397" r:id="rId10"/>
    <p:sldId id="399" r:id="rId11"/>
    <p:sldId id="402" r:id="rId12"/>
    <p:sldId id="392" r:id="rId13"/>
    <p:sldId id="393" r:id="rId14"/>
    <p:sldId id="435" r:id="rId15"/>
    <p:sldId id="356" r:id="rId16"/>
    <p:sldId id="357" r:id="rId17"/>
    <p:sldId id="358" r:id="rId18"/>
    <p:sldId id="359" r:id="rId19"/>
    <p:sldId id="439"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33"/>
    <a:srgbClr val="CCCCFF"/>
    <a:srgbClr val="B3FFB3"/>
    <a:srgbClr val="BBFFBB"/>
    <a:srgbClr val="AFFFAF"/>
    <a:srgbClr val="CCFFCC"/>
    <a:srgbClr val="FFFF99"/>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956" autoAdjust="0"/>
    <p:restoredTop sz="91756" autoAdjust="0"/>
  </p:normalViewPr>
  <p:slideViewPr>
    <p:cSldViewPr>
      <p:cViewPr>
        <p:scale>
          <a:sx n="66" d="100"/>
          <a:sy n="66" d="100"/>
        </p:scale>
        <p:origin x="-678" y="30"/>
      </p:cViewPr>
      <p:guideLst>
        <p:guide orient="horz" pos="2160"/>
        <p:guide orient="horz" pos="1440"/>
        <p:guide orient="horz" pos="3552"/>
        <p:guide pos="2880"/>
        <p:guide pos="1200"/>
      </p:guideLst>
    </p:cSldViewPr>
  </p:slideViewPr>
  <p:outlineViewPr>
    <p:cViewPr>
      <p:scale>
        <a:sx n="33" d="100"/>
        <a:sy n="33" d="100"/>
      </p:scale>
      <p:origin x="0" y="14994"/>
    </p:cViewPr>
    <p:sldLst>
      <p:sld r:id="rId1" collapse="1"/>
    </p:sldLst>
  </p:outlineViewPr>
  <p:notesTextViewPr>
    <p:cViewPr>
      <p:scale>
        <a:sx n="100" d="100"/>
        <a:sy n="100" d="100"/>
      </p:scale>
      <p:origin x="0" y="0"/>
    </p:cViewPr>
  </p:notesTextViewPr>
  <p:sorterViewPr>
    <p:cViewPr>
      <p:scale>
        <a:sx n="96" d="100"/>
        <a:sy n="96" d="100"/>
      </p:scale>
      <p:origin x="0" y="10314"/>
    </p:cViewPr>
  </p:sorterViewPr>
  <p:notesViewPr>
    <p:cSldViewPr>
      <p:cViewPr>
        <p:scale>
          <a:sx n="80" d="100"/>
          <a:sy n="80" d="100"/>
        </p:scale>
        <p:origin x="-1206" y="22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1402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402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140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B2BE3A73-C7F1-4FE2-964A-F710C5F8E066}" type="slidenum">
              <a:rPr lang="en-US"/>
              <a:pPr/>
              <a:t>‹#›</a:t>
            </a:fld>
            <a:endParaRPr lang="en-US"/>
          </a:p>
        </p:txBody>
      </p:sp>
    </p:spTree>
    <p:extLst>
      <p:ext uri="{BB962C8B-B14F-4D97-AF65-F5344CB8AC3E}">
        <p14:creationId xmlns:p14="http://schemas.microsoft.com/office/powerpoint/2010/main" xmlns="" val="57775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Lecture notes:</a:t>
            </a:r>
          </a:p>
          <a:p>
            <a:pPr lvl="0"/>
            <a:r>
              <a:rPr lang="en-US" smtClean="0"/>
              <a:t>n.a.</a:t>
            </a:r>
          </a:p>
          <a:p>
            <a:pPr lvl="0"/>
            <a:endParaRPr lang="en-US" smtClean="0"/>
          </a:p>
          <a:p>
            <a:pPr lvl="0"/>
            <a:r>
              <a:rPr lang="en-US" smtClean="0"/>
              <a:t>To the Instructor:</a:t>
            </a:r>
          </a:p>
          <a:p>
            <a:pPr lvl="0"/>
            <a:r>
              <a:rPr lang="en-US" smtClean="0"/>
              <a:t>n.a. </a:t>
            </a:r>
          </a:p>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B2C0908B-91EA-41C4-A8E3-701AFB8DB3CB}" type="slidenum">
              <a:rPr lang="en-US"/>
              <a:pPr/>
              <a:t>‹#›</a:t>
            </a:fld>
            <a:endParaRPr lang="en-US"/>
          </a:p>
        </p:txBody>
      </p:sp>
    </p:spTree>
    <p:extLst>
      <p:ext uri="{BB962C8B-B14F-4D97-AF65-F5344CB8AC3E}">
        <p14:creationId xmlns:p14="http://schemas.microsoft.com/office/powerpoint/2010/main" xmlns="" val="15350660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889B1-7A2D-40D6-988A-AD4DA92FE4AD}" type="slidenum">
              <a:rPr lang="en-US"/>
              <a:pPr/>
              <a:t>0</a:t>
            </a:fld>
            <a:endParaRPr lang="en-US"/>
          </a:p>
        </p:txBody>
      </p:sp>
      <p:sp>
        <p:nvSpPr>
          <p:cNvPr id="283650" name="Rectangle 2"/>
          <p:cNvSpPr>
            <a:spLocks noGrp="1" noRot="1" noChangeAspect="1" noChangeArrowheads="1" noTextEdit="1"/>
          </p:cNvSpPr>
          <p:nvPr>
            <p:ph type="sldImg"/>
          </p:nvPr>
        </p:nvSpPr>
        <p:spPr>
          <a:xfrm>
            <a:off x="1320800" y="685800"/>
            <a:ext cx="4064000" cy="3048000"/>
          </a:xfrm>
          <a:ln/>
        </p:spPr>
      </p:sp>
      <p:sp>
        <p:nvSpPr>
          <p:cNvPr id="283651" name="Rectangle 3"/>
          <p:cNvSpPr>
            <a:spLocks noGrp="1" noChangeArrowheads="1"/>
          </p:cNvSpPr>
          <p:nvPr>
            <p:ph type="body" idx="1"/>
          </p:nvPr>
        </p:nvSpPr>
        <p:spPr>
          <a:xfrm>
            <a:off x="914400" y="3886200"/>
            <a:ext cx="5029200" cy="4572000"/>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38A3D6-1FDA-42FC-A146-9F73F6DA9310}" type="slidenum">
              <a:rPr lang="en-US"/>
              <a:pPr/>
              <a:t>9</a:t>
            </a:fld>
            <a:endParaRPr lang="en-US"/>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p:txBody>
          <a:bodyPr/>
          <a:lstStyle/>
          <a:p>
            <a:r>
              <a:rPr lang="en-US"/>
              <a:t>Maybe the borrower deposits the $800 in the bank.  Or maybe the borrower uses the money to buy something from someone else, who then deposits it in the bank.  In either case, the $800 finds its way back into the banking system. </a:t>
            </a:r>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DE2716-6104-4094-BFDD-F012C4483579}" type="slidenum">
              <a:rPr lang="en-US"/>
              <a:pPr/>
              <a:t>10</a:t>
            </a:fld>
            <a:endParaRPr lang="en-US"/>
          </a:p>
        </p:txBody>
      </p:sp>
      <p:sp>
        <p:nvSpPr>
          <p:cNvPr id="361474" name="Rectangle 2"/>
          <p:cNvSpPr>
            <a:spLocks noGrp="1" noRot="1" noChangeAspect="1" noChangeArrowheads="1" noTextEdit="1"/>
          </p:cNvSpPr>
          <p:nvPr>
            <p:ph type="sldImg"/>
          </p:nvPr>
        </p:nvSpPr>
        <p:spPr>
          <a:ln/>
        </p:spPr>
      </p:sp>
      <p:sp>
        <p:nvSpPr>
          <p:cNvPr id="361475" name="Rectangle 3"/>
          <p:cNvSpPr>
            <a:spLocks noGrp="1" noChangeArrowheads="1"/>
          </p:cNvSpPr>
          <p:nvPr>
            <p:ph type="body" idx="1"/>
          </p:nvPr>
        </p:nvSpPr>
        <p:spPr/>
        <p:txBody>
          <a:bodyPr/>
          <a:lstStyle/>
          <a:p>
            <a:r>
              <a:rPr lang="en-US"/>
              <a:t>Again, the person who borrowed the $640 will either deposit it in his own checking account, or will use it to buy something from somebody who, in turn, deposits it in her checking account.  In either case, the $640 winds up in a bank somewhere, and that bank can then use it to make new loans. </a:t>
            </a:r>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6E4C9-CBA8-4BF0-A374-AC12D013C770}" type="slidenum">
              <a:rPr lang="en-US"/>
              <a:pPr/>
              <a:t>11</a:t>
            </a:fld>
            <a:endParaRPr lang="en-US"/>
          </a:p>
        </p:txBody>
      </p:sp>
      <p:sp>
        <p:nvSpPr>
          <p:cNvPr id="362498" name="Rectangle 2"/>
          <p:cNvSpPr>
            <a:spLocks noGrp="1" noRot="1" noChangeAspect="1" noChangeArrowheads="1" noTextEdit="1"/>
          </p:cNvSpPr>
          <p:nvPr>
            <p:ph type="sldImg"/>
          </p:nvPr>
        </p:nvSpPr>
        <p:spPr>
          <a:ln/>
        </p:spPr>
      </p:sp>
      <p:sp>
        <p:nvSpPr>
          <p:cNvPr id="362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3A8E34-C91B-47CA-A14F-31BF6AD45E0E}" type="slidenum">
              <a:rPr lang="en-US"/>
              <a:pPr/>
              <a:t>12</a:t>
            </a:fld>
            <a:endParaRPr lang="en-US"/>
          </a:p>
        </p:txBody>
      </p:sp>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088A86-F4FB-43E6-8FC8-C86A1B2B14BB}" type="slidenum">
              <a:rPr lang="en-US"/>
              <a:pPr/>
              <a:t>13</a:t>
            </a:fld>
            <a:endParaRPr lang="en-US"/>
          </a:p>
        </p:txBody>
      </p:sp>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FC5AAF-1A4F-465C-A9E9-197B7FE1F92E}" type="slidenum">
              <a:rPr lang="en-US"/>
              <a:pPr/>
              <a:t>14</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r>
              <a:rPr lang="en-US"/>
              <a:t>The point of all this algebra is to express the money supply in terms of the 3 exogenous variables described on the preceding slide.  </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C1B8CA-FD40-4D87-9CEC-CBFA977A193A}" type="slidenum">
              <a:rPr lang="en-US"/>
              <a:pPr/>
              <a:t>15</a:t>
            </a:fld>
            <a:endParaRPr lang="en-US"/>
          </a:p>
        </p:txBody>
      </p:sp>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946816-50F7-4CE8-A65B-49D9C58411F7}" type="slidenum">
              <a:rPr lang="en-US"/>
              <a:pPr/>
              <a:t>16</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a:p>
            <a:r>
              <a:rPr lang="en-US"/>
              <a:t>Solution:</a:t>
            </a:r>
          </a:p>
          <a:p>
            <a:r>
              <a:rPr lang="en-US"/>
              <a:t>1.  An increase in  </a:t>
            </a:r>
            <a:r>
              <a:rPr lang="en-US" b="1" i="1"/>
              <a:t>cr</a:t>
            </a:r>
            <a:r>
              <a:rPr lang="en-US"/>
              <a:t>  causes the money multiplier and therefore </a:t>
            </a:r>
            <a:r>
              <a:rPr lang="en-US" b="1" i="1"/>
              <a:t>M</a:t>
            </a:r>
            <a:r>
              <a:rPr lang="en-US"/>
              <a:t>  itself to fall.  An increase in </a:t>
            </a:r>
            <a:r>
              <a:rPr lang="en-US" b="1" i="1"/>
              <a:t>cr</a:t>
            </a:r>
            <a:r>
              <a:rPr lang="en-US"/>
              <a:t>  raises both the numerator and denominator of the expression for </a:t>
            </a:r>
            <a:r>
              <a:rPr lang="en-US" b="1" i="1"/>
              <a:t>m</a:t>
            </a:r>
            <a:r>
              <a:rPr lang="en-US"/>
              <a:t>.  But since </a:t>
            </a:r>
            <a:r>
              <a:rPr lang="en-US" b="1" i="1"/>
              <a:t>rr</a:t>
            </a:r>
            <a:r>
              <a:rPr lang="en-US"/>
              <a:t> &lt; 1, the denominator is smaller than the numerator, so a given increase in </a:t>
            </a:r>
            <a:r>
              <a:rPr lang="en-US" b="1" i="1"/>
              <a:t>cr</a:t>
            </a:r>
            <a:r>
              <a:rPr lang="en-US"/>
              <a:t> will</a:t>
            </a:r>
          </a:p>
          <a:p>
            <a:r>
              <a:rPr lang="en-US"/>
              <a:t>increase the denominator proportionally more than the numerator, causing a decrease in </a:t>
            </a:r>
            <a:r>
              <a:rPr lang="en-US" b="1" i="1"/>
              <a:t>m</a:t>
            </a:r>
            <a:r>
              <a:rPr lang="en-US"/>
              <a:t>.  If your students know calculus, they can use the quotient rule to find  (d</a:t>
            </a:r>
            <a:r>
              <a:rPr lang="en-US" b="1" i="1"/>
              <a:t>m</a:t>
            </a:r>
            <a:r>
              <a:rPr lang="en-US"/>
              <a:t>/d</a:t>
            </a:r>
            <a:r>
              <a:rPr lang="en-US" b="1" i="1"/>
              <a:t>cr</a:t>
            </a:r>
            <a:r>
              <a:rPr lang="en-US"/>
              <a:t>) &lt; 0.  </a:t>
            </a:r>
          </a:p>
          <a:p>
            <a:r>
              <a:rPr lang="en-US"/>
              <a:t>2.  If households deposit less of their money, then banks can’t make as many loans, so the banking system won’t be able to “create” as much money.  </a:t>
            </a:r>
          </a:p>
          <a:p>
            <a:r>
              <a:rPr lang="en-US"/>
              <a:t>The following slide shows the solution. </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0D6D7-17CB-41D1-8A4C-92A906A8E4CE}" type="slidenum">
              <a:rPr lang="en-US"/>
              <a:pPr/>
              <a:t>17</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AD71A9-51D4-4849-A91B-956078175E3B}" type="slidenum">
              <a:rPr lang="en-US"/>
              <a:pPr/>
              <a:t>18</a:t>
            </a:fld>
            <a:endParaRPr lang="en-US"/>
          </a:p>
        </p:txBody>
      </p:sp>
      <p:sp>
        <p:nvSpPr>
          <p:cNvPr id="350210" name="Rectangle 2"/>
          <p:cNvSpPr>
            <a:spLocks noGrp="1" noRot="1" noChangeAspect="1" noChangeArrowheads="1" noTextEdit="1"/>
          </p:cNvSpPr>
          <p:nvPr>
            <p:ph type="sldImg"/>
          </p:nvPr>
        </p:nvSpPr>
        <p:spPr>
          <a:xfrm>
            <a:off x="1322388" y="685800"/>
            <a:ext cx="4064000" cy="3048000"/>
          </a:xfrm>
          <a:ln/>
        </p:spPr>
      </p:sp>
      <p:sp>
        <p:nvSpPr>
          <p:cNvPr id="350211" name="Rectangle 3"/>
          <p:cNvSpPr>
            <a:spLocks noGrp="1" noChangeArrowheads="1"/>
          </p:cNvSpPr>
          <p:nvPr>
            <p:ph type="body" idx="1"/>
          </p:nvPr>
        </p:nvSpPr>
        <p:spPr>
          <a:xfrm>
            <a:off x="914400" y="3886200"/>
            <a:ext cx="5029200" cy="4572000"/>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50FE81F9-20EA-4E94-B746-8E40BF4A9FD2}" type="slidenum">
              <a:rPr lang="en-US"/>
              <a:pPr/>
              <a:t>1</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r>
              <a:rPr lang="en-US" dirty="0"/>
              <a:t>This chapter sets up the IS-LM model, which chapter 11 then uses extensively to analyze the effects of policies and economic shocks.  </a:t>
            </a:r>
          </a:p>
          <a:p>
            <a:r>
              <a:rPr lang="en-US" dirty="0"/>
              <a:t>This chapter also introduces students to the Keynesian Cross and Liquidity Preference models, which underlie the IS curve and LM curve, respectively.  </a:t>
            </a:r>
          </a:p>
          <a:p>
            <a:endParaRPr lang="en-US" dirty="0"/>
          </a:p>
          <a:p>
            <a:r>
              <a:rPr lang="en-US" dirty="0"/>
              <a:t>If you would like to spend less time on this chapter, you might consider omitting the Keynesian Cross, instead using the </a:t>
            </a:r>
            <a:r>
              <a:rPr lang="en-US" dirty="0" err="1"/>
              <a:t>loanable</a:t>
            </a:r>
            <a:r>
              <a:rPr lang="en-US" dirty="0"/>
              <a:t> funds model from Chapter 3 to derive the IS curve.  Advantage:  students are already familiar with the </a:t>
            </a:r>
            <a:r>
              <a:rPr lang="en-US" dirty="0" err="1"/>
              <a:t>loanable</a:t>
            </a:r>
            <a:r>
              <a:rPr lang="en-US" dirty="0"/>
              <a:t> funds model, so skipping the KC means one less model to learn.  Additionally, the KC model is not used anywhere else in this textbook.  Once it’s used to derive IS, it disappears for good.  </a:t>
            </a:r>
          </a:p>
          <a:p>
            <a:r>
              <a:rPr lang="en-US" dirty="0"/>
              <a:t>However, there are some good reasons for NOT omitting the KC model:</a:t>
            </a:r>
          </a:p>
          <a:p>
            <a:r>
              <a:rPr lang="en-US" dirty="0"/>
              <a:t>1) Many principles textbooks (though not </a:t>
            </a:r>
            <a:r>
              <a:rPr lang="en-US" dirty="0" err="1"/>
              <a:t>Mankiw’s</a:t>
            </a:r>
            <a:r>
              <a:rPr lang="en-US" dirty="0"/>
              <a:t>) cover the KC model; students who learned the KC model in their principles class may benefit from seeing it here, as a bridge to new material (the IS curve).</a:t>
            </a:r>
          </a:p>
          <a:p>
            <a:r>
              <a:rPr lang="en-US" dirty="0"/>
              <a:t>2) The KC model has historical value.  One could argue that somebody graduating from college with a degree in economics should be familiar with the KC model.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88121A-7872-4087-ACF6-7F64302F47B8}" type="slidenum">
              <a:rPr lang="en-US"/>
              <a:pPr/>
              <a:t>2</a:t>
            </a:fld>
            <a:endParaRPr 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8DF999-D14B-4F2F-A99C-CBD193DB9B56}" type="slidenum">
              <a:rPr lang="en-US"/>
              <a:pPr/>
              <a:t>3</a:t>
            </a:fld>
            <a:endParaRPr lang="en-US"/>
          </a:p>
        </p:txBody>
      </p:sp>
      <p:sp>
        <p:nvSpPr>
          <p:cNvPr id="357378" name="Rectangle 2"/>
          <p:cNvSpPr>
            <a:spLocks noGrp="1" noRot="1" noChangeAspect="1"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3A7718-3D7D-408F-BE38-96B5C9FE0F98}" type="slidenum">
              <a:rPr lang="en-US"/>
              <a:pPr/>
              <a:t>4</a:t>
            </a:fld>
            <a:endParaRPr 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r>
              <a:rPr lang="en-US"/>
              <a:t>You might explain why deposits are liabilities and why reserves and loans are assets.</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4E6496-7284-4261-A6E0-A1EB91B934B8}" type="slidenum">
              <a:rPr lang="en-US"/>
              <a:pPr/>
              <a:t>5</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r>
              <a:rPr lang="en-US"/>
              <a:t>In this and the following examples, we assume there’s $1000 in currency circulating in the economy. </a:t>
            </a:r>
          </a:p>
          <a:p>
            <a:r>
              <a:rPr lang="en-US"/>
              <a:t>We then compare the size of the money supply in different scenarios about the banking system:  no banks, 100% reserve banking, and fractional reserve banking.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B9FBB7-F3BE-4C78-89EE-930A4A8FAE33}" type="slidenum">
              <a:rPr lang="en-US"/>
              <a:pPr/>
              <a:t>6</a:t>
            </a:fld>
            <a:endParaRPr 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D164E1-C3E4-49EB-B170-23F9418D0C90}" type="slidenum">
              <a:rPr lang="en-US"/>
              <a:pPr/>
              <a:t>7</a:t>
            </a:fld>
            <a:endParaRPr lang="en-US"/>
          </a:p>
        </p:txBody>
      </p:sp>
      <p:sp>
        <p:nvSpPr>
          <p:cNvPr id="359426" name="Rectangle 2"/>
          <p:cNvSpPr>
            <a:spLocks noGrp="1" noRot="1" noChangeAspect="1"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F2A855-950B-4277-95CD-54F6788CE375}" type="slidenum">
              <a:rPr lang="en-US"/>
              <a:pPr/>
              <a:t>8</a:t>
            </a:fld>
            <a:endParaRPr lang="en-US"/>
          </a:p>
        </p:txBody>
      </p:sp>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A28748-F900-47F5-9B08-CB0E821C18DD}" type="datetime1">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slide </a:t>
            </a:r>
            <a:fld id="{F0F1677E-BECC-4645-97DD-43A82D6E9F5E}"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9F46ED-EF68-4C89-939B-1C26EC4D93BE}" type="datetime1">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slide </a:t>
            </a:r>
            <a:fld id="{C6042B10-0295-499C-8E42-3FBA311E3908}"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23A118-4013-46AF-B748-A02FA742EB81}" type="datetime1">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slide </a:t>
            </a:r>
            <a:fld id="{C97F464B-7672-4669-B975-27444BC113A7}"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cSld name="1_Title Slide">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3AC86B-F671-4082-B550-5E076858911D}" type="datetime1">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slide </a:t>
            </a:r>
            <a:fld id="{C138FC8C-03C9-4775-8336-D37BF8DBD58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EA47D-CF07-4006-B22E-B42A09F1BCCC}" type="datetime1">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slide </a:t>
            </a:r>
            <a:fld id="{13808BFB-ED78-4744-9089-2ECDD550DF04}"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35404C-0465-4620-B16B-0A35699E5642}" type="datetime1">
              <a:rPr lang="en-US" smtClean="0"/>
              <a:pPr/>
              <a:t>12/25/2012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slide </a:t>
            </a:r>
            <a:fld id="{94667AF3-C007-491F-BC09-E3258C9152EE}"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FF96B9-AE65-413E-B9F5-2FB16EB181C6}" type="datetime1">
              <a:rPr lang="en-US" smtClean="0"/>
              <a:pPr/>
              <a:t>12/25/2012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r>
              <a:rPr lang="en-US" smtClean="0"/>
              <a:t>slide </a:t>
            </a:r>
            <a:fld id="{95B08C9C-A922-4DF5-9774-98DE38B9CF6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6DE745-65DF-4CB0-8572-32DF8F568802}" type="datetime1">
              <a:rPr lang="en-US" smtClean="0"/>
              <a:pPr/>
              <a:t>12/25/2012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smtClean="0"/>
              <a:t>slide </a:t>
            </a:r>
            <a:fld id="{79A5C7D8-CFAD-4395-83E7-7CBB52A11A5E}"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41CFC-9A91-4F9A-A080-D641E9A2BCD9}" type="datetime1">
              <a:rPr lang="en-US" smtClean="0"/>
              <a:pPr/>
              <a:t>12/25/2012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r>
              <a:rPr lang="en-US" smtClean="0"/>
              <a:t>slide </a:t>
            </a:r>
            <a:fld id="{3FAD8DB9-18FE-4699-BE6C-3EC428DBE81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F7535-91FD-44D8-87F1-3E0DA7B9D690}" type="datetime1">
              <a:rPr lang="en-US" smtClean="0"/>
              <a:pPr/>
              <a:t>12/25/2012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slide </a:t>
            </a:r>
            <a:fld id="{787EF785-86EF-4AFB-80F6-FB1ABA2EB04C}"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0032A-94E3-4713-8183-33E9E35391B7}" type="datetime1">
              <a:rPr lang="en-US" smtClean="0"/>
              <a:pPr/>
              <a:t>12/25/2012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r>
              <a:rPr lang="en-US" smtClean="0"/>
              <a:t>slide </a:t>
            </a:r>
            <a:fld id="{0DAE7B34-F082-40F5-9FE1-F96BF25E3A30}" type="slidenum">
              <a:rPr lang="en-US" smtClean="0"/>
              <a:pPr/>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C28D6-C4A6-43A9-AEED-9F6B766D0037}" type="datetime1">
              <a:rPr lang="en-US" smtClean="0"/>
              <a:pPr/>
              <a:t>12/25/2012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slide </a:t>
            </a:r>
            <a:fld id="{F0F1677E-BECC-4645-97DD-43A82D6E9F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5.xml"/><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normAutofit/>
          </a:bodyPr>
          <a:lstStyle/>
          <a:p>
            <a:r>
              <a:rPr lang="en-US" sz="2400" b="1" dirty="0" smtClean="0">
                <a:latin typeface="Arial" pitchFamily="34" charset="0"/>
                <a:cs typeface="Arial" pitchFamily="34" charset="0"/>
              </a:rPr>
              <a:t>Review of the previous lecture</a:t>
            </a:r>
            <a:endParaRPr lang="en-US" sz="2400" b="1" dirty="0">
              <a:latin typeface="Arial" pitchFamily="34" charset="0"/>
              <a:cs typeface="Arial" pitchFamily="34" charset="0"/>
            </a:endParaRPr>
          </a:p>
        </p:txBody>
      </p:sp>
      <p:sp>
        <p:nvSpPr>
          <p:cNvPr id="282627" name="Rectangle 3"/>
          <p:cNvSpPr>
            <a:spLocks noGrp="1" noChangeArrowheads="1"/>
          </p:cNvSpPr>
          <p:nvPr>
            <p:ph idx="1"/>
          </p:nvPr>
        </p:nvSpPr>
        <p:spPr>
          <a:xfrm>
            <a:off x="914400" y="1219200"/>
            <a:ext cx="7772400" cy="5029200"/>
          </a:xfrm>
        </p:spPr>
        <p:txBody>
          <a:bodyPr/>
          <a:lstStyle/>
          <a:p>
            <a:pPr marL="404813" indent="-404813" defTabSz="736600">
              <a:lnSpc>
                <a:spcPct val="105000"/>
              </a:lnSpc>
              <a:buClr>
                <a:schemeClr val="tx1"/>
              </a:buClr>
              <a:buSzPct val="90000"/>
              <a:buNone/>
            </a:pPr>
            <a:r>
              <a:rPr lang="en-US" sz="1800" dirty="0" smtClean="0">
                <a:latin typeface="Arial" pitchFamily="34" charset="0"/>
                <a:cs typeface="Arial" pitchFamily="34" charset="0"/>
              </a:rPr>
              <a:t>1.  Investment </a:t>
            </a:r>
            <a:r>
              <a:rPr lang="en-US" sz="1800" dirty="0">
                <a:latin typeface="Arial" pitchFamily="34" charset="0"/>
                <a:cs typeface="Arial" pitchFamily="34" charset="0"/>
              </a:rPr>
              <a:t>is the most volatile component of GDP over the business cycle</a:t>
            </a:r>
            <a:r>
              <a:rPr lang="en-US" sz="1800" dirty="0" smtClean="0">
                <a:latin typeface="Arial" pitchFamily="34" charset="0"/>
                <a:cs typeface="Arial" pitchFamily="34" charset="0"/>
              </a:rPr>
              <a:t>.</a:t>
            </a:r>
          </a:p>
          <a:p>
            <a:pPr marL="404813" indent="-404813" defTabSz="736600">
              <a:lnSpc>
                <a:spcPct val="105000"/>
              </a:lnSpc>
              <a:buClr>
                <a:schemeClr val="tx1"/>
              </a:buClr>
              <a:buSzPct val="90000"/>
              <a:buNone/>
            </a:pPr>
            <a:endParaRPr lang="en-US" sz="1800" dirty="0">
              <a:latin typeface="Arial" pitchFamily="34" charset="0"/>
              <a:cs typeface="Arial" pitchFamily="34" charset="0"/>
            </a:endParaRPr>
          </a:p>
          <a:p>
            <a:pPr marL="909638" lvl="1" indent="-390525" defTabSz="736600">
              <a:lnSpc>
                <a:spcPct val="105000"/>
              </a:lnSpc>
              <a:spcBef>
                <a:spcPct val="15000"/>
              </a:spcBef>
              <a:buClr>
                <a:schemeClr val="tx1"/>
              </a:buClr>
              <a:buSzPct val="95000"/>
              <a:buFont typeface="Wingdings" pitchFamily="2" charset="2"/>
              <a:buChar char="§"/>
            </a:pPr>
            <a:r>
              <a:rPr lang="en-US" sz="1800" dirty="0">
                <a:latin typeface="Arial" pitchFamily="34" charset="0"/>
                <a:cs typeface="Arial" pitchFamily="34" charset="0"/>
              </a:rPr>
              <a:t>Fluctuations in employment affect the MPK and the incentive for business fixed investment</a:t>
            </a:r>
            <a:r>
              <a:rPr lang="en-US" sz="1800" dirty="0" smtClean="0">
                <a:latin typeface="Arial" pitchFamily="34" charset="0"/>
                <a:cs typeface="Arial" pitchFamily="34" charset="0"/>
              </a:rPr>
              <a:t>.</a:t>
            </a:r>
          </a:p>
          <a:p>
            <a:pPr marL="909638" lvl="1" indent="-390525" defTabSz="736600">
              <a:lnSpc>
                <a:spcPct val="105000"/>
              </a:lnSpc>
              <a:spcBef>
                <a:spcPct val="15000"/>
              </a:spcBef>
              <a:buClr>
                <a:schemeClr val="tx1"/>
              </a:buClr>
              <a:buSzPct val="95000"/>
              <a:buFont typeface="Wingdings" pitchFamily="2" charset="2"/>
              <a:buChar char="§"/>
            </a:pPr>
            <a:endParaRPr lang="en-US" sz="1800" dirty="0">
              <a:latin typeface="Arial" pitchFamily="34" charset="0"/>
              <a:cs typeface="Arial" pitchFamily="34" charset="0"/>
            </a:endParaRPr>
          </a:p>
          <a:p>
            <a:pPr marL="909638" lvl="1" indent="-390525" defTabSz="736600">
              <a:lnSpc>
                <a:spcPct val="105000"/>
              </a:lnSpc>
              <a:spcBef>
                <a:spcPct val="15000"/>
              </a:spcBef>
              <a:buClr>
                <a:schemeClr val="tx1"/>
              </a:buClr>
              <a:buSzPct val="95000"/>
              <a:buFont typeface="Wingdings" pitchFamily="2" charset="2"/>
              <a:buChar char="§"/>
            </a:pPr>
            <a:r>
              <a:rPr lang="en-US" sz="1800" dirty="0">
                <a:latin typeface="Arial" pitchFamily="34" charset="0"/>
                <a:cs typeface="Arial" pitchFamily="34" charset="0"/>
              </a:rPr>
              <a:t>Fluctuations in income affect demand for, price of housing and the incentive for residential investment. </a:t>
            </a:r>
            <a:endParaRPr lang="en-US" sz="1800" dirty="0" smtClean="0">
              <a:latin typeface="Arial" pitchFamily="34" charset="0"/>
              <a:cs typeface="Arial" pitchFamily="34" charset="0"/>
            </a:endParaRPr>
          </a:p>
          <a:p>
            <a:pPr marL="909638" lvl="1" indent="-390525" defTabSz="736600">
              <a:lnSpc>
                <a:spcPct val="105000"/>
              </a:lnSpc>
              <a:spcBef>
                <a:spcPct val="15000"/>
              </a:spcBef>
              <a:buClr>
                <a:schemeClr val="tx1"/>
              </a:buClr>
              <a:buSzPct val="95000"/>
              <a:buFont typeface="Wingdings" pitchFamily="2" charset="2"/>
              <a:buChar char="§"/>
            </a:pPr>
            <a:endParaRPr lang="en-US" sz="1800" dirty="0">
              <a:latin typeface="Arial" pitchFamily="34" charset="0"/>
              <a:cs typeface="Arial" pitchFamily="34" charset="0"/>
            </a:endParaRPr>
          </a:p>
          <a:p>
            <a:pPr marL="909638" lvl="1" indent="-390525" defTabSz="736600">
              <a:lnSpc>
                <a:spcPct val="105000"/>
              </a:lnSpc>
              <a:spcBef>
                <a:spcPct val="15000"/>
              </a:spcBef>
              <a:buClr>
                <a:schemeClr val="tx1"/>
              </a:buClr>
              <a:buSzPct val="95000"/>
              <a:buFont typeface="Wingdings" pitchFamily="2" charset="2"/>
              <a:buChar char="§"/>
            </a:pPr>
            <a:r>
              <a:rPr lang="en-US" sz="1800" dirty="0">
                <a:latin typeface="Arial" pitchFamily="34" charset="0"/>
                <a:cs typeface="Arial" pitchFamily="34" charset="0"/>
              </a:rPr>
              <a:t>Fluctuations in output affect planned &amp; unplanned inventory investment. </a:t>
            </a:r>
          </a:p>
        </p:txBody>
      </p:sp>
      <p:pic>
        <p:nvPicPr>
          <p:cNvPr id="5" name="Picture 4" descr="coverart"/>
          <p:cNvPicPr>
            <a:picLocks noChangeAspect="1" noChangeArrowheads="1"/>
          </p:cNvPicPr>
          <p:nvPr/>
        </p:nvPicPr>
        <p:blipFill>
          <a:blip r:embed="rId3"/>
          <a:srcRect b="46210"/>
          <a:stretch>
            <a:fillRect/>
          </a:stretch>
        </p:blipFill>
        <p:spPr bwMode="auto">
          <a:xfrm>
            <a:off x="0" y="6019800"/>
            <a:ext cx="9144000" cy="838200"/>
          </a:xfrm>
          <a:prstGeom prst="rect">
            <a:avLst/>
          </a:prstGeom>
          <a:noFill/>
          <a:ln w="12700">
            <a:solidFill>
              <a:schemeClr val="bg1"/>
            </a:solid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28600" y="304800"/>
            <a:ext cx="8610600" cy="838200"/>
          </a:xfrm>
        </p:spPr>
        <p:txBody>
          <a:bodyPr>
            <a:normAutofit/>
          </a:bodyPr>
          <a:lstStyle/>
          <a:p>
            <a:r>
              <a:rPr lang="en-US" sz="2400" b="1" dirty="0">
                <a:latin typeface="Arial" pitchFamily="34" charset="0"/>
                <a:cs typeface="Arial" pitchFamily="34" charset="0"/>
              </a:rPr>
              <a:t>SCENARIO 3:  Fractional-Reserve Banking</a:t>
            </a:r>
          </a:p>
        </p:txBody>
      </p:sp>
      <p:sp>
        <p:nvSpPr>
          <p:cNvPr id="288771" name="Rectangle 3"/>
          <p:cNvSpPr>
            <a:spLocks noGrp="1" noChangeArrowheads="1"/>
          </p:cNvSpPr>
          <p:nvPr>
            <p:ph idx="1"/>
          </p:nvPr>
        </p:nvSpPr>
        <p:spPr>
          <a:xfrm>
            <a:off x="5638800" y="2819400"/>
            <a:ext cx="3276600" cy="3276600"/>
          </a:xfrm>
        </p:spPr>
        <p:txBody>
          <a:bodyPr/>
          <a:lstStyle/>
          <a:p>
            <a:pPr>
              <a:spcBef>
                <a:spcPct val="30000"/>
              </a:spcBef>
            </a:pPr>
            <a:r>
              <a:rPr lang="en-US" sz="1800">
                <a:latin typeface="Arial" pitchFamily="34" charset="0"/>
                <a:cs typeface="Arial" pitchFamily="34" charset="0"/>
              </a:rPr>
              <a:t>But then Secondbank will loan 80% of this deposit</a:t>
            </a:r>
          </a:p>
          <a:p>
            <a:pPr>
              <a:spcBef>
                <a:spcPct val="30000"/>
              </a:spcBef>
            </a:pPr>
            <a:r>
              <a:rPr lang="en-US" sz="1800">
                <a:latin typeface="Arial" pitchFamily="34" charset="0"/>
                <a:cs typeface="Arial" pitchFamily="34" charset="0"/>
              </a:rPr>
              <a:t>and its balance sheet will look like this:</a:t>
            </a:r>
          </a:p>
        </p:txBody>
      </p:sp>
      <p:grpSp>
        <p:nvGrpSpPr>
          <p:cNvPr id="288772" name="Group 4"/>
          <p:cNvGrpSpPr>
            <a:grpSpLocks/>
          </p:cNvGrpSpPr>
          <p:nvPr/>
        </p:nvGrpSpPr>
        <p:grpSpPr bwMode="auto">
          <a:xfrm>
            <a:off x="228600" y="2895600"/>
            <a:ext cx="5181600" cy="3048000"/>
            <a:chOff x="144" y="1824"/>
            <a:chExt cx="3264" cy="1920"/>
          </a:xfrm>
        </p:grpSpPr>
        <p:grpSp>
          <p:nvGrpSpPr>
            <p:cNvPr id="288773" name="Group 5"/>
            <p:cNvGrpSpPr>
              <a:grpSpLocks/>
            </p:cNvGrpSpPr>
            <p:nvPr/>
          </p:nvGrpSpPr>
          <p:grpSpPr bwMode="auto">
            <a:xfrm>
              <a:off x="144" y="1824"/>
              <a:ext cx="3264" cy="1920"/>
              <a:chOff x="144" y="1824"/>
              <a:chExt cx="3264" cy="1920"/>
            </a:xfrm>
          </p:grpSpPr>
          <p:sp>
            <p:nvSpPr>
              <p:cNvPr id="288774"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a:effectLst/>
            </p:spPr>
            <p:txBody>
              <a:bodyPr wrap="none" anchor="ctr"/>
              <a:lstStyle/>
              <a:p>
                <a:endParaRPr lang="en-US"/>
              </a:p>
            </p:txBody>
          </p:sp>
          <p:grpSp>
            <p:nvGrpSpPr>
              <p:cNvPr id="288775" name="Group 7"/>
              <p:cNvGrpSpPr>
                <a:grpSpLocks/>
              </p:cNvGrpSpPr>
              <p:nvPr/>
            </p:nvGrpSpPr>
            <p:grpSpPr bwMode="auto">
              <a:xfrm>
                <a:off x="240" y="1968"/>
                <a:ext cx="3072" cy="1728"/>
                <a:chOff x="240" y="1968"/>
                <a:chExt cx="3072" cy="1728"/>
              </a:xfrm>
            </p:grpSpPr>
            <p:grpSp>
              <p:nvGrpSpPr>
                <p:cNvPr id="288776" name="Group 8"/>
                <p:cNvGrpSpPr>
                  <a:grpSpLocks/>
                </p:cNvGrpSpPr>
                <p:nvPr/>
              </p:nvGrpSpPr>
              <p:grpSpPr bwMode="auto">
                <a:xfrm>
                  <a:off x="240" y="2383"/>
                  <a:ext cx="3072" cy="1313"/>
                  <a:chOff x="240" y="2383"/>
                  <a:chExt cx="3072" cy="1313"/>
                </a:xfrm>
              </p:grpSpPr>
              <p:sp>
                <p:nvSpPr>
                  <p:cNvPr id="288777" name="Line 9"/>
                  <p:cNvSpPr>
                    <a:spLocks noChangeShapeType="1"/>
                  </p:cNvSpPr>
                  <p:nvPr/>
                </p:nvSpPr>
                <p:spPr bwMode="auto">
                  <a:xfrm>
                    <a:off x="240" y="2659"/>
                    <a:ext cx="3072" cy="0"/>
                  </a:xfrm>
                  <a:prstGeom prst="line">
                    <a:avLst/>
                  </a:prstGeom>
                  <a:noFill/>
                  <a:ln w="28575">
                    <a:solidFill>
                      <a:schemeClr val="tx1"/>
                    </a:solidFill>
                    <a:round/>
                    <a:headEnd/>
                    <a:tailEnd/>
                  </a:ln>
                  <a:effectLst/>
                </p:spPr>
                <p:txBody>
                  <a:bodyPr/>
                  <a:lstStyle/>
                  <a:p>
                    <a:endParaRPr lang="en-US"/>
                  </a:p>
                </p:txBody>
              </p:sp>
              <p:sp>
                <p:nvSpPr>
                  <p:cNvPr id="288778" name="Line 10"/>
                  <p:cNvSpPr>
                    <a:spLocks noChangeShapeType="1"/>
                  </p:cNvSpPr>
                  <p:nvPr/>
                </p:nvSpPr>
                <p:spPr bwMode="auto">
                  <a:xfrm>
                    <a:off x="1747" y="2383"/>
                    <a:ext cx="0" cy="1313"/>
                  </a:xfrm>
                  <a:prstGeom prst="line">
                    <a:avLst/>
                  </a:prstGeom>
                  <a:noFill/>
                  <a:ln w="28575">
                    <a:solidFill>
                      <a:schemeClr val="tx1"/>
                    </a:solidFill>
                    <a:round/>
                    <a:headEnd/>
                    <a:tailEnd/>
                  </a:ln>
                  <a:effectLst/>
                </p:spPr>
                <p:txBody>
                  <a:bodyPr/>
                  <a:lstStyle/>
                  <a:p>
                    <a:endParaRPr lang="en-US"/>
                  </a:p>
                </p:txBody>
              </p:sp>
            </p:grpSp>
            <p:sp>
              <p:nvSpPr>
                <p:cNvPr id="288779" name="Text Box 11"/>
                <p:cNvSpPr txBox="1">
                  <a:spLocks noChangeArrowheads="1"/>
                </p:cNvSpPr>
                <p:nvPr/>
              </p:nvSpPr>
              <p:spPr bwMode="auto">
                <a:xfrm>
                  <a:off x="629" y="1968"/>
                  <a:ext cx="2207" cy="311"/>
                </a:xfrm>
                <a:prstGeom prst="rect">
                  <a:avLst/>
                </a:prstGeom>
                <a:noFill/>
                <a:ln w="9525">
                  <a:noFill/>
                  <a:miter lim="800000"/>
                  <a:headEnd/>
                  <a:tailEnd/>
                </a:ln>
                <a:effectLst/>
              </p:spPr>
              <p:txBody>
                <a:bodyPr lIns="0" tIns="0" rIns="0" bIns="0" anchor="ctr"/>
                <a:lstStyle/>
                <a:p>
                  <a:pPr algn="ctr">
                    <a:spcBef>
                      <a:spcPct val="50000"/>
                    </a:spcBef>
                  </a:pPr>
                  <a:r>
                    <a:rPr lang="en-US" sz="2800" b="1"/>
                    <a:t>SECONDBANK’S </a:t>
                  </a:r>
                  <a:br>
                    <a:rPr lang="en-US" sz="2800" b="1"/>
                  </a:br>
                  <a:r>
                    <a:rPr lang="en-US" sz="2800" b="1"/>
                    <a:t>balance sheet</a:t>
                  </a:r>
                </a:p>
              </p:txBody>
            </p:sp>
          </p:grpSp>
        </p:grpSp>
        <p:sp>
          <p:nvSpPr>
            <p:cNvPr id="288780" name="Text Box 12"/>
            <p:cNvSpPr txBox="1">
              <a:spLocks noChangeArrowheads="1"/>
            </p:cNvSpPr>
            <p:nvPr/>
          </p:nvSpPr>
          <p:spPr bwMode="auto">
            <a:xfrm>
              <a:off x="480"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Assets</a:t>
              </a:r>
            </a:p>
          </p:txBody>
        </p:sp>
        <p:sp>
          <p:nvSpPr>
            <p:cNvPr id="288781" name="Text Box 13"/>
            <p:cNvSpPr txBox="1">
              <a:spLocks noChangeArrowheads="1"/>
            </p:cNvSpPr>
            <p:nvPr/>
          </p:nvSpPr>
          <p:spPr bwMode="auto">
            <a:xfrm>
              <a:off x="2016"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Liabilities</a:t>
              </a:r>
            </a:p>
          </p:txBody>
        </p:sp>
      </p:grpSp>
      <p:sp>
        <p:nvSpPr>
          <p:cNvPr id="288782" name="Text Box 14"/>
          <p:cNvSpPr txBox="1">
            <a:spLocks noChangeArrowheads="1"/>
          </p:cNvSpPr>
          <p:nvPr/>
        </p:nvSpPr>
        <p:spPr bwMode="auto">
          <a:xfrm>
            <a:off x="533400" y="4343400"/>
            <a:ext cx="2209800" cy="1143000"/>
          </a:xfrm>
          <a:prstGeom prst="rect">
            <a:avLst/>
          </a:prstGeom>
          <a:noFill/>
          <a:ln w="9525">
            <a:noFill/>
            <a:miter lim="800000"/>
            <a:headEnd/>
            <a:tailEnd/>
          </a:ln>
          <a:effectLst/>
        </p:spPr>
        <p:txBody>
          <a:bodyPr lIns="0" tIns="0" rIns="0" bIns="0"/>
          <a:lstStyle/>
          <a:p>
            <a:pPr>
              <a:spcBef>
                <a:spcPct val="50000"/>
              </a:spcBef>
              <a:tabLst>
                <a:tab pos="1373188" algn="l"/>
              </a:tabLst>
            </a:pPr>
            <a:r>
              <a:rPr lang="en-US" sz="2800"/>
              <a:t>reserves  	$800</a:t>
            </a:r>
          </a:p>
          <a:p>
            <a:pPr>
              <a:spcBef>
                <a:spcPct val="20000"/>
              </a:spcBef>
              <a:tabLst>
                <a:tab pos="1373188" algn="l"/>
              </a:tabLst>
            </a:pPr>
            <a:r>
              <a:rPr lang="en-US" sz="2800"/>
              <a:t>loans  	$0</a:t>
            </a:r>
          </a:p>
        </p:txBody>
      </p:sp>
      <p:sp>
        <p:nvSpPr>
          <p:cNvPr id="288783" name="Text Box 15"/>
          <p:cNvSpPr txBox="1">
            <a:spLocks noChangeArrowheads="1"/>
          </p:cNvSpPr>
          <p:nvPr/>
        </p:nvSpPr>
        <p:spPr bwMode="auto">
          <a:xfrm>
            <a:off x="3048000" y="4267200"/>
            <a:ext cx="2286000" cy="533400"/>
          </a:xfrm>
          <a:prstGeom prst="rect">
            <a:avLst/>
          </a:prstGeom>
          <a:noFill/>
          <a:ln w="9525">
            <a:noFill/>
            <a:miter lim="800000"/>
            <a:headEnd/>
            <a:tailEnd/>
          </a:ln>
          <a:effectLst/>
        </p:spPr>
        <p:txBody>
          <a:bodyPr lIns="0" tIns="0" rIns="0" bIns="0" anchor="ctr"/>
          <a:lstStyle/>
          <a:p>
            <a:pPr>
              <a:spcBef>
                <a:spcPct val="50000"/>
              </a:spcBef>
            </a:pPr>
            <a:r>
              <a:rPr lang="en-US" sz="2800"/>
              <a:t>deposits  $800</a:t>
            </a:r>
          </a:p>
        </p:txBody>
      </p:sp>
      <p:sp>
        <p:nvSpPr>
          <p:cNvPr id="288784" name="Rectangle 16"/>
          <p:cNvSpPr>
            <a:spLocks noChangeArrowheads="1"/>
          </p:cNvSpPr>
          <p:nvPr/>
        </p:nvSpPr>
        <p:spPr bwMode="auto">
          <a:xfrm>
            <a:off x="914400" y="1295400"/>
            <a:ext cx="7315200" cy="1447800"/>
          </a:xfrm>
          <a:prstGeom prst="rect">
            <a:avLst/>
          </a:prstGeom>
          <a:noFill/>
          <a:ln w="9525">
            <a:noFill/>
            <a:miter lim="800000"/>
            <a:headEnd/>
            <a:tailEnd/>
          </a:ln>
          <a:effectLst/>
        </p:spPr>
        <p:txBody>
          <a:bodyPr/>
          <a:lstStyle/>
          <a:p>
            <a:pPr marL="287338" indent="-287338">
              <a:spcBef>
                <a:spcPct val="40000"/>
              </a:spcBef>
              <a:buClr>
                <a:schemeClr val="tx1"/>
              </a:buClr>
              <a:buSzPct val="110000"/>
              <a:buFont typeface="Wingdings" pitchFamily="2" charset="2"/>
              <a:buChar char="§"/>
            </a:pPr>
            <a:r>
              <a:rPr lang="en-US" sz="1800" dirty="0">
                <a:latin typeface="Tahoma" pitchFamily="34" charset="0"/>
              </a:rPr>
              <a:t>Suppose the borrower deposits the $800 in </a:t>
            </a:r>
            <a:r>
              <a:rPr lang="en-US" sz="1800" dirty="0" err="1">
                <a:latin typeface="Tahoma" pitchFamily="34" charset="0"/>
              </a:rPr>
              <a:t>Secondbank</a:t>
            </a:r>
            <a:r>
              <a:rPr lang="en-US" sz="1800" dirty="0">
                <a:latin typeface="Tahoma" pitchFamily="34" charset="0"/>
              </a:rPr>
              <a:t>.  </a:t>
            </a:r>
          </a:p>
          <a:p>
            <a:pPr marL="287338" indent="-287338">
              <a:spcBef>
                <a:spcPct val="40000"/>
              </a:spcBef>
              <a:buClr>
                <a:schemeClr val="tx1"/>
              </a:buClr>
              <a:buSzPct val="110000"/>
              <a:buFont typeface="Wingdings" pitchFamily="2" charset="2"/>
              <a:buChar char="§"/>
            </a:pPr>
            <a:endParaRPr lang="en-US" sz="1800" dirty="0" smtClean="0">
              <a:latin typeface="Tahoma" pitchFamily="34" charset="0"/>
            </a:endParaRPr>
          </a:p>
          <a:p>
            <a:pPr marL="287338" indent="-287338">
              <a:spcBef>
                <a:spcPct val="40000"/>
              </a:spcBef>
              <a:buClr>
                <a:schemeClr val="tx1"/>
              </a:buClr>
              <a:buSzPct val="110000"/>
              <a:buFont typeface="Wingdings" pitchFamily="2" charset="2"/>
              <a:buChar char="§"/>
            </a:pPr>
            <a:r>
              <a:rPr lang="en-US" sz="1800" dirty="0" smtClean="0">
                <a:latin typeface="Tahoma" pitchFamily="34" charset="0"/>
              </a:rPr>
              <a:t>Initially</a:t>
            </a:r>
            <a:r>
              <a:rPr lang="en-US" sz="1800" dirty="0">
                <a:latin typeface="Tahoma" pitchFamily="34" charset="0"/>
              </a:rPr>
              <a:t>, </a:t>
            </a:r>
            <a:r>
              <a:rPr lang="en-US" sz="1800" dirty="0" err="1">
                <a:latin typeface="Tahoma" pitchFamily="34" charset="0"/>
              </a:rPr>
              <a:t>Secondbank’s</a:t>
            </a:r>
            <a:r>
              <a:rPr lang="en-US" sz="1800" dirty="0">
                <a:latin typeface="Tahoma" pitchFamily="34" charset="0"/>
              </a:rPr>
              <a:t> balance sheet is:</a:t>
            </a:r>
          </a:p>
        </p:txBody>
      </p:sp>
      <p:sp>
        <p:nvSpPr>
          <p:cNvPr id="288785" name="Text Box 17"/>
          <p:cNvSpPr txBox="1">
            <a:spLocks noChangeArrowheads="1"/>
          </p:cNvSpPr>
          <p:nvPr/>
        </p:nvSpPr>
        <p:spPr bwMode="auto">
          <a:xfrm>
            <a:off x="533400" y="4343400"/>
            <a:ext cx="2209800" cy="1143000"/>
          </a:xfrm>
          <a:prstGeom prst="rect">
            <a:avLst/>
          </a:prstGeom>
          <a:solidFill>
            <a:schemeClr val="bg1"/>
          </a:solidFill>
          <a:ln w="9525">
            <a:noFill/>
            <a:miter lim="800000"/>
            <a:headEnd/>
            <a:tailEnd/>
          </a:ln>
          <a:effectLst/>
        </p:spPr>
        <p:txBody>
          <a:bodyPr lIns="0" tIns="0" rIns="0" bIns="0"/>
          <a:lstStyle/>
          <a:p>
            <a:pPr>
              <a:spcBef>
                <a:spcPct val="50000"/>
              </a:spcBef>
              <a:tabLst>
                <a:tab pos="1373188" algn="l"/>
              </a:tabLst>
            </a:pPr>
            <a:r>
              <a:rPr lang="en-US" sz="2800">
                <a:solidFill>
                  <a:schemeClr val="hlink"/>
                </a:solidFill>
              </a:rPr>
              <a:t>reserves  	$160</a:t>
            </a:r>
          </a:p>
          <a:p>
            <a:pPr>
              <a:spcBef>
                <a:spcPct val="20000"/>
              </a:spcBef>
              <a:tabLst>
                <a:tab pos="1373188" algn="l"/>
              </a:tabLst>
            </a:pPr>
            <a:r>
              <a:rPr lang="en-US" sz="2800">
                <a:solidFill>
                  <a:schemeClr val="hlink"/>
                </a:solidFill>
              </a:rPr>
              <a:t>loans  	$640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228600" y="304800"/>
            <a:ext cx="8610600" cy="838200"/>
          </a:xfrm>
        </p:spPr>
        <p:txBody>
          <a:bodyPr>
            <a:normAutofit/>
          </a:bodyPr>
          <a:lstStyle/>
          <a:p>
            <a:r>
              <a:rPr lang="en-US" sz="2400" b="1" dirty="0">
                <a:latin typeface="Arial" pitchFamily="34" charset="0"/>
                <a:cs typeface="Arial" pitchFamily="34" charset="0"/>
              </a:rPr>
              <a:t>SCENARIO 3:  Fractional-Reserve Banking</a:t>
            </a:r>
          </a:p>
        </p:txBody>
      </p:sp>
      <p:grpSp>
        <p:nvGrpSpPr>
          <p:cNvPr id="291844" name="Group 4"/>
          <p:cNvGrpSpPr>
            <a:grpSpLocks/>
          </p:cNvGrpSpPr>
          <p:nvPr/>
        </p:nvGrpSpPr>
        <p:grpSpPr bwMode="auto">
          <a:xfrm>
            <a:off x="2209800" y="2895600"/>
            <a:ext cx="5181600" cy="3048000"/>
            <a:chOff x="144" y="1824"/>
            <a:chExt cx="3264" cy="1920"/>
          </a:xfrm>
        </p:grpSpPr>
        <p:grpSp>
          <p:nvGrpSpPr>
            <p:cNvPr id="291845" name="Group 5"/>
            <p:cNvGrpSpPr>
              <a:grpSpLocks/>
            </p:cNvGrpSpPr>
            <p:nvPr/>
          </p:nvGrpSpPr>
          <p:grpSpPr bwMode="auto">
            <a:xfrm>
              <a:off x="144" y="1824"/>
              <a:ext cx="3264" cy="1920"/>
              <a:chOff x="144" y="1824"/>
              <a:chExt cx="3264" cy="1920"/>
            </a:xfrm>
          </p:grpSpPr>
          <p:sp>
            <p:nvSpPr>
              <p:cNvPr id="291846"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a:effectLst/>
            </p:spPr>
            <p:txBody>
              <a:bodyPr wrap="none" anchor="ctr"/>
              <a:lstStyle/>
              <a:p>
                <a:endParaRPr lang="en-US"/>
              </a:p>
            </p:txBody>
          </p:sp>
          <p:grpSp>
            <p:nvGrpSpPr>
              <p:cNvPr id="291847" name="Group 7"/>
              <p:cNvGrpSpPr>
                <a:grpSpLocks/>
              </p:cNvGrpSpPr>
              <p:nvPr/>
            </p:nvGrpSpPr>
            <p:grpSpPr bwMode="auto">
              <a:xfrm>
                <a:off x="240" y="1968"/>
                <a:ext cx="3072" cy="1728"/>
                <a:chOff x="240" y="1968"/>
                <a:chExt cx="3072" cy="1728"/>
              </a:xfrm>
            </p:grpSpPr>
            <p:grpSp>
              <p:nvGrpSpPr>
                <p:cNvPr id="291848" name="Group 8"/>
                <p:cNvGrpSpPr>
                  <a:grpSpLocks/>
                </p:cNvGrpSpPr>
                <p:nvPr/>
              </p:nvGrpSpPr>
              <p:grpSpPr bwMode="auto">
                <a:xfrm>
                  <a:off x="240" y="2383"/>
                  <a:ext cx="3072" cy="1313"/>
                  <a:chOff x="240" y="2383"/>
                  <a:chExt cx="3072" cy="1313"/>
                </a:xfrm>
              </p:grpSpPr>
              <p:sp>
                <p:nvSpPr>
                  <p:cNvPr id="291849" name="Line 9"/>
                  <p:cNvSpPr>
                    <a:spLocks noChangeShapeType="1"/>
                  </p:cNvSpPr>
                  <p:nvPr/>
                </p:nvSpPr>
                <p:spPr bwMode="auto">
                  <a:xfrm>
                    <a:off x="240" y="2659"/>
                    <a:ext cx="3072" cy="0"/>
                  </a:xfrm>
                  <a:prstGeom prst="line">
                    <a:avLst/>
                  </a:prstGeom>
                  <a:noFill/>
                  <a:ln w="28575">
                    <a:solidFill>
                      <a:schemeClr val="tx1"/>
                    </a:solidFill>
                    <a:round/>
                    <a:headEnd/>
                    <a:tailEnd/>
                  </a:ln>
                  <a:effectLst/>
                </p:spPr>
                <p:txBody>
                  <a:bodyPr/>
                  <a:lstStyle/>
                  <a:p>
                    <a:endParaRPr lang="en-US"/>
                  </a:p>
                </p:txBody>
              </p:sp>
              <p:sp>
                <p:nvSpPr>
                  <p:cNvPr id="291850" name="Line 10"/>
                  <p:cNvSpPr>
                    <a:spLocks noChangeShapeType="1"/>
                  </p:cNvSpPr>
                  <p:nvPr/>
                </p:nvSpPr>
                <p:spPr bwMode="auto">
                  <a:xfrm>
                    <a:off x="1747" y="2383"/>
                    <a:ext cx="0" cy="1313"/>
                  </a:xfrm>
                  <a:prstGeom prst="line">
                    <a:avLst/>
                  </a:prstGeom>
                  <a:noFill/>
                  <a:ln w="28575">
                    <a:solidFill>
                      <a:schemeClr val="tx1"/>
                    </a:solidFill>
                    <a:round/>
                    <a:headEnd/>
                    <a:tailEnd/>
                  </a:ln>
                  <a:effectLst/>
                </p:spPr>
                <p:txBody>
                  <a:bodyPr/>
                  <a:lstStyle/>
                  <a:p>
                    <a:endParaRPr lang="en-US"/>
                  </a:p>
                </p:txBody>
              </p:sp>
            </p:grpSp>
            <p:sp>
              <p:nvSpPr>
                <p:cNvPr id="291851" name="Text Box 11"/>
                <p:cNvSpPr txBox="1">
                  <a:spLocks noChangeArrowheads="1"/>
                </p:cNvSpPr>
                <p:nvPr/>
              </p:nvSpPr>
              <p:spPr bwMode="auto">
                <a:xfrm>
                  <a:off x="629" y="1968"/>
                  <a:ext cx="2207" cy="311"/>
                </a:xfrm>
                <a:prstGeom prst="rect">
                  <a:avLst/>
                </a:prstGeom>
                <a:noFill/>
                <a:ln w="9525">
                  <a:noFill/>
                  <a:miter lim="800000"/>
                  <a:headEnd/>
                  <a:tailEnd/>
                </a:ln>
                <a:effectLst/>
              </p:spPr>
              <p:txBody>
                <a:bodyPr lIns="0" tIns="0" rIns="0" bIns="0" anchor="ctr"/>
                <a:lstStyle/>
                <a:p>
                  <a:pPr algn="ctr">
                    <a:spcBef>
                      <a:spcPct val="50000"/>
                    </a:spcBef>
                  </a:pPr>
                  <a:r>
                    <a:rPr lang="en-US" sz="2800" b="1" dirty="0"/>
                    <a:t>THIRDBANK’S </a:t>
                  </a:r>
                  <a:br>
                    <a:rPr lang="en-US" sz="2800" b="1" dirty="0"/>
                  </a:br>
                  <a:r>
                    <a:rPr lang="en-US" sz="2800" b="1" dirty="0"/>
                    <a:t>balance sheet</a:t>
                  </a:r>
                </a:p>
              </p:txBody>
            </p:sp>
          </p:grpSp>
        </p:grpSp>
        <p:sp>
          <p:nvSpPr>
            <p:cNvPr id="291852" name="Text Box 12"/>
            <p:cNvSpPr txBox="1">
              <a:spLocks noChangeArrowheads="1"/>
            </p:cNvSpPr>
            <p:nvPr/>
          </p:nvSpPr>
          <p:spPr bwMode="auto">
            <a:xfrm>
              <a:off x="480"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Assets</a:t>
              </a:r>
            </a:p>
          </p:txBody>
        </p:sp>
        <p:sp>
          <p:nvSpPr>
            <p:cNvPr id="291853" name="Text Box 13"/>
            <p:cNvSpPr txBox="1">
              <a:spLocks noChangeArrowheads="1"/>
            </p:cNvSpPr>
            <p:nvPr/>
          </p:nvSpPr>
          <p:spPr bwMode="auto">
            <a:xfrm>
              <a:off x="2016"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Liabilities</a:t>
              </a:r>
            </a:p>
          </p:txBody>
        </p:sp>
      </p:grpSp>
      <p:sp>
        <p:nvSpPr>
          <p:cNvPr id="291855" name="Text Box 15"/>
          <p:cNvSpPr txBox="1">
            <a:spLocks noChangeArrowheads="1"/>
          </p:cNvSpPr>
          <p:nvPr/>
        </p:nvSpPr>
        <p:spPr bwMode="auto">
          <a:xfrm>
            <a:off x="4876800" y="4419600"/>
            <a:ext cx="2286000" cy="533400"/>
          </a:xfrm>
          <a:prstGeom prst="rect">
            <a:avLst/>
          </a:prstGeom>
          <a:noFill/>
          <a:ln w="9525">
            <a:noFill/>
            <a:miter lim="800000"/>
            <a:headEnd/>
            <a:tailEnd/>
          </a:ln>
          <a:effectLst/>
        </p:spPr>
        <p:txBody>
          <a:bodyPr lIns="0" tIns="0" rIns="0" bIns="0" anchor="ctr"/>
          <a:lstStyle/>
          <a:p>
            <a:pPr>
              <a:spcBef>
                <a:spcPct val="50000"/>
              </a:spcBef>
            </a:pPr>
            <a:r>
              <a:rPr lang="en-US" sz="2800" dirty="0"/>
              <a:t>deposits  $</a:t>
            </a:r>
            <a:r>
              <a:rPr lang="en-US" sz="2800" dirty="0" smtClean="0"/>
              <a:t>640</a:t>
            </a:r>
            <a:endParaRPr lang="en-US" sz="2800" dirty="0"/>
          </a:p>
        </p:txBody>
      </p:sp>
      <p:sp>
        <p:nvSpPr>
          <p:cNvPr id="291856" name="Rectangle 16"/>
          <p:cNvSpPr>
            <a:spLocks noChangeArrowheads="1"/>
          </p:cNvSpPr>
          <p:nvPr/>
        </p:nvSpPr>
        <p:spPr bwMode="auto">
          <a:xfrm>
            <a:off x="914400" y="1295400"/>
            <a:ext cx="7620000" cy="533400"/>
          </a:xfrm>
          <a:prstGeom prst="rect">
            <a:avLst/>
          </a:prstGeom>
          <a:noFill/>
          <a:ln w="9525">
            <a:noFill/>
            <a:miter lim="800000"/>
            <a:headEnd/>
            <a:tailEnd/>
          </a:ln>
          <a:effectLst/>
        </p:spPr>
        <p:txBody>
          <a:bodyPr/>
          <a:lstStyle/>
          <a:p>
            <a:pPr marL="287338" indent="-287338">
              <a:spcBef>
                <a:spcPct val="40000"/>
              </a:spcBef>
              <a:buClr>
                <a:schemeClr val="tx1"/>
              </a:buClr>
              <a:buSzPct val="110000"/>
              <a:buFont typeface="Wingdings" pitchFamily="2" charset="2"/>
              <a:buChar char="§"/>
            </a:pPr>
            <a:r>
              <a:rPr lang="en-US" sz="1800" dirty="0">
                <a:latin typeface="Tahoma" pitchFamily="34" charset="0"/>
              </a:rPr>
              <a:t>If this $640 is eventually deposited in </a:t>
            </a:r>
            <a:r>
              <a:rPr lang="en-US" sz="1800" dirty="0" err="1">
                <a:latin typeface="Tahoma" pitchFamily="34" charset="0"/>
              </a:rPr>
              <a:t>Thirdbank</a:t>
            </a:r>
            <a:r>
              <a:rPr lang="en-US" sz="1800" dirty="0">
                <a:latin typeface="Tahoma" pitchFamily="34" charset="0"/>
              </a:rPr>
              <a:t>,</a:t>
            </a:r>
          </a:p>
        </p:txBody>
      </p:sp>
      <p:sp>
        <p:nvSpPr>
          <p:cNvPr id="291857" name="Rectangle 17"/>
          <p:cNvSpPr>
            <a:spLocks noChangeArrowheads="1"/>
          </p:cNvSpPr>
          <p:nvPr/>
        </p:nvSpPr>
        <p:spPr bwMode="auto">
          <a:xfrm>
            <a:off x="914400" y="1828800"/>
            <a:ext cx="7620000" cy="990600"/>
          </a:xfrm>
          <a:prstGeom prst="rect">
            <a:avLst/>
          </a:prstGeom>
          <a:noFill/>
          <a:ln w="9525">
            <a:noFill/>
            <a:miter lim="800000"/>
            <a:headEnd/>
            <a:tailEnd/>
          </a:ln>
          <a:effectLst/>
        </p:spPr>
        <p:txBody>
          <a:bodyPr/>
          <a:lstStyle/>
          <a:p>
            <a:pPr marL="287338" indent="-287338">
              <a:spcBef>
                <a:spcPct val="40000"/>
              </a:spcBef>
              <a:buClr>
                <a:schemeClr val="tx1"/>
              </a:buClr>
              <a:buSzPct val="110000"/>
              <a:buFont typeface="Wingdings" pitchFamily="2" charset="2"/>
              <a:buChar char="§"/>
            </a:pPr>
            <a:r>
              <a:rPr lang="en-US" sz="1800" dirty="0">
                <a:latin typeface="Tahoma" pitchFamily="34" charset="0"/>
              </a:rPr>
              <a:t>then </a:t>
            </a:r>
            <a:r>
              <a:rPr lang="en-US" sz="1800" dirty="0" err="1">
                <a:latin typeface="Tahoma" pitchFamily="34" charset="0"/>
              </a:rPr>
              <a:t>Thirdbank</a:t>
            </a:r>
            <a:r>
              <a:rPr lang="en-US" sz="1800" dirty="0">
                <a:latin typeface="Tahoma" pitchFamily="34" charset="0"/>
              </a:rPr>
              <a:t> will keep 20% of it in reserve, and loan the rest out:  </a:t>
            </a:r>
          </a:p>
        </p:txBody>
      </p:sp>
      <p:sp>
        <p:nvSpPr>
          <p:cNvPr id="291859" name="Text Box 19"/>
          <p:cNvSpPr txBox="1">
            <a:spLocks noChangeArrowheads="1"/>
          </p:cNvSpPr>
          <p:nvPr/>
        </p:nvSpPr>
        <p:spPr bwMode="auto">
          <a:xfrm>
            <a:off x="2514600" y="4419600"/>
            <a:ext cx="2209800" cy="1143000"/>
          </a:xfrm>
          <a:prstGeom prst="rect">
            <a:avLst/>
          </a:prstGeom>
          <a:solidFill>
            <a:schemeClr val="bg1"/>
          </a:solidFill>
          <a:ln w="9525">
            <a:noFill/>
            <a:miter lim="800000"/>
            <a:headEnd/>
            <a:tailEnd/>
          </a:ln>
          <a:effectLst/>
        </p:spPr>
        <p:txBody>
          <a:bodyPr lIns="0" tIns="0" rIns="0" bIns="0"/>
          <a:lstStyle/>
          <a:p>
            <a:pPr>
              <a:spcBef>
                <a:spcPct val="50000"/>
              </a:spcBef>
              <a:tabLst>
                <a:tab pos="1373188" algn="l"/>
              </a:tabLst>
            </a:pPr>
            <a:r>
              <a:rPr lang="en-US" sz="2800" dirty="0">
                <a:solidFill>
                  <a:schemeClr val="hlink"/>
                </a:solidFill>
              </a:rPr>
              <a:t>reserves  	$128</a:t>
            </a:r>
          </a:p>
          <a:p>
            <a:pPr>
              <a:spcBef>
                <a:spcPct val="20000"/>
              </a:spcBef>
              <a:tabLst>
                <a:tab pos="1373188" algn="l"/>
              </a:tabLst>
            </a:pPr>
            <a:r>
              <a:rPr lang="en-US" sz="2800" dirty="0">
                <a:solidFill>
                  <a:schemeClr val="hlink"/>
                </a:solidFill>
              </a:rPr>
              <a:t>loans  	$512</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Finding the total amount of money:</a:t>
            </a:r>
          </a:p>
        </p:txBody>
      </p:sp>
      <p:sp>
        <p:nvSpPr>
          <p:cNvPr id="280579" name="Rectangle 3"/>
          <p:cNvSpPr>
            <a:spLocks noGrp="1" noChangeArrowheads="1"/>
          </p:cNvSpPr>
          <p:nvPr>
            <p:ph idx="1"/>
          </p:nvPr>
        </p:nvSpPr>
        <p:spPr>
          <a:xfrm>
            <a:off x="1219200" y="1295400"/>
            <a:ext cx="6324600" cy="2667000"/>
          </a:xfrm>
        </p:spPr>
        <p:txBody>
          <a:bodyPr/>
          <a:lstStyle/>
          <a:p>
            <a:pPr marL="0" indent="0">
              <a:spcBef>
                <a:spcPct val="25000"/>
              </a:spcBef>
              <a:buFont typeface="Wingdings" pitchFamily="2" charset="2"/>
              <a:buNone/>
              <a:tabLst>
                <a:tab pos="279400" algn="l"/>
                <a:tab pos="2339975" algn="ctr"/>
                <a:tab pos="4117975" algn="l"/>
              </a:tabLst>
            </a:pPr>
            <a:r>
              <a:rPr lang="en-US" sz="1800">
                <a:latin typeface="Arial" pitchFamily="34" charset="0"/>
                <a:cs typeface="Arial" pitchFamily="34" charset="0"/>
              </a:rPr>
              <a:t>		Original deposit 	= $1000</a:t>
            </a:r>
          </a:p>
          <a:p>
            <a:pPr marL="0" indent="0">
              <a:spcBef>
                <a:spcPct val="25000"/>
              </a:spcBef>
              <a:buFont typeface="Wingdings" pitchFamily="2" charset="2"/>
              <a:buNone/>
              <a:tabLst>
                <a:tab pos="279400" algn="l"/>
                <a:tab pos="2339975" algn="ctr"/>
                <a:tab pos="4117975" algn="l"/>
              </a:tabLst>
            </a:pPr>
            <a:r>
              <a:rPr lang="en-US" sz="1800">
                <a:latin typeface="Arial" pitchFamily="34" charset="0"/>
                <a:cs typeface="Arial" pitchFamily="34" charset="0"/>
              </a:rPr>
              <a:t>	+ 	Firstbank lending	= $ 800</a:t>
            </a:r>
          </a:p>
          <a:p>
            <a:pPr marL="0" indent="0">
              <a:spcBef>
                <a:spcPct val="25000"/>
              </a:spcBef>
              <a:buFont typeface="Wingdings" pitchFamily="2" charset="2"/>
              <a:buNone/>
              <a:tabLst>
                <a:tab pos="279400" algn="l"/>
                <a:tab pos="2339975" algn="ctr"/>
                <a:tab pos="4117975" algn="l"/>
              </a:tabLst>
            </a:pPr>
            <a:r>
              <a:rPr lang="en-US" sz="1800">
                <a:latin typeface="Arial" pitchFamily="34" charset="0"/>
                <a:cs typeface="Arial" pitchFamily="34" charset="0"/>
              </a:rPr>
              <a:t>	+ 	Secondbank lending 	= $ 640</a:t>
            </a:r>
          </a:p>
          <a:p>
            <a:pPr marL="0" indent="0">
              <a:spcBef>
                <a:spcPct val="25000"/>
              </a:spcBef>
              <a:buFont typeface="Wingdings" pitchFamily="2" charset="2"/>
              <a:buNone/>
              <a:tabLst>
                <a:tab pos="279400" algn="l"/>
                <a:tab pos="2339975" algn="ctr"/>
                <a:tab pos="4117975" algn="l"/>
              </a:tabLst>
            </a:pPr>
            <a:r>
              <a:rPr lang="en-US" sz="1800">
                <a:latin typeface="Arial" pitchFamily="34" charset="0"/>
                <a:cs typeface="Arial" pitchFamily="34" charset="0"/>
              </a:rPr>
              <a:t>	+ 	Thirdbank lending	= $ 512</a:t>
            </a:r>
          </a:p>
          <a:p>
            <a:pPr marL="0" indent="0">
              <a:spcBef>
                <a:spcPct val="25000"/>
              </a:spcBef>
              <a:buFont typeface="Wingdings" pitchFamily="2" charset="2"/>
              <a:buNone/>
              <a:tabLst>
                <a:tab pos="279400" algn="l"/>
                <a:tab pos="2339975" algn="ctr"/>
                <a:tab pos="4117975" algn="l"/>
              </a:tabLst>
            </a:pPr>
            <a:r>
              <a:rPr lang="en-US" sz="1800">
                <a:latin typeface="Arial" pitchFamily="34" charset="0"/>
                <a:cs typeface="Arial" pitchFamily="34" charset="0"/>
              </a:rPr>
              <a:t>	+ 	other lending…</a:t>
            </a:r>
          </a:p>
        </p:txBody>
      </p:sp>
      <p:sp>
        <p:nvSpPr>
          <p:cNvPr id="280580" name="Rectangle 4"/>
          <p:cNvSpPr>
            <a:spLocks noChangeArrowheads="1"/>
          </p:cNvSpPr>
          <p:nvPr/>
        </p:nvSpPr>
        <p:spPr bwMode="auto">
          <a:xfrm>
            <a:off x="1143000" y="4191000"/>
            <a:ext cx="7239000" cy="1981200"/>
          </a:xfrm>
          <a:prstGeom prst="rect">
            <a:avLst/>
          </a:prstGeom>
          <a:noFill/>
          <a:ln w="9525">
            <a:noFill/>
            <a:miter lim="800000"/>
            <a:headEnd/>
            <a:tailEnd/>
          </a:ln>
          <a:effectLst/>
        </p:spPr>
        <p:txBody>
          <a:bodyPr/>
          <a:lstStyle/>
          <a:p>
            <a:pPr>
              <a:spcBef>
                <a:spcPct val="55000"/>
              </a:spcBef>
              <a:buClr>
                <a:schemeClr val="accent2"/>
              </a:buClr>
              <a:buSzPct val="110000"/>
              <a:buFont typeface="Wingdings" pitchFamily="2" charset="2"/>
              <a:buNone/>
              <a:tabLst>
                <a:tab pos="336550" algn="l"/>
                <a:tab pos="3879850" algn="r"/>
                <a:tab pos="4006850" algn="l"/>
              </a:tabLst>
            </a:pPr>
            <a:r>
              <a:rPr lang="en-US" sz="2600">
                <a:latin typeface="Tahoma" pitchFamily="34" charset="0"/>
              </a:rPr>
              <a:t>Total money supply = (1</a:t>
            </a:r>
            <a:r>
              <a:rPr lang="en-US" sz="2600" i="1">
                <a:latin typeface="Tahoma" pitchFamily="34" charset="0"/>
              </a:rPr>
              <a:t>/</a:t>
            </a:r>
            <a:r>
              <a:rPr lang="en-US" sz="2600" b="1" i="1">
                <a:latin typeface="Tahoma" pitchFamily="34" charset="0"/>
              </a:rPr>
              <a:t>rr</a:t>
            </a:r>
            <a:r>
              <a:rPr lang="en-US" sz="1300" b="1" i="1">
                <a:latin typeface="Tahoma" pitchFamily="34" charset="0"/>
              </a:rPr>
              <a:t> </a:t>
            </a:r>
            <a:r>
              <a:rPr lang="en-US" sz="2600">
                <a:latin typeface="Tahoma" pitchFamily="34" charset="0"/>
              </a:rPr>
              <a:t>) </a:t>
            </a:r>
            <a:r>
              <a:rPr lang="en-US" sz="2600" b="1">
                <a:latin typeface="Tahoma" pitchFamily="34" charset="0"/>
                <a:sym typeface="Symbol" pitchFamily="18" charset="2"/>
              </a:rPr>
              <a:t></a:t>
            </a:r>
            <a:r>
              <a:rPr lang="en-US" sz="2600">
                <a:latin typeface="Tahoma" pitchFamily="34" charset="0"/>
                <a:sym typeface="Symbol" pitchFamily="18" charset="2"/>
              </a:rPr>
              <a:t> $1000 </a:t>
            </a:r>
            <a:br>
              <a:rPr lang="en-US" sz="2600">
                <a:latin typeface="Tahoma" pitchFamily="34" charset="0"/>
                <a:sym typeface="Symbol" pitchFamily="18" charset="2"/>
              </a:rPr>
            </a:br>
            <a:r>
              <a:rPr lang="en-US" sz="2600">
                <a:latin typeface="Tahoma" pitchFamily="34" charset="0"/>
                <a:sym typeface="Symbol" pitchFamily="18" charset="2"/>
              </a:rPr>
              <a:t>   </a:t>
            </a:r>
            <a:r>
              <a:rPr lang="en-US" sz="2600">
                <a:latin typeface="Tahoma" pitchFamily="34" charset="0"/>
              </a:rPr>
              <a:t>where </a:t>
            </a:r>
            <a:r>
              <a:rPr lang="en-US" sz="2600" b="1" i="1">
                <a:latin typeface="Tahoma" pitchFamily="34" charset="0"/>
              </a:rPr>
              <a:t>rr</a:t>
            </a:r>
            <a:r>
              <a:rPr lang="en-US" sz="2600">
                <a:latin typeface="Tahoma" pitchFamily="34" charset="0"/>
              </a:rPr>
              <a:t>  = ratio of reserves to deposits</a:t>
            </a:r>
          </a:p>
          <a:p>
            <a:pPr>
              <a:spcBef>
                <a:spcPct val="50000"/>
              </a:spcBef>
              <a:buClr>
                <a:schemeClr val="accent2"/>
              </a:buClr>
              <a:buSzPct val="110000"/>
              <a:buFont typeface="Wingdings" pitchFamily="2" charset="2"/>
              <a:buNone/>
              <a:tabLst>
                <a:tab pos="336550" algn="l"/>
                <a:tab pos="3879850" algn="r"/>
                <a:tab pos="4006850" algn="l"/>
              </a:tabLst>
            </a:pPr>
            <a:r>
              <a:rPr lang="en-US" sz="2600">
                <a:latin typeface="Tahoma" pitchFamily="34" charset="0"/>
              </a:rPr>
              <a:t>In our example, </a:t>
            </a:r>
            <a:r>
              <a:rPr lang="en-US" sz="2600" b="1" i="1">
                <a:latin typeface="Tahoma" pitchFamily="34" charset="0"/>
              </a:rPr>
              <a:t>rr</a:t>
            </a:r>
            <a:r>
              <a:rPr lang="en-US" sz="2600">
                <a:latin typeface="Tahoma" pitchFamily="34" charset="0"/>
              </a:rPr>
              <a:t>  = 0.2, so  </a:t>
            </a:r>
            <a:r>
              <a:rPr lang="en-US" sz="2600" b="1" i="1">
                <a:latin typeface="Tahoma" pitchFamily="34" charset="0"/>
              </a:rPr>
              <a:t>M</a:t>
            </a:r>
            <a:r>
              <a:rPr lang="en-US" sz="2600">
                <a:latin typeface="Tahoma" pitchFamily="34" charset="0"/>
              </a:rPr>
              <a:t>  =  $5000</a:t>
            </a:r>
          </a:p>
        </p:txBody>
      </p:sp>
      <p:sp>
        <p:nvSpPr>
          <p:cNvPr id="280581" name="Line 5"/>
          <p:cNvSpPr>
            <a:spLocks noChangeShapeType="1"/>
          </p:cNvSpPr>
          <p:nvPr/>
        </p:nvSpPr>
        <p:spPr bwMode="auto">
          <a:xfrm>
            <a:off x="1219200" y="4038600"/>
            <a:ext cx="5867400" cy="0"/>
          </a:xfrm>
          <a:prstGeom prst="line">
            <a:avLst/>
          </a:prstGeom>
          <a:noFill/>
          <a:ln w="19050">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Money creation in the banking system</a:t>
            </a:r>
          </a:p>
        </p:txBody>
      </p:sp>
      <p:sp>
        <p:nvSpPr>
          <p:cNvPr id="281604" name="Rectangle 4" descr="Plaid"/>
          <p:cNvSpPr>
            <a:spLocks noChangeArrowheads="1"/>
          </p:cNvSpPr>
          <p:nvPr/>
        </p:nvSpPr>
        <p:spPr bwMode="auto">
          <a:xfrm>
            <a:off x="1600200" y="1676400"/>
            <a:ext cx="6324600" cy="3200400"/>
          </a:xfrm>
          <a:prstGeom prst="rect">
            <a:avLst/>
          </a:prstGeom>
          <a:pattFill prst="plaid">
            <a:fgClr>
              <a:srgbClr val="FFFFB7"/>
            </a:fgClr>
            <a:bgClr>
              <a:schemeClr val="bg1"/>
            </a:bgClr>
          </a:pattFill>
          <a:ln w="57150" cmpd="thickThin">
            <a:solidFill>
              <a:srgbClr val="800000"/>
            </a:solidFill>
            <a:miter lim="800000"/>
            <a:headEnd/>
            <a:tailEnd/>
          </a:ln>
          <a:effectLst/>
        </p:spPr>
        <p:txBody>
          <a:bodyPr tIns="137160"/>
          <a:lstStyle/>
          <a:p>
            <a:pPr algn="ctr">
              <a:spcBef>
                <a:spcPct val="60000"/>
              </a:spcBef>
              <a:buClr>
                <a:schemeClr val="accent2"/>
              </a:buClr>
              <a:buSzPct val="110000"/>
              <a:buFont typeface="Wingdings" pitchFamily="2" charset="2"/>
              <a:buNone/>
            </a:pPr>
            <a:r>
              <a:rPr lang="en-US" sz="2600">
                <a:latin typeface="Tahoma" pitchFamily="34" charset="0"/>
              </a:rPr>
              <a:t>A fractional reserve banking system creates money,</a:t>
            </a:r>
          </a:p>
          <a:p>
            <a:pPr algn="ctr">
              <a:spcBef>
                <a:spcPct val="10000"/>
              </a:spcBef>
              <a:buClr>
                <a:schemeClr val="accent2"/>
              </a:buClr>
              <a:buSzPct val="110000"/>
              <a:buFont typeface="Wingdings" pitchFamily="2" charset="2"/>
              <a:buNone/>
            </a:pPr>
            <a:r>
              <a:rPr lang="en-US" sz="2600">
                <a:latin typeface="Tahoma" pitchFamily="34" charset="0"/>
              </a:rPr>
              <a:t>but it doesn’t create wealth:</a:t>
            </a:r>
          </a:p>
          <a:p>
            <a:pPr algn="ctr">
              <a:spcBef>
                <a:spcPct val="40000"/>
              </a:spcBef>
              <a:buClr>
                <a:schemeClr val="accent2"/>
              </a:buClr>
              <a:buSzPct val="110000"/>
              <a:buFont typeface="Wingdings" pitchFamily="2" charset="2"/>
              <a:buNone/>
            </a:pPr>
            <a:r>
              <a:rPr lang="en-US" sz="2600">
                <a:latin typeface="Tahoma" pitchFamily="34" charset="0"/>
              </a:rPr>
              <a:t>bank loans give borrowers </a:t>
            </a:r>
            <a:br>
              <a:rPr lang="en-US" sz="2600">
                <a:latin typeface="Tahoma" pitchFamily="34" charset="0"/>
              </a:rPr>
            </a:br>
            <a:r>
              <a:rPr lang="en-US" sz="2600">
                <a:latin typeface="Tahoma" pitchFamily="34" charset="0"/>
              </a:rPr>
              <a:t>some new money </a:t>
            </a:r>
          </a:p>
          <a:p>
            <a:pPr algn="ctr">
              <a:spcBef>
                <a:spcPct val="10000"/>
              </a:spcBef>
              <a:buClr>
                <a:schemeClr val="accent2"/>
              </a:buClr>
              <a:buSzPct val="110000"/>
              <a:buFont typeface="Wingdings" pitchFamily="2" charset="2"/>
              <a:buNone/>
            </a:pPr>
            <a:r>
              <a:rPr lang="en-US" sz="2600">
                <a:latin typeface="Tahoma" pitchFamily="34" charset="0"/>
              </a:rPr>
              <a:t>and an equal amount of new debt.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A model of the money supply</a:t>
            </a:r>
          </a:p>
        </p:txBody>
      </p:sp>
      <p:sp>
        <p:nvSpPr>
          <p:cNvPr id="345091" name="Rectangle 3"/>
          <p:cNvSpPr>
            <a:spLocks noGrp="1" noChangeArrowheads="1"/>
          </p:cNvSpPr>
          <p:nvPr>
            <p:ph idx="1"/>
          </p:nvPr>
        </p:nvSpPr>
        <p:spPr>
          <a:xfrm>
            <a:off x="1066800" y="1981200"/>
            <a:ext cx="7391400" cy="3886200"/>
          </a:xfrm>
          <a:ln/>
        </p:spPr>
        <p:txBody>
          <a:bodyPr/>
          <a:lstStyle/>
          <a:p>
            <a:pPr marL="339725" indent="-339725">
              <a:spcBef>
                <a:spcPct val="25000"/>
              </a:spcBef>
            </a:pPr>
            <a:r>
              <a:rPr lang="en-US" sz="1800" dirty="0">
                <a:latin typeface="Arial" pitchFamily="34" charset="0"/>
                <a:cs typeface="Arial" pitchFamily="34" charset="0"/>
              </a:rPr>
              <a:t>the </a:t>
            </a:r>
            <a:r>
              <a:rPr lang="en-US" sz="1800" b="1" dirty="0">
                <a:latin typeface="Arial" pitchFamily="34" charset="0"/>
                <a:cs typeface="Arial" pitchFamily="34" charset="0"/>
              </a:rPr>
              <a:t>monetary base</a:t>
            </a:r>
            <a:r>
              <a:rPr lang="en-US" sz="1800" dirty="0">
                <a:latin typeface="Arial" pitchFamily="34" charset="0"/>
                <a:cs typeface="Arial" pitchFamily="34" charset="0"/>
              </a:rPr>
              <a:t>,  </a:t>
            </a:r>
            <a:r>
              <a:rPr lang="en-US" sz="1800" b="1" i="1" dirty="0">
                <a:latin typeface="Arial" pitchFamily="34" charset="0"/>
                <a:cs typeface="Arial" pitchFamily="34" charset="0"/>
              </a:rPr>
              <a:t>B </a:t>
            </a:r>
            <a:r>
              <a:rPr lang="en-US" sz="1800" dirty="0">
                <a:latin typeface="Arial" pitchFamily="34" charset="0"/>
                <a:cs typeface="Arial" pitchFamily="34" charset="0"/>
              </a:rPr>
              <a:t> =  </a:t>
            </a:r>
            <a:r>
              <a:rPr lang="en-US" sz="1800" b="1" i="1" dirty="0">
                <a:latin typeface="Arial" pitchFamily="34" charset="0"/>
                <a:cs typeface="Arial" pitchFamily="34" charset="0"/>
              </a:rPr>
              <a:t>C</a:t>
            </a:r>
            <a:r>
              <a:rPr lang="en-US" sz="1800" dirty="0">
                <a:latin typeface="Arial" pitchFamily="34" charset="0"/>
                <a:cs typeface="Arial" pitchFamily="34" charset="0"/>
              </a:rPr>
              <a:t>  + </a:t>
            </a:r>
            <a:r>
              <a:rPr lang="en-US" sz="1800" b="1" i="1" dirty="0">
                <a:latin typeface="Arial" pitchFamily="34" charset="0"/>
                <a:cs typeface="Arial" pitchFamily="34" charset="0"/>
              </a:rPr>
              <a:t>R</a:t>
            </a:r>
          </a:p>
          <a:p>
            <a:pPr marL="635000" lvl="1" indent="-23813">
              <a:spcBef>
                <a:spcPct val="15000"/>
              </a:spcBef>
              <a:buFontTx/>
              <a:buNone/>
            </a:pPr>
            <a:r>
              <a:rPr lang="en-US" sz="1800" i="1" dirty="0">
                <a:latin typeface="Arial" pitchFamily="34" charset="0"/>
                <a:cs typeface="Arial" pitchFamily="34" charset="0"/>
              </a:rPr>
              <a:t>controlled by the central bank</a:t>
            </a:r>
          </a:p>
          <a:p>
            <a:pPr marL="339725" indent="-339725">
              <a:spcBef>
                <a:spcPct val="70000"/>
              </a:spcBef>
            </a:pPr>
            <a:r>
              <a:rPr lang="en-US" sz="1800" dirty="0">
                <a:latin typeface="Arial" pitchFamily="34" charset="0"/>
                <a:cs typeface="Arial" pitchFamily="34" charset="0"/>
              </a:rPr>
              <a:t>the </a:t>
            </a:r>
            <a:r>
              <a:rPr lang="en-US" sz="1800" b="1" dirty="0">
                <a:latin typeface="Arial" pitchFamily="34" charset="0"/>
                <a:cs typeface="Arial" pitchFamily="34" charset="0"/>
              </a:rPr>
              <a:t>reserve-deposit ratio</a:t>
            </a:r>
            <a:r>
              <a:rPr lang="en-US" sz="1800" dirty="0">
                <a:latin typeface="Arial" pitchFamily="34" charset="0"/>
                <a:cs typeface="Arial" pitchFamily="34" charset="0"/>
              </a:rPr>
              <a:t>,  </a:t>
            </a:r>
            <a:r>
              <a:rPr lang="en-US" sz="1800" b="1" i="1" dirty="0" err="1">
                <a:latin typeface="Arial" pitchFamily="34" charset="0"/>
                <a:cs typeface="Arial" pitchFamily="34" charset="0"/>
              </a:rPr>
              <a:t>rr</a:t>
            </a:r>
            <a:r>
              <a:rPr lang="en-US" sz="1800" b="1" i="1" dirty="0">
                <a:latin typeface="Arial" pitchFamily="34" charset="0"/>
                <a:cs typeface="Arial" pitchFamily="34" charset="0"/>
              </a:rPr>
              <a:t>  </a:t>
            </a:r>
            <a:r>
              <a:rPr lang="en-US" sz="1800" dirty="0">
                <a:latin typeface="Arial" pitchFamily="34" charset="0"/>
                <a:cs typeface="Arial" pitchFamily="34" charset="0"/>
              </a:rPr>
              <a:t>=  </a:t>
            </a:r>
            <a:r>
              <a:rPr lang="en-US" sz="1800" b="1" i="1" dirty="0">
                <a:latin typeface="Arial" pitchFamily="34" charset="0"/>
                <a:cs typeface="Arial" pitchFamily="34" charset="0"/>
              </a:rPr>
              <a:t>R</a:t>
            </a:r>
            <a:r>
              <a:rPr lang="en-US" sz="1800" i="1" dirty="0">
                <a:latin typeface="Arial" pitchFamily="34" charset="0"/>
                <a:cs typeface="Arial" pitchFamily="34" charset="0"/>
              </a:rPr>
              <a:t>/</a:t>
            </a:r>
            <a:r>
              <a:rPr lang="en-US" sz="1800" b="1" i="1" dirty="0">
                <a:latin typeface="Arial" pitchFamily="34" charset="0"/>
                <a:cs typeface="Arial" pitchFamily="34" charset="0"/>
              </a:rPr>
              <a:t>D</a:t>
            </a:r>
          </a:p>
          <a:p>
            <a:pPr marL="635000" lvl="1" indent="-23813">
              <a:spcBef>
                <a:spcPct val="15000"/>
              </a:spcBef>
              <a:buFontTx/>
              <a:buNone/>
            </a:pPr>
            <a:r>
              <a:rPr lang="en-US" sz="1800" i="1" dirty="0">
                <a:latin typeface="Arial" pitchFamily="34" charset="0"/>
                <a:cs typeface="Arial" pitchFamily="34" charset="0"/>
              </a:rPr>
              <a:t>depends on regulations &amp; bank policies</a:t>
            </a:r>
            <a:endParaRPr lang="en-US" sz="1800" b="1" i="1" dirty="0">
              <a:latin typeface="Arial" pitchFamily="34" charset="0"/>
              <a:cs typeface="Arial" pitchFamily="34" charset="0"/>
            </a:endParaRPr>
          </a:p>
          <a:p>
            <a:pPr marL="339725" indent="-339725">
              <a:spcBef>
                <a:spcPct val="70000"/>
              </a:spcBef>
            </a:pPr>
            <a:r>
              <a:rPr lang="en-US" sz="1800" dirty="0">
                <a:latin typeface="Arial" pitchFamily="34" charset="0"/>
                <a:cs typeface="Arial" pitchFamily="34" charset="0"/>
              </a:rPr>
              <a:t>the </a:t>
            </a:r>
            <a:r>
              <a:rPr lang="en-US" sz="1800" b="1" dirty="0">
                <a:latin typeface="Arial" pitchFamily="34" charset="0"/>
                <a:cs typeface="Arial" pitchFamily="34" charset="0"/>
              </a:rPr>
              <a:t>currency-deposit ratio</a:t>
            </a:r>
            <a:r>
              <a:rPr lang="en-US" sz="1800" dirty="0">
                <a:latin typeface="Arial" pitchFamily="34" charset="0"/>
                <a:cs typeface="Arial" pitchFamily="34" charset="0"/>
              </a:rPr>
              <a:t>,  </a:t>
            </a:r>
            <a:r>
              <a:rPr lang="en-US" sz="1800" b="1" i="1" dirty="0" err="1">
                <a:latin typeface="Arial" pitchFamily="34" charset="0"/>
                <a:cs typeface="Arial" pitchFamily="34" charset="0"/>
              </a:rPr>
              <a:t>cr</a:t>
            </a:r>
            <a:r>
              <a:rPr lang="en-US" sz="1800" dirty="0">
                <a:latin typeface="Arial" pitchFamily="34" charset="0"/>
                <a:cs typeface="Arial" pitchFamily="34" charset="0"/>
              </a:rPr>
              <a:t> = </a:t>
            </a:r>
            <a:r>
              <a:rPr lang="en-US" sz="1800" b="1" i="1" dirty="0">
                <a:latin typeface="Arial" pitchFamily="34" charset="0"/>
                <a:cs typeface="Arial" pitchFamily="34" charset="0"/>
              </a:rPr>
              <a:t>C</a:t>
            </a:r>
            <a:r>
              <a:rPr lang="en-US" sz="1800" i="1" dirty="0">
                <a:latin typeface="Arial" pitchFamily="34" charset="0"/>
                <a:cs typeface="Arial" pitchFamily="34" charset="0"/>
              </a:rPr>
              <a:t>/</a:t>
            </a:r>
            <a:r>
              <a:rPr lang="en-US" sz="1800" b="1" i="1" dirty="0">
                <a:latin typeface="Arial" pitchFamily="34" charset="0"/>
                <a:cs typeface="Arial" pitchFamily="34" charset="0"/>
              </a:rPr>
              <a:t>D</a:t>
            </a:r>
          </a:p>
          <a:p>
            <a:pPr marL="635000" lvl="1" indent="-23813">
              <a:spcBef>
                <a:spcPct val="15000"/>
              </a:spcBef>
              <a:buFontTx/>
              <a:buNone/>
            </a:pPr>
            <a:r>
              <a:rPr lang="en-US" sz="1800" i="1" dirty="0">
                <a:latin typeface="Arial" pitchFamily="34" charset="0"/>
                <a:cs typeface="Arial" pitchFamily="34" charset="0"/>
              </a:rPr>
              <a:t>depends on households’ preferences</a:t>
            </a:r>
            <a:endParaRPr lang="en-US" sz="1800" b="1" i="1" dirty="0">
              <a:latin typeface="Arial" pitchFamily="34" charset="0"/>
              <a:cs typeface="Arial" pitchFamily="34" charset="0"/>
            </a:endParaRPr>
          </a:p>
        </p:txBody>
      </p:sp>
      <p:sp>
        <p:nvSpPr>
          <p:cNvPr id="345092" name="Text Box 4"/>
          <p:cNvSpPr txBox="1">
            <a:spLocks noChangeArrowheads="1"/>
          </p:cNvSpPr>
          <p:nvPr/>
        </p:nvSpPr>
        <p:spPr bwMode="auto">
          <a:xfrm>
            <a:off x="914400" y="1219200"/>
            <a:ext cx="7543800" cy="571500"/>
          </a:xfrm>
          <a:prstGeom prst="rect">
            <a:avLst/>
          </a:prstGeom>
          <a:noFill/>
          <a:ln w="9525">
            <a:noFill/>
            <a:miter lim="800000"/>
            <a:headEnd/>
            <a:tailEnd/>
          </a:ln>
          <a:effectLst/>
        </p:spPr>
        <p:txBody>
          <a:bodyPr>
            <a:spAutoFit/>
          </a:bodyPr>
          <a:lstStyle/>
          <a:p>
            <a:pPr algn="ctr">
              <a:lnSpc>
                <a:spcPct val="105000"/>
              </a:lnSpc>
              <a:spcBef>
                <a:spcPct val="50000"/>
              </a:spcBef>
              <a:buSzPct val="110000"/>
              <a:buFont typeface="Wingdings" pitchFamily="2" charset="2"/>
              <a:buNone/>
            </a:pPr>
            <a:r>
              <a:rPr lang="en-US" sz="3000" u="sng" dirty="0">
                <a:latin typeface="Tahoma" pitchFamily="34" charset="0"/>
              </a:rPr>
              <a:t>exogenous variables</a:t>
            </a:r>
            <a:endParaRPr lang="en-US" sz="3000" u="sng"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Solving for the money supply:</a:t>
            </a:r>
          </a:p>
        </p:txBody>
      </p:sp>
      <p:graphicFrame>
        <p:nvGraphicFramePr>
          <p:cNvPr id="227331" name="Object 3"/>
          <p:cNvGraphicFramePr>
            <a:graphicFrameLocks noChangeAspect="1"/>
          </p:cNvGraphicFramePr>
          <p:nvPr/>
        </p:nvGraphicFramePr>
        <p:xfrm>
          <a:off x="838200" y="1617663"/>
          <a:ext cx="2314575" cy="515937"/>
        </p:xfrm>
        <a:graphic>
          <a:graphicData uri="http://schemas.openxmlformats.org/presentationml/2006/ole">
            <p:oleObj spid="_x0000_s227340" name="Equation" r:id="rId4" imgW="914400" imgH="203200" progId="">
              <p:embed/>
            </p:oleObj>
          </a:graphicData>
        </a:graphic>
      </p:graphicFrame>
      <p:graphicFrame>
        <p:nvGraphicFramePr>
          <p:cNvPr id="227332" name="Object 4"/>
          <p:cNvGraphicFramePr>
            <a:graphicFrameLocks noChangeAspect="1"/>
          </p:cNvGraphicFramePr>
          <p:nvPr/>
        </p:nvGraphicFramePr>
        <p:xfrm>
          <a:off x="3294063" y="1331913"/>
          <a:ext cx="2344737" cy="1030287"/>
        </p:xfrm>
        <a:graphic>
          <a:graphicData uri="http://schemas.openxmlformats.org/presentationml/2006/ole">
            <p:oleObj spid="_x0000_s227341" name="Equation" r:id="rId5" imgW="926698" imgH="406224" progId="">
              <p:embed/>
            </p:oleObj>
          </a:graphicData>
        </a:graphic>
      </p:graphicFrame>
      <p:graphicFrame>
        <p:nvGraphicFramePr>
          <p:cNvPr id="227333" name="Object 5"/>
          <p:cNvGraphicFramePr>
            <a:graphicFrameLocks noChangeAspect="1"/>
          </p:cNvGraphicFramePr>
          <p:nvPr/>
        </p:nvGraphicFramePr>
        <p:xfrm>
          <a:off x="5867400" y="1617663"/>
          <a:ext cx="1638300" cy="515937"/>
        </p:xfrm>
        <a:graphic>
          <a:graphicData uri="http://schemas.openxmlformats.org/presentationml/2006/ole">
            <p:oleObj spid="_x0000_s227342" name="Equation" r:id="rId6" imgW="647419" imgH="203112" progId="">
              <p:embed/>
            </p:oleObj>
          </a:graphicData>
        </a:graphic>
      </p:graphicFrame>
      <p:graphicFrame>
        <p:nvGraphicFramePr>
          <p:cNvPr id="227335" name="Object 7"/>
          <p:cNvGraphicFramePr>
            <a:graphicFrameLocks noChangeAspect="1"/>
          </p:cNvGraphicFramePr>
          <p:nvPr/>
        </p:nvGraphicFramePr>
        <p:xfrm>
          <a:off x="1600200" y="3962400"/>
          <a:ext cx="1670050" cy="1031875"/>
        </p:xfrm>
        <a:graphic>
          <a:graphicData uri="http://schemas.openxmlformats.org/presentationml/2006/ole">
            <p:oleObj spid="_x0000_s227343" name="Equation" r:id="rId7" imgW="660113" imgH="406224" progId="">
              <p:embed/>
            </p:oleObj>
          </a:graphicData>
        </a:graphic>
      </p:graphicFrame>
      <p:graphicFrame>
        <p:nvGraphicFramePr>
          <p:cNvPr id="227337" name="Object 9"/>
          <p:cNvGraphicFramePr>
            <a:graphicFrameLocks noChangeAspect="1"/>
          </p:cNvGraphicFramePr>
          <p:nvPr/>
        </p:nvGraphicFramePr>
        <p:xfrm>
          <a:off x="6672263" y="3921125"/>
          <a:ext cx="1862137" cy="1031875"/>
        </p:xfrm>
        <a:graphic>
          <a:graphicData uri="http://schemas.openxmlformats.org/presentationml/2006/ole">
            <p:oleObj spid="_x0000_s227344" name="Equation" r:id="rId8" imgW="736280" imgH="406224" progId="">
              <p:embed/>
            </p:oleObj>
          </a:graphicData>
        </a:graphic>
      </p:graphicFrame>
      <p:grpSp>
        <p:nvGrpSpPr>
          <p:cNvPr id="227341" name="Group 13"/>
          <p:cNvGrpSpPr>
            <a:grpSpLocks/>
          </p:cNvGrpSpPr>
          <p:nvPr/>
        </p:nvGrpSpPr>
        <p:grpSpPr bwMode="auto">
          <a:xfrm>
            <a:off x="762000" y="2376488"/>
            <a:ext cx="2463800" cy="1433512"/>
            <a:chOff x="480" y="1497"/>
            <a:chExt cx="1552" cy="903"/>
          </a:xfrm>
        </p:grpSpPr>
        <p:graphicFrame>
          <p:nvGraphicFramePr>
            <p:cNvPr id="227334" name="Object 6"/>
            <p:cNvGraphicFramePr>
              <a:graphicFrameLocks noChangeAspect="1"/>
            </p:cNvGraphicFramePr>
            <p:nvPr/>
          </p:nvGraphicFramePr>
          <p:xfrm>
            <a:off x="576" y="1750"/>
            <a:ext cx="1456" cy="650"/>
          </p:xfrm>
          <a:graphic>
            <a:graphicData uri="http://schemas.openxmlformats.org/presentationml/2006/ole">
              <p:oleObj spid="_x0000_s227345" name="Equation" r:id="rId9" imgW="914003" imgH="406224" progId="">
                <p:embed/>
              </p:oleObj>
            </a:graphicData>
          </a:graphic>
        </p:graphicFrame>
        <p:sp>
          <p:nvSpPr>
            <p:cNvPr id="227338" name="Text Box 10"/>
            <p:cNvSpPr txBox="1">
              <a:spLocks noChangeArrowheads="1"/>
            </p:cNvSpPr>
            <p:nvPr/>
          </p:nvSpPr>
          <p:spPr bwMode="auto">
            <a:xfrm>
              <a:off x="480" y="1497"/>
              <a:ext cx="768" cy="327"/>
            </a:xfrm>
            <a:prstGeom prst="rect">
              <a:avLst/>
            </a:prstGeom>
            <a:noFill/>
            <a:ln w="9525">
              <a:noFill/>
              <a:miter lim="800000"/>
              <a:headEnd/>
              <a:tailEnd/>
            </a:ln>
            <a:effectLst/>
          </p:spPr>
          <p:txBody>
            <a:bodyPr>
              <a:spAutoFit/>
            </a:bodyPr>
            <a:lstStyle/>
            <a:p>
              <a:pPr>
                <a:spcBef>
                  <a:spcPct val="50000"/>
                </a:spcBef>
              </a:pPr>
              <a:r>
                <a:rPr lang="en-US" sz="2800">
                  <a:latin typeface="Tahoma" pitchFamily="34" charset="0"/>
                </a:rPr>
                <a:t>where</a:t>
              </a:r>
            </a:p>
          </p:txBody>
        </p:sp>
      </p:grpSp>
      <p:graphicFrame>
        <p:nvGraphicFramePr>
          <p:cNvPr id="227339" name="Object 11"/>
          <p:cNvGraphicFramePr>
            <a:graphicFrameLocks noChangeAspect="1"/>
          </p:cNvGraphicFramePr>
          <p:nvPr/>
        </p:nvGraphicFramePr>
        <p:xfrm>
          <a:off x="3352800" y="3886200"/>
          <a:ext cx="3208338" cy="1225550"/>
        </p:xfrm>
        <a:graphic>
          <a:graphicData uri="http://schemas.openxmlformats.org/presentationml/2006/ole">
            <p:oleObj spid="_x0000_s227346" name="Equation" r:id="rId10" imgW="1269449" imgH="482391" progId="">
              <p:embed/>
            </p:oleObj>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1026"/>
          <p:cNvSpPr>
            <a:spLocks noGrp="1" noChangeArrowheads="1"/>
          </p:cNvSpPr>
          <p:nvPr>
            <p:ph type="title"/>
          </p:nvPr>
        </p:nvSpPr>
        <p:spPr/>
        <p:txBody>
          <a:bodyPr>
            <a:normAutofit/>
          </a:bodyPr>
          <a:lstStyle/>
          <a:p>
            <a:r>
              <a:rPr lang="en-US" sz="2400" b="1" dirty="0">
                <a:latin typeface="Arial" pitchFamily="34" charset="0"/>
                <a:cs typeface="Arial" pitchFamily="34" charset="0"/>
              </a:rPr>
              <a:t>The money multiplier</a:t>
            </a:r>
          </a:p>
        </p:txBody>
      </p:sp>
      <p:sp>
        <p:nvSpPr>
          <p:cNvPr id="228363" name="Rectangle 1035"/>
          <p:cNvSpPr>
            <a:spLocks noGrp="1" noChangeArrowheads="1"/>
          </p:cNvSpPr>
          <p:nvPr>
            <p:ph idx="1"/>
          </p:nvPr>
        </p:nvSpPr>
        <p:spPr>
          <a:xfrm>
            <a:off x="1219200" y="2667000"/>
            <a:ext cx="7010400" cy="2819400"/>
          </a:xfrm>
        </p:spPr>
        <p:txBody>
          <a:bodyPr/>
          <a:lstStyle/>
          <a:p>
            <a:pPr marL="341313" indent="-341313">
              <a:spcBef>
                <a:spcPct val="60000"/>
              </a:spcBef>
            </a:pPr>
            <a:r>
              <a:rPr lang="en-US" sz="1800" dirty="0">
                <a:latin typeface="Arial" pitchFamily="34" charset="0"/>
                <a:cs typeface="Arial" pitchFamily="34" charset="0"/>
              </a:rPr>
              <a:t>If </a:t>
            </a:r>
            <a:r>
              <a:rPr lang="en-US" sz="1800" b="1" i="1" dirty="0" err="1">
                <a:latin typeface="Arial" pitchFamily="34" charset="0"/>
                <a:cs typeface="Arial" pitchFamily="34" charset="0"/>
              </a:rPr>
              <a:t>rr</a:t>
            </a:r>
            <a:r>
              <a:rPr lang="en-US" sz="1800" dirty="0">
                <a:latin typeface="Arial" pitchFamily="34" charset="0"/>
                <a:cs typeface="Arial" pitchFamily="34" charset="0"/>
              </a:rPr>
              <a:t> &lt; 1,  then </a:t>
            </a:r>
            <a:r>
              <a:rPr lang="en-US" sz="1800" b="1" i="1" dirty="0">
                <a:latin typeface="Arial" pitchFamily="34" charset="0"/>
                <a:cs typeface="Arial" pitchFamily="34" charset="0"/>
              </a:rPr>
              <a:t>m</a:t>
            </a:r>
            <a:r>
              <a:rPr lang="en-US" sz="1800" dirty="0">
                <a:latin typeface="Arial" pitchFamily="34" charset="0"/>
                <a:cs typeface="Arial" pitchFamily="34" charset="0"/>
              </a:rPr>
              <a:t>  &gt; 1</a:t>
            </a:r>
          </a:p>
          <a:p>
            <a:pPr marL="341313" indent="-341313">
              <a:spcBef>
                <a:spcPct val="60000"/>
              </a:spcBef>
            </a:pPr>
            <a:endParaRPr lang="en-US" sz="1800" dirty="0" smtClean="0">
              <a:latin typeface="Arial" pitchFamily="34" charset="0"/>
              <a:cs typeface="Arial" pitchFamily="34" charset="0"/>
            </a:endParaRPr>
          </a:p>
          <a:p>
            <a:pPr marL="341313" indent="-341313">
              <a:spcBef>
                <a:spcPct val="60000"/>
              </a:spcBef>
            </a:pPr>
            <a:r>
              <a:rPr lang="en-US" sz="1800" dirty="0" smtClean="0">
                <a:latin typeface="Arial" pitchFamily="34" charset="0"/>
                <a:cs typeface="Arial" pitchFamily="34" charset="0"/>
              </a:rPr>
              <a:t>If </a:t>
            </a:r>
            <a:r>
              <a:rPr lang="en-US" sz="1800" dirty="0">
                <a:latin typeface="Arial" pitchFamily="34" charset="0"/>
                <a:cs typeface="Arial" pitchFamily="34" charset="0"/>
              </a:rPr>
              <a:t>monetary base changes by </a:t>
            </a:r>
            <a:r>
              <a:rPr lang="en-US" sz="1800" b="1" dirty="0">
                <a:latin typeface="Arial" pitchFamily="34" charset="0"/>
                <a:cs typeface="Arial" pitchFamily="34" charset="0"/>
                <a:sym typeface="Symbol" pitchFamily="18" charset="2"/>
              </a:rPr>
              <a:t></a:t>
            </a:r>
            <a:r>
              <a:rPr lang="en-US" sz="1800" b="1" i="1" dirty="0">
                <a:latin typeface="Arial" pitchFamily="34" charset="0"/>
                <a:cs typeface="Arial" pitchFamily="34" charset="0"/>
                <a:sym typeface="Symbol" pitchFamily="18" charset="2"/>
              </a:rPr>
              <a:t>B</a:t>
            </a:r>
            <a:r>
              <a:rPr lang="en-US" sz="1800" dirty="0">
                <a:latin typeface="Arial" pitchFamily="34" charset="0"/>
                <a:cs typeface="Arial" pitchFamily="34" charset="0"/>
                <a:sym typeface="Symbol" pitchFamily="18" charset="2"/>
              </a:rPr>
              <a:t>, </a:t>
            </a:r>
            <a:br>
              <a:rPr lang="en-US" sz="1800" dirty="0">
                <a:latin typeface="Arial" pitchFamily="34" charset="0"/>
                <a:cs typeface="Arial" pitchFamily="34" charset="0"/>
                <a:sym typeface="Symbol" pitchFamily="18" charset="2"/>
              </a:rPr>
            </a:br>
            <a:r>
              <a:rPr lang="en-US" sz="1800" dirty="0">
                <a:latin typeface="Arial" pitchFamily="34" charset="0"/>
                <a:cs typeface="Arial" pitchFamily="34" charset="0"/>
                <a:sym typeface="Symbol" pitchFamily="18" charset="2"/>
              </a:rPr>
              <a:t>then  </a:t>
            </a:r>
            <a:r>
              <a:rPr lang="en-US" sz="1800" dirty="0">
                <a:latin typeface="Arial" pitchFamily="34" charset="0"/>
                <a:cs typeface="Arial" pitchFamily="34" charset="0"/>
              </a:rPr>
              <a:t> </a:t>
            </a:r>
            <a:r>
              <a:rPr lang="en-US" sz="1800" b="1" dirty="0">
                <a:latin typeface="Arial" pitchFamily="34" charset="0"/>
                <a:cs typeface="Arial" pitchFamily="34" charset="0"/>
                <a:sym typeface="Symbol" pitchFamily="18" charset="2"/>
              </a:rPr>
              <a:t></a:t>
            </a:r>
            <a:r>
              <a:rPr lang="en-US" sz="1800" b="1" i="1" dirty="0">
                <a:latin typeface="Arial" pitchFamily="34" charset="0"/>
                <a:cs typeface="Arial" pitchFamily="34" charset="0"/>
                <a:sym typeface="Symbol" pitchFamily="18" charset="2"/>
              </a:rPr>
              <a:t>M</a:t>
            </a:r>
            <a:r>
              <a:rPr lang="en-US" sz="1800" dirty="0">
                <a:latin typeface="Arial" pitchFamily="34" charset="0"/>
                <a:cs typeface="Arial" pitchFamily="34" charset="0"/>
                <a:sym typeface="Symbol" pitchFamily="18" charset="2"/>
              </a:rPr>
              <a:t>  =  </a:t>
            </a:r>
            <a:r>
              <a:rPr lang="en-US" sz="1800" b="1" i="1" dirty="0">
                <a:latin typeface="Arial" pitchFamily="34" charset="0"/>
                <a:cs typeface="Arial" pitchFamily="34" charset="0"/>
                <a:sym typeface="Symbol" pitchFamily="18" charset="2"/>
              </a:rPr>
              <a:t>m</a:t>
            </a:r>
            <a:r>
              <a:rPr lang="en-US" sz="1800" dirty="0">
                <a:latin typeface="Arial" pitchFamily="34" charset="0"/>
                <a:cs typeface="Arial" pitchFamily="34" charset="0"/>
              </a:rPr>
              <a:t>  </a:t>
            </a:r>
            <a:r>
              <a:rPr lang="en-US" sz="1800" b="1" dirty="0">
                <a:latin typeface="Arial" pitchFamily="34" charset="0"/>
                <a:cs typeface="Arial" pitchFamily="34" charset="0"/>
                <a:sym typeface="Symbol" pitchFamily="18" charset="2"/>
              </a:rPr>
              <a:t> </a:t>
            </a:r>
            <a:r>
              <a:rPr lang="en-US" sz="1800" b="1" i="1" dirty="0">
                <a:latin typeface="Arial" pitchFamily="34" charset="0"/>
                <a:cs typeface="Arial" pitchFamily="34" charset="0"/>
                <a:sym typeface="Symbol" pitchFamily="18" charset="2"/>
              </a:rPr>
              <a:t>B</a:t>
            </a:r>
            <a:r>
              <a:rPr lang="en-US" sz="1800" b="1" i="1" dirty="0">
                <a:latin typeface="Arial" pitchFamily="34" charset="0"/>
                <a:cs typeface="Arial" pitchFamily="34" charset="0"/>
              </a:rPr>
              <a:t> </a:t>
            </a:r>
          </a:p>
          <a:p>
            <a:pPr marL="341313" indent="-341313">
              <a:spcBef>
                <a:spcPct val="60000"/>
              </a:spcBef>
            </a:pPr>
            <a:endParaRPr lang="en-US" sz="1800" b="1" i="1" dirty="0" smtClean="0">
              <a:latin typeface="Arial" pitchFamily="34" charset="0"/>
              <a:cs typeface="Arial" pitchFamily="34" charset="0"/>
            </a:endParaRPr>
          </a:p>
          <a:p>
            <a:pPr marL="341313" indent="-341313">
              <a:spcBef>
                <a:spcPct val="60000"/>
              </a:spcBef>
            </a:pPr>
            <a:r>
              <a:rPr lang="en-US" sz="1800" b="1" i="1" dirty="0" smtClean="0">
                <a:latin typeface="Arial" pitchFamily="34" charset="0"/>
                <a:cs typeface="Arial" pitchFamily="34" charset="0"/>
              </a:rPr>
              <a:t>m</a:t>
            </a:r>
            <a:r>
              <a:rPr lang="en-US" sz="1800" dirty="0" smtClean="0">
                <a:latin typeface="Arial" pitchFamily="34" charset="0"/>
                <a:cs typeface="Arial" pitchFamily="34" charset="0"/>
              </a:rPr>
              <a:t>  </a:t>
            </a:r>
            <a:r>
              <a:rPr lang="en-US" sz="1800" dirty="0">
                <a:latin typeface="Arial" pitchFamily="34" charset="0"/>
                <a:cs typeface="Arial" pitchFamily="34" charset="0"/>
              </a:rPr>
              <a:t>is called the </a:t>
            </a:r>
            <a:r>
              <a:rPr lang="en-US" sz="1800" b="1" dirty="0">
                <a:latin typeface="Arial" pitchFamily="34" charset="0"/>
                <a:cs typeface="Arial" pitchFamily="34" charset="0"/>
              </a:rPr>
              <a:t>money multiplier</a:t>
            </a:r>
            <a:r>
              <a:rPr lang="en-US" sz="1800" dirty="0">
                <a:latin typeface="Arial" pitchFamily="34" charset="0"/>
                <a:cs typeface="Arial" pitchFamily="34" charset="0"/>
              </a:rPr>
              <a:t>. </a:t>
            </a:r>
            <a:endParaRPr lang="en-US" sz="1800" b="1" i="1" dirty="0">
              <a:latin typeface="Arial" pitchFamily="34" charset="0"/>
              <a:cs typeface="Arial" pitchFamily="34" charset="0"/>
              <a:sym typeface="Symbol" pitchFamily="18" charset="2"/>
            </a:endParaRPr>
          </a:p>
        </p:txBody>
      </p:sp>
      <p:graphicFrame>
        <p:nvGraphicFramePr>
          <p:cNvPr id="228357" name="Object 1029"/>
          <p:cNvGraphicFramePr>
            <a:graphicFrameLocks noChangeAspect="1"/>
          </p:cNvGraphicFramePr>
          <p:nvPr/>
        </p:nvGraphicFramePr>
        <p:xfrm>
          <a:off x="1219200" y="1600200"/>
          <a:ext cx="2376488" cy="515938"/>
        </p:xfrm>
        <a:graphic>
          <a:graphicData uri="http://schemas.openxmlformats.org/presentationml/2006/ole">
            <p:oleObj spid="_x0000_s228361" name="Equation" r:id="rId4" imgW="939392" imgH="203112" progId="">
              <p:embed/>
            </p:oleObj>
          </a:graphicData>
        </a:graphic>
      </p:graphicFrame>
      <p:graphicFrame>
        <p:nvGraphicFramePr>
          <p:cNvPr id="228360" name="Object 1032"/>
          <p:cNvGraphicFramePr>
            <a:graphicFrameLocks noChangeAspect="1"/>
          </p:cNvGraphicFramePr>
          <p:nvPr/>
        </p:nvGraphicFramePr>
        <p:xfrm>
          <a:off x="3886200" y="1330325"/>
          <a:ext cx="3821113" cy="1031875"/>
        </p:xfrm>
        <a:graphic>
          <a:graphicData uri="http://schemas.openxmlformats.org/presentationml/2006/ole">
            <p:oleObj spid="_x0000_s228362" name="Equation" r:id="rId5" imgW="1511300" imgH="406400" progId="">
              <p:embed/>
            </p:oleObj>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1026"/>
          <p:cNvSpPr>
            <a:spLocks noGrp="1" noChangeArrowheads="1"/>
          </p:cNvSpPr>
          <p:nvPr>
            <p:ph type="title"/>
          </p:nvPr>
        </p:nvSpPr>
        <p:spPr/>
        <p:txBody>
          <a:bodyPr>
            <a:normAutofit/>
          </a:bodyPr>
          <a:lstStyle/>
          <a:p>
            <a:r>
              <a:rPr lang="en-US" sz="2400" b="1" dirty="0">
                <a:latin typeface="Arial" pitchFamily="34" charset="0"/>
                <a:cs typeface="Arial" pitchFamily="34" charset="0"/>
              </a:rPr>
              <a:t>Exercise</a:t>
            </a:r>
          </a:p>
        </p:txBody>
      </p:sp>
      <p:sp>
        <p:nvSpPr>
          <p:cNvPr id="230403" name="Rectangle 1027"/>
          <p:cNvSpPr>
            <a:spLocks noGrp="1" noChangeArrowheads="1"/>
          </p:cNvSpPr>
          <p:nvPr>
            <p:ph idx="1"/>
          </p:nvPr>
        </p:nvSpPr>
        <p:spPr>
          <a:xfrm>
            <a:off x="1295400" y="2667000"/>
            <a:ext cx="6934200" cy="3124200"/>
          </a:xfrm>
        </p:spPr>
        <p:txBody>
          <a:bodyPr/>
          <a:lstStyle/>
          <a:p>
            <a:pPr marL="0" indent="0" defTabSz="1373188">
              <a:buClr>
                <a:schemeClr val="tx1"/>
              </a:buClr>
              <a:buFont typeface="Wingdings" pitchFamily="2" charset="2"/>
              <a:buNone/>
            </a:pPr>
            <a:r>
              <a:rPr lang="en-US" sz="1800" dirty="0">
                <a:latin typeface="Arial" pitchFamily="34" charset="0"/>
                <a:cs typeface="Arial" pitchFamily="34" charset="0"/>
              </a:rPr>
              <a:t>Suppose households decide to hold more of their money as currency and less in the form of demand deposits</a:t>
            </a:r>
            <a:r>
              <a:rPr lang="en-US" sz="1800" dirty="0" smtClean="0">
                <a:latin typeface="Arial" pitchFamily="34" charset="0"/>
                <a:cs typeface="Arial" pitchFamily="34" charset="0"/>
              </a:rPr>
              <a:t>.</a:t>
            </a:r>
          </a:p>
          <a:p>
            <a:pPr marL="0" indent="0" defTabSz="1373188">
              <a:buClr>
                <a:schemeClr val="tx1"/>
              </a:buClr>
              <a:buFont typeface="Wingdings" pitchFamily="2" charset="2"/>
              <a:buNone/>
            </a:pPr>
            <a:endParaRPr lang="en-US" sz="1800" dirty="0">
              <a:latin typeface="Arial" pitchFamily="34" charset="0"/>
              <a:cs typeface="Arial" pitchFamily="34" charset="0"/>
            </a:endParaRPr>
          </a:p>
          <a:p>
            <a:pPr marL="685800" lvl="1" indent="-390525" defTabSz="1373188">
              <a:spcBef>
                <a:spcPct val="40000"/>
              </a:spcBef>
              <a:buClr>
                <a:schemeClr val="tx1"/>
              </a:buClr>
              <a:buFontTx/>
              <a:buAutoNum type="arabicPeriod"/>
            </a:pPr>
            <a:r>
              <a:rPr lang="en-US" sz="1800" b="1" dirty="0">
                <a:latin typeface="Arial" pitchFamily="34" charset="0"/>
                <a:cs typeface="Arial" pitchFamily="34" charset="0"/>
              </a:rPr>
              <a:t> </a:t>
            </a:r>
            <a:r>
              <a:rPr lang="en-US" sz="1800" dirty="0">
                <a:latin typeface="Arial" pitchFamily="34" charset="0"/>
                <a:cs typeface="Arial" pitchFamily="34" charset="0"/>
              </a:rPr>
              <a:t>Determine impact on money supply. </a:t>
            </a:r>
            <a:endParaRPr lang="en-US" sz="1800" dirty="0" smtClean="0">
              <a:latin typeface="Arial" pitchFamily="34" charset="0"/>
              <a:cs typeface="Arial" pitchFamily="34" charset="0"/>
            </a:endParaRPr>
          </a:p>
          <a:p>
            <a:pPr marL="685800" lvl="1" indent="-390525" defTabSz="1373188">
              <a:spcBef>
                <a:spcPct val="40000"/>
              </a:spcBef>
              <a:buClr>
                <a:schemeClr val="tx1"/>
              </a:buClr>
              <a:buFontTx/>
              <a:buAutoNum type="arabicPeriod"/>
            </a:pPr>
            <a:endParaRPr lang="en-US" sz="1800" dirty="0">
              <a:latin typeface="Arial" pitchFamily="34" charset="0"/>
              <a:cs typeface="Arial" pitchFamily="34" charset="0"/>
            </a:endParaRPr>
          </a:p>
          <a:p>
            <a:pPr marL="685800" lvl="1" indent="-390525" defTabSz="1373188">
              <a:spcBef>
                <a:spcPct val="40000"/>
              </a:spcBef>
              <a:buClr>
                <a:schemeClr val="tx1"/>
              </a:buClr>
              <a:buFontTx/>
              <a:buAutoNum type="arabicPeriod"/>
            </a:pPr>
            <a:r>
              <a:rPr lang="en-US" sz="1800" b="1" dirty="0">
                <a:latin typeface="Arial" pitchFamily="34" charset="0"/>
                <a:cs typeface="Arial" pitchFamily="34" charset="0"/>
              </a:rPr>
              <a:t> </a:t>
            </a:r>
            <a:r>
              <a:rPr lang="en-US" sz="1800" dirty="0">
                <a:latin typeface="Arial" pitchFamily="34" charset="0"/>
                <a:cs typeface="Arial" pitchFamily="34" charset="0"/>
              </a:rPr>
              <a:t>Explain the intuition for your result. </a:t>
            </a:r>
          </a:p>
        </p:txBody>
      </p:sp>
      <p:graphicFrame>
        <p:nvGraphicFramePr>
          <p:cNvPr id="230404" name="Object 1028"/>
          <p:cNvGraphicFramePr>
            <a:graphicFrameLocks noChangeAspect="1"/>
          </p:cNvGraphicFramePr>
          <p:nvPr/>
        </p:nvGraphicFramePr>
        <p:xfrm>
          <a:off x="1219200" y="1600200"/>
          <a:ext cx="2376488" cy="515938"/>
        </p:xfrm>
        <a:graphic>
          <a:graphicData uri="http://schemas.openxmlformats.org/presentationml/2006/ole">
            <p:oleObj spid="_x0000_s230406" name="Equation" r:id="rId4" imgW="939392" imgH="203112" progId="">
              <p:embed/>
            </p:oleObj>
          </a:graphicData>
        </a:graphic>
      </p:graphicFrame>
      <p:graphicFrame>
        <p:nvGraphicFramePr>
          <p:cNvPr id="230405" name="Object 1029"/>
          <p:cNvGraphicFramePr>
            <a:graphicFrameLocks noChangeAspect="1"/>
          </p:cNvGraphicFramePr>
          <p:nvPr/>
        </p:nvGraphicFramePr>
        <p:xfrm>
          <a:off x="5181600" y="1295400"/>
          <a:ext cx="2505075" cy="1031875"/>
        </p:xfrm>
        <a:graphic>
          <a:graphicData uri="http://schemas.openxmlformats.org/presentationml/2006/ole">
            <p:oleObj spid="_x0000_s230407" name="Equation" r:id="rId5" imgW="990170" imgH="406224" progId="">
              <p:embed/>
            </p:oleObj>
          </a:graphicData>
        </a:graphic>
      </p:graphicFrame>
      <p:sp>
        <p:nvSpPr>
          <p:cNvPr id="230406" name="Text Box 1030"/>
          <p:cNvSpPr txBox="1">
            <a:spLocks noChangeArrowheads="1"/>
          </p:cNvSpPr>
          <p:nvPr/>
        </p:nvSpPr>
        <p:spPr bwMode="auto">
          <a:xfrm>
            <a:off x="3886200" y="1538288"/>
            <a:ext cx="1219200" cy="519112"/>
          </a:xfrm>
          <a:prstGeom prst="rect">
            <a:avLst/>
          </a:prstGeom>
          <a:noFill/>
          <a:ln w="9525">
            <a:noFill/>
            <a:miter lim="800000"/>
            <a:headEnd/>
            <a:tailEnd/>
          </a:ln>
          <a:effectLst/>
        </p:spPr>
        <p:txBody>
          <a:bodyPr>
            <a:spAutoFit/>
          </a:bodyPr>
          <a:lstStyle/>
          <a:p>
            <a:pPr>
              <a:spcBef>
                <a:spcPct val="50000"/>
              </a:spcBef>
            </a:pPr>
            <a:r>
              <a:rPr lang="en-US" sz="2800">
                <a:latin typeface="Tahoma" pitchFamily="34" charset="0"/>
              </a:rPr>
              <a:t>where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Solution to exercise</a:t>
            </a:r>
          </a:p>
        </p:txBody>
      </p:sp>
      <p:sp>
        <p:nvSpPr>
          <p:cNvPr id="232451" name="Rectangle 3"/>
          <p:cNvSpPr>
            <a:spLocks noGrp="1" noChangeArrowheads="1"/>
          </p:cNvSpPr>
          <p:nvPr>
            <p:ph idx="1"/>
          </p:nvPr>
        </p:nvSpPr>
        <p:spPr>
          <a:xfrm>
            <a:off x="914400" y="1295400"/>
            <a:ext cx="7848600" cy="4572000"/>
          </a:xfrm>
        </p:spPr>
        <p:txBody>
          <a:bodyPr/>
          <a:lstStyle/>
          <a:p>
            <a:pPr marL="0" indent="0">
              <a:buFont typeface="Wingdings" pitchFamily="2" charset="2"/>
              <a:buNone/>
            </a:pPr>
            <a:endParaRPr lang="en-US" sz="1800" dirty="0" smtClean="0">
              <a:latin typeface="Arial" pitchFamily="34" charset="0"/>
              <a:cs typeface="Arial" pitchFamily="34" charset="0"/>
            </a:endParaRPr>
          </a:p>
          <a:p>
            <a:pPr marL="0" indent="0">
              <a:buFont typeface="Wingdings" pitchFamily="2" charset="2"/>
              <a:buNone/>
            </a:pPr>
            <a:r>
              <a:rPr lang="en-US" sz="1800" dirty="0" smtClean="0">
                <a:latin typeface="Arial" pitchFamily="34" charset="0"/>
                <a:cs typeface="Arial" pitchFamily="34" charset="0"/>
              </a:rPr>
              <a:t>Impact </a:t>
            </a:r>
            <a:r>
              <a:rPr lang="en-US" sz="1800" dirty="0">
                <a:latin typeface="Arial" pitchFamily="34" charset="0"/>
                <a:cs typeface="Arial" pitchFamily="34" charset="0"/>
              </a:rPr>
              <a:t>of an increase in the currency-deposit ratio </a:t>
            </a:r>
            <a:br>
              <a:rPr lang="en-US" sz="1800" dirty="0">
                <a:latin typeface="Arial" pitchFamily="34" charset="0"/>
                <a:cs typeface="Arial" pitchFamily="34" charset="0"/>
              </a:rPr>
            </a:br>
            <a:r>
              <a:rPr lang="en-US" sz="1800" b="1" dirty="0">
                <a:latin typeface="Arial" pitchFamily="34" charset="0"/>
                <a:cs typeface="Arial" pitchFamily="34" charset="0"/>
                <a:sym typeface="Symbol" pitchFamily="18" charset="2"/>
              </a:rPr>
              <a:t></a:t>
            </a:r>
            <a:r>
              <a:rPr lang="en-US" sz="1800" b="1" i="1" dirty="0" err="1">
                <a:latin typeface="Arial" pitchFamily="34" charset="0"/>
                <a:cs typeface="Arial" pitchFamily="34" charset="0"/>
              </a:rPr>
              <a:t>cr</a:t>
            </a:r>
            <a:r>
              <a:rPr lang="en-US" sz="1800" b="1" i="1" dirty="0">
                <a:latin typeface="Arial" pitchFamily="34" charset="0"/>
                <a:cs typeface="Arial" pitchFamily="34" charset="0"/>
              </a:rPr>
              <a:t> </a:t>
            </a:r>
            <a:r>
              <a:rPr lang="en-US" sz="1800" dirty="0">
                <a:latin typeface="Arial" pitchFamily="34" charset="0"/>
                <a:cs typeface="Arial" pitchFamily="34" charset="0"/>
              </a:rPr>
              <a:t> &gt; 0. </a:t>
            </a:r>
            <a:endParaRPr lang="en-US" sz="1800" dirty="0" smtClean="0">
              <a:latin typeface="Arial" pitchFamily="34" charset="0"/>
              <a:cs typeface="Arial" pitchFamily="34" charset="0"/>
            </a:endParaRPr>
          </a:p>
          <a:p>
            <a:pPr marL="0" indent="0">
              <a:buFont typeface="Wingdings" pitchFamily="2" charset="2"/>
              <a:buNone/>
            </a:pPr>
            <a:r>
              <a:rPr lang="en-US" sz="1800" dirty="0" smtClean="0">
                <a:latin typeface="Arial" pitchFamily="34" charset="0"/>
                <a:cs typeface="Arial" pitchFamily="34" charset="0"/>
              </a:rPr>
              <a:t>    </a:t>
            </a:r>
            <a:endParaRPr lang="en-US" sz="1800" dirty="0">
              <a:latin typeface="Arial" pitchFamily="34" charset="0"/>
              <a:cs typeface="Arial" pitchFamily="34" charset="0"/>
            </a:endParaRPr>
          </a:p>
          <a:p>
            <a:pPr marL="519113" lvl="1" indent="-404813">
              <a:spcBef>
                <a:spcPct val="40000"/>
              </a:spcBef>
              <a:buClr>
                <a:schemeClr val="tx1"/>
              </a:buClr>
              <a:buSzPct val="90000"/>
              <a:buFont typeface="Wingdings" pitchFamily="2" charset="2"/>
              <a:buAutoNum type="arabicPeriod"/>
            </a:pPr>
            <a:r>
              <a:rPr lang="en-US" sz="1800" dirty="0">
                <a:latin typeface="Arial" pitchFamily="34" charset="0"/>
                <a:cs typeface="Arial" pitchFamily="34" charset="0"/>
              </a:rPr>
              <a:t>An increase in </a:t>
            </a:r>
            <a:r>
              <a:rPr lang="en-US" sz="1800" b="1" i="1" dirty="0" err="1">
                <a:latin typeface="Arial" pitchFamily="34" charset="0"/>
                <a:cs typeface="Arial" pitchFamily="34" charset="0"/>
              </a:rPr>
              <a:t>cr</a:t>
            </a:r>
            <a:r>
              <a:rPr lang="en-US" sz="1800" dirty="0">
                <a:latin typeface="Arial" pitchFamily="34" charset="0"/>
                <a:cs typeface="Arial" pitchFamily="34" charset="0"/>
              </a:rPr>
              <a:t>  increases the denominator </a:t>
            </a:r>
            <a:br>
              <a:rPr lang="en-US" sz="1800" dirty="0">
                <a:latin typeface="Arial" pitchFamily="34" charset="0"/>
                <a:cs typeface="Arial" pitchFamily="34" charset="0"/>
              </a:rPr>
            </a:br>
            <a:r>
              <a:rPr lang="en-US" sz="1800" dirty="0">
                <a:latin typeface="Arial" pitchFamily="34" charset="0"/>
                <a:cs typeface="Arial" pitchFamily="34" charset="0"/>
              </a:rPr>
              <a:t>of </a:t>
            </a:r>
            <a:r>
              <a:rPr lang="en-US" sz="1800" b="1" i="1" dirty="0">
                <a:latin typeface="Arial" pitchFamily="34" charset="0"/>
                <a:cs typeface="Arial" pitchFamily="34" charset="0"/>
              </a:rPr>
              <a:t>m</a:t>
            </a:r>
            <a:r>
              <a:rPr lang="en-US" sz="1800" dirty="0">
                <a:latin typeface="Arial" pitchFamily="34" charset="0"/>
                <a:cs typeface="Arial" pitchFamily="34" charset="0"/>
              </a:rPr>
              <a:t>  proportionally more than the numerator. So </a:t>
            </a:r>
            <a:r>
              <a:rPr lang="en-US" sz="1800" b="1" i="1" dirty="0">
                <a:latin typeface="Arial" pitchFamily="34" charset="0"/>
                <a:cs typeface="Arial" pitchFamily="34" charset="0"/>
              </a:rPr>
              <a:t>m</a:t>
            </a:r>
            <a:r>
              <a:rPr lang="en-US" sz="1800" dirty="0">
                <a:latin typeface="Arial" pitchFamily="34" charset="0"/>
                <a:cs typeface="Arial" pitchFamily="34" charset="0"/>
              </a:rPr>
              <a:t>  falls, causing </a:t>
            </a:r>
            <a:r>
              <a:rPr lang="en-US" sz="1800" b="1" i="1" dirty="0">
                <a:latin typeface="Arial" pitchFamily="34" charset="0"/>
                <a:cs typeface="Arial" pitchFamily="34" charset="0"/>
              </a:rPr>
              <a:t>M</a:t>
            </a:r>
            <a:r>
              <a:rPr lang="en-US" sz="1800" dirty="0">
                <a:latin typeface="Arial" pitchFamily="34" charset="0"/>
                <a:cs typeface="Arial" pitchFamily="34" charset="0"/>
              </a:rPr>
              <a:t>  to fall too. </a:t>
            </a:r>
          </a:p>
          <a:p>
            <a:pPr marL="519113" lvl="1" indent="-404813">
              <a:spcBef>
                <a:spcPct val="50000"/>
              </a:spcBef>
              <a:buClr>
                <a:schemeClr val="tx1"/>
              </a:buClr>
              <a:buSzPct val="90000"/>
              <a:buFont typeface="Wingdings" pitchFamily="2" charset="2"/>
              <a:buAutoNum type="arabicPeriod"/>
            </a:pPr>
            <a:r>
              <a:rPr lang="en-US" sz="1800" dirty="0">
                <a:latin typeface="Arial" pitchFamily="34" charset="0"/>
                <a:cs typeface="Arial" pitchFamily="34" charset="0"/>
              </a:rPr>
              <a:t>If households deposit less of their money, </a:t>
            </a:r>
            <a:br>
              <a:rPr lang="en-US" sz="1800" dirty="0">
                <a:latin typeface="Arial" pitchFamily="34" charset="0"/>
                <a:cs typeface="Arial" pitchFamily="34" charset="0"/>
              </a:rPr>
            </a:br>
            <a:r>
              <a:rPr lang="en-US" sz="1800" dirty="0">
                <a:latin typeface="Arial" pitchFamily="34" charset="0"/>
                <a:cs typeface="Arial" pitchFamily="34" charset="0"/>
              </a:rPr>
              <a:t>then banks can’t make as many loans, </a:t>
            </a:r>
            <a:br>
              <a:rPr lang="en-US" sz="1800" dirty="0">
                <a:latin typeface="Arial" pitchFamily="34" charset="0"/>
                <a:cs typeface="Arial" pitchFamily="34" charset="0"/>
              </a:rPr>
            </a:br>
            <a:r>
              <a:rPr lang="en-US" sz="1800" dirty="0">
                <a:latin typeface="Arial" pitchFamily="34" charset="0"/>
                <a:cs typeface="Arial" pitchFamily="34" charset="0"/>
              </a:rPr>
              <a:t>so the banking system won’t be able to </a:t>
            </a:r>
            <a:br>
              <a:rPr lang="en-US" sz="1800" dirty="0">
                <a:latin typeface="Arial" pitchFamily="34" charset="0"/>
                <a:cs typeface="Arial" pitchFamily="34" charset="0"/>
              </a:rPr>
            </a:br>
            <a:r>
              <a:rPr lang="en-US" sz="1800" dirty="0">
                <a:latin typeface="Arial" pitchFamily="34" charset="0"/>
                <a:cs typeface="Arial" pitchFamily="34" charset="0"/>
              </a:rPr>
              <a:t>“create” as much money.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normAutofit/>
          </a:bodyPr>
          <a:lstStyle/>
          <a:p>
            <a:r>
              <a:rPr lang="en-US" sz="2400" b="1" dirty="0" smtClean="0">
                <a:latin typeface="Arial" pitchFamily="34" charset="0"/>
                <a:cs typeface="Arial" pitchFamily="34" charset="0"/>
              </a:rPr>
              <a:t> </a:t>
            </a:r>
            <a:r>
              <a:rPr lang="en-US" sz="2400" b="1" dirty="0">
                <a:latin typeface="Arial" pitchFamily="34" charset="0"/>
                <a:cs typeface="Arial" pitchFamily="34" charset="0"/>
              </a:rPr>
              <a:t>S</a:t>
            </a:r>
            <a:r>
              <a:rPr lang="en-US" sz="2400" b="1" dirty="0" smtClean="0">
                <a:latin typeface="Arial" pitchFamily="34" charset="0"/>
                <a:cs typeface="Arial" pitchFamily="34" charset="0"/>
              </a:rPr>
              <a:t>ummary</a:t>
            </a:r>
            <a:endParaRPr lang="en-US" sz="2400" b="1" dirty="0">
              <a:latin typeface="Arial" pitchFamily="34" charset="0"/>
              <a:cs typeface="Arial" pitchFamily="34" charset="0"/>
            </a:endParaRPr>
          </a:p>
        </p:txBody>
      </p:sp>
      <p:sp>
        <p:nvSpPr>
          <p:cNvPr id="349187" name="Rectangle 3"/>
          <p:cNvSpPr>
            <a:spLocks noGrp="1" noChangeArrowheads="1"/>
          </p:cNvSpPr>
          <p:nvPr>
            <p:ph idx="1"/>
          </p:nvPr>
        </p:nvSpPr>
        <p:spPr>
          <a:xfrm>
            <a:off x="990600" y="1219200"/>
            <a:ext cx="7696200" cy="5029200"/>
          </a:xfrm>
        </p:spPr>
        <p:txBody>
          <a:bodyPr/>
          <a:lstStyle/>
          <a:p>
            <a:pPr marL="404813" indent="-404813" defTabSz="736600">
              <a:lnSpc>
                <a:spcPct val="90000"/>
              </a:lnSpc>
              <a:spcBef>
                <a:spcPct val="15000"/>
              </a:spcBef>
              <a:buSzPct val="95000"/>
              <a:buFont typeface="Wingdings" pitchFamily="2" charset="2"/>
              <a:buAutoNum type="arabicPeriod"/>
            </a:pPr>
            <a:endParaRPr lang="en-US" sz="1800" dirty="0" smtClean="0">
              <a:latin typeface="Arial" pitchFamily="34" charset="0"/>
              <a:cs typeface="Arial" pitchFamily="34" charset="0"/>
            </a:endParaRPr>
          </a:p>
          <a:p>
            <a:pPr marL="404813" indent="-404813" defTabSz="736600">
              <a:lnSpc>
                <a:spcPct val="90000"/>
              </a:lnSpc>
              <a:spcBef>
                <a:spcPct val="15000"/>
              </a:spcBef>
              <a:buSzPct val="95000"/>
              <a:buFont typeface="Wingdings" pitchFamily="2" charset="2"/>
              <a:buAutoNum type="arabicPeriod"/>
            </a:pPr>
            <a:endParaRPr lang="en-US" sz="1800" dirty="0" smtClean="0">
              <a:latin typeface="Arial" pitchFamily="34" charset="0"/>
              <a:cs typeface="Arial" pitchFamily="34" charset="0"/>
            </a:endParaRPr>
          </a:p>
          <a:p>
            <a:pPr marL="404813" indent="-404813" defTabSz="736600">
              <a:lnSpc>
                <a:spcPct val="90000"/>
              </a:lnSpc>
              <a:spcBef>
                <a:spcPct val="15000"/>
              </a:spcBef>
              <a:buSzPct val="95000"/>
              <a:buFont typeface="Wingdings" pitchFamily="2" charset="2"/>
              <a:buAutoNum type="arabicPeriod"/>
            </a:pPr>
            <a:r>
              <a:rPr lang="en-US" sz="1800" dirty="0" smtClean="0">
                <a:latin typeface="Arial" pitchFamily="34" charset="0"/>
                <a:cs typeface="Arial" pitchFamily="34" charset="0"/>
              </a:rPr>
              <a:t>Fractional </a:t>
            </a:r>
            <a:r>
              <a:rPr lang="en-US" sz="1800" dirty="0">
                <a:latin typeface="Arial" pitchFamily="34" charset="0"/>
                <a:cs typeface="Arial" pitchFamily="34" charset="0"/>
              </a:rPr>
              <a:t>reserve banking creates money because each dollar of reserves generates many dollars of demand deposits. </a:t>
            </a:r>
            <a:endParaRPr lang="en-US" sz="1800" dirty="0" smtClean="0">
              <a:latin typeface="Arial" pitchFamily="34" charset="0"/>
              <a:cs typeface="Arial" pitchFamily="34" charset="0"/>
            </a:endParaRPr>
          </a:p>
          <a:p>
            <a:pPr marL="404813" indent="-404813" defTabSz="736600">
              <a:lnSpc>
                <a:spcPct val="90000"/>
              </a:lnSpc>
              <a:spcBef>
                <a:spcPct val="15000"/>
              </a:spcBef>
              <a:buSzPct val="95000"/>
              <a:buFont typeface="Wingdings" pitchFamily="2" charset="2"/>
              <a:buAutoNum type="arabicPeriod"/>
            </a:pPr>
            <a:endParaRPr lang="en-US" sz="1800" dirty="0" smtClean="0">
              <a:latin typeface="Arial" pitchFamily="34" charset="0"/>
              <a:cs typeface="Arial" pitchFamily="34" charset="0"/>
            </a:endParaRPr>
          </a:p>
          <a:p>
            <a:pPr marL="404813" indent="-404813" defTabSz="736600">
              <a:lnSpc>
                <a:spcPct val="90000"/>
              </a:lnSpc>
              <a:spcBef>
                <a:spcPct val="15000"/>
              </a:spcBef>
              <a:buSzPct val="95000"/>
              <a:buFont typeface="Wingdings" pitchFamily="2" charset="2"/>
              <a:buAutoNum type="arabicPeriod"/>
            </a:pPr>
            <a:endParaRPr lang="en-US" sz="1800" dirty="0">
              <a:latin typeface="Arial" pitchFamily="34" charset="0"/>
              <a:cs typeface="Arial" pitchFamily="34" charset="0"/>
            </a:endParaRPr>
          </a:p>
          <a:p>
            <a:pPr marL="404813" indent="-404813" defTabSz="736600">
              <a:lnSpc>
                <a:spcPct val="90000"/>
              </a:lnSpc>
              <a:buSzPct val="95000"/>
              <a:buFont typeface="Wingdings" pitchFamily="2" charset="2"/>
              <a:buNone/>
            </a:pPr>
            <a:endParaRPr lang="en-US" sz="1800" dirty="0" smtClean="0">
              <a:latin typeface="Arial" pitchFamily="34" charset="0"/>
              <a:cs typeface="Arial" pitchFamily="34" charset="0"/>
            </a:endParaRPr>
          </a:p>
          <a:p>
            <a:pPr marL="404813" indent="-404813" defTabSz="736600">
              <a:lnSpc>
                <a:spcPct val="90000"/>
              </a:lnSpc>
              <a:buSzPct val="95000"/>
              <a:buFont typeface="Wingdings" pitchFamily="2" charset="2"/>
              <a:buNone/>
            </a:pPr>
            <a:endParaRPr lang="en-US" sz="1800" dirty="0" smtClean="0">
              <a:latin typeface="Arial" pitchFamily="34" charset="0"/>
              <a:cs typeface="Arial" pitchFamily="34" charset="0"/>
            </a:endParaRPr>
          </a:p>
          <a:p>
            <a:pPr marL="404813" indent="-404813" defTabSz="736600">
              <a:lnSpc>
                <a:spcPct val="90000"/>
              </a:lnSpc>
              <a:buSzPct val="95000"/>
              <a:buFont typeface="Wingdings" pitchFamily="2" charset="2"/>
              <a:buNone/>
            </a:pPr>
            <a:r>
              <a:rPr lang="en-US" sz="1800" dirty="0" smtClean="0">
                <a:latin typeface="Arial" pitchFamily="34" charset="0"/>
                <a:cs typeface="Arial" pitchFamily="34" charset="0"/>
              </a:rPr>
              <a:t>2</a:t>
            </a:r>
            <a:r>
              <a:rPr lang="en-US" sz="1800" dirty="0">
                <a:latin typeface="Arial" pitchFamily="34" charset="0"/>
                <a:cs typeface="Arial" pitchFamily="34" charset="0"/>
              </a:rPr>
              <a:t>.	The money supply depends on the</a:t>
            </a:r>
          </a:p>
          <a:p>
            <a:pPr marL="852488" lvl="1" indent="-333375" defTabSz="736600">
              <a:lnSpc>
                <a:spcPct val="90000"/>
              </a:lnSpc>
              <a:spcBef>
                <a:spcPct val="15000"/>
              </a:spcBef>
              <a:buSzPct val="95000"/>
              <a:buFont typeface="Wingdings" pitchFamily="2" charset="2"/>
              <a:buChar char="§"/>
            </a:pPr>
            <a:r>
              <a:rPr lang="en-US" sz="1800" dirty="0">
                <a:latin typeface="Arial" pitchFamily="34" charset="0"/>
                <a:cs typeface="Arial" pitchFamily="34" charset="0"/>
              </a:rPr>
              <a:t>monetary base</a:t>
            </a:r>
          </a:p>
          <a:p>
            <a:pPr marL="852488" lvl="1" indent="-333375" defTabSz="736600">
              <a:lnSpc>
                <a:spcPct val="90000"/>
              </a:lnSpc>
              <a:spcBef>
                <a:spcPct val="15000"/>
              </a:spcBef>
              <a:buSzPct val="95000"/>
              <a:buFont typeface="Wingdings" pitchFamily="2" charset="2"/>
              <a:buChar char="§"/>
            </a:pPr>
            <a:r>
              <a:rPr lang="en-US" sz="1800" dirty="0">
                <a:latin typeface="Arial" pitchFamily="34" charset="0"/>
                <a:cs typeface="Arial" pitchFamily="34" charset="0"/>
              </a:rPr>
              <a:t>currency-deposit ratio</a:t>
            </a:r>
          </a:p>
          <a:p>
            <a:pPr marL="852488" lvl="1" indent="-333375" defTabSz="736600">
              <a:lnSpc>
                <a:spcPct val="90000"/>
              </a:lnSpc>
              <a:spcBef>
                <a:spcPct val="15000"/>
              </a:spcBef>
              <a:buSzPct val="95000"/>
              <a:buFont typeface="Wingdings" pitchFamily="2" charset="2"/>
              <a:buChar char="§"/>
            </a:pPr>
            <a:r>
              <a:rPr lang="en-US" sz="1800" dirty="0">
                <a:latin typeface="Arial" pitchFamily="34" charset="0"/>
                <a:cs typeface="Arial" pitchFamily="34" charset="0"/>
              </a:rPr>
              <a:t>reserve </a:t>
            </a:r>
            <a:r>
              <a:rPr lang="en-US" sz="1800" dirty="0" smtClean="0">
                <a:latin typeface="Arial" pitchFamily="34" charset="0"/>
                <a:cs typeface="Arial" pitchFamily="34" charset="0"/>
              </a:rPr>
              <a:t>ratio</a:t>
            </a:r>
          </a:p>
          <a:p>
            <a:pPr marL="852488" lvl="1" indent="-333375" defTabSz="736600">
              <a:lnSpc>
                <a:spcPct val="90000"/>
              </a:lnSpc>
              <a:spcBef>
                <a:spcPct val="15000"/>
              </a:spcBef>
              <a:buSzPct val="95000"/>
              <a:buFont typeface="Wingdings" pitchFamily="2" charset="2"/>
              <a:buChar char="§"/>
            </a:pPr>
            <a:endParaRPr lang="en-US" sz="1800" dirty="0" smtClean="0">
              <a:latin typeface="Arial" pitchFamily="34" charset="0"/>
              <a:cs typeface="Arial" pitchFamily="34" charset="0"/>
            </a:endParaRPr>
          </a:p>
        </p:txBody>
      </p:sp>
      <p:pic>
        <p:nvPicPr>
          <p:cNvPr id="5" name="Picture 4" descr="coverart"/>
          <p:cNvPicPr>
            <a:picLocks noChangeAspect="1" noChangeArrowheads="1"/>
          </p:cNvPicPr>
          <p:nvPr/>
        </p:nvPicPr>
        <p:blipFill>
          <a:blip r:embed="rId3"/>
          <a:srcRect b="46210"/>
          <a:stretch>
            <a:fillRect/>
          </a:stretch>
        </p:blipFill>
        <p:spPr bwMode="auto">
          <a:xfrm>
            <a:off x="0" y="6019800"/>
            <a:ext cx="9144000" cy="838200"/>
          </a:xfrm>
          <a:prstGeom prst="rect">
            <a:avLst/>
          </a:prstGeom>
          <a:noFill/>
          <a:ln w="12700">
            <a:solidFill>
              <a:schemeClr val="bg1"/>
            </a:solid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
            <a:ext cx="6705600" cy="6303264"/>
          </a:xfrm>
          <a:prstGeom prst="rect">
            <a:avLst/>
          </a:prstGeom>
          <a:noFill/>
        </p:spPr>
        <p:txBody>
          <a:bodyPr wrap="square" rtlCol="0">
            <a:spAutoFit/>
          </a:bodyPr>
          <a:lstStyle/>
          <a:p>
            <a:pPr algn="ctr"/>
            <a:r>
              <a:rPr lang="en-US" b="1" dirty="0" smtClean="0">
                <a:latin typeface="Arial" pitchFamily="34" charset="0"/>
                <a:cs typeface="Arial" pitchFamily="34" charset="0"/>
              </a:rPr>
              <a:t>Lecture 26 </a:t>
            </a:r>
          </a:p>
          <a:p>
            <a:pPr algn="ctr"/>
            <a:endParaRPr lang="en-US" sz="3200" b="1" dirty="0" smtClean="0">
              <a:latin typeface="Arial" pitchFamily="34" charset="0"/>
              <a:cs typeface="Arial" pitchFamily="34" charset="0"/>
            </a:endParaRPr>
          </a:p>
          <a:p>
            <a:pPr algn="ctr">
              <a:spcBef>
                <a:spcPct val="20000"/>
              </a:spcBef>
            </a:pPr>
            <a:r>
              <a:rPr lang="en-US" sz="3200" b="1" dirty="0" smtClean="0">
                <a:latin typeface="Arial" charset="0"/>
              </a:rPr>
              <a:t>Money Supply </a:t>
            </a:r>
            <a:br>
              <a:rPr lang="en-US" sz="3200" b="1" dirty="0" smtClean="0">
                <a:latin typeface="Arial" charset="0"/>
              </a:rPr>
            </a:br>
            <a:r>
              <a:rPr lang="en-US" sz="3200" b="1" dirty="0" smtClean="0">
                <a:latin typeface="Arial" charset="0"/>
              </a:rPr>
              <a:t>and </a:t>
            </a:r>
            <a:r>
              <a:rPr lang="en-US" sz="3200" b="1" smtClean="0">
                <a:latin typeface="Arial" charset="0"/>
              </a:rPr>
              <a:t>Money Demand-I</a:t>
            </a:r>
            <a:endParaRPr lang="en-US" sz="3200" b="1" dirty="0" smtClean="0">
              <a:latin typeface="Arial"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endParaRPr lang="en-US" b="1" dirty="0" smtClean="0">
              <a:latin typeface="Arial" pitchFamily="34" charset="0"/>
              <a:cs typeface="Arial" pitchFamily="34" charset="0"/>
            </a:endParaRPr>
          </a:p>
          <a:p>
            <a:pPr algn="ctr"/>
            <a:r>
              <a:rPr lang="en-US" b="1" dirty="0" smtClean="0">
                <a:latin typeface="Arial" pitchFamily="34" charset="0"/>
                <a:cs typeface="Arial" pitchFamily="34" charset="0"/>
              </a:rPr>
              <a:t>Instructor: Prof. Dr. </a:t>
            </a:r>
            <a:r>
              <a:rPr lang="en-US" b="1" dirty="0" err="1" smtClean="0">
                <a:latin typeface="Arial" pitchFamily="34" charset="0"/>
                <a:cs typeface="Arial" pitchFamily="34" charset="0"/>
              </a:rPr>
              <a:t>Qaisar</a:t>
            </a:r>
            <a:r>
              <a:rPr lang="en-US" b="1" dirty="0" smtClean="0">
                <a:latin typeface="Arial" pitchFamily="34" charset="0"/>
                <a:cs typeface="Arial" pitchFamily="34" charset="0"/>
              </a:rPr>
              <a:t> </a:t>
            </a:r>
            <a:r>
              <a:rPr lang="en-US" b="1" dirty="0" err="1" smtClean="0">
                <a:latin typeface="Arial" pitchFamily="34" charset="0"/>
                <a:cs typeface="Arial" pitchFamily="34" charset="0"/>
              </a:rPr>
              <a:t>Abbas</a:t>
            </a:r>
            <a:endParaRPr lang="en-US" b="1" dirty="0" smtClean="0">
              <a:latin typeface="Arial" pitchFamily="34" charset="0"/>
              <a:cs typeface="Arial" pitchFamily="34" charset="0"/>
            </a:endParaRPr>
          </a:p>
          <a:p>
            <a:pPr algn="ctr"/>
            <a:endParaRPr lang="en-US" b="1" dirty="0">
              <a:latin typeface="Arial" pitchFamily="34" charset="0"/>
              <a:cs typeface="Arial" pitchFamily="34" charset="0"/>
            </a:endParaRPr>
          </a:p>
        </p:txBody>
      </p:sp>
      <p:graphicFrame>
        <p:nvGraphicFramePr>
          <p:cNvPr id="425985" name="Object 6"/>
          <p:cNvGraphicFramePr>
            <a:graphicFrameLocks noChangeAspect="1"/>
          </p:cNvGraphicFramePr>
          <p:nvPr/>
        </p:nvGraphicFramePr>
        <p:xfrm>
          <a:off x="1524000" y="2362200"/>
          <a:ext cx="5715000" cy="2308225"/>
        </p:xfrm>
        <a:graphic>
          <a:graphicData uri="http://schemas.openxmlformats.org/presentationml/2006/ole">
            <p:oleObj spid="_x0000_s402435" name="Image" r:id="rId4" imgW="6836569" imgH="4066361" progId="">
              <p:embed/>
            </p:oleObj>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685800" y="228600"/>
            <a:ext cx="7848600" cy="838200"/>
          </a:xfrm>
        </p:spPr>
        <p:txBody>
          <a:bodyPr>
            <a:normAutofit/>
          </a:bodyPr>
          <a:lstStyle/>
          <a:p>
            <a:r>
              <a:rPr lang="en-US" sz="2400" b="1" dirty="0" smtClean="0">
                <a:latin typeface="Arial" pitchFamily="34" charset="0"/>
                <a:cs typeface="Arial" pitchFamily="34" charset="0"/>
              </a:rPr>
              <a:t>Lecture Contents</a:t>
            </a:r>
            <a:endParaRPr lang="en-US" sz="2400" b="1" dirty="0">
              <a:latin typeface="Arial" pitchFamily="34" charset="0"/>
              <a:cs typeface="Arial" pitchFamily="34" charset="0"/>
            </a:endParaRPr>
          </a:p>
        </p:txBody>
      </p:sp>
      <p:sp>
        <p:nvSpPr>
          <p:cNvPr id="343043" name="Rectangle 3"/>
          <p:cNvSpPr>
            <a:spLocks noGrp="1" noChangeArrowheads="1"/>
          </p:cNvSpPr>
          <p:nvPr>
            <p:ph idx="1"/>
          </p:nvPr>
        </p:nvSpPr>
        <p:spPr/>
        <p:txBody>
          <a:bodyPr/>
          <a:lstStyle/>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Money </a:t>
            </a:r>
            <a:r>
              <a:rPr lang="en-US" sz="1800" dirty="0">
                <a:latin typeface="Arial" pitchFamily="34" charset="0"/>
                <a:cs typeface="Arial" pitchFamily="34" charset="0"/>
              </a:rPr>
              <a:t>supply</a:t>
            </a:r>
          </a:p>
          <a:p>
            <a:pPr lvl="1"/>
            <a:r>
              <a:rPr lang="en-US" sz="1800" dirty="0">
                <a:latin typeface="Arial" pitchFamily="34" charset="0"/>
                <a:cs typeface="Arial" pitchFamily="34" charset="0"/>
              </a:rPr>
              <a:t>how the banking system “creates” </a:t>
            </a:r>
            <a:r>
              <a:rPr lang="en-US" sz="1800" dirty="0" smtClean="0">
                <a:latin typeface="Arial" pitchFamily="34" charset="0"/>
                <a:cs typeface="Arial" pitchFamily="34" charset="0"/>
              </a:rPr>
              <a:t>money</a:t>
            </a:r>
            <a:endParaRPr lang="en-US" sz="1800" dirty="0">
              <a:latin typeface="Arial" pitchFamily="34" charset="0"/>
              <a:cs typeface="Arial" pitchFamily="34" charset="0"/>
            </a:endParaRPr>
          </a:p>
        </p:txBody>
      </p:sp>
      <p:pic>
        <p:nvPicPr>
          <p:cNvPr id="5" name="Picture 4" descr="coverart"/>
          <p:cNvPicPr>
            <a:picLocks noChangeAspect="1" noChangeArrowheads="1"/>
          </p:cNvPicPr>
          <p:nvPr/>
        </p:nvPicPr>
        <p:blipFill>
          <a:blip r:embed="rId3"/>
          <a:srcRect b="46210"/>
          <a:stretch>
            <a:fillRect/>
          </a:stretch>
        </p:blipFill>
        <p:spPr bwMode="auto">
          <a:xfrm>
            <a:off x="0" y="6019800"/>
            <a:ext cx="9144000" cy="838200"/>
          </a:xfrm>
          <a:prstGeom prst="rect">
            <a:avLst/>
          </a:prstGeom>
          <a:noFill/>
          <a:ln w="12700">
            <a:solidFill>
              <a:schemeClr val="bg1"/>
            </a:solid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Banks’ role in the money supply</a:t>
            </a:r>
          </a:p>
        </p:txBody>
      </p:sp>
      <p:sp>
        <p:nvSpPr>
          <p:cNvPr id="198659" name="Rectangle 3"/>
          <p:cNvSpPr>
            <a:spLocks noGrp="1" noChangeArrowheads="1"/>
          </p:cNvSpPr>
          <p:nvPr>
            <p:ph idx="1"/>
          </p:nvPr>
        </p:nvSpPr>
        <p:spPr>
          <a:xfrm>
            <a:off x="914400" y="1219200"/>
            <a:ext cx="7772400" cy="4876800"/>
          </a:xfrm>
        </p:spPr>
        <p:txBody>
          <a:bodyPr/>
          <a:lstStyle/>
          <a:p>
            <a:pPr marL="336550" indent="-336550">
              <a:lnSpc>
                <a:spcPct val="105000"/>
              </a:lnSpc>
              <a:spcBef>
                <a:spcPct val="50000"/>
              </a:spcBef>
            </a:pPr>
            <a:endParaRPr lang="en-US" sz="1800" dirty="0" smtClean="0">
              <a:latin typeface="Arial" pitchFamily="34" charset="0"/>
              <a:cs typeface="Arial" pitchFamily="34" charset="0"/>
            </a:endParaRPr>
          </a:p>
          <a:p>
            <a:pPr marL="336550" indent="-336550">
              <a:lnSpc>
                <a:spcPct val="105000"/>
              </a:lnSpc>
              <a:spcBef>
                <a:spcPct val="50000"/>
              </a:spcBef>
            </a:pPr>
            <a:r>
              <a:rPr lang="en-US" sz="1800" dirty="0" smtClean="0">
                <a:latin typeface="Arial" pitchFamily="34" charset="0"/>
                <a:cs typeface="Arial" pitchFamily="34" charset="0"/>
              </a:rPr>
              <a:t>The </a:t>
            </a:r>
            <a:r>
              <a:rPr lang="en-US" sz="1800" dirty="0">
                <a:latin typeface="Arial" pitchFamily="34" charset="0"/>
                <a:cs typeface="Arial" pitchFamily="34" charset="0"/>
              </a:rPr>
              <a:t>money supply equals currency plus demand (checking account) deposits:</a:t>
            </a:r>
          </a:p>
          <a:p>
            <a:pPr marL="336550" indent="-336550">
              <a:lnSpc>
                <a:spcPct val="105000"/>
              </a:lnSpc>
              <a:spcBef>
                <a:spcPct val="30000"/>
              </a:spcBef>
              <a:buFont typeface="Wingdings" pitchFamily="2" charset="2"/>
              <a:buNone/>
            </a:pPr>
            <a:r>
              <a:rPr lang="en-US" sz="1800" dirty="0">
                <a:latin typeface="Arial" pitchFamily="34" charset="0"/>
                <a:cs typeface="Arial" pitchFamily="34" charset="0"/>
              </a:rPr>
              <a:t>			</a:t>
            </a:r>
            <a:r>
              <a:rPr lang="en-US" sz="1800" b="1" i="1" dirty="0">
                <a:latin typeface="Arial" pitchFamily="34" charset="0"/>
                <a:cs typeface="Arial" pitchFamily="34" charset="0"/>
              </a:rPr>
              <a:t>M</a:t>
            </a:r>
            <a:r>
              <a:rPr lang="en-US" sz="1800" dirty="0">
                <a:latin typeface="Arial" pitchFamily="34" charset="0"/>
                <a:cs typeface="Arial" pitchFamily="34" charset="0"/>
              </a:rPr>
              <a:t>  =  </a:t>
            </a:r>
            <a:r>
              <a:rPr lang="en-US" sz="1800" b="1" i="1" dirty="0">
                <a:latin typeface="Arial" pitchFamily="34" charset="0"/>
                <a:cs typeface="Arial" pitchFamily="34" charset="0"/>
              </a:rPr>
              <a:t>C</a:t>
            </a:r>
            <a:r>
              <a:rPr lang="en-US" sz="1800" dirty="0">
                <a:latin typeface="Arial" pitchFamily="34" charset="0"/>
                <a:cs typeface="Arial" pitchFamily="34" charset="0"/>
              </a:rPr>
              <a:t>  +  </a:t>
            </a:r>
            <a:r>
              <a:rPr lang="en-US" sz="1800" b="1" i="1" dirty="0">
                <a:latin typeface="Arial" pitchFamily="34" charset="0"/>
                <a:cs typeface="Arial" pitchFamily="34" charset="0"/>
              </a:rPr>
              <a:t>D</a:t>
            </a:r>
            <a:r>
              <a:rPr lang="en-US" sz="1800" dirty="0">
                <a:latin typeface="Arial" pitchFamily="34" charset="0"/>
                <a:cs typeface="Arial" pitchFamily="34" charset="0"/>
              </a:rPr>
              <a:t> </a:t>
            </a:r>
          </a:p>
          <a:p>
            <a:pPr marL="336550" indent="-336550">
              <a:lnSpc>
                <a:spcPct val="105000"/>
              </a:lnSpc>
              <a:spcBef>
                <a:spcPct val="80000"/>
              </a:spcBef>
            </a:pPr>
            <a:r>
              <a:rPr lang="en-US" sz="1800" dirty="0">
                <a:latin typeface="Arial" pitchFamily="34" charset="0"/>
                <a:cs typeface="Arial" pitchFamily="34" charset="0"/>
              </a:rPr>
              <a:t>Since the money supply includes demand deposits, the banking system plays an important role.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normAutofit/>
          </a:bodyPr>
          <a:lstStyle/>
          <a:p>
            <a:r>
              <a:rPr lang="en-US" sz="2400" b="1" dirty="0">
                <a:latin typeface="Arial" pitchFamily="34" charset="0"/>
                <a:cs typeface="Arial" pitchFamily="34" charset="0"/>
              </a:rPr>
              <a:t>A few preliminaries</a:t>
            </a:r>
          </a:p>
        </p:txBody>
      </p:sp>
      <p:sp>
        <p:nvSpPr>
          <p:cNvPr id="275459" name="Rectangle 3"/>
          <p:cNvSpPr>
            <a:spLocks noGrp="1" noChangeArrowheads="1"/>
          </p:cNvSpPr>
          <p:nvPr>
            <p:ph idx="1"/>
          </p:nvPr>
        </p:nvSpPr>
        <p:spPr>
          <a:xfrm>
            <a:off x="838200" y="1143000"/>
            <a:ext cx="7924800" cy="4876800"/>
          </a:xfrm>
        </p:spPr>
        <p:txBody>
          <a:bodyPr/>
          <a:lstStyle/>
          <a:p>
            <a:pPr marL="336550" indent="-336550">
              <a:spcBef>
                <a:spcPct val="50000"/>
              </a:spcBef>
            </a:pPr>
            <a:endParaRPr lang="en-US" sz="1800" b="1" dirty="0" smtClean="0">
              <a:latin typeface="Arial" pitchFamily="34" charset="0"/>
              <a:cs typeface="Arial" pitchFamily="34" charset="0"/>
            </a:endParaRPr>
          </a:p>
          <a:p>
            <a:pPr marL="336550" indent="-336550">
              <a:spcBef>
                <a:spcPct val="50000"/>
              </a:spcBef>
            </a:pPr>
            <a:r>
              <a:rPr lang="en-US" sz="1800" b="1" dirty="0" smtClean="0">
                <a:latin typeface="Arial" pitchFamily="34" charset="0"/>
                <a:cs typeface="Arial" pitchFamily="34" charset="0"/>
              </a:rPr>
              <a:t>Reserves </a:t>
            </a:r>
            <a:r>
              <a:rPr lang="en-US" sz="1800" dirty="0">
                <a:latin typeface="Arial" pitchFamily="34" charset="0"/>
                <a:cs typeface="Arial" pitchFamily="34" charset="0"/>
              </a:rPr>
              <a:t>(</a:t>
            </a:r>
            <a:r>
              <a:rPr lang="en-US" sz="1800" b="1" i="1" dirty="0">
                <a:latin typeface="Arial" pitchFamily="34" charset="0"/>
                <a:cs typeface="Arial" pitchFamily="34" charset="0"/>
              </a:rPr>
              <a:t>R </a:t>
            </a:r>
            <a:r>
              <a:rPr lang="en-US" sz="1800" dirty="0">
                <a:latin typeface="Arial" pitchFamily="34" charset="0"/>
                <a:cs typeface="Arial" pitchFamily="34" charset="0"/>
              </a:rPr>
              <a:t>):  the portion of deposits that banks have not lent.</a:t>
            </a:r>
          </a:p>
          <a:p>
            <a:pPr marL="336550" indent="-336550">
              <a:spcBef>
                <a:spcPct val="50000"/>
              </a:spcBef>
            </a:pPr>
            <a:endParaRPr lang="en-US" sz="1800" dirty="0" smtClean="0">
              <a:latin typeface="Arial" pitchFamily="34" charset="0"/>
              <a:cs typeface="Arial" pitchFamily="34" charset="0"/>
            </a:endParaRPr>
          </a:p>
          <a:p>
            <a:pPr marL="336550" indent="-336550">
              <a:spcBef>
                <a:spcPct val="50000"/>
              </a:spcBef>
            </a:pPr>
            <a:r>
              <a:rPr lang="en-US" sz="1800" dirty="0" smtClean="0">
                <a:latin typeface="Arial" pitchFamily="34" charset="0"/>
                <a:cs typeface="Arial" pitchFamily="34" charset="0"/>
              </a:rPr>
              <a:t>To </a:t>
            </a:r>
            <a:r>
              <a:rPr lang="en-US" sz="1800" dirty="0">
                <a:latin typeface="Arial" pitchFamily="34" charset="0"/>
                <a:cs typeface="Arial" pitchFamily="34" charset="0"/>
              </a:rPr>
              <a:t>a bank, liabilities include deposits,</a:t>
            </a:r>
          </a:p>
          <a:p>
            <a:pPr marL="728663" lvl="1" indent="-277813">
              <a:spcBef>
                <a:spcPct val="10000"/>
              </a:spcBef>
              <a:buFontTx/>
              <a:buNone/>
            </a:pPr>
            <a:r>
              <a:rPr lang="en-US" sz="1800" dirty="0">
                <a:latin typeface="Arial" pitchFamily="34" charset="0"/>
                <a:cs typeface="Arial" pitchFamily="34" charset="0"/>
              </a:rPr>
              <a:t>assets include reserves and outstanding loans</a:t>
            </a:r>
          </a:p>
          <a:p>
            <a:pPr marL="336550" indent="-336550">
              <a:spcBef>
                <a:spcPct val="50000"/>
              </a:spcBef>
            </a:pPr>
            <a:endParaRPr lang="en-US" sz="1800" b="1" dirty="0" smtClean="0">
              <a:latin typeface="Arial" pitchFamily="34" charset="0"/>
              <a:cs typeface="Arial" pitchFamily="34" charset="0"/>
            </a:endParaRPr>
          </a:p>
          <a:p>
            <a:pPr marL="336550" indent="-336550">
              <a:spcBef>
                <a:spcPct val="50000"/>
              </a:spcBef>
            </a:pPr>
            <a:r>
              <a:rPr lang="en-US" sz="1800" b="1" dirty="0" smtClean="0">
                <a:latin typeface="Arial" pitchFamily="34" charset="0"/>
                <a:cs typeface="Arial" pitchFamily="34" charset="0"/>
              </a:rPr>
              <a:t>100-percent-reserve </a:t>
            </a:r>
            <a:r>
              <a:rPr lang="en-US" sz="1800" b="1" dirty="0">
                <a:latin typeface="Arial" pitchFamily="34" charset="0"/>
                <a:cs typeface="Arial" pitchFamily="34" charset="0"/>
              </a:rPr>
              <a:t>banking</a:t>
            </a:r>
            <a:r>
              <a:rPr lang="en-US" sz="1800" dirty="0">
                <a:latin typeface="Arial" pitchFamily="34" charset="0"/>
                <a:cs typeface="Arial" pitchFamily="34" charset="0"/>
              </a:rPr>
              <a:t>:  a system in which banks hold all deposits as reserves.</a:t>
            </a:r>
          </a:p>
          <a:p>
            <a:pPr marL="336550" indent="-336550">
              <a:spcBef>
                <a:spcPct val="50000"/>
              </a:spcBef>
            </a:pPr>
            <a:endParaRPr lang="en-US" sz="1800" b="1" dirty="0" smtClean="0">
              <a:latin typeface="Arial" pitchFamily="34" charset="0"/>
              <a:cs typeface="Arial" pitchFamily="34" charset="0"/>
            </a:endParaRPr>
          </a:p>
          <a:p>
            <a:pPr marL="336550" indent="-336550">
              <a:spcBef>
                <a:spcPct val="50000"/>
              </a:spcBef>
            </a:pPr>
            <a:r>
              <a:rPr lang="en-US" sz="1800" b="1" dirty="0" smtClean="0">
                <a:latin typeface="Arial" pitchFamily="34" charset="0"/>
                <a:cs typeface="Arial" pitchFamily="34" charset="0"/>
              </a:rPr>
              <a:t>Fractional-reserve </a:t>
            </a:r>
            <a:r>
              <a:rPr lang="en-US" sz="1800" b="1" dirty="0">
                <a:latin typeface="Arial" pitchFamily="34" charset="0"/>
                <a:cs typeface="Arial" pitchFamily="34" charset="0"/>
              </a:rPr>
              <a:t>banking</a:t>
            </a:r>
            <a:r>
              <a:rPr lang="en-US" sz="1800" dirty="0">
                <a:latin typeface="Arial" pitchFamily="34" charset="0"/>
                <a:cs typeface="Arial" pitchFamily="34" charset="0"/>
              </a:rPr>
              <a:t>:  </a:t>
            </a:r>
            <a:br>
              <a:rPr lang="en-US" sz="1800" dirty="0">
                <a:latin typeface="Arial" pitchFamily="34" charset="0"/>
                <a:cs typeface="Arial" pitchFamily="34" charset="0"/>
              </a:rPr>
            </a:br>
            <a:r>
              <a:rPr lang="en-US" sz="1800" dirty="0">
                <a:latin typeface="Arial" pitchFamily="34" charset="0"/>
                <a:cs typeface="Arial" pitchFamily="34" charset="0"/>
              </a:rPr>
              <a:t>a system in which banks hold a fraction of their deposits as reserves. </a:t>
            </a:r>
            <a:endParaRPr lang="en-US" sz="1800" i="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533400" y="381000"/>
            <a:ext cx="8229600" cy="685800"/>
          </a:xfrm>
        </p:spPr>
        <p:txBody>
          <a:bodyPr>
            <a:normAutofit/>
          </a:bodyPr>
          <a:lstStyle/>
          <a:p>
            <a:r>
              <a:rPr lang="en-US" sz="2400" b="1" dirty="0">
                <a:latin typeface="Arial" pitchFamily="34" charset="0"/>
                <a:cs typeface="Arial" pitchFamily="34" charset="0"/>
              </a:rPr>
              <a:t>SCENARIO 1:   No Banks</a:t>
            </a:r>
          </a:p>
        </p:txBody>
      </p:sp>
      <p:sp>
        <p:nvSpPr>
          <p:cNvPr id="264195" name="Rectangle 3"/>
          <p:cNvSpPr>
            <a:spLocks noGrp="1" noChangeArrowheads="1"/>
          </p:cNvSpPr>
          <p:nvPr>
            <p:ph idx="1"/>
          </p:nvPr>
        </p:nvSpPr>
        <p:spPr>
          <a:xfrm>
            <a:off x="1143000" y="1371600"/>
            <a:ext cx="6553200" cy="1295400"/>
          </a:xfrm>
        </p:spPr>
        <p:txBody>
          <a:bodyPr>
            <a:normAutofit lnSpcReduction="10000"/>
          </a:bodyPr>
          <a:lstStyle/>
          <a:p>
            <a:pPr marL="630238" indent="-630238">
              <a:lnSpc>
                <a:spcPct val="105000"/>
              </a:lnSpc>
              <a:buFont typeface="Wingdings" pitchFamily="2" charset="2"/>
              <a:buNone/>
            </a:pPr>
            <a:endParaRPr lang="en-US" sz="1800" dirty="0" smtClean="0">
              <a:latin typeface="Arial" pitchFamily="34" charset="0"/>
              <a:cs typeface="Arial" pitchFamily="34" charset="0"/>
            </a:endParaRPr>
          </a:p>
          <a:p>
            <a:pPr marL="630238" indent="-630238">
              <a:lnSpc>
                <a:spcPct val="105000"/>
              </a:lnSpc>
              <a:buFont typeface="Wingdings" pitchFamily="2" charset="2"/>
              <a:buNone/>
            </a:pPr>
            <a:endParaRPr lang="en-US" sz="1800" dirty="0" smtClean="0">
              <a:latin typeface="Arial" pitchFamily="34" charset="0"/>
              <a:cs typeface="Arial" pitchFamily="34" charset="0"/>
            </a:endParaRPr>
          </a:p>
          <a:p>
            <a:pPr marL="630238" indent="-630238">
              <a:lnSpc>
                <a:spcPct val="105000"/>
              </a:lnSpc>
              <a:buFont typeface="Wingdings" pitchFamily="2" charset="2"/>
              <a:buNone/>
            </a:pPr>
            <a:r>
              <a:rPr lang="en-US" sz="1800" dirty="0" smtClean="0">
                <a:latin typeface="Arial" pitchFamily="34" charset="0"/>
                <a:cs typeface="Arial" pitchFamily="34" charset="0"/>
              </a:rPr>
              <a:t>With </a:t>
            </a:r>
            <a:r>
              <a:rPr lang="en-US" sz="1800" dirty="0">
                <a:latin typeface="Arial" pitchFamily="34" charset="0"/>
                <a:cs typeface="Arial" pitchFamily="34" charset="0"/>
              </a:rPr>
              <a:t>no banks, </a:t>
            </a:r>
            <a:br>
              <a:rPr lang="en-US" sz="1800" dirty="0">
                <a:latin typeface="Arial" pitchFamily="34" charset="0"/>
                <a:cs typeface="Arial" pitchFamily="34" charset="0"/>
              </a:rPr>
            </a:br>
            <a:r>
              <a:rPr lang="en-US" sz="1800" b="1" i="1" dirty="0">
                <a:latin typeface="Arial" pitchFamily="34" charset="0"/>
                <a:cs typeface="Arial" pitchFamily="34" charset="0"/>
              </a:rPr>
              <a:t>D</a:t>
            </a:r>
            <a:r>
              <a:rPr lang="en-US" sz="1800" dirty="0">
                <a:latin typeface="Arial" pitchFamily="34" charset="0"/>
                <a:cs typeface="Arial" pitchFamily="34" charset="0"/>
              </a:rPr>
              <a:t>  = 0  and  </a:t>
            </a:r>
            <a:r>
              <a:rPr lang="en-US" sz="1800" b="1" i="1" dirty="0">
                <a:latin typeface="Arial" pitchFamily="34" charset="0"/>
                <a:cs typeface="Arial" pitchFamily="34" charset="0"/>
              </a:rPr>
              <a:t>M</a:t>
            </a:r>
            <a:r>
              <a:rPr lang="en-US" sz="1800" dirty="0">
                <a:latin typeface="Arial" pitchFamily="34" charset="0"/>
                <a:cs typeface="Arial" pitchFamily="34" charset="0"/>
              </a:rPr>
              <a:t>  =  </a:t>
            </a:r>
            <a:r>
              <a:rPr lang="en-US" sz="1800" b="1" i="1" dirty="0">
                <a:latin typeface="Arial" pitchFamily="34" charset="0"/>
                <a:cs typeface="Arial" pitchFamily="34" charset="0"/>
              </a:rPr>
              <a:t>C</a:t>
            </a:r>
            <a:r>
              <a:rPr lang="en-US" sz="1800" dirty="0">
                <a:latin typeface="Arial" pitchFamily="34" charset="0"/>
                <a:cs typeface="Arial" pitchFamily="34" charset="0"/>
              </a:rPr>
              <a:t>  =  $1000.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228600" y="304800"/>
            <a:ext cx="8610600" cy="838200"/>
          </a:xfrm>
        </p:spPr>
        <p:txBody>
          <a:bodyPr>
            <a:normAutofit/>
          </a:bodyPr>
          <a:lstStyle/>
          <a:p>
            <a:r>
              <a:rPr lang="en-US" sz="2400" b="1" dirty="0">
                <a:latin typeface="Arial" pitchFamily="34" charset="0"/>
                <a:cs typeface="Arial" pitchFamily="34" charset="0"/>
              </a:rPr>
              <a:t>SCENARIO 2:  100 Percent Reserve Banking</a:t>
            </a:r>
          </a:p>
        </p:txBody>
      </p:sp>
      <p:sp>
        <p:nvSpPr>
          <p:cNvPr id="200707" name="Rectangle 3"/>
          <p:cNvSpPr>
            <a:spLocks noGrp="1" noChangeArrowheads="1"/>
          </p:cNvSpPr>
          <p:nvPr>
            <p:ph idx="1"/>
          </p:nvPr>
        </p:nvSpPr>
        <p:spPr>
          <a:xfrm>
            <a:off x="5715000" y="2743200"/>
            <a:ext cx="3124200" cy="3352800"/>
          </a:xfrm>
        </p:spPr>
        <p:txBody>
          <a:bodyPr/>
          <a:lstStyle/>
          <a:p>
            <a:pPr>
              <a:lnSpc>
                <a:spcPct val="105000"/>
              </a:lnSpc>
              <a:spcBef>
                <a:spcPct val="50000"/>
              </a:spcBef>
            </a:pPr>
            <a:r>
              <a:rPr lang="en-US" sz="1800" dirty="0">
                <a:latin typeface="Arial" pitchFamily="34" charset="0"/>
                <a:cs typeface="Arial" pitchFamily="34" charset="0"/>
              </a:rPr>
              <a:t>After the deposit, </a:t>
            </a:r>
            <a:br>
              <a:rPr lang="en-US" sz="1800" dirty="0">
                <a:latin typeface="Arial" pitchFamily="34" charset="0"/>
                <a:cs typeface="Arial" pitchFamily="34" charset="0"/>
              </a:rPr>
            </a:br>
            <a:r>
              <a:rPr lang="en-US" sz="1800" dirty="0">
                <a:latin typeface="Arial" pitchFamily="34" charset="0"/>
                <a:cs typeface="Arial" pitchFamily="34" charset="0"/>
              </a:rPr>
              <a:t>  </a:t>
            </a:r>
            <a:r>
              <a:rPr lang="en-US" sz="1800" b="1" dirty="0">
                <a:latin typeface="Arial" pitchFamily="34" charset="0"/>
                <a:cs typeface="Arial" pitchFamily="34" charset="0"/>
              </a:rPr>
              <a:t>C</a:t>
            </a:r>
            <a:r>
              <a:rPr lang="en-US" sz="1800" dirty="0">
                <a:latin typeface="Arial" pitchFamily="34" charset="0"/>
                <a:cs typeface="Arial" pitchFamily="34" charset="0"/>
              </a:rPr>
              <a:t> = $0,  </a:t>
            </a:r>
            <a:br>
              <a:rPr lang="en-US" sz="1800" dirty="0">
                <a:latin typeface="Arial" pitchFamily="34" charset="0"/>
                <a:cs typeface="Arial" pitchFamily="34" charset="0"/>
              </a:rPr>
            </a:br>
            <a:r>
              <a:rPr lang="en-US" sz="1800" dirty="0">
                <a:latin typeface="Arial" pitchFamily="34" charset="0"/>
                <a:cs typeface="Arial" pitchFamily="34" charset="0"/>
              </a:rPr>
              <a:t>  </a:t>
            </a:r>
            <a:r>
              <a:rPr lang="en-US" sz="1800" b="1" dirty="0">
                <a:latin typeface="Arial" pitchFamily="34" charset="0"/>
                <a:cs typeface="Arial" pitchFamily="34" charset="0"/>
              </a:rPr>
              <a:t>D</a:t>
            </a:r>
            <a:r>
              <a:rPr lang="en-US" sz="1800" dirty="0">
                <a:latin typeface="Arial" pitchFamily="34" charset="0"/>
                <a:cs typeface="Arial" pitchFamily="34" charset="0"/>
              </a:rPr>
              <a:t> = $1000,   </a:t>
            </a:r>
            <a:br>
              <a:rPr lang="en-US" sz="1800" dirty="0">
                <a:latin typeface="Arial" pitchFamily="34" charset="0"/>
                <a:cs typeface="Arial" pitchFamily="34" charset="0"/>
              </a:rPr>
            </a:br>
            <a:r>
              <a:rPr lang="en-US" sz="1800" dirty="0">
                <a:latin typeface="Arial" pitchFamily="34" charset="0"/>
                <a:cs typeface="Arial" pitchFamily="34" charset="0"/>
              </a:rPr>
              <a:t>  </a:t>
            </a:r>
            <a:r>
              <a:rPr lang="en-US" sz="1800" b="1" dirty="0">
                <a:latin typeface="Arial" pitchFamily="34" charset="0"/>
                <a:cs typeface="Arial" pitchFamily="34" charset="0"/>
              </a:rPr>
              <a:t>M</a:t>
            </a:r>
            <a:r>
              <a:rPr lang="en-US" sz="1800" dirty="0">
                <a:latin typeface="Arial" pitchFamily="34" charset="0"/>
                <a:cs typeface="Arial" pitchFamily="34" charset="0"/>
              </a:rPr>
              <a:t> = $1000. </a:t>
            </a:r>
          </a:p>
          <a:p>
            <a:pPr>
              <a:lnSpc>
                <a:spcPct val="105000"/>
              </a:lnSpc>
              <a:spcBef>
                <a:spcPct val="50000"/>
              </a:spcBef>
            </a:pPr>
            <a:r>
              <a:rPr lang="en-US" sz="1800" dirty="0">
                <a:latin typeface="Arial" pitchFamily="34" charset="0"/>
                <a:cs typeface="Arial" pitchFamily="34" charset="0"/>
              </a:rPr>
              <a:t>100% Reserve Banking has no impact on size of money supply. </a:t>
            </a:r>
          </a:p>
        </p:txBody>
      </p:sp>
      <p:grpSp>
        <p:nvGrpSpPr>
          <p:cNvPr id="200722" name="Group 18"/>
          <p:cNvGrpSpPr>
            <a:grpSpLocks/>
          </p:cNvGrpSpPr>
          <p:nvPr/>
        </p:nvGrpSpPr>
        <p:grpSpPr bwMode="auto">
          <a:xfrm>
            <a:off x="457200" y="2286000"/>
            <a:ext cx="5181600" cy="3048000"/>
            <a:chOff x="144" y="1824"/>
            <a:chExt cx="3264" cy="1920"/>
          </a:xfrm>
        </p:grpSpPr>
        <p:grpSp>
          <p:nvGrpSpPr>
            <p:cNvPr id="200721" name="Group 17"/>
            <p:cNvGrpSpPr>
              <a:grpSpLocks/>
            </p:cNvGrpSpPr>
            <p:nvPr/>
          </p:nvGrpSpPr>
          <p:grpSpPr bwMode="auto">
            <a:xfrm>
              <a:off x="144" y="1824"/>
              <a:ext cx="3264" cy="1920"/>
              <a:chOff x="144" y="1824"/>
              <a:chExt cx="3264" cy="1920"/>
            </a:xfrm>
          </p:grpSpPr>
          <p:sp>
            <p:nvSpPr>
              <p:cNvPr id="200718" name="Rectangle 14"/>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a:effectLst/>
            </p:spPr>
            <p:txBody>
              <a:bodyPr wrap="none" anchor="ctr"/>
              <a:lstStyle/>
              <a:p>
                <a:endParaRPr lang="en-US"/>
              </a:p>
            </p:txBody>
          </p:sp>
          <p:grpSp>
            <p:nvGrpSpPr>
              <p:cNvPr id="200720" name="Group 16"/>
              <p:cNvGrpSpPr>
                <a:grpSpLocks/>
              </p:cNvGrpSpPr>
              <p:nvPr/>
            </p:nvGrpSpPr>
            <p:grpSpPr bwMode="auto">
              <a:xfrm>
                <a:off x="240" y="1968"/>
                <a:ext cx="3072" cy="1728"/>
                <a:chOff x="240" y="1968"/>
                <a:chExt cx="3072" cy="1728"/>
              </a:xfrm>
            </p:grpSpPr>
            <p:grpSp>
              <p:nvGrpSpPr>
                <p:cNvPr id="200719" name="Group 15"/>
                <p:cNvGrpSpPr>
                  <a:grpSpLocks/>
                </p:cNvGrpSpPr>
                <p:nvPr/>
              </p:nvGrpSpPr>
              <p:grpSpPr bwMode="auto">
                <a:xfrm>
                  <a:off x="240" y="2383"/>
                  <a:ext cx="3072" cy="1313"/>
                  <a:chOff x="240" y="2383"/>
                  <a:chExt cx="3072" cy="1313"/>
                </a:xfrm>
              </p:grpSpPr>
              <p:sp>
                <p:nvSpPr>
                  <p:cNvPr id="200712" name="Line 8"/>
                  <p:cNvSpPr>
                    <a:spLocks noChangeShapeType="1"/>
                  </p:cNvSpPr>
                  <p:nvPr/>
                </p:nvSpPr>
                <p:spPr bwMode="auto">
                  <a:xfrm>
                    <a:off x="240" y="2659"/>
                    <a:ext cx="3072" cy="0"/>
                  </a:xfrm>
                  <a:prstGeom prst="line">
                    <a:avLst/>
                  </a:prstGeom>
                  <a:noFill/>
                  <a:ln w="28575">
                    <a:solidFill>
                      <a:schemeClr val="tx1"/>
                    </a:solidFill>
                    <a:round/>
                    <a:headEnd/>
                    <a:tailEnd/>
                  </a:ln>
                  <a:effectLst/>
                </p:spPr>
                <p:txBody>
                  <a:bodyPr/>
                  <a:lstStyle/>
                  <a:p>
                    <a:endParaRPr lang="en-US"/>
                  </a:p>
                </p:txBody>
              </p:sp>
              <p:sp>
                <p:nvSpPr>
                  <p:cNvPr id="200713" name="Line 9"/>
                  <p:cNvSpPr>
                    <a:spLocks noChangeShapeType="1"/>
                  </p:cNvSpPr>
                  <p:nvPr/>
                </p:nvSpPr>
                <p:spPr bwMode="auto">
                  <a:xfrm>
                    <a:off x="1747" y="2383"/>
                    <a:ext cx="0" cy="1313"/>
                  </a:xfrm>
                  <a:prstGeom prst="line">
                    <a:avLst/>
                  </a:prstGeom>
                  <a:noFill/>
                  <a:ln w="28575">
                    <a:solidFill>
                      <a:schemeClr val="tx1"/>
                    </a:solidFill>
                    <a:round/>
                    <a:headEnd/>
                    <a:tailEnd/>
                  </a:ln>
                  <a:effectLst/>
                </p:spPr>
                <p:txBody>
                  <a:bodyPr/>
                  <a:lstStyle/>
                  <a:p>
                    <a:endParaRPr lang="en-US"/>
                  </a:p>
                </p:txBody>
              </p:sp>
            </p:grpSp>
            <p:sp>
              <p:nvSpPr>
                <p:cNvPr id="200714" name="Text Box 10"/>
                <p:cNvSpPr txBox="1">
                  <a:spLocks noChangeArrowheads="1"/>
                </p:cNvSpPr>
                <p:nvPr/>
              </p:nvSpPr>
              <p:spPr bwMode="auto">
                <a:xfrm>
                  <a:off x="629" y="1968"/>
                  <a:ext cx="2207" cy="311"/>
                </a:xfrm>
                <a:prstGeom prst="rect">
                  <a:avLst/>
                </a:prstGeom>
                <a:noFill/>
                <a:ln w="9525">
                  <a:noFill/>
                  <a:miter lim="800000"/>
                  <a:headEnd/>
                  <a:tailEnd/>
                </a:ln>
                <a:effectLst/>
              </p:spPr>
              <p:txBody>
                <a:bodyPr lIns="0" tIns="0" rIns="0" bIns="0" anchor="ctr"/>
                <a:lstStyle/>
                <a:p>
                  <a:pPr algn="ctr">
                    <a:spcBef>
                      <a:spcPct val="50000"/>
                    </a:spcBef>
                  </a:pPr>
                  <a:r>
                    <a:rPr lang="en-US" sz="2800" b="1"/>
                    <a:t>FIRSTBANK’S </a:t>
                  </a:r>
                  <a:br>
                    <a:rPr lang="en-US" sz="2800" b="1"/>
                  </a:br>
                  <a:r>
                    <a:rPr lang="en-US" sz="2800" b="1"/>
                    <a:t>balance sheet</a:t>
                  </a:r>
                </a:p>
              </p:txBody>
            </p:sp>
          </p:grpSp>
        </p:grpSp>
        <p:sp>
          <p:nvSpPr>
            <p:cNvPr id="200708" name="Text Box 4"/>
            <p:cNvSpPr txBox="1">
              <a:spLocks noChangeArrowheads="1"/>
            </p:cNvSpPr>
            <p:nvPr/>
          </p:nvSpPr>
          <p:spPr bwMode="auto">
            <a:xfrm>
              <a:off x="480"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Assets</a:t>
              </a:r>
            </a:p>
          </p:txBody>
        </p:sp>
        <p:sp>
          <p:nvSpPr>
            <p:cNvPr id="200709" name="Text Box 5"/>
            <p:cNvSpPr txBox="1">
              <a:spLocks noChangeArrowheads="1"/>
            </p:cNvSpPr>
            <p:nvPr/>
          </p:nvSpPr>
          <p:spPr bwMode="auto">
            <a:xfrm>
              <a:off x="2016"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Liabilities</a:t>
              </a:r>
            </a:p>
          </p:txBody>
        </p:sp>
      </p:grpSp>
      <p:sp>
        <p:nvSpPr>
          <p:cNvPr id="200715" name="Text Box 11"/>
          <p:cNvSpPr txBox="1">
            <a:spLocks noChangeArrowheads="1"/>
          </p:cNvSpPr>
          <p:nvPr/>
        </p:nvSpPr>
        <p:spPr bwMode="auto">
          <a:xfrm>
            <a:off x="457200" y="4267200"/>
            <a:ext cx="2362200" cy="533400"/>
          </a:xfrm>
          <a:prstGeom prst="rect">
            <a:avLst/>
          </a:prstGeom>
          <a:noFill/>
          <a:ln w="9525">
            <a:noFill/>
            <a:miter lim="800000"/>
            <a:headEnd/>
            <a:tailEnd/>
          </a:ln>
          <a:effectLst/>
        </p:spPr>
        <p:txBody>
          <a:bodyPr lIns="0" tIns="0" rIns="0" bIns="0" anchor="ctr"/>
          <a:lstStyle/>
          <a:p>
            <a:pPr>
              <a:spcBef>
                <a:spcPct val="50000"/>
              </a:spcBef>
            </a:pPr>
            <a:r>
              <a:rPr lang="en-US" sz="2800"/>
              <a:t>reserves  $1000</a:t>
            </a:r>
          </a:p>
        </p:txBody>
      </p:sp>
      <p:sp>
        <p:nvSpPr>
          <p:cNvPr id="200716" name="Text Box 12"/>
          <p:cNvSpPr txBox="1">
            <a:spLocks noChangeArrowheads="1"/>
          </p:cNvSpPr>
          <p:nvPr/>
        </p:nvSpPr>
        <p:spPr bwMode="auto">
          <a:xfrm>
            <a:off x="2971800" y="4267200"/>
            <a:ext cx="2362200" cy="533400"/>
          </a:xfrm>
          <a:prstGeom prst="rect">
            <a:avLst/>
          </a:prstGeom>
          <a:noFill/>
          <a:ln w="9525">
            <a:noFill/>
            <a:miter lim="800000"/>
            <a:headEnd/>
            <a:tailEnd/>
          </a:ln>
          <a:effectLst/>
        </p:spPr>
        <p:txBody>
          <a:bodyPr lIns="0" tIns="0" rIns="0" bIns="0" anchor="ctr"/>
          <a:lstStyle/>
          <a:p>
            <a:pPr>
              <a:spcBef>
                <a:spcPct val="50000"/>
              </a:spcBef>
            </a:pPr>
            <a:r>
              <a:rPr lang="en-US" sz="2800"/>
              <a:t>deposits  $1000</a:t>
            </a:r>
          </a:p>
        </p:txBody>
      </p:sp>
      <p:sp>
        <p:nvSpPr>
          <p:cNvPr id="200717" name="Rectangle 13"/>
          <p:cNvSpPr>
            <a:spLocks noChangeArrowheads="1"/>
          </p:cNvSpPr>
          <p:nvPr/>
        </p:nvSpPr>
        <p:spPr bwMode="auto">
          <a:xfrm>
            <a:off x="914400" y="1295400"/>
            <a:ext cx="7315200" cy="1447800"/>
          </a:xfrm>
          <a:prstGeom prst="rect">
            <a:avLst/>
          </a:prstGeom>
          <a:noFill/>
          <a:ln w="9525">
            <a:noFill/>
            <a:miter lim="800000"/>
            <a:headEnd/>
            <a:tailEnd/>
          </a:ln>
          <a:effectLst/>
        </p:spPr>
        <p:txBody>
          <a:bodyPr/>
          <a:lstStyle/>
          <a:p>
            <a:pPr marL="287338" indent="-287338">
              <a:spcBef>
                <a:spcPct val="40000"/>
              </a:spcBef>
              <a:buClr>
                <a:schemeClr val="tx1"/>
              </a:buClr>
              <a:buSzPct val="110000"/>
              <a:buFont typeface="Wingdings" pitchFamily="2" charset="2"/>
              <a:buChar char="§"/>
            </a:pPr>
            <a:r>
              <a:rPr lang="en-US" sz="1800" dirty="0">
                <a:latin typeface="Tahoma" pitchFamily="34" charset="0"/>
              </a:rPr>
              <a:t>Initially    </a:t>
            </a:r>
            <a:r>
              <a:rPr lang="en-US" sz="1800" b="1" dirty="0">
                <a:latin typeface="Tahoma" pitchFamily="34" charset="0"/>
              </a:rPr>
              <a:t>C</a:t>
            </a:r>
            <a:r>
              <a:rPr lang="en-US" sz="1800" dirty="0">
                <a:latin typeface="Tahoma" pitchFamily="34" charset="0"/>
              </a:rPr>
              <a:t> = $1000,  </a:t>
            </a:r>
            <a:r>
              <a:rPr lang="en-US" sz="1800" b="1" dirty="0">
                <a:latin typeface="Tahoma" pitchFamily="34" charset="0"/>
              </a:rPr>
              <a:t>D</a:t>
            </a:r>
            <a:r>
              <a:rPr lang="en-US" sz="1800" dirty="0">
                <a:latin typeface="Tahoma" pitchFamily="34" charset="0"/>
              </a:rPr>
              <a:t> = $0,  </a:t>
            </a:r>
            <a:r>
              <a:rPr lang="en-US" sz="1800" b="1" dirty="0">
                <a:latin typeface="Tahoma" pitchFamily="34" charset="0"/>
              </a:rPr>
              <a:t>M</a:t>
            </a:r>
            <a:r>
              <a:rPr lang="en-US" sz="1800" dirty="0">
                <a:latin typeface="Tahoma" pitchFamily="34" charset="0"/>
              </a:rPr>
              <a:t> = $1000. </a:t>
            </a:r>
          </a:p>
          <a:p>
            <a:pPr marL="287338" indent="-287338">
              <a:spcBef>
                <a:spcPct val="30000"/>
              </a:spcBef>
              <a:buClr>
                <a:schemeClr val="tx1"/>
              </a:buClr>
              <a:buSzPct val="110000"/>
              <a:buFont typeface="Wingdings" pitchFamily="2" charset="2"/>
              <a:buChar char="§"/>
            </a:pPr>
            <a:r>
              <a:rPr lang="en-US" sz="1800" dirty="0">
                <a:latin typeface="Tahoma" pitchFamily="34" charset="0"/>
              </a:rPr>
              <a:t>Now suppose households deposit the $1000 at “</a:t>
            </a:r>
            <a:r>
              <a:rPr lang="en-US" sz="1800" dirty="0" err="1">
                <a:latin typeface="Tahoma" pitchFamily="34" charset="0"/>
              </a:rPr>
              <a:t>Firstbank</a:t>
            </a:r>
            <a:r>
              <a:rPr lang="en-US" sz="1800" dirty="0">
                <a:latin typeface="Tahoma" pitchFamily="34" charset="0"/>
              </a:rPr>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228600" y="304800"/>
            <a:ext cx="8610600" cy="838200"/>
          </a:xfrm>
        </p:spPr>
        <p:txBody>
          <a:bodyPr>
            <a:normAutofit/>
          </a:bodyPr>
          <a:lstStyle/>
          <a:p>
            <a:r>
              <a:rPr lang="en-US" sz="2400" b="1" dirty="0">
                <a:latin typeface="Arial" pitchFamily="34" charset="0"/>
                <a:cs typeface="Arial" pitchFamily="34" charset="0"/>
              </a:rPr>
              <a:t>SCENARIO 3:  Fractional-Reserve Banking</a:t>
            </a:r>
          </a:p>
        </p:txBody>
      </p:sp>
      <p:sp>
        <p:nvSpPr>
          <p:cNvPr id="283651" name="Rectangle 3"/>
          <p:cNvSpPr>
            <a:spLocks noGrp="1" noChangeArrowheads="1"/>
          </p:cNvSpPr>
          <p:nvPr>
            <p:ph idx="1"/>
          </p:nvPr>
        </p:nvSpPr>
        <p:spPr>
          <a:xfrm>
            <a:off x="5715000" y="2667000"/>
            <a:ext cx="3200400" cy="3581400"/>
          </a:xfrm>
        </p:spPr>
        <p:txBody>
          <a:bodyPr/>
          <a:lstStyle/>
          <a:p>
            <a:pPr marL="0" indent="0">
              <a:spcBef>
                <a:spcPct val="20000"/>
              </a:spcBef>
              <a:buFont typeface="Wingdings" pitchFamily="2" charset="2"/>
              <a:buNone/>
            </a:pPr>
            <a:r>
              <a:rPr lang="en-US" sz="1800" dirty="0">
                <a:latin typeface="Arial" pitchFamily="34" charset="0"/>
                <a:cs typeface="Arial" pitchFamily="34" charset="0"/>
              </a:rPr>
              <a:t>The money supply now equals $1800:</a:t>
            </a:r>
          </a:p>
          <a:p>
            <a:pPr marL="169863" lvl="1" indent="0">
              <a:spcBef>
                <a:spcPct val="20000"/>
              </a:spcBef>
              <a:buFontTx/>
              <a:buNone/>
            </a:pPr>
            <a:r>
              <a:rPr lang="en-US" sz="1800" dirty="0">
                <a:latin typeface="Arial" pitchFamily="34" charset="0"/>
                <a:cs typeface="Arial" pitchFamily="34" charset="0"/>
              </a:rPr>
              <a:t>The depositor still has $1000 in demand deposits,</a:t>
            </a:r>
          </a:p>
          <a:p>
            <a:pPr marL="169863" lvl="1" indent="0">
              <a:spcBef>
                <a:spcPct val="20000"/>
              </a:spcBef>
              <a:buFontTx/>
              <a:buNone/>
            </a:pPr>
            <a:r>
              <a:rPr lang="en-US" sz="1800" dirty="0">
                <a:latin typeface="Arial" pitchFamily="34" charset="0"/>
                <a:cs typeface="Arial" pitchFamily="34" charset="0"/>
              </a:rPr>
              <a:t>but now the borrower holds $800 in currency.</a:t>
            </a:r>
          </a:p>
        </p:txBody>
      </p:sp>
      <p:grpSp>
        <p:nvGrpSpPr>
          <p:cNvPr id="283652" name="Group 4"/>
          <p:cNvGrpSpPr>
            <a:grpSpLocks/>
          </p:cNvGrpSpPr>
          <p:nvPr/>
        </p:nvGrpSpPr>
        <p:grpSpPr bwMode="auto">
          <a:xfrm>
            <a:off x="228600" y="2895600"/>
            <a:ext cx="5181600" cy="3048000"/>
            <a:chOff x="144" y="1824"/>
            <a:chExt cx="3264" cy="1920"/>
          </a:xfrm>
        </p:grpSpPr>
        <p:grpSp>
          <p:nvGrpSpPr>
            <p:cNvPr id="283653" name="Group 5"/>
            <p:cNvGrpSpPr>
              <a:grpSpLocks/>
            </p:cNvGrpSpPr>
            <p:nvPr/>
          </p:nvGrpSpPr>
          <p:grpSpPr bwMode="auto">
            <a:xfrm>
              <a:off x="144" y="1824"/>
              <a:ext cx="3264" cy="1920"/>
              <a:chOff x="144" y="1824"/>
              <a:chExt cx="3264" cy="1920"/>
            </a:xfrm>
          </p:grpSpPr>
          <p:sp>
            <p:nvSpPr>
              <p:cNvPr id="283654"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a:effectLst/>
            </p:spPr>
            <p:txBody>
              <a:bodyPr wrap="none" anchor="ctr"/>
              <a:lstStyle/>
              <a:p>
                <a:endParaRPr lang="en-US"/>
              </a:p>
            </p:txBody>
          </p:sp>
          <p:grpSp>
            <p:nvGrpSpPr>
              <p:cNvPr id="283655" name="Group 7"/>
              <p:cNvGrpSpPr>
                <a:grpSpLocks/>
              </p:cNvGrpSpPr>
              <p:nvPr/>
            </p:nvGrpSpPr>
            <p:grpSpPr bwMode="auto">
              <a:xfrm>
                <a:off x="240" y="1968"/>
                <a:ext cx="3072" cy="1728"/>
                <a:chOff x="240" y="1968"/>
                <a:chExt cx="3072" cy="1728"/>
              </a:xfrm>
            </p:grpSpPr>
            <p:grpSp>
              <p:nvGrpSpPr>
                <p:cNvPr id="283656" name="Group 8"/>
                <p:cNvGrpSpPr>
                  <a:grpSpLocks/>
                </p:cNvGrpSpPr>
                <p:nvPr/>
              </p:nvGrpSpPr>
              <p:grpSpPr bwMode="auto">
                <a:xfrm>
                  <a:off x="240" y="2383"/>
                  <a:ext cx="3072" cy="1313"/>
                  <a:chOff x="240" y="2383"/>
                  <a:chExt cx="3072" cy="1313"/>
                </a:xfrm>
              </p:grpSpPr>
              <p:sp>
                <p:nvSpPr>
                  <p:cNvPr id="283657" name="Line 9"/>
                  <p:cNvSpPr>
                    <a:spLocks noChangeShapeType="1"/>
                  </p:cNvSpPr>
                  <p:nvPr/>
                </p:nvSpPr>
                <p:spPr bwMode="auto">
                  <a:xfrm>
                    <a:off x="240" y="2659"/>
                    <a:ext cx="3072" cy="0"/>
                  </a:xfrm>
                  <a:prstGeom prst="line">
                    <a:avLst/>
                  </a:prstGeom>
                  <a:noFill/>
                  <a:ln w="28575">
                    <a:solidFill>
                      <a:schemeClr val="tx1"/>
                    </a:solidFill>
                    <a:round/>
                    <a:headEnd/>
                    <a:tailEnd/>
                  </a:ln>
                  <a:effectLst/>
                </p:spPr>
                <p:txBody>
                  <a:bodyPr/>
                  <a:lstStyle/>
                  <a:p>
                    <a:endParaRPr lang="en-US"/>
                  </a:p>
                </p:txBody>
              </p:sp>
              <p:sp>
                <p:nvSpPr>
                  <p:cNvPr id="283658" name="Line 10"/>
                  <p:cNvSpPr>
                    <a:spLocks noChangeShapeType="1"/>
                  </p:cNvSpPr>
                  <p:nvPr/>
                </p:nvSpPr>
                <p:spPr bwMode="auto">
                  <a:xfrm>
                    <a:off x="1747" y="2383"/>
                    <a:ext cx="0" cy="1313"/>
                  </a:xfrm>
                  <a:prstGeom prst="line">
                    <a:avLst/>
                  </a:prstGeom>
                  <a:noFill/>
                  <a:ln w="28575">
                    <a:solidFill>
                      <a:schemeClr val="tx1"/>
                    </a:solidFill>
                    <a:round/>
                    <a:headEnd/>
                    <a:tailEnd/>
                  </a:ln>
                  <a:effectLst/>
                </p:spPr>
                <p:txBody>
                  <a:bodyPr/>
                  <a:lstStyle/>
                  <a:p>
                    <a:endParaRPr lang="en-US"/>
                  </a:p>
                </p:txBody>
              </p:sp>
            </p:grpSp>
            <p:sp>
              <p:nvSpPr>
                <p:cNvPr id="283659" name="Text Box 11"/>
                <p:cNvSpPr txBox="1">
                  <a:spLocks noChangeArrowheads="1"/>
                </p:cNvSpPr>
                <p:nvPr/>
              </p:nvSpPr>
              <p:spPr bwMode="auto">
                <a:xfrm>
                  <a:off x="629" y="1968"/>
                  <a:ext cx="2207" cy="311"/>
                </a:xfrm>
                <a:prstGeom prst="rect">
                  <a:avLst/>
                </a:prstGeom>
                <a:noFill/>
                <a:ln w="9525">
                  <a:noFill/>
                  <a:miter lim="800000"/>
                  <a:headEnd/>
                  <a:tailEnd/>
                </a:ln>
                <a:effectLst/>
              </p:spPr>
              <p:txBody>
                <a:bodyPr lIns="0" tIns="0" rIns="0" bIns="0" anchor="ctr"/>
                <a:lstStyle/>
                <a:p>
                  <a:pPr algn="ctr">
                    <a:spcBef>
                      <a:spcPct val="50000"/>
                    </a:spcBef>
                  </a:pPr>
                  <a:r>
                    <a:rPr lang="en-US" sz="2800" b="1"/>
                    <a:t>FIRSTBANK’S </a:t>
                  </a:r>
                  <a:br>
                    <a:rPr lang="en-US" sz="2800" b="1"/>
                  </a:br>
                  <a:r>
                    <a:rPr lang="en-US" sz="2800" b="1"/>
                    <a:t>balance sheet</a:t>
                  </a:r>
                </a:p>
              </p:txBody>
            </p:sp>
          </p:grpSp>
        </p:grpSp>
        <p:sp>
          <p:nvSpPr>
            <p:cNvPr id="283660" name="Text Box 12"/>
            <p:cNvSpPr txBox="1">
              <a:spLocks noChangeArrowheads="1"/>
            </p:cNvSpPr>
            <p:nvPr/>
          </p:nvSpPr>
          <p:spPr bwMode="auto">
            <a:xfrm>
              <a:off x="480"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Assets</a:t>
              </a:r>
            </a:p>
          </p:txBody>
        </p:sp>
        <p:sp>
          <p:nvSpPr>
            <p:cNvPr id="283661" name="Text Box 13"/>
            <p:cNvSpPr txBox="1">
              <a:spLocks noChangeArrowheads="1"/>
            </p:cNvSpPr>
            <p:nvPr/>
          </p:nvSpPr>
          <p:spPr bwMode="auto">
            <a:xfrm>
              <a:off x="2016"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Liabilities</a:t>
              </a:r>
            </a:p>
          </p:txBody>
        </p:sp>
      </p:grpSp>
      <p:sp>
        <p:nvSpPr>
          <p:cNvPr id="283663" name="Text Box 15"/>
          <p:cNvSpPr txBox="1">
            <a:spLocks noChangeArrowheads="1"/>
          </p:cNvSpPr>
          <p:nvPr/>
        </p:nvSpPr>
        <p:spPr bwMode="auto">
          <a:xfrm>
            <a:off x="2971800" y="4267200"/>
            <a:ext cx="2362200" cy="533400"/>
          </a:xfrm>
          <a:prstGeom prst="rect">
            <a:avLst/>
          </a:prstGeom>
          <a:noFill/>
          <a:ln w="9525">
            <a:noFill/>
            <a:miter lim="800000"/>
            <a:headEnd/>
            <a:tailEnd/>
          </a:ln>
          <a:effectLst/>
        </p:spPr>
        <p:txBody>
          <a:bodyPr lIns="0" tIns="0" rIns="0" bIns="0" anchor="ctr"/>
          <a:lstStyle/>
          <a:p>
            <a:pPr>
              <a:spcBef>
                <a:spcPct val="50000"/>
              </a:spcBef>
            </a:pPr>
            <a:r>
              <a:rPr lang="en-US" sz="2800"/>
              <a:t>deposits  $1000</a:t>
            </a:r>
          </a:p>
        </p:txBody>
      </p:sp>
      <p:sp>
        <p:nvSpPr>
          <p:cNvPr id="283664" name="Rectangle 16"/>
          <p:cNvSpPr>
            <a:spLocks noChangeArrowheads="1"/>
          </p:cNvSpPr>
          <p:nvPr/>
        </p:nvSpPr>
        <p:spPr bwMode="auto">
          <a:xfrm>
            <a:off x="914400" y="1295400"/>
            <a:ext cx="7543800" cy="1447800"/>
          </a:xfrm>
          <a:prstGeom prst="rect">
            <a:avLst/>
          </a:prstGeom>
          <a:noFill/>
          <a:ln w="9525">
            <a:noFill/>
            <a:miter lim="800000"/>
            <a:headEnd/>
            <a:tailEnd/>
          </a:ln>
          <a:effectLst/>
        </p:spPr>
        <p:txBody>
          <a:bodyPr/>
          <a:lstStyle/>
          <a:p>
            <a:pPr marL="287338" indent="-287338">
              <a:spcBef>
                <a:spcPct val="40000"/>
              </a:spcBef>
              <a:buClr>
                <a:schemeClr val="tx1"/>
              </a:buClr>
              <a:buSzPct val="110000"/>
              <a:buFont typeface="Wingdings" pitchFamily="2" charset="2"/>
              <a:buChar char="§"/>
            </a:pPr>
            <a:r>
              <a:rPr lang="en-US" sz="1800" dirty="0">
                <a:latin typeface="Tahoma" pitchFamily="34" charset="0"/>
              </a:rPr>
              <a:t>Suppose banks hold 20% of deposits in reserve, making loans with the rest.</a:t>
            </a:r>
          </a:p>
          <a:p>
            <a:pPr marL="287338" indent="-287338">
              <a:spcBef>
                <a:spcPct val="30000"/>
              </a:spcBef>
              <a:buClr>
                <a:schemeClr val="tx1"/>
              </a:buClr>
              <a:buSzPct val="110000"/>
              <a:buFont typeface="Wingdings" pitchFamily="2" charset="2"/>
              <a:buChar char="§"/>
            </a:pPr>
            <a:r>
              <a:rPr lang="en-US" sz="1800" dirty="0" err="1">
                <a:latin typeface="Tahoma" pitchFamily="34" charset="0"/>
              </a:rPr>
              <a:t>Firstbank</a:t>
            </a:r>
            <a:r>
              <a:rPr lang="en-US" sz="1800" dirty="0">
                <a:latin typeface="Tahoma" pitchFamily="34" charset="0"/>
              </a:rPr>
              <a:t> will make $800 in loans.  </a:t>
            </a:r>
          </a:p>
        </p:txBody>
      </p:sp>
      <p:sp>
        <p:nvSpPr>
          <p:cNvPr id="283665" name="Text Box 17"/>
          <p:cNvSpPr txBox="1">
            <a:spLocks noChangeArrowheads="1"/>
          </p:cNvSpPr>
          <p:nvPr/>
        </p:nvSpPr>
        <p:spPr bwMode="auto">
          <a:xfrm>
            <a:off x="457200" y="4267200"/>
            <a:ext cx="2362200" cy="533400"/>
          </a:xfrm>
          <a:prstGeom prst="rect">
            <a:avLst/>
          </a:prstGeom>
          <a:noFill/>
          <a:ln w="9525">
            <a:noFill/>
            <a:miter lim="800000"/>
            <a:headEnd/>
            <a:tailEnd/>
          </a:ln>
          <a:effectLst/>
        </p:spPr>
        <p:txBody>
          <a:bodyPr lIns="0" tIns="0" rIns="0" bIns="0" anchor="ctr"/>
          <a:lstStyle/>
          <a:p>
            <a:pPr>
              <a:spcBef>
                <a:spcPct val="50000"/>
              </a:spcBef>
            </a:pPr>
            <a:r>
              <a:rPr lang="en-US" sz="2800"/>
              <a:t>reserves  $1000</a:t>
            </a:r>
          </a:p>
        </p:txBody>
      </p:sp>
      <p:sp>
        <p:nvSpPr>
          <p:cNvPr id="283662" name="Text Box 14"/>
          <p:cNvSpPr txBox="1">
            <a:spLocks noChangeArrowheads="1"/>
          </p:cNvSpPr>
          <p:nvPr/>
        </p:nvSpPr>
        <p:spPr bwMode="auto">
          <a:xfrm>
            <a:off x="457200" y="4343400"/>
            <a:ext cx="2209800" cy="914400"/>
          </a:xfrm>
          <a:prstGeom prst="rect">
            <a:avLst/>
          </a:prstGeom>
          <a:solidFill>
            <a:schemeClr val="bg1"/>
          </a:solidFill>
          <a:ln w="9525">
            <a:noFill/>
            <a:miter lim="800000"/>
            <a:headEnd/>
            <a:tailEnd/>
          </a:ln>
          <a:effectLst/>
        </p:spPr>
        <p:txBody>
          <a:bodyPr lIns="0" tIns="0" rIns="0" bIns="0" anchor="ctr"/>
          <a:lstStyle/>
          <a:p>
            <a:pPr>
              <a:spcBef>
                <a:spcPct val="20000"/>
              </a:spcBef>
            </a:pPr>
            <a:r>
              <a:rPr lang="en-US" sz="2800">
                <a:solidFill>
                  <a:schemeClr val="hlink"/>
                </a:solidFill>
              </a:rPr>
              <a:t>reserves  $200</a:t>
            </a:r>
          </a:p>
          <a:p>
            <a:pPr>
              <a:spcBef>
                <a:spcPct val="20000"/>
              </a:spcBef>
            </a:pPr>
            <a:r>
              <a:rPr lang="en-US" sz="2800">
                <a:solidFill>
                  <a:schemeClr val="hlink"/>
                </a:solidFill>
              </a:rPr>
              <a:t>loans  $800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228600" y="304800"/>
            <a:ext cx="8610600" cy="838200"/>
          </a:xfrm>
        </p:spPr>
        <p:txBody>
          <a:bodyPr>
            <a:normAutofit/>
          </a:bodyPr>
          <a:lstStyle/>
          <a:p>
            <a:r>
              <a:rPr lang="en-US" sz="2400" b="1" dirty="0">
                <a:latin typeface="Arial" pitchFamily="34" charset="0"/>
                <a:cs typeface="Arial" pitchFamily="34" charset="0"/>
              </a:rPr>
              <a:t>SCENARIO 3:  Fractional-Reserve Banking</a:t>
            </a:r>
          </a:p>
        </p:txBody>
      </p:sp>
      <p:sp>
        <p:nvSpPr>
          <p:cNvPr id="285699" name="Rectangle 3"/>
          <p:cNvSpPr>
            <a:spLocks noGrp="1" noChangeArrowheads="1"/>
          </p:cNvSpPr>
          <p:nvPr>
            <p:ph idx="1"/>
          </p:nvPr>
        </p:nvSpPr>
        <p:spPr>
          <a:xfrm>
            <a:off x="5715000" y="2667000"/>
            <a:ext cx="3200400" cy="3581400"/>
          </a:xfrm>
        </p:spPr>
        <p:txBody>
          <a:bodyPr/>
          <a:lstStyle/>
          <a:p>
            <a:pPr marL="0" indent="0">
              <a:spcBef>
                <a:spcPct val="20000"/>
              </a:spcBef>
              <a:buFont typeface="Wingdings" pitchFamily="2" charset="2"/>
              <a:buNone/>
            </a:pPr>
            <a:r>
              <a:rPr lang="en-US" sz="1800">
                <a:latin typeface="Arial" pitchFamily="34" charset="0"/>
                <a:cs typeface="Arial" pitchFamily="34" charset="0"/>
              </a:rPr>
              <a:t>The money supply now equals $1800:</a:t>
            </a:r>
          </a:p>
          <a:p>
            <a:pPr marL="169863" lvl="1" indent="0">
              <a:spcBef>
                <a:spcPct val="20000"/>
              </a:spcBef>
              <a:buFontTx/>
              <a:buNone/>
            </a:pPr>
            <a:r>
              <a:rPr lang="en-US" sz="1800">
                <a:latin typeface="Arial" pitchFamily="34" charset="0"/>
                <a:cs typeface="Arial" pitchFamily="34" charset="0"/>
              </a:rPr>
              <a:t>The depositor still has $1000 in demand deposits,</a:t>
            </a:r>
          </a:p>
          <a:p>
            <a:pPr marL="169863" lvl="1" indent="0">
              <a:spcBef>
                <a:spcPct val="20000"/>
              </a:spcBef>
              <a:buFontTx/>
              <a:buNone/>
            </a:pPr>
            <a:r>
              <a:rPr lang="en-US" sz="1800">
                <a:latin typeface="Arial" pitchFamily="34" charset="0"/>
                <a:cs typeface="Arial" pitchFamily="34" charset="0"/>
              </a:rPr>
              <a:t>but now the borrower holds $800 in currency.</a:t>
            </a:r>
          </a:p>
        </p:txBody>
      </p:sp>
      <p:grpSp>
        <p:nvGrpSpPr>
          <p:cNvPr id="285700" name="Group 4"/>
          <p:cNvGrpSpPr>
            <a:grpSpLocks/>
          </p:cNvGrpSpPr>
          <p:nvPr/>
        </p:nvGrpSpPr>
        <p:grpSpPr bwMode="auto">
          <a:xfrm>
            <a:off x="228600" y="2895600"/>
            <a:ext cx="5181600" cy="3048000"/>
            <a:chOff x="144" y="1824"/>
            <a:chExt cx="3264" cy="1920"/>
          </a:xfrm>
        </p:grpSpPr>
        <p:grpSp>
          <p:nvGrpSpPr>
            <p:cNvPr id="285701" name="Group 5"/>
            <p:cNvGrpSpPr>
              <a:grpSpLocks/>
            </p:cNvGrpSpPr>
            <p:nvPr/>
          </p:nvGrpSpPr>
          <p:grpSpPr bwMode="auto">
            <a:xfrm>
              <a:off x="144" y="1824"/>
              <a:ext cx="3264" cy="1920"/>
              <a:chOff x="144" y="1824"/>
              <a:chExt cx="3264" cy="1920"/>
            </a:xfrm>
          </p:grpSpPr>
          <p:sp>
            <p:nvSpPr>
              <p:cNvPr id="285702"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a:effectLst/>
            </p:spPr>
            <p:txBody>
              <a:bodyPr wrap="none" anchor="ctr"/>
              <a:lstStyle/>
              <a:p>
                <a:endParaRPr lang="en-US"/>
              </a:p>
            </p:txBody>
          </p:sp>
          <p:grpSp>
            <p:nvGrpSpPr>
              <p:cNvPr id="285703" name="Group 7"/>
              <p:cNvGrpSpPr>
                <a:grpSpLocks/>
              </p:cNvGrpSpPr>
              <p:nvPr/>
            </p:nvGrpSpPr>
            <p:grpSpPr bwMode="auto">
              <a:xfrm>
                <a:off x="240" y="1968"/>
                <a:ext cx="3072" cy="1728"/>
                <a:chOff x="240" y="1968"/>
                <a:chExt cx="3072" cy="1728"/>
              </a:xfrm>
            </p:grpSpPr>
            <p:grpSp>
              <p:nvGrpSpPr>
                <p:cNvPr id="285704" name="Group 8"/>
                <p:cNvGrpSpPr>
                  <a:grpSpLocks/>
                </p:cNvGrpSpPr>
                <p:nvPr/>
              </p:nvGrpSpPr>
              <p:grpSpPr bwMode="auto">
                <a:xfrm>
                  <a:off x="240" y="2383"/>
                  <a:ext cx="3072" cy="1313"/>
                  <a:chOff x="240" y="2383"/>
                  <a:chExt cx="3072" cy="1313"/>
                </a:xfrm>
              </p:grpSpPr>
              <p:sp>
                <p:nvSpPr>
                  <p:cNvPr id="285705" name="Line 9"/>
                  <p:cNvSpPr>
                    <a:spLocks noChangeShapeType="1"/>
                  </p:cNvSpPr>
                  <p:nvPr/>
                </p:nvSpPr>
                <p:spPr bwMode="auto">
                  <a:xfrm>
                    <a:off x="240" y="2659"/>
                    <a:ext cx="3072" cy="0"/>
                  </a:xfrm>
                  <a:prstGeom prst="line">
                    <a:avLst/>
                  </a:prstGeom>
                  <a:noFill/>
                  <a:ln w="28575">
                    <a:solidFill>
                      <a:schemeClr val="tx1"/>
                    </a:solidFill>
                    <a:round/>
                    <a:headEnd/>
                    <a:tailEnd/>
                  </a:ln>
                  <a:effectLst/>
                </p:spPr>
                <p:txBody>
                  <a:bodyPr/>
                  <a:lstStyle/>
                  <a:p>
                    <a:endParaRPr lang="en-US"/>
                  </a:p>
                </p:txBody>
              </p:sp>
              <p:sp>
                <p:nvSpPr>
                  <p:cNvPr id="285706" name="Line 10"/>
                  <p:cNvSpPr>
                    <a:spLocks noChangeShapeType="1"/>
                  </p:cNvSpPr>
                  <p:nvPr/>
                </p:nvSpPr>
                <p:spPr bwMode="auto">
                  <a:xfrm>
                    <a:off x="1747" y="2383"/>
                    <a:ext cx="0" cy="1313"/>
                  </a:xfrm>
                  <a:prstGeom prst="line">
                    <a:avLst/>
                  </a:prstGeom>
                  <a:noFill/>
                  <a:ln w="28575">
                    <a:solidFill>
                      <a:schemeClr val="tx1"/>
                    </a:solidFill>
                    <a:round/>
                    <a:headEnd/>
                    <a:tailEnd/>
                  </a:ln>
                  <a:effectLst/>
                </p:spPr>
                <p:txBody>
                  <a:bodyPr/>
                  <a:lstStyle/>
                  <a:p>
                    <a:endParaRPr lang="en-US"/>
                  </a:p>
                </p:txBody>
              </p:sp>
            </p:grpSp>
            <p:sp>
              <p:nvSpPr>
                <p:cNvPr id="285707" name="Text Box 11"/>
                <p:cNvSpPr txBox="1">
                  <a:spLocks noChangeArrowheads="1"/>
                </p:cNvSpPr>
                <p:nvPr/>
              </p:nvSpPr>
              <p:spPr bwMode="auto">
                <a:xfrm>
                  <a:off x="629" y="1968"/>
                  <a:ext cx="2207" cy="311"/>
                </a:xfrm>
                <a:prstGeom prst="rect">
                  <a:avLst/>
                </a:prstGeom>
                <a:noFill/>
                <a:ln w="9525">
                  <a:noFill/>
                  <a:miter lim="800000"/>
                  <a:headEnd/>
                  <a:tailEnd/>
                </a:ln>
                <a:effectLst/>
              </p:spPr>
              <p:txBody>
                <a:bodyPr lIns="0" tIns="0" rIns="0" bIns="0" anchor="ctr"/>
                <a:lstStyle/>
                <a:p>
                  <a:pPr algn="ctr">
                    <a:spcBef>
                      <a:spcPct val="50000"/>
                    </a:spcBef>
                  </a:pPr>
                  <a:r>
                    <a:rPr lang="en-US" sz="2800" b="1"/>
                    <a:t>FIRSTBANK’S </a:t>
                  </a:r>
                  <a:br>
                    <a:rPr lang="en-US" sz="2800" b="1"/>
                  </a:br>
                  <a:r>
                    <a:rPr lang="en-US" sz="2800" b="1"/>
                    <a:t>balance sheet</a:t>
                  </a:r>
                </a:p>
              </p:txBody>
            </p:sp>
          </p:grpSp>
        </p:grpSp>
        <p:sp>
          <p:nvSpPr>
            <p:cNvPr id="285708" name="Text Box 12"/>
            <p:cNvSpPr txBox="1">
              <a:spLocks noChangeArrowheads="1"/>
            </p:cNvSpPr>
            <p:nvPr/>
          </p:nvSpPr>
          <p:spPr bwMode="auto">
            <a:xfrm>
              <a:off x="480"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Assets</a:t>
              </a:r>
            </a:p>
          </p:txBody>
        </p:sp>
        <p:sp>
          <p:nvSpPr>
            <p:cNvPr id="285709" name="Text Box 13"/>
            <p:cNvSpPr txBox="1">
              <a:spLocks noChangeArrowheads="1"/>
            </p:cNvSpPr>
            <p:nvPr/>
          </p:nvSpPr>
          <p:spPr bwMode="auto">
            <a:xfrm>
              <a:off x="2016" y="2352"/>
              <a:ext cx="1056" cy="336"/>
            </a:xfrm>
            <a:prstGeom prst="rect">
              <a:avLst/>
            </a:prstGeom>
            <a:noFill/>
            <a:ln w="9525">
              <a:noFill/>
              <a:miter lim="800000"/>
              <a:headEnd/>
              <a:tailEnd/>
            </a:ln>
            <a:effectLst/>
          </p:spPr>
          <p:txBody>
            <a:bodyPr lIns="0" tIns="0" rIns="0" bIns="0" anchor="ctr"/>
            <a:lstStyle/>
            <a:p>
              <a:pPr algn="ctr">
                <a:spcBef>
                  <a:spcPct val="50000"/>
                </a:spcBef>
              </a:pPr>
              <a:r>
                <a:rPr lang="en-US" sz="2800"/>
                <a:t>Liabilities</a:t>
              </a:r>
            </a:p>
          </p:txBody>
        </p:sp>
      </p:grpSp>
      <p:sp>
        <p:nvSpPr>
          <p:cNvPr id="285710" name="Text Box 14"/>
          <p:cNvSpPr txBox="1">
            <a:spLocks noChangeArrowheads="1"/>
          </p:cNvSpPr>
          <p:nvPr/>
        </p:nvSpPr>
        <p:spPr bwMode="auto">
          <a:xfrm>
            <a:off x="457200" y="4343400"/>
            <a:ext cx="2286000" cy="914400"/>
          </a:xfrm>
          <a:prstGeom prst="rect">
            <a:avLst/>
          </a:prstGeom>
          <a:noFill/>
          <a:ln w="9525">
            <a:noFill/>
            <a:miter lim="800000"/>
            <a:headEnd/>
            <a:tailEnd/>
          </a:ln>
          <a:effectLst/>
        </p:spPr>
        <p:txBody>
          <a:bodyPr lIns="0" tIns="0" rIns="0" bIns="0" anchor="ctr"/>
          <a:lstStyle/>
          <a:p>
            <a:pPr>
              <a:spcBef>
                <a:spcPct val="20000"/>
              </a:spcBef>
            </a:pPr>
            <a:r>
              <a:rPr lang="en-US" sz="2800">
                <a:solidFill>
                  <a:srgbClr val="3333CC"/>
                </a:solidFill>
              </a:rPr>
              <a:t>reserves  $200</a:t>
            </a:r>
          </a:p>
          <a:p>
            <a:pPr>
              <a:spcBef>
                <a:spcPct val="20000"/>
              </a:spcBef>
            </a:pPr>
            <a:r>
              <a:rPr lang="en-US" sz="2800">
                <a:solidFill>
                  <a:srgbClr val="3333CC"/>
                </a:solidFill>
              </a:rPr>
              <a:t>loans  $800</a:t>
            </a:r>
          </a:p>
        </p:txBody>
      </p:sp>
      <p:sp>
        <p:nvSpPr>
          <p:cNvPr id="285711" name="Text Box 15"/>
          <p:cNvSpPr txBox="1">
            <a:spLocks noChangeArrowheads="1"/>
          </p:cNvSpPr>
          <p:nvPr/>
        </p:nvSpPr>
        <p:spPr bwMode="auto">
          <a:xfrm>
            <a:off x="2971800" y="4267200"/>
            <a:ext cx="2362200" cy="533400"/>
          </a:xfrm>
          <a:prstGeom prst="rect">
            <a:avLst/>
          </a:prstGeom>
          <a:noFill/>
          <a:ln w="9525">
            <a:noFill/>
            <a:miter lim="800000"/>
            <a:headEnd/>
            <a:tailEnd/>
          </a:ln>
          <a:effectLst/>
        </p:spPr>
        <p:txBody>
          <a:bodyPr lIns="0" tIns="0" rIns="0" bIns="0" anchor="ctr"/>
          <a:lstStyle/>
          <a:p>
            <a:pPr>
              <a:spcBef>
                <a:spcPct val="50000"/>
              </a:spcBef>
            </a:pPr>
            <a:r>
              <a:rPr lang="en-US" sz="2800"/>
              <a:t>deposits  $1000</a:t>
            </a:r>
          </a:p>
        </p:txBody>
      </p:sp>
      <p:sp>
        <p:nvSpPr>
          <p:cNvPr id="285713" name="Rectangle 17"/>
          <p:cNvSpPr>
            <a:spLocks noChangeArrowheads="1"/>
          </p:cNvSpPr>
          <p:nvPr/>
        </p:nvSpPr>
        <p:spPr bwMode="auto">
          <a:xfrm>
            <a:off x="1219200" y="1295400"/>
            <a:ext cx="6858000" cy="1143000"/>
          </a:xfrm>
          <a:prstGeom prst="rect">
            <a:avLst/>
          </a:prstGeom>
          <a:solidFill>
            <a:srgbClr val="B3FFB3"/>
          </a:solidFill>
          <a:ln w="38100" cmpd="dbl">
            <a:solidFill>
              <a:srgbClr val="800000"/>
            </a:solidFill>
            <a:miter lim="800000"/>
            <a:headEnd/>
            <a:tailEnd/>
          </a:ln>
          <a:effectLst/>
        </p:spPr>
        <p:txBody>
          <a:bodyPr anchor="ctr" anchorCtr="1"/>
          <a:lstStyle/>
          <a:p>
            <a:pPr algn="ctr">
              <a:spcBef>
                <a:spcPct val="40000"/>
              </a:spcBef>
              <a:buClr>
                <a:schemeClr val="accent2"/>
              </a:buClr>
              <a:buSzPct val="110000"/>
              <a:buFont typeface="Wingdings" pitchFamily="2" charset="2"/>
              <a:buNone/>
            </a:pPr>
            <a:r>
              <a:rPr lang="en-US" sz="2700" i="1">
                <a:latin typeface="Tahoma" pitchFamily="34" charset="0"/>
              </a:rPr>
              <a:t>Thus, in a fractional-reserve </a:t>
            </a:r>
            <a:br>
              <a:rPr lang="en-US" sz="2700" i="1">
                <a:latin typeface="Tahoma" pitchFamily="34" charset="0"/>
              </a:rPr>
            </a:br>
            <a:r>
              <a:rPr lang="en-US" sz="2700" i="1">
                <a:latin typeface="Tahoma" pitchFamily="34" charset="0"/>
              </a:rPr>
              <a:t>banking system, </a:t>
            </a:r>
            <a:r>
              <a:rPr lang="en-US" sz="2700" i="1" u="sng">
                <a:latin typeface="Tahoma" pitchFamily="34" charset="0"/>
              </a:rPr>
              <a:t>banks create money</a:t>
            </a:r>
            <a:r>
              <a:rPr lang="en-US" sz="2700" i="1">
                <a:latin typeface="Tahoma" pitchFamily="34" charset="0"/>
              </a:rPr>
              <a: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1166</TotalTime>
  <Words>1169</Words>
  <Application>Microsoft Office PowerPoint</Application>
  <PresentationFormat>On-screen Show (4:3)</PresentationFormat>
  <Paragraphs>196</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Office Theme</vt:lpstr>
      <vt:lpstr>Image</vt:lpstr>
      <vt:lpstr>Equation</vt:lpstr>
      <vt:lpstr>Review of the previous lecture</vt:lpstr>
      <vt:lpstr>Slide 1</vt:lpstr>
      <vt:lpstr>Lecture Contents</vt:lpstr>
      <vt:lpstr>Banks’ role in the money supply</vt:lpstr>
      <vt:lpstr>A few preliminaries</vt:lpstr>
      <vt:lpstr>SCENARIO 1:   No Banks</vt:lpstr>
      <vt:lpstr>SCENARIO 2:  100 Percent Reserve Banking</vt:lpstr>
      <vt:lpstr>SCENARIO 3:  Fractional-Reserve Banking</vt:lpstr>
      <vt:lpstr>SCENARIO 3:  Fractional-Reserve Banking</vt:lpstr>
      <vt:lpstr>SCENARIO 3:  Fractional-Reserve Banking</vt:lpstr>
      <vt:lpstr>SCENARIO 3:  Fractional-Reserve Banking</vt:lpstr>
      <vt:lpstr>Finding the total amount of money:</vt:lpstr>
      <vt:lpstr>Money creation in the banking system</vt:lpstr>
      <vt:lpstr>A model of the money supply</vt:lpstr>
      <vt:lpstr>Solving for the money supply:</vt:lpstr>
      <vt:lpstr>The money multiplier</vt:lpstr>
      <vt:lpstr>Exercise</vt:lpstr>
      <vt:lpstr>Solution to exercise</vt:lpstr>
      <vt:lpstr> Summary</vt:lpstr>
    </vt:vector>
  </TitlesOfParts>
  <Company>Worth Publishers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5/e Chapter 18:  Money Supply &amp; Money Demand</dc:title>
  <dc:creator>Ron Cronovich</dc:creator>
  <cp:lastModifiedBy>NTS</cp:lastModifiedBy>
  <cp:revision>135</cp:revision>
  <dcterms:created xsi:type="dcterms:W3CDTF">2002-02-20T01:24:55Z</dcterms:created>
  <dcterms:modified xsi:type="dcterms:W3CDTF">2012-12-25T10:15:46Z</dcterms:modified>
</cp:coreProperties>
</file>