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445" r:id="rId2"/>
    <p:sldId id="981" r:id="rId3"/>
    <p:sldId id="1047" r:id="rId4"/>
    <p:sldId id="1019" r:id="rId5"/>
    <p:sldId id="1035" r:id="rId6"/>
    <p:sldId id="1032" r:id="rId7"/>
    <p:sldId id="1033" r:id="rId8"/>
    <p:sldId id="1034" r:id="rId9"/>
    <p:sldId id="1036" r:id="rId10"/>
    <p:sldId id="1037" r:id="rId11"/>
    <p:sldId id="1038" r:id="rId12"/>
    <p:sldId id="1039" r:id="rId13"/>
    <p:sldId id="1040" r:id="rId14"/>
    <p:sldId id="1041" r:id="rId15"/>
    <p:sldId id="1042" r:id="rId16"/>
    <p:sldId id="1043" r:id="rId17"/>
    <p:sldId id="1044" r:id="rId18"/>
    <p:sldId id="1045" r:id="rId19"/>
    <p:sldId id="1048" r:id="rId20"/>
    <p:sldId id="1049" r:id="rId21"/>
    <p:sldId id="1050" r:id="rId22"/>
    <p:sldId id="1051" r:id="rId23"/>
    <p:sldId id="105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67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ogram/Multiple%20inheritanc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rogram/Multiple%20inheritance_constructor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hyperlink" Target="program/Aggregration.cp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304800"/>
            <a:ext cx="7257394" cy="6001643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scientist</a:t>
            </a:r>
            <a:r>
              <a:rPr lang="en-US" sz="2400" b="1" dirty="0"/>
              <a:t> : private </a:t>
            </a:r>
            <a:r>
              <a:rPr lang="en-US" sz="2400" b="1" dirty="0">
                <a:solidFill>
                  <a:srgbClr val="00B050"/>
                </a:solidFill>
              </a:rPr>
              <a:t>employee</a:t>
            </a:r>
            <a:r>
              <a:rPr lang="en-US" sz="2400" b="1" dirty="0"/>
              <a:t>, private </a:t>
            </a:r>
            <a:r>
              <a:rPr lang="en-US" sz="2400" b="1" dirty="0">
                <a:solidFill>
                  <a:srgbClr val="00B050"/>
                </a:solidFill>
              </a:rPr>
              <a:t>student</a:t>
            </a:r>
            <a:r>
              <a:rPr lang="en-US" sz="2400" b="1" dirty="0"/>
              <a:t> </a:t>
            </a:r>
          </a:p>
          <a:p>
            <a:pPr>
              <a:defRPr/>
            </a:pPr>
            <a:r>
              <a:rPr lang="en-US" sz="2400" b="1" dirty="0"/>
              <a:t>{</a:t>
            </a:r>
          </a:p>
          <a:p>
            <a:pPr marL="225425">
              <a:defRPr/>
            </a:pPr>
            <a:r>
              <a:rPr lang="en-US" sz="2400" b="1" dirty="0"/>
              <a:t>private:</a:t>
            </a:r>
          </a:p>
          <a:p>
            <a:pPr marL="463550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pubs; </a:t>
            </a:r>
          </a:p>
          <a:p>
            <a:pPr marL="242888">
              <a:defRPr/>
            </a:pPr>
            <a:r>
              <a:rPr lang="en-US" sz="2400" b="1" dirty="0" smtClean="0"/>
              <a:t>public</a:t>
            </a:r>
            <a:r>
              <a:rPr lang="en-US" sz="2400" b="1" dirty="0"/>
              <a:t>:</a:t>
            </a:r>
          </a:p>
          <a:p>
            <a:pPr marL="463550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688975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getdata</a:t>
            </a:r>
            <a:r>
              <a:rPr lang="en-US" sz="2400" b="1" dirty="0"/>
              <a:t>();</a:t>
            </a:r>
          </a:p>
          <a:p>
            <a:pPr marL="68897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number of pubs: “; </a:t>
            </a:r>
            <a:r>
              <a:rPr lang="en-US" sz="2400" b="1" dirty="0" err="1"/>
              <a:t>cin</a:t>
            </a:r>
            <a:r>
              <a:rPr lang="en-US" sz="2400" b="1" dirty="0"/>
              <a:t> &gt;&gt; pubs;</a:t>
            </a:r>
          </a:p>
          <a:p>
            <a:pPr marL="688975">
              <a:defRPr/>
            </a:pPr>
            <a:r>
              <a:rPr lang="en-US" sz="2400" b="1" dirty="0"/>
              <a:t>student::</a:t>
            </a:r>
            <a:r>
              <a:rPr lang="en-US" sz="2400" b="1" dirty="0" err="1"/>
              <a:t>getedu</a:t>
            </a:r>
            <a:r>
              <a:rPr lang="en-US" sz="2400" b="1" dirty="0"/>
              <a:t>();</a:t>
            </a:r>
          </a:p>
          <a:p>
            <a:pPr marL="463550">
              <a:defRPr/>
            </a:pPr>
            <a:r>
              <a:rPr lang="en-US" sz="2400" b="1" dirty="0"/>
              <a:t>}</a:t>
            </a:r>
          </a:p>
          <a:p>
            <a:pPr marL="463550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688975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putdata</a:t>
            </a:r>
            <a:r>
              <a:rPr lang="en-US" sz="2400" b="1" dirty="0"/>
              <a:t>();</a:t>
            </a:r>
          </a:p>
          <a:p>
            <a:pPr marL="68897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Number of publications: “ &lt;&lt; pubs;</a:t>
            </a:r>
          </a:p>
          <a:p>
            <a:pPr marL="688975" lvl="1">
              <a:defRPr/>
            </a:pPr>
            <a:r>
              <a:rPr lang="en-US" sz="2400" b="1" dirty="0"/>
              <a:t>student::</a:t>
            </a:r>
            <a:r>
              <a:rPr lang="en-US" sz="2400" b="1" dirty="0" err="1"/>
              <a:t>putedu</a:t>
            </a:r>
            <a:r>
              <a:rPr lang="en-US" sz="2400" b="1" dirty="0"/>
              <a:t>();</a:t>
            </a:r>
          </a:p>
          <a:p>
            <a:pPr marL="463550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1394" y="2927132"/>
            <a:ext cx="2476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61394" y="3657600"/>
            <a:ext cx="22098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40224" y="4740166"/>
            <a:ext cx="2476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61394" y="5486400"/>
            <a:ext cx="22098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637894" y="5581471"/>
            <a:ext cx="5506106" cy="12003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laborer : public employee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    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18699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6200"/>
            <a:ext cx="4953000" cy="6370975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manager m1;</a:t>
            </a:r>
          </a:p>
          <a:p>
            <a:pPr marL="225425">
              <a:defRPr/>
            </a:pPr>
            <a:r>
              <a:rPr lang="en-US" sz="2400" b="1" dirty="0"/>
              <a:t>scientist s1, s2;</a:t>
            </a:r>
          </a:p>
          <a:p>
            <a:pPr marL="225425">
              <a:defRPr/>
            </a:pPr>
            <a:r>
              <a:rPr lang="en-US" sz="2400" b="1" dirty="0"/>
              <a:t>laborer l1;</a:t>
            </a:r>
          </a:p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nEnter</a:t>
            </a:r>
            <a:r>
              <a:rPr lang="en-US" sz="2400" b="1" dirty="0"/>
              <a:t> </a:t>
            </a:r>
            <a:r>
              <a:rPr lang="en-US" sz="2400" b="1" dirty="0" smtClean="0"/>
              <a:t>data: manager </a:t>
            </a:r>
            <a:r>
              <a:rPr lang="en-US" sz="2400" b="1" dirty="0"/>
              <a:t>1”;</a:t>
            </a:r>
          </a:p>
          <a:p>
            <a:pPr marL="225425">
              <a:defRPr/>
            </a:pPr>
            <a:r>
              <a:rPr lang="en-US" sz="2400" b="1" dirty="0"/>
              <a:t>m1.getdata();</a:t>
            </a:r>
          </a:p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nEnter</a:t>
            </a:r>
            <a:r>
              <a:rPr lang="en-US" sz="2400" b="1" dirty="0"/>
              <a:t> data </a:t>
            </a:r>
            <a:r>
              <a:rPr lang="en-US" sz="2400" b="1" dirty="0" smtClean="0"/>
              <a:t>: scientist </a:t>
            </a:r>
            <a:r>
              <a:rPr lang="en-US" sz="2400" b="1" dirty="0"/>
              <a:t>1”;</a:t>
            </a:r>
          </a:p>
          <a:p>
            <a:pPr marL="225425">
              <a:defRPr/>
            </a:pPr>
            <a:r>
              <a:rPr lang="en-US" sz="2400" b="1" dirty="0"/>
              <a:t>s1.getdata();</a:t>
            </a:r>
          </a:p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nEnter</a:t>
            </a:r>
            <a:r>
              <a:rPr lang="en-US" sz="2400" b="1" dirty="0"/>
              <a:t> data </a:t>
            </a:r>
            <a:r>
              <a:rPr lang="en-US" sz="2400" b="1" dirty="0" smtClean="0"/>
              <a:t>: </a:t>
            </a:r>
            <a:r>
              <a:rPr lang="en-US" sz="2400" b="1" dirty="0"/>
              <a:t>laborer 1”;</a:t>
            </a:r>
          </a:p>
          <a:p>
            <a:pPr marL="225425">
              <a:defRPr/>
            </a:pPr>
            <a:r>
              <a:rPr lang="en-US" sz="2400" b="1" dirty="0"/>
              <a:t>l1.getdata();</a:t>
            </a:r>
          </a:p>
          <a:p>
            <a:pPr marL="225425">
              <a:defRPr/>
            </a:pP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</a:t>
            </a:r>
            <a:r>
              <a:rPr lang="en-US" sz="2400" b="1" dirty="0" err="1"/>
              <a:t>nData</a:t>
            </a:r>
            <a:r>
              <a:rPr lang="en-US" sz="2400" b="1" dirty="0"/>
              <a:t> </a:t>
            </a:r>
            <a:r>
              <a:rPr lang="en-US" sz="2400" b="1" dirty="0" smtClean="0"/>
              <a:t>on </a:t>
            </a:r>
            <a:r>
              <a:rPr lang="en-US" sz="2400" b="1" dirty="0"/>
              <a:t>manager 1”;</a:t>
            </a:r>
          </a:p>
          <a:p>
            <a:pPr marL="225425">
              <a:defRPr/>
            </a:pPr>
            <a:r>
              <a:rPr lang="en-US" sz="2400" b="1" dirty="0"/>
              <a:t>m1.putdata();</a:t>
            </a:r>
          </a:p>
          <a:p>
            <a:pPr marL="225425">
              <a:defRPr/>
            </a:pPr>
            <a:r>
              <a:rPr lang="fr-FR" sz="2400" b="1" dirty="0"/>
              <a:t>cout &lt;&lt; “\</a:t>
            </a:r>
            <a:r>
              <a:rPr lang="fr-FR" sz="2400" b="1" dirty="0" err="1"/>
              <a:t>nData</a:t>
            </a:r>
            <a:r>
              <a:rPr lang="fr-FR" sz="2400" b="1" dirty="0"/>
              <a:t> on </a:t>
            </a:r>
            <a:r>
              <a:rPr lang="fr-FR" sz="2400" b="1" dirty="0" err="1"/>
              <a:t>scientist</a:t>
            </a:r>
            <a:r>
              <a:rPr lang="fr-FR" sz="2400" b="1" dirty="0"/>
              <a:t> 1”;</a:t>
            </a:r>
          </a:p>
          <a:p>
            <a:pPr marL="225425">
              <a:defRPr/>
            </a:pPr>
            <a:r>
              <a:rPr lang="en-US" sz="2400" b="1" dirty="0"/>
              <a:t>s1.putdata();</a:t>
            </a:r>
          </a:p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nData</a:t>
            </a:r>
            <a:r>
              <a:rPr lang="en-US" sz="2400" b="1" dirty="0"/>
              <a:t> on laborer 1”;</a:t>
            </a:r>
          </a:p>
          <a:p>
            <a:pPr marL="225425">
              <a:defRPr/>
            </a:pPr>
            <a:r>
              <a:rPr lang="en-US" sz="2400" b="1" dirty="0"/>
              <a:t>l1.putdata();</a:t>
            </a:r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914900" y="29825"/>
            <a:ext cx="426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/>
              <a:t>Program Output</a:t>
            </a:r>
          </a:p>
          <a:p>
            <a:pPr>
              <a:defRPr/>
            </a:pPr>
            <a:r>
              <a:rPr lang="en-US" sz="2400" b="1" dirty="0"/>
              <a:t>Enter data </a:t>
            </a:r>
            <a:r>
              <a:rPr lang="en-US" sz="2400" b="1" dirty="0" smtClean="0"/>
              <a:t>manager </a:t>
            </a:r>
            <a:r>
              <a:rPr lang="en-US" sz="2400" b="1" dirty="0"/>
              <a:t>1</a:t>
            </a:r>
          </a:p>
          <a:p>
            <a:pPr marL="225425">
              <a:defRPr/>
            </a:pPr>
            <a:r>
              <a:rPr lang="en-US" sz="2400" b="1" dirty="0"/>
              <a:t>Enter last name: Bradley</a:t>
            </a:r>
          </a:p>
          <a:p>
            <a:pPr marL="225425">
              <a:defRPr/>
            </a:pPr>
            <a:r>
              <a:rPr lang="en-US" sz="2400" b="1" dirty="0"/>
              <a:t>Enter number: 12</a:t>
            </a:r>
          </a:p>
          <a:p>
            <a:pPr marL="225425">
              <a:defRPr/>
            </a:pPr>
            <a:r>
              <a:rPr lang="en-US" sz="2400" b="1" dirty="0"/>
              <a:t>Enter title: Vice-President</a:t>
            </a:r>
          </a:p>
          <a:p>
            <a:pPr marL="225425">
              <a:defRPr/>
            </a:pPr>
            <a:r>
              <a:rPr lang="en-US" sz="2400" b="1" dirty="0"/>
              <a:t>Enter golf club dues: 100000</a:t>
            </a:r>
          </a:p>
          <a:p>
            <a:pPr marL="225425">
              <a:defRPr/>
            </a:pPr>
            <a:r>
              <a:rPr lang="en-US" sz="2400" b="1" dirty="0"/>
              <a:t>Enter name of school </a:t>
            </a:r>
            <a:r>
              <a:rPr lang="en-US" sz="2400" b="1" dirty="0" smtClean="0"/>
              <a:t>: </a:t>
            </a:r>
            <a:r>
              <a:rPr lang="en-US" sz="2400" b="1" dirty="0"/>
              <a:t>Yale</a:t>
            </a:r>
          </a:p>
          <a:p>
            <a:pPr marL="225425">
              <a:defRPr/>
            </a:pPr>
            <a:r>
              <a:rPr lang="en-US" sz="2400" b="1" dirty="0" smtClean="0"/>
              <a:t>Enter degree earned: MS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Enter data for scientist 1</a:t>
            </a:r>
          </a:p>
          <a:p>
            <a:pPr marL="225425">
              <a:defRPr/>
            </a:pPr>
            <a:r>
              <a:rPr lang="en-US" sz="2400" b="1" dirty="0"/>
              <a:t>Enter last name: Twilling</a:t>
            </a:r>
          </a:p>
          <a:p>
            <a:pPr marL="225425">
              <a:defRPr/>
            </a:pPr>
            <a:r>
              <a:rPr lang="en-US" sz="2400" b="1" dirty="0"/>
              <a:t>Enter number: 764</a:t>
            </a:r>
          </a:p>
          <a:p>
            <a:pPr marL="225425">
              <a:defRPr/>
            </a:pPr>
            <a:r>
              <a:rPr lang="en-US" sz="2400" b="1" dirty="0"/>
              <a:t>Enter number of pubs: </a:t>
            </a:r>
            <a:r>
              <a:rPr lang="en-US" sz="2400" b="1" dirty="0" smtClean="0"/>
              <a:t>12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Enter name of school </a:t>
            </a:r>
            <a:r>
              <a:rPr lang="en-US" sz="2400" b="1" dirty="0" smtClean="0"/>
              <a:t>: </a:t>
            </a:r>
            <a:r>
              <a:rPr lang="en-US" sz="2400" b="1" dirty="0"/>
              <a:t>MIT</a:t>
            </a:r>
          </a:p>
          <a:p>
            <a:pPr marL="225425">
              <a:defRPr/>
            </a:pPr>
            <a:r>
              <a:rPr lang="en-US" sz="2400" b="1" dirty="0"/>
              <a:t>Enter </a:t>
            </a:r>
            <a:r>
              <a:rPr lang="en-US" sz="2400" b="1" dirty="0" smtClean="0"/>
              <a:t>degree earned PhD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Enter </a:t>
            </a:r>
            <a:r>
              <a:rPr lang="en-US" sz="2400" b="1" dirty="0"/>
              <a:t>data for laborer 1</a:t>
            </a:r>
          </a:p>
          <a:p>
            <a:pPr marL="225425">
              <a:defRPr/>
            </a:pPr>
            <a:r>
              <a:rPr lang="en-US" sz="2400" b="1" dirty="0"/>
              <a:t>Enter last name: Jones</a:t>
            </a:r>
          </a:p>
          <a:p>
            <a:pPr marL="225425">
              <a:defRPr/>
            </a:pPr>
            <a:r>
              <a:rPr lang="en-US" sz="2400" b="1" dirty="0"/>
              <a:t>Enter number: 48323</a:t>
            </a:r>
            <a:endParaRPr lang="en-US" sz="2400" b="1" u="sng" dirty="0"/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2377966" y="6184581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46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in 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sz="3000" dirty="0"/>
              <a:t>Suppose we’re writing a program for building contractors, and that models lumber-supply items. </a:t>
            </a:r>
          </a:p>
          <a:p>
            <a:r>
              <a:rPr lang="en-US" sz="3000" dirty="0"/>
              <a:t>A class that represents a quantity of lumber of a certain type: e.g. 100 8-foot-long construction grade </a:t>
            </a:r>
            <a:r>
              <a:rPr lang="en-US" sz="3000" dirty="0" smtClean="0"/>
              <a:t>2.4s</a:t>
            </a:r>
            <a:endParaRPr lang="en-US" sz="3000" dirty="0"/>
          </a:p>
        </p:txBody>
      </p:sp>
      <p:pic>
        <p:nvPicPr>
          <p:cNvPr id="4" name="Picture 8" descr="http://t0.gstatic.com/images?q=tbn:ANd9GcRyYdzE0nNc8NOAWtGYZEzVt3Fdem431Pb_AmuzQkFKuxMA2KT42qXuMKhU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454" y="4138646"/>
            <a:ext cx="2247900" cy="226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://t3.gstatic.com/images?q=tbn:ANd9GcQOBUD3DRfADKrz2oFNCG6GbMaK3pL0H80_2Vvpr264ZmtWzKF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8648" y="3976048"/>
            <a:ext cx="31242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t3.gstatic.com/images?q=tbn:ANd9GcSfn5eEgxw9a2inCd_3mDlM2EPGi2yZw9QATVyatJgv0QjgJh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1139" y="4451445"/>
            <a:ext cx="29765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76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Lumber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store various kinds of data about each such lumber item. E.g. </a:t>
            </a:r>
          </a:p>
          <a:p>
            <a:pPr marL="565150" lvl="1"/>
            <a:r>
              <a:rPr lang="en-US" u="sng" dirty="0"/>
              <a:t>Length</a:t>
            </a:r>
            <a:r>
              <a:rPr lang="en-US" dirty="0"/>
              <a:t> </a:t>
            </a:r>
          </a:p>
          <a:p>
            <a:pPr marL="565150" lvl="1"/>
            <a:r>
              <a:rPr lang="en-US" u="sng" dirty="0"/>
              <a:t>Number of such pieces of lumber</a:t>
            </a:r>
          </a:p>
          <a:p>
            <a:pPr marL="565150" lvl="1"/>
            <a:r>
              <a:rPr lang="en-US" u="sng" dirty="0"/>
              <a:t>Unit cost</a:t>
            </a:r>
          </a:p>
          <a:p>
            <a:pPr marL="565150" lvl="1"/>
            <a:r>
              <a:rPr lang="en-US" u="sng" dirty="0"/>
              <a:t>Description of the lumber</a:t>
            </a:r>
            <a:r>
              <a:rPr lang="en-US" dirty="0"/>
              <a:t>: </a:t>
            </a:r>
            <a:r>
              <a:rPr lang="en-US" sz="2400" dirty="0"/>
              <a:t>dimensions of cross-section of lumber</a:t>
            </a:r>
          </a:p>
          <a:p>
            <a:pPr marL="565150" lvl="1"/>
            <a:r>
              <a:rPr lang="en-US" u="sng" dirty="0"/>
              <a:t>Grade of lumber</a:t>
            </a:r>
            <a:r>
              <a:rPr lang="en-US" dirty="0"/>
              <a:t>: </a:t>
            </a:r>
            <a:r>
              <a:rPr lang="en-US" sz="2400" dirty="0"/>
              <a:t>rough-cut, construction grade, </a:t>
            </a:r>
            <a:r>
              <a:rPr lang="en-US" sz="2400" dirty="0" smtClean="0"/>
              <a:t>surface-four-side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451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convenient to create a Type class to hold </a:t>
            </a:r>
          </a:p>
          <a:p>
            <a:pPr marL="565150" lvl="1"/>
            <a:r>
              <a:rPr lang="en-US" sz="2400" u="sng" dirty="0"/>
              <a:t>Description of the lumber</a:t>
            </a:r>
            <a:r>
              <a:rPr lang="en-US" sz="2400" dirty="0"/>
              <a:t> (Dimensions</a:t>
            </a:r>
            <a:r>
              <a:rPr lang="en-US" sz="2400" dirty="0" smtClean="0"/>
              <a:t>)  e.g. </a:t>
            </a:r>
            <a:r>
              <a:rPr lang="en-US" sz="2400" i="1" u="sng" dirty="0"/>
              <a:t>2x6</a:t>
            </a:r>
            <a:endParaRPr lang="en-US" sz="2200" dirty="0"/>
          </a:p>
          <a:p>
            <a:pPr marL="565150" lvl="1"/>
            <a:r>
              <a:rPr lang="en-US" sz="2400" u="sng" dirty="0"/>
              <a:t>Grade of lumber</a:t>
            </a:r>
            <a:r>
              <a:rPr lang="en-US" sz="2400" dirty="0"/>
              <a:t> </a:t>
            </a:r>
            <a:r>
              <a:rPr lang="en-US" sz="2400" dirty="0" smtClean="0"/>
              <a:t> e.g. </a:t>
            </a:r>
            <a:r>
              <a:rPr lang="en-US" sz="2400" i="1" u="sng" dirty="0" smtClean="0"/>
              <a:t>construction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732" y="2743200"/>
            <a:ext cx="4038600" cy="3785652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Type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461963" lvl="2">
              <a:defRPr/>
            </a:pPr>
            <a:r>
              <a:rPr lang="en-US" sz="2400" b="1" dirty="0"/>
              <a:t>string dimensions;</a:t>
            </a:r>
          </a:p>
          <a:p>
            <a:pPr marL="461963" lvl="2">
              <a:defRPr/>
            </a:pPr>
            <a:r>
              <a:rPr lang="en-US" sz="2400" b="1" dirty="0"/>
              <a:t>string grade;</a:t>
            </a: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230188" lvl="1">
              <a:defRPr/>
            </a:pPr>
            <a:r>
              <a:rPr lang="pt-BR" sz="2400" b="1" dirty="0"/>
              <a:t>Type() : dimensions(“N/A”), grade(“N/A</a:t>
            </a:r>
            <a:r>
              <a:rPr lang="pt-BR" sz="2400" b="1" dirty="0" smtClean="0"/>
              <a:t>”)  </a:t>
            </a:r>
            <a:r>
              <a:rPr lang="en-US" sz="2400" b="1" dirty="0" smtClean="0"/>
              <a:t>{ </a:t>
            </a:r>
            <a:r>
              <a:rPr lang="en-US" sz="2400" b="1" dirty="0"/>
              <a:t>}</a:t>
            </a:r>
          </a:p>
          <a:p>
            <a:pPr marL="230188" lvl="1">
              <a:defRPr/>
            </a:pPr>
            <a:r>
              <a:rPr lang="sv-SE" sz="2400" b="1" dirty="0" smtClean="0"/>
              <a:t>Type(string </a:t>
            </a:r>
            <a:r>
              <a:rPr lang="sv-SE" sz="2400" b="1" dirty="0"/>
              <a:t>di, string gr) : dimensions(di), grade(gr)</a:t>
            </a:r>
          </a:p>
          <a:p>
            <a:pPr marL="230188" lvl="1">
              <a:defRPr/>
            </a:pPr>
            <a:r>
              <a:rPr lang="en-US" sz="2400" b="1" dirty="0"/>
              <a:t>{ </a:t>
            </a: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38298" y="2743200"/>
            <a:ext cx="4774442" cy="3785652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gettype</a:t>
            </a:r>
            <a:r>
              <a:rPr lang="en-US" sz="2400" b="1" dirty="0"/>
              <a:t>() {</a:t>
            </a:r>
          </a:p>
          <a:p>
            <a:pPr marL="0" lvl="2">
              <a:defRPr/>
            </a:pPr>
            <a:r>
              <a:rPr lang="fr-FR" sz="2400" b="1" dirty="0" smtClean="0"/>
              <a:t>  cout </a:t>
            </a:r>
            <a:r>
              <a:rPr lang="fr-FR" sz="2400" b="1" dirty="0"/>
              <a:t>&lt;&lt; “ Enter </a:t>
            </a:r>
            <a:r>
              <a:rPr lang="fr-FR" sz="2400" b="1" dirty="0" smtClean="0"/>
              <a:t>dimension</a:t>
            </a:r>
            <a:r>
              <a:rPr lang="en-US" sz="2400" b="1" dirty="0"/>
              <a:t>”</a:t>
            </a:r>
            <a:r>
              <a:rPr lang="fr-FR" sz="2400" b="1" dirty="0" smtClean="0"/>
              <a:t>;</a:t>
            </a:r>
            <a:endParaRPr lang="fr-FR" sz="2400" b="1" dirty="0"/>
          </a:p>
          <a:p>
            <a:pPr marL="0" lvl="2"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dimensions</a:t>
            </a:r>
            <a:r>
              <a:rPr lang="en-US" sz="2400" b="1" dirty="0" smtClean="0"/>
              <a:t>;”</a:t>
            </a:r>
            <a:endParaRPr lang="en-US" sz="2400" b="1" dirty="0"/>
          </a:p>
          <a:p>
            <a:pPr marL="0" lvl="2">
              <a:defRPr/>
            </a:pPr>
            <a:r>
              <a:rPr lang="fr-FR" sz="2400" b="1" dirty="0" smtClean="0"/>
              <a:t>  cout </a:t>
            </a:r>
            <a:r>
              <a:rPr lang="fr-FR" sz="2400" b="1" dirty="0"/>
              <a:t>&lt;&lt; “ Enter grade </a:t>
            </a:r>
            <a:r>
              <a:rPr lang="fr-FR" sz="2400" b="1" dirty="0" smtClean="0"/>
              <a:t>“;</a:t>
            </a:r>
            <a:endParaRPr lang="fr-FR" sz="2400" b="1" dirty="0"/>
          </a:p>
          <a:p>
            <a:pPr marL="0" lvl="2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grade;</a:t>
            </a:r>
          </a:p>
          <a:p>
            <a:pPr marL="0" lvl="1">
              <a:defRPr/>
            </a:pPr>
            <a:r>
              <a:rPr lang="en-US" sz="2400" b="1" dirty="0" smtClean="0"/>
              <a:t>}</a:t>
            </a:r>
          </a:p>
          <a:p>
            <a:pPr marL="0" lvl="1"/>
            <a:r>
              <a:rPr lang="en-US" sz="2400" b="1" dirty="0" smtClean="0"/>
              <a:t>void </a:t>
            </a:r>
            <a:r>
              <a:rPr lang="en-US" sz="2400" b="1" dirty="0" err="1"/>
              <a:t>showtype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0" lvl="1"/>
            <a:r>
              <a:rPr lang="en-US" sz="2400" b="1" dirty="0" smtClean="0"/>
              <a:t>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</a:t>
            </a:r>
            <a:r>
              <a:rPr lang="en-US" sz="2400" b="1" dirty="0" smtClean="0"/>
              <a:t>dimensions &lt;&lt;“:”grade</a:t>
            </a:r>
            <a:r>
              <a:rPr lang="en-US" sz="2400" b="1" dirty="0"/>
              <a:t>;</a:t>
            </a:r>
          </a:p>
          <a:p>
            <a:pPr marL="0" lvl="1"/>
            <a:r>
              <a:rPr lang="en-US" sz="2400" b="1" dirty="0"/>
              <a:t>}</a:t>
            </a:r>
          </a:p>
          <a:p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2602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04800"/>
            <a:ext cx="6400800" cy="63709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Distance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468313" lvl="1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feet;</a:t>
            </a:r>
          </a:p>
          <a:p>
            <a:pPr marL="468313" lvl="1">
              <a:defRPr/>
            </a:pPr>
            <a:r>
              <a:rPr lang="en-US" sz="2400" b="1" dirty="0"/>
              <a:t>float inches;</a:t>
            </a:r>
          </a:p>
          <a:p>
            <a:pPr marL="230188" lvl="1">
              <a:defRPr/>
            </a:pPr>
            <a:r>
              <a:rPr lang="en-US" sz="2400" b="1" dirty="0"/>
              <a:t>public: </a:t>
            </a:r>
          </a:p>
          <a:p>
            <a:pPr marL="230188" lvl="1">
              <a:defRPr/>
            </a:pPr>
            <a:r>
              <a:rPr lang="en-US" sz="2400" b="1" dirty="0"/>
              <a:t>    </a:t>
            </a:r>
            <a:r>
              <a:rPr lang="en-US" sz="2400" b="1" dirty="0" smtClean="0"/>
              <a:t>Distance</a:t>
            </a:r>
            <a:r>
              <a:rPr lang="en-US" sz="2400" b="1" dirty="0"/>
              <a:t>() : feet(0), inches(0.0)</a:t>
            </a:r>
          </a:p>
          <a:p>
            <a:pPr marL="468313" lvl="1">
              <a:defRPr/>
            </a:pPr>
            <a:r>
              <a:rPr lang="en-US" sz="2400" b="1" dirty="0"/>
              <a:t>{ }</a:t>
            </a:r>
          </a:p>
          <a:p>
            <a:pPr marL="468313" lvl="1">
              <a:defRPr/>
            </a:pPr>
            <a:r>
              <a:rPr lang="en-US" sz="2400" b="1" dirty="0"/>
              <a:t>Distance(</a:t>
            </a:r>
            <a:r>
              <a:rPr lang="en-US" sz="2400" b="1" dirty="0" err="1"/>
              <a:t>int</a:t>
            </a:r>
            <a:r>
              <a:rPr lang="en-US" sz="2400" b="1" dirty="0"/>
              <a:t> ft, float in) : feet(ft), inches(in)</a:t>
            </a:r>
          </a:p>
          <a:p>
            <a:pPr marL="468313" lvl="1">
              <a:defRPr/>
            </a:pPr>
            <a:r>
              <a:rPr lang="en-US" sz="2400" b="1" dirty="0"/>
              <a:t>{ }</a:t>
            </a:r>
          </a:p>
          <a:p>
            <a:pPr marL="468313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getdist</a:t>
            </a:r>
            <a:r>
              <a:rPr lang="en-US" sz="2400" b="1" dirty="0"/>
              <a:t>() 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69373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nEnter</a:t>
            </a:r>
            <a:r>
              <a:rPr lang="en-US" sz="2400" b="1" dirty="0"/>
              <a:t> feet: “; </a:t>
            </a:r>
            <a:r>
              <a:rPr lang="en-US" sz="2400" b="1" dirty="0" err="1"/>
              <a:t>cin</a:t>
            </a:r>
            <a:r>
              <a:rPr lang="en-US" sz="2400" b="1" dirty="0"/>
              <a:t> &gt;&gt; feet;</a:t>
            </a:r>
          </a:p>
          <a:p>
            <a:pPr marL="693738" lvl="1">
              <a:defRPr/>
            </a:pPr>
            <a:r>
              <a:rPr lang="fr-FR" sz="2400" b="1" dirty="0"/>
              <a:t>cout &lt;&lt; “Enter </a:t>
            </a:r>
            <a:r>
              <a:rPr lang="fr-FR" sz="2400" b="1" dirty="0" err="1"/>
              <a:t>inches</a:t>
            </a:r>
            <a:r>
              <a:rPr lang="fr-FR" sz="2400" b="1" dirty="0"/>
              <a:t>: “; </a:t>
            </a:r>
            <a:r>
              <a:rPr lang="fr-FR" sz="2400" b="1" dirty="0" err="1"/>
              <a:t>cin</a:t>
            </a:r>
            <a:r>
              <a:rPr lang="fr-FR" sz="2400" b="1" dirty="0"/>
              <a:t> &gt;&gt; </a:t>
            </a:r>
            <a:r>
              <a:rPr lang="fr-FR" sz="2400" b="1" dirty="0" err="1"/>
              <a:t>inches</a:t>
            </a:r>
            <a:r>
              <a:rPr lang="fr-FR" sz="2400" b="1" dirty="0"/>
              <a:t>;</a:t>
            </a:r>
          </a:p>
          <a:p>
            <a:pPr marL="468313" lvl="1">
              <a:defRPr/>
            </a:pPr>
            <a:r>
              <a:rPr lang="en-US" sz="2400" b="1" dirty="0"/>
              <a:t>}</a:t>
            </a:r>
          </a:p>
          <a:p>
            <a:pPr marL="468313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showdist</a:t>
            </a:r>
            <a:r>
              <a:rPr lang="en-US" sz="2400" b="1" dirty="0"/>
              <a:t>() </a:t>
            </a:r>
            <a:r>
              <a:rPr lang="en-US" sz="2400" b="1" dirty="0" err="1"/>
              <a:t>const</a:t>
            </a:r>
            <a:r>
              <a:rPr lang="en-US" sz="2400" b="1" dirty="0"/>
              <a:t> </a:t>
            </a:r>
            <a:r>
              <a:rPr lang="en-US" sz="2400" b="1" dirty="0" smtClean="0"/>
              <a:t> { </a:t>
            </a:r>
            <a:endParaRPr lang="en-US" sz="2400" b="1" dirty="0"/>
          </a:p>
          <a:p>
            <a:pPr marL="468313" lvl="1">
              <a:defRPr/>
            </a:pPr>
            <a:r>
              <a:rPr lang="en-US" sz="2400" b="1" dirty="0"/>
              <a:t>    </a:t>
            </a:r>
            <a:r>
              <a:rPr lang="en-US" sz="2400" b="1" dirty="0" err="1"/>
              <a:t>cout</a:t>
            </a:r>
            <a:r>
              <a:rPr lang="en-US" sz="2400" b="1" dirty="0"/>
              <a:t> &lt;&lt; feet &lt;&lt; “ : ” &lt;&lt; inches ; </a:t>
            </a:r>
          </a:p>
          <a:p>
            <a:pPr marL="468313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10242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73996"/>
            <a:ext cx="8305800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>
                <a:solidFill>
                  <a:srgbClr val="00B050"/>
                </a:solidFill>
              </a:rPr>
              <a:t>Lumber</a:t>
            </a:r>
            <a:r>
              <a:rPr lang="en-US" sz="2400" dirty="0"/>
              <a:t> : public </a:t>
            </a:r>
            <a:r>
              <a:rPr lang="en-US" sz="2400" dirty="0">
                <a:solidFill>
                  <a:srgbClr val="00B050"/>
                </a:solidFill>
              </a:rPr>
              <a:t>Type</a:t>
            </a:r>
            <a:r>
              <a:rPr lang="en-US" sz="2400" dirty="0"/>
              <a:t>, public </a:t>
            </a:r>
            <a:r>
              <a:rPr lang="en-US" sz="2400" dirty="0" smtClean="0">
                <a:solidFill>
                  <a:srgbClr val="00B050"/>
                </a:solidFill>
              </a:rPr>
              <a:t>Distance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private:</a:t>
            </a:r>
          </a:p>
          <a:p>
            <a:pPr marL="461963" lvl="2">
              <a:defRPr/>
            </a:pPr>
            <a:r>
              <a:rPr lang="en-US" sz="2400" dirty="0" err="1"/>
              <a:t>int</a:t>
            </a:r>
            <a:r>
              <a:rPr lang="en-US" sz="2400" dirty="0"/>
              <a:t> quantity</a:t>
            </a:r>
            <a:r>
              <a:rPr lang="en-US" sz="2400" dirty="0" smtClean="0"/>
              <a:t>;  double </a:t>
            </a:r>
            <a:r>
              <a:rPr lang="en-US" sz="2400" dirty="0"/>
              <a:t>price; </a:t>
            </a:r>
            <a:endParaRPr lang="en-US" sz="2400" dirty="0">
              <a:solidFill>
                <a:srgbClr val="00B0F0"/>
              </a:solidFill>
            </a:endParaRPr>
          </a:p>
          <a:p>
            <a:pPr marL="230188" lvl="1">
              <a:defRPr/>
            </a:pPr>
            <a:r>
              <a:rPr lang="en-US" sz="2400" dirty="0"/>
              <a:t>public: </a:t>
            </a:r>
          </a:p>
          <a:p>
            <a:pPr marL="342900" lvl="2">
              <a:defRPr/>
            </a:pPr>
            <a:r>
              <a:rPr lang="en-US" sz="2400" dirty="0"/>
              <a:t>Lumber() : Type(), Distance(), quantity(0), price(0.0</a:t>
            </a:r>
            <a:r>
              <a:rPr lang="en-US" sz="2400" dirty="0" smtClean="0"/>
              <a:t>)   { </a:t>
            </a:r>
            <a:r>
              <a:rPr lang="en-US" sz="2400" dirty="0"/>
              <a:t>}</a:t>
            </a:r>
          </a:p>
          <a:p>
            <a:pPr marL="342900" lvl="2">
              <a:defRPr/>
            </a:pPr>
            <a:r>
              <a:rPr lang="en-US" sz="2400" dirty="0" smtClean="0"/>
              <a:t>Lumber</a:t>
            </a:r>
            <a:r>
              <a:rPr lang="en-US" sz="2400" dirty="0"/>
              <a:t>( string di, string gr, </a:t>
            </a:r>
            <a:r>
              <a:rPr lang="en-US" sz="2400" dirty="0" err="1"/>
              <a:t>int</a:t>
            </a:r>
            <a:r>
              <a:rPr lang="en-US" sz="2400" dirty="0"/>
              <a:t> ft, float in,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qu</a:t>
            </a:r>
            <a:r>
              <a:rPr lang="en-US" sz="2400" dirty="0"/>
              <a:t>, float </a:t>
            </a:r>
            <a:r>
              <a:rPr lang="en-US" sz="2400" dirty="0" err="1"/>
              <a:t>prc</a:t>
            </a:r>
            <a:r>
              <a:rPr lang="en-US" sz="2400" dirty="0"/>
              <a:t> )</a:t>
            </a:r>
          </a:p>
          <a:p>
            <a:pPr marL="342900" lvl="2">
              <a:defRPr/>
            </a:pPr>
            <a:r>
              <a:rPr lang="en-US" sz="2400" dirty="0" smtClean="0"/>
              <a:t>   :</a:t>
            </a:r>
            <a:r>
              <a:rPr lang="en-US" sz="2400" dirty="0"/>
              <a:t>Type(di, gr), Distance(ft, in), quantity(</a:t>
            </a:r>
            <a:r>
              <a:rPr lang="en-US" sz="2400" dirty="0" err="1"/>
              <a:t>qu</a:t>
            </a:r>
            <a:r>
              <a:rPr lang="en-US" sz="2400" dirty="0"/>
              <a:t>), price(</a:t>
            </a:r>
            <a:r>
              <a:rPr lang="en-US" sz="2400" dirty="0" err="1"/>
              <a:t>prc</a:t>
            </a:r>
            <a:r>
              <a:rPr lang="en-US" sz="2400" dirty="0" smtClean="0"/>
              <a:t>)   { </a:t>
            </a:r>
            <a:r>
              <a:rPr lang="en-US" sz="2400" dirty="0"/>
              <a:t>}</a:t>
            </a:r>
          </a:p>
          <a:p>
            <a:pPr marL="342900" lvl="2">
              <a:defRPr/>
            </a:pPr>
            <a:r>
              <a:rPr lang="en-US" sz="2400" dirty="0"/>
              <a:t>void </a:t>
            </a:r>
            <a:r>
              <a:rPr lang="en-US" sz="2400" dirty="0" err="1"/>
              <a:t>getlumber</a:t>
            </a:r>
            <a:r>
              <a:rPr lang="en-US" sz="2400" dirty="0" smtClean="0"/>
              <a:t>()  {</a:t>
            </a:r>
            <a:endParaRPr lang="en-US" sz="2400" dirty="0"/>
          </a:p>
          <a:p>
            <a:pPr marL="574675" lvl="3">
              <a:defRPr/>
            </a:pPr>
            <a:r>
              <a:rPr lang="en-US" sz="2400" dirty="0"/>
              <a:t>Type::</a:t>
            </a:r>
            <a:r>
              <a:rPr lang="en-US" sz="2400" dirty="0" err="1"/>
              <a:t>gettype</a:t>
            </a:r>
            <a:r>
              <a:rPr lang="en-US" sz="2400" dirty="0" smtClean="0"/>
              <a:t>();     Distance</a:t>
            </a:r>
            <a:r>
              <a:rPr lang="en-US" sz="2400" dirty="0"/>
              <a:t>::</a:t>
            </a:r>
            <a:r>
              <a:rPr lang="en-US" sz="2400" dirty="0" err="1"/>
              <a:t>getdist</a:t>
            </a:r>
            <a:r>
              <a:rPr lang="en-US" sz="2400" dirty="0"/>
              <a:t>();</a:t>
            </a:r>
          </a:p>
          <a:p>
            <a:pPr marL="574675" lvl="3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 Enter quantity: “; </a:t>
            </a:r>
            <a:r>
              <a:rPr lang="en-US" sz="2400" dirty="0" err="1"/>
              <a:t>cin</a:t>
            </a:r>
            <a:r>
              <a:rPr lang="en-US" sz="2400" dirty="0"/>
              <a:t> &gt;&gt; quantity;</a:t>
            </a:r>
          </a:p>
          <a:p>
            <a:pPr marL="574675" lvl="3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 Enter price per piece: “; </a:t>
            </a:r>
            <a:r>
              <a:rPr lang="en-US" sz="2400" dirty="0" err="1"/>
              <a:t>cin</a:t>
            </a:r>
            <a:r>
              <a:rPr lang="en-US" sz="2400" dirty="0"/>
              <a:t> &gt;&gt; price;</a:t>
            </a:r>
          </a:p>
          <a:p>
            <a:pPr marL="342900" lvl="2">
              <a:defRPr/>
            </a:pPr>
            <a:r>
              <a:rPr lang="en-US" sz="2400" dirty="0"/>
              <a:t>}</a:t>
            </a:r>
          </a:p>
          <a:p>
            <a:pPr marL="342900" lvl="2">
              <a:defRPr/>
            </a:pPr>
            <a:r>
              <a:rPr lang="en-US" sz="2400" dirty="0"/>
              <a:t>void </a:t>
            </a:r>
            <a:r>
              <a:rPr lang="en-US" sz="2400" dirty="0" err="1"/>
              <a:t>showlumber</a:t>
            </a:r>
            <a:r>
              <a:rPr lang="en-US" sz="2400" dirty="0"/>
              <a:t>() </a:t>
            </a:r>
            <a:r>
              <a:rPr lang="en-US" sz="2400" dirty="0" err="1" smtClean="0"/>
              <a:t>const</a:t>
            </a:r>
            <a:r>
              <a:rPr lang="en-US" sz="2400" dirty="0" smtClean="0"/>
              <a:t>  {</a:t>
            </a:r>
            <a:endParaRPr lang="en-US" sz="2400" dirty="0"/>
          </a:p>
          <a:p>
            <a:pPr marL="574675" lvl="3">
              <a:defRPr/>
            </a:pPr>
            <a:r>
              <a:rPr lang="en-US" sz="2400" dirty="0"/>
              <a:t>Type::</a:t>
            </a:r>
            <a:r>
              <a:rPr lang="en-US" sz="2400" dirty="0" err="1"/>
              <a:t>showtype</a:t>
            </a:r>
            <a:r>
              <a:rPr lang="en-US" sz="2400" dirty="0" smtClean="0"/>
              <a:t>();</a:t>
            </a:r>
          </a:p>
          <a:p>
            <a:pPr marL="574675" lvl="3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“\n Length: </a:t>
            </a:r>
            <a:r>
              <a:rPr lang="en-US" sz="2400" dirty="0" smtClean="0"/>
              <a:t>“;  Distance</a:t>
            </a:r>
            <a:r>
              <a:rPr lang="en-US" sz="2400" dirty="0"/>
              <a:t>::</a:t>
            </a:r>
            <a:r>
              <a:rPr lang="en-US" sz="2400" dirty="0" err="1"/>
              <a:t>showdist</a:t>
            </a:r>
            <a:r>
              <a:rPr lang="en-US" sz="2400" dirty="0" smtClean="0"/>
              <a:t>(); </a:t>
            </a:r>
            <a:endParaRPr lang="en-US" sz="2400" dirty="0"/>
          </a:p>
          <a:p>
            <a:pPr marL="574675" lvl="3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 Price for “ &lt;&lt; </a:t>
            </a:r>
            <a:r>
              <a:rPr lang="en-US" sz="2400" dirty="0" smtClean="0"/>
              <a:t>quantity &lt;&lt; “$” </a:t>
            </a:r>
            <a:r>
              <a:rPr lang="en-US" sz="2400" dirty="0"/>
              <a:t>&lt;&lt; price * quantity;</a:t>
            </a:r>
          </a:p>
          <a:p>
            <a:pPr marL="342900" lvl="2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5806966" y="6289115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4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base class may have same function names, while derived class has no function with that name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3107" y="2257485"/>
            <a:ext cx="4541293" cy="4524315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A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349250" lvl="1">
              <a:defRPr/>
            </a:pPr>
            <a:r>
              <a:rPr lang="en-US" sz="2400" b="1" dirty="0"/>
              <a:t>void show() {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“Class </a:t>
            </a:r>
            <a:r>
              <a:rPr lang="en-US" sz="2400" b="1" dirty="0" smtClean="0"/>
              <a:t>A”; </a:t>
            </a: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B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230188" lvl="1">
              <a:defRPr/>
            </a:pPr>
            <a:r>
              <a:rPr lang="en-US" sz="2400" b="1" dirty="0"/>
              <a:t>   </a:t>
            </a:r>
            <a:r>
              <a:rPr lang="en-US" sz="2400" b="1" dirty="0" smtClean="0"/>
              <a:t>void </a:t>
            </a:r>
            <a:r>
              <a:rPr lang="en-US" sz="2400" b="1" dirty="0"/>
              <a:t>show() </a:t>
            </a:r>
            <a:r>
              <a:rPr lang="en-US" sz="2400" b="1" dirty="0" smtClean="0"/>
              <a:t>{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&lt;&lt;“</a:t>
            </a:r>
            <a:r>
              <a:rPr lang="en-US" sz="2400" b="1" dirty="0"/>
              <a:t>Class </a:t>
            </a:r>
            <a:r>
              <a:rPr lang="en-US" sz="2400" b="1" dirty="0" smtClean="0"/>
              <a:t>B”;}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C</a:t>
            </a:r>
            <a:r>
              <a:rPr lang="en-US" sz="2400" b="1" dirty="0"/>
              <a:t> : public </a:t>
            </a:r>
            <a:r>
              <a:rPr lang="en-US" sz="2400" b="1" dirty="0">
                <a:solidFill>
                  <a:srgbClr val="00B050"/>
                </a:solidFill>
              </a:rPr>
              <a:t>A</a:t>
            </a:r>
            <a:r>
              <a:rPr lang="en-US" sz="2400" b="1" dirty="0"/>
              <a:t>, public </a:t>
            </a:r>
            <a:r>
              <a:rPr lang="en-US" sz="2400" b="1" dirty="0" smtClean="0">
                <a:solidFill>
                  <a:srgbClr val="00B050"/>
                </a:solidFill>
              </a:rPr>
              <a:t>B</a:t>
            </a:r>
            <a:r>
              <a:rPr lang="en-US" sz="2400" b="1" dirty="0" smtClean="0"/>
              <a:t> </a:t>
            </a:r>
          </a:p>
          <a:p>
            <a:pPr>
              <a:defRPr/>
            </a:pPr>
            <a:r>
              <a:rPr lang="en-US" sz="2400" b="1" dirty="0" smtClean="0"/>
              <a:t>{  };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5400" y="2438400"/>
            <a:ext cx="2972939" cy="2677656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</a:t>
            </a:r>
            <a:r>
              <a:rPr lang="en-US" sz="2400" b="1" dirty="0"/>
              <a:t>()</a:t>
            </a:r>
          </a:p>
          <a:p>
            <a:pPr>
              <a:defRPr/>
            </a:pPr>
            <a:r>
              <a:rPr lang="en-US" sz="2400" b="1" dirty="0"/>
              <a:t>{</a:t>
            </a:r>
          </a:p>
          <a:p>
            <a:pPr marL="230188" lvl="1">
              <a:defRPr/>
            </a:pPr>
            <a:r>
              <a:rPr lang="en-US" sz="2400" b="1" dirty="0"/>
              <a:t>C </a:t>
            </a:r>
            <a:r>
              <a:rPr lang="en-US" sz="2400" b="1" dirty="0" err="1"/>
              <a:t>objC</a:t>
            </a:r>
            <a:r>
              <a:rPr lang="en-US" sz="2400" b="1" dirty="0"/>
              <a:t>; 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err="1" smtClean="0"/>
              <a:t>objC.show</a:t>
            </a:r>
            <a:r>
              <a:rPr lang="en-US" sz="2400" b="1" dirty="0"/>
              <a:t>(); 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err="1" smtClean="0"/>
              <a:t>objCA</a:t>
            </a:r>
            <a:r>
              <a:rPr lang="en-US" sz="2400" b="1" dirty="0"/>
              <a:t>::show(); </a:t>
            </a:r>
            <a:endParaRPr lang="en-US" sz="2400" b="1" dirty="0">
              <a:solidFill>
                <a:srgbClr val="00B0F0"/>
              </a:solidFill>
            </a:endParaRPr>
          </a:p>
          <a:p>
            <a:pPr marL="230188" lvl="1">
              <a:defRPr/>
            </a:pPr>
            <a:r>
              <a:rPr lang="en-US" sz="2400" b="1" dirty="0" err="1" smtClean="0"/>
              <a:t>objCB</a:t>
            </a:r>
            <a:r>
              <a:rPr lang="en-US" sz="2400" b="1" dirty="0"/>
              <a:t>::show();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5334000"/>
            <a:ext cx="434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Both B and C contain a copy of </a:t>
            </a:r>
            <a:r>
              <a:rPr lang="en-US" sz="2400" dirty="0" err="1"/>
              <a:t>func</a:t>
            </a:r>
            <a:r>
              <a:rPr lang="en-US" sz="2400" dirty="0"/>
              <a:t>(), inherited from A. </a:t>
            </a:r>
          </a:p>
          <a:p>
            <a:r>
              <a:rPr lang="en-US" sz="2400" dirty="0"/>
              <a:t>The compiler can’t decide which copy to use, and signals an error</a:t>
            </a:r>
          </a:p>
        </p:txBody>
      </p:sp>
    </p:spTree>
    <p:extLst>
      <p:ext uri="{BB962C8B-B14F-4D97-AF65-F5344CB8AC3E}">
        <p14:creationId xmlns:p14="http://schemas.microsoft.com/office/powerpoint/2010/main" xmlns="" val="17482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143000"/>
            <a:ext cx="4724400" cy="3785652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A</a:t>
            </a:r>
            <a:r>
              <a:rPr lang="en-US" sz="2400" b="1" dirty="0"/>
              <a:t>  {</a:t>
            </a: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349250" lvl="1">
              <a:defRPr/>
            </a:pPr>
            <a:r>
              <a:rPr lang="en-US" sz="2400" b="1" dirty="0"/>
              <a:t>void show() { </a:t>
            </a:r>
            <a:r>
              <a:rPr lang="en-US" sz="2400" b="1" dirty="0" err="1"/>
              <a:t>cout</a:t>
            </a:r>
            <a:r>
              <a:rPr lang="en-US" sz="2400" b="1" dirty="0"/>
              <a:t> &lt;&lt; “Class A”; }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  <a:p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B</a:t>
            </a:r>
            <a:r>
              <a:rPr lang="en-US" sz="2400" b="1" dirty="0"/>
              <a:t> : public </a:t>
            </a:r>
            <a:r>
              <a:rPr lang="en-US" sz="2400" b="1" dirty="0">
                <a:solidFill>
                  <a:srgbClr val="00B050"/>
                </a:solidFill>
              </a:rPr>
              <a:t>A</a:t>
            </a:r>
          </a:p>
          <a:p>
            <a:r>
              <a:rPr lang="en-US" sz="2400" b="1" dirty="0"/>
              <a:t>{ </a:t>
            </a:r>
            <a:r>
              <a:rPr lang="en-US" sz="2400" b="1" dirty="0" smtClean="0"/>
              <a:t>};</a:t>
            </a:r>
            <a:endParaRPr lang="en-US" sz="2400" b="1" dirty="0"/>
          </a:p>
          <a:p>
            <a:r>
              <a:rPr lang="en-US" sz="2400" b="1" dirty="0"/>
              <a:t>class C : public A</a:t>
            </a:r>
          </a:p>
          <a:p>
            <a:r>
              <a:rPr lang="en-US" sz="2400" b="1" dirty="0"/>
              <a:t>{ </a:t>
            </a:r>
            <a:r>
              <a:rPr lang="en-US" sz="2400" b="1" dirty="0" smtClean="0"/>
              <a:t>};</a:t>
            </a:r>
            <a:endParaRPr lang="en-US" sz="2400" b="1" dirty="0"/>
          </a:p>
          <a:p>
            <a:r>
              <a:rPr lang="en-US" sz="2400" b="1" dirty="0"/>
              <a:t>class D : public B, public C</a:t>
            </a:r>
          </a:p>
          <a:p>
            <a:r>
              <a:rPr lang="en-US" sz="2400" b="1" dirty="0"/>
              <a:t>{ </a:t>
            </a: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5029200"/>
            <a:ext cx="4724400" cy="156966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main()  {</a:t>
            </a:r>
          </a:p>
          <a:p>
            <a:pPr marL="230188" lvl="1"/>
            <a:r>
              <a:rPr lang="en-US" sz="2400" b="1" dirty="0" smtClean="0"/>
              <a:t>D </a:t>
            </a:r>
            <a:r>
              <a:rPr lang="en-US" sz="2400" b="1" dirty="0" err="1" smtClean="0"/>
              <a:t>objD</a:t>
            </a:r>
            <a:r>
              <a:rPr lang="en-US" sz="2400" b="1" dirty="0" smtClean="0"/>
              <a:t>;</a:t>
            </a:r>
          </a:p>
          <a:p>
            <a:pPr marL="230188" lvl="1"/>
            <a:r>
              <a:rPr lang="en-US" sz="2400" b="1" dirty="0" err="1" smtClean="0"/>
              <a:t>objD.show</a:t>
            </a:r>
            <a:r>
              <a:rPr lang="en-US" sz="2400" b="1" dirty="0" smtClean="0"/>
              <a:t>(); </a:t>
            </a:r>
          </a:p>
          <a:p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248400" y="1143000"/>
            <a:ext cx="1371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b="1" dirty="0" smtClean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en-US" sz="2800" dirty="0"/>
              <a:t>s</a:t>
            </a:r>
            <a:r>
              <a:rPr lang="en-US" sz="2800" dirty="0" smtClean="0"/>
              <a:t>how()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257800" y="2590800"/>
            <a:ext cx="1371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b="1" dirty="0">
                <a:solidFill>
                  <a:srgbClr val="00B050"/>
                </a:solidFill>
              </a:rPr>
              <a:t>B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/>
              <a:t>s</a:t>
            </a:r>
            <a:r>
              <a:rPr lang="en-US" sz="2800" dirty="0" smtClean="0"/>
              <a:t>how()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239000" y="2590800"/>
            <a:ext cx="1371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b="1" dirty="0">
                <a:solidFill>
                  <a:srgbClr val="00B050"/>
                </a:solidFill>
              </a:rPr>
              <a:t>C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/>
              <a:t>s</a:t>
            </a:r>
            <a:r>
              <a:rPr lang="en-US" sz="2800" dirty="0" smtClean="0"/>
              <a:t>how()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248400" y="4038600"/>
            <a:ext cx="1371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b="1" dirty="0" smtClean="0">
                <a:solidFill>
                  <a:srgbClr val="00B050"/>
                </a:solidFill>
              </a:rPr>
              <a:t>D</a:t>
            </a:r>
          </a:p>
          <a:p>
            <a:pPr algn="ctr"/>
            <a:r>
              <a:rPr lang="en-US" sz="2800" dirty="0"/>
              <a:t>s</a:t>
            </a:r>
            <a:r>
              <a:rPr lang="en-US" sz="2800" dirty="0" smtClean="0"/>
              <a:t>how()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943600" y="1905000"/>
            <a:ext cx="609600" cy="685800"/>
            <a:chOff x="5943600" y="1905000"/>
            <a:chExt cx="609600" cy="685800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6553200" y="1905000"/>
              <a:ext cx="0" cy="34290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943600" y="2247900"/>
              <a:ext cx="609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9" idx="0"/>
            </p:cNvCxnSpPr>
            <p:nvPr/>
          </p:nvCxnSpPr>
          <p:spPr>
            <a:xfrm>
              <a:off x="5943600" y="2247900"/>
              <a:ext cx="0" cy="34290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239000" y="1905000"/>
            <a:ext cx="609600" cy="685800"/>
            <a:chOff x="7239000" y="1905000"/>
            <a:chExt cx="609600" cy="6858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7239000" y="1905000"/>
              <a:ext cx="0" cy="34290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239000" y="2247900"/>
              <a:ext cx="609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48600" y="2247900"/>
              <a:ext cx="0" cy="34290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867400" y="3352800"/>
            <a:ext cx="609600" cy="685800"/>
            <a:chOff x="7239000" y="1905000"/>
            <a:chExt cx="609600" cy="685800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7239000" y="1905000"/>
              <a:ext cx="0" cy="34290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239000" y="2247900"/>
              <a:ext cx="609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848600" y="2247900"/>
              <a:ext cx="0" cy="34290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239000" y="3352800"/>
            <a:ext cx="609600" cy="685800"/>
            <a:chOff x="5943600" y="1905000"/>
            <a:chExt cx="609600" cy="6858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553200" y="1905000"/>
              <a:ext cx="0" cy="34290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943600" y="2247900"/>
              <a:ext cx="609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43600" y="2247900"/>
              <a:ext cx="0" cy="34290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2357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 smtClean="0"/>
              <a:t>Inheritance gives us an 'is-a' relationship.</a:t>
            </a:r>
          </a:p>
          <a:p>
            <a:pPr lvl="1"/>
            <a:r>
              <a:rPr lang="en-US" dirty="0" smtClean="0"/>
              <a:t>B is a kind of A. This is because B has all the characteristics of A and in addition some of its own</a:t>
            </a:r>
          </a:p>
          <a:p>
            <a:r>
              <a:rPr lang="en-US" dirty="0" smtClean="0"/>
              <a:t>Aggregation gives us a 'has-a' relationship</a:t>
            </a:r>
          </a:p>
          <a:p>
            <a:pPr lvl="1"/>
            <a:r>
              <a:rPr lang="en-US" dirty="0" smtClean="0"/>
              <a:t>Aggregation would make sense in this situation, a Customer 'has-a' Address. </a:t>
            </a:r>
          </a:p>
        </p:txBody>
      </p:sp>
    </p:spTree>
    <p:extLst>
      <p:ext uri="{BB962C8B-B14F-4D97-AF65-F5344CB8AC3E}">
        <p14:creationId xmlns:p14="http://schemas.microsoft.com/office/powerpoint/2010/main" xmlns="" val="17199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</a:p>
          <a:p>
            <a:r>
              <a:rPr lang="en-US" dirty="0" smtClean="0"/>
              <a:t>Public </a:t>
            </a:r>
            <a:r>
              <a:rPr lang="en-US" dirty="0"/>
              <a:t>and private </a:t>
            </a:r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Difference come when creating objects of derived class</a:t>
            </a:r>
          </a:p>
          <a:p>
            <a:r>
              <a:rPr lang="en-US" dirty="0" smtClean="0"/>
              <a:t>Level of inheritance</a:t>
            </a:r>
          </a:p>
          <a:p>
            <a:pPr lvl="1"/>
            <a:r>
              <a:rPr lang="en-US" dirty="0" smtClean="0"/>
              <a:t>Object of class </a:t>
            </a:r>
            <a:r>
              <a:rPr lang="en-US" b="1" dirty="0" smtClean="0"/>
              <a:t>C</a:t>
            </a:r>
            <a:r>
              <a:rPr lang="en-US" dirty="0" smtClean="0"/>
              <a:t> can </a:t>
            </a:r>
          </a:p>
          <a:p>
            <a:pPr marL="457200" lvl="1" indent="0">
              <a:buNone/>
            </a:pPr>
            <a:r>
              <a:rPr lang="en-US" dirty="0" smtClean="0"/>
              <a:t>    access public member of</a:t>
            </a:r>
          </a:p>
          <a:p>
            <a:pPr marL="457200" lvl="1" indent="0">
              <a:buNone/>
            </a:pPr>
            <a:r>
              <a:rPr lang="en-US" dirty="0" smtClean="0"/>
              <a:t>    class </a:t>
            </a:r>
            <a:r>
              <a:rPr lang="en-US" b="1" dirty="0" smtClean="0"/>
              <a:t>B</a:t>
            </a:r>
            <a:r>
              <a:rPr lang="en-US" dirty="0" smtClean="0"/>
              <a:t> and </a:t>
            </a:r>
            <a:r>
              <a:rPr lang="en-US" b="1" dirty="0" smtClean="0"/>
              <a:t>A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0" y="3799344"/>
            <a:ext cx="358140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class A</a:t>
            </a:r>
          </a:p>
          <a:p>
            <a:r>
              <a:rPr lang="en-US" sz="2800" dirty="0"/>
              <a:t>{ };</a:t>
            </a:r>
          </a:p>
          <a:p>
            <a:r>
              <a:rPr lang="en-US" sz="2800" dirty="0"/>
              <a:t>class B : public A</a:t>
            </a:r>
          </a:p>
          <a:p>
            <a:r>
              <a:rPr lang="en-US" sz="2800" dirty="0"/>
              <a:t>{ };</a:t>
            </a:r>
          </a:p>
          <a:p>
            <a:r>
              <a:rPr lang="en-US" sz="2800" dirty="0"/>
              <a:t>class C : public B</a:t>
            </a:r>
          </a:p>
          <a:p>
            <a:r>
              <a:rPr lang="en-US" sz="2800" dirty="0"/>
              <a:t>{ };</a:t>
            </a:r>
          </a:p>
        </p:txBody>
      </p:sp>
    </p:spTree>
    <p:extLst>
      <p:ext uri="{BB962C8B-B14F-4D97-AF65-F5344CB8AC3E}">
        <p14:creationId xmlns:p14="http://schemas.microsoft.com/office/powerpoint/2010/main" xmlns="" val="32043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 smtClean="0"/>
              <a:t>Aggregation: Classes Within Classes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229600" cy="4906962"/>
          </a:xfrm>
        </p:spPr>
        <p:txBody>
          <a:bodyPr/>
          <a:lstStyle/>
          <a:p>
            <a:r>
              <a:rPr lang="en-US" sz="2800" dirty="0" smtClean="0"/>
              <a:t>E.g. an invoice has an item line, </a:t>
            </a:r>
          </a:p>
          <a:p>
            <a:r>
              <a:rPr lang="en-US" sz="2800" dirty="0" smtClean="0"/>
              <a:t>Aggregation is also called a “part-whole” relationship</a:t>
            </a:r>
          </a:p>
          <a:p>
            <a:r>
              <a:rPr lang="en-US" sz="2800" dirty="0" smtClean="0"/>
              <a:t>In Object oriented programming, aggregation occur when one object is an attribute of another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124200" y="3418344"/>
            <a:ext cx="2514600" cy="2677656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rgbClr val="FFFF00">
                <a:alpha val="39999"/>
              </a:srgb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class </a:t>
            </a:r>
            <a:r>
              <a:rPr lang="en-US" sz="2800" dirty="0" smtClean="0"/>
              <a:t>A{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};</a:t>
            </a:r>
            <a:endParaRPr lang="en-US" sz="2800" dirty="0"/>
          </a:p>
          <a:p>
            <a:r>
              <a:rPr lang="en-US" sz="2800" dirty="0"/>
              <a:t>class </a:t>
            </a:r>
            <a:r>
              <a:rPr lang="en-US" sz="2800" dirty="0" smtClean="0"/>
              <a:t>B{</a:t>
            </a:r>
            <a:endParaRPr lang="en-US" sz="2800" dirty="0"/>
          </a:p>
          <a:p>
            <a:r>
              <a:rPr lang="en-US" sz="2800" dirty="0" smtClean="0"/>
              <a:t>    A </a:t>
            </a:r>
            <a:r>
              <a:rPr lang="en-US" sz="2800" dirty="0" err="1"/>
              <a:t>objA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};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312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A composition hierarchy defines how an object is composed of other objects in a fixed relationship.</a:t>
            </a:r>
          </a:p>
          <a:p>
            <a:r>
              <a:rPr lang="en-GB" sz="3000" dirty="0" smtClean="0"/>
              <a:t>Aggregate object cannot exist without its components</a:t>
            </a:r>
          </a:p>
          <a:p>
            <a:r>
              <a:rPr lang="en-GB" sz="3000" dirty="0" smtClean="0"/>
              <a:t>an object of a  container class which is able to contain other objects. Its existence is independent of whether it actually contains anything. Contained objects will probably be dynamic and vary over time.</a:t>
            </a:r>
          </a:p>
          <a:p>
            <a:r>
              <a:rPr lang="en-GB" sz="3000" dirty="0" smtClean="0"/>
              <a:t>E.g. a car boot is a container which is able to contain some or no objects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61099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UML class diagram showing aggregation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131409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3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31838"/>
          </a:xfrm>
        </p:spPr>
        <p:txBody>
          <a:bodyPr/>
          <a:lstStyle/>
          <a:p>
            <a:r>
              <a:rPr lang="en-US" sz="4000" smtClean="0"/>
              <a:t>Aggregation in the EMPLOY Program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654857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035050"/>
            <a:ext cx="2514600" cy="5632311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student</a:t>
            </a:r>
            <a:r>
              <a:rPr lang="en-US" sz="2400" b="1" dirty="0" smtClean="0"/>
              <a:t> { </a:t>
            </a:r>
          </a:p>
          <a:p>
            <a:pPr>
              <a:defRPr/>
            </a:pPr>
            <a:r>
              <a:rPr lang="en-US" sz="2400" b="1" dirty="0" smtClean="0"/>
              <a:t> };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employee</a:t>
            </a:r>
            <a:r>
              <a:rPr lang="en-US" sz="2400" b="1" dirty="0" smtClean="0"/>
              <a:t> { </a:t>
            </a:r>
          </a:p>
          <a:p>
            <a:pPr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};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manager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123825" lvl="1">
              <a:defRPr/>
            </a:pPr>
            <a:r>
              <a:rPr lang="en-US" sz="2400" b="1" dirty="0"/>
              <a:t>student </a:t>
            </a:r>
            <a:r>
              <a:rPr lang="en-US" sz="2400" b="1" dirty="0" err="1"/>
              <a:t>stu</a:t>
            </a:r>
            <a:r>
              <a:rPr lang="en-US" sz="2400" b="1" dirty="0"/>
              <a:t>;    </a:t>
            </a:r>
          </a:p>
          <a:p>
            <a:pPr marL="123825" lvl="1">
              <a:defRPr/>
            </a:pPr>
            <a:r>
              <a:rPr lang="en-US" sz="2400" b="1" dirty="0"/>
              <a:t>employee </a:t>
            </a:r>
            <a:r>
              <a:rPr lang="en-US" sz="2400" b="1" dirty="0" err="1"/>
              <a:t>emp</a:t>
            </a:r>
            <a:r>
              <a:rPr lang="en-US" sz="2400" b="1" dirty="0"/>
              <a:t>; 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scientist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19063">
              <a:defRPr/>
            </a:pPr>
            <a:r>
              <a:rPr lang="en-US" sz="2400" b="1" dirty="0"/>
              <a:t>student </a:t>
            </a:r>
            <a:r>
              <a:rPr lang="en-US" sz="2400" b="1" dirty="0" err="1"/>
              <a:t>stu</a:t>
            </a:r>
            <a:r>
              <a:rPr lang="en-US" sz="2400" b="1" dirty="0"/>
              <a:t>; </a:t>
            </a:r>
          </a:p>
          <a:p>
            <a:pPr marL="119063">
              <a:defRPr/>
            </a:pPr>
            <a:r>
              <a:rPr lang="en-US" sz="2400" b="1" dirty="0"/>
              <a:t>employee </a:t>
            </a:r>
            <a:r>
              <a:rPr lang="en-US" sz="2400" b="1" dirty="0" err="1"/>
              <a:t>emp</a:t>
            </a:r>
            <a:r>
              <a:rPr lang="en-US" sz="2400" b="1" dirty="0"/>
              <a:t>; 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laborer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23825" lvl="1">
              <a:defRPr/>
            </a:pPr>
            <a:r>
              <a:rPr lang="en-US" sz="2400" b="1" dirty="0"/>
              <a:t>employee </a:t>
            </a:r>
            <a:r>
              <a:rPr lang="en-US" sz="2400" b="1" dirty="0" err="1"/>
              <a:t>emp</a:t>
            </a:r>
            <a:r>
              <a:rPr lang="en-US" sz="2400" b="1" dirty="0"/>
              <a:t>; 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ectangle 5">
            <a:hlinkClick r:id="rId4" action="ppaction://hlinkfile"/>
          </p:cNvPr>
          <p:cNvSpPr/>
          <p:nvPr/>
        </p:nvSpPr>
        <p:spPr>
          <a:xfrm>
            <a:off x="5806966" y="5943600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7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</a:p>
          <a:p>
            <a:pPr lvl="1"/>
            <a:r>
              <a:rPr lang="en-US" dirty="0" smtClean="0"/>
              <a:t>Example program: employ and student class</a:t>
            </a:r>
          </a:p>
          <a:p>
            <a:r>
              <a:rPr lang="en-US" dirty="0" smtClean="0"/>
              <a:t>Constructor in multiple inheritance</a:t>
            </a:r>
          </a:p>
          <a:p>
            <a:pPr lvl="1"/>
            <a:r>
              <a:rPr lang="en-US" dirty="0" smtClean="0"/>
              <a:t>Example program</a:t>
            </a:r>
            <a:endParaRPr lang="en-US" dirty="0" smtClean="0"/>
          </a:p>
          <a:p>
            <a:r>
              <a:rPr lang="en-US" dirty="0" smtClean="0"/>
              <a:t>Aggregation </a:t>
            </a:r>
          </a:p>
          <a:p>
            <a:r>
              <a:rPr lang="en-US" dirty="0" smtClean="0"/>
              <a:t>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86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be derived from more than one base class. This is called </a:t>
            </a:r>
            <a:r>
              <a:rPr lang="en-US" i="1" dirty="0"/>
              <a:t>multiple inheritance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2819400"/>
            <a:ext cx="3657599" cy="341632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A </a:t>
            </a:r>
            <a:r>
              <a:rPr lang="en-US" sz="2400" dirty="0" smtClean="0"/>
              <a:t>{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};</a:t>
            </a:r>
          </a:p>
          <a:p>
            <a:r>
              <a:rPr lang="en-US" sz="2400" dirty="0"/>
              <a:t>class B </a:t>
            </a:r>
            <a:r>
              <a:rPr lang="en-US" sz="2400" dirty="0" smtClean="0"/>
              <a:t>{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};</a:t>
            </a:r>
          </a:p>
          <a:p>
            <a:r>
              <a:rPr lang="en-US" sz="2400" dirty="0"/>
              <a:t>class C : public A, public </a:t>
            </a:r>
            <a:r>
              <a:rPr lang="en-US" sz="2400" dirty="0" smtClean="0"/>
              <a:t>B{         </a:t>
            </a:r>
          </a:p>
          <a:p>
            <a:r>
              <a:rPr lang="en-US" sz="2400" dirty="0" smtClean="0"/>
              <a:t>                                 </a:t>
            </a:r>
            <a:endParaRPr lang="en-US" sz="2400" dirty="0"/>
          </a:p>
          <a:p>
            <a:r>
              <a:rPr lang="en-US" sz="2400" dirty="0"/>
              <a:t>};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599" y="2743200"/>
            <a:ext cx="4572001" cy="34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492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 smtClean="0"/>
              <a:t>Cont.</a:t>
            </a: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Suppose </a:t>
            </a:r>
          </a:p>
          <a:p>
            <a:pPr lvl="1" algn="just"/>
            <a:r>
              <a:rPr lang="en-US" sz="2400" dirty="0" smtClean="0"/>
              <a:t>we need to record the educational experience of some of the employees in the EMPLOY program</a:t>
            </a:r>
          </a:p>
          <a:p>
            <a:pPr lvl="1" algn="just"/>
            <a:r>
              <a:rPr lang="en-US" sz="2400" dirty="0" smtClean="0"/>
              <a:t>In a different project, we’ve already developed a class called student that models students with different educational backgrounds</a:t>
            </a:r>
          </a:p>
          <a:p>
            <a:pPr algn="just"/>
            <a:r>
              <a:rPr lang="en-US" sz="2800" dirty="0"/>
              <a:t>I</a:t>
            </a:r>
            <a:r>
              <a:rPr lang="en-US" sz="2800" dirty="0" smtClean="0"/>
              <a:t>nstead of modifying the employee class to incorporate educational data, we will add this data by multiple inheritance from the student class</a:t>
            </a:r>
          </a:p>
          <a:p>
            <a:r>
              <a:rPr lang="en-US" sz="2800" dirty="0" smtClean="0"/>
              <a:t>The student class stores the name of the school or university last attended and the highest degree received</a:t>
            </a:r>
          </a:p>
          <a:p>
            <a:r>
              <a:rPr lang="en-US" sz="2800" dirty="0" smtClean="0"/>
              <a:t>Educational information is not relevant to every class of employee</a:t>
            </a:r>
          </a:p>
        </p:txBody>
      </p:sp>
    </p:spTree>
    <p:extLst>
      <p:ext uri="{BB962C8B-B14F-4D97-AF65-F5344CB8AC3E}">
        <p14:creationId xmlns:p14="http://schemas.microsoft.com/office/powerpoint/2010/main" xmlns="" val="21718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315200" cy="654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43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Miniprogram</a:t>
            </a:r>
            <a:r>
              <a:rPr lang="en-US" dirty="0"/>
              <a:t> </a:t>
            </a:r>
            <a:r>
              <a:rPr lang="en-US" dirty="0" smtClean="0"/>
              <a:t>showing </a:t>
            </a:r>
            <a:r>
              <a:rPr lang="en-US" dirty="0"/>
              <a:t>relationships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295400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class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30760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employee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3331192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manager : private employee, private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35631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scientist : private employee, private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534691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laborer : public employee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54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4469524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const </a:t>
            </a:r>
            <a:r>
              <a:rPr lang="en-US" sz="2400" b="1" dirty="0" err="1"/>
              <a:t>int</a:t>
            </a:r>
            <a:r>
              <a:rPr lang="en-US" sz="2400" b="1" dirty="0"/>
              <a:t> LEN = 80;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employee</a:t>
            </a:r>
            <a:r>
              <a:rPr lang="en-US" sz="2400" b="1" dirty="0"/>
              <a:t>{       </a:t>
            </a:r>
          </a:p>
          <a:p>
            <a:pPr marL="111125" lvl="1" indent="-6350">
              <a:defRPr/>
            </a:pPr>
            <a:r>
              <a:rPr lang="en-US" sz="2400" b="1" dirty="0"/>
              <a:t>private:</a:t>
            </a:r>
          </a:p>
          <a:p>
            <a:pPr marL="231775" lvl="1">
              <a:defRPr/>
            </a:pPr>
            <a:r>
              <a:rPr lang="en-US" sz="2400" b="1" dirty="0"/>
              <a:t>char name[LEN];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1775" lvl="1">
              <a:defRPr/>
            </a:pPr>
            <a:r>
              <a:rPr lang="en-US" sz="2400" b="1" dirty="0"/>
              <a:t>unsigned long number;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04775" lvl="1">
              <a:defRPr/>
            </a:pPr>
            <a:r>
              <a:rPr lang="en-US" sz="2400" b="1" dirty="0"/>
              <a:t>public: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(){</a:t>
            </a:r>
            <a:endParaRPr lang="en-US" sz="2400" b="1" dirty="0"/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Enter last name: “; </a:t>
            </a:r>
            <a:endParaRPr lang="en-US" sz="2400" b="1" dirty="0" smtClean="0"/>
          </a:p>
          <a:p>
            <a:pPr marL="34607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name;</a:t>
            </a:r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number: “; </a:t>
            </a:r>
            <a:endParaRPr lang="en-US" sz="2400" b="1" dirty="0" smtClean="0"/>
          </a:p>
          <a:p>
            <a:pPr marL="34607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number;</a:t>
            </a:r>
          </a:p>
          <a:p>
            <a:pPr marL="236538" lvl="1" indent="11113">
              <a:defRPr/>
            </a:pPr>
            <a:r>
              <a:rPr lang="en-US" sz="2400" b="1" dirty="0"/>
              <a:t>}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Name: “ &lt;&lt; name;</a:t>
            </a:r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Number: “ &lt;&lt; number;</a:t>
            </a:r>
          </a:p>
          <a:p>
            <a:pPr marL="231775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0"/>
            <a:ext cx="4648200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const </a:t>
            </a:r>
            <a:r>
              <a:rPr lang="en-US" sz="2400" b="1" dirty="0" err="1"/>
              <a:t>int</a:t>
            </a:r>
            <a:r>
              <a:rPr lang="en-US" sz="2400" b="1" dirty="0"/>
              <a:t> LEN = 80;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student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0" lvl="1">
              <a:defRPr/>
            </a:pPr>
            <a:r>
              <a:rPr lang="en-US" sz="2400" b="1" dirty="0" smtClean="0"/>
              <a:t>  private</a:t>
            </a:r>
            <a:r>
              <a:rPr lang="en-US" sz="2400" b="1" dirty="0"/>
              <a:t>:</a:t>
            </a:r>
          </a:p>
          <a:p>
            <a:pPr marL="0" lvl="2">
              <a:defRPr/>
            </a:pPr>
            <a:r>
              <a:rPr lang="en-US" sz="2400" b="1" dirty="0" smtClean="0"/>
              <a:t>    char </a:t>
            </a:r>
            <a:r>
              <a:rPr lang="en-US" sz="2400" b="1" dirty="0"/>
              <a:t>school[LEN];        </a:t>
            </a:r>
            <a:endParaRPr lang="en-US" sz="2400" b="1" dirty="0">
              <a:solidFill>
                <a:srgbClr val="00B0F0"/>
              </a:solidFill>
            </a:endParaRPr>
          </a:p>
          <a:p>
            <a:pPr marL="0" lvl="2">
              <a:defRPr/>
            </a:pPr>
            <a:r>
              <a:rPr lang="en-US" sz="2400" b="1" dirty="0" smtClean="0"/>
              <a:t>    char </a:t>
            </a:r>
            <a:r>
              <a:rPr lang="en-US" sz="2400" b="1" dirty="0"/>
              <a:t>degree[LEN];       </a:t>
            </a:r>
            <a:endParaRPr lang="en-US" sz="2400" b="1" dirty="0">
              <a:solidFill>
                <a:srgbClr val="00B0F0"/>
              </a:solidFill>
            </a:endParaRPr>
          </a:p>
          <a:p>
            <a:pPr marL="0" lvl="1">
              <a:defRPr/>
            </a:pPr>
            <a:r>
              <a:rPr lang="en-US" sz="2400" b="1" dirty="0" smtClean="0"/>
              <a:t>  public</a:t>
            </a:r>
            <a:r>
              <a:rPr lang="en-US" sz="2400" b="1" dirty="0"/>
              <a:t>:</a:t>
            </a:r>
          </a:p>
          <a:p>
            <a:pPr marL="0" lvl="2">
              <a:defRPr/>
            </a:pPr>
            <a:r>
              <a:rPr lang="en-US" sz="2400" b="1" dirty="0" smtClean="0"/>
              <a:t>    void </a:t>
            </a:r>
            <a:r>
              <a:rPr lang="en-US" sz="2400" b="1" dirty="0" err="1"/>
              <a:t>getedu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0" lvl="2">
              <a:defRPr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 </a:t>
            </a:r>
            <a:r>
              <a:rPr lang="en-US" sz="2400" b="1" dirty="0" smtClean="0"/>
              <a:t>Name </a:t>
            </a:r>
            <a:r>
              <a:rPr lang="en-US" sz="2400" b="1" dirty="0"/>
              <a:t>of school </a:t>
            </a:r>
            <a:r>
              <a:rPr lang="en-US" sz="2400" b="1" dirty="0" smtClean="0"/>
              <a:t>: </a:t>
            </a:r>
            <a:r>
              <a:rPr lang="en-US" sz="2400" b="1" dirty="0"/>
              <a:t>“;</a:t>
            </a:r>
          </a:p>
          <a:p>
            <a:pPr marL="0" lvl="2">
              <a:defRPr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school;</a:t>
            </a:r>
          </a:p>
          <a:p>
            <a:pPr marL="0" lvl="2">
              <a:defRPr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</a:t>
            </a:r>
            <a:r>
              <a:rPr lang="en-US" sz="2400" b="1" dirty="0" smtClean="0"/>
              <a:t>“Highest </a:t>
            </a:r>
            <a:r>
              <a:rPr lang="en-US" sz="2400" b="1" dirty="0"/>
              <a:t>degree </a:t>
            </a:r>
            <a:r>
              <a:rPr lang="en-US" sz="2400" b="1" dirty="0" smtClean="0"/>
              <a:t> : ”;</a:t>
            </a:r>
            <a:endParaRPr lang="en-US" sz="2400" b="1" dirty="0"/>
          </a:p>
          <a:p>
            <a:pPr marL="0" lvl="2">
              <a:defRPr/>
            </a:pPr>
            <a:r>
              <a:rPr lang="en-US" sz="2400" b="1" dirty="0" smtClean="0"/>
              <a:t>      </a:t>
            </a: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degree;</a:t>
            </a:r>
          </a:p>
          <a:p>
            <a:pPr marL="0" lvl="2">
              <a:defRPr/>
            </a:pPr>
            <a:r>
              <a:rPr lang="en-US" sz="2400" b="1" dirty="0" smtClean="0"/>
              <a:t>   }</a:t>
            </a:r>
            <a:endParaRPr lang="en-US" sz="2400" b="1" dirty="0"/>
          </a:p>
          <a:p>
            <a:pPr marL="0" lvl="2">
              <a:defRPr/>
            </a:pPr>
            <a:r>
              <a:rPr lang="en-US" sz="2400" b="1" dirty="0" smtClean="0"/>
              <a:t>   void </a:t>
            </a:r>
            <a:r>
              <a:rPr lang="en-US" sz="2400" b="1" dirty="0" err="1"/>
              <a:t>putedu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0" lvl="2">
              <a:defRPr/>
            </a:pPr>
            <a:r>
              <a:rPr lang="en-US" sz="2400" b="1" dirty="0" smtClean="0"/>
              <a:t>    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</a:t>
            </a:r>
            <a:r>
              <a:rPr lang="en-US" sz="2400" b="1" dirty="0" smtClean="0"/>
              <a:t>“School: </a:t>
            </a:r>
            <a:r>
              <a:rPr lang="en-US" sz="2400" b="1" dirty="0"/>
              <a:t>“ &lt;&lt; school;</a:t>
            </a:r>
          </a:p>
          <a:p>
            <a:pPr marL="0" lvl="2">
              <a:defRPr/>
            </a:pPr>
            <a:r>
              <a:rPr lang="en-US" sz="2400" b="1" dirty="0" smtClean="0"/>
              <a:t>    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</a:t>
            </a:r>
            <a:r>
              <a:rPr lang="en-US" sz="2400" b="1" dirty="0" smtClean="0"/>
              <a:t>“Degree </a:t>
            </a:r>
            <a:r>
              <a:rPr lang="en-US" sz="2400" b="1" dirty="0"/>
              <a:t>earned: “ </a:t>
            </a:r>
            <a:endParaRPr lang="en-US" sz="2400" b="1" dirty="0" smtClean="0"/>
          </a:p>
          <a:p>
            <a:pPr marL="0" lvl="2">
              <a:defRPr/>
            </a:pPr>
            <a:r>
              <a:rPr lang="en-US" sz="2400" b="1" dirty="0" smtClean="0"/>
              <a:t>                &lt;&lt; degree</a:t>
            </a:r>
            <a:r>
              <a:rPr lang="en-US" sz="2400" b="1" dirty="0"/>
              <a:t>;</a:t>
            </a:r>
          </a:p>
          <a:p>
            <a:pPr marL="0" lvl="2">
              <a:defRPr/>
            </a:pPr>
            <a:r>
              <a:rPr lang="en-US" sz="2400" b="1" dirty="0" smtClean="0"/>
              <a:t>    }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37430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41493"/>
            <a:ext cx="6781800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manager</a:t>
            </a:r>
            <a:r>
              <a:rPr lang="en-US" sz="2400" b="1" dirty="0"/>
              <a:t> : private </a:t>
            </a:r>
            <a:r>
              <a:rPr lang="en-US" sz="2400" b="1" dirty="0">
                <a:solidFill>
                  <a:srgbClr val="00B050"/>
                </a:solidFill>
              </a:rPr>
              <a:t>employee</a:t>
            </a:r>
            <a:r>
              <a:rPr lang="en-US" sz="2400" b="1" dirty="0"/>
              <a:t>, private </a:t>
            </a:r>
            <a:r>
              <a:rPr lang="en-US" sz="2400" b="1" dirty="0">
                <a:solidFill>
                  <a:srgbClr val="00B050"/>
                </a:solidFill>
              </a:rPr>
              <a:t>student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468313" lvl="1">
              <a:defRPr/>
            </a:pPr>
            <a:r>
              <a:rPr lang="en-US" sz="2400" b="1" dirty="0"/>
              <a:t>char title[LEN]; </a:t>
            </a:r>
            <a:endParaRPr lang="en-US" sz="2400" b="1" dirty="0" smtClean="0"/>
          </a:p>
          <a:p>
            <a:pPr marL="468313" lvl="1">
              <a:defRPr/>
            </a:pPr>
            <a:r>
              <a:rPr lang="en-US" sz="2400" b="1" dirty="0" smtClean="0"/>
              <a:t>double </a:t>
            </a:r>
            <a:r>
              <a:rPr lang="en-US" sz="2400" b="1" dirty="0"/>
              <a:t>dues;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68313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  {</a:t>
            </a:r>
            <a:endParaRPr lang="en-US" sz="2400" b="1" dirty="0"/>
          </a:p>
          <a:p>
            <a:pPr marL="574675" lvl="1">
              <a:defRPr/>
            </a:pPr>
            <a:r>
              <a:rPr lang="en-US" sz="2400" b="1" dirty="0" smtClean="0"/>
              <a:t>   employee</a:t>
            </a:r>
            <a:r>
              <a:rPr lang="en-US" sz="2400" b="1" dirty="0"/>
              <a:t>::</a:t>
            </a:r>
            <a:r>
              <a:rPr lang="en-US" sz="2400" b="1" dirty="0" err="1"/>
              <a:t>getdata</a:t>
            </a:r>
            <a:r>
              <a:rPr lang="en-US" sz="2400" b="1" dirty="0"/>
              <a:t>();</a:t>
            </a:r>
          </a:p>
          <a:p>
            <a:pPr marL="574675" lvl="1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 Enter title: “; </a:t>
            </a:r>
            <a:r>
              <a:rPr lang="en-US" sz="2400" b="1" dirty="0" err="1"/>
              <a:t>cin</a:t>
            </a:r>
            <a:r>
              <a:rPr lang="en-US" sz="2400" b="1" dirty="0"/>
              <a:t> &gt;&gt; title;</a:t>
            </a:r>
          </a:p>
          <a:p>
            <a:pPr marL="574675" lvl="1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 Enter golf club dues: “; </a:t>
            </a:r>
            <a:r>
              <a:rPr lang="en-US" sz="2400" b="1" dirty="0" err="1"/>
              <a:t>cin</a:t>
            </a:r>
            <a:r>
              <a:rPr lang="en-US" sz="2400" b="1" dirty="0"/>
              <a:t> &gt;&gt; dues;</a:t>
            </a:r>
          </a:p>
          <a:p>
            <a:pPr marL="574675" lvl="1">
              <a:defRPr/>
            </a:pPr>
            <a:r>
              <a:rPr lang="en-US" sz="2400" b="1" dirty="0" smtClean="0"/>
              <a:t>   student</a:t>
            </a:r>
            <a:r>
              <a:rPr lang="en-US" sz="2400" b="1" dirty="0"/>
              <a:t>::</a:t>
            </a:r>
            <a:r>
              <a:rPr lang="en-US" sz="2400" b="1" dirty="0" err="1"/>
              <a:t>getedu</a:t>
            </a:r>
            <a:r>
              <a:rPr lang="en-US" sz="2400" b="1" dirty="0"/>
              <a:t>(); </a:t>
            </a:r>
          </a:p>
          <a:p>
            <a:pPr marL="468313" lvl="1">
              <a:defRPr/>
            </a:pPr>
            <a:r>
              <a:rPr lang="en-US" sz="2400" b="1" dirty="0"/>
              <a:t>}</a:t>
            </a:r>
          </a:p>
          <a:p>
            <a:pPr marL="468313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574675" lvl="1">
              <a:defRPr/>
            </a:pPr>
            <a:r>
              <a:rPr lang="en-US" sz="2400" b="1" dirty="0" smtClean="0"/>
              <a:t>   employee</a:t>
            </a:r>
            <a:r>
              <a:rPr lang="en-US" sz="2400" b="1" dirty="0"/>
              <a:t>::</a:t>
            </a:r>
            <a:r>
              <a:rPr lang="en-US" sz="2400" b="1" dirty="0" err="1"/>
              <a:t>putdata</a:t>
            </a:r>
            <a:r>
              <a:rPr lang="en-US" sz="2400" b="1" dirty="0"/>
              <a:t>();</a:t>
            </a:r>
          </a:p>
          <a:p>
            <a:pPr marL="574675" lvl="1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 Title: “ &lt;&lt; title;</a:t>
            </a:r>
          </a:p>
          <a:p>
            <a:pPr marL="574675" lvl="1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 Golf club dues: “ &lt;&lt; dues;</a:t>
            </a:r>
          </a:p>
          <a:p>
            <a:pPr marL="574675" lvl="1">
              <a:defRPr/>
            </a:pPr>
            <a:r>
              <a:rPr lang="en-US" sz="2400" b="1" dirty="0" smtClean="0"/>
              <a:t>   student</a:t>
            </a:r>
            <a:r>
              <a:rPr lang="en-US" sz="2400" b="1" dirty="0"/>
              <a:t>::</a:t>
            </a:r>
            <a:r>
              <a:rPr lang="en-US" sz="2400" b="1" dirty="0" err="1"/>
              <a:t>putedu</a:t>
            </a:r>
            <a:r>
              <a:rPr lang="en-US" sz="2400" b="1" dirty="0"/>
              <a:t>();</a:t>
            </a:r>
          </a:p>
          <a:p>
            <a:pPr marL="468313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132" y="2667000"/>
            <a:ext cx="2476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5762" y="3749566"/>
            <a:ext cx="2175638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9700" y="4832132"/>
            <a:ext cx="2476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05762" y="5943600"/>
            <a:ext cx="2175638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93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11916</TotalTime>
  <Words>1578</Words>
  <Application>Microsoft Office PowerPoint</Application>
  <PresentationFormat>On-screen Show (4:3)</PresentationFormat>
  <Paragraphs>311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myPresentation1</vt:lpstr>
      <vt:lpstr>CSC241: Object Oriented Programming</vt:lpstr>
      <vt:lpstr>Previous lecture</vt:lpstr>
      <vt:lpstr>Today’s Lecture</vt:lpstr>
      <vt:lpstr>Multiple inheritance</vt:lpstr>
      <vt:lpstr>Cont.</vt:lpstr>
      <vt:lpstr>Slide 6</vt:lpstr>
      <vt:lpstr>Miniprogram showing relationships</vt:lpstr>
      <vt:lpstr>Slide 8</vt:lpstr>
      <vt:lpstr>Slide 9</vt:lpstr>
      <vt:lpstr>Slide 10</vt:lpstr>
      <vt:lpstr>Slide 11</vt:lpstr>
      <vt:lpstr>Constructors in Multiple Inheritance</vt:lpstr>
      <vt:lpstr>Lumber class</vt:lpstr>
      <vt:lpstr>Cont.</vt:lpstr>
      <vt:lpstr>Slide 15</vt:lpstr>
      <vt:lpstr>Slide 16</vt:lpstr>
      <vt:lpstr>Ambiguity in Multiple Inheritance</vt:lpstr>
      <vt:lpstr>Cont.</vt:lpstr>
      <vt:lpstr>Aggregation and Composition</vt:lpstr>
      <vt:lpstr>Aggregation: Classes Within Classes</vt:lpstr>
      <vt:lpstr>Cont.</vt:lpstr>
      <vt:lpstr>UML class diagram showing aggregation</vt:lpstr>
      <vt:lpstr>Aggregation in the EMPLOY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733</cp:revision>
  <dcterms:created xsi:type="dcterms:W3CDTF">2006-08-16T00:00:00Z</dcterms:created>
  <dcterms:modified xsi:type="dcterms:W3CDTF">2012-10-20T11:25:30Z</dcterms:modified>
</cp:coreProperties>
</file>